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85" r:id="rId2"/>
    <p:sldId id="309" r:id="rId3"/>
    <p:sldId id="311" r:id="rId4"/>
    <p:sldId id="280" r:id="rId5"/>
    <p:sldId id="281" r:id="rId6"/>
    <p:sldId id="282" r:id="rId7"/>
    <p:sldId id="283" r:id="rId8"/>
    <p:sldId id="284" r:id="rId9"/>
    <p:sldId id="291" r:id="rId10"/>
    <p:sldId id="308" r:id="rId11"/>
    <p:sldId id="256" r:id="rId12"/>
    <p:sldId id="307" r:id="rId13"/>
    <p:sldId id="303" r:id="rId14"/>
    <p:sldId id="312" r:id="rId15"/>
    <p:sldId id="257" r:id="rId16"/>
    <p:sldId id="306" r:id="rId17"/>
    <p:sldId id="292" r:id="rId18"/>
    <p:sldId id="322" r:id="rId19"/>
    <p:sldId id="310" r:id="rId20"/>
    <p:sldId id="321" r:id="rId21"/>
    <p:sldId id="258" r:id="rId22"/>
    <p:sldId id="293" r:id="rId23"/>
    <p:sldId id="323" r:id="rId24"/>
    <p:sldId id="294" r:id="rId25"/>
    <p:sldId id="260" r:id="rId26"/>
    <p:sldId id="261" r:id="rId27"/>
    <p:sldId id="263" r:id="rId28"/>
    <p:sldId id="305" r:id="rId29"/>
    <p:sldId id="316" r:id="rId30"/>
    <p:sldId id="318" r:id="rId31"/>
    <p:sldId id="319" r:id="rId32"/>
    <p:sldId id="317" r:id="rId33"/>
    <p:sldId id="320" r:id="rId34"/>
    <p:sldId id="267" r:id="rId35"/>
    <p:sldId id="295" r:id="rId36"/>
    <p:sldId id="296" r:id="rId37"/>
    <p:sldId id="270" r:id="rId38"/>
    <p:sldId id="297" r:id="rId39"/>
    <p:sldId id="298" r:id="rId40"/>
    <p:sldId id="287" r:id="rId41"/>
    <p:sldId id="299" r:id="rId42"/>
    <p:sldId id="271" r:id="rId43"/>
    <p:sldId id="286" r:id="rId44"/>
    <p:sldId id="264" r:id="rId45"/>
    <p:sldId id="290" r:id="rId46"/>
    <p:sldId id="300" r:id="rId47"/>
    <p:sldId id="272" r:id="rId48"/>
    <p:sldId id="266" r:id="rId49"/>
    <p:sldId id="273" r:id="rId50"/>
    <p:sldId id="274" r:id="rId51"/>
    <p:sldId id="288" r:id="rId52"/>
    <p:sldId id="275" r:id="rId53"/>
    <p:sldId id="276" r:id="rId54"/>
    <p:sldId id="277" r:id="rId55"/>
    <p:sldId id="278" r:id="rId56"/>
    <p:sldId id="279" r:id="rId57"/>
    <p:sldId id="289" r:id="rId58"/>
    <p:sldId id="301" r:id="rId59"/>
    <p:sldId id="302" r:id="rId60"/>
    <p:sldId id="265" r:id="rId61"/>
    <p:sldId id="314" r:id="rId62"/>
    <p:sldId id="313" r:id="rId63"/>
    <p:sldId id="315" r:id="rId64"/>
    <p:sldId id="304"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00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p:cViewPr varScale="1">
        <p:scale>
          <a:sx n="105" d="100"/>
          <a:sy n="105" d="100"/>
        </p:scale>
        <p:origin x="-4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kumimoji="1" lang="en-US" altLang="en-US"/>
          </a:p>
        </p:txBody>
      </p:sp>
      <p:sp>
        <p:nvSpPr>
          <p:cNvPr id="6" name="Freeform 9"/>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Freeform 12"/>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a:defRPr/>
            </a:lvl1pPr>
          </a:lstStyle>
          <a:p>
            <a:pPr lvl="0"/>
            <a:r>
              <a:rPr lang="en-US" noProof="0" smtClean="0"/>
              <a:t>Click to edit Master title style</a:t>
            </a:r>
          </a:p>
        </p:txBody>
      </p:sp>
      <p:sp>
        <p:nvSpPr>
          <p:cNvPr id="3100" name="Rectangle 28"/>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buFont typeface="Wingdings" pitchFamily="2" charset="2"/>
              <a:buNone/>
              <a:defRPr/>
            </a:lvl1pPr>
          </a:lstStyle>
          <a:p>
            <a:pPr lvl="0"/>
            <a:r>
              <a:rPr lang="en-US" noProof="0" smtClean="0"/>
              <a:t>Click to edit Master subtitle style</a:t>
            </a:r>
          </a:p>
        </p:txBody>
      </p:sp>
      <p:sp>
        <p:nvSpPr>
          <p:cNvPr id="24" name="Rectangle 29"/>
          <p:cNvSpPr>
            <a:spLocks noGrp="1" noChangeArrowheads="1"/>
          </p:cNvSpPr>
          <p:nvPr>
            <p:ph type="dt" sz="quarter" idx="10"/>
          </p:nvPr>
        </p:nvSpPr>
        <p:spPr/>
        <p:txBody>
          <a:bodyPr/>
          <a:lstStyle>
            <a:lvl1pPr>
              <a:defRPr smtClean="0"/>
            </a:lvl1pPr>
          </a:lstStyle>
          <a:p>
            <a:pPr>
              <a:defRPr/>
            </a:pPr>
            <a:endParaRPr lang="en-US"/>
          </a:p>
        </p:txBody>
      </p:sp>
      <p:sp>
        <p:nvSpPr>
          <p:cNvPr id="25" name="Rectangle 30"/>
          <p:cNvSpPr>
            <a:spLocks noGrp="1" noChangeArrowheads="1"/>
          </p:cNvSpPr>
          <p:nvPr>
            <p:ph type="ftr" sz="quarter" idx="11"/>
          </p:nvPr>
        </p:nvSpPr>
        <p:spPr/>
        <p:txBody>
          <a:bodyPr/>
          <a:lstStyle>
            <a:lvl1pPr>
              <a:defRPr smtClean="0"/>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07B68D55-F1AE-4914-A800-7D34E1E0D1F9}" type="slidenum">
              <a:rPr lang="en-US" altLang="en-US"/>
              <a:pPr/>
              <a:t>‹#›</a:t>
            </a:fld>
            <a:endParaRPr lang="en-US" altLang="en-US"/>
          </a:p>
        </p:txBody>
      </p:sp>
    </p:spTree>
    <p:extLst>
      <p:ext uri="{BB962C8B-B14F-4D97-AF65-F5344CB8AC3E}">
        <p14:creationId xmlns:p14="http://schemas.microsoft.com/office/powerpoint/2010/main" val="75562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F3B2207F-3C8D-41F1-B3AC-F3EE70262B20}" type="slidenum">
              <a:rPr lang="en-US" altLang="en-US"/>
              <a:pPr/>
              <a:t>‹#›</a:t>
            </a:fld>
            <a:endParaRPr lang="en-US" altLang="en-US"/>
          </a:p>
        </p:txBody>
      </p:sp>
    </p:spTree>
    <p:extLst>
      <p:ext uri="{BB962C8B-B14F-4D97-AF65-F5344CB8AC3E}">
        <p14:creationId xmlns:p14="http://schemas.microsoft.com/office/powerpoint/2010/main" val="199335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A044B9BA-7EB2-4EE9-BBC0-CCB67DF2202E}" type="slidenum">
              <a:rPr lang="en-US" altLang="en-US"/>
              <a:pPr/>
              <a:t>‹#›</a:t>
            </a:fld>
            <a:endParaRPr lang="en-US" altLang="en-US"/>
          </a:p>
        </p:txBody>
      </p:sp>
    </p:spTree>
    <p:extLst>
      <p:ext uri="{BB962C8B-B14F-4D97-AF65-F5344CB8AC3E}">
        <p14:creationId xmlns:p14="http://schemas.microsoft.com/office/powerpoint/2010/main" val="126834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89F4B470-DA2D-4E35-A8CD-04F3E7AAEF73}" type="slidenum">
              <a:rPr lang="en-US" altLang="en-US"/>
              <a:pPr/>
              <a:t>‹#›</a:t>
            </a:fld>
            <a:endParaRPr lang="en-US" altLang="en-US"/>
          </a:p>
        </p:txBody>
      </p:sp>
    </p:spTree>
    <p:extLst>
      <p:ext uri="{BB962C8B-B14F-4D97-AF65-F5344CB8AC3E}">
        <p14:creationId xmlns:p14="http://schemas.microsoft.com/office/powerpoint/2010/main" val="146961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4ABD9EA2-FA64-4262-9EE4-FBEA05A03C55}" type="slidenum">
              <a:rPr lang="en-US" altLang="en-US"/>
              <a:pPr/>
              <a:t>‹#›</a:t>
            </a:fld>
            <a:endParaRPr lang="en-US" altLang="en-US"/>
          </a:p>
        </p:txBody>
      </p:sp>
    </p:spTree>
    <p:extLst>
      <p:ext uri="{BB962C8B-B14F-4D97-AF65-F5344CB8AC3E}">
        <p14:creationId xmlns:p14="http://schemas.microsoft.com/office/powerpoint/2010/main" val="3561592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30E1A66F-6F67-4960-8370-832FEC27DCC8}" type="slidenum">
              <a:rPr lang="en-US" altLang="en-US"/>
              <a:pPr/>
              <a:t>‹#›</a:t>
            </a:fld>
            <a:endParaRPr lang="en-US" altLang="en-US"/>
          </a:p>
        </p:txBody>
      </p:sp>
    </p:spTree>
    <p:extLst>
      <p:ext uri="{BB962C8B-B14F-4D97-AF65-F5344CB8AC3E}">
        <p14:creationId xmlns:p14="http://schemas.microsoft.com/office/powerpoint/2010/main" val="365132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5B28CCB9-DB5A-4305-BC49-35C58BD5486E}" type="slidenum">
              <a:rPr lang="en-US" altLang="en-US"/>
              <a:pPr/>
              <a:t>‹#›</a:t>
            </a:fld>
            <a:endParaRPr lang="en-US" altLang="en-US"/>
          </a:p>
        </p:txBody>
      </p:sp>
    </p:spTree>
    <p:extLst>
      <p:ext uri="{BB962C8B-B14F-4D97-AF65-F5344CB8AC3E}">
        <p14:creationId xmlns:p14="http://schemas.microsoft.com/office/powerpoint/2010/main" val="134822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EC4F4FB9-A109-41A6-AA21-7B79C4311099}" type="slidenum">
              <a:rPr lang="en-US" altLang="en-US"/>
              <a:pPr/>
              <a:t>‹#›</a:t>
            </a:fld>
            <a:endParaRPr lang="en-US" altLang="en-US"/>
          </a:p>
        </p:txBody>
      </p:sp>
    </p:spTree>
    <p:extLst>
      <p:ext uri="{BB962C8B-B14F-4D97-AF65-F5344CB8AC3E}">
        <p14:creationId xmlns:p14="http://schemas.microsoft.com/office/powerpoint/2010/main" val="95117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5737DAD9-5F26-44C5-B5BC-454664CC2354}" type="slidenum">
              <a:rPr lang="en-US" altLang="en-US"/>
              <a:pPr/>
              <a:t>‹#›</a:t>
            </a:fld>
            <a:endParaRPr lang="en-US" altLang="en-US"/>
          </a:p>
        </p:txBody>
      </p:sp>
    </p:spTree>
    <p:extLst>
      <p:ext uri="{BB962C8B-B14F-4D97-AF65-F5344CB8AC3E}">
        <p14:creationId xmlns:p14="http://schemas.microsoft.com/office/powerpoint/2010/main" val="1927970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C51987F-BA00-4E89-8E18-0200F6C79F2A}" type="slidenum">
              <a:rPr lang="en-US" altLang="en-US"/>
              <a:pPr/>
              <a:t>‹#›</a:t>
            </a:fld>
            <a:endParaRPr lang="en-US" altLang="en-US"/>
          </a:p>
        </p:txBody>
      </p:sp>
    </p:spTree>
    <p:extLst>
      <p:ext uri="{BB962C8B-B14F-4D97-AF65-F5344CB8AC3E}">
        <p14:creationId xmlns:p14="http://schemas.microsoft.com/office/powerpoint/2010/main" val="274264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4717BB3-8F2F-48C4-8A2B-5A991F85B9CE}" type="slidenum">
              <a:rPr lang="en-US" altLang="en-US"/>
              <a:pPr/>
              <a:t>‹#›</a:t>
            </a:fld>
            <a:endParaRPr lang="en-US" altLang="en-US"/>
          </a:p>
        </p:txBody>
      </p:sp>
    </p:spTree>
    <p:extLst>
      <p:ext uri="{BB962C8B-B14F-4D97-AF65-F5344CB8AC3E}">
        <p14:creationId xmlns:p14="http://schemas.microsoft.com/office/powerpoint/2010/main" val="26381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Freeform 7"/>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kumimoji="1" lang="en-US" altLang="en-US"/>
          </a:p>
        </p:txBody>
      </p:sp>
      <p:sp>
        <p:nvSpPr>
          <p:cNvPr id="1030" name="Freeform 9"/>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1" name="Freeform 10"/>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2" name="Freeform 11"/>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3" name="Freeform 12"/>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 name="Freeform 13"/>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5" name="Freeform 14"/>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998A0E9-8CC6-4220-8FAC-582E3B488AF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75000"/>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Wingdings" panose="05000000000000000000" pitchFamily="2" charset="2"/>
        <a:buChar char="v"/>
        <a:defRPr sz="2800">
          <a:solidFill>
            <a:schemeClr val="tx1"/>
          </a:solidFill>
          <a:latin typeface="+mn-lt"/>
        </a:defRPr>
      </a:lvl2pPr>
      <a:lvl3pPr marL="1143000" indent="-228600" algn="l" rtl="0" eaLnBrk="0" fontAlgn="base" hangingPunct="0">
        <a:spcBef>
          <a:spcPct val="20000"/>
        </a:spcBef>
        <a:spcAft>
          <a:spcPct val="0"/>
        </a:spcAft>
        <a:buSzPct val="75000"/>
        <a:buFont typeface="Wingdings" panose="05000000000000000000" pitchFamily="2" charset="2"/>
        <a:buChar char="v"/>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panose="05000000000000000000" pitchFamily="2" charset="2"/>
        <a:buChar char="v"/>
        <a:defRPr sz="2000">
          <a:solidFill>
            <a:schemeClr val="tx1"/>
          </a:solidFill>
          <a:latin typeface="+mn-lt"/>
        </a:defRPr>
      </a:lvl4pPr>
      <a:lvl5pPr marL="2057400" indent="-228600" algn="l" rtl="0" eaLnBrk="0" fontAlgn="base" hangingPunct="0">
        <a:spcBef>
          <a:spcPct val="20000"/>
        </a:spcBef>
        <a:spcAft>
          <a:spcPct val="0"/>
        </a:spcAft>
        <a:buSzPct val="75000"/>
        <a:buFont typeface="Wingdings" panose="05000000000000000000" pitchFamily="2" charset="2"/>
        <a:buChar char="v"/>
        <a:defRPr sz="2000">
          <a:solidFill>
            <a:schemeClr val="tx1"/>
          </a:solidFill>
          <a:latin typeface="+mn-lt"/>
        </a:defRPr>
      </a:lvl5pPr>
      <a:lvl6pPr marL="2514600" indent="-228600" algn="l" rtl="0" fontAlgn="base">
        <a:spcBef>
          <a:spcPct val="20000"/>
        </a:spcBef>
        <a:spcAft>
          <a:spcPct val="0"/>
        </a:spcAft>
        <a:buSzPct val="75000"/>
        <a:buFont typeface="Wingdings" pitchFamily="2"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2"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2"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2"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http://www.game-reserve.com/images/wildlife/landscapes/drakensberg_05_rsa.jpg"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upload.wikimedia.org/wikipedia/commons/6/68/Tugela_Falls.jpg"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en.wikipedia.org/wiki/Image:Kibo_summit_of_Mt_Kilimanjaro_001.JPG" TargetMode="Externa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en.wikipedia.org/wiki/Image:Zebra_in_the_Serengeti_Wildebeest_Migration.jp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enchantedlearning.com/geography/outlinemap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awf.org/heartlands/limpopo/map.ph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4" y="76200"/>
            <a:ext cx="9144001" cy="6096000"/>
          </a:xfrm>
          <a:prstGeom prst="rect">
            <a:avLst/>
          </a:prstGeom>
        </p:spPr>
      </p:pic>
      <p:sp>
        <p:nvSpPr>
          <p:cNvPr id="3074" name="TextBox 1"/>
          <p:cNvSpPr txBox="1">
            <a:spLocks noChangeArrowheads="1"/>
          </p:cNvSpPr>
          <p:nvPr/>
        </p:nvSpPr>
        <p:spPr bwMode="auto">
          <a:xfrm>
            <a:off x="0" y="106017"/>
            <a:ext cx="90678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b="1" dirty="0" smtClean="0"/>
              <a:t>Landforms, Resources, And People </a:t>
            </a:r>
            <a:r>
              <a:rPr lang="en-US" altLang="en-US" sz="3200" b="1" dirty="0"/>
              <a:t>of Africa</a:t>
            </a:r>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algn="ctr" eaLnBrk="1" hangingPunct="1"/>
            <a:endParaRPr lang="en-US" altLang="en-US" sz="3200" b="1" dirty="0"/>
          </a:p>
          <a:p>
            <a:pPr eaLnBrk="1" hangingPunct="1"/>
            <a:endParaRPr lang="en-US" altLang="en-US" sz="3000" b="1" dirty="0"/>
          </a:p>
          <a:p>
            <a:pPr eaLnBrk="1" hangingPunct="1"/>
            <a:endParaRPr lang="en-US" altLang="en-US" sz="3000" b="1" u="sng" dirty="0" smtClean="0"/>
          </a:p>
          <a:p>
            <a:pPr eaLnBrk="1" hangingPunct="1"/>
            <a:endParaRPr lang="en-US" altLang="en-US" sz="3000" b="1" u="sng" dirty="0"/>
          </a:p>
          <a:p>
            <a:pPr eaLnBrk="1" hangingPunct="1"/>
            <a:endParaRPr lang="en-US" altLang="en-US" sz="3000" b="1" u="sng" dirty="0" smtClean="0"/>
          </a:p>
          <a:p>
            <a:pPr eaLnBrk="1" hangingPunct="1"/>
            <a:r>
              <a:rPr lang="en-US" altLang="en-US" sz="3000" b="1" u="sng" dirty="0" smtClean="0"/>
              <a:t>Objective</a:t>
            </a:r>
            <a:r>
              <a:rPr lang="en-US" altLang="en-US" sz="3000" b="1" dirty="0"/>
              <a:t>: Identify major </a:t>
            </a:r>
            <a:r>
              <a:rPr lang="en-US" altLang="en-US" sz="3000" b="1" dirty="0" smtClean="0"/>
              <a:t>features </a:t>
            </a:r>
            <a:r>
              <a:rPr lang="en-US" altLang="en-US" sz="3000" b="1" dirty="0"/>
              <a:t>in Africa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85237" cy="609600"/>
          </a:xfrm>
        </p:spPr>
        <p:txBody>
          <a:bodyPr/>
          <a:lstStyle/>
          <a:p>
            <a:r>
              <a:rPr lang="en-US" sz="2400" b="1" dirty="0" smtClean="0">
                <a:solidFill>
                  <a:srgbClr val="FF0000"/>
                </a:solidFill>
              </a:rPr>
              <a:t>Regions of Africa</a:t>
            </a:r>
            <a:endParaRPr lang="en-US" sz="2400" b="1" dirty="0">
              <a:solidFill>
                <a:srgbClr val="FF0000"/>
              </a:solidFill>
            </a:endParaRPr>
          </a:p>
        </p:txBody>
      </p:sp>
      <p:pic>
        <p:nvPicPr>
          <p:cNvPr id="6" name="Content Placeholder 5"/>
          <p:cNvPicPr>
            <a:picLocks noGrp="1" noChangeAspect="1"/>
          </p:cNvPicPr>
          <p:nvPr>
            <p:ph idx="1"/>
          </p:nvPr>
        </p:nvPicPr>
        <p:blipFill>
          <a:blip r:embed="rId2"/>
          <a:stretch>
            <a:fillRect/>
          </a:stretch>
        </p:blipFill>
        <p:spPr>
          <a:xfrm>
            <a:off x="838200" y="-29817"/>
            <a:ext cx="7428394" cy="6858000"/>
          </a:xfrm>
          <a:prstGeom prst="rect">
            <a:avLst/>
          </a:prstGeom>
        </p:spPr>
      </p:pic>
    </p:spTree>
    <p:extLst>
      <p:ext uri="{BB962C8B-B14F-4D97-AF65-F5344CB8AC3E}">
        <p14:creationId xmlns:p14="http://schemas.microsoft.com/office/powerpoint/2010/main" val="275772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914400" y="1447800"/>
            <a:ext cx="7772400" cy="1143000"/>
          </a:xfrm>
        </p:spPr>
        <p:txBody>
          <a:bodyPr/>
          <a:lstStyle/>
          <a:p>
            <a:pPr eaLnBrk="1" hangingPunct="1"/>
            <a:r>
              <a:rPr lang="en-US" altLang="en-US" smtClean="0"/>
              <a:t>Sub Saharan Africa</a:t>
            </a:r>
          </a:p>
        </p:txBody>
      </p:sp>
      <p:sp>
        <p:nvSpPr>
          <p:cNvPr id="10243" name="Rectangle 3"/>
          <p:cNvSpPr>
            <a:spLocks noGrp="1" noChangeArrowheads="1"/>
          </p:cNvSpPr>
          <p:nvPr>
            <p:ph type="subTitle" idx="1"/>
          </p:nvPr>
        </p:nvSpPr>
        <p:spPr>
          <a:xfrm>
            <a:off x="609600" y="3581400"/>
            <a:ext cx="3048000" cy="3048000"/>
          </a:xfrm>
        </p:spPr>
        <p:txBody>
          <a:bodyPr/>
          <a:lstStyle/>
          <a:p>
            <a:pPr algn="l" eaLnBrk="1" hangingPunct="1"/>
            <a:r>
              <a:rPr lang="en-US" altLang="en-US" smtClean="0"/>
              <a:t>-only region in the world to lay almost entirely in the tropics</a:t>
            </a:r>
          </a:p>
          <a:p>
            <a:pPr eaLnBrk="1" hangingPunct="1"/>
            <a:endParaRPr lang="en-US" altLang="en-US" smtClean="0"/>
          </a:p>
        </p:txBody>
      </p:sp>
      <p:sp>
        <p:nvSpPr>
          <p:cNvPr id="10244" name="Rectangle 4"/>
          <p:cNvSpPr>
            <a:spLocks noChangeArrowheads="1"/>
          </p:cNvSpPr>
          <p:nvPr/>
        </p:nvSpPr>
        <p:spPr bwMode="auto">
          <a:xfrm>
            <a:off x="346075" y="1331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0245" name="Picture 10" descr="worl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4800" y="3200400"/>
            <a:ext cx="4800600" cy="36576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15"/>
          <p:cNvSpPr>
            <a:spLocks noChangeArrowheads="1"/>
          </p:cNvSpPr>
          <p:nvPr/>
        </p:nvSpPr>
        <p:spPr bwMode="auto">
          <a:xfrm>
            <a:off x="6019800" y="4724400"/>
            <a:ext cx="1295400" cy="1371600"/>
          </a:xfrm>
          <a:prstGeom prst="ellipse">
            <a:avLst/>
          </a:prstGeom>
          <a:noFill/>
          <a:ln w="28575" cap="sq">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76200"/>
            <a:ext cx="9144000" cy="6858000"/>
          </a:xfrm>
          <a:prstGeom prst="rect">
            <a:avLst/>
          </a:prstGeom>
        </p:spPr>
      </p:pic>
      <p:sp>
        <p:nvSpPr>
          <p:cNvPr id="2" name="Title 1"/>
          <p:cNvSpPr>
            <a:spLocks noGrp="1"/>
          </p:cNvSpPr>
          <p:nvPr>
            <p:ph type="title"/>
          </p:nvPr>
        </p:nvSpPr>
        <p:spPr>
          <a:xfrm>
            <a:off x="258763" y="5181600"/>
            <a:ext cx="3170237" cy="1155700"/>
          </a:xfrm>
        </p:spPr>
        <p:txBody>
          <a:bodyPr/>
          <a:lstStyle/>
          <a:p>
            <a:r>
              <a:rPr lang="en-US" sz="2400" dirty="0" smtClean="0">
                <a:solidFill>
                  <a:srgbClr val="FF0000"/>
                </a:solidFill>
              </a:rPr>
              <a:t>Climate Map</a:t>
            </a:r>
            <a:endParaRPr lang="en-US" sz="2400" dirty="0">
              <a:solidFill>
                <a:srgbClr val="FF0000"/>
              </a:solidFill>
            </a:endParaRPr>
          </a:p>
        </p:txBody>
      </p:sp>
    </p:spTree>
    <p:extLst>
      <p:ext uri="{BB962C8B-B14F-4D97-AF65-F5344CB8AC3E}">
        <p14:creationId xmlns:p14="http://schemas.microsoft.com/office/powerpoint/2010/main" val="322128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889000"/>
            <a:ext cx="3305175" cy="2235200"/>
          </a:xfrm>
        </p:spPr>
        <p:txBody>
          <a:bodyPr/>
          <a:lstStyle/>
          <a:p>
            <a:r>
              <a:rPr lang="en-US" dirty="0" smtClean="0"/>
              <a:t>Vegetation Regions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9378"/>
            <a:ext cx="5521155" cy="6848622"/>
          </a:xfrm>
          <a:prstGeom prst="rect">
            <a:avLst/>
          </a:prstGeom>
        </p:spPr>
      </p:pic>
    </p:spTree>
    <p:extLst>
      <p:ext uri="{BB962C8B-B14F-4D97-AF65-F5344CB8AC3E}">
        <p14:creationId xmlns:p14="http://schemas.microsoft.com/office/powerpoint/2010/main" val="779148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14" y="288311"/>
            <a:ext cx="9147313" cy="6569689"/>
          </a:xfrm>
          <a:prstGeom prst="rect">
            <a:avLst/>
          </a:prstGeom>
        </p:spPr>
      </p:pic>
    </p:spTree>
    <p:extLst>
      <p:ext uri="{BB962C8B-B14F-4D97-AF65-F5344CB8AC3E}">
        <p14:creationId xmlns:p14="http://schemas.microsoft.com/office/powerpoint/2010/main" val="186426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8763" y="685800"/>
            <a:ext cx="8885237" cy="1155700"/>
          </a:xfrm>
        </p:spPr>
        <p:txBody>
          <a:bodyPr/>
          <a:lstStyle/>
          <a:p>
            <a:pPr eaLnBrk="1" hangingPunct="1"/>
            <a:r>
              <a:rPr lang="en-US" altLang="en-US" smtClean="0"/>
              <a:t>Population Patterns</a:t>
            </a:r>
          </a:p>
        </p:txBody>
      </p:sp>
      <p:sp>
        <p:nvSpPr>
          <p:cNvPr id="11267" name="Rectangle 3"/>
          <p:cNvSpPr>
            <a:spLocks noGrp="1" noChangeArrowheads="1"/>
          </p:cNvSpPr>
          <p:nvPr>
            <p:ph type="body" idx="1"/>
          </p:nvPr>
        </p:nvSpPr>
        <p:spPr>
          <a:xfrm>
            <a:off x="134938" y="2116138"/>
            <a:ext cx="8896350" cy="4741862"/>
          </a:xfrm>
        </p:spPr>
        <p:txBody>
          <a:bodyPr/>
          <a:lstStyle/>
          <a:p>
            <a:pPr eaLnBrk="1" hangingPunct="1"/>
            <a:r>
              <a:rPr lang="en-US" altLang="en-US" smtClean="0"/>
              <a:t>world’s fastest growing population.</a:t>
            </a:r>
          </a:p>
          <a:p>
            <a:pPr eaLnBrk="1" hangingPunct="1"/>
            <a:endParaRPr lang="en-US" altLang="en-US" smtClean="0"/>
          </a:p>
          <a:p>
            <a:pPr eaLnBrk="1" hangingPunct="1"/>
            <a:r>
              <a:rPr lang="en-US" altLang="en-US" smtClean="0"/>
              <a:t>youngest population- nearly 50% of its people are 15 years old or younger.</a:t>
            </a:r>
          </a:p>
          <a:p>
            <a:pPr eaLnBrk="1" hangingPunct="1"/>
            <a:endParaRPr lang="en-US" altLang="en-US" smtClean="0"/>
          </a:p>
          <a:p>
            <a:pPr eaLnBrk="1" hangingPunct="1"/>
            <a:r>
              <a:rPr lang="en-US" altLang="en-US" smtClean="0"/>
              <a:t>more than 2,000 different cultural groups, 800 languages and hundreds of dialects.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31184" y="29817"/>
            <a:ext cx="6492744" cy="6831496"/>
          </a:xfrm>
          <a:prstGeom prst="rect">
            <a:avLst/>
          </a:prstGeom>
        </p:spPr>
      </p:pic>
    </p:spTree>
    <p:extLst>
      <p:ext uri="{BB962C8B-B14F-4D97-AF65-F5344CB8AC3E}">
        <p14:creationId xmlns:p14="http://schemas.microsoft.com/office/powerpoint/2010/main" val="152388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9723" y="0"/>
            <a:ext cx="56542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5"/>
          <p:cNvSpPr txBox="1">
            <a:spLocks noChangeArrowheads="1"/>
          </p:cNvSpPr>
          <p:nvPr/>
        </p:nvSpPr>
        <p:spPr bwMode="auto">
          <a:xfrm>
            <a:off x="609600" y="2590800"/>
            <a:ext cx="304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t>Population Density of Africa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2" y="685800"/>
            <a:ext cx="8885237" cy="914400"/>
          </a:xfrm>
        </p:spPr>
        <p:txBody>
          <a:bodyPr/>
          <a:lstStyle/>
          <a:p>
            <a:r>
              <a:rPr lang="en-US" sz="3200" dirty="0" smtClean="0"/>
              <a:t>A rate of 2.1 is replacement rate – above 2.1 means population growth</a:t>
            </a:r>
            <a:endParaRPr lang="en-US" sz="3200" dirty="0"/>
          </a:p>
        </p:txBody>
      </p:sp>
      <p:pic>
        <p:nvPicPr>
          <p:cNvPr id="4" name="Content Placeholder 3"/>
          <p:cNvPicPr>
            <a:picLocks noGrp="1" noChangeAspect="1"/>
          </p:cNvPicPr>
          <p:nvPr>
            <p:ph idx="1"/>
          </p:nvPr>
        </p:nvPicPr>
        <p:blipFill>
          <a:blip r:embed="rId2"/>
          <a:stretch>
            <a:fillRect/>
          </a:stretch>
        </p:blipFill>
        <p:spPr>
          <a:xfrm>
            <a:off x="-80756" y="1600200"/>
            <a:ext cx="9137374" cy="5380898"/>
          </a:xfrm>
          <a:prstGeom prst="rect">
            <a:avLst/>
          </a:prstGeom>
        </p:spPr>
      </p:pic>
    </p:spTree>
    <p:extLst>
      <p:ext uri="{BB962C8B-B14F-4D97-AF65-F5344CB8AC3E}">
        <p14:creationId xmlns:p14="http://schemas.microsoft.com/office/powerpoint/2010/main" val="3599768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6565"/>
            <a:ext cx="7214781" cy="6831496"/>
          </a:xfrm>
          <a:prstGeom prst="rect">
            <a:avLst/>
          </a:prstGeom>
        </p:spPr>
      </p:pic>
    </p:spTree>
    <p:extLst>
      <p:ext uri="{BB962C8B-B14F-4D97-AF65-F5344CB8AC3E}">
        <p14:creationId xmlns:p14="http://schemas.microsoft.com/office/powerpoint/2010/main" val="123159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702" y="889000"/>
            <a:ext cx="2812473" cy="3302000"/>
          </a:xfrm>
        </p:spPr>
        <p:txBody>
          <a:bodyPr/>
          <a:lstStyle/>
          <a:p>
            <a:r>
              <a:rPr lang="en-US" dirty="0" smtClean="0"/>
              <a:t>Getting a sense of the size</a:t>
            </a:r>
            <a:endParaRPr lang="en-US" dirty="0"/>
          </a:p>
        </p:txBody>
      </p:sp>
      <p:pic>
        <p:nvPicPr>
          <p:cNvPr id="5" name="Content Placeholder 4"/>
          <p:cNvPicPr>
            <a:picLocks noGrp="1" noChangeAspect="1"/>
          </p:cNvPicPr>
          <p:nvPr>
            <p:ph idx="1"/>
          </p:nvPr>
        </p:nvPicPr>
        <p:blipFill>
          <a:blip r:embed="rId2"/>
          <a:stretch>
            <a:fillRect/>
          </a:stretch>
        </p:blipFill>
        <p:spPr>
          <a:xfrm>
            <a:off x="0" y="19878"/>
            <a:ext cx="6207702" cy="6838122"/>
          </a:xfrm>
          <a:prstGeom prst="rect">
            <a:avLst/>
          </a:prstGeom>
        </p:spPr>
      </p:pic>
    </p:spTree>
    <p:extLst>
      <p:ext uri="{BB962C8B-B14F-4D97-AF65-F5344CB8AC3E}">
        <p14:creationId xmlns:p14="http://schemas.microsoft.com/office/powerpoint/2010/main" val="345647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626" y="889000"/>
            <a:ext cx="9127435" cy="4994532"/>
          </a:xfrm>
          <a:prstGeom prst="rect">
            <a:avLst/>
          </a:prstGeom>
        </p:spPr>
      </p:pic>
    </p:spTree>
    <p:extLst>
      <p:ext uri="{BB962C8B-B14F-4D97-AF65-F5344CB8AC3E}">
        <p14:creationId xmlns:p14="http://schemas.microsoft.com/office/powerpoint/2010/main" val="7429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258763" y="609600"/>
            <a:ext cx="8885237" cy="1155700"/>
          </a:xfrm>
        </p:spPr>
        <p:txBody>
          <a:bodyPr/>
          <a:lstStyle/>
          <a:p>
            <a:pPr eaLnBrk="1" hangingPunct="1"/>
            <a:r>
              <a:rPr lang="en-US" altLang="en-US" smtClean="0"/>
              <a:t>The Environment</a:t>
            </a:r>
          </a:p>
        </p:txBody>
      </p:sp>
      <p:sp>
        <p:nvSpPr>
          <p:cNvPr id="13315" name="Rectangle 1027"/>
          <p:cNvSpPr>
            <a:spLocks noGrp="1" noChangeArrowheads="1"/>
          </p:cNvSpPr>
          <p:nvPr>
            <p:ph type="body" idx="1"/>
          </p:nvPr>
        </p:nvSpPr>
        <p:spPr>
          <a:xfrm>
            <a:off x="0" y="1600200"/>
            <a:ext cx="4284663" cy="4741863"/>
          </a:xfrm>
        </p:spPr>
        <p:txBody>
          <a:bodyPr/>
          <a:lstStyle/>
          <a:p>
            <a:pPr eaLnBrk="1" hangingPunct="1">
              <a:lnSpc>
                <a:spcPct val="90000"/>
              </a:lnSpc>
            </a:pPr>
            <a:r>
              <a:rPr lang="en-US" altLang="en-US" sz="2800" smtClean="0"/>
              <a:t>Droughts, over-farming and overgrazing have contributed to the spread of desert areas</a:t>
            </a:r>
          </a:p>
          <a:p>
            <a:pPr eaLnBrk="1" hangingPunct="1">
              <a:lnSpc>
                <a:spcPct val="90000"/>
              </a:lnSpc>
              <a:buFont typeface="Wingdings" panose="05000000000000000000" pitchFamily="2" charset="2"/>
              <a:buNone/>
            </a:pPr>
            <a:endParaRPr lang="en-US" altLang="en-US" sz="2800" smtClean="0"/>
          </a:p>
          <a:p>
            <a:pPr eaLnBrk="1" hangingPunct="1">
              <a:lnSpc>
                <a:spcPct val="90000"/>
              </a:lnSpc>
            </a:pPr>
            <a:r>
              <a:rPr lang="en-US" altLang="en-US" sz="2800" u="sng" smtClean="0"/>
              <a:t>Sahel</a:t>
            </a:r>
            <a:r>
              <a:rPr lang="en-US" altLang="en-US" sz="2800" smtClean="0"/>
              <a:t>-region between the Sahara and the rain forests near the western African coast</a:t>
            </a:r>
          </a:p>
        </p:txBody>
      </p:sp>
      <p:pic>
        <p:nvPicPr>
          <p:cNvPr id="13316" name="Picture 1029" descr="sahara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2362200"/>
            <a:ext cx="4587875" cy="3962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altLang="en-US" smtClean="0"/>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52" y="364109"/>
            <a:ext cx="9134947" cy="649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27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34938" y="685800"/>
            <a:ext cx="2074862" cy="406400"/>
          </a:xfrm>
        </p:spPr>
        <p:txBody>
          <a:bodyPr/>
          <a:lstStyle/>
          <a:p>
            <a:pPr eaLnBrk="1" hangingPunct="1"/>
            <a:r>
              <a:rPr lang="en-US" altLang="en-US" sz="4000" smtClean="0"/>
              <a:t>Sahel</a:t>
            </a:r>
          </a:p>
        </p:txBody>
      </p:sp>
      <p:sp>
        <p:nvSpPr>
          <p:cNvPr id="15363" name="Rectangle 3"/>
          <p:cNvSpPr>
            <a:spLocks noGrp="1" noChangeArrowheads="1"/>
          </p:cNvSpPr>
          <p:nvPr>
            <p:ph type="body" idx="1"/>
          </p:nvPr>
        </p:nvSpPr>
        <p:spPr/>
        <p:txBody>
          <a:bodyPr/>
          <a:lstStyle/>
          <a:p>
            <a:pPr eaLnBrk="1" hangingPunct="1"/>
            <a:endParaRPr lang="en-US" altLang="en-US" smtClean="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4275"/>
            <a:ext cx="9144000" cy="567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Physical Geography</a:t>
            </a:r>
          </a:p>
        </p:txBody>
      </p:sp>
      <p:sp>
        <p:nvSpPr>
          <p:cNvPr id="16387" name="Rectangle 3"/>
          <p:cNvSpPr>
            <a:spLocks noGrp="1" noChangeArrowheads="1"/>
          </p:cNvSpPr>
          <p:nvPr>
            <p:ph type="body" idx="1"/>
          </p:nvPr>
        </p:nvSpPr>
        <p:spPr>
          <a:xfrm>
            <a:off x="0" y="2514600"/>
            <a:ext cx="8896350" cy="4135438"/>
          </a:xfrm>
        </p:spPr>
        <p:txBody>
          <a:bodyPr/>
          <a:lstStyle/>
          <a:p>
            <a:pPr eaLnBrk="1" hangingPunct="1"/>
            <a:r>
              <a:rPr lang="en-US" altLang="en-US" smtClean="0"/>
              <a:t>The eastern and southern areas are called “High Africa” </a:t>
            </a:r>
          </a:p>
          <a:p>
            <a:pPr eaLnBrk="1" hangingPunct="1"/>
            <a:r>
              <a:rPr lang="en-US" altLang="en-US" smtClean="0"/>
              <a:t>the elevation is generally more than 3,000 feet above sea level.</a:t>
            </a:r>
          </a:p>
          <a:p>
            <a:pPr eaLnBrk="1" hangingPunct="1"/>
            <a:endParaRPr lang="en-US" altLang="en-US" smtClean="0"/>
          </a:p>
          <a:p>
            <a:pPr eaLnBrk="1" hangingPunct="1"/>
            <a:r>
              <a:rPr lang="en-US" altLang="en-US" smtClean="0"/>
              <a:t>The Equator runs through the middle of Africa. 90% of the continent lies within the tropics.</a:t>
            </a:r>
          </a:p>
          <a:p>
            <a:pPr eaLnBrk="1" hangingPunct="1">
              <a:buFont typeface="Wingdings" panose="05000000000000000000" pitchFamily="2" charset="2"/>
              <a:buNone/>
            </a:pPr>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solidFill>
                  <a:schemeClr val="accent1"/>
                </a:solidFill>
              </a:rPr>
              <a:t>Major Land Features</a:t>
            </a:r>
          </a:p>
        </p:txBody>
      </p:sp>
      <p:sp>
        <p:nvSpPr>
          <p:cNvPr id="17411" name="Rectangle 3"/>
          <p:cNvSpPr>
            <a:spLocks noGrp="1" noChangeArrowheads="1"/>
          </p:cNvSpPr>
          <p:nvPr>
            <p:ph type="body" idx="1"/>
          </p:nvPr>
        </p:nvSpPr>
        <p:spPr>
          <a:xfrm>
            <a:off x="134938" y="2116138"/>
            <a:ext cx="8896350" cy="4741862"/>
          </a:xfrm>
        </p:spPr>
        <p:txBody>
          <a:bodyPr/>
          <a:lstStyle/>
          <a:p>
            <a:pPr eaLnBrk="1" hangingPunct="1"/>
            <a:r>
              <a:rPr lang="en-US" altLang="en-US" sz="2800" smtClean="0">
                <a:solidFill>
                  <a:schemeClr val="accent1"/>
                </a:solidFill>
              </a:rPr>
              <a:t>Mountains and Highlands:</a:t>
            </a:r>
          </a:p>
          <a:p>
            <a:pPr eaLnBrk="1" hangingPunct="1"/>
            <a:endParaRPr lang="en-US" altLang="en-US" sz="2800" smtClean="0">
              <a:solidFill>
                <a:schemeClr val="accent1"/>
              </a:solidFill>
            </a:endParaRPr>
          </a:p>
          <a:p>
            <a:pPr eaLnBrk="1" hangingPunct="1"/>
            <a:r>
              <a:rPr lang="en-US" altLang="en-US" sz="2800" smtClean="0">
                <a:solidFill>
                  <a:schemeClr val="accent1"/>
                </a:solidFill>
              </a:rPr>
              <a:t>The Great Rift Valley</a:t>
            </a:r>
          </a:p>
          <a:p>
            <a:pPr eaLnBrk="1" hangingPunct="1"/>
            <a:endParaRPr lang="en-US" altLang="en-US" sz="2800" smtClean="0">
              <a:solidFill>
                <a:schemeClr val="accent1"/>
              </a:solidFill>
            </a:endParaRPr>
          </a:p>
          <a:p>
            <a:pPr eaLnBrk="1" hangingPunct="1"/>
            <a:r>
              <a:rPr lang="en-US" altLang="en-US" sz="2800" smtClean="0">
                <a:solidFill>
                  <a:schemeClr val="accent1"/>
                </a:solidFill>
              </a:rPr>
              <a:t>Plateaus</a:t>
            </a:r>
          </a:p>
          <a:p>
            <a:pPr eaLnBrk="1" hangingPunct="1"/>
            <a:endParaRPr lang="en-US" altLang="en-US" sz="2800" smtClean="0">
              <a:solidFill>
                <a:schemeClr val="accent1"/>
              </a:solidFill>
            </a:endParaRPr>
          </a:p>
          <a:p>
            <a:pPr eaLnBrk="1" hangingPunct="1"/>
            <a:r>
              <a:rPr lang="en-US" altLang="en-US" sz="2800" smtClean="0">
                <a:solidFill>
                  <a:schemeClr val="accent1"/>
                </a:solidFill>
              </a:rPr>
              <a:t>Rivers and Waterfalls</a:t>
            </a:r>
          </a:p>
          <a:p>
            <a:pPr eaLnBrk="1" hangingPunct="1"/>
            <a:endParaRPr lang="en-US" altLang="en-US" sz="2800" smtClean="0">
              <a:solidFill>
                <a:schemeClr val="accent1"/>
              </a:solidFill>
            </a:endParaRPr>
          </a:p>
          <a:p>
            <a:pPr eaLnBrk="1" hangingPunct="1"/>
            <a:r>
              <a:rPr lang="en-US" altLang="en-US" sz="2800" smtClean="0">
                <a:solidFill>
                  <a:schemeClr val="accent1"/>
                </a:solidFill>
              </a:rPr>
              <a:t>Lakes – Victoria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62" name="Picture 44" descr="afric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6075" y="1295400"/>
            <a:ext cx="5547852"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58763" y="533400"/>
            <a:ext cx="8885237" cy="762000"/>
          </a:xfrm>
        </p:spPr>
        <p:txBody>
          <a:bodyPr/>
          <a:lstStyle/>
          <a:p>
            <a:pPr eaLnBrk="1" hangingPunct="1"/>
            <a:r>
              <a:rPr lang="en-US" altLang="en-US" dirty="0" smtClean="0">
                <a:solidFill>
                  <a:schemeClr val="accent1"/>
                </a:solidFill>
              </a:rPr>
              <a:t>Mountains and Highlands</a:t>
            </a:r>
          </a:p>
        </p:txBody>
      </p:sp>
      <p:sp>
        <p:nvSpPr>
          <p:cNvPr id="18435" name="Text Box 12"/>
          <p:cNvSpPr txBox="1">
            <a:spLocks noChangeArrowheads="1"/>
          </p:cNvSpPr>
          <p:nvPr/>
        </p:nvSpPr>
        <p:spPr bwMode="auto">
          <a:xfrm>
            <a:off x="7163926" y="3306762"/>
            <a:ext cx="19535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solidFill>
                  <a:schemeClr val="accent1"/>
                </a:solidFill>
              </a:rPr>
              <a:t>Eastern Highlands</a:t>
            </a:r>
          </a:p>
        </p:txBody>
      </p:sp>
      <p:sp>
        <p:nvSpPr>
          <p:cNvPr id="18436" name="Text Box 15"/>
          <p:cNvSpPr txBox="1">
            <a:spLocks noChangeArrowheads="1"/>
          </p:cNvSpPr>
          <p:nvPr/>
        </p:nvSpPr>
        <p:spPr bwMode="auto">
          <a:xfrm>
            <a:off x="6858000" y="5638800"/>
            <a:ext cx="2819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a:solidFill>
                  <a:schemeClr val="accent1"/>
                </a:solidFill>
              </a:rPr>
              <a:t>Drakensberg Mtns</a:t>
            </a:r>
          </a:p>
          <a:p>
            <a:pPr eaLnBrk="1" hangingPunct="1">
              <a:spcBef>
                <a:spcPct val="50000"/>
              </a:spcBef>
            </a:pPr>
            <a:r>
              <a:rPr lang="en-US" altLang="en-US" sz="2000"/>
              <a:t> </a:t>
            </a:r>
          </a:p>
        </p:txBody>
      </p:sp>
      <p:sp>
        <p:nvSpPr>
          <p:cNvPr id="18437" name="AutoShape 16"/>
          <p:cNvSpPr>
            <a:spLocks noChangeArrowheads="1"/>
          </p:cNvSpPr>
          <p:nvPr/>
        </p:nvSpPr>
        <p:spPr bwMode="auto">
          <a:xfrm>
            <a:off x="4648200" y="6172200"/>
            <a:ext cx="228600" cy="152400"/>
          </a:xfrm>
          <a:prstGeom prst="triangle">
            <a:avLst>
              <a:gd name="adj" fmla="val 31250"/>
            </a:avLst>
          </a:prstGeom>
          <a:solidFill>
            <a:srgbClr val="CC0099"/>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38" name="AutoShape 17"/>
          <p:cNvSpPr>
            <a:spLocks noChangeArrowheads="1"/>
          </p:cNvSpPr>
          <p:nvPr/>
        </p:nvSpPr>
        <p:spPr bwMode="auto">
          <a:xfrm>
            <a:off x="4572000" y="54864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39" name="AutoShape 18"/>
          <p:cNvSpPr>
            <a:spLocks noChangeArrowheads="1"/>
          </p:cNvSpPr>
          <p:nvPr/>
        </p:nvSpPr>
        <p:spPr bwMode="auto">
          <a:xfrm>
            <a:off x="4343400" y="60198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0" name="AutoShape 19"/>
          <p:cNvSpPr>
            <a:spLocks noChangeArrowheads="1"/>
          </p:cNvSpPr>
          <p:nvPr/>
        </p:nvSpPr>
        <p:spPr bwMode="auto">
          <a:xfrm>
            <a:off x="5181600" y="4343400"/>
            <a:ext cx="228600" cy="152400"/>
          </a:xfrm>
          <a:prstGeom prst="triangle">
            <a:avLst>
              <a:gd name="adj" fmla="val 50000"/>
            </a:avLst>
          </a:prstGeom>
          <a:solidFill>
            <a:schemeClr val="accent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1" name="AutoShape 20"/>
          <p:cNvSpPr>
            <a:spLocks noChangeArrowheads="1"/>
          </p:cNvSpPr>
          <p:nvPr/>
        </p:nvSpPr>
        <p:spPr bwMode="auto">
          <a:xfrm>
            <a:off x="5105400" y="4495800"/>
            <a:ext cx="228600" cy="152400"/>
          </a:xfrm>
          <a:prstGeom prst="triangle">
            <a:avLst>
              <a:gd name="adj" fmla="val 50000"/>
            </a:avLst>
          </a:prstGeom>
          <a:solidFill>
            <a:schemeClr val="accent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2" name="AutoShape 21"/>
          <p:cNvSpPr>
            <a:spLocks noChangeArrowheads="1"/>
          </p:cNvSpPr>
          <p:nvPr/>
        </p:nvSpPr>
        <p:spPr bwMode="auto">
          <a:xfrm>
            <a:off x="4648200" y="51054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3" name="Line 22"/>
          <p:cNvSpPr>
            <a:spLocks noChangeShapeType="1"/>
          </p:cNvSpPr>
          <p:nvPr/>
        </p:nvSpPr>
        <p:spPr bwMode="auto">
          <a:xfrm flipH="1">
            <a:off x="4419600" y="3733800"/>
            <a:ext cx="914400" cy="2514600"/>
          </a:xfrm>
          <a:prstGeom prst="line">
            <a:avLst/>
          </a:prstGeom>
          <a:noFill/>
          <a:ln w="1905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44" name="AutoShape 23"/>
          <p:cNvSpPr>
            <a:spLocks noChangeArrowheads="1"/>
          </p:cNvSpPr>
          <p:nvPr/>
        </p:nvSpPr>
        <p:spPr bwMode="auto">
          <a:xfrm>
            <a:off x="4343400" y="57912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5" name="AutoShape 24"/>
          <p:cNvSpPr>
            <a:spLocks noChangeArrowheads="1"/>
          </p:cNvSpPr>
          <p:nvPr/>
        </p:nvSpPr>
        <p:spPr bwMode="auto">
          <a:xfrm>
            <a:off x="4572000" y="53340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6" name="AutoShape 25"/>
          <p:cNvSpPr>
            <a:spLocks noChangeArrowheads="1"/>
          </p:cNvSpPr>
          <p:nvPr/>
        </p:nvSpPr>
        <p:spPr bwMode="auto">
          <a:xfrm>
            <a:off x="4800600" y="48768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7" name="AutoShape 26"/>
          <p:cNvSpPr>
            <a:spLocks noChangeArrowheads="1"/>
          </p:cNvSpPr>
          <p:nvPr/>
        </p:nvSpPr>
        <p:spPr bwMode="auto">
          <a:xfrm>
            <a:off x="4800600" y="46482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8" name="AutoShape 27"/>
          <p:cNvSpPr>
            <a:spLocks noChangeArrowheads="1"/>
          </p:cNvSpPr>
          <p:nvPr/>
        </p:nvSpPr>
        <p:spPr bwMode="auto">
          <a:xfrm>
            <a:off x="4953000" y="43434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49" name="AutoShape 28"/>
          <p:cNvSpPr>
            <a:spLocks noChangeArrowheads="1"/>
          </p:cNvSpPr>
          <p:nvPr/>
        </p:nvSpPr>
        <p:spPr bwMode="auto">
          <a:xfrm>
            <a:off x="5029200" y="41910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0" name="AutoShape 29"/>
          <p:cNvSpPr>
            <a:spLocks noChangeArrowheads="1"/>
          </p:cNvSpPr>
          <p:nvPr/>
        </p:nvSpPr>
        <p:spPr bwMode="auto">
          <a:xfrm>
            <a:off x="5181600" y="38862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1" name="AutoShape 30"/>
          <p:cNvSpPr>
            <a:spLocks noChangeArrowheads="1"/>
          </p:cNvSpPr>
          <p:nvPr/>
        </p:nvSpPr>
        <p:spPr bwMode="auto">
          <a:xfrm>
            <a:off x="5257800" y="3657600"/>
            <a:ext cx="228600" cy="152400"/>
          </a:xfrm>
          <a:prstGeom prst="triangle">
            <a:avLst>
              <a:gd name="adj" fmla="val 50000"/>
            </a:avLst>
          </a:prstGeom>
          <a:solidFill>
            <a:srgbClr val="FF3300"/>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2" name="AutoShape 31"/>
          <p:cNvSpPr>
            <a:spLocks noChangeArrowheads="1"/>
          </p:cNvSpPr>
          <p:nvPr/>
        </p:nvSpPr>
        <p:spPr bwMode="auto">
          <a:xfrm>
            <a:off x="4648200" y="5943600"/>
            <a:ext cx="228600" cy="152400"/>
          </a:xfrm>
          <a:prstGeom prst="triangle">
            <a:avLst>
              <a:gd name="adj" fmla="val 50000"/>
            </a:avLst>
          </a:prstGeom>
          <a:solidFill>
            <a:srgbClr val="CC0099"/>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3" name="AutoShape 32"/>
          <p:cNvSpPr>
            <a:spLocks noChangeArrowheads="1"/>
          </p:cNvSpPr>
          <p:nvPr/>
        </p:nvSpPr>
        <p:spPr bwMode="auto">
          <a:xfrm>
            <a:off x="4724400" y="5791200"/>
            <a:ext cx="228600" cy="152400"/>
          </a:xfrm>
          <a:prstGeom prst="triangle">
            <a:avLst>
              <a:gd name="adj" fmla="val 50000"/>
            </a:avLst>
          </a:prstGeom>
          <a:solidFill>
            <a:srgbClr val="CC0099"/>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4" name="AutoShape 33"/>
          <p:cNvSpPr>
            <a:spLocks noChangeArrowheads="1"/>
          </p:cNvSpPr>
          <p:nvPr/>
        </p:nvSpPr>
        <p:spPr bwMode="auto">
          <a:xfrm>
            <a:off x="5105400" y="4724400"/>
            <a:ext cx="228600" cy="152400"/>
          </a:xfrm>
          <a:prstGeom prst="triangle">
            <a:avLst>
              <a:gd name="adj" fmla="val 50000"/>
            </a:avLst>
          </a:prstGeom>
          <a:solidFill>
            <a:schemeClr val="accent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5" name="AutoShape 34"/>
          <p:cNvSpPr>
            <a:spLocks noChangeArrowheads="1"/>
          </p:cNvSpPr>
          <p:nvPr/>
        </p:nvSpPr>
        <p:spPr bwMode="auto">
          <a:xfrm>
            <a:off x="4267200" y="3962400"/>
            <a:ext cx="228600" cy="152400"/>
          </a:xfrm>
          <a:prstGeom prst="triangle">
            <a:avLst>
              <a:gd name="adj" fmla="val 50000"/>
            </a:avLst>
          </a:prstGeom>
          <a:solidFill>
            <a:schemeClr val="bg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6" name="AutoShape 35"/>
          <p:cNvSpPr>
            <a:spLocks noChangeArrowheads="1"/>
          </p:cNvSpPr>
          <p:nvPr/>
        </p:nvSpPr>
        <p:spPr bwMode="auto">
          <a:xfrm>
            <a:off x="4495800" y="3886200"/>
            <a:ext cx="228600" cy="152400"/>
          </a:xfrm>
          <a:prstGeom prst="triangle">
            <a:avLst>
              <a:gd name="adj" fmla="val 50000"/>
            </a:avLst>
          </a:prstGeom>
          <a:solidFill>
            <a:schemeClr val="bg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7" name="AutoShape 36"/>
          <p:cNvSpPr>
            <a:spLocks noChangeArrowheads="1"/>
          </p:cNvSpPr>
          <p:nvPr/>
        </p:nvSpPr>
        <p:spPr bwMode="auto">
          <a:xfrm>
            <a:off x="4724400" y="3810000"/>
            <a:ext cx="228600" cy="152400"/>
          </a:xfrm>
          <a:prstGeom prst="triangle">
            <a:avLst>
              <a:gd name="adj" fmla="val 50000"/>
            </a:avLst>
          </a:prstGeom>
          <a:solidFill>
            <a:schemeClr val="bg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8" name="AutoShape 37"/>
          <p:cNvSpPr>
            <a:spLocks noChangeArrowheads="1"/>
          </p:cNvSpPr>
          <p:nvPr/>
        </p:nvSpPr>
        <p:spPr bwMode="auto">
          <a:xfrm>
            <a:off x="4572000" y="4038600"/>
            <a:ext cx="228600" cy="152400"/>
          </a:xfrm>
          <a:prstGeom prst="triangle">
            <a:avLst>
              <a:gd name="adj" fmla="val 50000"/>
            </a:avLst>
          </a:prstGeom>
          <a:solidFill>
            <a:schemeClr val="bg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59" name="AutoShape 38"/>
          <p:cNvSpPr>
            <a:spLocks noChangeArrowheads="1"/>
          </p:cNvSpPr>
          <p:nvPr/>
        </p:nvSpPr>
        <p:spPr bwMode="auto">
          <a:xfrm>
            <a:off x="4876800" y="3886200"/>
            <a:ext cx="228600" cy="152400"/>
          </a:xfrm>
          <a:prstGeom prst="triangle">
            <a:avLst>
              <a:gd name="adj" fmla="val 50000"/>
            </a:avLst>
          </a:prstGeom>
          <a:solidFill>
            <a:schemeClr val="bg2"/>
          </a:solidFill>
          <a:ln w="127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3300"/>
              </a:solidFill>
            </a:endParaRPr>
          </a:p>
        </p:txBody>
      </p:sp>
      <p:sp>
        <p:nvSpPr>
          <p:cNvPr id="18460" name="Text Box 40"/>
          <p:cNvSpPr txBox="1">
            <a:spLocks noChangeArrowheads="1"/>
          </p:cNvSpPr>
          <p:nvPr/>
        </p:nvSpPr>
        <p:spPr bwMode="auto">
          <a:xfrm>
            <a:off x="7086600" y="41910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solidFill>
                  <a:schemeClr val="accent1"/>
                </a:solidFill>
              </a:rPr>
              <a:t>Volcanic Peaks</a:t>
            </a:r>
          </a:p>
        </p:txBody>
      </p:sp>
      <p:sp>
        <p:nvSpPr>
          <p:cNvPr id="18461" name="Text Box 42"/>
          <p:cNvSpPr txBox="1">
            <a:spLocks noChangeArrowheads="1"/>
          </p:cNvSpPr>
          <p:nvPr/>
        </p:nvSpPr>
        <p:spPr bwMode="auto">
          <a:xfrm>
            <a:off x="0" y="3352800"/>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a:solidFill>
                  <a:schemeClr val="accent1"/>
                </a:solidFill>
              </a:rPr>
              <a:t>Ruwenzori Mountains</a:t>
            </a:r>
          </a:p>
        </p:txBody>
      </p:sp>
      <p:sp>
        <p:nvSpPr>
          <p:cNvPr id="18463" name="Line 45"/>
          <p:cNvSpPr>
            <a:spLocks noChangeShapeType="1"/>
          </p:cNvSpPr>
          <p:nvPr/>
        </p:nvSpPr>
        <p:spPr bwMode="auto">
          <a:xfrm>
            <a:off x="1295400" y="3657600"/>
            <a:ext cx="3810000" cy="0"/>
          </a:xfrm>
          <a:prstGeom prst="line">
            <a:avLst/>
          </a:prstGeom>
          <a:noFill/>
          <a:ln w="28575"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64" name="Line 46"/>
          <p:cNvSpPr>
            <a:spLocks noChangeShapeType="1"/>
          </p:cNvSpPr>
          <p:nvPr/>
        </p:nvSpPr>
        <p:spPr bwMode="auto">
          <a:xfrm flipH="1" flipV="1">
            <a:off x="6172199" y="3375025"/>
            <a:ext cx="991727" cy="168276"/>
          </a:xfrm>
          <a:prstGeom prst="line">
            <a:avLst/>
          </a:prstGeom>
          <a:noFill/>
          <a:ln w="28575"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65" name="Line 47"/>
          <p:cNvSpPr>
            <a:spLocks noChangeShapeType="1"/>
          </p:cNvSpPr>
          <p:nvPr/>
        </p:nvSpPr>
        <p:spPr bwMode="auto">
          <a:xfrm flipH="1">
            <a:off x="5486400" y="4495800"/>
            <a:ext cx="1524000" cy="0"/>
          </a:xfrm>
          <a:prstGeom prst="line">
            <a:avLst/>
          </a:prstGeom>
          <a:noFill/>
          <a:ln w="28575"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66" name="Line 48"/>
          <p:cNvSpPr>
            <a:spLocks noChangeShapeType="1"/>
          </p:cNvSpPr>
          <p:nvPr/>
        </p:nvSpPr>
        <p:spPr bwMode="auto">
          <a:xfrm flipH="1">
            <a:off x="4876800" y="5867399"/>
            <a:ext cx="1981200" cy="266699"/>
          </a:xfrm>
          <a:prstGeom prst="line">
            <a:avLst/>
          </a:prstGeom>
          <a:noFill/>
          <a:ln w="28575"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9817" y="0"/>
            <a:ext cx="6195477" cy="6857999"/>
          </a:xfrm>
          <a:prstGeom prst="rect">
            <a:avLst/>
          </a:prstGeom>
        </p:spPr>
      </p:pic>
    </p:spTree>
    <p:extLst>
      <p:ext uri="{BB962C8B-B14F-4D97-AF65-F5344CB8AC3E}">
        <p14:creationId xmlns:p14="http://schemas.microsoft.com/office/powerpoint/2010/main" val="354601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78" y="151769"/>
            <a:ext cx="9124122" cy="6706231"/>
          </a:xfrm>
          <a:prstGeom prst="rect">
            <a:avLst/>
          </a:prstGeom>
        </p:spPr>
      </p:pic>
    </p:spTree>
    <p:extLst>
      <p:ext uri="{BB962C8B-B14F-4D97-AF65-F5344CB8AC3E}">
        <p14:creationId xmlns:p14="http://schemas.microsoft.com/office/powerpoint/2010/main" val="341285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274" y="889000"/>
            <a:ext cx="2903725" cy="4902200"/>
          </a:xfrm>
        </p:spPr>
        <p:txBody>
          <a:bodyPr/>
          <a:lstStyle/>
          <a:p>
            <a:r>
              <a:rPr lang="en-US" sz="4000" dirty="0" smtClean="0"/>
              <a:t>Overview of the Topography</a:t>
            </a:r>
            <a:endParaRPr lang="en-US" sz="4000" dirty="0"/>
          </a:p>
        </p:txBody>
      </p:sp>
      <p:pic>
        <p:nvPicPr>
          <p:cNvPr id="4" name="Content Placeholder 3"/>
          <p:cNvPicPr>
            <a:picLocks noGrp="1" noChangeAspect="1"/>
          </p:cNvPicPr>
          <p:nvPr>
            <p:ph idx="1"/>
          </p:nvPr>
        </p:nvPicPr>
        <p:blipFill>
          <a:blip r:embed="rId2"/>
          <a:stretch>
            <a:fillRect/>
          </a:stretch>
        </p:blipFill>
        <p:spPr>
          <a:xfrm>
            <a:off x="0" y="0"/>
            <a:ext cx="6240275" cy="6858000"/>
          </a:xfrm>
          <a:prstGeom prst="rect">
            <a:avLst/>
          </a:prstGeom>
        </p:spPr>
      </p:pic>
    </p:spTree>
    <p:extLst>
      <p:ext uri="{BB962C8B-B14F-4D97-AF65-F5344CB8AC3E}">
        <p14:creationId xmlns:p14="http://schemas.microsoft.com/office/powerpoint/2010/main" val="16800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30480"/>
            <a:ext cx="6934200" cy="6827520"/>
          </a:xfrm>
          <a:prstGeom prst="rect">
            <a:avLst/>
          </a:prstGeom>
        </p:spPr>
      </p:pic>
    </p:spTree>
    <p:extLst>
      <p:ext uri="{BB962C8B-B14F-4D97-AF65-F5344CB8AC3E}">
        <p14:creationId xmlns:p14="http://schemas.microsoft.com/office/powerpoint/2010/main" val="89941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106"/>
            <a:ext cx="9144000" cy="6865167"/>
          </a:xfrm>
          <a:prstGeom prst="rect">
            <a:avLst/>
          </a:prstGeom>
        </p:spPr>
      </p:pic>
    </p:spTree>
    <p:extLst>
      <p:ext uri="{BB962C8B-B14F-4D97-AF65-F5344CB8AC3E}">
        <p14:creationId xmlns:p14="http://schemas.microsoft.com/office/powerpoint/2010/main" val="155258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1548" y="-16565"/>
            <a:ext cx="7432016" cy="6858000"/>
          </a:xfrm>
          <a:prstGeom prst="rect">
            <a:avLst/>
          </a:prstGeom>
        </p:spPr>
      </p:pic>
    </p:spTree>
    <p:extLst>
      <p:ext uri="{BB962C8B-B14F-4D97-AF65-F5344CB8AC3E}">
        <p14:creationId xmlns:p14="http://schemas.microsoft.com/office/powerpoint/2010/main" val="198366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7054317"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11848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The Ruwenzori Mountains of Uganda</a:t>
            </a:r>
          </a:p>
        </p:txBody>
      </p:sp>
      <p:sp>
        <p:nvSpPr>
          <p:cNvPr id="19459" name="Rectangle 3"/>
          <p:cNvSpPr>
            <a:spLocks noGrp="1" noChangeArrowheads="1"/>
          </p:cNvSpPr>
          <p:nvPr>
            <p:ph type="body" idx="1"/>
          </p:nvPr>
        </p:nvSpPr>
        <p:spPr>
          <a:xfrm>
            <a:off x="0" y="2116138"/>
            <a:ext cx="4894263" cy="4741862"/>
          </a:xfrm>
        </p:spPr>
        <p:txBody>
          <a:bodyPr/>
          <a:lstStyle/>
          <a:p>
            <a:pPr eaLnBrk="1" hangingPunct="1"/>
            <a:r>
              <a:rPr lang="en-US" altLang="en-US" smtClean="0">
                <a:latin typeface="Verdana" panose="020B0604030504040204" pitchFamily="34" charset="0"/>
              </a:rPr>
              <a:t>The 'Mountains of the Moon' lie along the western border of Uganda, on the border with the DRC. </a:t>
            </a:r>
          </a:p>
          <a:p>
            <a:pPr eaLnBrk="1" hangingPunct="1"/>
            <a:r>
              <a:rPr lang="en-US" altLang="en-US" smtClean="0">
                <a:solidFill>
                  <a:schemeClr val="accent1"/>
                </a:solidFill>
                <a:latin typeface="Verdana" panose="020B0604030504040204" pitchFamily="34" charset="0"/>
              </a:rPr>
              <a:t>The Ruwenzori Mountains region became a National Park in 1991. </a:t>
            </a:r>
          </a:p>
        </p:txBody>
      </p:sp>
      <p:pic>
        <p:nvPicPr>
          <p:cNvPr id="19460" name="Picture 5" descr="Map of Africa, showing the location of the Ruwenzori mountai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2133600"/>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934200" y="2971800"/>
            <a:ext cx="2085975" cy="1155700"/>
          </a:xfrm>
        </p:spPr>
        <p:txBody>
          <a:bodyPr/>
          <a:lstStyle/>
          <a:p>
            <a:pPr eaLnBrk="1" hangingPunct="1"/>
            <a:r>
              <a:rPr lang="en-US" altLang="en-US" sz="4000" smtClean="0">
                <a:solidFill>
                  <a:schemeClr val="accent1"/>
                </a:solidFill>
              </a:rPr>
              <a:t>Mount Stanley</a:t>
            </a: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smtClean="0"/>
          </a:p>
        </p:txBody>
      </p:sp>
      <p:sp>
        <p:nvSpPr>
          <p:cNvPr id="21507" name="Rectangle 3"/>
          <p:cNvSpPr>
            <a:spLocks noGrp="1" noChangeArrowheads="1"/>
          </p:cNvSpPr>
          <p:nvPr>
            <p:ph type="body" idx="1"/>
          </p:nvPr>
        </p:nvSpPr>
        <p:spPr>
          <a:xfrm>
            <a:off x="5599113" y="2116138"/>
            <a:ext cx="3468687" cy="4135437"/>
          </a:xfrm>
        </p:spPr>
        <p:txBody>
          <a:bodyPr/>
          <a:lstStyle/>
          <a:p>
            <a:pPr eaLnBrk="1" hangingPunct="1">
              <a:spcBef>
                <a:spcPct val="50000"/>
              </a:spcBef>
              <a:buSzTx/>
              <a:buFontTx/>
              <a:buNone/>
            </a:pPr>
            <a:r>
              <a:rPr lang="en-US" altLang="en-US" sz="1600" b="1" smtClean="0">
                <a:solidFill>
                  <a:schemeClr val="accent1"/>
                </a:solidFill>
              </a:rPr>
              <a:t>16763 ft (5109 m)</a:t>
            </a:r>
            <a:r>
              <a:rPr lang="en-US" altLang="en-US" sz="1600" smtClean="0">
                <a:solidFill>
                  <a:schemeClr val="accent1"/>
                </a:solidFill>
              </a:rPr>
              <a:t> </a:t>
            </a:r>
            <a:r>
              <a:rPr lang="en-US" altLang="en-US" sz="1600" b="1" smtClean="0">
                <a:solidFill>
                  <a:schemeClr val="accent1"/>
                </a:solidFill>
              </a:rPr>
              <a:t>   </a:t>
            </a:r>
          </a:p>
          <a:p>
            <a:pPr eaLnBrk="1" hangingPunct="1">
              <a:spcBef>
                <a:spcPct val="50000"/>
              </a:spcBef>
              <a:buSzTx/>
              <a:buFontTx/>
              <a:buNone/>
            </a:pPr>
            <a:r>
              <a:rPr lang="en-US" altLang="en-US" sz="1600" b="1" smtClean="0">
                <a:solidFill>
                  <a:schemeClr val="accent1"/>
                </a:solidFill>
              </a:rPr>
              <a:t>Highest point in Congo and Uganda</a:t>
            </a:r>
            <a:endParaRPr lang="en-US" altLang="en-US" sz="1600" smtClean="0">
              <a:solidFill>
                <a:schemeClr val="accent1"/>
              </a:solidFill>
            </a:endParaRPr>
          </a:p>
          <a:p>
            <a:pPr eaLnBrk="1" hangingPunct="1">
              <a:spcBef>
                <a:spcPct val="50000"/>
              </a:spcBef>
              <a:buSzTx/>
              <a:buFontTx/>
              <a:buNone/>
            </a:pPr>
            <a:r>
              <a:rPr lang="en-US" altLang="en-US" sz="1600" b="1" u="sng" smtClean="0">
                <a:solidFill>
                  <a:schemeClr val="accent1"/>
                </a:solidFill>
              </a:rPr>
              <a:t>Major Peaks:</a:t>
            </a:r>
            <a:r>
              <a:rPr lang="en-US" altLang="en-US" sz="1600" b="1" smtClean="0">
                <a:solidFill>
                  <a:schemeClr val="accent1"/>
                </a:solidFill>
              </a:rPr>
              <a:t> </a:t>
            </a:r>
          </a:p>
          <a:p>
            <a:pPr eaLnBrk="1" hangingPunct="1">
              <a:spcBef>
                <a:spcPct val="50000"/>
              </a:spcBef>
              <a:buSzTx/>
              <a:buFontTx/>
              <a:buNone/>
            </a:pPr>
            <a:r>
              <a:rPr lang="en-US" altLang="en-US" sz="1600" b="1" smtClean="0">
                <a:solidFill>
                  <a:schemeClr val="accent1"/>
                </a:solidFill>
              </a:rPr>
              <a:t>	</a:t>
            </a:r>
            <a:r>
              <a:rPr lang="en-US" altLang="en-US" sz="1600" smtClean="0">
                <a:solidFill>
                  <a:schemeClr val="accent1"/>
                </a:solidFill>
              </a:rPr>
              <a:t>Margherita Peak:    16763 ft Alexandra Peak:    16703 ft</a:t>
            </a:r>
          </a:p>
          <a:p>
            <a:pPr eaLnBrk="1" hangingPunct="1">
              <a:spcBef>
                <a:spcPct val="50000"/>
              </a:spcBef>
              <a:buSzTx/>
              <a:buFontTx/>
              <a:buNone/>
            </a:pPr>
            <a:r>
              <a:rPr lang="en-US" altLang="en-US" sz="1600" smtClean="0">
                <a:solidFill>
                  <a:schemeClr val="accent1"/>
                </a:solidFill>
              </a:rPr>
              <a:t>	Albert Peak:          16690 ft </a:t>
            </a:r>
          </a:p>
          <a:p>
            <a:pPr eaLnBrk="1" hangingPunct="1">
              <a:spcBef>
                <a:spcPct val="50000"/>
              </a:spcBef>
              <a:buSzTx/>
              <a:buFontTx/>
              <a:buNone/>
            </a:pPr>
            <a:r>
              <a:rPr lang="en-US" altLang="en-US" sz="1600" b="1" u="sng" smtClean="0">
                <a:solidFill>
                  <a:schemeClr val="accent1"/>
                </a:solidFill>
              </a:rPr>
              <a:t>Location:</a:t>
            </a:r>
            <a:r>
              <a:rPr lang="en-US" altLang="en-US" sz="1600" b="1" smtClean="0">
                <a:solidFill>
                  <a:schemeClr val="accent1"/>
                </a:solidFill>
              </a:rPr>
              <a:t> </a:t>
            </a:r>
            <a:r>
              <a:rPr lang="en-US" altLang="en-US" sz="1600" smtClean="0">
                <a:solidFill>
                  <a:schemeClr val="accent1"/>
                </a:solidFill>
              </a:rPr>
              <a:t>Ruwenzori Mountains, Congo-Uganda border</a:t>
            </a:r>
          </a:p>
          <a:p>
            <a:pPr eaLnBrk="1" hangingPunct="1">
              <a:buFont typeface="Wingdings" panose="05000000000000000000" pitchFamily="2" charset="2"/>
              <a:buNone/>
            </a:pPr>
            <a:endParaRPr lang="en-US" altLang="en-US" sz="1600" smtClean="0">
              <a:solidFill>
                <a:schemeClr val="accent1"/>
              </a:solidFill>
            </a:endParaRP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556260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4938" y="685800"/>
            <a:ext cx="8885237" cy="1155700"/>
          </a:xfrm>
        </p:spPr>
        <p:txBody>
          <a:bodyPr/>
          <a:lstStyle/>
          <a:p>
            <a:pPr eaLnBrk="1" hangingPunct="1"/>
            <a:r>
              <a:rPr lang="en-US" altLang="en-US" smtClean="0"/>
              <a:t>The Drakensberg Mountains</a:t>
            </a:r>
          </a:p>
        </p:txBody>
      </p:sp>
      <p:sp>
        <p:nvSpPr>
          <p:cNvPr id="22531" name="Rectangle 3"/>
          <p:cNvSpPr>
            <a:spLocks noGrp="1" noChangeArrowheads="1"/>
          </p:cNvSpPr>
          <p:nvPr>
            <p:ph type="body" idx="1"/>
          </p:nvPr>
        </p:nvSpPr>
        <p:spPr>
          <a:xfrm>
            <a:off x="228600" y="1752600"/>
            <a:ext cx="4648200" cy="4495800"/>
          </a:xfrm>
        </p:spPr>
        <p:txBody>
          <a:bodyPr/>
          <a:lstStyle/>
          <a:p>
            <a:pPr eaLnBrk="1" hangingPunct="1"/>
            <a:r>
              <a:rPr lang="en-US" altLang="en-US" smtClean="0">
                <a:latin typeface="Verdana" panose="020B0604030504040204" pitchFamily="34" charset="0"/>
              </a:rPr>
              <a:t>in South Africa, located in the heart of the Zulu kingdom.</a:t>
            </a:r>
            <a:r>
              <a:rPr lang="en-US" altLang="en-US" smtClean="0">
                <a:solidFill>
                  <a:srgbClr val="0E3D73"/>
                </a:solidFill>
                <a:latin typeface="Verdana" panose="020B0604030504040204" pitchFamily="34" charset="0"/>
              </a:rPr>
              <a:t> </a:t>
            </a:r>
          </a:p>
          <a:p>
            <a:pPr eaLnBrk="1" hangingPunct="1"/>
            <a:r>
              <a:rPr lang="en-US" altLang="en-US" smtClean="0">
                <a:solidFill>
                  <a:schemeClr val="accent1"/>
                </a:solidFill>
                <a:latin typeface="Verdana" panose="020B0604030504040204" pitchFamily="34" charset="0"/>
              </a:rPr>
              <a:t>Dragon’s Mountain</a:t>
            </a:r>
          </a:p>
          <a:p>
            <a:pPr eaLnBrk="1" hangingPunct="1"/>
            <a:endParaRPr lang="en-US" altLang="en-US" smtClean="0"/>
          </a:p>
        </p:txBody>
      </p:sp>
      <p:sp>
        <p:nvSpPr>
          <p:cNvPr id="22532" name="Rectangle 4"/>
          <p:cNvSpPr>
            <a:spLocks noChangeArrowheads="1"/>
          </p:cNvSpPr>
          <p:nvPr/>
        </p:nvSpPr>
        <p:spPr bwMode="auto">
          <a:xfrm>
            <a:off x="0" y="2574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533" name="Rectangle 34"/>
          <p:cNvSpPr>
            <a:spLocks noChangeArrowheads="1"/>
          </p:cNvSpPr>
          <p:nvPr/>
        </p:nvSpPr>
        <p:spPr bwMode="auto">
          <a:xfrm>
            <a:off x="2667000" y="2066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22534" name="Picture 33" descr="Drakensberg Mountain stream"/>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4953000" y="1905000"/>
            <a:ext cx="4114800" cy="40862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3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735513"/>
            <a:ext cx="487680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p>
        </p:txBody>
      </p:sp>
      <p:sp>
        <p:nvSpPr>
          <p:cNvPr id="23555" name="Rectangle 3"/>
          <p:cNvSpPr>
            <a:spLocks noGrp="1" noChangeArrowheads="1"/>
          </p:cNvSpPr>
          <p:nvPr>
            <p:ph type="body" idx="1"/>
          </p:nvPr>
        </p:nvSpPr>
        <p:spPr/>
        <p:txBody>
          <a:bodyPr/>
          <a:lstStyle/>
          <a:p>
            <a:pPr eaLnBrk="1" hangingPunct="1"/>
            <a:endParaRPr lang="en-US" altLang="en-US" smtClean="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 Box 5"/>
          <p:cNvSpPr txBox="1">
            <a:spLocks noChangeArrowheads="1"/>
          </p:cNvSpPr>
          <p:nvPr/>
        </p:nvSpPr>
        <p:spPr bwMode="auto">
          <a:xfrm>
            <a:off x="5791200" y="6400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chemeClr val="accent1"/>
                </a:solidFill>
              </a:rPr>
              <a:t>Drakensberg Mountains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smtClean="0"/>
          </a:p>
        </p:txBody>
      </p:sp>
      <p:sp>
        <p:nvSpPr>
          <p:cNvPr id="24579" name="Rectangle 3"/>
          <p:cNvSpPr>
            <a:spLocks noGrp="1" noChangeArrowheads="1"/>
          </p:cNvSpPr>
          <p:nvPr>
            <p:ph type="body" idx="1"/>
          </p:nvPr>
        </p:nvSpPr>
        <p:spPr/>
        <p:txBody>
          <a:bodyPr/>
          <a:lstStyle/>
          <a:p>
            <a:pPr eaLnBrk="1" hangingPunct="1"/>
            <a:endParaRPr lang="en-US" altLang="en-US" smtClean="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chemeClr val="accent1"/>
                </a:solidFill>
              </a:rPr>
              <a:t>Drakensberg Mountains – Policemen’s Helmets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8763" y="381000"/>
            <a:ext cx="8885237" cy="1155700"/>
          </a:xfrm>
        </p:spPr>
        <p:txBody>
          <a:bodyPr/>
          <a:lstStyle/>
          <a:p>
            <a:pPr eaLnBrk="1" hangingPunct="1"/>
            <a:r>
              <a:rPr lang="en-US" altLang="en-US" smtClean="0"/>
              <a:t>North Africa</a:t>
            </a:r>
          </a:p>
        </p:txBody>
      </p:sp>
      <p:sp>
        <p:nvSpPr>
          <p:cNvPr id="4099" name="Rectangle 3"/>
          <p:cNvSpPr>
            <a:spLocks noGrp="1" noChangeArrowheads="1"/>
          </p:cNvSpPr>
          <p:nvPr>
            <p:ph type="body" idx="1"/>
          </p:nvPr>
        </p:nvSpPr>
        <p:spPr>
          <a:xfrm>
            <a:off x="0" y="1447800"/>
            <a:ext cx="8915400" cy="2133600"/>
          </a:xfrm>
        </p:spPr>
        <p:txBody>
          <a:bodyPr/>
          <a:lstStyle/>
          <a:p>
            <a:pPr eaLnBrk="1" hangingPunct="1">
              <a:buFont typeface="Wingdings" panose="05000000000000000000" pitchFamily="2" charset="2"/>
              <a:buNone/>
            </a:pPr>
            <a:r>
              <a:rPr lang="en-US" altLang="en-US" smtClean="0"/>
              <a:t>	When the Egyptians constructed the Aswan High Dam, they also built the largest human-made lake in the world-Lake Nasser.  Lake Nasser is over 300 miles long!</a:t>
            </a:r>
          </a:p>
          <a:p>
            <a:pPr eaLnBrk="1" hangingPunct="1"/>
            <a:endParaRPr lang="en-US" altLang="en-US" smtClean="0"/>
          </a:p>
        </p:txBody>
      </p:sp>
      <p:pic>
        <p:nvPicPr>
          <p:cNvPr id="4100" name="Picture 4" descr="sts046-75-0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3937000"/>
            <a:ext cx="3810000" cy="2921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5" descr="Nass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3965575"/>
            <a:ext cx="3581400" cy="28924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71600" y="838200"/>
            <a:ext cx="8885238" cy="1155700"/>
          </a:xfrm>
        </p:spPr>
        <p:txBody>
          <a:bodyPr/>
          <a:lstStyle/>
          <a:p>
            <a:pPr eaLnBrk="1" hangingPunct="1"/>
            <a:r>
              <a:rPr lang="en-US" altLang="en-US" b="1" smtClean="0"/>
              <a:t>Tugela Falls</a:t>
            </a:r>
          </a:p>
        </p:txBody>
      </p:sp>
      <p:sp>
        <p:nvSpPr>
          <p:cNvPr id="25603" name="Rectangle 3"/>
          <p:cNvSpPr>
            <a:spLocks noGrp="1" noChangeArrowheads="1"/>
          </p:cNvSpPr>
          <p:nvPr>
            <p:ph type="body" idx="1"/>
          </p:nvPr>
        </p:nvSpPr>
        <p:spPr>
          <a:xfrm>
            <a:off x="134938" y="2116138"/>
            <a:ext cx="4818062" cy="4135437"/>
          </a:xfrm>
        </p:spPr>
        <p:txBody>
          <a:bodyPr/>
          <a:lstStyle/>
          <a:p>
            <a:pPr eaLnBrk="1" hangingPunct="1"/>
            <a:r>
              <a:rPr lang="en-US" altLang="en-US" smtClean="0"/>
              <a:t>world's second highest waterfall.</a:t>
            </a:r>
          </a:p>
          <a:p>
            <a:pPr eaLnBrk="1" hangingPunct="1"/>
            <a:r>
              <a:rPr lang="en-US" altLang="en-US" smtClean="0"/>
              <a:t>The total drop is 3,110 feet</a:t>
            </a:r>
          </a:p>
        </p:txBody>
      </p:sp>
      <p:pic>
        <p:nvPicPr>
          <p:cNvPr id="25604" name="Picture 5" descr="File:Tugela Falls.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838200"/>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tugela-fall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0200" y="3810000"/>
            <a:ext cx="2116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smtClean="0"/>
          </a:p>
        </p:txBody>
      </p:sp>
      <p:sp>
        <p:nvSpPr>
          <p:cNvPr id="26627" name="Rectangle 3"/>
          <p:cNvSpPr>
            <a:spLocks noGrp="1" noChangeArrowheads="1"/>
          </p:cNvSpPr>
          <p:nvPr>
            <p:ph type="body" idx="1"/>
          </p:nvPr>
        </p:nvSpPr>
        <p:spPr/>
        <p:txBody>
          <a:bodyPr/>
          <a:lstStyle/>
          <a:p>
            <a:pPr eaLnBrk="1" hangingPunct="1"/>
            <a:endParaRPr lang="en-US" altLang="en-US" smtClean="0"/>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p:cNvSpPr txBox="1">
            <a:spLocks noChangeArrowheads="1"/>
          </p:cNvSpPr>
          <p:nvPr/>
        </p:nvSpPr>
        <p:spPr bwMode="auto">
          <a:xfrm>
            <a:off x="0" y="0"/>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a:solidFill>
                  <a:schemeClr val="accent1"/>
                </a:solidFill>
              </a:rPr>
              <a:t>3 of the 5 cascades can be seen here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t>Volcanic Peaks of Kenya and Tanzania</a:t>
            </a:r>
          </a:p>
        </p:txBody>
      </p:sp>
      <p:sp>
        <p:nvSpPr>
          <p:cNvPr id="27651" name="Rectangle 3"/>
          <p:cNvSpPr>
            <a:spLocks noGrp="1" noChangeArrowheads="1"/>
          </p:cNvSpPr>
          <p:nvPr>
            <p:ph type="body" idx="1"/>
          </p:nvPr>
        </p:nvSpPr>
        <p:spPr>
          <a:xfrm>
            <a:off x="0" y="2438400"/>
            <a:ext cx="4495800" cy="4135438"/>
          </a:xfrm>
        </p:spPr>
        <p:txBody>
          <a:bodyPr/>
          <a:lstStyle/>
          <a:p>
            <a:pPr eaLnBrk="1" hangingPunct="1">
              <a:lnSpc>
                <a:spcPct val="90000"/>
              </a:lnSpc>
            </a:pPr>
            <a:r>
              <a:rPr lang="en-US" altLang="en-US" sz="2800" smtClean="0">
                <a:latin typeface="Arial" panose="020B0604020202020204" pitchFamily="34" charset="0"/>
                <a:cs typeface="Arial" panose="020B0604020202020204" pitchFamily="34" charset="0"/>
              </a:rPr>
              <a:t>Mount Kenya is the 2nd highest mountain in Africa. It is an extinct volcano. </a:t>
            </a:r>
          </a:p>
          <a:p>
            <a:pPr eaLnBrk="1" hangingPunct="1">
              <a:lnSpc>
                <a:spcPct val="90000"/>
              </a:lnSpc>
            </a:pPr>
            <a:r>
              <a:rPr lang="en-US" altLang="en-US" sz="2800" smtClean="0">
                <a:solidFill>
                  <a:schemeClr val="accent1"/>
                </a:solidFill>
                <a:latin typeface="Arial" panose="020B0604020202020204" pitchFamily="34" charset="0"/>
                <a:cs typeface="Arial" panose="020B0604020202020204" pitchFamily="34" charset="0"/>
              </a:rPr>
              <a:t>It dominates the Central Kenyan highlands, towering just seventy miles north of Nairobi, and ten miles south of the Equator.</a:t>
            </a:r>
            <a:r>
              <a:rPr lang="en-US" altLang="en-US" sz="2800" smtClean="0">
                <a:solidFill>
                  <a:schemeClr val="accent1"/>
                </a:solidFill>
              </a:rPr>
              <a:t> </a:t>
            </a:r>
          </a:p>
          <a:p>
            <a:pPr eaLnBrk="1" hangingPunct="1">
              <a:lnSpc>
                <a:spcPct val="90000"/>
              </a:lnSpc>
            </a:pPr>
            <a:endParaRPr lang="en-US" altLang="en-US" sz="2800" smtClean="0">
              <a:solidFill>
                <a:schemeClr val="accent1"/>
              </a:solidFill>
            </a:endParaRPr>
          </a:p>
          <a:p>
            <a:pPr eaLnBrk="1" hangingPunct="1">
              <a:lnSpc>
                <a:spcPct val="90000"/>
              </a:lnSpc>
            </a:pPr>
            <a:endParaRPr lang="en-US" altLang="en-US" sz="2800" smtClean="0"/>
          </a:p>
        </p:txBody>
      </p:sp>
      <p:pic>
        <p:nvPicPr>
          <p:cNvPr id="27652" name="Picture 5" descr="skeny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5800" y="2438400"/>
            <a:ext cx="4343400" cy="40925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Mount Kilimanjaro</a:t>
            </a:r>
          </a:p>
        </p:txBody>
      </p:sp>
      <p:sp>
        <p:nvSpPr>
          <p:cNvPr id="28675" name="Rectangle 3"/>
          <p:cNvSpPr>
            <a:spLocks noGrp="1" noChangeArrowheads="1"/>
          </p:cNvSpPr>
          <p:nvPr>
            <p:ph type="body" idx="1"/>
          </p:nvPr>
        </p:nvSpPr>
        <p:spPr/>
        <p:txBody>
          <a:bodyPr/>
          <a:lstStyle/>
          <a:p>
            <a:pPr eaLnBrk="1" hangingPunct="1"/>
            <a:r>
              <a:rPr lang="en-US" altLang="en-US" smtClean="0"/>
              <a:t>Africa’s highest mountain</a:t>
            </a:r>
          </a:p>
          <a:p>
            <a:pPr eaLnBrk="1" hangingPunct="1"/>
            <a:r>
              <a:rPr lang="en-US" altLang="en-US" smtClean="0"/>
              <a:t>Like Mt. Kenya, is an inactive volcano</a:t>
            </a:r>
          </a:p>
          <a:p>
            <a:pPr eaLnBrk="1" hangingPunct="1"/>
            <a:r>
              <a:rPr lang="en-US" altLang="en-US" smtClean="0"/>
              <a:t>Located in Tanzania</a:t>
            </a:r>
          </a:p>
        </p:txBody>
      </p:sp>
      <p:pic>
        <p:nvPicPr>
          <p:cNvPr id="28676" name="Picture 5" descr="300px-Kibo_summit_of_Mt_Kilimanjaro_001">
            <a:hlinkClick r:id="rId2" tooltip="Kibo summit of Mt Kilimanjaro 001.JPG"/>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429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kiliman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3810000"/>
            <a:ext cx="33528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t>The Great Rift Valley</a:t>
            </a:r>
          </a:p>
        </p:txBody>
      </p:sp>
      <p:sp>
        <p:nvSpPr>
          <p:cNvPr id="29699" name="Rectangle 3"/>
          <p:cNvSpPr>
            <a:spLocks noGrp="1" noChangeArrowheads="1"/>
          </p:cNvSpPr>
          <p:nvPr>
            <p:ph type="body" idx="1"/>
          </p:nvPr>
        </p:nvSpPr>
        <p:spPr>
          <a:xfrm>
            <a:off x="134938" y="2116138"/>
            <a:ext cx="4589462" cy="4741862"/>
          </a:xfrm>
        </p:spPr>
        <p:txBody>
          <a:bodyPr/>
          <a:lstStyle/>
          <a:p>
            <a:pPr eaLnBrk="1" hangingPunct="1"/>
            <a:r>
              <a:rPr lang="en-US" altLang="en-US" smtClean="0">
                <a:solidFill>
                  <a:schemeClr val="accent1"/>
                </a:solidFill>
              </a:rPr>
              <a:t>Stretches from the Jordan River to the Zambezi River in Mozambique.</a:t>
            </a:r>
            <a:r>
              <a:rPr lang="en-US" altLang="en-US" smtClean="0"/>
              <a:t>  </a:t>
            </a:r>
          </a:p>
          <a:p>
            <a:pPr eaLnBrk="1" hangingPunct="1"/>
            <a:r>
              <a:rPr lang="en-US" altLang="en-US" smtClean="0"/>
              <a:t>created by great tectonic forces below the earth’s surface that has cracked the surface.</a:t>
            </a:r>
          </a:p>
        </p:txBody>
      </p:sp>
      <p:pic>
        <p:nvPicPr>
          <p:cNvPr id="29700" name="Picture 6" descr="GreatRiftReliefImageSma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2133600"/>
            <a:ext cx="4267200" cy="4724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Line 8"/>
          <p:cNvSpPr>
            <a:spLocks noChangeShapeType="1"/>
          </p:cNvSpPr>
          <p:nvPr/>
        </p:nvSpPr>
        <p:spPr bwMode="auto">
          <a:xfrm>
            <a:off x="4191000" y="3886200"/>
            <a:ext cx="1600200" cy="304800"/>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702" name="Line 9"/>
          <p:cNvSpPr>
            <a:spLocks noChangeShapeType="1"/>
          </p:cNvSpPr>
          <p:nvPr/>
        </p:nvSpPr>
        <p:spPr bwMode="auto">
          <a:xfrm>
            <a:off x="4572000" y="4724400"/>
            <a:ext cx="1143000" cy="609600"/>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703" name="Line 10"/>
          <p:cNvSpPr>
            <a:spLocks noChangeShapeType="1"/>
          </p:cNvSpPr>
          <p:nvPr/>
        </p:nvSpPr>
        <p:spPr bwMode="auto">
          <a:xfrm>
            <a:off x="4648200" y="3810000"/>
            <a:ext cx="1828800" cy="0"/>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mtClean="0"/>
              <a:t>The Great Rift Valley</a:t>
            </a:r>
          </a:p>
        </p:txBody>
      </p:sp>
      <p:sp>
        <p:nvSpPr>
          <p:cNvPr id="30723" name="Rectangle 3"/>
          <p:cNvSpPr>
            <a:spLocks noGrp="1" noChangeArrowheads="1"/>
          </p:cNvSpPr>
          <p:nvPr>
            <p:ph type="body" idx="1"/>
          </p:nvPr>
        </p:nvSpPr>
        <p:spPr/>
        <p:txBody>
          <a:bodyPr/>
          <a:lstStyle/>
          <a:p>
            <a:pPr eaLnBrk="1" hangingPunct="1"/>
            <a:endParaRPr lang="en-US" altLang="en-US" smtClean="0"/>
          </a:p>
        </p:txBody>
      </p:sp>
      <p:pic>
        <p:nvPicPr>
          <p:cNvPr id="30724" name="Picture 5" descr="valle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124075"/>
            <a:ext cx="2895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ri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2133600"/>
            <a:ext cx="54483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6324600" y="2116138"/>
            <a:ext cx="2706688" cy="4135437"/>
          </a:xfrm>
        </p:spPr>
        <p:txBody>
          <a:bodyPr/>
          <a:lstStyle/>
          <a:p>
            <a:pPr eaLnBrk="1" hangingPunct="1">
              <a:lnSpc>
                <a:spcPct val="80000"/>
              </a:lnSpc>
              <a:buFont typeface="Wingdings" panose="05000000000000000000" pitchFamily="2" charset="2"/>
              <a:buNone/>
            </a:pPr>
            <a:r>
              <a:rPr lang="en-US" altLang="en-US" sz="1800" smtClean="0">
                <a:solidFill>
                  <a:schemeClr val="accent1"/>
                </a:solidFill>
              </a:rPr>
              <a:t>Map of East Africa showing some of the historically active volcanoes(red triangles) and the Afar Triangle (shaded, center) -- a so-called triple junction (or triple point), where three plates are pulling away from one another: the Arabian Plate, and the two parts of the African Plate (the Nubian and the Somalian) splitting along the East African Rift Zone.</a:t>
            </a:r>
            <a:r>
              <a:rPr lang="en-US" altLang="en-US" sz="1800" smtClean="0"/>
              <a:t> </a:t>
            </a:r>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63246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8763" y="609600"/>
            <a:ext cx="8885237" cy="1155700"/>
          </a:xfrm>
        </p:spPr>
        <p:txBody>
          <a:bodyPr/>
          <a:lstStyle/>
          <a:p>
            <a:pPr eaLnBrk="1" hangingPunct="1"/>
            <a:r>
              <a:rPr lang="en-US" altLang="en-US" smtClean="0"/>
              <a:t>Serengeti Plain</a:t>
            </a:r>
          </a:p>
        </p:txBody>
      </p:sp>
      <p:sp>
        <p:nvSpPr>
          <p:cNvPr id="32771" name="Rectangle 3"/>
          <p:cNvSpPr>
            <a:spLocks noGrp="1" noChangeArrowheads="1"/>
          </p:cNvSpPr>
          <p:nvPr>
            <p:ph type="body" idx="1"/>
          </p:nvPr>
        </p:nvSpPr>
        <p:spPr>
          <a:xfrm>
            <a:off x="0" y="1981200"/>
            <a:ext cx="4284663" cy="4876800"/>
          </a:xfrm>
        </p:spPr>
        <p:txBody>
          <a:bodyPr/>
          <a:lstStyle/>
          <a:p>
            <a:pPr eaLnBrk="1" hangingPunct="1"/>
            <a:r>
              <a:rPr lang="en-US" altLang="en-US" b="1" smtClean="0">
                <a:solidFill>
                  <a:srgbClr val="FFFFFF"/>
                </a:solidFill>
                <a:latin typeface="Arial" panose="020B0604020202020204" pitchFamily="34" charset="0"/>
                <a:cs typeface="Arial" panose="020B0604020202020204" pitchFamily="34" charset="0"/>
              </a:rPr>
              <a:t>Grassland in Northern Tanzania and southern Kenya</a:t>
            </a:r>
          </a:p>
          <a:p>
            <a:pPr eaLnBrk="1" hangingPunct="1"/>
            <a:r>
              <a:rPr lang="en-US" altLang="en-US" b="1" smtClean="0">
                <a:solidFill>
                  <a:srgbClr val="FFFFFF"/>
                </a:solidFill>
                <a:latin typeface="Arial" panose="020B0604020202020204" pitchFamily="34" charset="0"/>
                <a:cs typeface="Arial" panose="020B0604020202020204" pitchFamily="34" charset="0"/>
              </a:rPr>
              <a:t>Ideal for grazing animals</a:t>
            </a:r>
            <a:endParaRPr lang="en-US" altLang="en-US" b="1" smtClean="0"/>
          </a:p>
          <a:p>
            <a:pPr eaLnBrk="1" hangingPunct="1"/>
            <a:endParaRPr lang="en-US" altLang="en-US" smtClean="0"/>
          </a:p>
        </p:txBody>
      </p:sp>
      <p:sp>
        <p:nvSpPr>
          <p:cNvPr id="32772" name="Rectangle 4"/>
          <p:cNvSpPr>
            <a:spLocks noChangeArrowheads="1"/>
          </p:cNvSpPr>
          <p:nvPr/>
        </p:nvSpPr>
        <p:spPr bwMode="auto">
          <a:xfrm>
            <a:off x="1009650" y="-582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32773" name="Picture 8" descr="A zebra and wildebeests during migration">
            <a:hlinkClick r:id="rId2" tooltip="A zebra and wildebeests during migra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2286000"/>
            <a:ext cx="4038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t>Rivers</a:t>
            </a:r>
          </a:p>
        </p:txBody>
      </p:sp>
      <p:sp>
        <p:nvSpPr>
          <p:cNvPr id="33795" name="Rectangle 3"/>
          <p:cNvSpPr>
            <a:spLocks noGrp="1" noChangeArrowheads="1"/>
          </p:cNvSpPr>
          <p:nvPr>
            <p:ph type="body" idx="1"/>
          </p:nvPr>
        </p:nvSpPr>
        <p:spPr>
          <a:xfrm>
            <a:off x="0" y="2057400"/>
            <a:ext cx="4589463" cy="5029200"/>
          </a:xfrm>
        </p:spPr>
        <p:txBody>
          <a:bodyPr/>
          <a:lstStyle/>
          <a:p>
            <a:pPr eaLnBrk="1" hangingPunct="1"/>
            <a:r>
              <a:rPr lang="en-US" altLang="en-US" smtClean="0"/>
              <a:t>Six great rivers run through Africa:</a:t>
            </a:r>
          </a:p>
          <a:p>
            <a:pPr eaLnBrk="1" hangingPunct="1">
              <a:buFont typeface="Wingdings" panose="05000000000000000000" pitchFamily="2" charset="2"/>
              <a:buNone/>
            </a:pPr>
            <a:r>
              <a:rPr lang="en-US" altLang="en-US" smtClean="0"/>
              <a:t>			Nile River </a:t>
            </a:r>
          </a:p>
          <a:p>
            <a:pPr eaLnBrk="1" hangingPunct="1">
              <a:buFont typeface="Wingdings" panose="05000000000000000000" pitchFamily="2" charset="2"/>
              <a:buNone/>
            </a:pPr>
            <a:r>
              <a:rPr lang="en-US" altLang="en-US" smtClean="0"/>
              <a:t>			Niger River</a:t>
            </a:r>
          </a:p>
          <a:p>
            <a:pPr eaLnBrk="1" hangingPunct="1">
              <a:buFont typeface="Wingdings" panose="05000000000000000000" pitchFamily="2" charset="2"/>
              <a:buNone/>
            </a:pPr>
            <a:r>
              <a:rPr lang="en-US" altLang="en-US" smtClean="0"/>
              <a:t>			Zaire River</a:t>
            </a:r>
          </a:p>
          <a:p>
            <a:pPr eaLnBrk="1" hangingPunct="1">
              <a:buFont typeface="Wingdings" panose="05000000000000000000" pitchFamily="2" charset="2"/>
              <a:buNone/>
            </a:pPr>
            <a:r>
              <a:rPr lang="en-US" altLang="en-US" smtClean="0"/>
              <a:t>			Zambezi River</a:t>
            </a:r>
          </a:p>
          <a:p>
            <a:pPr eaLnBrk="1" hangingPunct="1">
              <a:buFont typeface="Wingdings" panose="05000000000000000000" pitchFamily="2" charset="2"/>
              <a:buNone/>
            </a:pPr>
            <a:r>
              <a:rPr lang="en-US" altLang="en-US" smtClean="0"/>
              <a:t>			Limpopo</a:t>
            </a:r>
          </a:p>
          <a:p>
            <a:pPr eaLnBrk="1" hangingPunct="1">
              <a:buFont typeface="Wingdings" panose="05000000000000000000" pitchFamily="2" charset="2"/>
              <a:buNone/>
            </a:pPr>
            <a:r>
              <a:rPr lang="en-US" altLang="en-US" smtClean="0"/>
              <a:t>			Orange River</a:t>
            </a:r>
          </a:p>
        </p:txBody>
      </p:sp>
      <p:pic>
        <p:nvPicPr>
          <p:cNvPr id="33796" name="Picture 6" descr="outline map African River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133600"/>
            <a:ext cx="414337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7"/>
          <p:cNvSpPr>
            <a:spLocks noChangeShapeType="1"/>
          </p:cNvSpPr>
          <p:nvPr/>
        </p:nvSpPr>
        <p:spPr bwMode="auto">
          <a:xfrm>
            <a:off x="3733800" y="3505200"/>
            <a:ext cx="38862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798" name="Line 9"/>
          <p:cNvSpPr>
            <a:spLocks noChangeShapeType="1"/>
          </p:cNvSpPr>
          <p:nvPr/>
        </p:nvSpPr>
        <p:spPr bwMode="auto">
          <a:xfrm flipV="1">
            <a:off x="4114800" y="4572000"/>
            <a:ext cx="25908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799" name="Line 10"/>
          <p:cNvSpPr>
            <a:spLocks noChangeShapeType="1"/>
          </p:cNvSpPr>
          <p:nvPr/>
        </p:nvSpPr>
        <p:spPr bwMode="auto">
          <a:xfrm>
            <a:off x="4495800" y="5410200"/>
            <a:ext cx="25908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800" name="Line 11"/>
          <p:cNvSpPr>
            <a:spLocks noChangeShapeType="1"/>
          </p:cNvSpPr>
          <p:nvPr/>
        </p:nvSpPr>
        <p:spPr bwMode="auto">
          <a:xfrm>
            <a:off x="4038600" y="4038600"/>
            <a:ext cx="20574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801" name="Line 12"/>
          <p:cNvSpPr>
            <a:spLocks noChangeShapeType="1"/>
          </p:cNvSpPr>
          <p:nvPr/>
        </p:nvSpPr>
        <p:spPr bwMode="auto">
          <a:xfrm flipV="1">
            <a:off x="4267200" y="6324600"/>
            <a:ext cx="28194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802" name="Line 13"/>
          <p:cNvSpPr>
            <a:spLocks noChangeShapeType="1"/>
          </p:cNvSpPr>
          <p:nvPr/>
        </p:nvSpPr>
        <p:spPr bwMode="auto">
          <a:xfrm>
            <a:off x="3505200" y="5943600"/>
            <a:ext cx="3810000" cy="0"/>
          </a:xfrm>
          <a:prstGeom prst="line">
            <a:avLst/>
          </a:prstGeom>
          <a:noFill/>
          <a:ln w="381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58763" y="457200"/>
            <a:ext cx="8885237" cy="1155700"/>
          </a:xfrm>
        </p:spPr>
        <p:txBody>
          <a:bodyPr/>
          <a:lstStyle/>
          <a:p>
            <a:pPr eaLnBrk="1" hangingPunct="1"/>
            <a:r>
              <a:rPr lang="en-US" altLang="en-US" smtClean="0">
                <a:solidFill>
                  <a:schemeClr val="accent1"/>
                </a:solidFill>
              </a:rPr>
              <a:t>Postcards From the Niger River</a:t>
            </a:r>
          </a:p>
        </p:txBody>
      </p:sp>
      <p:sp>
        <p:nvSpPr>
          <p:cNvPr id="34819" name="Rectangle 4"/>
          <p:cNvSpPr>
            <a:spLocks noChangeArrowheads="1"/>
          </p:cNvSpPr>
          <p:nvPr/>
        </p:nvSpPr>
        <p:spPr bwMode="auto">
          <a:xfrm>
            <a:off x="1223963" y="292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4820" name="Rectangle 6"/>
          <p:cNvSpPr>
            <a:spLocks noChangeArrowheads="1"/>
          </p:cNvSpPr>
          <p:nvPr/>
        </p:nvSpPr>
        <p:spPr bwMode="auto">
          <a:xfrm>
            <a:off x="2541588" y="2292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34821" name="Picture 8" descr="The Dogon village Banani, on the Bandiagara escarpm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7800" y="4267200"/>
            <a:ext cx="3725863" cy="2590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11" descr="hippo in the niger ri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52600"/>
            <a:ext cx="4038600" cy="24050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13" descr="Bozo fishermen's childr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4275138"/>
            <a:ext cx="4038600" cy="25828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15" descr="pirogues rigged with sails on the niger riv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800" y="1752600"/>
            <a:ext cx="3657600" cy="2362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4000" smtClean="0"/>
              <a:t>Mountains in North Africa</a:t>
            </a:r>
            <a:br>
              <a:rPr lang="en-US" altLang="en-US" sz="4000" smtClean="0"/>
            </a:br>
            <a:endParaRPr lang="en-US" altLang="en-US" sz="4000" smtClean="0"/>
          </a:p>
        </p:txBody>
      </p:sp>
      <p:sp>
        <p:nvSpPr>
          <p:cNvPr id="5123" name="Rectangle 3"/>
          <p:cNvSpPr>
            <a:spLocks noGrp="1" noChangeArrowheads="1"/>
          </p:cNvSpPr>
          <p:nvPr>
            <p:ph type="body" idx="1"/>
          </p:nvPr>
        </p:nvSpPr>
        <p:spPr>
          <a:xfrm>
            <a:off x="0" y="1600200"/>
            <a:ext cx="8896350" cy="1008063"/>
          </a:xfrm>
        </p:spPr>
        <p:txBody>
          <a:bodyPr/>
          <a:lstStyle/>
          <a:p>
            <a:pPr eaLnBrk="1" hangingPunct="1">
              <a:lnSpc>
                <a:spcPct val="90000"/>
              </a:lnSpc>
              <a:buFont typeface="Wingdings" panose="05000000000000000000" pitchFamily="2" charset="2"/>
              <a:buNone/>
            </a:pPr>
            <a:r>
              <a:rPr lang="en-US" altLang="en-US" smtClean="0"/>
              <a:t>   The Atlas Mountains are found in Morocco and Algeria</a:t>
            </a:r>
          </a:p>
          <a:p>
            <a:pPr eaLnBrk="1" hangingPunct="1">
              <a:lnSpc>
                <a:spcPct val="90000"/>
              </a:lnSpc>
            </a:pPr>
            <a:endParaRPr lang="en-US" altLang="en-US" smtClean="0"/>
          </a:p>
        </p:txBody>
      </p:sp>
      <p:pic>
        <p:nvPicPr>
          <p:cNvPr id="5124" name="Picture 4" descr="morc07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2819400"/>
            <a:ext cx="7086600" cy="3846513"/>
          </a:xfrm>
          <a:prstGeom prst="rect">
            <a:avLst/>
          </a:prstGeom>
          <a:noFill/>
          <a:ln w="38100">
            <a:solidFill>
              <a:srgbClr val="0066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46238" y="889000"/>
            <a:ext cx="8885238" cy="1155700"/>
          </a:xfrm>
        </p:spPr>
        <p:txBody>
          <a:bodyPr/>
          <a:lstStyle/>
          <a:p>
            <a:pPr eaLnBrk="1" hangingPunct="1"/>
            <a:r>
              <a:rPr lang="en-US" altLang="en-US" smtClean="0"/>
              <a:t>The Zaire River</a:t>
            </a:r>
          </a:p>
        </p:txBody>
      </p:sp>
      <p:sp>
        <p:nvSpPr>
          <p:cNvPr id="35843" name="Rectangle 3"/>
          <p:cNvSpPr>
            <a:spLocks noGrp="1" noChangeArrowheads="1"/>
          </p:cNvSpPr>
          <p:nvPr>
            <p:ph type="body" idx="1"/>
          </p:nvPr>
        </p:nvSpPr>
        <p:spPr>
          <a:xfrm>
            <a:off x="0" y="2116138"/>
            <a:ext cx="4437063" cy="4741862"/>
          </a:xfrm>
        </p:spPr>
        <p:txBody>
          <a:bodyPr/>
          <a:lstStyle/>
          <a:p>
            <a:pPr eaLnBrk="1" hangingPunct="1">
              <a:lnSpc>
                <a:spcPct val="90000"/>
              </a:lnSpc>
            </a:pPr>
            <a:r>
              <a:rPr lang="en-US" altLang="en-US" sz="2800" smtClean="0">
                <a:latin typeface="Arial" panose="020B0604020202020204" pitchFamily="34" charset="0"/>
              </a:rPr>
              <a:t>2nd longest river in Africa. It flows through tropical rainforest and grasslands to the Atlantic Ocean. </a:t>
            </a:r>
          </a:p>
          <a:p>
            <a:pPr eaLnBrk="1" hangingPunct="1">
              <a:lnSpc>
                <a:spcPct val="90000"/>
              </a:lnSpc>
            </a:pPr>
            <a:r>
              <a:rPr lang="en-US" altLang="en-US" sz="2800" smtClean="0">
                <a:solidFill>
                  <a:schemeClr val="accent1"/>
                </a:solidFill>
                <a:latin typeface="Arial" panose="020B0604020202020204" pitchFamily="34" charset="0"/>
              </a:rPr>
              <a:t>It flows north and crosses the Equator where it then drops down the mighty Boyoma Falls, a spectacular waterfall.</a:t>
            </a:r>
            <a:endParaRPr lang="en-US" altLang="en-US" sz="2800" smtClean="0">
              <a:solidFill>
                <a:schemeClr val="accent1"/>
              </a:solidFill>
            </a:endParaRPr>
          </a:p>
          <a:p>
            <a:pPr eaLnBrk="1" hangingPunct="1">
              <a:lnSpc>
                <a:spcPct val="90000"/>
              </a:lnSpc>
            </a:pPr>
            <a:endParaRPr lang="en-US" altLang="en-US" sz="2800" smtClean="0">
              <a:solidFill>
                <a:schemeClr val="accent1"/>
              </a:solidFill>
            </a:endParaRPr>
          </a:p>
        </p:txBody>
      </p:sp>
      <p:sp>
        <p:nvSpPr>
          <p:cNvPr id="35844" name="Rectangle 4"/>
          <p:cNvSpPr>
            <a:spLocks noChangeArrowheads="1"/>
          </p:cNvSpPr>
          <p:nvPr/>
        </p:nvSpPr>
        <p:spPr bwMode="auto">
          <a:xfrm>
            <a:off x="446088" y="1246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35845" name="Picture 6" descr="Zair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0" y="2362200"/>
            <a:ext cx="3875088" cy="42751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846" name="Picture 8" descr="Zair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762000"/>
            <a:ext cx="26955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t>Also called the Congo River</a:t>
            </a:r>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5" descr="tiger-fish-congo-riv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286000"/>
            <a:ext cx="47625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p:cNvSpPr txBox="1">
            <a:spLocks noChangeArrowheads="1"/>
          </p:cNvSpPr>
          <p:nvPr/>
        </p:nvSpPr>
        <p:spPr bwMode="auto">
          <a:xfrm>
            <a:off x="609600" y="58674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a:solidFill>
                  <a:schemeClr val="accent1"/>
                </a:solidFill>
              </a:rPr>
              <a:t>Tiger fish from the Congo River</a:t>
            </a:r>
          </a:p>
        </p:txBody>
      </p:sp>
      <p:pic>
        <p:nvPicPr>
          <p:cNvPr id="36870" name="Picture 8" descr="7181-004-AC3371A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514600"/>
            <a:ext cx="4191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9"/>
          <p:cNvSpPr txBox="1">
            <a:spLocks noChangeArrowheads="1"/>
          </p:cNvSpPr>
          <p:nvPr/>
        </p:nvSpPr>
        <p:spPr bwMode="auto">
          <a:xfrm>
            <a:off x="5257800" y="54864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a:solidFill>
                  <a:schemeClr val="accent1"/>
                </a:solidFill>
              </a:rPr>
              <a:t>Hydroelectric dam on Congo River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8763" y="457200"/>
            <a:ext cx="8885237" cy="1155700"/>
          </a:xfrm>
        </p:spPr>
        <p:txBody>
          <a:bodyPr/>
          <a:lstStyle/>
          <a:p>
            <a:pPr eaLnBrk="1" hangingPunct="1"/>
            <a:r>
              <a:rPr lang="en-US" altLang="en-US" smtClean="0"/>
              <a:t>Zambezi River</a:t>
            </a:r>
          </a:p>
        </p:txBody>
      </p:sp>
      <p:sp>
        <p:nvSpPr>
          <p:cNvPr id="37891" name="Rectangle 3"/>
          <p:cNvSpPr>
            <a:spLocks noGrp="1" noChangeArrowheads="1"/>
          </p:cNvSpPr>
          <p:nvPr>
            <p:ph type="body" idx="1"/>
          </p:nvPr>
        </p:nvSpPr>
        <p:spPr>
          <a:xfrm>
            <a:off x="0" y="1676400"/>
            <a:ext cx="5122863" cy="5181600"/>
          </a:xfrm>
        </p:spPr>
        <p:txBody>
          <a:bodyPr/>
          <a:lstStyle/>
          <a:p>
            <a:pPr eaLnBrk="1" hangingPunct="1"/>
            <a:r>
              <a:rPr lang="en-US" altLang="en-US" smtClean="0">
                <a:latin typeface="Arial" panose="020B0604020202020204" pitchFamily="34" charset="0"/>
                <a:cs typeface="Arial" panose="020B0604020202020204" pitchFamily="34" charset="0"/>
              </a:rPr>
              <a:t>Africa’s 4th largest river system</a:t>
            </a:r>
          </a:p>
          <a:p>
            <a:pPr eaLnBrk="1" hangingPunct="1"/>
            <a:r>
              <a:rPr lang="en-US" altLang="en-US" smtClean="0">
                <a:latin typeface="Arial" panose="020B0604020202020204" pitchFamily="34" charset="0"/>
                <a:cs typeface="Arial" panose="020B0604020202020204" pitchFamily="34" charset="0"/>
              </a:rPr>
              <a:t>runs through 6 countries from central Africa to Indian Ocean. </a:t>
            </a:r>
          </a:p>
          <a:p>
            <a:pPr eaLnBrk="1" hangingPunct="1"/>
            <a:r>
              <a:rPr lang="en-US" altLang="en-US" smtClean="0">
                <a:latin typeface="Arial" panose="020B0604020202020204" pitchFamily="34" charset="0"/>
                <a:cs typeface="Arial" panose="020B0604020202020204" pitchFamily="34" charset="0"/>
              </a:rPr>
              <a:t>less developed than others in terms of human settlement </a:t>
            </a:r>
            <a:r>
              <a:rPr lang="en-US" altLang="en-US" smtClean="0">
                <a:solidFill>
                  <a:schemeClr val="accent1"/>
                </a:solidFill>
                <a:latin typeface="Arial" panose="020B0604020202020204" pitchFamily="34" charset="0"/>
                <a:cs typeface="Arial" panose="020B0604020202020204" pitchFamily="34" charset="0"/>
              </a:rPr>
              <a:t>and many areas along it’s banks enjoy protected status.</a:t>
            </a:r>
            <a:r>
              <a:rPr lang="en-US" altLang="en-US" smtClean="0">
                <a:solidFill>
                  <a:srgbClr val="000000"/>
                </a:solidFill>
                <a:latin typeface="Arial" panose="020B0604020202020204" pitchFamily="34" charset="0"/>
                <a:cs typeface="Arial" panose="020B0604020202020204" pitchFamily="34" charset="0"/>
              </a:rPr>
              <a:t> </a:t>
            </a:r>
            <a:endParaRPr lang="en-US" altLang="en-US" smtClean="0"/>
          </a:p>
          <a:p>
            <a:pPr eaLnBrk="1" hangingPunct="1"/>
            <a:endParaRPr lang="en-US" altLang="en-US" smtClean="0"/>
          </a:p>
        </p:txBody>
      </p:sp>
      <p:pic>
        <p:nvPicPr>
          <p:cNvPr id="37892" name="Picture 5" descr="riv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2057400"/>
            <a:ext cx="4114800" cy="4572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mtClean="0"/>
              <a:t>Postcards From the Zambezi River</a:t>
            </a:r>
          </a:p>
        </p:txBody>
      </p:sp>
      <p:pic>
        <p:nvPicPr>
          <p:cNvPr id="38915" name="Picture 6" descr="CANOEING 2MAN KAYAK.tif (128547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3200400"/>
            <a:ext cx="4125913" cy="28956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6" name="Rectangle 9"/>
          <p:cNvSpPr>
            <a:spLocks noChangeArrowheads="1"/>
          </p:cNvSpPr>
          <p:nvPr/>
        </p:nvSpPr>
        <p:spPr bwMode="auto">
          <a:xfrm>
            <a:off x="385763" y="1103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38917" name="Picture 11" descr="16639261KWTcrGDEJn_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200400"/>
            <a:ext cx="4186238" cy="28956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t>The Limpopo River</a:t>
            </a:r>
          </a:p>
        </p:txBody>
      </p:sp>
      <p:sp>
        <p:nvSpPr>
          <p:cNvPr id="39939" name="Rectangle 3"/>
          <p:cNvSpPr>
            <a:spLocks noGrp="1" noChangeArrowheads="1"/>
          </p:cNvSpPr>
          <p:nvPr>
            <p:ph type="body" idx="1"/>
          </p:nvPr>
        </p:nvSpPr>
        <p:spPr>
          <a:xfrm>
            <a:off x="228600" y="2286000"/>
            <a:ext cx="4589463" cy="4135438"/>
          </a:xfrm>
        </p:spPr>
        <p:txBody>
          <a:bodyPr/>
          <a:lstStyle/>
          <a:p>
            <a:pPr eaLnBrk="1" hangingPunct="1"/>
            <a:r>
              <a:rPr lang="en-US" altLang="en-US" sz="2800" smtClean="0">
                <a:latin typeface="Verdana" panose="020B0604030504040204" pitchFamily="34" charset="0"/>
              </a:rPr>
              <a:t>The enormous Limpopo Heartland spans 3 diverse countries of Mozambique, South Africa and Zimbabwe </a:t>
            </a:r>
          </a:p>
          <a:p>
            <a:pPr eaLnBrk="1" hangingPunct="1"/>
            <a:r>
              <a:rPr lang="en-US" altLang="en-US" sz="2800" smtClean="0">
                <a:solidFill>
                  <a:schemeClr val="accent1"/>
                </a:solidFill>
                <a:latin typeface="Verdana" panose="020B0604030504040204" pitchFamily="34" charset="0"/>
              </a:rPr>
              <a:t>includes South Africa's popular Kruger National Park.</a:t>
            </a:r>
          </a:p>
          <a:p>
            <a:pPr eaLnBrk="1" hangingPunct="1"/>
            <a:endParaRPr lang="en-US" altLang="en-US" smtClean="0">
              <a:solidFill>
                <a:schemeClr val="accent1"/>
              </a:solidFill>
            </a:endParaRPr>
          </a:p>
        </p:txBody>
      </p:sp>
      <p:pic>
        <p:nvPicPr>
          <p:cNvPr id="39940" name="Picture 5" descr="Limpopo Riv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5908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mtClean="0">
                <a:latin typeface="Verdana" panose="020B0604030504040204" pitchFamily="34" charset="0"/>
              </a:rPr>
              <a:t>Kruger National Park</a:t>
            </a:r>
          </a:p>
        </p:txBody>
      </p:sp>
      <p:sp>
        <p:nvSpPr>
          <p:cNvPr id="40963" name="Rectangle 3"/>
          <p:cNvSpPr>
            <a:spLocks noGrp="1" noChangeArrowheads="1"/>
          </p:cNvSpPr>
          <p:nvPr>
            <p:ph type="body" idx="1"/>
          </p:nvPr>
        </p:nvSpPr>
        <p:spPr>
          <a:xfrm>
            <a:off x="0" y="2362200"/>
            <a:ext cx="4038600" cy="4135438"/>
          </a:xfrm>
        </p:spPr>
        <p:txBody>
          <a:bodyPr/>
          <a:lstStyle/>
          <a:p>
            <a:pPr eaLnBrk="1" hangingPunct="1"/>
            <a:r>
              <a:rPr lang="en-US" altLang="en-US" smtClean="0">
                <a:latin typeface="Verdana" panose="020B0604030504040204" pitchFamily="34" charset="0"/>
              </a:rPr>
              <a:t>more wildlife species than any other game sanctuary in Africa, including 10,000 elephants</a:t>
            </a:r>
          </a:p>
          <a:p>
            <a:pPr eaLnBrk="1" hangingPunct="1"/>
            <a:endParaRPr lang="en-US" altLang="en-US" smtClean="0"/>
          </a:p>
        </p:txBody>
      </p:sp>
      <p:pic>
        <p:nvPicPr>
          <p:cNvPr id="40964" name="Picture 5" descr="Map of Limpopo Heartland">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2362200"/>
            <a:ext cx="4648200" cy="42830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58763" y="381000"/>
            <a:ext cx="8885237" cy="1155700"/>
          </a:xfrm>
        </p:spPr>
        <p:txBody>
          <a:bodyPr/>
          <a:lstStyle/>
          <a:p>
            <a:pPr eaLnBrk="1" hangingPunct="1"/>
            <a:r>
              <a:rPr lang="en-US" altLang="en-US" smtClean="0"/>
              <a:t>The Orange River</a:t>
            </a:r>
          </a:p>
        </p:txBody>
      </p:sp>
      <p:sp>
        <p:nvSpPr>
          <p:cNvPr id="41987" name="Rectangle 3"/>
          <p:cNvSpPr>
            <a:spLocks noGrp="1" noChangeArrowheads="1"/>
          </p:cNvSpPr>
          <p:nvPr>
            <p:ph type="body" idx="1"/>
          </p:nvPr>
        </p:nvSpPr>
        <p:spPr>
          <a:xfrm>
            <a:off x="0" y="1752600"/>
            <a:ext cx="4724400" cy="5867400"/>
          </a:xfrm>
        </p:spPr>
        <p:txBody>
          <a:bodyPr/>
          <a:lstStyle/>
          <a:p>
            <a:pPr eaLnBrk="1" hangingPunct="1"/>
            <a:r>
              <a:rPr lang="en-US" altLang="en-US" sz="2400" smtClean="0">
                <a:latin typeface="Arial" panose="020B0604020202020204" pitchFamily="34" charset="0"/>
                <a:cs typeface="Arial" panose="020B0604020202020204" pitchFamily="34" charset="0"/>
              </a:rPr>
              <a:t>rises in the Lesotho Highlands and flows west across the Republic of South Africa. </a:t>
            </a:r>
          </a:p>
          <a:p>
            <a:pPr eaLnBrk="1" hangingPunct="1"/>
            <a:r>
              <a:rPr lang="en-US" altLang="en-US" sz="2400" smtClean="0">
                <a:solidFill>
                  <a:schemeClr val="accent1"/>
                </a:solidFill>
                <a:latin typeface="Arial" panose="020B0604020202020204" pitchFamily="34" charset="0"/>
                <a:cs typeface="Arial" panose="020B0604020202020204" pitchFamily="34" charset="0"/>
              </a:rPr>
              <a:t>It passes the South edge of the Kalahari Desert, and winds through the Namib Desert before draining into the Atlantic Ocean in South Africa. It forms the border between South Africa and Namibia.</a:t>
            </a:r>
          </a:p>
        </p:txBody>
      </p:sp>
      <p:grpSp>
        <p:nvGrpSpPr>
          <p:cNvPr id="41988" name="Group 7"/>
          <p:cNvGrpSpPr>
            <a:grpSpLocks/>
          </p:cNvGrpSpPr>
          <p:nvPr/>
        </p:nvGrpSpPr>
        <p:grpSpPr bwMode="auto">
          <a:xfrm>
            <a:off x="2936875" y="1884363"/>
            <a:ext cx="3270250" cy="3089275"/>
            <a:chOff x="0" y="1946"/>
            <a:chExt cx="2060" cy="1946"/>
          </a:xfrm>
        </p:grpSpPr>
        <p:sp>
          <p:nvSpPr>
            <p:cNvPr id="41991" name="Rectangle 4"/>
            <p:cNvSpPr>
              <a:spLocks noChangeArrowheads="1"/>
            </p:cNvSpPr>
            <p:nvPr/>
          </p:nvSpPr>
          <p:spPr bwMode="auto">
            <a:xfrm>
              <a:off x="0" y="1946"/>
              <a:ext cx="1541" cy="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1992" name="Rectangle 5"/>
            <p:cNvSpPr>
              <a:spLocks noChangeArrowheads="1"/>
            </p:cNvSpPr>
            <p:nvPr/>
          </p:nvSpPr>
          <p:spPr bwMode="auto">
            <a:xfrm>
              <a:off x="0" y="1946"/>
              <a:ext cx="2060" cy="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900">
                  <a:latin typeface="Times" panose="02020603050405020304" pitchFamily="18" charset="0"/>
                </a:rPr>
                <a:t>  </a:t>
              </a:r>
              <a:r>
                <a:rPr lang="en-US" altLang="en-US" sz="9700">
                  <a:latin typeface="Times" panose="02020603050405020304" pitchFamily="18" charset="0"/>
                </a:rPr>
                <a:t> </a:t>
              </a:r>
              <a:r>
                <a:rPr lang="en-US" altLang="en-US" sz="900">
                  <a:latin typeface="Times" panose="02020603050405020304" pitchFamily="18" charset="0"/>
                </a:rPr>
                <a:t>                                                                                                          </a:t>
              </a:r>
            </a:p>
            <a:p>
              <a:endParaRPr lang="en-US" altLang="en-US" sz="900">
                <a:latin typeface="Times" panose="02020603050405020304" pitchFamily="18" charset="0"/>
              </a:endParaRPr>
            </a:p>
          </p:txBody>
        </p:sp>
      </p:grpSp>
      <p:pic>
        <p:nvPicPr>
          <p:cNvPr id="41989" name="Picture 9" descr="Orange River near Qacha's Ne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752600"/>
            <a:ext cx="4343400" cy="5105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 Box 11"/>
          <p:cNvSpPr txBox="1">
            <a:spLocks noChangeArrowheads="1"/>
          </p:cNvSpPr>
          <p:nvPr/>
        </p:nvSpPr>
        <p:spPr bwMode="auto">
          <a:xfrm>
            <a:off x="4343400" y="6400800"/>
            <a:ext cx="4800600" cy="457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en-US"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11163" y="520700"/>
            <a:ext cx="8885237" cy="1155700"/>
          </a:xfrm>
        </p:spPr>
        <p:txBody>
          <a:bodyPr/>
          <a:lstStyle/>
          <a:p>
            <a:pPr algn="l" eaLnBrk="1" hangingPunct="1"/>
            <a:r>
              <a:rPr lang="en-US" altLang="en-US" smtClean="0"/>
              <a:t>Orange River</a:t>
            </a:r>
          </a:p>
        </p:txBody>
      </p:sp>
      <p:pic>
        <p:nvPicPr>
          <p:cNvPr id="43011" name="Picture 5" descr="Orange%20River%20Grand%20Cany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8" y="1524000"/>
            <a:ext cx="36433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7" descr="Rive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609600"/>
            <a:ext cx="2857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orange-scene-2003-4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t>Lake Victoria</a:t>
            </a:r>
          </a:p>
        </p:txBody>
      </p:sp>
      <p:sp>
        <p:nvSpPr>
          <p:cNvPr id="44035" name="Content Placeholder 2"/>
          <p:cNvSpPr>
            <a:spLocks noGrp="1"/>
          </p:cNvSpPr>
          <p:nvPr>
            <p:ph idx="1"/>
          </p:nvPr>
        </p:nvSpPr>
        <p:spPr>
          <a:xfrm>
            <a:off x="134938" y="2116138"/>
            <a:ext cx="4208462" cy="4135437"/>
          </a:xfrm>
        </p:spPr>
        <p:txBody>
          <a:bodyPr/>
          <a:lstStyle/>
          <a:p>
            <a:pPr eaLnBrk="1" hangingPunct="1"/>
            <a:r>
              <a:rPr lang="en-US" altLang="en-US" smtClean="0"/>
              <a:t>Largest lake in Africa by surface area</a:t>
            </a:r>
          </a:p>
          <a:p>
            <a:pPr eaLnBrk="1" hangingPunct="1"/>
            <a:r>
              <a:rPr lang="en-US" altLang="en-US" smtClean="0"/>
              <a:t>Bordered by Kenya, Uganda, Tanzania</a:t>
            </a:r>
          </a:p>
          <a:p>
            <a:pPr eaLnBrk="1" hangingPunct="1"/>
            <a:r>
              <a:rPr lang="en-US" altLang="en-US" smtClean="0"/>
              <a:t>High population densities around lake</a:t>
            </a:r>
          </a:p>
        </p:txBody>
      </p:sp>
      <p:pic>
        <p:nvPicPr>
          <p:cNvPr id="4403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7700" y="1981200"/>
            <a:ext cx="46863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altLang="en-US" smtClean="0"/>
          </a:p>
        </p:txBody>
      </p:sp>
      <p:sp>
        <p:nvSpPr>
          <p:cNvPr id="45059" name="Content Placeholder 2"/>
          <p:cNvSpPr>
            <a:spLocks noGrp="1"/>
          </p:cNvSpPr>
          <p:nvPr>
            <p:ph idx="1"/>
          </p:nvPr>
        </p:nvSpPr>
        <p:spPr/>
        <p:txBody>
          <a:bodyPr/>
          <a:lstStyle/>
          <a:p>
            <a:pPr eaLnBrk="1" hangingPunct="1"/>
            <a:endParaRPr lang="en-US" altLang="en-US" smtClean="0"/>
          </a:p>
        </p:txBody>
      </p:sp>
      <p:pic>
        <p:nvPicPr>
          <p:cNvPr id="4506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17013"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600" b="1" smtClean="0"/>
              <a:t>The Atlas Mountains of Morocco and Algeria</a:t>
            </a:r>
          </a:p>
        </p:txBody>
      </p:sp>
      <p:sp>
        <p:nvSpPr>
          <p:cNvPr id="6147" name="Rectangle 3"/>
          <p:cNvSpPr>
            <a:spLocks noGrp="1" noChangeArrowheads="1"/>
          </p:cNvSpPr>
          <p:nvPr>
            <p:ph type="body" idx="1"/>
          </p:nvPr>
        </p:nvSpPr>
        <p:spPr>
          <a:xfrm>
            <a:off x="304800" y="2286000"/>
            <a:ext cx="4114800" cy="4343400"/>
          </a:xfrm>
        </p:spPr>
        <p:txBody>
          <a:bodyPr/>
          <a:lstStyle/>
          <a:p>
            <a:pPr eaLnBrk="1" hangingPunct="1">
              <a:lnSpc>
                <a:spcPct val="90000"/>
              </a:lnSpc>
              <a:spcBef>
                <a:spcPct val="50000"/>
              </a:spcBef>
              <a:buSzTx/>
              <a:buFontTx/>
              <a:buNone/>
            </a:pPr>
            <a:r>
              <a:rPr lang="en-US" altLang="en-US" sz="2400" b="1" smtClean="0"/>
              <a:t>    </a:t>
            </a:r>
            <a:r>
              <a:rPr lang="en-US" altLang="en-US" sz="2800" b="1" smtClean="0"/>
              <a:t>The Atlas mountain range is the longest range in Africa.  They cause a great amount of rainfall on the northern coast .  It is along this northern coast where most of North Africa’s population lives.</a:t>
            </a:r>
          </a:p>
          <a:p>
            <a:pPr eaLnBrk="1" hangingPunct="1">
              <a:lnSpc>
                <a:spcPct val="90000"/>
              </a:lnSpc>
            </a:pPr>
            <a:endParaRPr lang="en-US" altLang="en-US" sz="2800" smtClean="0"/>
          </a:p>
        </p:txBody>
      </p:sp>
      <p:pic>
        <p:nvPicPr>
          <p:cNvPr id="6148" name="Picture 5" descr="alger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2438400"/>
            <a:ext cx="411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58763" y="609600"/>
            <a:ext cx="8885237" cy="1155700"/>
          </a:xfrm>
        </p:spPr>
        <p:txBody>
          <a:bodyPr/>
          <a:lstStyle/>
          <a:p>
            <a:pPr eaLnBrk="1" hangingPunct="1"/>
            <a:r>
              <a:rPr lang="en-US" altLang="en-US" smtClean="0"/>
              <a:t>Plateaus</a:t>
            </a:r>
          </a:p>
        </p:txBody>
      </p:sp>
      <p:sp>
        <p:nvSpPr>
          <p:cNvPr id="46083" name="Rectangle 3"/>
          <p:cNvSpPr>
            <a:spLocks noGrp="1" noChangeArrowheads="1"/>
          </p:cNvSpPr>
          <p:nvPr>
            <p:ph type="body" idx="1"/>
          </p:nvPr>
        </p:nvSpPr>
        <p:spPr>
          <a:xfrm>
            <a:off x="247650" y="1600200"/>
            <a:ext cx="8896350" cy="5257800"/>
          </a:xfrm>
        </p:spPr>
        <p:txBody>
          <a:bodyPr/>
          <a:lstStyle/>
          <a:p>
            <a:pPr eaLnBrk="1" hangingPunct="1">
              <a:lnSpc>
                <a:spcPct val="90000"/>
              </a:lnSpc>
            </a:pPr>
            <a:r>
              <a:rPr lang="en-US" altLang="en-US" smtClean="0"/>
              <a:t>Africa is a continent of plateaus</a:t>
            </a:r>
          </a:p>
          <a:p>
            <a:pPr eaLnBrk="1" hangingPunct="1">
              <a:lnSpc>
                <a:spcPct val="90000"/>
              </a:lnSpc>
            </a:pPr>
            <a:endParaRPr lang="en-US" altLang="en-US" smtClean="0"/>
          </a:p>
          <a:p>
            <a:pPr eaLnBrk="1" hangingPunct="1">
              <a:lnSpc>
                <a:spcPct val="90000"/>
              </a:lnSpc>
            </a:pPr>
            <a:r>
              <a:rPr lang="en-US" altLang="en-US" smtClean="0">
                <a:solidFill>
                  <a:schemeClr val="accent1"/>
                </a:solidFill>
              </a:rPr>
              <a:t>The coastal plains extend only about 20 miles inland and a sudden rise in land occurs.  This extreme rise in the topography has made access into the interior very difficult.</a:t>
            </a:r>
          </a:p>
          <a:p>
            <a:pPr eaLnBrk="1" hangingPunct="1">
              <a:lnSpc>
                <a:spcPct val="90000"/>
              </a:lnSpc>
            </a:pPr>
            <a:endParaRPr lang="en-US" altLang="en-US" smtClean="0">
              <a:solidFill>
                <a:schemeClr val="accent1"/>
              </a:solidFill>
            </a:endParaRPr>
          </a:p>
          <a:p>
            <a:pPr eaLnBrk="1" hangingPunct="1">
              <a:lnSpc>
                <a:spcPct val="90000"/>
              </a:lnSpc>
            </a:pPr>
            <a:r>
              <a:rPr lang="en-US" altLang="en-US" smtClean="0"/>
              <a:t>highest overall elevation of the continents with the average of sub-Sahara Africa at 2,000 feet above sea level.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69" y="5257800"/>
            <a:ext cx="8269287" cy="1362075"/>
          </a:xfrm>
        </p:spPr>
        <p:txBody>
          <a:bodyPr/>
          <a:lstStyle/>
          <a:p>
            <a:r>
              <a:rPr lang="en-US" dirty="0" smtClean="0"/>
              <a:t>Colonial Past and Present political structure</a:t>
            </a:r>
            <a:endParaRPr lang="en-US" dirty="0"/>
          </a:p>
        </p:txBody>
      </p:sp>
      <p:sp>
        <p:nvSpPr>
          <p:cNvPr id="3" name="Text Placeholder 2"/>
          <p:cNvSpPr>
            <a:spLocks noGrp="1"/>
          </p:cNvSpPr>
          <p:nvPr>
            <p:ph type="body" idx="1"/>
          </p:nvPr>
        </p:nvSpPr>
        <p:spPr>
          <a:xfrm>
            <a:off x="685868" y="685800"/>
            <a:ext cx="8153331" cy="3962400"/>
          </a:xfrm>
        </p:spPr>
        <p:txBody>
          <a:bodyPr/>
          <a:lstStyle/>
          <a:p>
            <a:pPr algn="ctr"/>
            <a:r>
              <a:rPr lang="en-US" sz="2800" b="1" dirty="0" smtClean="0"/>
              <a:t>Legacy of Colonialism</a:t>
            </a:r>
          </a:p>
          <a:p>
            <a:pPr marL="342900" indent="-342900">
              <a:buFont typeface="Arial" panose="020B0604020202020204" pitchFamily="34" charset="0"/>
              <a:buChar char="•"/>
            </a:pPr>
            <a:r>
              <a:rPr lang="en-US" dirty="0" smtClean="0"/>
              <a:t>Demographics leading to weakened tribal structures</a:t>
            </a:r>
          </a:p>
          <a:p>
            <a:pPr marL="342900" indent="-342900">
              <a:buFont typeface="Arial" panose="020B0604020202020204" pitchFamily="34" charset="0"/>
              <a:buChar char="•"/>
            </a:pPr>
            <a:r>
              <a:rPr lang="en-US" dirty="0" smtClean="0"/>
              <a:t>Unrealistic boundaries drawn by ignorant Europeans</a:t>
            </a:r>
          </a:p>
          <a:p>
            <a:pPr marL="342900" indent="-342900">
              <a:buFont typeface="Arial" panose="020B0604020202020204" pitchFamily="34" charset="0"/>
              <a:buChar char="•"/>
            </a:pPr>
            <a:r>
              <a:rPr lang="en-US" dirty="0" smtClean="0"/>
              <a:t>Economies based on the export of primary products</a:t>
            </a:r>
          </a:p>
          <a:p>
            <a:pPr marL="342900" indent="-342900">
              <a:buFont typeface="Arial" panose="020B0604020202020204" pitchFamily="34" charset="0"/>
              <a:buChar char="•"/>
            </a:pPr>
            <a:r>
              <a:rPr lang="en-US" dirty="0" smtClean="0"/>
              <a:t>Uncoordinated transportation systems that don’t connect countries</a:t>
            </a:r>
          </a:p>
          <a:p>
            <a:pPr marL="342900" indent="-342900">
              <a:buFont typeface="Arial" panose="020B0604020202020204" pitchFamily="34" charset="0"/>
              <a:buChar char="•"/>
            </a:pPr>
            <a:r>
              <a:rPr lang="en-US" dirty="0" smtClean="0"/>
              <a:t>Improved health facilities</a:t>
            </a:r>
          </a:p>
          <a:p>
            <a:pPr marL="342900" indent="-342900">
              <a:buFont typeface="Arial" panose="020B0604020202020204" pitchFamily="34" charset="0"/>
              <a:buChar char="•"/>
            </a:pPr>
            <a:r>
              <a:rPr lang="en-US" dirty="0" smtClean="0"/>
              <a:t>Educational systems (more or less depending on the European power)</a:t>
            </a:r>
          </a:p>
          <a:p>
            <a:pPr marL="342900" indent="-342900">
              <a:buFont typeface="Arial" panose="020B0604020202020204" pitchFamily="34" charset="0"/>
              <a:buChar char="•"/>
            </a:pPr>
            <a:r>
              <a:rPr lang="en-US" dirty="0" smtClean="0"/>
              <a:t>Improved port facilities</a:t>
            </a:r>
          </a:p>
          <a:p>
            <a:pPr marL="342900" indent="-342900">
              <a:buFont typeface="Arial" panose="020B0604020202020204" pitchFamily="34" charset="0"/>
              <a:buChar char="•"/>
            </a:pPr>
            <a:r>
              <a:rPr lang="en-US" dirty="0" smtClean="0"/>
              <a:t>Meager to fair attempts to establish democratic governments (most failed)</a:t>
            </a:r>
            <a:endParaRPr lang="en-US" dirty="0"/>
          </a:p>
        </p:txBody>
      </p:sp>
    </p:spTree>
    <p:extLst>
      <p:ext uri="{BB962C8B-B14F-4D97-AF65-F5344CB8AC3E}">
        <p14:creationId xmlns:p14="http://schemas.microsoft.com/office/powerpoint/2010/main" val="2691181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9556" y="0"/>
            <a:ext cx="8315999" cy="6858000"/>
          </a:xfrm>
          <a:prstGeom prst="rect">
            <a:avLst/>
          </a:prstGeom>
        </p:spPr>
      </p:pic>
    </p:spTree>
    <p:extLst>
      <p:ext uri="{BB962C8B-B14F-4D97-AF65-F5344CB8AC3E}">
        <p14:creationId xmlns:p14="http://schemas.microsoft.com/office/powerpoint/2010/main" val="1418211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4020" y="0"/>
            <a:ext cx="8687072" cy="6844748"/>
          </a:xfrm>
          <a:prstGeom prst="rect">
            <a:avLst/>
          </a:prstGeom>
        </p:spPr>
      </p:pic>
    </p:spTree>
    <p:extLst>
      <p:ext uri="{BB962C8B-B14F-4D97-AF65-F5344CB8AC3E}">
        <p14:creationId xmlns:p14="http://schemas.microsoft.com/office/powerpoint/2010/main" val="3828943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799" y="0"/>
            <a:ext cx="8443911" cy="6858000"/>
          </a:xfrm>
          <a:prstGeom prst="rect">
            <a:avLst/>
          </a:prstGeom>
        </p:spPr>
      </p:pic>
    </p:spTree>
    <p:extLst>
      <p:ext uri="{BB962C8B-B14F-4D97-AF65-F5344CB8AC3E}">
        <p14:creationId xmlns:p14="http://schemas.microsoft.com/office/powerpoint/2010/main" val="1072400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4000" smtClean="0"/>
              <a:t>Rivers of North Africa</a:t>
            </a:r>
          </a:p>
        </p:txBody>
      </p:sp>
      <p:sp>
        <p:nvSpPr>
          <p:cNvPr id="7171"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smtClean="0"/>
              <a:t>The Nile River-  Egypt</a:t>
            </a:r>
          </a:p>
          <a:p>
            <a:pPr eaLnBrk="1" hangingPunct="1">
              <a:lnSpc>
                <a:spcPct val="90000"/>
              </a:lnSpc>
              <a:buFont typeface="Wingdings" panose="05000000000000000000" pitchFamily="2" charset="2"/>
              <a:buNone/>
            </a:pPr>
            <a:r>
              <a:rPr lang="en-US" altLang="en-US" sz="2800" smtClean="0"/>
              <a:t>	The Nile River is the longest river in the world (4,145 miles long)  It begins near the equator and empties into the Mediterranean Sea.</a:t>
            </a:r>
          </a:p>
          <a:p>
            <a:pPr eaLnBrk="1" hangingPunct="1">
              <a:lnSpc>
                <a:spcPct val="90000"/>
              </a:lnSpc>
              <a:buFont typeface="Wingdings" panose="05000000000000000000" pitchFamily="2" charset="2"/>
              <a:buNone/>
            </a:pPr>
            <a:endParaRPr lang="en-US" altLang="en-US" sz="2800" smtClean="0"/>
          </a:p>
          <a:p>
            <a:pPr eaLnBrk="1" hangingPunct="1">
              <a:lnSpc>
                <a:spcPct val="90000"/>
              </a:lnSpc>
              <a:buFont typeface="Wingdings" panose="05000000000000000000" pitchFamily="2" charset="2"/>
              <a:buNone/>
            </a:pPr>
            <a:r>
              <a:rPr lang="en-US" altLang="en-US" sz="2800" smtClean="0"/>
              <a:t>The river floods annually creating a very fertile strip of land along its banks and in its flood plain.  </a:t>
            </a:r>
          </a:p>
          <a:p>
            <a:pPr eaLnBrk="1" hangingPunct="1">
              <a:lnSpc>
                <a:spcPct val="90000"/>
              </a:lnSpc>
              <a:buFont typeface="Wingdings" panose="05000000000000000000" pitchFamily="2" charset="2"/>
              <a:buNone/>
            </a:pPr>
            <a:endParaRPr lang="en-US" altLang="en-US" sz="2800" smtClean="0"/>
          </a:p>
          <a:p>
            <a:pPr eaLnBrk="1" hangingPunct="1">
              <a:lnSpc>
                <a:spcPct val="90000"/>
              </a:lnSpc>
              <a:buFont typeface="Wingdings" panose="05000000000000000000" pitchFamily="2" charset="2"/>
              <a:buNone/>
            </a:pPr>
            <a:r>
              <a:rPr lang="en-US" altLang="en-US" sz="2800" smtClean="0"/>
              <a:t>90% of Egypt’s population lives along the Nile River.</a:t>
            </a:r>
          </a:p>
          <a:p>
            <a:pPr eaLnBrk="1" hangingPunct="1">
              <a:lnSpc>
                <a:spcPct val="90000"/>
              </a:lnSpc>
            </a:pPr>
            <a:endParaRPr lang="en-US" altLang="en-US" sz="2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The Nile River - Egypt</a:t>
            </a:r>
          </a:p>
        </p:txBody>
      </p:sp>
      <p:pic>
        <p:nvPicPr>
          <p:cNvPr id="8195" name="Picture 4" descr="01_web"/>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381000" y="2417763"/>
            <a:ext cx="3962400" cy="4440237"/>
          </a:xfrm>
          <a:noFill/>
          <a:ln w="38100">
            <a:solidFill>
              <a:srgbClr val="0066CC"/>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descr="Egypt_nile_pre_daw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2514600"/>
            <a:ext cx="3657600" cy="4343400"/>
          </a:xfrm>
          <a:prstGeom prst="rect">
            <a:avLst/>
          </a:prstGeom>
          <a:noFill/>
          <a:ln w="38100">
            <a:solidFill>
              <a:srgbClr val="0066CC"/>
            </a:solidFill>
            <a:miter lim="800000"/>
            <a:headEnd/>
            <a:tailEnd/>
          </a:ln>
          <a:extLst>
            <a:ext uri="{909E8E84-426E-40DD-AFC4-6F175D3DCCD1}">
              <a14:hiddenFill xmlns:a14="http://schemas.microsoft.com/office/drawing/2010/main">
                <a:solidFill>
                  <a:srgbClr val="FFFFFF"/>
                </a:solidFill>
              </a14:hiddenFill>
            </a:ext>
          </a:extLst>
        </p:spPr>
      </p:pic>
      <p:sp>
        <p:nvSpPr>
          <p:cNvPr id="8197" name="AutoShape 6"/>
          <p:cNvSpPr>
            <a:spLocks noChangeArrowheads="1"/>
          </p:cNvSpPr>
          <p:nvPr/>
        </p:nvSpPr>
        <p:spPr bwMode="auto">
          <a:xfrm>
            <a:off x="3352800" y="4876800"/>
            <a:ext cx="1752600" cy="304800"/>
          </a:xfrm>
          <a:prstGeom prst="leftArrow">
            <a:avLst>
              <a:gd name="adj1" fmla="val 50000"/>
              <a:gd name="adj2" fmla="val 14375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4938" y="2959100"/>
            <a:ext cx="3141662" cy="1155700"/>
          </a:xfrm>
        </p:spPr>
        <p:txBody>
          <a:bodyPr/>
          <a:lstStyle/>
          <a:p>
            <a:pPr eaLnBrk="1" hangingPunct="1"/>
            <a:r>
              <a:rPr lang="en-US" altLang="en-US" sz="4000" smtClean="0"/>
              <a:t>Africa South of the Sahara</a:t>
            </a:r>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38513" y="838200"/>
            <a:ext cx="580548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Designs\Mountain.pot</Template>
  <TotalTime>1720</TotalTime>
  <Words>912</Words>
  <Application>Microsoft Office PowerPoint</Application>
  <PresentationFormat>On-screen Show (4:3)</PresentationFormat>
  <Paragraphs>154</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Mountain</vt:lpstr>
      <vt:lpstr>PowerPoint Presentation</vt:lpstr>
      <vt:lpstr>Getting a sense of the size</vt:lpstr>
      <vt:lpstr>Overview of the Topography</vt:lpstr>
      <vt:lpstr>North Africa</vt:lpstr>
      <vt:lpstr>Mountains in North Africa </vt:lpstr>
      <vt:lpstr>The Atlas Mountains of Morocco and Algeria</vt:lpstr>
      <vt:lpstr>Rivers of North Africa</vt:lpstr>
      <vt:lpstr>The Nile River - Egypt</vt:lpstr>
      <vt:lpstr>Africa South of the Sahara</vt:lpstr>
      <vt:lpstr>Regions of Africa</vt:lpstr>
      <vt:lpstr>Sub Saharan Africa</vt:lpstr>
      <vt:lpstr>Climate Map</vt:lpstr>
      <vt:lpstr>Vegetation Regions</vt:lpstr>
      <vt:lpstr>PowerPoint Presentation</vt:lpstr>
      <vt:lpstr>Population Patterns</vt:lpstr>
      <vt:lpstr>PowerPoint Presentation</vt:lpstr>
      <vt:lpstr>PowerPoint Presentation</vt:lpstr>
      <vt:lpstr>A rate of 2.1 is replacement rate – above 2.1 means population growth</vt:lpstr>
      <vt:lpstr>PowerPoint Presentation</vt:lpstr>
      <vt:lpstr>PowerPoint Presentation</vt:lpstr>
      <vt:lpstr>The Environment</vt:lpstr>
      <vt:lpstr>PowerPoint Presentation</vt:lpstr>
      <vt:lpstr>PowerPoint Presentation</vt:lpstr>
      <vt:lpstr>Sahel</vt:lpstr>
      <vt:lpstr>Physical Geography</vt:lpstr>
      <vt:lpstr>Major Land Features</vt:lpstr>
      <vt:lpstr>Mountains and Highlands</vt:lpstr>
      <vt:lpstr>PowerPoint Presentation</vt:lpstr>
      <vt:lpstr>PowerPoint Presentation</vt:lpstr>
      <vt:lpstr>PowerPoint Presentation</vt:lpstr>
      <vt:lpstr>PowerPoint Presentation</vt:lpstr>
      <vt:lpstr>PowerPoint Presentation</vt:lpstr>
      <vt:lpstr>PowerPoint Presentation</vt:lpstr>
      <vt:lpstr>The Ruwenzori Mountains of Uganda</vt:lpstr>
      <vt:lpstr>Mount Stanley</vt:lpstr>
      <vt:lpstr>PowerPoint Presentation</vt:lpstr>
      <vt:lpstr>The Drakensberg Mountains</vt:lpstr>
      <vt:lpstr>PowerPoint Presentation</vt:lpstr>
      <vt:lpstr>PowerPoint Presentation</vt:lpstr>
      <vt:lpstr>Tugela Falls</vt:lpstr>
      <vt:lpstr>PowerPoint Presentation</vt:lpstr>
      <vt:lpstr>Volcanic Peaks of Kenya and Tanzania</vt:lpstr>
      <vt:lpstr>Mount Kilimanjaro</vt:lpstr>
      <vt:lpstr>The Great Rift Valley</vt:lpstr>
      <vt:lpstr>The Great Rift Valley</vt:lpstr>
      <vt:lpstr>PowerPoint Presentation</vt:lpstr>
      <vt:lpstr>Serengeti Plain</vt:lpstr>
      <vt:lpstr>Rivers</vt:lpstr>
      <vt:lpstr>Postcards From the Niger River</vt:lpstr>
      <vt:lpstr>The Zaire River</vt:lpstr>
      <vt:lpstr>Also called the Congo River</vt:lpstr>
      <vt:lpstr>Zambezi River</vt:lpstr>
      <vt:lpstr>Postcards From the Zambezi River</vt:lpstr>
      <vt:lpstr>The Limpopo River</vt:lpstr>
      <vt:lpstr>Kruger National Park</vt:lpstr>
      <vt:lpstr>The Orange River</vt:lpstr>
      <vt:lpstr>Orange River</vt:lpstr>
      <vt:lpstr>Lake Victoria</vt:lpstr>
      <vt:lpstr>PowerPoint Presentation</vt:lpstr>
      <vt:lpstr>Plateaus</vt:lpstr>
      <vt:lpstr>Colonial Past and Present political structure</vt:lpstr>
      <vt:lpstr>PowerPoint Presentation</vt:lpstr>
      <vt:lpstr>PowerPoint Presentation</vt:lpstr>
      <vt:lpstr>PowerPoint Presentation</vt:lpstr>
    </vt:vector>
  </TitlesOfParts>
  <Company>Kelley Ventures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Sahara Africa</dc:title>
  <dc:creator>Kevin Kelley</dc:creator>
  <cp:lastModifiedBy>Naumann, Joseph A.</cp:lastModifiedBy>
  <cp:revision>35</cp:revision>
  <cp:lastPrinted>1601-01-01T00:00:00Z</cp:lastPrinted>
  <dcterms:created xsi:type="dcterms:W3CDTF">2003-03-31T02:33:15Z</dcterms:created>
  <dcterms:modified xsi:type="dcterms:W3CDTF">2016-03-08T17:47:07Z</dcterms:modified>
</cp:coreProperties>
</file>