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8" autoAdjust="0"/>
    <p:restoredTop sz="94660"/>
  </p:normalViewPr>
  <p:slideViewPr>
    <p:cSldViewPr snapToGrid="0">
      <p:cViewPr varScale="1">
        <p:scale>
          <a:sx n="100" d="100"/>
          <a:sy n="100" d="100"/>
        </p:scale>
        <p:origin x="-84" y="-2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3/14/2016</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712036" cy="2971801"/>
          </a:xfrm>
        </p:spPr>
        <p:txBody>
          <a:bodyPr/>
          <a:lstStyle/>
          <a:p>
            <a:r>
              <a:rPr lang="en-US" b="1" dirty="0" smtClean="0">
                <a:effectLst>
                  <a:outerShdw blurRad="38100" dist="38100" dir="2700000" algn="tl">
                    <a:srgbClr val="000000">
                      <a:alpha val="43137"/>
                    </a:srgbClr>
                  </a:outerShdw>
                </a:effectLst>
              </a:rPr>
              <a:t>Computer maps and weather (climate) data</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b="1" dirty="0" smtClean="0">
                <a:effectLst>
                  <a:glow rad="127000">
                    <a:srgbClr val="FFFF00"/>
                  </a:glow>
                </a:effectLst>
              </a:rPr>
              <a:t>Climate is the average annual pattern of precipitation and temperature at a specific location</a:t>
            </a:r>
            <a:endParaRPr lang="en-US" b="1" dirty="0">
              <a:effectLst>
                <a:glow rad="127000">
                  <a:srgbClr val="FFFF00"/>
                </a:glow>
              </a:effectLst>
            </a:endParaRPr>
          </a:p>
        </p:txBody>
      </p:sp>
    </p:spTree>
    <p:extLst>
      <p:ext uri="{BB962C8B-B14F-4D97-AF65-F5344CB8AC3E}">
        <p14:creationId xmlns:p14="http://schemas.microsoft.com/office/powerpoint/2010/main" val="85053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4384" y="1158240"/>
            <a:ext cx="4547616" cy="1422399"/>
          </a:xfrm>
        </p:spPr>
        <p:txBody>
          <a:bodyPr>
            <a:normAutofit fontScale="90000"/>
          </a:bodyPr>
          <a:lstStyle/>
          <a:p>
            <a:r>
              <a:rPr lang="en-US" dirty="0" smtClean="0"/>
              <a:t>Also available for city regions for the next 15 hours</a:t>
            </a:r>
            <a:endParaRPr lang="en-US" dirty="0"/>
          </a:p>
        </p:txBody>
      </p:sp>
      <p:pic>
        <p:nvPicPr>
          <p:cNvPr id="4" name="Content Placeholder 3"/>
          <p:cNvPicPr>
            <a:picLocks noGrp="1" noChangeAspect="1"/>
          </p:cNvPicPr>
          <p:nvPr>
            <p:ph idx="1"/>
          </p:nvPr>
        </p:nvPicPr>
        <p:blipFill>
          <a:blip r:embed="rId2"/>
          <a:stretch>
            <a:fillRect/>
          </a:stretch>
        </p:blipFill>
        <p:spPr>
          <a:xfrm>
            <a:off x="0" y="88392"/>
            <a:ext cx="7644384" cy="6825816"/>
          </a:xfrm>
          <a:prstGeom prst="rect">
            <a:avLst/>
          </a:prstGeom>
        </p:spPr>
      </p:pic>
    </p:spTree>
    <p:extLst>
      <p:ext uri="{BB962C8B-B14F-4D97-AF65-F5344CB8AC3E}">
        <p14:creationId xmlns:p14="http://schemas.microsoft.com/office/powerpoint/2010/main" val="3442738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8540" y="415204"/>
            <a:ext cx="4163459" cy="3059516"/>
          </a:xfrm>
        </p:spPr>
        <p:txBody>
          <a:bodyPr/>
          <a:lstStyle/>
          <a:p>
            <a:r>
              <a:rPr lang="en-US" dirty="0" smtClean="0"/>
              <a:t>Shows how different today is from the average for the day</a:t>
            </a:r>
            <a:endParaRPr lang="en-US" dirty="0"/>
          </a:p>
        </p:txBody>
      </p:sp>
      <p:pic>
        <p:nvPicPr>
          <p:cNvPr id="4" name="Content Placeholder 3"/>
          <p:cNvPicPr>
            <a:picLocks noGrp="1" noChangeAspect="1"/>
          </p:cNvPicPr>
          <p:nvPr>
            <p:ph idx="1"/>
          </p:nvPr>
        </p:nvPicPr>
        <p:blipFill>
          <a:blip r:embed="rId2"/>
          <a:stretch>
            <a:fillRect/>
          </a:stretch>
        </p:blipFill>
        <p:spPr>
          <a:xfrm>
            <a:off x="0" y="0"/>
            <a:ext cx="8028541" cy="6858000"/>
          </a:xfrm>
          <a:prstGeom prst="rect">
            <a:avLst/>
          </a:prstGeom>
        </p:spPr>
      </p:pic>
    </p:spTree>
    <p:extLst>
      <p:ext uri="{BB962C8B-B14F-4D97-AF65-F5344CB8AC3E}">
        <p14:creationId xmlns:p14="http://schemas.microsoft.com/office/powerpoint/2010/main" val="286965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8928" y="0"/>
            <a:ext cx="3243072" cy="4572000"/>
          </a:xfrm>
        </p:spPr>
        <p:txBody>
          <a:bodyPr/>
          <a:lstStyle/>
          <a:p>
            <a:r>
              <a:rPr lang="en-US" dirty="0" smtClean="0"/>
              <a:t>Farmers and gardeners are more interested in this in the spring of the year</a:t>
            </a:r>
            <a:endParaRPr lang="en-US" dirty="0"/>
          </a:p>
        </p:txBody>
      </p:sp>
      <p:pic>
        <p:nvPicPr>
          <p:cNvPr id="4" name="Content Placeholder 3"/>
          <p:cNvPicPr>
            <a:picLocks noGrp="1" noChangeAspect="1"/>
          </p:cNvPicPr>
          <p:nvPr>
            <p:ph idx="1"/>
          </p:nvPr>
        </p:nvPicPr>
        <p:blipFill>
          <a:blip r:embed="rId2"/>
          <a:stretch>
            <a:fillRect/>
          </a:stretch>
        </p:blipFill>
        <p:spPr>
          <a:xfrm>
            <a:off x="0" y="0"/>
            <a:ext cx="8856721" cy="6754368"/>
          </a:xfrm>
          <a:prstGeom prst="rect">
            <a:avLst/>
          </a:prstGeom>
        </p:spPr>
      </p:pic>
    </p:spTree>
    <p:extLst>
      <p:ext uri="{BB962C8B-B14F-4D97-AF65-F5344CB8AC3E}">
        <p14:creationId xmlns:p14="http://schemas.microsoft.com/office/powerpoint/2010/main" val="2181592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6776" y="195748"/>
            <a:ext cx="4225224" cy="5814908"/>
          </a:xfrm>
        </p:spPr>
        <p:txBody>
          <a:bodyPr>
            <a:normAutofit fontScale="90000"/>
          </a:bodyPr>
          <a:lstStyle/>
          <a:p>
            <a:r>
              <a:rPr lang="en-US" dirty="0" smtClean="0"/>
              <a:t>Shows when farmers and gardeners are most nervous trying to decide when to plant which seeds. </a:t>
            </a:r>
            <a:r>
              <a:rPr lang="en-US" dirty="0" smtClean="0">
                <a:solidFill>
                  <a:srgbClr val="FFFF00"/>
                </a:solidFill>
              </a:rPr>
              <a:t>Nature does not always pay attention to the averages.</a:t>
            </a:r>
            <a:endParaRPr lang="en-US" dirty="0">
              <a:solidFill>
                <a:srgbClr val="FFFF00"/>
              </a:solidFill>
            </a:endParaRPr>
          </a:p>
        </p:txBody>
      </p:sp>
      <p:pic>
        <p:nvPicPr>
          <p:cNvPr id="4" name="Content Placeholder 3"/>
          <p:cNvPicPr>
            <a:picLocks noGrp="1" noChangeAspect="1"/>
          </p:cNvPicPr>
          <p:nvPr>
            <p:ph idx="1"/>
          </p:nvPr>
        </p:nvPicPr>
        <p:blipFill>
          <a:blip r:embed="rId2"/>
          <a:stretch>
            <a:fillRect/>
          </a:stretch>
        </p:blipFill>
        <p:spPr>
          <a:xfrm>
            <a:off x="-1" y="0"/>
            <a:ext cx="7966777" cy="6858000"/>
          </a:xfrm>
          <a:prstGeom prst="rect">
            <a:avLst/>
          </a:prstGeom>
        </p:spPr>
      </p:pic>
    </p:spTree>
    <p:extLst>
      <p:ext uri="{BB962C8B-B14F-4D97-AF65-F5344CB8AC3E}">
        <p14:creationId xmlns:p14="http://schemas.microsoft.com/office/powerpoint/2010/main" val="307934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Now lets see what we can learn about precipitation</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605557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2448" y="220132"/>
            <a:ext cx="5559552" cy="4168988"/>
          </a:xfrm>
        </p:spPr>
        <p:txBody>
          <a:bodyPr/>
          <a:lstStyle/>
          <a:p>
            <a:r>
              <a:rPr lang="en-US" dirty="0"/>
              <a:t>One can get maps that predict the </a:t>
            </a:r>
            <a:r>
              <a:rPr lang="en-US" dirty="0" smtClean="0"/>
              <a:t>type of precipitation possible for </a:t>
            </a:r>
            <a:r>
              <a:rPr lang="en-US" dirty="0"/>
              <a:t>the next 15 hours. One can also get maps of city regions.</a:t>
            </a:r>
          </a:p>
        </p:txBody>
      </p:sp>
      <p:pic>
        <p:nvPicPr>
          <p:cNvPr id="4" name="Content Placeholder 3"/>
          <p:cNvPicPr>
            <a:picLocks noGrp="1" noChangeAspect="1"/>
          </p:cNvPicPr>
          <p:nvPr>
            <p:ph idx="1"/>
          </p:nvPr>
        </p:nvPicPr>
        <p:blipFill>
          <a:blip r:embed="rId2"/>
          <a:stretch>
            <a:fillRect/>
          </a:stretch>
        </p:blipFill>
        <p:spPr>
          <a:xfrm>
            <a:off x="0" y="0"/>
            <a:ext cx="6519611" cy="6858000"/>
          </a:xfrm>
          <a:prstGeom prst="rect">
            <a:avLst/>
          </a:prstGeom>
        </p:spPr>
      </p:pic>
    </p:spTree>
    <p:extLst>
      <p:ext uri="{BB962C8B-B14F-4D97-AF65-F5344CB8AC3E}">
        <p14:creationId xmlns:p14="http://schemas.microsoft.com/office/powerpoint/2010/main" val="4123278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888" y="0"/>
            <a:ext cx="3631112" cy="3986784"/>
          </a:xfrm>
        </p:spPr>
        <p:txBody>
          <a:bodyPr>
            <a:normAutofit fontScale="90000"/>
          </a:bodyPr>
          <a:lstStyle/>
          <a:p>
            <a:r>
              <a:rPr lang="en-US" dirty="0" smtClean="0"/>
              <a:t>For January 18, 2016, conditions are rather uniform all around St. Louis, Missouri</a:t>
            </a:r>
            <a:endParaRPr lang="en-US" dirty="0"/>
          </a:p>
        </p:txBody>
      </p:sp>
      <p:pic>
        <p:nvPicPr>
          <p:cNvPr id="4" name="Content Placeholder 3"/>
          <p:cNvPicPr>
            <a:picLocks noGrp="1" noChangeAspect="1"/>
          </p:cNvPicPr>
          <p:nvPr>
            <p:ph idx="1"/>
          </p:nvPr>
        </p:nvPicPr>
        <p:blipFill>
          <a:blip r:embed="rId2"/>
          <a:stretch>
            <a:fillRect/>
          </a:stretch>
        </p:blipFill>
        <p:spPr>
          <a:xfrm>
            <a:off x="0" y="0"/>
            <a:ext cx="8560888" cy="6858000"/>
          </a:xfrm>
          <a:prstGeom prst="rect">
            <a:avLst/>
          </a:prstGeom>
        </p:spPr>
      </p:pic>
    </p:spTree>
    <p:extLst>
      <p:ext uri="{BB962C8B-B14F-4D97-AF65-F5344CB8AC3E}">
        <p14:creationId xmlns:p14="http://schemas.microsoft.com/office/powerpoint/2010/main" val="119735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3760" y="37252"/>
            <a:ext cx="4267200" cy="4607900"/>
          </a:xfrm>
        </p:spPr>
        <p:txBody>
          <a:bodyPr/>
          <a:lstStyle/>
          <a:p>
            <a:r>
              <a:rPr lang="en-US" dirty="0" smtClean="0"/>
              <a:t>Shows the possible quantity of precipitation in liquid measure for the next 15 hours</a:t>
            </a:r>
            <a:endParaRPr lang="en-US" dirty="0"/>
          </a:p>
        </p:txBody>
      </p:sp>
      <p:pic>
        <p:nvPicPr>
          <p:cNvPr id="5" name="Content Placeholder 4"/>
          <p:cNvPicPr>
            <a:picLocks noGrp="1" noChangeAspect="1"/>
          </p:cNvPicPr>
          <p:nvPr>
            <p:ph idx="1"/>
          </p:nvPr>
        </p:nvPicPr>
        <p:blipFill>
          <a:blip r:embed="rId2"/>
          <a:stretch>
            <a:fillRect/>
          </a:stretch>
        </p:blipFill>
        <p:spPr>
          <a:xfrm>
            <a:off x="0" y="0"/>
            <a:ext cx="7893760" cy="6858000"/>
          </a:xfrm>
          <a:prstGeom prst="rect">
            <a:avLst/>
          </a:prstGeom>
        </p:spPr>
      </p:pic>
    </p:spTree>
    <p:extLst>
      <p:ext uri="{BB962C8B-B14F-4D97-AF65-F5344CB8AC3E}">
        <p14:creationId xmlns:p14="http://schemas.microsoft.com/office/powerpoint/2010/main" val="119698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4800600" cy="3933825"/>
          </a:xfrm>
          <a:prstGeom prst="rect">
            <a:avLst/>
          </a:prstGeom>
        </p:spPr>
      </p:pic>
      <p:sp>
        <p:nvSpPr>
          <p:cNvPr id="2" name="Title 1"/>
          <p:cNvSpPr>
            <a:spLocks noGrp="1"/>
          </p:cNvSpPr>
          <p:nvPr>
            <p:ph type="title"/>
          </p:nvPr>
        </p:nvSpPr>
        <p:spPr>
          <a:xfrm>
            <a:off x="8473440" y="0"/>
            <a:ext cx="3718560" cy="4852416"/>
          </a:xfrm>
        </p:spPr>
        <p:txBody>
          <a:bodyPr>
            <a:normAutofit/>
          </a:bodyPr>
          <a:lstStyle/>
          <a:p>
            <a:r>
              <a:rPr lang="en-US" dirty="0"/>
              <a:t>Shows the </a:t>
            </a:r>
            <a:r>
              <a:rPr lang="en-US" dirty="0" smtClean="0"/>
              <a:t>probability of </a:t>
            </a:r>
            <a:r>
              <a:rPr lang="en-US" dirty="0"/>
              <a:t>precipitation </a:t>
            </a:r>
            <a:r>
              <a:rPr lang="en-US" dirty="0" smtClean="0"/>
              <a:t>for </a:t>
            </a:r>
            <a:r>
              <a:rPr lang="en-US" dirty="0"/>
              <a:t>the next </a:t>
            </a:r>
            <a:r>
              <a:rPr lang="en-US" dirty="0" smtClean="0"/>
              <a:t>3 days. City regions can also be selected</a:t>
            </a:r>
            <a:endParaRPr lang="en-US" dirty="0"/>
          </a:p>
        </p:txBody>
      </p:sp>
      <p:pic>
        <p:nvPicPr>
          <p:cNvPr id="4" name="Content Placeholder 3"/>
          <p:cNvPicPr>
            <a:picLocks noGrp="1" noChangeAspect="1"/>
          </p:cNvPicPr>
          <p:nvPr>
            <p:ph idx="1"/>
          </p:nvPr>
        </p:nvPicPr>
        <p:blipFill>
          <a:blip r:embed="rId2"/>
          <a:stretch>
            <a:fillRect/>
          </a:stretch>
        </p:blipFill>
        <p:spPr>
          <a:xfrm>
            <a:off x="0" y="0"/>
            <a:ext cx="8369084" cy="6858000"/>
          </a:xfrm>
          <a:prstGeom prst="rect">
            <a:avLst/>
          </a:prstGeom>
        </p:spPr>
      </p:pic>
    </p:spTree>
    <p:extLst>
      <p:ext uri="{BB962C8B-B14F-4D97-AF65-F5344CB8AC3E}">
        <p14:creationId xmlns:p14="http://schemas.microsoft.com/office/powerpoint/2010/main" val="2127875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8740588" cy="6858000"/>
          </a:xfrm>
          <a:prstGeom prst="rect">
            <a:avLst/>
          </a:prstGeom>
        </p:spPr>
      </p:pic>
    </p:spTree>
    <p:extLst>
      <p:ext uri="{BB962C8B-B14F-4D97-AF65-F5344CB8AC3E}">
        <p14:creationId xmlns:p14="http://schemas.microsoft.com/office/powerpoint/2010/main" val="2606376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Computer temperature maps for January 18, 2016</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340687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8616744" cy="6858000"/>
          </a:xfrm>
          <a:prstGeom prst="rect">
            <a:avLst/>
          </a:prstGeom>
        </p:spPr>
      </p:pic>
    </p:spTree>
    <p:extLst>
      <p:ext uri="{BB962C8B-B14F-4D97-AF65-F5344CB8AC3E}">
        <p14:creationId xmlns:p14="http://schemas.microsoft.com/office/powerpoint/2010/main" val="102751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8917627" cy="6858000"/>
          </a:xfrm>
          <a:prstGeom prst="rect">
            <a:avLst/>
          </a:prstGeom>
        </p:spPr>
      </p:pic>
    </p:spTree>
    <p:extLst>
      <p:ext uri="{BB962C8B-B14F-4D97-AF65-F5344CB8AC3E}">
        <p14:creationId xmlns:p14="http://schemas.microsoft.com/office/powerpoint/2010/main" val="3134215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8663902" cy="6858000"/>
          </a:xfrm>
          <a:prstGeom prst="rect">
            <a:avLst/>
          </a:prstGeom>
        </p:spPr>
      </p:pic>
    </p:spTree>
    <p:extLst>
      <p:ext uri="{BB962C8B-B14F-4D97-AF65-F5344CB8AC3E}">
        <p14:creationId xmlns:p14="http://schemas.microsoft.com/office/powerpoint/2010/main" val="1536713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 y="0"/>
            <a:ext cx="8863441" cy="6717792"/>
          </a:xfrm>
          <a:prstGeom prst="rect">
            <a:avLst/>
          </a:prstGeom>
        </p:spPr>
      </p:pic>
    </p:spTree>
    <p:extLst>
      <p:ext uri="{BB962C8B-B14F-4D97-AF65-F5344CB8AC3E}">
        <p14:creationId xmlns:p14="http://schemas.microsoft.com/office/powerpoint/2010/main" val="1093215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 y="0"/>
            <a:ext cx="9055781" cy="6858000"/>
          </a:xfrm>
          <a:prstGeom prst="rect">
            <a:avLst/>
          </a:prstGeom>
        </p:spPr>
      </p:pic>
    </p:spTree>
    <p:extLst>
      <p:ext uri="{BB962C8B-B14F-4D97-AF65-F5344CB8AC3E}">
        <p14:creationId xmlns:p14="http://schemas.microsoft.com/office/powerpoint/2010/main" val="2602937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9051636" cy="6858000"/>
          </a:xfrm>
          <a:prstGeom prst="rect">
            <a:avLst/>
          </a:prstGeom>
        </p:spPr>
      </p:pic>
    </p:spTree>
    <p:extLst>
      <p:ext uri="{BB962C8B-B14F-4D97-AF65-F5344CB8AC3E}">
        <p14:creationId xmlns:p14="http://schemas.microsoft.com/office/powerpoint/2010/main" val="606064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data available that impact weather, and thereby climate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50280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6540" y="0"/>
            <a:ext cx="3875459" cy="4718304"/>
          </a:xfrm>
        </p:spPr>
        <p:txBody>
          <a:bodyPr>
            <a:normAutofit fontScale="90000"/>
          </a:bodyPr>
          <a:lstStyle/>
          <a:p>
            <a:r>
              <a:rPr lang="en-US" dirty="0" smtClean="0"/>
              <a:t>Jet streams affect the movement of the air masses at lower altitudes – jet streams do not stay in one pattern, they move about.</a:t>
            </a:r>
            <a:endParaRPr lang="en-US" dirty="0"/>
          </a:p>
        </p:txBody>
      </p:sp>
      <p:pic>
        <p:nvPicPr>
          <p:cNvPr id="6" name="Content Placeholder 5"/>
          <p:cNvPicPr>
            <a:picLocks noGrp="1" noChangeAspect="1"/>
          </p:cNvPicPr>
          <p:nvPr>
            <p:ph idx="1"/>
          </p:nvPr>
        </p:nvPicPr>
        <p:blipFill>
          <a:blip r:embed="rId2"/>
          <a:stretch>
            <a:fillRect/>
          </a:stretch>
        </p:blipFill>
        <p:spPr>
          <a:xfrm>
            <a:off x="0" y="88392"/>
            <a:ext cx="8316541" cy="6769608"/>
          </a:xfrm>
          <a:prstGeom prst="rect">
            <a:avLst/>
          </a:prstGeom>
        </p:spPr>
      </p:pic>
    </p:spTree>
    <p:extLst>
      <p:ext uri="{BB962C8B-B14F-4D97-AF65-F5344CB8AC3E}">
        <p14:creationId xmlns:p14="http://schemas.microsoft.com/office/powerpoint/2010/main" val="1128656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8545" y="0"/>
            <a:ext cx="7959734" cy="6766560"/>
          </a:xfrm>
          <a:prstGeom prst="rect">
            <a:avLst/>
          </a:prstGeom>
        </p:spPr>
      </p:pic>
    </p:spTree>
    <p:extLst>
      <p:ext uri="{BB962C8B-B14F-4D97-AF65-F5344CB8AC3E}">
        <p14:creationId xmlns:p14="http://schemas.microsoft.com/office/powerpoint/2010/main" val="3273423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9026110" cy="6858000"/>
          </a:xfrm>
          <a:prstGeom prst="rect">
            <a:avLst/>
          </a:prstGeom>
        </p:spPr>
      </p:pic>
    </p:spTree>
    <p:extLst>
      <p:ext uri="{BB962C8B-B14F-4D97-AF65-F5344CB8AC3E}">
        <p14:creationId xmlns:p14="http://schemas.microsoft.com/office/powerpoint/2010/main" val="2191283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59412" y="1561252"/>
            <a:ext cx="4058560" cy="1507067"/>
          </a:xfrm>
        </p:spPr>
        <p:txBody>
          <a:bodyPr/>
          <a:lstStyle/>
          <a:p>
            <a:r>
              <a:rPr lang="en-US" dirty="0" smtClean="0"/>
              <a:t>Current temp</a:t>
            </a:r>
            <a:endParaRPr lang="en-US" dirty="0"/>
          </a:p>
        </p:txBody>
      </p:sp>
      <p:pic>
        <p:nvPicPr>
          <p:cNvPr id="6" name="Content Placeholder 5"/>
          <p:cNvPicPr>
            <a:picLocks noGrp="1" noChangeAspect="1"/>
          </p:cNvPicPr>
          <p:nvPr>
            <p:ph idx="1"/>
          </p:nvPr>
        </p:nvPicPr>
        <p:blipFill>
          <a:blip r:embed="rId2"/>
          <a:stretch>
            <a:fillRect/>
          </a:stretch>
        </p:blipFill>
        <p:spPr>
          <a:xfrm>
            <a:off x="0" y="0"/>
            <a:ext cx="7659412" cy="6858000"/>
          </a:xfrm>
          <a:prstGeom prst="rect">
            <a:avLst/>
          </a:prstGeom>
        </p:spPr>
      </p:pic>
    </p:spTree>
    <p:extLst>
      <p:ext uri="{BB962C8B-B14F-4D97-AF65-F5344CB8AC3E}">
        <p14:creationId xmlns:p14="http://schemas.microsoft.com/office/powerpoint/2010/main" val="1938914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 y="0"/>
            <a:ext cx="8576753" cy="6858000"/>
          </a:xfrm>
          <a:prstGeom prst="rect">
            <a:avLst/>
          </a:prstGeom>
        </p:spPr>
      </p:pic>
    </p:spTree>
    <p:extLst>
      <p:ext uri="{BB962C8B-B14F-4D97-AF65-F5344CB8AC3E}">
        <p14:creationId xmlns:p14="http://schemas.microsoft.com/office/powerpoint/2010/main" val="3321922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7254" y="0"/>
            <a:ext cx="4267200" cy="5425440"/>
          </a:xfrm>
        </p:spPr>
        <p:txBody>
          <a:bodyPr>
            <a:normAutofit fontScale="90000"/>
          </a:bodyPr>
          <a:lstStyle/>
          <a:p>
            <a:r>
              <a:rPr lang="en-US" dirty="0" smtClean="0"/>
              <a:t>If an area remains red long enough, then it is having a drought. If it stays green too long, there may be agricultural problems of another sort and possibly flooding</a:t>
            </a:r>
            <a:endParaRPr lang="en-US" dirty="0"/>
          </a:p>
        </p:txBody>
      </p:sp>
      <p:pic>
        <p:nvPicPr>
          <p:cNvPr id="4" name="Content Placeholder 3"/>
          <p:cNvPicPr>
            <a:picLocks noGrp="1" noChangeAspect="1"/>
          </p:cNvPicPr>
          <p:nvPr>
            <p:ph idx="1"/>
          </p:nvPr>
        </p:nvPicPr>
        <p:blipFill>
          <a:blip r:embed="rId2"/>
          <a:stretch>
            <a:fillRect/>
          </a:stretch>
        </p:blipFill>
        <p:spPr>
          <a:xfrm>
            <a:off x="0" y="0"/>
            <a:ext cx="7917254" cy="6858000"/>
          </a:xfrm>
          <a:prstGeom prst="rect">
            <a:avLst/>
          </a:prstGeom>
        </p:spPr>
      </p:pic>
    </p:spTree>
    <p:extLst>
      <p:ext uri="{BB962C8B-B14F-4D97-AF65-F5344CB8AC3E}">
        <p14:creationId xmlns:p14="http://schemas.microsoft.com/office/powerpoint/2010/main" val="1221699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3584" y="439588"/>
            <a:ext cx="3159188" cy="3144860"/>
          </a:xfrm>
        </p:spPr>
        <p:txBody>
          <a:bodyPr>
            <a:normAutofit fontScale="90000"/>
          </a:bodyPr>
          <a:lstStyle/>
          <a:p>
            <a:r>
              <a:rPr lang="en-US" dirty="0" smtClean="0"/>
              <a:t>When the water vapor is abundant (high humidity), the chance of precipitation increases</a:t>
            </a:r>
            <a:endParaRPr lang="en-US" dirty="0"/>
          </a:p>
        </p:txBody>
      </p:sp>
      <p:pic>
        <p:nvPicPr>
          <p:cNvPr id="4" name="Content Placeholder 3"/>
          <p:cNvPicPr>
            <a:picLocks noGrp="1" noChangeAspect="1"/>
          </p:cNvPicPr>
          <p:nvPr>
            <p:ph idx="1"/>
          </p:nvPr>
        </p:nvPicPr>
        <p:blipFill>
          <a:blip r:embed="rId2"/>
          <a:stretch>
            <a:fillRect/>
          </a:stretch>
        </p:blipFill>
        <p:spPr>
          <a:xfrm>
            <a:off x="0" y="0"/>
            <a:ext cx="8743590" cy="6754368"/>
          </a:xfrm>
          <a:prstGeom prst="rect">
            <a:avLst/>
          </a:prstGeom>
        </p:spPr>
      </p:pic>
    </p:spTree>
    <p:extLst>
      <p:ext uri="{BB962C8B-B14F-4D97-AF65-F5344CB8AC3E}">
        <p14:creationId xmlns:p14="http://schemas.microsoft.com/office/powerpoint/2010/main" val="1232095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a:t>
            </a:r>
            <a:endParaRPr lang="en-US" dirty="0"/>
          </a:p>
        </p:txBody>
      </p:sp>
      <p:sp>
        <p:nvSpPr>
          <p:cNvPr id="3" name="Content Placeholder 2"/>
          <p:cNvSpPr>
            <a:spLocks noGrp="1"/>
          </p:cNvSpPr>
          <p:nvPr>
            <p:ph idx="1"/>
          </p:nvPr>
        </p:nvSpPr>
        <p:spPr/>
        <p:txBody>
          <a:bodyPr>
            <a:normAutofit/>
          </a:bodyPr>
          <a:lstStyle/>
          <a:p>
            <a:r>
              <a:rPr lang="en-US" sz="2400" b="1" dirty="0">
                <a:solidFill>
                  <a:srgbClr val="FFFF00"/>
                </a:solidFill>
              </a:rPr>
              <a:t>the state of the atmosphere at a place and time as regards heat, dryness, sunshine, wind, rain, etc</a:t>
            </a:r>
            <a:r>
              <a:rPr lang="en-US" sz="2400" b="1" dirty="0" smtClean="0">
                <a:solidFill>
                  <a:srgbClr val="FFFF00"/>
                </a:solidFill>
              </a:rPr>
              <a:t>. Put very simply, weather is what hits you in the face when you walk out the door.</a:t>
            </a:r>
            <a:endParaRPr lang="en-US" sz="2400" b="1" dirty="0">
              <a:solidFill>
                <a:srgbClr val="FFFF00"/>
              </a:solidFill>
            </a:endParaRPr>
          </a:p>
        </p:txBody>
      </p:sp>
    </p:spTree>
    <p:extLst>
      <p:ext uri="{BB962C8B-B14F-4D97-AF65-F5344CB8AC3E}">
        <p14:creationId xmlns:p14="http://schemas.microsoft.com/office/powerpoint/2010/main" val="629069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a:t>
            </a:r>
            <a:endParaRPr lang="en-US" dirty="0"/>
          </a:p>
        </p:txBody>
      </p:sp>
      <p:sp>
        <p:nvSpPr>
          <p:cNvPr id="3" name="Content Placeholder 2"/>
          <p:cNvSpPr>
            <a:spLocks noGrp="1"/>
          </p:cNvSpPr>
          <p:nvPr>
            <p:ph idx="1"/>
          </p:nvPr>
        </p:nvSpPr>
        <p:spPr/>
        <p:txBody>
          <a:bodyPr>
            <a:normAutofit/>
          </a:bodyPr>
          <a:lstStyle/>
          <a:p>
            <a:r>
              <a:rPr lang="en-US" sz="2400" b="1" dirty="0">
                <a:solidFill>
                  <a:srgbClr val="FFFF00"/>
                </a:solidFill>
              </a:rPr>
              <a:t>the average course or condition of the weather at a place usually over a period of years as exhibited by temperature, wind velocity, and </a:t>
            </a:r>
            <a:r>
              <a:rPr lang="en-US" sz="2400" b="1" dirty="0" smtClean="0">
                <a:solidFill>
                  <a:srgbClr val="FFFF00"/>
                </a:solidFill>
              </a:rPr>
              <a:t>precipitation. Usually the average ANNUAL PATTERN of temperature and precipitation arrived at over a long period of time – the longer the time period, the more reliable are the results.</a:t>
            </a:r>
            <a:endParaRPr lang="en-US" sz="2400" b="1" dirty="0">
              <a:solidFill>
                <a:srgbClr val="FFFF00"/>
              </a:solidFill>
            </a:endParaRPr>
          </a:p>
        </p:txBody>
      </p:sp>
    </p:spTree>
    <p:extLst>
      <p:ext uri="{BB962C8B-B14F-4D97-AF65-F5344CB8AC3E}">
        <p14:creationId xmlns:p14="http://schemas.microsoft.com/office/powerpoint/2010/main" val="2008383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914" y="5715000"/>
            <a:ext cx="8534400" cy="957316"/>
          </a:xfrm>
        </p:spPr>
        <p:txBody>
          <a:bodyPr/>
          <a:lstStyle/>
          <a:p>
            <a:r>
              <a:rPr lang="en-US" b="1" dirty="0" smtClean="0">
                <a:effectLst>
                  <a:glow rad="127000">
                    <a:schemeClr val="accent2">
                      <a:lumMod val="75000"/>
                    </a:schemeClr>
                  </a:glow>
                </a:effectLst>
              </a:rPr>
              <a:t>Climate change</a:t>
            </a:r>
            <a:endParaRPr lang="en-US" b="1" dirty="0">
              <a:effectLst>
                <a:glow rad="127000">
                  <a:schemeClr val="accent2">
                    <a:lumMod val="75000"/>
                  </a:schemeClr>
                </a:glow>
              </a:effectLst>
            </a:endParaRPr>
          </a:p>
        </p:txBody>
      </p:sp>
      <p:sp>
        <p:nvSpPr>
          <p:cNvPr id="3" name="Content Placeholder 2"/>
          <p:cNvSpPr>
            <a:spLocks noGrp="1"/>
          </p:cNvSpPr>
          <p:nvPr>
            <p:ph idx="1"/>
          </p:nvPr>
        </p:nvSpPr>
        <p:spPr>
          <a:xfrm>
            <a:off x="712787" y="142875"/>
            <a:ext cx="10950740" cy="5470634"/>
          </a:xfrm>
        </p:spPr>
        <p:txBody>
          <a:bodyPr>
            <a:normAutofit fontScale="92500" lnSpcReduction="20000"/>
          </a:bodyPr>
          <a:lstStyle/>
          <a:p>
            <a:r>
              <a:rPr lang="en-US" dirty="0" smtClean="0"/>
              <a:t/>
            </a:r>
            <a:br>
              <a:rPr lang="en-US" dirty="0" smtClean="0"/>
            </a:br>
            <a:r>
              <a:rPr lang="en-US" sz="2400" b="1" dirty="0" smtClean="0">
                <a:solidFill>
                  <a:srgbClr val="FFFF00"/>
                </a:solidFill>
                <a:effectLst>
                  <a:outerShdw blurRad="38100" dist="38100" dir="2700000" algn="tl">
                    <a:srgbClr val="000000">
                      <a:alpha val="43137"/>
                    </a:srgbClr>
                  </a:outerShdw>
                </a:effectLst>
              </a:rPr>
              <a:t>Climate change is a condition that is always going on as factors beyond the earth (sun actions) and within and on the earth change. The proof is that we can accurately establish that there have been 4 ice ages on earth with long warm periods between them. Currently the earth is warming more rapidly than nature would have it warm because humans have filled the atmosphere with gasses (CO</a:t>
            </a:r>
            <a:r>
              <a:rPr lang="en-US" sz="2400" b="1" baseline="30000" dirty="0" smtClean="0">
                <a:solidFill>
                  <a:srgbClr val="FFFF00"/>
                </a:solidFill>
                <a:effectLst>
                  <a:outerShdw blurRad="38100" dist="38100" dir="2700000" algn="tl">
                    <a:srgbClr val="000000">
                      <a:alpha val="43137"/>
                    </a:srgbClr>
                  </a:outerShdw>
                </a:effectLst>
              </a:rPr>
              <a:t>2</a:t>
            </a:r>
            <a:r>
              <a:rPr lang="en-US" sz="2400" b="1" dirty="0" smtClean="0">
                <a:solidFill>
                  <a:srgbClr val="FFFF00"/>
                </a:solidFill>
                <a:effectLst>
                  <a:outerShdw blurRad="38100" dist="38100" dir="2700000" algn="tl">
                    <a:srgbClr val="000000">
                      <a:alpha val="43137"/>
                    </a:srgbClr>
                  </a:outerShdw>
                </a:effectLst>
              </a:rPr>
              <a:t> being the major one) that hold heat. This will change conditions for many habitats, affecting the plants and animals that have been living there, but are now experiencing conditions that are less than ideal for them. If they can, they will migrate to areas where the habitat is more suitable for them.</a:t>
            </a:r>
          </a:p>
          <a:p>
            <a:r>
              <a:rPr lang="en-US" sz="2400" b="1" dirty="0" smtClean="0">
                <a:solidFill>
                  <a:srgbClr val="FFFF00"/>
                </a:solidFill>
                <a:effectLst>
                  <a:outerShdw blurRad="38100" dist="38100" dir="2700000" algn="tl">
                    <a:srgbClr val="000000">
                      <a:alpha val="43137"/>
                    </a:srgbClr>
                  </a:outerShdw>
                </a:effectLst>
              </a:rPr>
              <a:t>Some countries are being threatened with shrinking or going out of existence as sea level rising (it is rising) puts most or all of them under water: Marshall Islands, Maldives Islands, the </a:t>
            </a:r>
            <a:r>
              <a:rPr lang="en-US" sz="2400" b="1" dirty="0" err="1" smtClean="0">
                <a:solidFill>
                  <a:srgbClr val="FFFF00"/>
                </a:solidFill>
                <a:effectLst>
                  <a:outerShdw blurRad="38100" dist="38100" dir="2700000" algn="tl">
                    <a:srgbClr val="000000">
                      <a:alpha val="43137"/>
                    </a:srgbClr>
                  </a:outerShdw>
                </a:effectLst>
              </a:rPr>
              <a:t>cayes</a:t>
            </a:r>
            <a:r>
              <a:rPr lang="en-US" sz="2400" b="1" dirty="0" smtClean="0">
                <a:solidFill>
                  <a:srgbClr val="FFFF00"/>
                </a:solidFill>
                <a:effectLst>
                  <a:outerShdw blurRad="38100" dist="38100" dir="2700000" algn="tl">
                    <a:srgbClr val="000000">
                      <a:alpha val="43137"/>
                    </a:srgbClr>
                  </a:outerShdw>
                </a:effectLst>
              </a:rPr>
              <a:t> off the coast of Belize, just to mention an few of those threatened. Most seacoast cities around the world are going to have serious problems.</a:t>
            </a:r>
          </a:p>
          <a:p>
            <a:r>
              <a:rPr lang="en-US" sz="2400" b="1" dirty="0" smtClean="0">
                <a:solidFill>
                  <a:srgbClr val="FF0000"/>
                </a:solidFill>
                <a:effectLst>
                  <a:glow rad="127000">
                    <a:srgbClr val="FFFF00"/>
                  </a:glow>
                  <a:outerShdw blurRad="38100" dist="38100" dir="2700000" algn="tl">
                    <a:srgbClr val="000000">
                      <a:alpha val="43137"/>
                    </a:srgbClr>
                  </a:outerShdw>
                </a:effectLst>
              </a:rPr>
              <a:t>Problem:  </a:t>
            </a:r>
            <a:r>
              <a:rPr lang="en-US" sz="2400" b="1" dirty="0" smtClean="0">
                <a:solidFill>
                  <a:srgbClr val="FFFF00"/>
                </a:solidFill>
                <a:effectLst>
                  <a:outerShdw blurRad="38100" dist="38100" dir="2700000" algn="tl">
                    <a:srgbClr val="000000">
                      <a:alpha val="43137"/>
                    </a:srgbClr>
                  </a:outerShdw>
                </a:effectLst>
              </a:rPr>
              <a:t>If a farmer can no longer successfully grow the crop he/she is used to growing, can he/she find an alternate crop that is </a:t>
            </a:r>
            <a:r>
              <a:rPr lang="en-US" sz="2400" b="1" dirty="0" err="1" smtClean="0">
                <a:solidFill>
                  <a:srgbClr val="FFFF00"/>
                </a:solidFill>
                <a:effectLst>
                  <a:outerShdw blurRad="38100" dist="38100" dir="2700000" algn="tl">
                    <a:srgbClr val="000000">
                      <a:alpha val="43137"/>
                    </a:srgbClr>
                  </a:outerShdw>
                </a:effectLst>
              </a:rPr>
              <a:t>equalably</a:t>
            </a:r>
            <a:r>
              <a:rPr lang="en-US" sz="2400" b="1" dirty="0" smtClean="0">
                <a:solidFill>
                  <a:srgbClr val="FFFF00"/>
                </a:solidFill>
                <a:effectLst>
                  <a:outerShdw blurRad="38100" dist="38100" dir="2700000" algn="tl">
                    <a:srgbClr val="000000">
                      <a:alpha val="43137"/>
                    </a:srgbClr>
                  </a:outerShdw>
                </a:effectLst>
              </a:rPr>
              <a:t> marketable, or is he/she economically wiped out?</a:t>
            </a:r>
            <a:endParaRPr lang="en-US" sz="2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4411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5350933"/>
            <a:ext cx="11591925" cy="1507067"/>
          </a:xfrm>
        </p:spPr>
        <p:txBody>
          <a:bodyPr/>
          <a:lstStyle/>
          <a:p>
            <a:r>
              <a:rPr lang="en-US" b="1" dirty="0" smtClean="0">
                <a:effectLst>
                  <a:glow rad="127000">
                    <a:srgbClr val="FF0000"/>
                  </a:glow>
                </a:effectLst>
              </a:rPr>
              <a:t>Why do you think Climate </a:t>
            </a:r>
            <a:r>
              <a:rPr lang="en-US" b="1" dirty="0" smtClean="0">
                <a:effectLst>
                  <a:glow rad="127000">
                    <a:srgbClr val="FF0000"/>
                  </a:glow>
                </a:effectLst>
              </a:rPr>
              <a:t>study is </a:t>
            </a:r>
            <a:r>
              <a:rPr lang="en-US" b="1" dirty="0" smtClean="0">
                <a:effectLst>
                  <a:glow rad="127000">
                    <a:srgbClr val="FF0000"/>
                  </a:glow>
                </a:effectLst>
              </a:rPr>
              <a:t>important?</a:t>
            </a:r>
            <a:endParaRPr lang="en-US" b="1" dirty="0">
              <a:effectLst>
                <a:glow rad="127000">
                  <a:srgbClr val="FF0000"/>
                </a:glow>
              </a:effectLst>
            </a:endParaRPr>
          </a:p>
        </p:txBody>
      </p:sp>
      <p:sp>
        <p:nvSpPr>
          <p:cNvPr id="3" name="Content Placeholder 2"/>
          <p:cNvSpPr>
            <a:spLocks noGrp="1"/>
          </p:cNvSpPr>
          <p:nvPr>
            <p:ph idx="1"/>
          </p:nvPr>
        </p:nvSpPr>
        <p:spPr>
          <a:xfrm>
            <a:off x="819806" y="0"/>
            <a:ext cx="10089931" cy="5801710"/>
          </a:xfrm>
        </p:spPr>
        <p:txBody>
          <a:bodyPr>
            <a:noAutofit/>
          </a:bodyPr>
          <a:lstStyle/>
          <a:p>
            <a:r>
              <a:rPr lang="en-US" sz="2400" b="1" dirty="0" smtClean="0">
                <a:solidFill>
                  <a:srgbClr val="FFFF00"/>
                </a:solidFill>
                <a:effectLst>
                  <a:outerShdw blurRad="38100" dist="38100" dir="2700000" algn="tl">
                    <a:srgbClr val="000000">
                      <a:alpha val="43137"/>
                    </a:srgbClr>
                  </a:outerShdw>
                </a:effectLst>
              </a:rPr>
              <a:t>For many, or even most people on the Earth it influences:</a:t>
            </a:r>
          </a:p>
          <a:p>
            <a:pPr lvl="1"/>
            <a:r>
              <a:rPr lang="en-US" sz="2000" b="1" dirty="0" smtClean="0">
                <a:solidFill>
                  <a:srgbClr val="FFFF00"/>
                </a:solidFill>
                <a:effectLst>
                  <a:outerShdw blurRad="38100" dist="38100" dir="2700000" algn="tl">
                    <a:srgbClr val="000000">
                      <a:alpha val="43137"/>
                    </a:srgbClr>
                  </a:outerShdw>
                </a:effectLst>
              </a:rPr>
              <a:t>What kind of cloths are appropriate throughout the year</a:t>
            </a:r>
          </a:p>
          <a:p>
            <a:pPr lvl="1"/>
            <a:r>
              <a:rPr lang="en-US" sz="2000" b="1" dirty="0" smtClean="0">
                <a:solidFill>
                  <a:srgbClr val="FFFF00"/>
                </a:solidFill>
                <a:effectLst>
                  <a:outerShdw blurRad="38100" dist="38100" dir="2700000" algn="tl">
                    <a:srgbClr val="000000">
                      <a:alpha val="43137"/>
                    </a:srgbClr>
                  </a:outerShdw>
                </a:effectLst>
              </a:rPr>
              <a:t>What foods are locally available</a:t>
            </a:r>
          </a:p>
          <a:p>
            <a:pPr lvl="1"/>
            <a:r>
              <a:rPr lang="en-US" sz="2000" b="1" dirty="0" smtClean="0">
                <a:solidFill>
                  <a:srgbClr val="FFFF00"/>
                </a:solidFill>
                <a:effectLst>
                  <a:outerShdw blurRad="38100" dist="38100" dir="2700000" algn="tl">
                    <a:srgbClr val="000000">
                      <a:alpha val="43137"/>
                    </a:srgbClr>
                  </a:outerShdw>
                </a:effectLst>
              </a:rPr>
              <a:t>How varied one’s wardrobe (clothes) needs to be</a:t>
            </a:r>
          </a:p>
          <a:p>
            <a:pPr lvl="1"/>
            <a:r>
              <a:rPr lang="en-US" sz="2000" b="1" dirty="0" smtClean="0">
                <a:solidFill>
                  <a:srgbClr val="FFFF00"/>
                </a:solidFill>
                <a:effectLst>
                  <a:outerShdw blurRad="38100" dist="38100" dir="2700000" algn="tl">
                    <a:srgbClr val="000000">
                      <a:alpha val="43137"/>
                    </a:srgbClr>
                  </a:outerShdw>
                </a:effectLst>
              </a:rPr>
              <a:t>What the features are of the home they need to protect them from whatever extremes nature presents where they are located</a:t>
            </a:r>
          </a:p>
          <a:p>
            <a:pPr lvl="1"/>
            <a:r>
              <a:rPr lang="en-US" sz="2000" b="1" dirty="0" smtClean="0">
                <a:solidFill>
                  <a:srgbClr val="FFFF00"/>
                </a:solidFill>
                <a:effectLst>
                  <a:outerShdw blurRad="38100" dist="38100" dir="2700000" algn="tl">
                    <a:srgbClr val="000000">
                      <a:alpha val="43137"/>
                    </a:srgbClr>
                  </a:outerShdw>
                </a:effectLst>
              </a:rPr>
              <a:t>What kind of agriculture can be practiced in the area</a:t>
            </a:r>
          </a:p>
          <a:p>
            <a:pPr lvl="1"/>
            <a:r>
              <a:rPr lang="en-US" sz="2000" b="1" dirty="0" smtClean="0">
                <a:solidFill>
                  <a:srgbClr val="FFFF00"/>
                </a:solidFill>
                <a:effectLst>
                  <a:outerShdw blurRad="38100" dist="38100" dir="2700000" algn="tl">
                    <a:srgbClr val="000000">
                      <a:alpha val="43137"/>
                    </a:srgbClr>
                  </a:outerShdw>
                </a:effectLst>
              </a:rPr>
              <a:t>What diseases they may be exposed to</a:t>
            </a:r>
          </a:p>
          <a:p>
            <a:pPr lvl="1"/>
            <a:r>
              <a:rPr lang="en-US" sz="2000" b="1" dirty="0" smtClean="0">
                <a:solidFill>
                  <a:srgbClr val="FFFF00"/>
                </a:solidFill>
                <a:effectLst>
                  <a:outerShdw blurRad="38100" dist="38100" dir="2700000" algn="tl">
                    <a:srgbClr val="000000">
                      <a:alpha val="43137"/>
                    </a:srgbClr>
                  </a:outerShdw>
                </a:effectLst>
              </a:rPr>
              <a:t>What kind of recreation is available</a:t>
            </a:r>
          </a:p>
          <a:p>
            <a:pPr lvl="1"/>
            <a:r>
              <a:rPr lang="en-US" sz="2000" b="1" dirty="0" smtClean="0">
                <a:solidFill>
                  <a:srgbClr val="FFFF00"/>
                </a:solidFill>
                <a:effectLst>
                  <a:outerShdw blurRad="38100" dist="38100" dir="2700000" algn="tl">
                    <a:srgbClr val="000000">
                      <a:alpha val="43137"/>
                    </a:srgbClr>
                  </a:outerShdw>
                </a:effectLst>
              </a:rPr>
              <a:t>Machinery maintenance </a:t>
            </a:r>
          </a:p>
          <a:p>
            <a:pPr lvl="1"/>
            <a:r>
              <a:rPr lang="en-US" sz="2000" b="1" dirty="0" smtClean="0">
                <a:solidFill>
                  <a:srgbClr val="FFFF00"/>
                </a:solidFill>
                <a:effectLst>
                  <a:outerShdw blurRad="38100" dist="38100" dir="2700000" algn="tl">
                    <a:srgbClr val="000000">
                      <a:alpha val="43137"/>
                    </a:srgbClr>
                  </a:outerShdw>
                </a:effectLst>
              </a:rPr>
              <a:t>The potential for much of a tourist industry</a:t>
            </a:r>
          </a:p>
          <a:p>
            <a:pPr lvl="1"/>
            <a:r>
              <a:rPr lang="en-US" sz="2000" b="1" dirty="0" smtClean="0">
                <a:solidFill>
                  <a:srgbClr val="FFFF00"/>
                </a:solidFill>
                <a:effectLst>
                  <a:outerShdw blurRad="38100" dist="38100" dir="2700000" algn="tl">
                    <a:srgbClr val="000000">
                      <a:alpha val="43137"/>
                    </a:srgbClr>
                  </a:outerShdw>
                </a:effectLst>
              </a:rPr>
              <a:t>Etc. </a:t>
            </a:r>
            <a:endParaRPr lang="en-US" sz="2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1035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4896" y="573024"/>
            <a:ext cx="3144180" cy="2300223"/>
          </a:xfrm>
        </p:spPr>
        <p:txBody>
          <a:bodyPr/>
          <a:lstStyle/>
          <a:p>
            <a:r>
              <a:rPr lang="en-US" dirty="0" smtClean="0"/>
              <a:t>Expected high temp for the day</a:t>
            </a:r>
            <a:endParaRPr lang="en-US" dirty="0"/>
          </a:p>
        </p:txBody>
      </p:sp>
      <p:pic>
        <p:nvPicPr>
          <p:cNvPr id="4" name="Content Placeholder 3"/>
          <p:cNvPicPr>
            <a:picLocks noGrp="1" noChangeAspect="1"/>
          </p:cNvPicPr>
          <p:nvPr>
            <p:ph idx="1"/>
          </p:nvPr>
        </p:nvPicPr>
        <p:blipFill>
          <a:blip r:embed="rId2"/>
          <a:stretch>
            <a:fillRect/>
          </a:stretch>
        </p:blipFill>
        <p:spPr>
          <a:xfrm>
            <a:off x="0" y="0"/>
            <a:ext cx="9024896" cy="6858000"/>
          </a:xfrm>
          <a:prstGeom prst="rect">
            <a:avLst/>
          </a:prstGeom>
        </p:spPr>
      </p:pic>
    </p:spTree>
    <p:extLst>
      <p:ext uri="{BB962C8B-B14F-4D97-AF65-F5344CB8AC3E}">
        <p14:creationId xmlns:p14="http://schemas.microsoft.com/office/powerpoint/2010/main" val="671352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5692" y="64684"/>
            <a:ext cx="2976308" cy="4629236"/>
          </a:xfrm>
        </p:spPr>
        <p:txBody>
          <a:bodyPr>
            <a:normAutofit fontScale="90000"/>
          </a:bodyPr>
          <a:lstStyle/>
          <a:p>
            <a:r>
              <a:rPr lang="en-US" dirty="0" smtClean="0"/>
              <a:t>The farther one predicts from today’s conditions, the less accurate the results may be.</a:t>
            </a:r>
            <a:endParaRPr lang="en-US" dirty="0"/>
          </a:p>
        </p:txBody>
      </p:sp>
      <p:pic>
        <p:nvPicPr>
          <p:cNvPr id="4" name="Content Placeholder 3"/>
          <p:cNvPicPr>
            <a:picLocks noGrp="1" noChangeAspect="1"/>
          </p:cNvPicPr>
          <p:nvPr>
            <p:ph idx="1"/>
          </p:nvPr>
        </p:nvPicPr>
        <p:blipFill>
          <a:blip r:embed="rId2"/>
          <a:stretch>
            <a:fillRect/>
          </a:stretch>
        </p:blipFill>
        <p:spPr>
          <a:xfrm>
            <a:off x="-1" y="0"/>
            <a:ext cx="9101379" cy="6858000"/>
          </a:xfrm>
          <a:prstGeom prst="rect">
            <a:avLst/>
          </a:prstGeom>
        </p:spPr>
      </p:pic>
    </p:spTree>
    <p:extLst>
      <p:ext uri="{BB962C8B-B14F-4D97-AF65-F5344CB8AC3E}">
        <p14:creationId xmlns:p14="http://schemas.microsoft.com/office/powerpoint/2010/main" val="2532532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2768" y="0"/>
            <a:ext cx="2951924" cy="4120896"/>
          </a:xfrm>
        </p:spPr>
        <p:txBody>
          <a:bodyPr>
            <a:normAutofit fontScale="90000"/>
          </a:bodyPr>
          <a:lstStyle/>
          <a:p>
            <a:r>
              <a:rPr lang="en-US" dirty="0" smtClean="0"/>
              <a:t>Good to know when you go to bed so you will be prepared in the morning</a:t>
            </a:r>
            <a:endParaRPr lang="en-US" dirty="0"/>
          </a:p>
        </p:txBody>
      </p:sp>
      <p:pic>
        <p:nvPicPr>
          <p:cNvPr id="4" name="Content Placeholder 3"/>
          <p:cNvPicPr>
            <a:picLocks noGrp="1" noChangeAspect="1"/>
          </p:cNvPicPr>
          <p:nvPr>
            <p:ph idx="1"/>
          </p:nvPr>
        </p:nvPicPr>
        <p:blipFill>
          <a:blip r:embed="rId2"/>
          <a:stretch>
            <a:fillRect/>
          </a:stretch>
        </p:blipFill>
        <p:spPr>
          <a:xfrm>
            <a:off x="0" y="0"/>
            <a:ext cx="9105384" cy="6858000"/>
          </a:xfrm>
          <a:prstGeom prst="rect">
            <a:avLst/>
          </a:prstGeom>
        </p:spPr>
      </p:pic>
    </p:spTree>
    <p:extLst>
      <p:ext uri="{BB962C8B-B14F-4D97-AF65-F5344CB8AC3E}">
        <p14:creationId xmlns:p14="http://schemas.microsoft.com/office/powerpoint/2010/main" val="2100181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6850" y="183556"/>
            <a:ext cx="5462498" cy="4498172"/>
          </a:xfrm>
        </p:spPr>
        <p:txBody>
          <a:bodyPr/>
          <a:lstStyle/>
          <a:p>
            <a:r>
              <a:rPr lang="en-US" dirty="0" smtClean="0"/>
              <a:t>One can get maps that predict the temperatures for the next 15 hours. One can also get maps of city regions.</a:t>
            </a:r>
            <a:endParaRPr lang="en-US" dirty="0"/>
          </a:p>
        </p:txBody>
      </p:sp>
      <p:pic>
        <p:nvPicPr>
          <p:cNvPr id="4" name="Content Placeholder 3"/>
          <p:cNvPicPr>
            <a:picLocks noGrp="1" noChangeAspect="1"/>
          </p:cNvPicPr>
          <p:nvPr>
            <p:ph idx="1"/>
          </p:nvPr>
        </p:nvPicPr>
        <p:blipFill>
          <a:blip r:embed="rId2"/>
          <a:stretch>
            <a:fillRect/>
          </a:stretch>
        </p:blipFill>
        <p:spPr>
          <a:xfrm>
            <a:off x="0" y="0"/>
            <a:ext cx="6596850" cy="6858000"/>
          </a:xfrm>
          <a:prstGeom prst="rect">
            <a:avLst/>
          </a:prstGeom>
        </p:spPr>
      </p:pic>
    </p:spTree>
    <p:extLst>
      <p:ext uri="{BB962C8B-B14F-4D97-AF65-F5344CB8AC3E}">
        <p14:creationId xmlns:p14="http://schemas.microsoft.com/office/powerpoint/2010/main" val="4149705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1908" y="97536"/>
            <a:ext cx="5550092" cy="4779264"/>
          </a:xfrm>
        </p:spPr>
        <p:txBody>
          <a:bodyPr/>
          <a:lstStyle/>
          <a:p>
            <a:r>
              <a:rPr lang="en-US" dirty="0"/>
              <a:t>One can get maps that predict the </a:t>
            </a:r>
            <a:r>
              <a:rPr lang="en-US" dirty="0" smtClean="0"/>
              <a:t>Wind Chill for </a:t>
            </a:r>
            <a:r>
              <a:rPr lang="en-US" dirty="0"/>
              <a:t>the next 15 hours. One can also get </a:t>
            </a:r>
            <a:r>
              <a:rPr lang="en-US" dirty="0" smtClean="0"/>
              <a:t>maps for City regions</a:t>
            </a:r>
            <a:endParaRPr lang="en-US" dirty="0"/>
          </a:p>
        </p:txBody>
      </p:sp>
      <p:pic>
        <p:nvPicPr>
          <p:cNvPr id="4" name="Content Placeholder 3"/>
          <p:cNvPicPr>
            <a:picLocks noGrp="1" noChangeAspect="1"/>
          </p:cNvPicPr>
          <p:nvPr>
            <p:ph idx="1"/>
          </p:nvPr>
        </p:nvPicPr>
        <p:blipFill>
          <a:blip r:embed="rId2"/>
          <a:stretch>
            <a:fillRect/>
          </a:stretch>
        </p:blipFill>
        <p:spPr>
          <a:xfrm>
            <a:off x="0" y="0"/>
            <a:ext cx="6641908" cy="6858000"/>
          </a:xfrm>
          <a:prstGeom prst="rect">
            <a:avLst/>
          </a:prstGeom>
        </p:spPr>
      </p:pic>
    </p:spTree>
    <p:extLst>
      <p:ext uri="{BB962C8B-B14F-4D97-AF65-F5344CB8AC3E}">
        <p14:creationId xmlns:p14="http://schemas.microsoft.com/office/powerpoint/2010/main" val="1801424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4640" y="463972"/>
            <a:ext cx="5547360" cy="3486236"/>
          </a:xfrm>
        </p:spPr>
        <p:txBody>
          <a:bodyPr/>
          <a:lstStyle/>
          <a:p>
            <a:r>
              <a:rPr lang="en-US" dirty="0" smtClean="0"/>
              <a:t>These also are available for the next 15 hours.</a:t>
            </a:r>
            <a:endParaRPr lang="en-US" dirty="0"/>
          </a:p>
        </p:txBody>
      </p:sp>
      <p:pic>
        <p:nvPicPr>
          <p:cNvPr id="4" name="Content Placeholder 3"/>
          <p:cNvPicPr>
            <a:picLocks noGrp="1" noChangeAspect="1"/>
          </p:cNvPicPr>
          <p:nvPr>
            <p:ph idx="1"/>
          </p:nvPr>
        </p:nvPicPr>
        <p:blipFill>
          <a:blip r:embed="rId2"/>
          <a:stretch>
            <a:fillRect/>
          </a:stretch>
        </p:blipFill>
        <p:spPr>
          <a:xfrm>
            <a:off x="0" y="0"/>
            <a:ext cx="6530890" cy="6858000"/>
          </a:xfrm>
          <a:prstGeom prst="rect">
            <a:avLst/>
          </a:prstGeom>
        </p:spPr>
      </p:pic>
    </p:spTree>
    <p:extLst>
      <p:ext uri="{BB962C8B-B14F-4D97-AF65-F5344CB8AC3E}">
        <p14:creationId xmlns:p14="http://schemas.microsoft.com/office/powerpoint/2010/main" val="2905619832"/>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138</TotalTime>
  <Words>563</Words>
  <Application>Microsoft Office PowerPoint</Application>
  <PresentationFormat>Custom</PresentationFormat>
  <Paragraphs>43</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Slice</vt:lpstr>
      <vt:lpstr>Computer maps and weather (climate) data</vt:lpstr>
      <vt:lpstr>Computer temperature maps for January 18, 2016</vt:lpstr>
      <vt:lpstr>Current temp</vt:lpstr>
      <vt:lpstr>Expected high temp for the day</vt:lpstr>
      <vt:lpstr>The farther one predicts from today’s conditions, the less accurate the results may be.</vt:lpstr>
      <vt:lpstr>Good to know when you go to bed so you will be prepared in the morning</vt:lpstr>
      <vt:lpstr>One can get maps that predict the temperatures for the next 15 hours. One can also get maps of city regions.</vt:lpstr>
      <vt:lpstr>One can get maps that predict the Wind Chill for the next 15 hours. One can also get maps for City regions</vt:lpstr>
      <vt:lpstr>These also are available for the next 15 hours.</vt:lpstr>
      <vt:lpstr>Also available for city regions for the next 15 hours</vt:lpstr>
      <vt:lpstr>Shows how different today is from the average for the day</vt:lpstr>
      <vt:lpstr>Farmers and gardeners are more interested in this in the spring of the year</vt:lpstr>
      <vt:lpstr>Shows when farmers and gardeners are most nervous trying to decide when to plant which seeds. Nature does not always pay attention to the averages.</vt:lpstr>
      <vt:lpstr>Now lets see what we can learn about precipitation</vt:lpstr>
      <vt:lpstr>One can get maps that predict the type of precipitation possible for the next 15 hours. One can also get maps of city regions.</vt:lpstr>
      <vt:lpstr>For January 18, 2016, conditions are rather uniform all around St. Louis, Missouri</vt:lpstr>
      <vt:lpstr>Shows the possible quantity of precipitation in liquid measure for the next 15 hours</vt:lpstr>
      <vt:lpstr>Shows the probability of precipitation for the next 3 days. City regions can also be selected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data available that impact weather, and thereby climate</vt:lpstr>
      <vt:lpstr>Jet streams affect the movement of the air masses at lower altitudes – jet streams do not stay in one pattern, they move about.</vt:lpstr>
      <vt:lpstr>PowerPoint Presentation</vt:lpstr>
      <vt:lpstr>PowerPoint Presentation</vt:lpstr>
      <vt:lpstr>PowerPoint Presentation</vt:lpstr>
      <vt:lpstr>If an area remains red long enough, then it is having a drought. If it stays green too long, there may be agricultural problems of another sort and possibly flooding</vt:lpstr>
      <vt:lpstr>When the water vapor is abundant (high humidity), the chance of precipitation increases</vt:lpstr>
      <vt:lpstr>Weather</vt:lpstr>
      <vt:lpstr>climate</vt:lpstr>
      <vt:lpstr>Climate change</vt:lpstr>
      <vt:lpstr>Why do you think Climate study is important?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maps and weather (climate) data</dc:title>
  <dc:creator>Joseph Naumann</dc:creator>
  <cp:lastModifiedBy>Naumann, Joseph A.</cp:lastModifiedBy>
  <cp:revision>17</cp:revision>
  <dcterms:created xsi:type="dcterms:W3CDTF">2016-01-18T17:56:34Z</dcterms:created>
  <dcterms:modified xsi:type="dcterms:W3CDTF">2016-03-14T14:50:22Z</dcterms:modified>
</cp:coreProperties>
</file>