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2" r:id="rId22"/>
    <p:sldId id="286" r:id="rId23"/>
    <p:sldId id="289" r:id="rId24"/>
    <p:sldId id="287" r:id="rId25"/>
    <p:sldId id="288"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90" r:id="rId39"/>
    <p:sldId id="291" r:id="rId40"/>
    <p:sldId id="29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63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9E4CEBF-5533-4307-B2FF-3688359E9CB0}" type="datetimeFigureOut">
              <a:rPr lang="en-US"/>
              <a:pPr>
                <a:defRPr/>
              </a:pPr>
              <a:t>7/17/2010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2859DE7-7352-4697-B10B-8BAB4E74B5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5B69A1-7864-48B8-B239-3E1B7A5583E4}" type="slidenum">
              <a:rPr lang="en-US"/>
              <a:pPr fontAlgn="base">
                <a:spcBef>
                  <a:spcPct val="0"/>
                </a:spcBef>
                <a:spcAft>
                  <a:spcPct val="0"/>
                </a:spcAft>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E1A1A88-5498-4A17-A9A7-391715B8C636}" type="datetimeFigureOut">
              <a:rPr lang="en-US"/>
              <a:pPr>
                <a:defRPr/>
              </a:pPr>
              <a:t>7/17/2010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B1CA5C-4D2D-4BE3-B24F-8CE37E078F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D83CABC-876C-4BD0-B8BA-29EEF55D17F3}" type="datetimeFigureOut">
              <a:rPr lang="en-US"/>
              <a:pPr>
                <a:defRPr/>
              </a:pPr>
              <a:t>7/17/2010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88B9C8-F254-42F2-8533-570A948FC8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02D023-08CA-4678-BE93-0C57EDE0BAEC}" type="datetimeFigureOut">
              <a:rPr lang="en-US"/>
              <a:pPr>
                <a:defRPr/>
              </a:pPr>
              <a:t>7/17/2010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D989B9-1FC7-40D3-AEB2-020E81D4006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9A20A75-01A0-4EDB-9F00-6CC111DB7522}" type="datetimeFigureOut">
              <a:rPr lang="en-US"/>
              <a:pPr>
                <a:defRPr/>
              </a:pPr>
              <a:t>7/17/2010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486AF3-68A9-46C1-907C-7BE2933741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AAC9CD-D406-4533-A769-FE935C17C51F}" type="datetimeFigureOut">
              <a:rPr lang="en-US"/>
              <a:pPr>
                <a:defRPr/>
              </a:pPr>
              <a:t>7/17/2010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3F16C6-49FD-47D9-AB85-3B5185BADA6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DCC37BEF-918E-41DC-9E3C-FB49E12E7C7B}" type="datetimeFigureOut">
              <a:rPr lang="en-US"/>
              <a:pPr>
                <a:defRPr/>
              </a:pPr>
              <a:t>7/17/2010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36B37D5-5FA6-44C8-9015-172BFD4D412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47800"/>
            <a:ext cx="4040188" cy="838201"/>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4040188" cy="4114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7800"/>
            <a:ext cx="4041775" cy="838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438400"/>
            <a:ext cx="4041775" cy="4114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EAC8F0C0-DF7B-4EF7-B26C-F56E515A56C9}" type="datetimeFigureOut">
              <a:rPr lang="en-US"/>
              <a:pPr>
                <a:defRPr/>
              </a:pPr>
              <a:t>7/17/2010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092B8008-A911-4AE7-8384-B43390448DC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8509C8A-C950-4A9F-8C83-7B4BF5FBD5F9}" type="datetimeFigureOut">
              <a:rPr lang="en-US"/>
              <a:pPr>
                <a:defRPr/>
              </a:pPr>
              <a:t>7/17/2010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52A13B2-1C11-4566-9D18-49CD227DCEC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6C4F73F-8F96-4180-9F51-3EAE873B9DBB}" type="datetimeFigureOut">
              <a:rPr lang="en-US"/>
              <a:pPr>
                <a:defRPr/>
              </a:pPr>
              <a:t>7/17/2010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1E05EA1-DC58-4221-A90A-310938B625C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61D1843B-3B0B-4929-B050-2262CB758554}" type="datetimeFigureOut">
              <a:rPr lang="en-US"/>
              <a:pPr>
                <a:defRPr/>
              </a:pPr>
              <a:t>7/17/2010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1B67C71-EEE8-455B-BBA5-B50DF4EBCC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23D3435-4193-4124-9443-1FCDDDA11BA7}" type="datetimeFigureOut">
              <a:rPr lang="en-US"/>
              <a:pPr>
                <a:defRPr/>
              </a:pPr>
              <a:t>7/17/2010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A03D5B5-16A4-4D2D-BE18-FA7C985307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70" r:id="rId11"/>
  </p:sldLayoutIdLst>
  <p:txStyles>
    <p:titleStyle>
      <a:lvl1pPr algn="ctr" rtl="0" eaLnBrk="1" fontAlgn="base" hangingPunct="1">
        <a:spcBef>
          <a:spcPct val="0"/>
        </a:spcBef>
        <a:spcAft>
          <a:spcPct val="0"/>
        </a:spcAft>
        <a:defRPr sz="4000" b="1" kern="120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Comic Sans MS" pitchFamily="66" charset="0"/>
        </a:defRPr>
      </a:lvl2pPr>
      <a:lvl3pPr algn="ctr" rtl="0" eaLnBrk="1" fontAlgn="base" hangingPunct="1">
        <a:spcBef>
          <a:spcPct val="0"/>
        </a:spcBef>
        <a:spcAft>
          <a:spcPct val="0"/>
        </a:spcAft>
        <a:defRPr sz="4000" b="1">
          <a:solidFill>
            <a:schemeClr val="bg1"/>
          </a:solidFill>
          <a:latin typeface="Comic Sans MS" pitchFamily="66" charset="0"/>
        </a:defRPr>
      </a:lvl3pPr>
      <a:lvl4pPr algn="ctr" rtl="0" eaLnBrk="1" fontAlgn="base" hangingPunct="1">
        <a:spcBef>
          <a:spcPct val="0"/>
        </a:spcBef>
        <a:spcAft>
          <a:spcPct val="0"/>
        </a:spcAft>
        <a:defRPr sz="4000" b="1">
          <a:solidFill>
            <a:schemeClr val="bg1"/>
          </a:solidFill>
          <a:latin typeface="Comic Sans MS" pitchFamily="66" charset="0"/>
        </a:defRPr>
      </a:lvl4pPr>
      <a:lvl5pPr algn="ctr" rtl="0" eaLnBrk="1" fontAlgn="base" hangingPunct="1">
        <a:spcBef>
          <a:spcPct val="0"/>
        </a:spcBef>
        <a:spcAft>
          <a:spcPct val="0"/>
        </a:spcAft>
        <a:defRPr sz="4000" b="1">
          <a:solidFill>
            <a:schemeClr val="bg1"/>
          </a:solidFill>
          <a:latin typeface="Comic Sans MS" pitchFamily="66" charset="0"/>
        </a:defRPr>
      </a:lvl5pPr>
      <a:lvl6pPr marL="457200" algn="ctr" rtl="0" eaLnBrk="1" fontAlgn="base" hangingPunct="1">
        <a:spcBef>
          <a:spcPct val="0"/>
        </a:spcBef>
        <a:spcAft>
          <a:spcPct val="0"/>
        </a:spcAft>
        <a:defRPr sz="4000" b="1">
          <a:solidFill>
            <a:schemeClr val="bg1"/>
          </a:solidFill>
          <a:latin typeface="Comic Sans MS" pitchFamily="66" charset="0"/>
        </a:defRPr>
      </a:lvl6pPr>
      <a:lvl7pPr marL="914400" algn="ctr" rtl="0" eaLnBrk="1" fontAlgn="base" hangingPunct="1">
        <a:spcBef>
          <a:spcPct val="0"/>
        </a:spcBef>
        <a:spcAft>
          <a:spcPct val="0"/>
        </a:spcAft>
        <a:defRPr sz="4000" b="1">
          <a:solidFill>
            <a:schemeClr val="bg1"/>
          </a:solidFill>
          <a:latin typeface="Comic Sans MS" pitchFamily="66" charset="0"/>
        </a:defRPr>
      </a:lvl7pPr>
      <a:lvl8pPr marL="1371600" algn="ctr" rtl="0" eaLnBrk="1" fontAlgn="base" hangingPunct="1">
        <a:spcBef>
          <a:spcPct val="0"/>
        </a:spcBef>
        <a:spcAft>
          <a:spcPct val="0"/>
        </a:spcAft>
        <a:defRPr sz="4000" b="1">
          <a:solidFill>
            <a:schemeClr val="bg1"/>
          </a:solidFill>
          <a:latin typeface="Comic Sans MS" pitchFamily="66" charset="0"/>
        </a:defRPr>
      </a:lvl8pPr>
      <a:lvl9pPr marL="1828800" algn="ctr" rtl="0" eaLnBrk="1" fontAlgn="base" hangingPunct="1">
        <a:spcBef>
          <a:spcPct val="0"/>
        </a:spcBef>
        <a:spcAft>
          <a:spcPct val="0"/>
        </a:spcAft>
        <a:defRPr sz="4000" b="1">
          <a:solidFill>
            <a:schemeClr val="bg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b="1" kern="1200">
          <a:solidFill>
            <a:schemeClr val="bg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1" kern="1200">
          <a:solidFill>
            <a:schemeClr val="bg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b="1" kern="1200">
          <a:solidFill>
            <a:schemeClr val="bg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b="1" kern="1200">
          <a:solidFill>
            <a:schemeClr val="bg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scene3d>
              <a:camera prst="orthographicFront"/>
              <a:lightRig rig="threePt" dir="t"/>
            </a:scene3d>
            <a:sp3d extrusionH="57150">
              <a:bevelT w="38100" h="38100"/>
            </a:sp3d>
          </a:bodyPr>
          <a:lstStyle/>
          <a:p>
            <a:r>
              <a:rPr lang="en-US" dirty="0" smtClean="0">
                <a:ln>
                  <a:solidFill>
                    <a:srgbClr val="FF0000"/>
                  </a:solidFill>
                </a:ln>
                <a:solidFill>
                  <a:srgbClr val="FFC000"/>
                </a:solidFill>
                <a:effectLst>
                  <a:glow rad="139700">
                    <a:schemeClr val="accent2">
                      <a:satMod val="175000"/>
                      <a:alpha val="40000"/>
                    </a:schemeClr>
                  </a:glow>
                </a:effectLst>
              </a:rPr>
              <a:t>The Dome: Timeless Architectural Form</a:t>
            </a:r>
            <a:endParaRPr lang="en-US" dirty="0" smtClean="0">
              <a:ln>
                <a:solidFill>
                  <a:srgbClr val="FF0000"/>
                </a:solidFill>
              </a:ln>
              <a:solidFill>
                <a:srgbClr val="FFC000"/>
              </a:solidFill>
              <a:effectLst>
                <a:glow rad="139700">
                  <a:schemeClr val="accent2">
                    <a:satMod val="175000"/>
                    <a:alpha val="40000"/>
                  </a:schemeClr>
                </a:glow>
              </a:effectLst>
            </a:endParaRPr>
          </a:p>
        </p:txBody>
      </p:sp>
      <p:sp>
        <p:nvSpPr>
          <p:cNvPr id="12291" name="Subtitle 2"/>
          <p:cNvSpPr>
            <a:spLocks noGrp="1"/>
          </p:cNvSpPr>
          <p:nvPr>
            <p:ph type="subTitle" idx="1"/>
          </p:nvPr>
        </p:nvSpPr>
        <p:spPr/>
        <p:txBody>
          <a:bodyPr>
            <a:scene3d>
              <a:camera prst="orthographicFront"/>
              <a:lightRig rig="threePt" dir="t"/>
            </a:scene3d>
            <a:sp3d extrusionH="57150">
              <a:bevelT w="38100" h="38100"/>
            </a:sp3d>
          </a:bodyPr>
          <a:lstStyle/>
          <a:p>
            <a:r>
              <a:rPr lang="en-US" dirty="0" smtClean="0">
                <a:ln>
                  <a:solidFill>
                    <a:schemeClr val="tx1">
                      <a:lumMod val="95000"/>
                      <a:lumOff val="5000"/>
                    </a:schemeClr>
                  </a:solidFill>
                </a:ln>
                <a:solidFill>
                  <a:schemeClr val="accent2">
                    <a:lumMod val="75000"/>
                  </a:schemeClr>
                </a:solidFill>
                <a:effectLst>
                  <a:glow rad="228600">
                    <a:schemeClr val="accent5">
                      <a:satMod val="175000"/>
                      <a:alpha val="40000"/>
                    </a:schemeClr>
                  </a:glow>
                </a:effectLst>
              </a:rPr>
              <a:t>From Ancient Rome to the Present</a:t>
            </a:r>
            <a:endParaRPr lang="en-US" dirty="0" smtClean="0">
              <a:ln>
                <a:solidFill>
                  <a:schemeClr val="tx1">
                    <a:lumMod val="95000"/>
                    <a:lumOff val="5000"/>
                  </a:schemeClr>
                </a:solidFill>
              </a:ln>
              <a:solidFill>
                <a:schemeClr val="accent2">
                  <a:lumMod val="75000"/>
                </a:schemeClr>
              </a:solidFill>
              <a:effectLst>
                <a:glow rad="228600">
                  <a:schemeClr val="accent5">
                    <a:satMod val="175000"/>
                    <a:alpha val="40000"/>
                  </a:schemeClr>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Cathedral Basilica of St. Louis, MO</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611266" y="1600200"/>
            <a:ext cx="5921468" cy="45259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810000" cy="1524000"/>
          </a:xfrm>
        </p:spPr>
        <p:txBody>
          <a:bodyPr/>
          <a:lstStyle/>
          <a:p>
            <a:r>
              <a:rPr lang="en-US" dirty="0" smtClean="0"/>
              <a:t>St. Louis dome interior</a:t>
            </a:r>
            <a:endParaRPr lang="en-US" dirty="0"/>
          </a:p>
        </p:txBody>
      </p:sp>
      <p:sp>
        <p:nvSpPr>
          <p:cNvPr id="3" name="Content Placeholder 2"/>
          <p:cNvSpPr>
            <a:spLocks noGrp="1"/>
          </p:cNvSpPr>
          <p:nvPr>
            <p:ph idx="1"/>
          </p:nvPr>
        </p:nvSpPr>
        <p:spPr>
          <a:xfrm>
            <a:off x="228600" y="1828800"/>
            <a:ext cx="3733800" cy="4525963"/>
          </a:xfrm>
        </p:spPr>
        <p:txBody>
          <a:bodyPr/>
          <a:lstStyle/>
          <a:p>
            <a:r>
              <a:rPr lang="en-US" dirty="0" smtClean="0"/>
              <a:t>The dome, ceiling, and arches are covered with more mosaics than any other building in the world.</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Climatron</a:t>
            </a:r>
            <a:r>
              <a:rPr lang="en-US" dirty="0" smtClean="0"/>
              <a:t> at Missouri Botanical Garden (geodesic dome)</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3352800" y="1828800"/>
            <a:ext cx="5532117" cy="4525963"/>
          </a:xfrm>
          <a:prstGeom prst="rect">
            <a:avLst/>
          </a:prstGeom>
          <a:noFill/>
          <a:ln w="9525">
            <a:noFill/>
            <a:miter lim="800000"/>
            <a:headEnd/>
            <a:tailEnd/>
          </a:ln>
        </p:spPr>
      </p:pic>
      <p:sp>
        <p:nvSpPr>
          <p:cNvPr id="5" name="TextBox 4"/>
          <p:cNvSpPr txBox="1"/>
          <p:nvPr/>
        </p:nvSpPr>
        <p:spPr>
          <a:xfrm>
            <a:off x="152400" y="1828800"/>
            <a:ext cx="3048000" cy="4524315"/>
          </a:xfrm>
          <a:prstGeom prst="rect">
            <a:avLst/>
          </a:prstGeom>
          <a:noFill/>
        </p:spPr>
        <p:txBody>
          <a:bodyPr wrap="square" rtlCol="0">
            <a:spAutoFit/>
          </a:bodyPr>
          <a:lstStyle/>
          <a:p>
            <a:r>
              <a:rPr lang="en-US" dirty="0" smtClean="0">
                <a:solidFill>
                  <a:schemeClr val="bg1"/>
                </a:solidFill>
              </a:rPr>
              <a:t>The </a:t>
            </a:r>
            <a:r>
              <a:rPr lang="en-US" dirty="0" err="1" smtClean="0">
                <a:solidFill>
                  <a:schemeClr val="bg1"/>
                </a:solidFill>
              </a:rPr>
              <a:t>Climatron</a:t>
            </a:r>
            <a:r>
              <a:rPr lang="en-US" dirty="0" smtClean="0">
                <a:solidFill>
                  <a:schemeClr val="bg1"/>
                </a:solidFill>
              </a:rPr>
              <a:t> is a world famous greenhouse at the Missouri Botanical Garden in St. Louis, Missouri </a:t>
            </a:r>
            <a:r>
              <a:rPr lang="en-US" dirty="0" smtClean="0">
                <a:solidFill>
                  <a:schemeClr val="bg1"/>
                </a:solidFill>
              </a:rPr>
              <a:t>incorporating the principles </a:t>
            </a:r>
            <a:r>
              <a:rPr lang="en-US" dirty="0" smtClean="0">
                <a:solidFill>
                  <a:schemeClr val="bg1"/>
                </a:solidFill>
              </a:rPr>
              <a:t>of R. Buckminster Fuller, inventor of the geodesic system. It won </a:t>
            </a:r>
            <a:r>
              <a:rPr lang="en-US" dirty="0" smtClean="0">
                <a:solidFill>
                  <a:schemeClr val="bg1"/>
                </a:solidFill>
              </a:rPr>
              <a:t>the 1961 Reynolds Award, an award for architectural excellence in a structure using aluminum. In 1976 it was named one of the 100 most significant architectural achievements in United States history.</a:t>
            </a:r>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Climatron</a:t>
            </a:r>
            <a:r>
              <a:rPr lang="en-US" dirty="0" smtClean="0"/>
              <a:t> dome interior</a:t>
            </a:r>
            <a:endParaRPr lang="en-US" dirty="0"/>
          </a:p>
        </p:txBody>
      </p:sp>
      <p:pic>
        <p:nvPicPr>
          <p:cNvPr id="10243" name="Picture 3"/>
          <p:cNvPicPr>
            <a:picLocks noGrp="1" noChangeAspect="1" noChangeArrowheads="1"/>
          </p:cNvPicPr>
          <p:nvPr>
            <p:ph idx="1"/>
          </p:nvPr>
        </p:nvPicPr>
        <p:blipFill>
          <a:blip r:embed="rId2" cstate="print"/>
          <a:srcRect/>
          <a:stretch>
            <a:fillRect/>
          </a:stretch>
        </p:blipFill>
        <p:spPr bwMode="auto">
          <a:xfrm>
            <a:off x="1226319" y="1600200"/>
            <a:ext cx="6691362" cy="45259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Duomo</a:t>
            </a:r>
            <a:r>
              <a:rPr lang="en-US" dirty="0" smtClean="0"/>
              <a:t> (cathedral) of Florence, Italy</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3429000" y="1752600"/>
            <a:ext cx="5427659" cy="4656931"/>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239065" y="3962400"/>
            <a:ext cx="3151835" cy="24479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Duomo</a:t>
            </a:r>
            <a:r>
              <a:rPr lang="en-US" dirty="0" smtClean="0"/>
              <a:t> of Florence dome interior</a:t>
            </a:r>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524000" y="1828800"/>
            <a:ext cx="6034617" cy="45259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 Basil’s Cathedral, Moscow</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4381500" y="3200400"/>
            <a:ext cx="4762500" cy="318135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0" y="1629294"/>
            <a:ext cx="4362450" cy="507630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Onion Dome</a:t>
            </a:r>
            <a:endParaRPr lang="en-US" dirty="0"/>
          </a:p>
        </p:txBody>
      </p:sp>
      <p:sp>
        <p:nvSpPr>
          <p:cNvPr id="3" name="Content Placeholder 2"/>
          <p:cNvSpPr>
            <a:spLocks noGrp="1"/>
          </p:cNvSpPr>
          <p:nvPr>
            <p:ph idx="1"/>
          </p:nvPr>
        </p:nvSpPr>
        <p:spPr>
          <a:xfrm>
            <a:off x="228600" y="914400"/>
            <a:ext cx="8686800" cy="5943600"/>
          </a:xfrm>
        </p:spPr>
        <p:txBody>
          <a:bodyPr/>
          <a:lstStyle/>
          <a:p>
            <a:r>
              <a:rPr lang="en-US" b="0" dirty="0" smtClean="0"/>
              <a:t>An onion dome </a:t>
            </a:r>
            <a:r>
              <a:rPr lang="en-US" b="0" dirty="0" smtClean="0"/>
              <a:t>is </a:t>
            </a:r>
            <a:r>
              <a:rPr lang="en-US" b="0" dirty="0" smtClean="0"/>
              <a:t>a dome whose shape resembles the onion, after which they are named. Such domes are often larger in diameter than the drum upon which they are set, and their height usually exceeds their width. These bulbous structures taper smoothly to a point</a:t>
            </a:r>
            <a:r>
              <a:rPr lang="en-US" b="0" dirty="0" smtClean="0"/>
              <a:t>. </a:t>
            </a:r>
            <a:r>
              <a:rPr lang="en-US" b="0" dirty="0" smtClean="0"/>
              <a:t>It is the predominant form for church domes in Russia </a:t>
            </a:r>
            <a:r>
              <a:rPr lang="en-US" b="0" dirty="0" smtClean="0"/>
              <a:t>and </a:t>
            </a:r>
            <a:r>
              <a:rPr lang="en-US" b="0" dirty="0" smtClean="0"/>
              <a:t>Bavaria, </a:t>
            </a:r>
            <a:r>
              <a:rPr lang="en-US" b="0" dirty="0" smtClean="0"/>
              <a:t>Germany, </a:t>
            </a:r>
            <a:r>
              <a:rPr lang="en-US" b="0" dirty="0" smtClean="0"/>
              <a:t>but can also be found regularly across Austria, Eastern Europe, </a:t>
            </a:r>
            <a:r>
              <a:rPr lang="en-US" b="0" dirty="0" err="1" smtClean="0"/>
              <a:t>Mughal</a:t>
            </a:r>
            <a:r>
              <a:rPr lang="en-US" b="0" dirty="0" smtClean="0"/>
              <a:t> India, the Middle East and Central Asia.</a:t>
            </a:r>
            <a:endParaRPr lang="en-US" b="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2697162"/>
          </a:xfrm>
        </p:spPr>
        <p:txBody>
          <a:bodyPr/>
          <a:lstStyle/>
          <a:p>
            <a:r>
              <a:rPr lang="en-US" dirty="0" smtClean="0"/>
              <a:t>St. Basil’s dome interior</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4571999" y="0"/>
            <a:ext cx="4572001" cy="6858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0" y="3438525"/>
            <a:ext cx="4562475" cy="34194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Taj</a:t>
            </a:r>
            <a:r>
              <a:rPr lang="en-US" dirty="0" smtClean="0"/>
              <a:t> </a:t>
            </a:r>
            <a:r>
              <a:rPr lang="en-US" dirty="0" err="1" smtClean="0"/>
              <a:t>Mahal</a:t>
            </a:r>
            <a:r>
              <a:rPr lang="en-US" dirty="0" smtClean="0"/>
              <a:t>, India</a:t>
            </a:r>
            <a:endParaRPr lang="en-US"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1447800" y="1288609"/>
            <a:ext cx="6172200" cy="50863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Background</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A dome is a structural element of architecture that resembles the hollow upper half of a sphere. Dome structures made of various materials have a long architectural lineage extending into prehistory</a:t>
            </a:r>
            <a:r>
              <a:rPr lang="en-US" dirty="0" smtClean="0"/>
              <a:t>. </a:t>
            </a:r>
            <a:r>
              <a:rPr lang="en-US" dirty="0" smtClean="0"/>
              <a:t>Corbel domes have been found in the ancient Middle East in modest buildings and tombs.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Taj</a:t>
            </a:r>
            <a:r>
              <a:rPr lang="en-US" dirty="0" smtClean="0"/>
              <a:t> </a:t>
            </a:r>
            <a:r>
              <a:rPr lang="en-US" dirty="0" err="1" smtClean="0"/>
              <a:t>Mahal</a:t>
            </a:r>
            <a:r>
              <a:rPr lang="en-US" dirty="0" smtClean="0"/>
              <a:t> Dome interior</a:t>
            </a:r>
            <a:endParaRPr lang="en-US" dirty="0"/>
          </a:p>
        </p:txBody>
      </p:sp>
      <p:sp>
        <p:nvSpPr>
          <p:cNvPr id="6" name="Content Placeholder 5"/>
          <p:cNvSpPr>
            <a:spLocks noGrp="1"/>
          </p:cNvSpPr>
          <p:nvPr>
            <p:ph idx="1"/>
          </p:nvPr>
        </p:nvSpPr>
        <p:spPr/>
        <p:txBody>
          <a:bodyPr/>
          <a:lstStyle/>
          <a:p>
            <a:endParaRPr lang="en-US" dirty="0" smtClean="0"/>
          </a:p>
          <a:p>
            <a:endParaRPr lang="en-US" dirty="0"/>
          </a:p>
        </p:txBody>
      </p:sp>
      <p:pic>
        <p:nvPicPr>
          <p:cNvPr id="29700" name="Picture 4"/>
          <p:cNvPicPr>
            <a:picLocks noChangeAspect="1" noChangeArrowheads="1"/>
          </p:cNvPicPr>
          <p:nvPr/>
        </p:nvPicPr>
        <p:blipFill>
          <a:blip r:embed="rId2" cstate="print"/>
          <a:srcRect/>
          <a:stretch>
            <a:fillRect/>
          </a:stretch>
        </p:blipFill>
        <p:spPr bwMode="auto">
          <a:xfrm>
            <a:off x="838200" y="1295400"/>
            <a:ext cx="7620000" cy="50482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Royal Mosque, India</a:t>
            </a:r>
            <a:endParaRPr lang="en-US"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2057400" y="1600200"/>
            <a:ext cx="5092498" cy="501292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Royal Mosque dome interior</a:t>
            </a:r>
            <a:endParaRPr lang="en-US"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1828800" y="1295400"/>
            <a:ext cx="5334000" cy="5334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4906962"/>
          </a:xfrm>
        </p:spPr>
        <p:txBody>
          <a:bodyPr/>
          <a:lstStyle/>
          <a:p>
            <a:r>
              <a:rPr lang="en-US" dirty="0" smtClean="0"/>
              <a:t>Typical on Greek islands.</a:t>
            </a: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3962400" y="-14149"/>
            <a:ext cx="5181600" cy="6872149"/>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Capital Building Dome</a:t>
            </a:r>
            <a:endParaRPr lang="en-US" dirty="0"/>
          </a:p>
        </p:txBody>
      </p:sp>
      <p:pic>
        <p:nvPicPr>
          <p:cNvPr id="16387" name="Picture 3"/>
          <p:cNvPicPr>
            <a:picLocks noGrp="1" noChangeAspect="1" noChangeArrowheads="1"/>
          </p:cNvPicPr>
          <p:nvPr>
            <p:ph idx="1"/>
          </p:nvPr>
        </p:nvPicPr>
        <p:blipFill>
          <a:blip r:embed="rId2" cstate="print"/>
          <a:srcRect/>
          <a:stretch>
            <a:fillRect/>
          </a:stretch>
        </p:blipFill>
        <p:spPr bwMode="auto">
          <a:xfrm>
            <a:off x="1524000" y="1583277"/>
            <a:ext cx="6248400" cy="467380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Capital Building dome interior</a:t>
            </a:r>
            <a:endParaRPr lang="en-US"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622068" y="1600200"/>
            <a:ext cx="7899863" cy="45259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Duomo</a:t>
            </a:r>
            <a:r>
              <a:rPr lang="en-US" dirty="0" smtClean="0"/>
              <a:t> in Palermo, Sicily</a:t>
            </a:r>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445031" y="1600200"/>
            <a:ext cx="6253937"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3657600" cy="5364162"/>
          </a:xfrm>
        </p:spPr>
        <p:txBody>
          <a:bodyPr/>
          <a:lstStyle/>
          <a:p>
            <a:r>
              <a:rPr lang="en-US" dirty="0" err="1" smtClean="0"/>
              <a:t>Duomo</a:t>
            </a:r>
            <a:r>
              <a:rPr lang="en-US" dirty="0" smtClean="0"/>
              <a:t> </a:t>
            </a:r>
            <a:r>
              <a:rPr lang="en-US" dirty="0" err="1" smtClean="0"/>
              <a:t>di</a:t>
            </a:r>
            <a:r>
              <a:rPr lang="en-US" dirty="0" smtClean="0"/>
              <a:t> Palermo, Sicily - interior</a:t>
            </a:r>
            <a:endParaRPr lang="en-US"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4156364" y="0"/>
            <a:ext cx="4987636"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p>
            <a:r>
              <a:rPr lang="en-US" dirty="0" smtClean="0">
                <a:ln>
                  <a:solidFill>
                    <a:srgbClr val="C00000"/>
                  </a:solidFill>
                </a:ln>
                <a:solidFill>
                  <a:srgbClr val="FFC000"/>
                </a:solidFill>
                <a:effectLst>
                  <a:glow rad="228600">
                    <a:schemeClr val="accent2">
                      <a:satMod val="175000"/>
                      <a:alpha val="40000"/>
                    </a:schemeClr>
                  </a:glow>
                  <a:outerShdw blurRad="38100" dist="38100" dir="2700000" algn="tl">
                    <a:srgbClr val="000000">
                      <a:alpha val="43137"/>
                    </a:srgbClr>
                  </a:outerShdw>
                </a:effectLst>
              </a:rPr>
              <a:t>Other decorative domes</a:t>
            </a:r>
            <a:endParaRPr lang="en-US" dirty="0">
              <a:ln>
                <a:solidFill>
                  <a:srgbClr val="C00000"/>
                </a:solidFill>
              </a:ln>
              <a:solidFill>
                <a:srgbClr val="FFC000"/>
              </a:solidFill>
              <a:effectLst>
                <a:glow rad="228600">
                  <a:schemeClr val="accent2">
                    <a:satMod val="175000"/>
                    <a:alpha val="40000"/>
                  </a:schemeClr>
                </a:glow>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2133600" y="0"/>
            <a:ext cx="51435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553200"/>
          </a:xfrm>
        </p:spPr>
        <p:txBody>
          <a:bodyPr/>
          <a:lstStyle/>
          <a:p>
            <a:r>
              <a:rPr lang="en-US" dirty="0" smtClean="0"/>
              <a:t>The construction of technically advanced large-scale true domes began in the Roman Architectural </a:t>
            </a:r>
            <a:r>
              <a:rPr lang="en-US" dirty="0" smtClean="0"/>
              <a:t>Revolution</a:t>
            </a:r>
            <a:r>
              <a:rPr lang="en-US" dirty="0" smtClean="0"/>
              <a:t>,</a:t>
            </a:r>
            <a:r>
              <a:rPr lang="en-US" dirty="0" smtClean="0"/>
              <a:t> </a:t>
            </a:r>
            <a:r>
              <a:rPr lang="en-US" dirty="0" smtClean="0"/>
              <a:t>when they were frequently used by the Romans to shape large interior spaces of temples and public buildings, such as the Pantheon. This tradition continued unabated after the adoption of Christianity in the Byzantine (East Roman) religious and secular architecture, culminating in the revolutionary </a:t>
            </a:r>
            <a:r>
              <a:rPr lang="en-US" dirty="0" err="1" smtClean="0"/>
              <a:t>pendentive</a:t>
            </a:r>
            <a:r>
              <a:rPr lang="en-US" dirty="0" smtClean="0"/>
              <a:t> dome of the 6th century church </a:t>
            </a:r>
            <a:r>
              <a:rPr lang="en-US" dirty="0" err="1" smtClean="0"/>
              <a:t>Hagia</a:t>
            </a:r>
            <a:r>
              <a:rPr lang="en-US" dirty="0" smtClean="0"/>
              <a:t> Sophia.</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a:stretch>
            <a:fillRect/>
          </a:stretch>
        </p:blipFill>
        <p:spPr bwMode="auto">
          <a:xfrm>
            <a:off x="-1" y="381000"/>
            <a:ext cx="9144001" cy="610819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0" y="152400"/>
            <a:ext cx="9144000" cy="6547104"/>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0" y="381000"/>
            <a:ext cx="9144000" cy="608990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a:stretch>
            <a:fillRect/>
          </a:stretch>
        </p:blipFill>
        <p:spPr bwMode="auto">
          <a:xfrm>
            <a:off x="-1" y="190500"/>
            <a:ext cx="9144001" cy="65151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rcRect/>
          <a:stretch>
            <a:fillRect/>
          </a:stretch>
        </p:blipFill>
        <p:spPr bwMode="auto">
          <a:xfrm>
            <a:off x="6286500" y="0"/>
            <a:ext cx="2857500" cy="2857500"/>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0" y="0"/>
            <a:ext cx="2857500" cy="337185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2971800" y="0"/>
            <a:ext cx="3219450" cy="4286250"/>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228600" y="3510159"/>
            <a:ext cx="2514600" cy="3347841"/>
          </a:xfrm>
          <a:prstGeom prst="rect">
            <a:avLst/>
          </a:prstGeom>
          <a:noFill/>
          <a:ln w="9525">
            <a:noFill/>
            <a:miter lim="800000"/>
            <a:headEnd/>
            <a:tailEnd/>
          </a:ln>
        </p:spPr>
      </p:pic>
      <p:pic>
        <p:nvPicPr>
          <p:cNvPr id="31750" name="Picture 6"/>
          <p:cNvPicPr>
            <a:picLocks noChangeAspect="1" noChangeArrowheads="1"/>
          </p:cNvPicPr>
          <p:nvPr/>
        </p:nvPicPr>
        <p:blipFill>
          <a:blip r:embed="rId6" cstate="print"/>
          <a:srcRect/>
          <a:stretch>
            <a:fillRect/>
          </a:stretch>
        </p:blipFill>
        <p:spPr bwMode="auto">
          <a:xfrm>
            <a:off x="3124200" y="4419600"/>
            <a:ext cx="2971800" cy="2438400"/>
          </a:xfrm>
          <a:prstGeom prst="rect">
            <a:avLst/>
          </a:prstGeom>
          <a:noFill/>
          <a:ln w="9525">
            <a:noFill/>
            <a:miter lim="800000"/>
            <a:headEnd/>
            <a:tailEnd/>
          </a:ln>
        </p:spPr>
      </p:pic>
      <p:pic>
        <p:nvPicPr>
          <p:cNvPr id="31751" name="Picture 7"/>
          <p:cNvPicPr>
            <a:picLocks noChangeAspect="1" noChangeArrowheads="1"/>
          </p:cNvPicPr>
          <p:nvPr/>
        </p:nvPicPr>
        <p:blipFill>
          <a:blip r:embed="rId7" cstate="print"/>
          <a:srcRect/>
          <a:stretch>
            <a:fillRect/>
          </a:stretch>
        </p:blipFill>
        <p:spPr bwMode="auto">
          <a:xfrm>
            <a:off x="6400800" y="2971800"/>
            <a:ext cx="2590800" cy="3886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2" name="Picture 4"/>
          <p:cNvPicPr>
            <a:picLocks noChangeAspect="1" noChangeArrowheads="1"/>
          </p:cNvPicPr>
          <p:nvPr/>
        </p:nvPicPr>
        <p:blipFill>
          <a:blip r:embed="rId2" cstate="print"/>
          <a:srcRect/>
          <a:stretch>
            <a:fillRect/>
          </a:stretch>
        </p:blipFill>
        <p:spPr bwMode="auto">
          <a:xfrm>
            <a:off x="2743200" y="3743325"/>
            <a:ext cx="3810000" cy="3114675"/>
          </a:xfrm>
          <a:prstGeom prst="rect">
            <a:avLst/>
          </a:prstGeom>
          <a:noFill/>
          <a:ln w="9525">
            <a:noFill/>
            <a:miter lim="800000"/>
            <a:headEnd/>
            <a:tailEnd/>
          </a:ln>
        </p:spPr>
      </p:pic>
      <p:pic>
        <p:nvPicPr>
          <p:cNvPr id="32770" name="Picture 2"/>
          <p:cNvPicPr>
            <a:picLocks noGrp="1" noChangeAspect="1" noChangeArrowheads="1"/>
          </p:cNvPicPr>
          <p:nvPr>
            <p:ph idx="1"/>
          </p:nvPr>
        </p:nvPicPr>
        <p:blipFill>
          <a:blip r:embed="rId3" cstate="print"/>
          <a:srcRect/>
          <a:stretch>
            <a:fillRect/>
          </a:stretch>
        </p:blipFill>
        <p:spPr bwMode="auto">
          <a:xfrm>
            <a:off x="152400" y="228600"/>
            <a:ext cx="3162300" cy="4286250"/>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6019800" y="304800"/>
            <a:ext cx="2847975" cy="4286250"/>
          </a:xfrm>
          <a:prstGeom prst="rect">
            <a:avLst/>
          </a:prstGeom>
          <a:noFill/>
          <a:ln w="9525">
            <a:noFill/>
            <a:miter lim="800000"/>
            <a:headEnd/>
            <a:tailEnd/>
          </a:ln>
        </p:spPr>
      </p:pic>
      <p:pic>
        <p:nvPicPr>
          <p:cNvPr id="32773" name="Picture 5"/>
          <p:cNvPicPr>
            <a:picLocks noChangeAspect="1" noChangeArrowheads="1"/>
          </p:cNvPicPr>
          <p:nvPr/>
        </p:nvPicPr>
        <p:blipFill>
          <a:blip r:embed="rId5" cstate="print"/>
          <a:srcRect/>
          <a:stretch>
            <a:fillRect/>
          </a:stretch>
        </p:blipFill>
        <p:spPr bwMode="auto">
          <a:xfrm>
            <a:off x="3571875" y="304800"/>
            <a:ext cx="2219325" cy="3333750"/>
          </a:xfrm>
          <a:prstGeom prst="rect">
            <a:avLst/>
          </a:prstGeom>
          <a:noFill/>
          <a:ln w="9525">
            <a:noFill/>
            <a:miter lim="800000"/>
            <a:headEnd/>
            <a:tailEnd/>
          </a:ln>
        </p:spPr>
      </p:pic>
      <p:pic>
        <p:nvPicPr>
          <p:cNvPr id="32774" name="Picture 6"/>
          <p:cNvPicPr>
            <a:picLocks noChangeAspect="1" noChangeArrowheads="1"/>
          </p:cNvPicPr>
          <p:nvPr/>
        </p:nvPicPr>
        <p:blipFill>
          <a:blip r:embed="rId6" cstate="print"/>
          <a:srcRect/>
          <a:stretch>
            <a:fillRect/>
          </a:stretch>
        </p:blipFill>
        <p:spPr bwMode="auto">
          <a:xfrm>
            <a:off x="152400" y="4572000"/>
            <a:ext cx="2514600" cy="2209800"/>
          </a:xfrm>
          <a:prstGeom prst="rect">
            <a:avLst/>
          </a:prstGeom>
          <a:noFill/>
          <a:ln w="9525">
            <a:noFill/>
            <a:miter lim="800000"/>
            <a:headEnd/>
            <a:tailEnd/>
          </a:ln>
        </p:spPr>
      </p:pic>
      <p:pic>
        <p:nvPicPr>
          <p:cNvPr id="32775" name="Picture 7"/>
          <p:cNvPicPr>
            <a:picLocks noChangeAspect="1" noChangeArrowheads="1"/>
          </p:cNvPicPr>
          <p:nvPr/>
        </p:nvPicPr>
        <p:blipFill>
          <a:blip r:embed="rId7" cstate="print"/>
          <a:srcRect/>
          <a:stretch>
            <a:fillRect/>
          </a:stretch>
        </p:blipFill>
        <p:spPr bwMode="auto">
          <a:xfrm>
            <a:off x="6629400" y="4648200"/>
            <a:ext cx="2438400" cy="2133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Pantheon, Rome</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652754" y="1600200"/>
            <a:ext cx="5838492" cy="45259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Pantheon dome interior</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714500" y="1762919"/>
            <a:ext cx="5715000" cy="42005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Hagia</a:t>
            </a:r>
            <a:r>
              <a:rPr lang="en-US" dirty="0" smtClean="0"/>
              <a:t> Sophia, Istanbul</a:t>
            </a:r>
            <a:endParaRPr lang="en-US"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1752600" y="1462233"/>
            <a:ext cx="5715000" cy="486678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Hagia</a:t>
            </a:r>
            <a:r>
              <a:rPr lang="en-US" dirty="0" smtClean="0"/>
              <a:t> Sophia dome interior</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198939" y="1600200"/>
            <a:ext cx="6746122" cy="4525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114800" cy="1249362"/>
          </a:xfrm>
        </p:spPr>
        <p:txBody>
          <a:bodyPr/>
          <a:lstStyle/>
          <a:p>
            <a:r>
              <a:rPr lang="en-US" dirty="0" smtClean="0"/>
              <a:t>St. Peter’s, Rome</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4426979" y="0"/>
            <a:ext cx="4717021" cy="6858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r="3448"/>
          <a:stretch>
            <a:fillRect/>
          </a:stretch>
        </p:blipFill>
        <p:spPr bwMode="auto">
          <a:xfrm>
            <a:off x="-1" y="3733801"/>
            <a:ext cx="4352623" cy="3124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 dome interior</a:t>
            </a:r>
            <a:endParaRPr lang="en-US"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600200" y="1634331"/>
            <a:ext cx="5943600" cy="445770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P03000353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Sans M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03FFA715-1E4B-4C54-87A6-5E09E85E83E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472FDDF-4DFA-4AEE-B918-47979EA27585}">
  <ds:schemaRefs>
    <ds:schemaRef ds:uri="http://schemas.microsoft.com/sharepoint/v3/contenttype/forms"/>
  </ds:schemaRefs>
</ds:datastoreItem>
</file>

<file path=customXml/itemProps3.xml><?xml version="1.0" encoding="utf-8"?>
<ds:datastoreItem xmlns:ds="http://schemas.openxmlformats.org/officeDocument/2006/customXml" ds:itemID="{A72279EC-5382-48A5-8A8E-474CB8BEAC12}">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TP030003533</Template>
  <TotalTime>331</TotalTime>
  <Words>437</Words>
  <Application>Microsoft Office PowerPoint</Application>
  <PresentationFormat>On-screen Show (4:3)</PresentationFormat>
  <Paragraphs>34</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TP030003533</vt:lpstr>
      <vt:lpstr>The Dome: Timeless Architectural Form</vt:lpstr>
      <vt:lpstr>Background</vt:lpstr>
      <vt:lpstr>Slide 3</vt:lpstr>
      <vt:lpstr>Pantheon, Rome</vt:lpstr>
      <vt:lpstr>Pantheon dome interior</vt:lpstr>
      <vt:lpstr>Hagia Sophia, Istanbul</vt:lpstr>
      <vt:lpstr>Hagia Sophia dome interior</vt:lpstr>
      <vt:lpstr>St. Peter’s, Rome</vt:lpstr>
      <vt:lpstr>St. Peter’s dome interior</vt:lpstr>
      <vt:lpstr>Cathedral Basilica of St. Louis, MO</vt:lpstr>
      <vt:lpstr>St. Louis dome interior</vt:lpstr>
      <vt:lpstr>Climatron at Missouri Botanical Garden (geodesic dome)</vt:lpstr>
      <vt:lpstr>Climatron dome interior</vt:lpstr>
      <vt:lpstr>Duomo (cathedral) of Florence, Italy</vt:lpstr>
      <vt:lpstr>Duomo of Florence dome interior</vt:lpstr>
      <vt:lpstr> St. Basil’s Cathedral, Moscow</vt:lpstr>
      <vt:lpstr>Onion Dome</vt:lpstr>
      <vt:lpstr>St. Basil’s dome interior</vt:lpstr>
      <vt:lpstr>Taj Mahal, India</vt:lpstr>
      <vt:lpstr>Taj Mahal Dome interior</vt:lpstr>
      <vt:lpstr>Royal Mosque, India</vt:lpstr>
      <vt:lpstr>Royal Mosque dome interior</vt:lpstr>
      <vt:lpstr>Typical on Greek islands.</vt:lpstr>
      <vt:lpstr>U.S. Capital Building Dome</vt:lpstr>
      <vt:lpstr>U.S. Capital Building dome interior</vt:lpstr>
      <vt:lpstr>Duomo in Palermo, Sicily</vt:lpstr>
      <vt:lpstr>Duomo di Palermo, Sicily - interior</vt:lpstr>
      <vt:lpstr>Other decorative domes</vt:lpstr>
      <vt:lpstr>Slide 29</vt:lpstr>
      <vt:lpstr>Slide 30</vt:lpstr>
      <vt:lpstr>Slide 31</vt:lpstr>
      <vt:lpstr>Slide 32</vt:lpstr>
      <vt:lpstr>Slide 33</vt:lpstr>
      <vt:lpstr>Slide 34</vt:lpstr>
      <vt:lpstr>Slide 35</vt:lpstr>
      <vt:lpstr>Slide 36</vt:lpstr>
      <vt:lpstr>Slide 37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Dome: Timeless Architectural Form</dc:title>
  <dc:creator>Joe</dc:creator>
  <cp:lastModifiedBy>Joe</cp:lastModifiedBy>
  <cp:revision>5</cp:revision>
  <dcterms:created xsi:type="dcterms:W3CDTF">2010-07-17T23:58:31Z</dcterms:created>
  <dcterms:modified xsi:type="dcterms:W3CDTF">2010-07-18T05:30:08Z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TC300035339990</vt:lpwstr>
  </property>
</Properties>
</file>