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4"/>
  </p:notesMasterIdLst>
  <p:sldIdLst>
    <p:sldId id="256" r:id="rId3"/>
    <p:sldId id="257" r:id="rId4"/>
    <p:sldId id="262" r:id="rId5"/>
    <p:sldId id="261" r:id="rId6"/>
    <p:sldId id="264" r:id="rId7"/>
    <p:sldId id="258" r:id="rId8"/>
    <p:sldId id="263" r:id="rId9"/>
    <p:sldId id="265" r:id="rId10"/>
    <p:sldId id="266" r:id="rId11"/>
    <p:sldId id="259" r:id="rId12"/>
    <p:sldId id="260"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36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9448F6D-0790-4262-A45F-9607C475E3B9}" type="datetimeFigureOut">
              <a:rPr lang="en-US"/>
              <a:pPr>
                <a:defRPr/>
              </a:pPr>
              <a:t>10/7/2010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35F3407-F808-4271-835B-9052306F175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7772400" cy="669926"/>
          </a:xfrm>
        </p:spPr>
        <p:txBody>
          <a:bodyPr/>
          <a:lstStyle>
            <a:lvl1pPr algn="r">
              <a:defRPr>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2209800" y="1066800"/>
            <a:ext cx="6400800" cy="381000"/>
          </a:xfrm>
        </p:spPr>
        <p:txBody>
          <a:bodyPr/>
          <a:lstStyle>
            <a:lvl1pPr marL="0" indent="0" algn="r">
              <a:buNone/>
              <a:defRPr b="1">
                <a:solidFill>
                  <a:schemeClr val="tx1"/>
                </a:solidFill>
                <a:effectLst>
                  <a:outerShdw blurRad="38100" dist="38100" dir="2700000" algn="tl">
                    <a:srgbClr val="000000">
                      <a:alpha val="43137"/>
                    </a:srgbClr>
                  </a:outerShdw>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D80B951-3D37-4F6A-BA46-4CBA80EF5E63}" type="datetimeFigureOut">
              <a:rPr lang="en-US"/>
              <a:pPr>
                <a:defRPr/>
              </a:pPr>
              <a:t>10/7/2010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526FA2-8388-46B8-8EB4-1BF3A239A2B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ED6FCC-91B8-4380-ABD7-1F7E4F60A814}" type="datetimeFigureOut">
              <a:rPr lang="en-US"/>
              <a:pPr>
                <a:defRPr/>
              </a:pPr>
              <a:t>10/7/2010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C9AEAC-0914-4811-A4C4-40F4EF52D96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5BBF0E-323D-47D1-BCE3-139E04FE18B5}" type="datetimeFigureOut">
              <a:rPr lang="en-US"/>
              <a:pPr>
                <a:defRPr/>
              </a:pPr>
              <a:t>10/7/2010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3DA889-E3DF-40CA-93A3-8E99BB98FC4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586995-EAE7-44D6-8695-87EE5007CF0A}" type="datetimeFigureOut">
              <a:rPr lang="en-US"/>
              <a:pPr>
                <a:defRPr/>
              </a:pPr>
              <a:t>10/7/2010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5B6691-0B62-4E1F-8F18-180A0FB9E2A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8422BAA-765B-4828-92F1-8B7EC88F57E3}" type="datetimeFigureOut">
              <a:rPr lang="en-US"/>
              <a:pPr>
                <a:defRPr/>
              </a:pPr>
              <a:t>10/7/2010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468C20-EEB2-439F-9894-6C8BB8B7A58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D28ED00-D296-4E75-A848-8DC28AB2152E}" type="datetimeFigureOut">
              <a:rPr lang="en-US"/>
              <a:pPr>
                <a:defRPr/>
              </a:pPr>
              <a:t>10/7/2010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A93A22-12FD-44AE-B7CD-9EC99D2EF96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64D195-C913-4DE0-AEEA-F58E3F76E567}" type="datetimeFigureOut">
              <a:rPr lang="en-US"/>
              <a:pPr>
                <a:defRPr/>
              </a:pPr>
              <a:t>10/7/2010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8312E44-4DDE-4ECD-826A-91E1632F17F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1FF866B-7434-4660-9EF5-B6EC1C853261}" type="datetimeFigureOut">
              <a:rPr lang="en-US"/>
              <a:pPr>
                <a:defRPr/>
              </a:pPr>
              <a:t>10/7/2010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8E92154-0B20-48DB-BEEB-2E719D40ADF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E147C39-DFFB-458F-A40B-8D1BDBD624F7}" type="datetimeFigureOut">
              <a:rPr lang="en-US"/>
              <a:pPr>
                <a:defRPr/>
              </a:pPr>
              <a:t>10/7/2010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7D58A2C-7579-48AE-9722-3F5CBEBF579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CEFD8D-2F0A-477A-BF01-ECF880046E7B}" type="datetimeFigureOut">
              <a:rPr lang="en-US"/>
              <a:pPr>
                <a:defRPr/>
              </a:pPr>
              <a:t>10/7/2010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F8A8F3-38A5-4420-BEFA-87D6EDA0120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040A4B-CF33-428C-BF74-5D1CCE0C4117}" type="datetimeFigureOut">
              <a:rPr lang="en-US"/>
              <a:pPr>
                <a:defRPr/>
              </a:pPr>
              <a:t>10/7/2010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20CA8D-A427-4328-9A58-BADF3ED1F31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4ABD9D0-91E2-4F0E-A623-44CB6828C041}" type="datetimeFigureOut">
              <a:rPr lang="en-US"/>
              <a:pPr>
                <a:defRPr/>
              </a:pPr>
              <a:t>10/7/2010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DCD9783-36B1-47D0-BD41-0679EF258F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rtl="0" eaLnBrk="1" fontAlgn="base" hangingPunct="1">
        <a:spcBef>
          <a:spcPct val="0"/>
        </a:spcBef>
        <a:spcAft>
          <a:spcPct val="0"/>
        </a:spcAft>
        <a:defRPr sz="3600" b="1" kern="1200">
          <a:solidFill>
            <a:schemeClr val="tx1"/>
          </a:solidFill>
          <a:latin typeface="Tahoma" pitchFamily="34" charset="0"/>
          <a:ea typeface="+mj-ea"/>
          <a:cs typeface="Tahoma" pitchFamily="34" charset="0"/>
        </a:defRPr>
      </a:lvl1pPr>
      <a:lvl2pPr algn="l" rtl="0" eaLnBrk="1" fontAlgn="base" hangingPunct="1">
        <a:spcBef>
          <a:spcPct val="0"/>
        </a:spcBef>
        <a:spcAft>
          <a:spcPct val="0"/>
        </a:spcAft>
        <a:defRPr sz="3600" b="1">
          <a:solidFill>
            <a:schemeClr val="tx1"/>
          </a:solidFill>
          <a:latin typeface="Tahoma" pitchFamily="112" charset="0"/>
          <a:cs typeface="Tahoma" pitchFamily="112" charset="0"/>
        </a:defRPr>
      </a:lvl2pPr>
      <a:lvl3pPr algn="l" rtl="0" eaLnBrk="1" fontAlgn="base" hangingPunct="1">
        <a:spcBef>
          <a:spcPct val="0"/>
        </a:spcBef>
        <a:spcAft>
          <a:spcPct val="0"/>
        </a:spcAft>
        <a:defRPr sz="3600" b="1">
          <a:solidFill>
            <a:schemeClr val="tx1"/>
          </a:solidFill>
          <a:latin typeface="Tahoma" pitchFamily="112" charset="0"/>
          <a:cs typeface="Tahoma" pitchFamily="112" charset="0"/>
        </a:defRPr>
      </a:lvl3pPr>
      <a:lvl4pPr algn="l" rtl="0" eaLnBrk="1" fontAlgn="base" hangingPunct="1">
        <a:spcBef>
          <a:spcPct val="0"/>
        </a:spcBef>
        <a:spcAft>
          <a:spcPct val="0"/>
        </a:spcAft>
        <a:defRPr sz="3600" b="1">
          <a:solidFill>
            <a:schemeClr val="tx1"/>
          </a:solidFill>
          <a:latin typeface="Tahoma" pitchFamily="112" charset="0"/>
          <a:cs typeface="Tahoma" pitchFamily="112" charset="0"/>
        </a:defRPr>
      </a:lvl4pPr>
      <a:lvl5pPr algn="l" rtl="0" eaLnBrk="1" fontAlgn="base" hangingPunct="1">
        <a:spcBef>
          <a:spcPct val="0"/>
        </a:spcBef>
        <a:spcAft>
          <a:spcPct val="0"/>
        </a:spcAft>
        <a:defRPr sz="3600" b="1">
          <a:solidFill>
            <a:schemeClr val="tx1"/>
          </a:solidFill>
          <a:latin typeface="Tahoma" pitchFamily="112" charset="0"/>
          <a:cs typeface="Tahoma" pitchFamily="112" charset="0"/>
        </a:defRPr>
      </a:lvl5pPr>
      <a:lvl6pPr marL="457200" algn="l" rtl="0" eaLnBrk="1" fontAlgn="base" hangingPunct="1">
        <a:spcBef>
          <a:spcPct val="0"/>
        </a:spcBef>
        <a:spcAft>
          <a:spcPct val="0"/>
        </a:spcAft>
        <a:defRPr sz="3600" b="1">
          <a:solidFill>
            <a:schemeClr val="tx1"/>
          </a:solidFill>
          <a:latin typeface="Tahoma" pitchFamily="112" charset="0"/>
          <a:cs typeface="Tahoma" pitchFamily="112" charset="0"/>
        </a:defRPr>
      </a:lvl6pPr>
      <a:lvl7pPr marL="914400" algn="l" rtl="0" eaLnBrk="1" fontAlgn="base" hangingPunct="1">
        <a:spcBef>
          <a:spcPct val="0"/>
        </a:spcBef>
        <a:spcAft>
          <a:spcPct val="0"/>
        </a:spcAft>
        <a:defRPr sz="3600" b="1">
          <a:solidFill>
            <a:schemeClr val="tx1"/>
          </a:solidFill>
          <a:latin typeface="Tahoma" pitchFamily="112" charset="0"/>
          <a:cs typeface="Tahoma" pitchFamily="112" charset="0"/>
        </a:defRPr>
      </a:lvl7pPr>
      <a:lvl8pPr marL="1371600" algn="l" rtl="0" eaLnBrk="1" fontAlgn="base" hangingPunct="1">
        <a:spcBef>
          <a:spcPct val="0"/>
        </a:spcBef>
        <a:spcAft>
          <a:spcPct val="0"/>
        </a:spcAft>
        <a:defRPr sz="3600" b="1">
          <a:solidFill>
            <a:schemeClr val="tx1"/>
          </a:solidFill>
          <a:latin typeface="Tahoma" pitchFamily="112" charset="0"/>
          <a:cs typeface="Tahoma" pitchFamily="112" charset="0"/>
        </a:defRPr>
      </a:lvl8pPr>
      <a:lvl9pPr marL="1828800" algn="l" rtl="0" eaLnBrk="1" fontAlgn="base" hangingPunct="1">
        <a:spcBef>
          <a:spcPct val="0"/>
        </a:spcBef>
        <a:spcAft>
          <a:spcPct val="0"/>
        </a:spcAft>
        <a:defRPr sz="3600" b="1">
          <a:solidFill>
            <a:schemeClr val="tx1"/>
          </a:solidFill>
          <a:latin typeface="Tahoma" pitchFamily="112" charset="0"/>
          <a:cs typeface="Tahoma" pitchFamily="112" charset="0"/>
        </a:defRPr>
      </a:lvl9pPr>
    </p:titleStyle>
    <p:body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304800"/>
            <a:ext cx="6934200" cy="1066800"/>
          </a:xfrm>
        </p:spPr>
        <p:txBody>
          <a:bodyPr rtlCol="0">
            <a:normAutofit fontScale="90000"/>
          </a:bodyPr>
          <a:lstStyle/>
          <a:p>
            <a:pPr fontAlgn="auto">
              <a:spcAft>
                <a:spcPts val="0"/>
              </a:spcAft>
              <a:defRPr/>
            </a:pPr>
            <a:r>
              <a:rPr lang="en-US" dirty="0" smtClean="0"/>
              <a:t>Agriculture in Developing Nations</a:t>
            </a:r>
            <a:endParaRPr lang="en-US" dirty="0"/>
          </a:p>
        </p:txBody>
      </p:sp>
      <p:sp>
        <p:nvSpPr>
          <p:cNvPr id="3" name="Subtitle 2"/>
          <p:cNvSpPr>
            <a:spLocks noGrp="1"/>
          </p:cNvSpPr>
          <p:nvPr>
            <p:ph type="subTitle" idx="1"/>
          </p:nvPr>
        </p:nvSpPr>
        <p:spPr>
          <a:xfrm>
            <a:off x="2209800" y="1828800"/>
            <a:ext cx="6400800" cy="381000"/>
          </a:xfrm>
        </p:spPr>
        <p:txBody>
          <a:bodyPr rtlCol="0">
            <a:normAutofit lnSpcReduction="10000"/>
          </a:bodyPr>
          <a:lstStyle/>
          <a:p>
            <a:pPr fontAlgn="auto">
              <a:spcAft>
                <a:spcPts val="0"/>
              </a:spcAft>
              <a:buFont typeface="Arial" pitchFamily="34" charset="0"/>
              <a:buNone/>
              <a:defRPr/>
            </a:pPr>
            <a:r>
              <a:rPr lang="en-US" dirty="0" smtClean="0"/>
              <a:t>A Sampling</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
            <a:ext cx="8229600" cy="1219200"/>
          </a:xfrm>
        </p:spPr>
        <p:txBody>
          <a:bodyPr/>
          <a:lstStyle/>
          <a:p>
            <a:r>
              <a:rPr lang="en-GB" dirty="0" smtClean="0"/>
              <a:t>This drip irrigation system in Zimbabwe shows how an elevated water reservoir tank and a system of pipes is used to water plants.  The pipes have holes in at regular intervals so the plants are individually watered.</a:t>
            </a:r>
            <a:endParaRPr lang="en-US" dirty="0"/>
          </a:p>
        </p:txBody>
      </p:sp>
      <p:pic>
        <p:nvPicPr>
          <p:cNvPr id="18434" name="Picture 2" descr="15891 drip irrigation tank"/>
          <p:cNvPicPr>
            <a:picLocks noChangeAspect="1" noChangeArrowheads="1"/>
          </p:cNvPicPr>
          <p:nvPr/>
        </p:nvPicPr>
        <p:blipFill>
          <a:blip r:embed="rId2" cstate="print"/>
          <a:srcRect/>
          <a:stretch>
            <a:fillRect/>
          </a:stretch>
        </p:blipFill>
        <p:spPr bwMode="auto">
          <a:xfrm>
            <a:off x="533400" y="1381125"/>
            <a:ext cx="8077200" cy="54006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1066800"/>
          </a:xfrm>
        </p:spPr>
        <p:txBody>
          <a:bodyPr/>
          <a:lstStyle/>
          <a:p>
            <a:r>
              <a:rPr lang="en-GB" dirty="0" smtClean="0"/>
              <a:t>Practical Action works with communities in Zimbabwe to help them install drip irrigation systems.  These make efficient use of any water which is harvested.</a:t>
            </a:r>
            <a:endParaRPr lang="en-US" dirty="0"/>
          </a:p>
        </p:txBody>
      </p:sp>
      <p:pic>
        <p:nvPicPr>
          <p:cNvPr id="19458" name="Picture 2" descr="15917 - Drip irrigation group"/>
          <p:cNvPicPr>
            <a:picLocks noChangeAspect="1" noChangeArrowheads="1"/>
          </p:cNvPicPr>
          <p:nvPr/>
        </p:nvPicPr>
        <p:blipFill>
          <a:blip r:embed="rId2" cstate="print"/>
          <a:srcRect/>
          <a:stretch>
            <a:fillRect/>
          </a:stretch>
        </p:blipFill>
        <p:spPr bwMode="auto">
          <a:xfrm>
            <a:off x="536575" y="1381125"/>
            <a:ext cx="8074025" cy="54006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381000" y="1371600"/>
            <a:ext cx="8229600" cy="4525963"/>
          </a:xfrm>
        </p:spPr>
        <p:txBody>
          <a:bodyPr/>
          <a:lstStyle/>
          <a:p>
            <a:endParaRPr lang="en-US" dirty="0" smtClean="0"/>
          </a:p>
          <a:p>
            <a:endParaRPr lang="en-US" dirty="0" smtClean="0"/>
          </a:p>
        </p:txBody>
      </p:sp>
      <p:sp>
        <p:nvSpPr>
          <p:cNvPr id="2050" name="Rectangle 2"/>
          <p:cNvSpPr>
            <a:spLocks noChangeArrowheads="1"/>
          </p:cNvSpPr>
          <p:nvPr/>
        </p:nvSpPr>
        <p:spPr bwMode="auto">
          <a:xfrm>
            <a:off x="152400" y="324526"/>
            <a:ext cx="86868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radeGothic" charset="0"/>
                <a:ea typeface="Times New Roman" pitchFamily="18" charset="0"/>
                <a:cs typeface="Arial" pitchFamily="34" charset="0"/>
              </a:rPr>
              <a:t>A treadle pump is used to irrigate crops in Nepal.  Water is pumped up from under the ground using pistons and directed into irrigation channels.  It can also be collected in watering cans to water plants further afield as is the case in this picture.</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2" name="Picture 4" descr="20299 - treadle pump"/>
          <p:cNvPicPr>
            <a:picLocks noChangeAspect="1" noChangeArrowheads="1"/>
          </p:cNvPicPr>
          <p:nvPr/>
        </p:nvPicPr>
        <p:blipFill>
          <a:blip r:embed="rId2" cstate="print"/>
          <a:srcRect l="20305" t="6529" r="4272" b="8574"/>
          <a:stretch>
            <a:fillRect/>
          </a:stretch>
        </p:blipFill>
        <p:spPr bwMode="auto">
          <a:xfrm>
            <a:off x="609600" y="1295400"/>
            <a:ext cx="7200900" cy="539908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458200" cy="1371600"/>
          </a:xfrm>
        </p:spPr>
        <p:txBody>
          <a:bodyPr/>
          <a:lstStyle/>
          <a:p>
            <a:r>
              <a:rPr lang="en-GB" dirty="0" smtClean="0"/>
              <a:t>A Farmer harvesting aubergines in Nepal.   Farmers started growing aubergines as a result of a project introduced by Practical Action that enabled them to get together and produce a </a:t>
            </a:r>
            <a:r>
              <a:rPr lang="en-GB" dirty="0" smtClean="0"/>
              <a:t>wide variety </a:t>
            </a:r>
            <a:r>
              <a:rPr lang="en-GB" dirty="0" smtClean="0"/>
              <a:t>of different crops.</a:t>
            </a:r>
            <a:endParaRPr lang="en-US" dirty="0" smtClean="0"/>
          </a:p>
          <a:p>
            <a:endParaRPr lang="en-US" dirty="0"/>
          </a:p>
        </p:txBody>
      </p:sp>
      <p:pic>
        <p:nvPicPr>
          <p:cNvPr id="21506" name="Picture 2" descr="20704 aubergine"/>
          <p:cNvPicPr>
            <a:picLocks noChangeAspect="1" noChangeArrowheads="1"/>
          </p:cNvPicPr>
          <p:nvPr/>
        </p:nvPicPr>
        <p:blipFill>
          <a:blip r:embed="rId2" cstate="print"/>
          <a:srcRect/>
          <a:stretch>
            <a:fillRect/>
          </a:stretch>
        </p:blipFill>
        <p:spPr bwMode="auto">
          <a:xfrm>
            <a:off x="704850" y="1371600"/>
            <a:ext cx="7524750" cy="54006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229600" cy="838200"/>
          </a:xfrm>
        </p:spPr>
        <p:txBody>
          <a:bodyPr/>
          <a:lstStyle/>
          <a:p>
            <a:r>
              <a:rPr lang="en-GB" dirty="0" smtClean="0"/>
              <a:t>A farmer in Nepal has installed a sprinkler irrigation system to water his crops.</a:t>
            </a:r>
            <a:endParaRPr lang="en-US" dirty="0" smtClean="0"/>
          </a:p>
          <a:p>
            <a:endParaRPr lang="en-US" dirty="0"/>
          </a:p>
        </p:txBody>
      </p:sp>
      <p:pic>
        <p:nvPicPr>
          <p:cNvPr id="20482" name="Picture 2" descr="13369 sprinkle irrigation"/>
          <p:cNvPicPr>
            <a:picLocks noChangeAspect="1" noChangeArrowheads="1"/>
          </p:cNvPicPr>
          <p:nvPr/>
        </p:nvPicPr>
        <p:blipFill>
          <a:blip r:embed="rId2" cstate="print"/>
          <a:srcRect/>
          <a:stretch>
            <a:fillRect/>
          </a:stretch>
        </p:blipFill>
        <p:spPr bwMode="auto">
          <a:xfrm>
            <a:off x="485775" y="1219200"/>
            <a:ext cx="8124825" cy="54006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229600" cy="914400"/>
          </a:xfrm>
        </p:spPr>
        <p:txBody>
          <a:bodyPr/>
          <a:lstStyle/>
          <a:p>
            <a:r>
              <a:rPr lang="en-GB" dirty="0" smtClean="0"/>
              <a:t>This farmer in Nepal is using oxen to plough his land which is on an extremely steep mountainside</a:t>
            </a:r>
            <a:endParaRPr lang="en-US" dirty="0"/>
          </a:p>
        </p:txBody>
      </p:sp>
      <p:pic>
        <p:nvPicPr>
          <p:cNvPr id="23554" name="Picture 2" descr="20605 -ploughing"/>
          <p:cNvPicPr>
            <a:picLocks noChangeAspect="1" noChangeArrowheads="1"/>
          </p:cNvPicPr>
          <p:nvPr/>
        </p:nvPicPr>
        <p:blipFill>
          <a:blip r:embed="rId2" cstate="print"/>
          <a:srcRect/>
          <a:stretch>
            <a:fillRect/>
          </a:stretch>
        </p:blipFill>
        <p:spPr bwMode="auto">
          <a:xfrm>
            <a:off x="1066800" y="990600"/>
            <a:ext cx="7181850" cy="54006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229600" cy="1143000"/>
          </a:xfrm>
        </p:spPr>
        <p:txBody>
          <a:bodyPr/>
          <a:lstStyle/>
          <a:p>
            <a:r>
              <a:rPr lang="en-GB" dirty="0" smtClean="0"/>
              <a:t>In Bangladesh Practical Action has trained women to keep ducks instead of goats to provide food for their families and to sell.  Unlike goats ducks are not affected when it floods.</a:t>
            </a:r>
            <a:endParaRPr lang="en-US" dirty="0" smtClean="0"/>
          </a:p>
          <a:p>
            <a:endParaRPr lang="en-US" dirty="0"/>
          </a:p>
        </p:txBody>
      </p:sp>
      <p:pic>
        <p:nvPicPr>
          <p:cNvPr id="17410" name="Picture 2" descr="11106 - duck eggs"/>
          <p:cNvPicPr>
            <a:picLocks noChangeAspect="1" noChangeArrowheads="1"/>
          </p:cNvPicPr>
          <p:nvPr/>
        </p:nvPicPr>
        <p:blipFill>
          <a:blip r:embed="rId2" cstate="print"/>
          <a:srcRect/>
          <a:stretch>
            <a:fillRect/>
          </a:stretch>
        </p:blipFill>
        <p:spPr bwMode="auto">
          <a:xfrm>
            <a:off x="542925" y="1371600"/>
            <a:ext cx="8067675" cy="54006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1447800"/>
          </a:xfrm>
        </p:spPr>
        <p:txBody>
          <a:bodyPr/>
          <a:lstStyle/>
          <a:p>
            <a:r>
              <a:rPr lang="en-GB" dirty="0" smtClean="0"/>
              <a:t>Climate change increases the risk of flooding in Bangladesh.  Practical Action shows communities how to grow crops on a raft made of hyacinth roots.  This means when their land floods the crops will not be ruined.  They also breed ducks rather than goats</a:t>
            </a:r>
            <a:r>
              <a:rPr lang="en-GB" dirty="0" smtClean="0"/>
              <a:t>.</a:t>
            </a:r>
            <a:endParaRPr lang="en-US" dirty="0" smtClean="0"/>
          </a:p>
        </p:txBody>
      </p:sp>
      <p:pic>
        <p:nvPicPr>
          <p:cNvPr id="22530" name="Picture 2" descr="15597 floating garden"/>
          <p:cNvPicPr>
            <a:picLocks noChangeAspect="1" noChangeArrowheads="1"/>
          </p:cNvPicPr>
          <p:nvPr/>
        </p:nvPicPr>
        <p:blipFill>
          <a:blip r:embed="rId2" cstate="print"/>
          <a:srcRect/>
          <a:stretch>
            <a:fillRect/>
          </a:stretch>
        </p:blipFill>
        <p:spPr bwMode="auto">
          <a:xfrm>
            <a:off x="533400" y="1371600"/>
            <a:ext cx="8115300" cy="54006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1143000"/>
          </a:xfrm>
        </p:spPr>
        <p:txBody>
          <a:bodyPr/>
          <a:lstStyle/>
          <a:p>
            <a:r>
              <a:rPr lang="en-GB" dirty="0" smtClean="0"/>
              <a:t>A man and his son showing broad beans they have grown in their homestead garden in Bangladesh.  The garden is not the man’s main livelihood but provides food for his family</a:t>
            </a:r>
            <a:r>
              <a:rPr lang="en-GB" dirty="0" smtClean="0"/>
              <a:t>.</a:t>
            </a:r>
            <a:endParaRPr lang="en-US" dirty="0" smtClean="0"/>
          </a:p>
        </p:txBody>
      </p:sp>
      <p:pic>
        <p:nvPicPr>
          <p:cNvPr id="24578" name="Picture 2" descr="14974 broad beans"/>
          <p:cNvPicPr>
            <a:picLocks noChangeAspect="1" noChangeArrowheads="1"/>
          </p:cNvPicPr>
          <p:nvPr/>
        </p:nvPicPr>
        <p:blipFill>
          <a:blip r:embed="rId2" cstate="print"/>
          <a:srcRect/>
          <a:stretch>
            <a:fillRect/>
          </a:stretch>
        </p:blipFill>
        <p:spPr bwMode="auto">
          <a:xfrm>
            <a:off x="762000" y="1295400"/>
            <a:ext cx="7648575" cy="54006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85800"/>
          </a:xfrm>
        </p:spPr>
        <p:txBody>
          <a:bodyPr/>
          <a:lstStyle/>
          <a:p>
            <a:r>
              <a:rPr lang="en-GB" dirty="0" smtClean="0"/>
              <a:t>These women in Sri Lanka are picking </a:t>
            </a:r>
            <a:r>
              <a:rPr lang="en-GB" dirty="0" smtClean="0"/>
              <a:t>tea</a:t>
            </a:r>
            <a:endParaRPr lang="en-US" dirty="0"/>
          </a:p>
        </p:txBody>
      </p:sp>
      <p:pic>
        <p:nvPicPr>
          <p:cNvPr id="25602" name="Picture 2" descr="7019 - tea picking"/>
          <p:cNvPicPr>
            <a:picLocks noChangeAspect="1" noChangeArrowheads="1"/>
          </p:cNvPicPr>
          <p:nvPr/>
        </p:nvPicPr>
        <p:blipFill>
          <a:blip r:embed="rId2" cstate="print"/>
          <a:srcRect/>
          <a:stretch>
            <a:fillRect/>
          </a:stretch>
        </p:blipFill>
        <p:spPr bwMode="auto">
          <a:xfrm>
            <a:off x="533400" y="762000"/>
            <a:ext cx="8096250" cy="54006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P101967945_template">
  <a:themeElements>
    <a:clrScheme name="Custom 2">
      <a:dk1>
        <a:srgbClr val="FFFFFF"/>
      </a:dk1>
      <a:lt1>
        <a:srgbClr val="FFFFFF"/>
      </a:lt1>
      <a:dk2>
        <a:srgbClr val="1F497D"/>
      </a:dk2>
      <a:lt2>
        <a:srgbClr val="FAFC55"/>
      </a:lt2>
      <a:accent1>
        <a:srgbClr val="678905"/>
      </a:accent1>
      <a:accent2>
        <a:srgbClr val="94300E"/>
      </a:accent2>
      <a:accent3>
        <a:srgbClr val="FFFFFF"/>
      </a:accent3>
      <a:accent4>
        <a:srgbClr val="8064A2"/>
      </a:accent4>
      <a:accent5>
        <a:srgbClr val="4BACC6"/>
      </a:accent5>
      <a:accent6>
        <a:srgbClr val="FFAC79"/>
      </a:accent6>
      <a:hlink>
        <a:srgbClr val="3F4D03"/>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09443E3-2A2E-497B-B118-F1C0CA4A0C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TP101967945_template</Template>
  <TotalTime>33</TotalTime>
  <Words>309</Words>
  <Application>Microsoft Office PowerPoint</Application>
  <PresentationFormat>On-screen Show (4:3)</PresentationFormat>
  <Paragraphs>12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TP101967945_template</vt:lpstr>
      <vt:lpstr>Agriculture in Developing Nations</vt:lpstr>
      <vt:lpstr>Slide 2</vt:lpstr>
      <vt:lpstr>Slide 3</vt:lpstr>
      <vt:lpstr>Slide 4</vt:lpstr>
      <vt:lpstr>Slide 5</vt:lpstr>
      <vt:lpstr>Slide 6</vt:lpstr>
      <vt:lpstr>Slide 7</vt:lpstr>
      <vt:lpstr>Slide 8</vt:lpstr>
      <vt:lpstr>Slide 9</vt:lpstr>
      <vt:lpstr>Slide 10</vt:lpstr>
      <vt:lpstr>Slide 11</vt:lpstr>
    </vt:vector>
  </TitlesOfParts>
  <Company>University of Missouri St. Louis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Agriculture in Developing Nations</dc:title>
  <dc:subject/>
  <dc:creator>Joseph Naumann</dc:creator>
  <cp:keywords/>
  <dc:description/>
  <cp:lastModifiedBy>Joseph Naumann</cp:lastModifiedBy>
  <cp:revision>4</cp:revision>
  <dcterms:created xsi:type="dcterms:W3CDTF">2010-10-07T21:04:09Z</dcterms:created>
  <dcterms:modified xsi:type="dcterms:W3CDTF">2010-10-07T21:38:09Z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TC101967946</vt:lpwstr>
  </property>
</Properties>
</file>