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4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62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C2796-38F0-4163-B63C-6A929A5D6120}" type="datetimeFigureOut">
              <a:rPr lang="en-US" smtClean="0"/>
              <a:pPr/>
              <a:t>6/6/2010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CBF8A3-7C65-4CBF-A992-414CE124F48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6/6/2010 4:13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Colorful Birds</a:t>
            </a:r>
            <a:endParaRPr lang="en-US" dirty="0"/>
          </a:p>
        </p:txBody>
      </p:sp>
      <p:sp>
        <p:nvSpPr>
          <p:cNvPr id="3" name="Subtitle 2"/>
          <p:cNvSpPr>
            <a:spLocks noGrp="1"/>
          </p:cNvSpPr>
          <p:nvPr>
            <p:ph type="subTitle" idx="1"/>
          </p:nvPr>
        </p:nvSpPr>
        <p:spPr>
          <a:xfrm>
            <a:off x="730249" y="4344988"/>
            <a:ext cx="7681913" cy="1370012"/>
          </a:xfrm>
        </p:spPr>
        <p:txBody>
          <a:bodyPr>
            <a:normAutofit/>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American Goldfinch (</a:t>
            </a:r>
            <a:r>
              <a:rPr lang="en-US" b="1" dirty="0" err="1"/>
              <a:t>Carduelis</a:t>
            </a:r>
            <a:r>
              <a:rPr lang="en-US" b="1" dirty="0"/>
              <a:t> </a:t>
            </a:r>
            <a:r>
              <a:rPr lang="en-US" b="1" dirty="0" err="1"/>
              <a:t>tristis</a:t>
            </a:r>
            <a:r>
              <a:rPr lang="en-US" b="1" dirty="0"/>
              <a:t>)</a:t>
            </a:r>
            <a:r>
              <a:rPr lang="en-US" dirty="0"/>
              <a:t> </a:t>
            </a:r>
          </a:p>
        </p:txBody>
      </p:sp>
      <p:pic>
        <p:nvPicPr>
          <p:cNvPr id="9218" name="Picture 2"/>
          <p:cNvPicPr>
            <a:picLocks noChangeAspect="1" noChangeArrowheads="1"/>
          </p:cNvPicPr>
          <p:nvPr/>
        </p:nvPicPr>
        <p:blipFill>
          <a:blip r:embed="rId2" cstate="print"/>
          <a:srcRect/>
          <a:stretch>
            <a:fillRect/>
          </a:stretch>
        </p:blipFill>
        <p:spPr bwMode="auto">
          <a:xfrm>
            <a:off x="508000" y="1703070"/>
            <a:ext cx="8178800" cy="4907280"/>
          </a:xfrm>
          <a:prstGeom prst="rect">
            <a:avLst/>
          </a:prstGeom>
          <a:noFill/>
          <a:ln w="9525">
            <a:noFill/>
            <a:miter lim="800000"/>
            <a:headEnd/>
            <a:tailEnd/>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Wood Duck (Aix </a:t>
            </a:r>
            <a:r>
              <a:rPr lang="en-US" b="1" dirty="0" err="1"/>
              <a:t>sponsa</a:t>
            </a:r>
            <a:r>
              <a:rPr lang="en-US" b="1" dirty="0"/>
              <a:t>)</a:t>
            </a:r>
            <a:r>
              <a:rPr lang="en-US" dirty="0"/>
              <a:t> </a:t>
            </a:r>
          </a:p>
        </p:txBody>
      </p:sp>
      <p:pic>
        <p:nvPicPr>
          <p:cNvPr id="10242" name="Picture 2"/>
          <p:cNvPicPr>
            <a:picLocks noChangeAspect="1" noChangeArrowheads="1"/>
          </p:cNvPicPr>
          <p:nvPr/>
        </p:nvPicPr>
        <p:blipFill>
          <a:blip r:embed="rId2" cstate="print"/>
          <a:srcRect/>
          <a:stretch>
            <a:fillRect/>
          </a:stretch>
        </p:blipFill>
        <p:spPr bwMode="auto">
          <a:xfrm>
            <a:off x="381000" y="990600"/>
            <a:ext cx="8420101" cy="5613400"/>
          </a:xfrm>
          <a:prstGeom prst="rect">
            <a:avLst/>
          </a:prstGeom>
          <a:noFill/>
          <a:ln w="9525">
            <a:noFill/>
            <a:miter lim="800000"/>
            <a:headEnd/>
            <a:tailEnd/>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Kingfisher (</a:t>
            </a:r>
            <a:r>
              <a:rPr lang="en-US" b="1" dirty="0" err="1"/>
              <a:t>Halcyonidae</a:t>
            </a:r>
            <a:r>
              <a:rPr lang="en-US" b="1" dirty="0"/>
              <a:t>)</a:t>
            </a:r>
            <a:r>
              <a:rPr lang="en-US" dirty="0"/>
              <a:t> </a:t>
            </a:r>
          </a:p>
        </p:txBody>
      </p:sp>
      <p:pic>
        <p:nvPicPr>
          <p:cNvPr id="11266" name="Picture 2"/>
          <p:cNvPicPr>
            <a:picLocks noChangeAspect="1" noChangeArrowheads="1"/>
          </p:cNvPicPr>
          <p:nvPr/>
        </p:nvPicPr>
        <p:blipFill>
          <a:blip r:embed="rId2" cstate="print"/>
          <a:srcRect/>
          <a:stretch>
            <a:fillRect/>
          </a:stretch>
        </p:blipFill>
        <p:spPr bwMode="auto">
          <a:xfrm>
            <a:off x="838200" y="977618"/>
            <a:ext cx="7350659" cy="5499382"/>
          </a:xfrm>
          <a:prstGeom prst="rect">
            <a:avLst/>
          </a:prstGeom>
          <a:noFill/>
          <a:ln w="9525">
            <a:noFill/>
            <a:miter lim="800000"/>
            <a:headEnd/>
            <a:tailEnd/>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Green Wing Macaw Parrot (</a:t>
            </a:r>
            <a:r>
              <a:rPr lang="en-US" b="1" dirty="0" err="1"/>
              <a:t>Ara</a:t>
            </a:r>
            <a:r>
              <a:rPr lang="en-US" b="1" dirty="0"/>
              <a:t> </a:t>
            </a:r>
            <a:r>
              <a:rPr lang="en-US" b="1" dirty="0" err="1"/>
              <a:t>chloroptera</a:t>
            </a:r>
            <a:r>
              <a:rPr lang="en-US" b="1" dirty="0"/>
              <a:t>)</a:t>
            </a:r>
            <a:r>
              <a:rPr lang="en-US" dirty="0"/>
              <a:t> </a:t>
            </a:r>
          </a:p>
        </p:txBody>
      </p:sp>
      <p:pic>
        <p:nvPicPr>
          <p:cNvPr id="12290" name="Picture 2"/>
          <p:cNvPicPr>
            <a:picLocks noChangeAspect="1" noChangeArrowheads="1"/>
          </p:cNvPicPr>
          <p:nvPr/>
        </p:nvPicPr>
        <p:blipFill>
          <a:blip r:embed="rId2" cstate="print"/>
          <a:srcRect/>
          <a:stretch>
            <a:fillRect/>
          </a:stretch>
        </p:blipFill>
        <p:spPr bwMode="auto">
          <a:xfrm>
            <a:off x="2209800" y="1600200"/>
            <a:ext cx="5143500" cy="5143500"/>
          </a:xfrm>
          <a:prstGeom prst="rect">
            <a:avLst/>
          </a:prstGeom>
          <a:noFill/>
          <a:ln w="9525">
            <a:noFill/>
            <a:miter lim="800000"/>
            <a:headEnd/>
            <a:tailEnd/>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Troupial</a:t>
            </a:r>
            <a:r>
              <a:rPr lang="en-US" b="1" dirty="0"/>
              <a:t> (</a:t>
            </a:r>
            <a:r>
              <a:rPr lang="en-US" b="1" dirty="0" err="1"/>
              <a:t>Icterus</a:t>
            </a:r>
            <a:r>
              <a:rPr lang="en-US" b="1" dirty="0"/>
              <a:t> </a:t>
            </a:r>
            <a:r>
              <a:rPr lang="en-US" b="1" dirty="0" err="1"/>
              <a:t>icterus</a:t>
            </a:r>
            <a:r>
              <a:rPr lang="en-US" b="1" dirty="0"/>
              <a:t>)</a:t>
            </a:r>
            <a:r>
              <a:rPr lang="en-US" dirty="0"/>
              <a:t> </a:t>
            </a:r>
          </a:p>
        </p:txBody>
      </p:sp>
      <p:pic>
        <p:nvPicPr>
          <p:cNvPr id="13314" name="Picture 2"/>
          <p:cNvPicPr>
            <a:picLocks noChangeAspect="1" noChangeArrowheads="1"/>
          </p:cNvPicPr>
          <p:nvPr/>
        </p:nvPicPr>
        <p:blipFill>
          <a:blip r:embed="rId2" cstate="print"/>
          <a:srcRect/>
          <a:stretch>
            <a:fillRect/>
          </a:stretch>
        </p:blipFill>
        <p:spPr bwMode="auto">
          <a:xfrm>
            <a:off x="2743200" y="990600"/>
            <a:ext cx="3810000" cy="5715000"/>
          </a:xfrm>
          <a:prstGeom prst="rect">
            <a:avLst/>
          </a:prstGeom>
          <a:noFill/>
          <a:ln w="9525">
            <a:noFill/>
            <a:miter lim="800000"/>
            <a:headEnd/>
            <a:tailEnd/>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Blue Throated Bee-Eater (</a:t>
            </a:r>
            <a:r>
              <a:rPr lang="en-US" b="1" dirty="0" err="1"/>
              <a:t>Merops</a:t>
            </a:r>
            <a:r>
              <a:rPr lang="en-US" b="1" dirty="0"/>
              <a:t> </a:t>
            </a:r>
            <a:r>
              <a:rPr lang="en-US" b="1" dirty="0" err="1"/>
              <a:t>viridis</a:t>
            </a:r>
            <a:r>
              <a:rPr lang="en-US" b="1" dirty="0"/>
              <a:t>)</a:t>
            </a:r>
            <a:r>
              <a:rPr lang="en-US" dirty="0"/>
              <a:t> </a:t>
            </a:r>
          </a:p>
        </p:txBody>
      </p:sp>
      <p:pic>
        <p:nvPicPr>
          <p:cNvPr id="14338" name="Picture 2"/>
          <p:cNvPicPr>
            <a:picLocks noChangeAspect="1" noChangeArrowheads="1"/>
          </p:cNvPicPr>
          <p:nvPr/>
        </p:nvPicPr>
        <p:blipFill>
          <a:blip r:embed="rId2" cstate="print"/>
          <a:srcRect/>
          <a:stretch>
            <a:fillRect/>
          </a:stretch>
        </p:blipFill>
        <p:spPr bwMode="auto">
          <a:xfrm>
            <a:off x="1295400" y="1600200"/>
            <a:ext cx="6576413" cy="4965192"/>
          </a:xfrm>
          <a:prstGeom prst="rect">
            <a:avLst/>
          </a:prstGeom>
          <a:noFill/>
          <a:ln w="9525">
            <a:noFill/>
            <a:miter lim="800000"/>
            <a:headEnd/>
            <a:tailEnd/>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Painted Bunting (</a:t>
            </a:r>
            <a:r>
              <a:rPr lang="en-US" b="1" dirty="0" err="1"/>
              <a:t>Passerina</a:t>
            </a:r>
            <a:r>
              <a:rPr lang="en-US" b="1" dirty="0"/>
              <a:t> </a:t>
            </a:r>
            <a:r>
              <a:rPr lang="en-US" b="1" dirty="0" err="1"/>
              <a:t>ciris</a:t>
            </a:r>
            <a:r>
              <a:rPr lang="en-US" b="1" dirty="0"/>
              <a:t>)</a:t>
            </a:r>
            <a:r>
              <a:rPr lang="en-US" dirty="0"/>
              <a:t> </a:t>
            </a:r>
          </a:p>
        </p:txBody>
      </p:sp>
      <p:pic>
        <p:nvPicPr>
          <p:cNvPr id="15362" name="Picture 2"/>
          <p:cNvPicPr>
            <a:picLocks noChangeAspect="1" noChangeArrowheads="1"/>
          </p:cNvPicPr>
          <p:nvPr/>
        </p:nvPicPr>
        <p:blipFill>
          <a:blip r:embed="rId2" cstate="print"/>
          <a:srcRect/>
          <a:stretch>
            <a:fillRect/>
          </a:stretch>
        </p:blipFill>
        <p:spPr bwMode="auto">
          <a:xfrm>
            <a:off x="914400" y="1027995"/>
            <a:ext cx="7288575" cy="5601405"/>
          </a:xfrm>
          <a:prstGeom prst="rect">
            <a:avLst/>
          </a:prstGeom>
          <a:noFill/>
          <a:ln w="9525">
            <a:noFill/>
            <a:miter lim="800000"/>
            <a:headEnd/>
            <a:tailEnd/>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Keel-billed Toucans (</a:t>
            </a:r>
            <a:r>
              <a:rPr lang="en-US" b="1" dirty="0" err="1"/>
              <a:t>Ramphastos</a:t>
            </a:r>
            <a:r>
              <a:rPr lang="en-US" b="1" dirty="0"/>
              <a:t> </a:t>
            </a:r>
            <a:r>
              <a:rPr lang="en-US" b="1" dirty="0" err="1"/>
              <a:t>sulfuratus</a:t>
            </a:r>
            <a:r>
              <a:rPr lang="en-US" b="1" dirty="0"/>
              <a:t>)</a:t>
            </a:r>
            <a:r>
              <a:rPr lang="en-US" dirty="0"/>
              <a:t> </a:t>
            </a:r>
          </a:p>
        </p:txBody>
      </p:sp>
      <p:pic>
        <p:nvPicPr>
          <p:cNvPr id="16386" name="Picture 2"/>
          <p:cNvPicPr>
            <a:picLocks noChangeAspect="1" noChangeArrowheads="1"/>
          </p:cNvPicPr>
          <p:nvPr/>
        </p:nvPicPr>
        <p:blipFill>
          <a:blip r:embed="rId2" cstate="print"/>
          <a:srcRect/>
          <a:stretch>
            <a:fillRect/>
          </a:stretch>
        </p:blipFill>
        <p:spPr bwMode="auto">
          <a:xfrm>
            <a:off x="3505199" y="990600"/>
            <a:ext cx="4759147" cy="5638800"/>
          </a:xfrm>
          <a:prstGeom prst="rect">
            <a:avLst/>
          </a:prstGeom>
          <a:noFill/>
          <a:ln w="9525">
            <a:noFill/>
            <a:miter lim="800000"/>
            <a:headEnd/>
            <a:tailEn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329595"/>
          </a:xfrm>
        </p:spPr>
        <p:txBody>
          <a:bodyPr/>
          <a:lstStyle/>
          <a:p>
            <a:r>
              <a:rPr lang="en-US" b="1" dirty="0"/>
              <a:t>Rainbow Lorikeet (</a:t>
            </a:r>
            <a:r>
              <a:rPr lang="en-US" b="1" dirty="0" err="1"/>
              <a:t>Trichoglossus</a:t>
            </a:r>
            <a:r>
              <a:rPr lang="en-US" b="1" dirty="0"/>
              <a:t> </a:t>
            </a:r>
            <a:r>
              <a:rPr lang="en-US" b="1" dirty="0" err="1"/>
              <a:t>haematodus</a:t>
            </a:r>
            <a:r>
              <a:rPr lang="en-US" b="1" dirty="0"/>
              <a:t>)</a:t>
            </a:r>
            <a:r>
              <a:rPr lang="en-US" dirty="0"/>
              <a:t> </a:t>
            </a:r>
          </a:p>
        </p:txBody>
      </p:sp>
      <p:pic>
        <p:nvPicPr>
          <p:cNvPr id="17410" name="Picture 2"/>
          <p:cNvPicPr>
            <a:picLocks noChangeAspect="1" noChangeArrowheads="1"/>
          </p:cNvPicPr>
          <p:nvPr/>
        </p:nvPicPr>
        <p:blipFill>
          <a:blip r:embed="rId2" cstate="print"/>
          <a:srcRect/>
          <a:stretch>
            <a:fillRect/>
          </a:stretch>
        </p:blipFill>
        <p:spPr bwMode="auto">
          <a:xfrm>
            <a:off x="2133600" y="1524000"/>
            <a:ext cx="5143500" cy="5191125"/>
          </a:xfrm>
          <a:prstGeom prst="rect">
            <a:avLst/>
          </a:prstGeom>
          <a:noFill/>
          <a:ln w="9525">
            <a:noFill/>
            <a:miter lim="800000"/>
            <a:headEnd/>
            <a:tailEnd/>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Scarlet Macaw (</a:t>
            </a:r>
            <a:r>
              <a:rPr lang="en-US" b="1" dirty="0" err="1"/>
              <a:t>Ara</a:t>
            </a:r>
            <a:r>
              <a:rPr lang="en-US" b="1" dirty="0"/>
              <a:t> </a:t>
            </a:r>
            <a:r>
              <a:rPr lang="en-US" b="1" dirty="0" err="1"/>
              <a:t>macao</a:t>
            </a:r>
            <a:r>
              <a:rPr lang="en-US" b="1" dirty="0"/>
              <a:t>)</a:t>
            </a:r>
            <a:r>
              <a:rPr lang="en-US" dirty="0"/>
              <a:t> </a:t>
            </a:r>
          </a:p>
        </p:txBody>
      </p:sp>
      <p:pic>
        <p:nvPicPr>
          <p:cNvPr id="18434" name="Picture 2"/>
          <p:cNvPicPr>
            <a:picLocks noChangeAspect="1" noChangeArrowheads="1"/>
          </p:cNvPicPr>
          <p:nvPr/>
        </p:nvPicPr>
        <p:blipFill>
          <a:blip r:embed="rId2" cstate="print"/>
          <a:srcRect/>
          <a:stretch>
            <a:fillRect/>
          </a:stretch>
        </p:blipFill>
        <p:spPr bwMode="auto">
          <a:xfrm>
            <a:off x="2819400" y="990600"/>
            <a:ext cx="3810000" cy="5715000"/>
          </a:xfrm>
          <a:prstGeom prst="rect">
            <a:avLst/>
          </a:prstGeom>
          <a:noFill/>
          <a:ln w="9525">
            <a:noFill/>
            <a:miter lim="800000"/>
            <a:headEnd/>
            <a:tailEnd/>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Golden Pheasant (</a:t>
            </a:r>
            <a:r>
              <a:rPr lang="en-US" b="1" dirty="0" err="1"/>
              <a:t>Chrysolophus</a:t>
            </a:r>
            <a:r>
              <a:rPr lang="en-US" b="1" dirty="0"/>
              <a:t> </a:t>
            </a:r>
            <a:r>
              <a:rPr lang="en-US" b="1" dirty="0" err="1"/>
              <a:t>pictus</a:t>
            </a:r>
            <a:r>
              <a:rPr lang="en-US" b="1" dirty="0"/>
              <a:t>)</a:t>
            </a:r>
            <a:r>
              <a:rPr lang="en-US" dirty="0"/>
              <a:t> </a:t>
            </a:r>
          </a:p>
        </p:txBody>
      </p:sp>
      <p:pic>
        <p:nvPicPr>
          <p:cNvPr id="1026" name="Picture 2"/>
          <p:cNvPicPr>
            <a:picLocks noChangeAspect="1" noChangeArrowheads="1"/>
          </p:cNvPicPr>
          <p:nvPr/>
        </p:nvPicPr>
        <p:blipFill>
          <a:blip r:embed="rId2" cstate="print"/>
          <a:srcRect/>
          <a:stretch>
            <a:fillRect/>
          </a:stretch>
        </p:blipFill>
        <p:spPr bwMode="auto">
          <a:xfrm>
            <a:off x="990600" y="1676400"/>
            <a:ext cx="7277100" cy="4851400"/>
          </a:xfrm>
          <a:prstGeom prst="rect">
            <a:avLst/>
          </a:prstGeom>
          <a:noFill/>
          <a:ln w="9525">
            <a:noFill/>
            <a:miter lim="800000"/>
            <a:headEnd/>
            <a:tailEnd/>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Stork-billed Kingfisher (</a:t>
            </a:r>
            <a:r>
              <a:rPr lang="en-US" b="1" dirty="0" err="1"/>
              <a:t>Pelargopsis</a:t>
            </a:r>
            <a:r>
              <a:rPr lang="en-US" b="1" dirty="0"/>
              <a:t> </a:t>
            </a:r>
            <a:r>
              <a:rPr lang="en-US" b="1" dirty="0" err="1"/>
              <a:t>capensis</a:t>
            </a:r>
            <a:r>
              <a:rPr lang="en-US" b="1" dirty="0"/>
              <a:t>)</a:t>
            </a:r>
            <a:r>
              <a:rPr lang="en-US" dirty="0"/>
              <a:t> </a:t>
            </a:r>
          </a:p>
        </p:txBody>
      </p:sp>
      <p:pic>
        <p:nvPicPr>
          <p:cNvPr id="19458" name="Picture 2"/>
          <p:cNvPicPr>
            <a:picLocks noChangeAspect="1" noChangeArrowheads="1"/>
          </p:cNvPicPr>
          <p:nvPr/>
        </p:nvPicPr>
        <p:blipFill>
          <a:blip r:embed="rId2" cstate="print"/>
          <a:srcRect/>
          <a:stretch>
            <a:fillRect/>
          </a:stretch>
        </p:blipFill>
        <p:spPr bwMode="auto">
          <a:xfrm>
            <a:off x="1561787" y="1690687"/>
            <a:ext cx="6134413" cy="4997903"/>
          </a:xfrm>
          <a:prstGeom prst="rect">
            <a:avLst/>
          </a:prstGeom>
          <a:noFill/>
          <a:ln w="9525">
            <a:noFill/>
            <a:miter lim="800000"/>
            <a:headEnd/>
            <a:tailEnd/>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Peafowl or Peacock (</a:t>
            </a:r>
            <a:r>
              <a:rPr lang="en-US" b="1" dirty="0" err="1"/>
              <a:t>Pavo</a:t>
            </a:r>
            <a:r>
              <a:rPr lang="en-US" b="1" dirty="0"/>
              <a:t>)</a:t>
            </a:r>
            <a:r>
              <a:rPr lang="en-US" dirty="0"/>
              <a:t> </a:t>
            </a:r>
          </a:p>
        </p:txBody>
      </p:sp>
      <p:pic>
        <p:nvPicPr>
          <p:cNvPr id="20482" name="Picture 2"/>
          <p:cNvPicPr>
            <a:picLocks noChangeAspect="1" noChangeArrowheads="1"/>
          </p:cNvPicPr>
          <p:nvPr/>
        </p:nvPicPr>
        <p:blipFill>
          <a:blip r:embed="rId2" cstate="print"/>
          <a:srcRect/>
          <a:stretch>
            <a:fillRect/>
          </a:stretch>
        </p:blipFill>
        <p:spPr bwMode="auto">
          <a:xfrm>
            <a:off x="863599" y="1028700"/>
            <a:ext cx="7467599" cy="5600700"/>
          </a:xfrm>
          <a:prstGeom prst="rect">
            <a:avLst/>
          </a:prstGeom>
          <a:noFill/>
          <a:ln w="9525">
            <a:noFill/>
            <a:miter lim="800000"/>
            <a:headEnd/>
            <a:tailEnd/>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762000" y="957263"/>
            <a:ext cx="7620000" cy="4943475"/>
          </a:xfrm>
          <a:prstGeom prst="rect">
            <a:avLst/>
          </a:prstGeom>
          <a:noFill/>
          <a:ln w="9525">
            <a:noFill/>
            <a:miter lim="800000"/>
            <a:headEnd/>
            <a:tailEnd/>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2338891" y="228600"/>
            <a:ext cx="4366709" cy="6336374"/>
          </a:xfrm>
          <a:prstGeom prst="rect">
            <a:avLst/>
          </a:prstGeom>
          <a:noFill/>
          <a:ln w="9525">
            <a:noFill/>
            <a:miter lim="800000"/>
            <a:headEnd/>
            <a:tailEnd/>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223024" y="832246"/>
            <a:ext cx="8692376" cy="5568553"/>
          </a:xfrm>
          <a:prstGeom prst="rect">
            <a:avLst/>
          </a:prstGeom>
          <a:noFill/>
          <a:ln w="9525">
            <a:noFill/>
            <a:miter lim="800000"/>
            <a:headEnd/>
            <a:tailEnd/>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717524" y="178524"/>
            <a:ext cx="7816876" cy="6374675"/>
          </a:xfrm>
          <a:prstGeom prst="rect">
            <a:avLst/>
          </a:prstGeom>
          <a:noFill/>
          <a:ln w="9525">
            <a:noFill/>
            <a:miter lim="800000"/>
            <a:headEnd/>
            <a:tailEnd/>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Lilac-breasted Roller</a:t>
            </a:r>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762000" y="914400"/>
            <a:ext cx="7696200" cy="5772150"/>
          </a:xfrm>
          <a:prstGeom prst="rect">
            <a:avLst/>
          </a:prstGeom>
          <a:noFill/>
          <a:ln w="9525">
            <a:noFill/>
            <a:miter lim="800000"/>
            <a:headEnd/>
            <a:tailEnd/>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Robin</a:t>
            </a:r>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1295400" y="1143000"/>
            <a:ext cx="6667500" cy="5000625"/>
          </a:xfrm>
          <a:prstGeom prst="rect">
            <a:avLst/>
          </a:prstGeom>
          <a:noFill/>
          <a:ln w="9525">
            <a:noFill/>
            <a:miter lim="800000"/>
            <a:headEnd/>
            <a:tailEnd/>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Birds of Paradise (</a:t>
            </a:r>
            <a:r>
              <a:rPr lang="en-US" b="1" dirty="0" err="1"/>
              <a:t>Paradisaeidae</a:t>
            </a:r>
            <a:r>
              <a:rPr lang="en-US" b="1" dirty="0"/>
              <a:t>)</a:t>
            </a:r>
            <a:r>
              <a:rPr lang="en-US" dirty="0"/>
              <a:t> </a:t>
            </a:r>
          </a:p>
        </p:txBody>
      </p:sp>
      <p:pic>
        <p:nvPicPr>
          <p:cNvPr id="2050" name="Picture 2"/>
          <p:cNvPicPr>
            <a:picLocks noChangeAspect="1" noChangeArrowheads="1"/>
          </p:cNvPicPr>
          <p:nvPr/>
        </p:nvPicPr>
        <p:blipFill>
          <a:blip r:embed="rId2" cstate="print"/>
          <a:srcRect/>
          <a:stretch>
            <a:fillRect/>
          </a:stretch>
        </p:blipFill>
        <p:spPr bwMode="auto">
          <a:xfrm>
            <a:off x="2895600" y="990600"/>
            <a:ext cx="3810000" cy="5715000"/>
          </a:xfrm>
          <a:prstGeom prst="rect">
            <a:avLst/>
          </a:prstGeom>
          <a:noFill/>
          <a:ln w="9525">
            <a:noFill/>
            <a:miter lim="800000"/>
            <a:headEnd/>
            <a:tailEnd/>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381000" y="964692"/>
            <a:ext cx="8382000" cy="4928616"/>
          </a:xfrm>
          <a:prstGeom prst="rect">
            <a:avLst/>
          </a:prstGeom>
          <a:noFill/>
          <a:ln w="9525">
            <a:noFill/>
            <a:miter lim="800000"/>
            <a:headEnd/>
            <a:tailEnd/>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cstate="print"/>
          <a:srcRect/>
          <a:stretch>
            <a:fillRect/>
          </a:stretch>
        </p:blipFill>
        <p:spPr bwMode="auto">
          <a:xfrm>
            <a:off x="1403600" y="381000"/>
            <a:ext cx="6521200" cy="6273394"/>
          </a:xfrm>
          <a:prstGeom prst="rect">
            <a:avLst/>
          </a:prstGeom>
          <a:noFill/>
          <a:ln w="9525">
            <a:noFill/>
            <a:miter lim="800000"/>
            <a:headEnd/>
            <a:tailEnd/>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Sun </a:t>
            </a:r>
            <a:r>
              <a:rPr lang="it-IT" b="1" dirty="0"/>
              <a:t>Conure (Aratinga solstitialis)</a:t>
            </a:r>
            <a:r>
              <a:rPr lang="it-IT" dirty="0"/>
              <a:t> </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2971800" y="990600"/>
            <a:ext cx="3829050" cy="5705475"/>
          </a:xfrm>
          <a:prstGeom prst="rect">
            <a:avLst/>
          </a:prstGeom>
          <a:noFill/>
          <a:ln w="9525">
            <a:noFill/>
            <a:miter lim="800000"/>
            <a:headEnd/>
            <a:tailEnd/>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err="1"/>
              <a:t>Eclectus</a:t>
            </a:r>
            <a:r>
              <a:rPr lang="en-US" b="1" dirty="0"/>
              <a:t> Parrot (</a:t>
            </a:r>
            <a:r>
              <a:rPr lang="en-US" b="1" dirty="0" err="1"/>
              <a:t>Eclectus</a:t>
            </a:r>
            <a:r>
              <a:rPr lang="en-US" b="1" dirty="0"/>
              <a:t> </a:t>
            </a:r>
            <a:r>
              <a:rPr lang="en-US" b="1" dirty="0" err="1"/>
              <a:t>roratus</a:t>
            </a:r>
            <a:r>
              <a:rPr lang="en-US" b="1" dirty="0"/>
              <a:t>)</a:t>
            </a:r>
            <a:r>
              <a:rPr lang="en-US" dirty="0"/>
              <a:t> </a:t>
            </a:r>
            <a:br>
              <a:rPr lang="en-US" dirty="0"/>
            </a:br>
            <a:endParaRPr lang="en-US" dirty="0"/>
          </a:p>
        </p:txBody>
      </p:sp>
      <p:pic>
        <p:nvPicPr>
          <p:cNvPr id="32770" name="Picture 2"/>
          <p:cNvPicPr>
            <a:picLocks noChangeAspect="1" noChangeArrowheads="1"/>
          </p:cNvPicPr>
          <p:nvPr/>
        </p:nvPicPr>
        <p:blipFill>
          <a:blip r:embed="rId2" cstate="print"/>
          <a:srcRect/>
          <a:stretch>
            <a:fillRect/>
          </a:stretch>
        </p:blipFill>
        <p:spPr bwMode="auto">
          <a:xfrm>
            <a:off x="762000" y="990600"/>
            <a:ext cx="7620000" cy="5438775"/>
          </a:xfrm>
          <a:prstGeom prst="rect">
            <a:avLst/>
          </a:prstGeom>
          <a:noFill/>
          <a:ln w="9525">
            <a:noFill/>
            <a:miter lim="800000"/>
            <a:headEnd/>
            <a:tailEnd/>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Yellow-bibbed Lorikeet (</a:t>
            </a:r>
            <a:r>
              <a:rPr lang="en-US" b="1" dirty="0" err="1"/>
              <a:t>Lorius</a:t>
            </a:r>
            <a:r>
              <a:rPr lang="en-US" b="1" dirty="0"/>
              <a:t> </a:t>
            </a:r>
            <a:r>
              <a:rPr lang="en-US" b="1" dirty="0" err="1"/>
              <a:t>chlorocercus</a:t>
            </a:r>
            <a:r>
              <a:rPr lang="en-US" b="1" dirty="0"/>
              <a:t>)</a:t>
            </a:r>
            <a:endParaRPr lang="en-US" dirty="0"/>
          </a:p>
        </p:txBody>
      </p:sp>
      <p:pic>
        <p:nvPicPr>
          <p:cNvPr id="33794" name="Picture 2"/>
          <p:cNvPicPr>
            <a:picLocks noChangeAspect="1" noChangeArrowheads="1"/>
          </p:cNvPicPr>
          <p:nvPr/>
        </p:nvPicPr>
        <p:blipFill>
          <a:blip r:embed="rId2" cstate="print"/>
          <a:srcRect/>
          <a:stretch>
            <a:fillRect/>
          </a:stretch>
        </p:blipFill>
        <p:spPr bwMode="auto">
          <a:xfrm>
            <a:off x="3962400" y="990600"/>
            <a:ext cx="3924300" cy="5705475"/>
          </a:xfrm>
          <a:prstGeom prst="rect">
            <a:avLst/>
          </a:prstGeom>
          <a:noFill/>
          <a:ln w="9525">
            <a:noFill/>
            <a:miter lim="800000"/>
            <a:headEnd/>
            <a:tailEnd/>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Eastern Rosella (</a:t>
            </a:r>
            <a:r>
              <a:rPr lang="en-US" b="1" dirty="0" err="1"/>
              <a:t>Platycercus</a:t>
            </a:r>
            <a:r>
              <a:rPr lang="en-US" b="1" dirty="0"/>
              <a:t> </a:t>
            </a:r>
            <a:r>
              <a:rPr lang="en-US" b="1" dirty="0" err="1"/>
              <a:t>eximius</a:t>
            </a:r>
            <a:r>
              <a:rPr lang="en-US" b="1" dirty="0"/>
              <a:t>)</a:t>
            </a:r>
            <a:endParaRPr lang="en-US" dirty="0"/>
          </a:p>
        </p:txBody>
      </p:sp>
      <p:pic>
        <p:nvPicPr>
          <p:cNvPr id="34818" name="Picture 2"/>
          <p:cNvPicPr>
            <a:picLocks noChangeAspect="1" noChangeArrowheads="1"/>
          </p:cNvPicPr>
          <p:nvPr/>
        </p:nvPicPr>
        <p:blipFill>
          <a:blip r:embed="rId2" cstate="print"/>
          <a:srcRect/>
          <a:stretch>
            <a:fillRect/>
          </a:stretch>
        </p:blipFill>
        <p:spPr bwMode="auto">
          <a:xfrm>
            <a:off x="1403353" y="1643063"/>
            <a:ext cx="6445248" cy="4833937"/>
          </a:xfrm>
          <a:prstGeom prst="rect">
            <a:avLst/>
          </a:prstGeom>
          <a:noFill/>
          <a:ln w="9525">
            <a:noFill/>
            <a:miter lim="800000"/>
            <a:headEnd/>
            <a:tailEnd/>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Dusky </a:t>
            </a:r>
            <a:r>
              <a:rPr lang="en-US" b="1" dirty="0" err="1"/>
              <a:t>Lory</a:t>
            </a:r>
            <a:r>
              <a:rPr lang="en-US" b="1" dirty="0"/>
              <a:t> (</a:t>
            </a:r>
            <a:r>
              <a:rPr lang="en-US" b="1" dirty="0" err="1"/>
              <a:t>Pseudeos</a:t>
            </a:r>
            <a:r>
              <a:rPr lang="en-US" b="1" dirty="0"/>
              <a:t> </a:t>
            </a:r>
            <a:r>
              <a:rPr lang="en-US" b="1" dirty="0" err="1"/>
              <a:t>fuscata</a:t>
            </a:r>
            <a:r>
              <a:rPr lang="en-US" b="1" dirty="0"/>
              <a:t>)</a:t>
            </a:r>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1981200" y="1143000"/>
            <a:ext cx="5153025" cy="4972050"/>
          </a:xfrm>
          <a:prstGeom prst="rect">
            <a:avLst/>
          </a:prstGeom>
          <a:noFill/>
          <a:ln w="9525">
            <a:noFill/>
            <a:miter lim="800000"/>
            <a:headEnd/>
            <a:tailEnd/>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994392"/>
          </a:xfrm>
        </p:spPr>
        <p:txBody>
          <a:bodyPr/>
          <a:lstStyle/>
          <a:p>
            <a:r>
              <a:rPr lang="en-US" b="1" dirty="0"/>
              <a:t>Golden </a:t>
            </a:r>
            <a:r>
              <a:rPr lang="en-US" b="1" dirty="0" err="1"/>
              <a:t>Conure</a:t>
            </a:r>
            <a:r>
              <a:rPr lang="en-US" b="1" dirty="0"/>
              <a:t> (</a:t>
            </a:r>
            <a:r>
              <a:rPr lang="en-US" b="1" dirty="0" err="1"/>
              <a:t>Guaruba</a:t>
            </a:r>
            <a:r>
              <a:rPr lang="en-US" b="1" dirty="0"/>
              <a:t> </a:t>
            </a:r>
            <a:r>
              <a:rPr lang="en-US" b="1" dirty="0" err="1"/>
              <a:t>guarouba</a:t>
            </a:r>
            <a:r>
              <a:rPr lang="en-US" b="1" dirty="0"/>
              <a:t>)</a:t>
            </a:r>
            <a:r>
              <a:rPr lang="en-US" dirty="0"/>
              <a:t> </a:t>
            </a:r>
            <a:br>
              <a:rPr lang="en-US" dirty="0"/>
            </a:br>
            <a:endParaRPr lang="en-US" dirty="0"/>
          </a:p>
        </p:txBody>
      </p:sp>
      <p:pic>
        <p:nvPicPr>
          <p:cNvPr id="36866" name="Picture 2"/>
          <p:cNvPicPr>
            <a:picLocks noChangeAspect="1" noChangeArrowheads="1"/>
          </p:cNvPicPr>
          <p:nvPr/>
        </p:nvPicPr>
        <p:blipFill>
          <a:blip r:embed="rId2" cstate="print"/>
          <a:srcRect/>
          <a:stretch>
            <a:fillRect/>
          </a:stretch>
        </p:blipFill>
        <p:spPr bwMode="auto">
          <a:xfrm>
            <a:off x="1524000" y="1600200"/>
            <a:ext cx="6248400" cy="4686300"/>
          </a:xfrm>
          <a:prstGeom prst="rect">
            <a:avLst/>
          </a:prstGeom>
          <a:noFill/>
          <a:ln w="9525">
            <a:noFill/>
            <a:miter lim="800000"/>
            <a:headEnd/>
            <a:tailEnd/>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994392"/>
          </a:xfrm>
        </p:spPr>
        <p:txBody>
          <a:bodyPr/>
          <a:lstStyle/>
          <a:p>
            <a:r>
              <a:rPr lang="en-US" b="1" dirty="0"/>
              <a:t>Australian King Parrot (</a:t>
            </a:r>
            <a:r>
              <a:rPr lang="en-US" b="1" dirty="0" err="1"/>
              <a:t>Alisterus</a:t>
            </a:r>
            <a:r>
              <a:rPr lang="en-US" b="1" dirty="0"/>
              <a:t> </a:t>
            </a:r>
            <a:r>
              <a:rPr lang="en-US" b="1" dirty="0" err="1"/>
              <a:t>scapularis</a:t>
            </a:r>
            <a:r>
              <a:rPr lang="en-US" b="1" dirty="0"/>
              <a:t>)</a:t>
            </a:r>
            <a:r>
              <a:rPr lang="en-US" dirty="0"/>
              <a:t> </a:t>
            </a:r>
            <a:br>
              <a:rPr lang="en-US" dirty="0"/>
            </a:br>
            <a:endParaRPr lang="en-US" dirty="0"/>
          </a:p>
        </p:txBody>
      </p:sp>
      <p:pic>
        <p:nvPicPr>
          <p:cNvPr id="37890" name="Picture 2"/>
          <p:cNvPicPr>
            <a:picLocks noChangeAspect="1" noChangeArrowheads="1"/>
          </p:cNvPicPr>
          <p:nvPr/>
        </p:nvPicPr>
        <p:blipFill>
          <a:blip r:embed="rId2" cstate="print"/>
          <a:srcRect/>
          <a:stretch>
            <a:fillRect/>
          </a:stretch>
        </p:blipFill>
        <p:spPr bwMode="auto">
          <a:xfrm>
            <a:off x="3505200" y="1066800"/>
            <a:ext cx="3800475" cy="5715000"/>
          </a:xfrm>
          <a:prstGeom prst="rect">
            <a:avLst/>
          </a:prstGeom>
          <a:noFill/>
          <a:ln w="9525">
            <a:noFill/>
            <a:miter lim="800000"/>
            <a:headEnd/>
            <a:tailEnd/>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994392"/>
          </a:xfrm>
        </p:spPr>
        <p:txBody>
          <a:bodyPr/>
          <a:lstStyle/>
          <a:p>
            <a:r>
              <a:rPr lang="en-US" b="1" dirty="0"/>
              <a:t>Blue-throated Macaw (</a:t>
            </a:r>
            <a:r>
              <a:rPr lang="en-US" b="1" dirty="0" err="1"/>
              <a:t>Ara</a:t>
            </a:r>
            <a:r>
              <a:rPr lang="en-US" b="1" dirty="0"/>
              <a:t> </a:t>
            </a:r>
            <a:r>
              <a:rPr lang="en-US" b="1" dirty="0" err="1"/>
              <a:t>glaucogularis</a:t>
            </a:r>
            <a:r>
              <a:rPr lang="en-US" b="1" dirty="0"/>
              <a:t>)</a:t>
            </a:r>
            <a:r>
              <a:rPr lang="en-US" dirty="0"/>
              <a:t> </a:t>
            </a:r>
            <a:br>
              <a:rPr lang="en-US" dirty="0"/>
            </a:br>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4038600" y="990600"/>
            <a:ext cx="3790950" cy="5705475"/>
          </a:xfrm>
          <a:prstGeom prst="rect">
            <a:avLst/>
          </a:prstGeom>
          <a:noFill/>
          <a:ln w="9525">
            <a:noFill/>
            <a:miter lim="800000"/>
            <a:headEnd/>
            <a:tailEnd/>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Hyacinth Macaw (</a:t>
            </a:r>
            <a:r>
              <a:rPr lang="en-US" b="1" dirty="0" err="1"/>
              <a:t>Anodorhynchus</a:t>
            </a:r>
            <a:r>
              <a:rPr lang="en-US" b="1" dirty="0"/>
              <a:t> </a:t>
            </a:r>
            <a:r>
              <a:rPr lang="en-US" b="1" dirty="0" err="1"/>
              <a:t>hyacinthinus</a:t>
            </a:r>
            <a:r>
              <a:rPr lang="en-US" b="1" dirty="0"/>
              <a:t>)</a:t>
            </a:r>
            <a:r>
              <a:rPr lang="en-US" dirty="0"/>
              <a:t> </a:t>
            </a:r>
          </a:p>
        </p:txBody>
      </p:sp>
      <p:pic>
        <p:nvPicPr>
          <p:cNvPr id="3074" name="Picture 2"/>
          <p:cNvPicPr>
            <a:picLocks noChangeAspect="1" noChangeArrowheads="1"/>
          </p:cNvPicPr>
          <p:nvPr/>
        </p:nvPicPr>
        <p:blipFill>
          <a:blip r:embed="rId2" cstate="print"/>
          <a:srcRect/>
          <a:stretch>
            <a:fillRect/>
          </a:stretch>
        </p:blipFill>
        <p:spPr bwMode="auto">
          <a:xfrm>
            <a:off x="3886200" y="990600"/>
            <a:ext cx="4286250" cy="5715000"/>
          </a:xfrm>
          <a:prstGeom prst="rect">
            <a:avLst/>
          </a:prstGeom>
          <a:noFill/>
          <a:ln w="9525">
            <a:noFill/>
            <a:miter lim="800000"/>
            <a:headEnd/>
            <a:tailEnd/>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994392"/>
          </a:xfrm>
        </p:spPr>
        <p:txBody>
          <a:bodyPr/>
          <a:lstStyle/>
          <a:p>
            <a:r>
              <a:rPr lang="en-US" b="1" dirty="0" err="1"/>
              <a:t>Pohnpei</a:t>
            </a:r>
            <a:r>
              <a:rPr lang="en-US" b="1" dirty="0"/>
              <a:t> Lorikeet (</a:t>
            </a:r>
            <a:r>
              <a:rPr lang="en-US" b="1" dirty="0" err="1"/>
              <a:t>Trichoglossus</a:t>
            </a:r>
            <a:r>
              <a:rPr lang="en-US" b="1" dirty="0"/>
              <a:t> </a:t>
            </a:r>
            <a:r>
              <a:rPr lang="en-US" b="1" dirty="0" err="1"/>
              <a:t>rubiginosus</a:t>
            </a:r>
            <a:r>
              <a:rPr lang="en-US" b="1" dirty="0"/>
              <a:t>)</a:t>
            </a:r>
            <a:r>
              <a:rPr lang="en-US" dirty="0"/>
              <a:t> </a:t>
            </a:r>
            <a:br>
              <a:rPr lang="en-US" dirty="0"/>
            </a:br>
            <a:endParaRPr lang="en-US" dirty="0"/>
          </a:p>
        </p:txBody>
      </p:sp>
      <p:pic>
        <p:nvPicPr>
          <p:cNvPr id="39938" name="Picture 2"/>
          <p:cNvPicPr>
            <a:picLocks noChangeAspect="1" noChangeArrowheads="1"/>
          </p:cNvPicPr>
          <p:nvPr/>
        </p:nvPicPr>
        <p:blipFill>
          <a:blip r:embed="rId2" cstate="print"/>
          <a:srcRect/>
          <a:stretch>
            <a:fillRect/>
          </a:stretch>
        </p:blipFill>
        <p:spPr bwMode="auto">
          <a:xfrm>
            <a:off x="1981200" y="1676400"/>
            <a:ext cx="5354878" cy="5019675"/>
          </a:xfrm>
          <a:prstGeom prst="rect">
            <a:avLst/>
          </a:prstGeom>
          <a:noFill/>
          <a:ln w="9525">
            <a:noFill/>
            <a:miter lim="800000"/>
            <a:headEnd/>
            <a:tailEnd/>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Birds of Paradise</a:t>
            </a:r>
            <a:br>
              <a:rPr lang="en-US" b="1" dirty="0"/>
            </a:br>
            <a:endParaRPr lang="en-US" dirty="0"/>
          </a:p>
        </p:txBody>
      </p:sp>
      <p:pic>
        <p:nvPicPr>
          <p:cNvPr id="40962" name="Picture 2"/>
          <p:cNvPicPr>
            <a:picLocks noChangeAspect="1" noChangeArrowheads="1"/>
          </p:cNvPicPr>
          <p:nvPr/>
        </p:nvPicPr>
        <p:blipFill>
          <a:blip r:embed="rId2" cstate="print"/>
          <a:srcRect/>
          <a:stretch>
            <a:fillRect/>
          </a:stretch>
        </p:blipFill>
        <p:spPr bwMode="auto">
          <a:xfrm>
            <a:off x="4648200" y="228600"/>
            <a:ext cx="4254638" cy="6386513"/>
          </a:xfrm>
          <a:prstGeom prst="rect">
            <a:avLst/>
          </a:prstGeom>
          <a:noFill/>
          <a:ln w="9525">
            <a:noFill/>
            <a:miter lim="800000"/>
            <a:headEnd/>
            <a:tailEnd/>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Keel-billed Toucans</a:t>
            </a:r>
            <a:br>
              <a:rPr lang="en-US" b="1" dirty="0"/>
            </a:br>
            <a:endParaRPr lang="en-US" dirty="0"/>
          </a:p>
        </p:txBody>
      </p:sp>
      <p:pic>
        <p:nvPicPr>
          <p:cNvPr id="41986" name="Picture 2"/>
          <p:cNvPicPr>
            <a:picLocks noChangeAspect="1" noChangeArrowheads="1"/>
          </p:cNvPicPr>
          <p:nvPr/>
        </p:nvPicPr>
        <p:blipFill>
          <a:blip r:embed="rId2" cstate="print"/>
          <a:srcRect/>
          <a:stretch>
            <a:fillRect/>
          </a:stretch>
        </p:blipFill>
        <p:spPr bwMode="auto">
          <a:xfrm>
            <a:off x="1013242" y="916194"/>
            <a:ext cx="7216358" cy="5408406"/>
          </a:xfrm>
          <a:prstGeom prst="rect">
            <a:avLst/>
          </a:prstGeom>
          <a:noFill/>
          <a:ln w="9525">
            <a:noFill/>
            <a:miter lim="800000"/>
            <a:headEnd/>
            <a:tailEnd/>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cstate="print"/>
          <a:srcRect/>
          <a:stretch>
            <a:fillRect/>
          </a:stretch>
        </p:blipFill>
        <p:spPr bwMode="auto">
          <a:xfrm>
            <a:off x="2438400" y="95250"/>
            <a:ext cx="4267200" cy="6667500"/>
          </a:xfrm>
          <a:prstGeom prst="rect">
            <a:avLst/>
          </a:prstGeom>
          <a:noFill/>
          <a:ln w="9525">
            <a:noFill/>
            <a:miter lim="800000"/>
            <a:headEnd/>
            <a:tailEnd/>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2209800" y="228600"/>
            <a:ext cx="4800600" cy="6400800"/>
          </a:xfrm>
          <a:prstGeom prst="rect">
            <a:avLst/>
          </a:prstGeom>
          <a:noFill/>
          <a:ln w="9525">
            <a:noFill/>
            <a:miter lim="800000"/>
            <a:headEnd/>
            <a:tailEnd/>
          </a:ln>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1371600" y="228600"/>
            <a:ext cx="6324600" cy="6324600"/>
          </a:xfrm>
          <a:prstGeom prst="rect">
            <a:avLst/>
          </a:prstGeom>
          <a:noFill/>
          <a:ln w="9525">
            <a:noFill/>
            <a:miter lim="800000"/>
            <a:headEnd/>
            <a:tailEnd/>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Flamingo (</a:t>
            </a:r>
            <a:r>
              <a:rPr lang="en-US" b="1" dirty="0" err="1"/>
              <a:t>Phoenicopteridae</a:t>
            </a:r>
            <a:r>
              <a:rPr lang="en-US" b="1" dirty="0"/>
              <a:t>)</a:t>
            </a:r>
            <a:r>
              <a:rPr lang="en-US" dirty="0"/>
              <a:t> </a:t>
            </a:r>
          </a:p>
        </p:txBody>
      </p:sp>
      <p:pic>
        <p:nvPicPr>
          <p:cNvPr id="4098" name="Picture 2"/>
          <p:cNvPicPr>
            <a:picLocks noChangeAspect="1" noChangeArrowheads="1"/>
          </p:cNvPicPr>
          <p:nvPr/>
        </p:nvPicPr>
        <p:blipFill>
          <a:blip r:embed="rId2" cstate="print"/>
          <a:srcRect/>
          <a:stretch>
            <a:fillRect/>
          </a:stretch>
        </p:blipFill>
        <p:spPr bwMode="auto">
          <a:xfrm>
            <a:off x="533400" y="1028700"/>
            <a:ext cx="8077200" cy="5384800"/>
          </a:xfrm>
          <a:prstGeom prst="rect">
            <a:avLst/>
          </a:prstGeom>
          <a:noFill/>
          <a:ln w="9525">
            <a:noFill/>
            <a:miter lim="800000"/>
            <a:headEnd/>
            <a:tailEn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Scarlet Tanager (</a:t>
            </a:r>
            <a:r>
              <a:rPr lang="en-US" b="1" dirty="0" err="1"/>
              <a:t>Piranga</a:t>
            </a:r>
            <a:r>
              <a:rPr lang="en-US" b="1" dirty="0"/>
              <a:t> </a:t>
            </a:r>
            <a:r>
              <a:rPr lang="en-US" b="1" dirty="0" err="1"/>
              <a:t>olivacea</a:t>
            </a:r>
            <a:r>
              <a:rPr lang="en-US" b="1" dirty="0"/>
              <a:t>)</a:t>
            </a:r>
            <a:r>
              <a:rPr lang="en-US" dirty="0"/>
              <a:t> </a:t>
            </a:r>
          </a:p>
        </p:txBody>
      </p:sp>
      <p:pic>
        <p:nvPicPr>
          <p:cNvPr id="5122" name="Picture 2"/>
          <p:cNvPicPr>
            <a:picLocks noChangeAspect="1" noChangeArrowheads="1"/>
          </p:cNvPicPr>
          <p:nvPr/>
        </p:nvPicPr>
        <p:blipFill>
          <a:blip r:embed="rId2" cstate="print"/>
          <a:srcRect/>
          <a:stretch>
            <a:fillRect/>
          </a:stretch>
        </p:blipFill>
        <p:spPr bwMode="auto">
          <a:xfrm>
            <a:off x="1905000" y="914400"/>
            <a:ext cx="5763913" cy="5810148"/>
          </a:xfrm>
          <a:prstGeom prst="rect">
            <a:avLst/>
          </a:prstGeom>
          <a:noFill/>
          <a:ln w="9525">
            <a:noFill/>
            <a:miter lim="800000"/>
            <a:headEnd/>
            <a:tailEnd/>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Northern Oriole (</a:t>
            </a:r>
            <a:r>
              <a:rPr lang="en-US" b="1" dirty="0" err="1"/>
              <a:t>Icterus</a:t>
            </a:r>
            <a:r>
              <a:rPr lang="en-US" b="1" dirty="0"/>
              <a:t> </a:t>
            </a:r>
            <a:r>
              <a:rPr lang="en-US" b="1" dirty="0" err="1"/>
              <a:t>galbula</a:t>
            </a:r>
            <a:r>
              <a:rPr lang="en-US" b="1" dirty="0"/>
              <a:t>)</a:t>
            </a:r>
            <a:r>
              <a:rPr lang="en-US" dirty="0"/>
              <a:t> </a:t>
            </a:r>
          </a:p>
        </p:txBody>
      </p:sp>
      <p:pic>
        <p:nvPicPr>
          <p:cNvPr id="6146" name="Picture 2"/>
          <p:cNvPicPr>
            <a:picLocks noChangeAspect="1" noChangeArrowheads="1"/>
          </p:cNvPicPr>
          <p:nvPr/>
        </p:nvPicPr>
        <p:blipFill>
          <a:blip r:embed="rId2" cstate="print"/>
          <a:srcRect/>
          <a:stretch>
            <a:fillRect/>
          </a:stretch>
        </p:blipFill>
        <p:spPr bwMode="auto">
          <a:xfrm>
            <a:off x="1752600" y="1019174"/>
            <a:ext cx="5854148" cy="5610225"/>
          </a:xfrm>
          <a:prstGeom prst="rect">
            <a:avLst/>
          </a:prstGeom>
          <a:noFill/>
          <a:ln w="9525">
            <a:noFill/>
            <a:miter lim="800000"/>
            <a:headEnd/>
            <a:tailEnd/>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Mountain Bluebird (</a:t>
            </a:r>
            <a:r>
              <a:rPr lang="en-US" b="1" dirty="0" err="1"/>
              <a:t>Sialia</a:t>
            </a:r>
            <a:r>
              <a:rPr lang="en-US" b="1" dirty="0"/>
              <a:t> </a:t>
            </a:r>
            <a:r>
              <a:rPr lang="en-US" b="1" dirty="0" err="1"/>
              <a:t>currucoides</a:t>
            </a:r>
            <a:r>
              <a:rPr lang="en-US" b="1" dirty="0"/>
              <a:t>)</a:t>
            </a:r>
            <a:r>
              <a:rPr lang="en-US" dirty="0"/>
              <a:t> </a:t>
            </a:r>
          </a:p>
        </p:txBody>
      </p:sp>
      <p:pic>
        <p:nvPicPr>
          <p:cNvPr id="7170" name="Picture 2"/>
          <p:cNvPicPr>
            <a:picLocks noChangeAspect="1" noChangeArrowheads="1"/>
          </p:cNvPicPr>
          <p:nvPr/>
        </p:nvPicPr>
        <p:blipFill>
          <a:blip r:embed="rId2" cstate="print"/>
          <a:srcRect/>
          <a:stretch>
            <a:fillRect/>
          </a:stretch>
        </p:blipFill>
        <p:spPr bwMode="auto">
          <a:xfrm>
            <a:off x="914401" y="1690688"/>
            <a:ext cx="7377828" cy="4986866"/>
          </a:xfrm>
          <a:prstGeom prst="rect">
            <a:avLst/>
          </a:prstGeom>
          <a:noFill/>
          <a:ln w="9525">
            <a:noFill/>
            <a:miter lim="800000"/>
            <a:headEnd/>
            <a:tailEnd/>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b="1" dirty="0"/>
              <a:t>Northern Cardinal (</a:t>
            </a:r>
            <a:r>
              <a:rPr lang="en-US" b="1" dirty="0" err="1"/>
              <a:t>Cardinalis</a:t>
            </a:r>
            <a:r>
              <a:rPr lang="en-US" b="1" dirty="0"/>
              <a:t> </a:t>
            </a:r>
            <a:r>
              <a:rPr lang="en-US" b="1" dirty="0" err="1"/>
              <a:t>cardinalis</a:t>
            </a:r>
            <a:r>
              <a:rPr lang="en-US" b="1" dirty="0"/>
              <a:t>)</a:t>
            </a:r>
            <a:r>
              <a:rPr lang="en-US" dirty="0"/>
              <a:t> </a:t>
            </a:r>
          </a:p>
        </p:txBody>
      </p:sp>
      <p:pic>
        <p:nvPicPr>
          <p:cNvPr id="8194" name="Picture 2"/>
          <p:cNvPicPr>
            <a:picLocks noChangeAspect="1" noChangeArrowheads="1"/>
          </p:cNvPicPr>
          <p:nvPr/>
        </p:nvPicPr>
        <p:blipFill>
          <a:blip r:embed="rId2" cstate="print"/>
          <a:srcRect/>
          <a:stretch>
            <a:fillRect/>
          </a:stretch>
        </p:blipFill>
        <p:spPr bwMode="auto">
          <a:xfrm>
            <a:off x="1295400" y="1676400"/>
            <a:ext cx="6564086" cy="4850130"/>
          </a:xfrm>
          <a:prstGeom prst="rect">
            <a:avLst/>
          </a:prstGeom>
          <a:noFill/>
          <a:ln w="9525">
            <a:noFill/>
            <a:miter lim="800000"/>
            <a:headEnd/>
            <a:tailEnd/>
          </a:ln>
        </p:spPr>
      </p:pic>
    </p:spTree>
  </p:cSld>
  <p:clrMapOvr>
    <a:masterClrMapping/>
  </p:clrMapOvr>
  <p:transition>
    <p:fade/>
  </p:transition>
</p:sld>
</file>

<file path=ppt/theme/theme1.xml><?xml version="1.0" encoding="utf-8"?>
<a:theme xmlns:a="http://schemas.openxmlformats.org/drawingml/2006/main" name="Sample presentation slides">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Template>
  <TotalTime>406</TotalTime>
  <Words>286</Words>
  <Application>Microsoft Office PowerPoint</Application>
  <PresentationFormat>On-screen Show (4:3)</PresentationFormat>
  <Paragraphs>38</Paragraphs>
  <Slides>46</Slides>
  <Notes>1</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Sample presentation slides</vt:lpstr>
      <vt:lpstr>White with Courier font for code slides</vt:lpstr>
      <vt:lpstr>Colorful Birds</vt:lpstr>
      <vt:lpstr>Golden Pheasant (Chrysolophus pictus) </vt:lpstr>
      <vt:lpstr>Birds of Paradise (Paradisaeidae) </vt:lpstr>
      <vt:lpstr>Hyacinth Macaw (Anodorhynchus hyacinthinus) </vt:lpstr>
      <vt:lpstr>Flamingo (Phoenicopteridae) </vt:lpstr>
      <vt:lpstr>Scarlet Tanager (Piranga olivacea) </vt:lpstr>
      <vt:lpstr>Northern Oriole (Icterus galbula) </vt:lpstr>
      <vt:lpstr>Mountain Bluebird (Sialia currucoides) </vt:lpstr>
      <vt:lpstr>Northern Cardinal (Cardinalis cardinalis) </vt:lpstr>
      <vt:lpstr>American Goldfinch (Carduelis tristis) </vt:lpstr>
      <vt:lpstr>Wood Duck (Aix sponsa) </vt:lpstr>
      <vt:lpstr>Kingfisher (Halcyonidae) </vt:lpstr>
      <vt:lpstr>Green Wing Macaw Parrot (Ara chloroptera) </vt:lpstr>
      <vt:lpstr>Troupial (Icterus icterus) </vt:lpstr>
      <vt:lpstr>Blue Throated Bee-Eater (Merops viridis) </vt:lpstr>
      <vt:lpstr>Painted Bunting (Passerina ciris) </vt:lpstr>
      <vt:lpstr>Keel-billed Toucans (Ramphastos sulfuratus) </vt:lpstr>
      <vt:lpstr>Rainbow Lorikeet (Trichoglossus haematodus) </vt:lpstr>
      <vt:lpstr>Scarlet Macaw (Ara macao) </vt:lpstr>
      <vt:lpstr>Stork-billed Kingfisher (Pelargopsis capensis) </vt:lpstr>
      <vt:lpstr>Peafowl or Peacock (Pavo) </vt:lpstr>
      <vt:lpstr>Slide 22</vt:lpstr>
      <vt:lpstr>Slide 23</vt:lpstr>
      <vt:lpstr>Slide 24</vt:lpstr>
      <vt:lpstr>Slide 25</vt:lpstr>
      <vt:lpstr>Slide 26</vt:lpstr>
      <vt:lpstr>Slide 27</vt:lpstr>
      <vt:lpstr>Lilac-breasted Roller</vt:lpstr>
      <vt:lpstr>Japanese  Robin</vt:lpstr>
      <vt:lpstr>Slide 30</vt:lpstr>
      <vt:lpstr>Slide 31</vt:lpstr>
      <vt:lpstr>Sun Conure (Aratinga solstitialis) </vt:lpstr>
      <vt:lpstr>Eclectus Parrot (Eclectus roratus)  </vt:lpstr>
      <vt:lpstr>Yellow-bibbed Lorikeet (Lorius chlorocercus)</vt:lpstr>
      <vt:lpstr>Eastern Rosella (Platycercus eximius)</vt:lpstr>
      <vt:lpstr>Dusky Lory (Pseudeos fuscata)</vt:lpstr>
      <vt:lpstr>Golden Conure (Guaruba guarouba)  </vt:lpstr>
      <vt:lpstr>Australian King Parrot (Alisterus scapularis)  </vt:lpstr>
      <vt:lpstr>Blue-throated Macaw (Ara glaucogularis)  </vt:lpstr>
      <vt:lpstr>Pohnpei Lorikeet (Trichoglossus rubiginosus)  </vt:lpstr>
      <vt:lpstr>Birds of Paradise </vt:lpstr>
      <vt:lpstr>Keel-billed Toucans </vt:lpstr>
      <vt:lpstr>Slide 43</vt:lpstr>
      <vt:lpstr>Slide 44</vt:lpstr>
      <vt:lpstr>Slide 45</vt:lpstr>
      <vt:lpstr>Slide 46</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Birds</dc:title>
  <dc:creator>Joe</dc:creator>
  <cp:lastModifiedBy>Joe</cp:lastModifiedBy>
  <cp:revision>1</cp:revision>
  <dcterms:created xsi:type="dcterms:W3CDTF">2010-06-06T09:13:07Z</dcterms:created>
  <dcterms:modified xsi:type="dcterms:W3CDTF">2010-06-06T15:59:21Z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TC102867381033</vt:lpwstr>
  </property>
</Properties>
</file>