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95" r:id="rId4"/>
    <p:sldId id="257" r:id="rId5"/>
    <p:sldId id="258" r:id="rId6"/>
    <p:sldId id="259" r:id="rId7"/>
    <p:sldId id="287" r:id="rId8"/>
    <p:sldId id="289" r:id="rId9"/>
    <p:sldId id="278" r:id="rId10"/>
    <p:sldId id="260" r:id="rId11"/>
    <p:sldId id="275" r:id="rId12"/>
    <p:sldId id="276" r:id="rId13"/>
    <p:sldId id="277" r:id="rId14"/>
    <p:sldId id="261" r:id="rId15"/>
    <p:sldId id="262" r:id="rId16"/>
    <p:sldId id="263" r:id="rId17"/>
    <p:sldId id="264" r:id="rId18"/>
    <p:sldId id="265" r:id="rId19"/>
    <p:sldId id="286" r:id="rId20"/>
    <p:sldId id="274" r:id="rId21"/>
    <p:sldId id="281" r:id="rId22"/>
    <p:sldId id="282" r:id="rId23"/>
    <p:sldId id="279" r:id="rId24"/>
    <p:sldId id="280" r:id="rId25"/>
    <p:sldId id="266" r:id="rId26"/>
    <p:sldId id="267" r:id="rId27"/>
    <p:sldId id="268" r:id="rId28"/>
    <p:sldId id="269" r:id="rId29"/>
    <p:sldId id="290" r:id="rId30"/>
    <p:sldId id="270" r:id="rId31"/>
    <p:sldId id="271" r:id="rId32"/>
    <p:sldId id="292" r:id="rId33"/>
    <p:sldId id="272" r:id="rId34"/>
    <p:sldId id="273" r:id="rId35"/>
    <p:sldId id="291" r:id="rId36"/>
    <p:sldId id="293" r:id="rId37"/>
    <p:sldId id="283" r:id="rId38"/>
    <p:sldId id="284" r:id="rId39"/>
    <p:sldId id="285" r:id="rId40"/>
    <p:sldId id="29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960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28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D8B6A3-1F4D-40E2-96FC-FE501233609D}" type="datetimeFigureOut">
              <a:rPr lang="en-US" smtClean="0"/>
              <a:pPr/>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8B6A3-1F4D-40E2-96FC-FE501233609D}" type="datetimeFigureOut">
              <a:rPr lang="en-US" smtClean="0"/>
              <a:pPr/>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8B6A3-1F4D-40E2-96FC-FE501233609D}" type="datetimeFigureOut">
              <a:rPr lang="en-US" smtClean="0"/>
              <a:pPr/>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8B6A3-1F4D-40E2-96FC-FE501233609D}" type="datetimeFigureOut">
              <a:rPr lang="en-US" smtClean="0"/>
              <a:pPr/>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8B6A3-1F4D-40E2-96FC-FE501233609D}" type="datetimeFigureOut">
              <a:rPr lang="en-US" smtClean="0"/>
              <a:pPr/>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D8B6A3-1F4D-40E2-96FC-FE501233609D}" type="datetimeFigureOut">
              <a:rPr lang="en-US" smtClean="0"/>
              <a:pPr/>
              <a:t>6/7/2011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D8B6A3-1F4D-40E2-96FC-FE501233609D}" type="datetimeFigureOut">
              <a:rPr lang="en-US" smtClean="0"/>
              <a:pPr/>
              <a:t>6/7/2011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D8B6A3-1F4D-40E2-96FC-FE501233609D}" type="datetimeFigureOut">
              <a:rPr lang="en-US" smtClean="0"/>
              <a:pPr/>
              <a:t>6/7/2011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8B6A3-1F4D-40E2-96FC-FE501233609D}" type="datetimeFigureOut">
              <a:rPr lang="en-US" smtClean="0"/>
              <a:pPr/>
              <a:t>6/7/2011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8B6A3-1F4D-40E2-96FC-FE501233609D}" type="datetimeFigureOut">
              <a:rPr lang="en-US" smtClean="0"/>
              <a:pPr/>
              <a:t>6/7/2011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8B6A3-1F4D-40E2-96FC-FE501233609D}" type="datetimeFigureOut">
              <a:rPr lang="en-US" smtClean="0"/>
              <a:pPr/>
              <a:t>6/7/2011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80343-3773-4E67-A789-66218C7100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8B6A3-1F4D-40E2-96FC-FE501233609D}" type="datetimeFigureOut">
              <a:rPr lang="en-US" smtClean="0"/>
              <a:pPr/>
              <a:t>6/7/2011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80343-3773-4E67-A789-66218C710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1"/>
            <a:ext cx="7848600" cy="2000250"/>
          </a:xfrm>
        </p:spPr>
        <p:txBody>
          <a:bodyPr>
            <a:normAutofit fontScale="90000"/>
          </a:bodyPr>
          <a:lstStyle/>
          <a:p>
            <a:r>
              <a:rPr lang="en-US" b="1" dirty="0" smtClean="0">
                <a:solidFill>
                  <a:schemeClr val="bg1"/>
                </a:solidFill>
              </a:rPr>
              <a:t>Chilean volcano - Lightning tears the sky apart above the glow of the volcano</a:t>
            </a:r>
            <a:endParaRPr lang="en-US" dirty="0">
              <a:solidFill>
                <a:schemeClr val="bg1"/>
              </a:solidFill>
            </a:endParaRPr>
          </a:p>
        </p:txBody>
      </p:sp>
      <p:sp>
        <p:nvSpPr>
          <p:cNvPr id="3" name="Subtitle 2"/>
          <p:cNvSpPr>
            <a:spLocks noGrp="1"/>
          </p:cNvSpPr>
          <p:nvPr>
            <p:ph type="subTitle" idx="1"/>
          </p:nvPr>
        </p:nvSpPr>
        <p:spPr>
          <a:xfrm>
            <a:off x="1371600" y="3886200"/>
            <a:ext cx="6400800" cy="2438400"/>
          </a:xfrm>
        </p:spPr>
        <p:txBody>
          <a:bodyPr>
            <a:normAutofit fontScale="92500" lnSpcReduction="20000"/>
          </a:bodyPr>
          <a:lstStyle/>
          <a:p>
            <a:r>
              <a:rPr lang="en-US" b="1" dirty="0" smtClean="0">
                <a:solidFill>
                  <a:srgbClr val="FF0000"/>
                </a:solidFill>
                <a:effectLst>
                  <a:outerShdw blurRad="38100" dist="63500" dir="3000000" algn="tl">
                    <a:srgbClr val="FFFF00">
                      <a:alpha val="73000"/>
                    </a:srgbClr>
                  </a:outerShdw>
                </a:effectLst>
              </a:rPr>
              <a:t>Beginning 6th </a:t>
            </a:r>
            <a:r>
              <a:rPr lang="en-US" b="1" dirty="0" smtClean="0">
                <a:solidFill>
                  <a:srgbClr val="FF0000"/>
                </a:solidFill>
                <a:effectLst>
                  <a:outerShdw blurRad="38100" dist="63500" dir="3000000" algn="tl">
                    <a:srgbClr val="FFFF00">
                      <a:alpha val="73000"/>
                    </a:srgbClr>
                  </a:outerShdw>
                </a:effectLst>
              </a:rPr>
              <a:t>June </a:t>
            </a:r>
            <a:r>
              <a:rPr lang="en-US" b="1" dirty="0" smtClean="0">
                <a:solidFill>
                  <a:srgbClr val="FF0000"/>
                </a:solidFill>
                <a:effectLst>
                  <a:outerShdw blurRad="38100" dist="63500" dir="3000000" algn="tl">
                    <a:srgbClr val="FFFF00">
                      <a:alpha val="73000"/>
                    </a:srgbClr>
                  </a:outerShdw>
                </a:effectLst>
              </a:rPr>
              <a:t>2011</a:t>
            </a:r>
          </a:p>
          <a:p>
            <a:r>
              <a:rPr lang="en-US" b="1" dirty="0" smtClean="0">
                <a:solidFill>
                  <a:schemeClr val="bg1"/>
                </a:solidFill>
              </a:rPr>
              <a:t>There are four volcanoes in the chain, but it was unclear which one has erupted because of the ash cover and weather conditions. The chain last saw a major eruption in 1960.</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376238"/>
            <a:ext cx="9182100" cy="61055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0" y="383345"/>
            <a:ext cx="9144000" cy="6091311"/>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1171576" y="0"/>
            <a:ext cx="51435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0" y="383346"/>
            <a:ext cx="9033129" cy="601745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b="1" dirty="0" smtClean="0">
                <a:solidFill>
                  <a:schemeClr val="bg1"/>
                </a:solidFill>
              </a:rPr>
              <a:t>An extraordinary cloud formation is created by the ash rising several miles into the atmosphere</a:t>
            </a:r>
            <a:endParaRPr lang="en-US" sz="3200" b="1" dirty="0">
              <a:solidFill>
                <a:schemeClr val="bg1"/>
              </a:solidFill>
            </a:endParaRPr>
          </a:p>
        </p:txBody>
      </p:sp>
      <p:pic>
        <p:nvPicPr>
          <p:cNvPr id="4098" name="Picture 2"/>
          <p:cNvPicPr>
            <a:picLocks noChangeAspect="1" noChangeArrowheads="1"/>
          </p:cNvPicPr>
          <p:nvPr/>
        </p:nvPicPr>
        <p:blipFill>
          <a:blip r:embed="rId2" cstate="print"/>
          <a:srcRect/>
          <a:stretch>
            <a:fillRect/>
          </a:stretch>
        </p:blipFill>
        <p:spPr bwMode="auto">
          <a:xfrm>
            <a:off x="0" y="1181100"/>
            <a:ext cx="9182100" cy="56769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400800"/>
          </a:xfrm>
        </p:spPr>
        <p:txBody>
          <a:bodyPr>
            <a:normAutofit fontScale="92500" lnSpcReduction="20000"/>
          </a:bodyPr>
          <a:lstStyle/>
          <a:p>
            <a:r>
              <a:rPr lang="en-US" dirty="0" smtClean="0">
                <a:solidFill>
                  <a:schemeClr val="bg1"/>
                </a:solidFill>
              </a:rPr>
              <a:t>The eruption in the </a:t>
            </a:r>
            <a:r>
              <a:rPr lang="en-US" dirty="0" err="1" smtClean="0">
                <a:solidFill>
                  <a:schemeClr val="bg1"/>
                </a:solidFill>
              </a:rPr>
              <a:t>Puyehue</a:t>
            </a:r>
            <a:r>
              <a:rPr lang="en-US" dirty="0" smtClean="0">
                <a:solidFill>
                  <a:schemeClr val="bg1"/>
                </a:solidFill>
              </a:rPr>
              <a:t>-Cordon </a:t>
            </a:r>
            <a:r>
              <a:rPr lang="en-US" dirty="0" err="1" smtClean="0">
                <a:solidFill>
                  <a:schemeClr val="bg1"/>
                </a:solidFill>
              </a:rPr>
              <a:t>Caulle</a:t>
            </a:r>
            <a:r>
              <a:rPr lang="en-US" dirty="0" smtClean="0">
                <a:solidFill>
                  <a:schemeClr val="bg1"/>
                </a:solidFill>
              </a:rPr>
              <a:t> volcanic chain, about 575 miles south of the capital, Santiago, also prompted authorities to close a busy border crossing into Argentina.  It was not immediately clear which of the chain's four volcanoes had erupted because of ash cover and weather conditions. The chain last saw a major eruption in 1960.  Local media said the smell of </a:t>
            </a:r>
            <a:r>
              <a:rPr lang="en-US" dirty="0" err="1" smtClean="0">
                <a:solidFill>
                  <a:schemeClr val="bg1"/>
                </a:solidFill>
              </a:rPr>
              <a:t>sulphur</a:t>
            </a:r>
            <a:r>
              <a:rPr lang="en-US" dirty="0" smtClean="0">
                <a:solidFill>
                  <a:schemeClr val="bg1"/>
                </a:solidFill>
              </a:rPr>
              <a:t> hung in the air and there was constant seismic activity.  'The Cordon </a:t>
            </a:r>
            <a:r>
              <a:rPr lang="en-US" dirty="0" err="1" smtClean="0">
                <a:solidFill>
                  <a:schemeClr val="bg1"/>
                </a:solidFill>
              </a:rPr>
              <a:t>Caulle</a:t>
            </a:r>
            <a:r>
              <a:rPr lang="en-US" dirty="0" smtClean="0">
                <a:solidFill>
                  <a:schemeClr val="bg1"/>
                </a:solidFill>
              </a:rPr>
              <a:t> (volcanic range) has entered an eruptive process, with an explosion resulting in a 10-kilometre-high gas column,' the state emergency office ONEMI said.  As a precaution, the government said it was evacuating 3,500 people from the surrounding area.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2286000"/>
            <a:ext cx="9154851" cy="320039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fontScale="92500"/>
          </a:bodyPr>
          <a:lstStyle/>
          <a:p>
            <a:r>
              <a:rPr lang="en-US" b="1" dirty="0" smtClean="0">
                <a:solidFill>
                  <a:schemeClr val="bg1"/>
                </a:solidFill>
              </a:rPr>
              <a:t>This development is the latest volcanic activity to affect the country. Three years ago, Chile's </a:t>
            </a:r>
            <a:r>
              <a:rPr lang="en-US" b="1" dirty="0" err="1" smtClean="0">
                <a:solidFill>
                  <a:schemeClr val="bg1"/>
                </a:solidFill>
              </a:rPr>
              <a:t>Chaiten</a:t>
            </a:r>
            <a:r>
              <a:rPr lang="en-US" b="1" dirty="0" smtClean="0">
                <a:solidFill>
                  <a:schemeClr val="bg1"/>
                </a:solidFill>
              </a:rPr>
              <a:t> volcano erupted spectacularly for the first time in thousands of years, spewing molten rock and a vast cloud of ash that reached the stratosphere and was visible from space.  It also drifted over </a:t>
            </a:r>
            <a:r>
              <a:rPr lang="en-US" b="1" dirty="0" err="1" smtClean="0">
                <a:solidFill>
                  <a:schemeClr val="bg1"/>
                </a:solidFill>
              </a:rPr>
              <a:t>neighbouring</a:t>
            </a:r>
            <a:r>
              <a:rPr lang="en-US" b="1" dirty="0" smtClean="0">
                <a:solidFill>
                  <a:schemeClr val="bg1"/>
                </a:solidFill>
              </a:rPr>
              <a:t> Argentina, coating towns. Chile's </a:t>
            </a:r>
            <a:r>
              <a:rPr lang="en-US" b="1" dirty="0" err="1" smtClean="0">
                <a:solidFill>
                  <a:schemeClr val="bg1"/>
                </a:solidFill>
              </a:rPr>
              <a:t>Llaima</a:t>
            </a:r>
            <a:r>
              <a:rPr lang="en-US" b="1" dirty="0" smtClean="0">
                <a:solidFill>
                  <a:schemeClr val="bg1"/>
                </a:solidFill>
              </a:rPr>
              <a:t> volcano, one of South America's most active, also erupted that year and again in 2009.  Chile's chain of about 2,000 volcanoes is the world's second largest after Indonesia. Some 50 to 60 are on record as having erupted, and 500 are potentially active.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228600"/>
            <a:ext cx="9182100" cy="6400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0" y="383345"/>
            <a:ext cx="9144000" cy="609131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52400"/>
            <a:ext cx="91821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2828924" y="0"/>
            <a:ext cx="51435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28924" y="0"/>
            <a:ext cx="51435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1343026" y="0"/>
            <a:ext cx="4972050" cy="6629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solidFill>
                  <a:schemeClr val="bg1"/>
                </a:solidFill>
              </a:rPr>
              <a:t>Lake covered with ash</a:t>
            </a:r>
            <a:endParaRPr lang="en-US" dirty="0">
              <a:solidFill>
                <a:schemeClr val="bg1"/>
              </a:solidFill>
            </a:endParaRPr>
          </a:p>
        </p:txBody>
      </p:sp>
      <p:pic>
        <p:nvPicPr>
          <p:cNvPr id="19458" name="Picture 2"/>
          <p:cNvPicPr>
            <a:picLocks noChangeAspect="1" noChangeArrowheads="1"/>
          </p:cNvPicPr>
          <p:nvPr/>
        </p:nvPicPr>
        <p:blipFill>
          <a:blip r:embed="rId2" cstate="print"/>
          <a:srcRect/>
          <a:stretch>
            <a:fillRect/>
          </a:stretch>
        </p:blipFill>
        <p:spPr bwMode="auto">
          <a:xfrm>
            <a:off x="0" y="766689"/>
            <a:ext cx="9144000" cy="609131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457200"/>
            <a:ext cx="9144000" cy="6091310"/>
          </a:xfrm>
          <a:prstGeom prst="rect">
            <a:avLst/>
          </a:prstGeom>
          <a:noFill/>
          <a:ln w="9525">
            <a:noFill/>
            <a:miter lim="800000"/>
            <a:headEnd/>
            <a:tailEnd/>
          </a:ln>
        </p:spPr>
      </p:pic>
      <p:sp>
        <p:nvSpPr>
          <p:cNvPr id="2" name="Title 1"/>
          <p:cNvSpPr>
            <a:spLocks noGrp="1"/>
          </p:cNvSpPr>
          <p:nvPr>
            <p:ph type="title"/>
          </p:nvPr>
        </p:nvSpPr>
        <p:spPr>
          <a:xfrm>
            <a:off x="152400" y="5257800"/>
            <a:ext cx="9144000" cy="1143000"/>
          </a:xfrm>
        </p:spPr>
        <p:txBody>
          <a:bodyPr>
            <a:normAutofit fontScale="90000"/>
          </a:bodyPr>
          <a:lstStyle/>
          <a:p>
            <a:r>
              <a:rPr lang="en-US" dirty="0" smtClean="0"/>
              <a:t>A view of the 9th hole green at the </a:t>
            </a:r>
            <a:r>
              <a:rPr lang="en-US" dirty="0" err="1" smtClean="0"/>
              <a:t>Llao</a:t>
            </a:r>
            <a:r>
              <a:rPr lang="en-US" dirty="0" smtClean="0"/>
              <a:t> </a:t>
            </a:r>
            <a:r>
              <a:rPr lang="en-US" dirty="0" err="1" smtClean="0"/>
              <a:t>Llao</a:t>
            </a:r>
            <a:r>
              <a:rPr lang="en-US" dirty="0" smtClean="0"/>
              <a:t> hotel golf course in </a:t>
            </a:r>
            <a:r>
              <a:rPr lang="en-US" dirty="0" err="1" smtClean="0"/>
              <a:t>Bariloche</a:t>
            </a:r>
            <a:r>
              <a:rPr lang="en-US" dirty="0" smtClean="0"/>
              <a: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dirty="0" smtClean="0">
                <a:solidFill>
                  <a:schemeClr val="bg1"/>
                </a:solidFill>
              </a:rPr>
              <a:t>A woman wipes a thick layer of volcanic ash away from the windscreen of her car</a:t>
            </a:r>
            <a:endParaRPr lang="en-US" dirty="0">
              <a:solidFill>
                <a:schemeClr val="bg1"/>
              </a:solidFill>
            </a:endParaRPr>
          </a:p>
        </p:txBody>
      </p:sp>
      <p:pic>
        <p:nvPicPr>
          <p:cNvPr id="7170" name="Picture 2"/>
          <p:cNvPicPr>
            <a:picLocks noChangeAspect="1" noChangeArrowheads="1"/>
          </p:cNvPicPr>
          <p:nvPr/>
        </p:nvPicPr>
        <p:blipFill>
          <a:blip r:embed="rId2" cstate="print"/>
          <a:srcRect/>
          <a:stretch>
            <a:fillRect/>
          </a:stretch>
        </p:blipFill>
        <p:spPr bwMode="auto">
          <a:xfrm>
            <a:off x="-38100" y="1524000"/>
            <a:ext cx="9182100" cy="5334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Headlights on, a car creeps through a street covered in ash. </a:t>
            </a:r>
            <a:endParaRPr lang="en-US" b="1" dirty="0">
              <a:solidFill>
                <a:schemeClr val="bg1"/>
              </a:solidFill>
            </a:endParaRPr>
          </a:p>
        </p:txBody>
      </p:sp>
      <p:pic>
        <p:nvPicPr>
          <p:cNvPr id="8194" name="Picture 2"/>
          <p:cNvPicPr>
            <a:picLocks noChangeAspect="1" noChangeArrowheads="1"/>
          </p:cNvPicPr>
          <p:nvPr/>
        </p:nvPicPr>
        <p:blipFill>
          <a:blip r:embed="rId2" cstate="print"/>
          <a:srcRect/>
          <a:stretch>
            <a:fillRect/>
          </a:stretch>
        </p:blipFill>
        <p:spPr bwMode="auto">
          <a:xfrm>
            <a:off x="0" y="1752600"/>
            <a:ext cx="9182100" cy="5105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6248400"/>
          </a:xfrm>
        </p:spPr>
        <p:txBody>
          <a:bodyPr>
            <a:normAutofit fontScale="92500" lnSpcReduction="10000"/>
          </a:bodyPr>
          <a:lstStyle/>
          <a:p>
            <a:r>
              <a:rPr lang="en-US" dirty="0" smtClean="0">
                <a:solidFill>
                  <a:schemeClr val="bg1"/>
                </a:solidFill>
              </a:rPr>
              <a:t>It was the latest in a series of volcanic eruptions in Chile in recent years. Chile's </a:t>
            </a:r>
            <a:r>
              <a:rPr lang="en-US" dirty="0" err="1" smtClean="0">
                <a:solidFill>
                  <a:schemeClr val="bg1"/>
                </a:solidFill>
              </a:rPr>
              <a:t>Chaiten</a:t>
            </a:r>
            <a:r>
              <a:rPr lang="en-US" dirty="0" smtClean="0">
                <a:solidFill>
                  <a:schemeClr val="bg1"/>
                </a:solidFill>
              </a:rPr>
              <a:t> volcano erupted spectacularly in 2008 for the first time in thousands of years, spewing molten rock and a vast cloud of ash that reached the stratosphere. The ash also swelled a nearby river and ravaged a nearby town of the same name. The ash cloud from </a:t>
            </a:r>
            <a:r>
              <a:rPr lang="en-US" dirty="0" err="1" smtClean="0">
                <a:solidFill>
                  <a:schemeClr val="bg1"/>
                </a:solidFill>
              </a:rPr>
              <a:t>Chaiten</a:t>
            </a:r>
            <a:r>
              <a:rPr lang="en-US" dirty="0" smtClean="0">
                <a:solidFill>
                  <a:schemeClr val="bg1"/>
                </a:solidFill>
              </a:rPr>
              <a:t> coated towns in Argentina and was visible from space. Chile's </a:t>
            </a:r>
            <a:r>
              <a:rPr lang="en-US" dirty="0" err="1" smtClean="0">
                <a:solidFill>
                  <a:schemeClr val="bg1"/>
                </a:solidFill>
              </a:rPr>
              <a:t>Llaima</a:t>
            </a:r>
            <a:r>
              <a:rPr lang="en-US" dirty="0" smtClean="0">
                <a:solidFill>
                  <a:schemeClr val="bg1"/>
                </a:solidFill>
              </a:rPr>
              <a:t> volcano, one of South America's most active, erupted in 2008 and 2009. Chile's chain of about 2,000 volcanoes is the world's second largest after Indonesia. Some 50 to 60 are on record as having erupted, and 500 are potentially active.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0" y="409575"/>
            <a:ext cx="9182100" cy="60388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557213"/>
            <a:ext cx="9182100" cy="57435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304800"/>
            <a:ext cx="9182100" cy="6324600"/>
          </a:xfrm>
          <a:prstGeom prst="rect">
            <a:avLst/>
          </a:prstGeom>
          <a:noFill/>
          <a:ln w="9525">
            <a:noFill/>
            <a:miter lim="800000"/>
            <a:headEnd/>
            <a:tailEnd/>
          </a:ln>
        </p:spPr>
      </p:pic>
      <p:sp>
        <p:nvSpPr>
          <p:cNvPr id="3" name="Title 2"/>
          <p:cNvSpPr>
            <a:spLocks noGrp="1"/>
          </p:cNvSpPr>
          <p:nvPr>
            <p:ph type="title"/>
          </p:nvPr>
        </p:nvSpPr>
        <p:spPr>
          <a:xfrm>
            <a:off x="3200400" y="4953000"/>
            <a:ext cx="5943600" cy="1676400"/>
          </a:xfrm>
        </p:spPr>
        <p:txBody>
          <a:bodyPr>
            <a:noAutofit/>
          </a:bodyPr>
          <a:lstStyle/>
          <a:p>
            <a:r>
              <a:rPr lang="en-US" sz="2800" dirty="0" smtClean="0"/>
              <a:t>Scale: The plume of ash has reached as far as the Atlantic thanks to winds blowing it towards Buenos Aires</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404813"/>
            <a:ext cx="9182100" cy="60483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en-US" sz="3600" dirty="0" smtClean="0">
                <a:solidFill>
                  <a:schemeClr val="bg1"/>
                </a:solidFill>
              </a:rPr>
              <a:t>Carrying bottles of water and soft drinks this man wears a gas mask to avoid breathing in ash</a:t>
            </a:r>
            <a:endParaRPr lang="en-US" sz="3600" dirty="0">
              <a:solidFill>
                <a:schemeClr val="bg1"/>
              </a:solidFill>
            </a:endParaRPr>
          </a:p>
        </p:txBody>
      </p:sp>
      <p:pic>
        <p:nvPicPr>
          <p:cNvPr id="11266" name="Picture 2"/>
          <p:cNvPicPr>
            <a:picLocks noChangeAspect="1" noChangeArrowheads="1"/>
          </p:cNvPicPr>
          <p:nvPr/>
        </p:nvPicPr>
        <p:blipFill>
          <a:blip r:embed="rId2" cstate="print"/>
          <a:srcRect/>
          <a:stretch>
            <a:fillRect/>
          </a:stretch>
        </p:blipFill>
        <p:spPr bwMode="auto">
          <a:xfrm>
            <a:off x="0" y="1123950"/>
            <a:ext cx="9182100" cy="57340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ChangeAspect="1" noChangeArrowheads="1"/>
          </p:cNvPicPr>
          <p:nvPr/>
        </p:nvPicPr>
        <p:blipFill>
          <a:blip r:embed="rId2" cstate="print"/>
          <a:srcRect/>
          <a:stretch>
            <a:fillRect/>
          </a:stretch>
        </p:blipFill>
        <p:spPr bwMode="auto">
          <a:xfrm>
            <a:off x="-19050" y="390525"/>
            <a:ext cx="9182100" cy="60769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0" y="638175"/>
            <a:ext cx="9182100" cy="55816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0" y="519113"/>
            <a:ext cx="9182100" cy="58197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solidFill>
                  <a:schemeClr val="bg1"/>
                </a:solidFill>
              </a:rPr>
              <a:t>Streams clogged with ash may flood</a:t>
            </a:r>
            <a:endParaRPr lang="en-US"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0" y="777809"/>
            <a:ext cx="9144000" cy="6080191"/>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solidFill>
                  <a:schemeClr val="bg1"/>
                </a:solidFill>
              </a:rPr>
              <a:t>Ski resort shut down</a:t>
            </a:r>
            <a:endParaRPr lang="en-US" dirty="0">
              <a:solidFill>
                <a:schemeClr val="bg1"/>
              </a:solidFill>
            </a:endParaRPr>
          </a:p>
        </p:txBody>
      </p:sp>
      <p:pic>
        <p:nvPicPr>
          <p:cNvPr id="7170" name="Picture 2"/>
          <p:cNvPicPr>
            <a:picLocks noChangeAspect="1" noChangeArrowheads="1"/>
          </p:cNvPicPr>
          <p:nvPr/>
        </p:nvPicPr>
        <p:blipFill>
          <a:blip r:embed="rId2" cstate="print"/>
          <a:srcRect/>
          <a:stretch>
            <a:fillRect/>
          </a:stretch>
        </p:blipFill>
        <p:spPr bwMode="auto">
          <a:xfrm>
            <a:off x="0" y="616556"/>
            <a:ext cx="9144000" cy="6241444"/>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r>
              <a:rPr lang="en-US" sz="3600" dirty="0" smtClean="0">
                <a:solidFill>
                  <a:schemeClr val="bg1"/>
                </a:solidFill>
              </a:rPr>
              <a:t>woman evacuated from the village of </a:t>
            </a:r>
            <a:r>
              <a:rPr lang="en-US" sz="3600" dirty="0" err="1" smtClean="0">
                <a:solidFill>
                  <a:schemeClr val="bg1"/>
                </a:solidFill>
              </a:rPr>
              <a:t>Rininahue</a:t>
            </a:r>
            <a:endParaRPr lang="en-US" sz="3600" dirty="0">
              <a:solidFill>
                <a:schemeClr val="bg1"/>
              </a:solidFill>
            </a:endParaRPr>
          </a:p>
        </p:txBody>
      </p:sp>
      <p:pic>
        <p:nvPicPr>
          <p:cNvPr id="23554" name="Picture 2"/>
          <p:cNvPicPr>
            <a:picLocks noChangeAspect="1" noChangeArrowheads="1"/>
          </p:cNvPicPr>
          <p:nvPr/>
        </p:nvPicPr>
        <p:blipFill>
          <a:blip r:embed="rId2" cstate="print"/>
          <a:srcRect/>
          <a:stretch>
            <a:fillRect/>
          </a:stretch>
        </p:blipFill>
        <p:spPr bwMode="auto">
          <a:xfrm>
            <a:off x="0" y="766689"/>
            <a:ext cx="9144000" cy="6091311"/>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228600"/>
            <a:ext cx="9144000" cy="609131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solidFill>
                  <a:schemeClr val="bg1"/>
                </a:solidFill>
              </a:rPr>
              <a:t>Pastoralist herding his cattle way from </a:t>
            </a:r>
            <a:r>
              <a:rPr lang="en-US" dirty="0" err="1" smtClean="0">
                <a:solidFill>
                  <a:schemeClr val="bg1"/>
                </a:solidFill>
              </a:rPr>
              <a:t>Rininahue</a:t>
            </a:r>
            <a:endParaRPr lang="en-US"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solidFill>
                  <a:schemeClr val="bg1"/>
                </a:solidFill>
              </a:rPr>
              <a:t>Soldiers in the village of </a:t>
            </a:r>
            <a:r>
              <a:rPr lang="en-US" dirty="0" err="1" smtClean="0">
                <a:solidFill>
                  <a:schemeClr val="bg1"/>
                </a:solidFill>
              </a:rPr>
              <a:t>Rininahue</a:t>
            </a:r>
            <a:r>
              <a:rPr lang="en-US" dirty="0" smtClean="0">
                <a:solidFill>
                  <a:schemeClr val="bg1"/>
                </a:solidFill>
              </a:rPr>
              <a:t>.</a:t>
            </a:r>
            <a:endParaRPr lang="en-US" dirty="0">
              <a:solidFill>
                <a:schemeClr val="bg1"/>
              </a:solidFill>
            </a:endParaRPr>
          </a:p>
        </p:txBody>
      </p:sp>
      <p:pic>
        <p:nvPicPr>
          <p:cNvPr id="25602" name="Picture 2"/>
          <p:cNvPicPr>
            <a:picLocks noChangeAspect="1" noChangeArrowheads="1"/>
          </p:cNvPicPr>
          <p:nvPr/>
        </p:nvPicPr>
        <p:blipFill>
          <a:blip r:embed="rId2" cstate="print"/>
          <a:srcRect/>
          <a:stretch>
            <a:fillRect/>
          </a:stretch>
        </p:blipFill>
        <p:spPr bwMode="auto">
          <a:xfrm>
            <a:off x="0" y="766689"/>
            <a:ext cx="9144000" cy="609131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The Situation</a:t>
            </a:r>
            <a:endParaRPr lang="en-US" b="1" dirty="0">
              <a:solidFill>
                <a:schemeClr val="bg1"/>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b="1" dirty="0" smtClean="0">
                <a:solidFill>
                  <a:schemeClr val="bg1"/>
                </a:solidFill>
              </a:rPr>
              <a:t>Flames reach up to the heavens as lightning flashes </a:t>
            </a:r>
            <a:r>
              <a:rPr lang="en-US" b="1" dirty="0" err="1" smtClean="0">
                <a:solidFill>
                  <a:schemeClr val="bg1"/>
                </a:solidFill>
              </a:rPr>
              <a:t>criss</a:t>
            </a:r>
            <a:r>
              <a:rPr lang="en-US" b="1" dirty="0" smtClean="0">
                <a:solidFill>
                  <a:schemeClr val="bg1"/>
                </a:solidFill>
              </a:rPr>
              <a:t>-cross the sky.  These extraordinary images show the full force of Mother Nature as a Chilean volcano erupts for the first time in 50 years.  Ash has been thrown six miles up into the sky and the South American government has ordered the evacuation of thousands of residents.  Winds fanned the ash toward </a:t>
            </a:r>
            <a:r>
              <a:rPr lang="en-US" b="1" dirty="0" err="1" smtClean="0">
                <a:solidFill>
                  <a:schemeClr val="bg1"/>
                </a:solidFill>
              </a:rPr>
              <a:t>neighbouring</a:t>
            </a:r>
            <a:r>
              <a:rPr lang="en-US" b="1" dirty="0" smtClean="0">
                <a:solidFill>
                  <a:schemeClr val="bg1"/>
                </a:solidFill>
              </a:rPr>
              <a:t> Argentina, darkening the sky in the ski resort city of San Carlos de </a:t>
            </a:r>
            <a:r>
              <a:rPr lang="en-US" b="1" dirty="0" err="1" smtClean="0">
                <a:solidFill>
                  <a:schemeClr val="bg1"/>
                </a:solidFill>
              </a:rPr>
              <a:t>Bariloche</a:t>
            </a:r>
            <a:r>
              <a:rPr lang="en-US" b="1" dirty="0" smtClean="0">
                <a:solidFill>
                  <a:schemeClr val="bg1"/>
                </a:solidFill>
              </a:rPr>
              <a:t>, in the centre of the country, and its airport has also been closed.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r>
              <a:rPr lang="en-US" dirty="0" smtClean="0">
                <a:solidFill>
                  <a:schemeClr val="bg1"/>
                </a:solidFill>
              </a:rPr>
              <a:t>Beauty amid the horror</a:t>
            </a:r>
            <a:endParaRPr lang="en-US" dirty="0">
              <a:solidFill>
                <a:schemeClr val="bg1"/>
              </a:solidFill>
            </a:endParaRPr>
          </a:p>
        </p:txBody>
      </p:sp>
      <p:pic>
        <p:nvPicPr>
          <p:cNvPr id="8194" name="Picture 2"/>
          <p:cNvPicPr>
            <a:picLocks noChangeAspect="1" noChangeArrowheads="1"/>
          </p:cNvPicPr>
          <p:nvPr/>
        </p:nvPicPr>
        <p:blipFill>
          <a:blip r:embed="rId2" cstate="print"/>
          <a:srcRect/>
          <a:stretch>
            <a:fillRect/>
          </a:stretch>
        </p:blipFill>
        <p:spPr bwMode="auto">
          <a:xfrm>
            <a:off x="0" y="711410"/>
            <a:ext cx="9144000" cy="614658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dirty="0" smtClean="0">
                <a:solidFill>
                  <a:schemeClr val="bg1"/>
                </a:solidFill>
              </a:rPr>
              <a:t>A time-lapse photo shows lightning bolts striking around the </a:t>
            </a:r>
            <a:r>
              <a:rPr lang="en-US" sz="3200" dirty="0" err="1" smtClean="0">
                <a:solidFill>
                  <a:schemeClr val="bg1"/>
                </a:solidFill>
              </a:rPr>
              <a:t>Puyehue</a:t>
            </a:r>
            <a:r>
              <a:rPr lang="en-US" sz="3200" dirty="0" smtClean="0">
                <a:solidFill>
                  <a:schemeClr val="bg1"/>
                </a:solidFill>
              </a:rPr>
              <a:t>-Cordon </a:t>
            </a:r>
            <a:r>
              <a:rPr lang="en-US" sz="3200" dirty="0" err="1" smtClean="0">
                <a:solidFill>
                  <a:schemeClr val="bg1"/>
                </a:solidFill>
              </a:rPr>
              <a:t>Caulle</a:t>
            </a:r>
            <a:r>
              <a:rPr lang="en-US" sz="3200" dirty="0" smtClean="0">
                <a:solidFill>
                  <a:schemeClr val="bg1"/>
                </a:solidFill>
              </a:rPr>
              <a:t> volcanic chain</a:t>
            </a:r>
            <a:endParaRPr lang="en-US" sz="3200" dirty="0">
              <a:solidFill>
                <a:schemeClr val="bg1"/>
              </a:solidFill>
            </a:endParaRPr>
          </a:p>
        </p:txBody>
      </p:sp>
      <p:pic>
        <p:nvPicPr>
          <p:cNvPr id="1026" name="Picture 2"/>
          <p:cNvPicPr>
            <a:picLocks noChangeAspect="1" noChangeArrowheads="1"/>
          </p:cNvPicPr>
          <p:nvPr/>
        </p:nvPicPr>
        <p:blipFill>
          <a:blip r:embed="rId2" cstate="print"/>
          <a:srcRect/>
          <a:stretch>
            <a:fillRect/>
          </a:stretch>
        </p:blipFill>
        <p:spPr bwMode="auto">
          <a:xfrm>
            <a:off x="0" y="1495425"/>
            <a:ext cx="9182100" cy="536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chemeClr val="bg1"/>
                </a:solidFill>
              </a:rPr>
              <a:t>Lightning and volcanic fire is seen amid and underneath a towering cloud of ash. </a:t>
            </a:r>
            <a:endParaRPr lang="en-US" sz="3600" b="1" dirty="0">
              <a:solidFill>
                <a:schemeClr val="bg1"/>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1743075"/>
            <a:ext cx="9182100" cy="51149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523875"/>
            <a:ext cx="9182100" cy="58102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376238"/>
            <a:ext cx="9182100" cy="61055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0" y="383345"/>
            <a:ext cx="9144000" cy="6091311"/>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682</Words>
  <Application>Microsoft Office PowerPoint</Application>
  <PresentationFormat>On-screen Show (4:3)</PresentationFormat>
  <Paragraphs>23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Chilean volcano - Lightning tears the sky apart above the glow of the volcano</vt:lpstr>
      <vt:lpstr>Slide 2</vt:lpstr>
      <vt:lpstr>Scale: The plume of ash has reached as far as the Atlantic thanks to winds blowing it towards Buenos Aires</vt:lpstr>
      <vt:lpstr>The Situation</vt:lpstr>
      <vt:lpstr>A time-lapse photo shows lightning bolts striking around the Puyehue-Cordon Caulle volcanic chain</vt:lpstr>
      <vt:lpstr>Lightning and volcanic fire is seen amid and underneath a towering cloud of ash. </vt:lpstr>
      <vt:lpstr>Slide 7</vt:lpstr>
      <vt:lpstr>Slide 8</vt:lpstr>
      <vt:lpstr>Slide 9</vt:lpstr>
      <vt:lpstr>Slide 10</vt:lpstr>
      <vt:lpstr>Slide 11</vt:lpstr>
      <vt:lpstr>Slide 12</vt:lpstr>
      <vt:lpstr>Slide 13</vt:lpstr>
      <vt:lpstr>An extraordinary cloud formation is created by the ash rising several miles into the atmosphere</vt:lpstr>
      <vt:lpstr>Slide 15</vt:lpstr>
      <vt:lpstr>Slide 16</vt:lpstr>
      <vt:lpstr>Slide 17</vt:lpstr>
      <vt:lpstr>Slide 18</vt:lpstr>
      <vt:lpstr>Slide 19</vt:lpstr>
      <vt:lpstr>Slide 20</vt:lpstr>
      <vt:lpstr>Slide 21</vt:lpstr>
      <vt:lpstr>Slide 22</vt:lpstr>
      <vt:lpstr>Lake covered with ash</vt:lpstr>
      <vt:lpstr>A view of the 9th hole green at the Llao Llao hotel golf course in Bariloche.</vt:lpstr>
      <vt:lpstr>A woman wipes a thick layer of volcanic ash away from the windscreen of her car</vt:lpstr>
      <vt:lpstr>Headlights on, a car creeps through a street covered in ash. </vt:lpstr>
      <vt:lpstr>Slide 27</vt:lpstr>
      <vt:lpstr>Slide 28</vt:lpstr>
      <vt:lpstr>Slide 29</vt:lpstr>
      <vt:lpstr>Slide 30</vt:lpstr>
      <vt:lpstr>Carrying bottles of water and soft drinks this man wears a gas mask to avoid breathing in ash</vt:lpstr>
      <vt:lpstr>Slide 32</vt:lpstr>
      <vt:lpstr>Slide 33</vt:lpstr>
      <vt:lpstr>Slide 34</vt:lpstr>
      <vt:lpstr>Streams clogged with ash may flood</vt:lpstr>
      <vt:lpstr>Ski resort shut down</vt:lpstr>
      <vt:lpstr>woman evacuated from the village of Rininahue</vt:lpstr>
      <vt:lpstr>Pastoralist herding his cattle way from Rininahue</vt:lpstr>
      <vt:lpstr>Soldiers in the village of Rininahue.</vt:lpstr>
      <vt:lpstr>Beauty amid the horror</vt:lpstr>
    </vt:vector>
  </TitlesOfParts>
  <Company>University of Missouri - St. Louis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Chilean volcano - Lightning tears the sky apart above the glow of the volcano</dc:title>
  <dc:creator>naumannj</dc:creator>
  <cp:lastModifiedBy>naumannj</cp:lastModifiedBy>
  <cp:revision>11</cp:revision>
  <dcterms:created xsi:type="dcterms:W3CDTF">2011-06-06T12:03:58Z</dcterms:created>
  <dcterms:modified xsi:type="dcterms:W3CDTF">2011-06-07T17:40:58Z</dcterms:modified>
</cp:coreProperties>
</file>