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65" r:id="rId5"/>
    <p:sldId id="267" r:id="rId6"/>
    <p:sldId id="258" r:id="rId7"/>
    <p:sldId id="259" r:id="rId8"/>
    <p:sldId id="268" r:id="rId9"/>
    <p:sldId id="260" r:id="rId10"/>
    <p:sldId id="261" r:id="rId11"/>
    <p:sldId id="266" r:id="rId12"/>
    <p:sldId id="262" r:id="rId13"/>
    <p:sldId id="269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7F3CA8-62FE-4160-AAAC-C0F376328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B37B86-ECB5-442C-92BA-68F2CF7D4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4F32B-D634-46DC-8D92-FA6CA7963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76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FDAD-6DF9-4D96-981A-64DCC6494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95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570FF4-C495-49E0-863C-39D02CA7A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DCF3-C784-41CD-89BD-F8BD2B576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35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E960-E945-4498-B007-3A3042EFC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55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E5641-CB2E-42D0-8C5C-E7A35CAA4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82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F7896-EFDE-4370-945D-9609EA0DD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703BF-F1D3-42F3-81EE-8C8308157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26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670EC-00F8-459C-BC48-CEEF88E1A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25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5FBE-EC1F-434D-B1B4-D8A1FDFB0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993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BC75-8BE5-4928-9CB6-257C52207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06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4796D-24C4-461A-94D4-1E898D8F5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55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45F4E-D29C-4C95-97CC-521AE5C7B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308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3073-6918-4F21-B6A3-63C723F90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45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8EAFE-9152-459B-AD69-D02AE35DE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788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073-64F6-4F57-91C6-316E4D2DC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2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4C27-BDC9-4C8B-A547-0C9D9CBA1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88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BE31F-220A-4106-819C-9AFB01BE8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08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8DBAC-1403-48DF-ADFE-4B4E64235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30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E168-2864-4087-A17A-CF77F1CEF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61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57FC1-B149-45DD-861D-BCFDB56BB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550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D8ED29-9195-4FC3-8179-3C60751DE9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2DA9B7-C244-4A39-A1E7-B62DDA1719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0500" y="2730500"/>
            <a:ext cx="4800600" cy="1470025"/>
          </a:xfrm>
        </p:spPr>
        <p:txBody>
          <a:bodyPr/>
          <a:lstStyle/>
          <a:p>
            <a:r>
              <a:rPr lang="en-US" sz="3600" b="1" dirty="0"/>
              <a:t>Alpine Mountains And Hiking Trails</a:t>
            </a:r>
            <a:endParaRPr lang="en-US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144000" cy="234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25" y="5129213"/>
            <a:ext cx="6507075" cy="16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0"/>
            <a:ext cx="9144000" cy="68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75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3"/>
            <a:ext cx="9143999" cy="1489289"/>
          </a:xfrm>
        </p:spPr>
        <p:txBody>
          <a:bodyPr/>
          <a:lstStyle/>
          <a:p>
            <a:r>
              <a:rPr lang="en-US" dirty="0"/>
              <a:t>The walk up to the </a:t>
            </a:r>
            <a:r>
              <a:rPr lang="en-US" dirty="0" err="1"/>
              <a:t>Schweizertor</a:t>
            </a:r>
            <a:r>
              <a:rPr lang="en-US" dirty="0"/>
              <a:t> (“The gate of Switzerland”) is one of the most challenging stretches of the </a:t>
            </a:r>
            <a:r>
              <a:rPr lang="en-US" dirty="0" err="1"/>
              <a:t>Walserweg</a:t>
            </a:r>
            <a:r>
              <a:rPr lang="en-US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303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9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3214"/>
            <a:ext cx="9151004" cy="59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border between Austria and Switzerland runs along the </a:t>
            </a:r>
            <a:r>
              <a:rPr lang="en-US" dirty="0" err="1"/>
              <a:t>Schweizertor</a:t>
            </a:r>
            <a:r>
              <a:rPr lang="en-US" dirty="0"/>
              <a:t> pass.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479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476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Biberkopf</a:t>
            </a:r>
            <a:r>
              <a:rPr lang="en-US" dirty="0"/>
              <a:t> forms the backdrop to the final stop on the </a:t>
            </a:r>
            <a:r>
              <a:rPr lang="en-US" dirty="0" err="1"/>
              <a:t>Walser’s</a:t>
            </a:r>
            <a:r>
              <a:rPr lang="en-US" dirty="0"/>
              <a:t> path.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0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-42864"/>
            <a:ext cx="4686302" cy="35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71862"/>
            <a:ext cx="4514849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29149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8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74637"/>
            <a:ext cx="8634412" cy="1525588"/>
          </a:xfrm>
        </p:spPr>
        <p:txBody>
          <a:bodyPr/>
          <a:lstStyle/>
          <a:p>
            <a:r>
              <a:rPr lang="en-US" dirty="0"/>
              <a:t>Hiking trails in Austria and Switzerland link old </a:t>
            </a:r>
            <a:r>
              <a:rPr lang="en-US" dirty="0" err="1"/>
              <a:t>Walser</a:t>
            </a:r>
            <a:r>
              <a:rPr lang="en-US" dirty="0"/>
              <a:t> herding villages. The settlers migrated to </a:t>
            </a:r>
            <a:r>
              <a:rPr lang="en-US" dirty="0" err="1"/>
              <a:t>Sertig</a:t>
            </a:r>
            <a:r>
              <a:rPr lang="en-US" dirty="0"/>
              <a:t> Valley in the 13th century.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331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546"/>
            <a:ext cx="9144000" cy="607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7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443286"/>
            <a:ext cx="455295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84" y="0"/>
            <a:ext cx="5197416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1051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99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943099"/>
          </a:xfrm>
        </p:spPr>
        <p:txBody>
          <a:bodyPr/>
          <a:lstStyle/>
          <a:p>
            <a:r>
              <a:rPr lang="en-US" sz="2800" dirty="0"/>
              <a:t>Twenty miles from </a:t>
            </a:r>
            <a:r>
              <a:rPr lang="en-US" sz="2800" dirty="0" err="1"/>
              <a:t>Juf</a:t>
            </a:r>
            <a:r>
              <a:rPr lang="en-US" sz="2800" dirty="0"/>
              <a:t>, the trail crosses a gorge known as Via Mala – the Evil Road (</a:t>
            </a:r>
            <a:r>
              <a:rPr lang="en-US" sz="2800" dirty="0" err="1"/>
              <a:t>centre</a:t>
            </a:r>
            <a:r>
              <a:rPr lang="en-US" sz="2800" dirty="0"/>
              <a:t>). Goats pass through </a:t>
            </a:r>
            <a:r>
              <a:rPr lang="en-US" sz="2800" dirty="0" err="1"/>
              <a:t>Hinterrhein</a:t>
            </a:r>
            <a:r>
              <a:rPr lang="en-US" sz="2800" dirty="0"/>
              <a:t> on their way to pasture (left). The last barn in </a:t>
            </a:r>
            <a:r>
              <a:rPr lang="en-US" sz="2800" dirty="0" err="1"/>
              <a:t>Juf</a:t>
            </a:r>
            <a:r>
              <a:rPr lang="en-US" sz="2800" dirty="0"/>
              <a:t>, Europe’s highest settlement (right).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331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29711" cy="1339850"/>
          </a:xfrm>
        </p:spPr>
        <p:txBody>
          <a:bodyPr/>
          <a:lstStyle/>
          <a:p>
            <a:r>
              <a:rPr lang="en-US" dirty="0"/>
              <a:t>Edelweiss, curious white flowers rarely seen growing wild, prefer high altitude climates and can be found along the </a:t>
            </a:r>
            <a:r>
              <a:rPr lang="en-US" dirty="0" err="1"/>
              <a:t>Walserweg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29712" cy="47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214"/>
            <a:ext cx="9143999" cy="599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01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headwaters of the River Lech, after which the village along the trail is named.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6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632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382712"/>
          </a:xfrm>
        </p:spPr>
        <p:txBody>
          <a:bodyPr/>
          <a:lstStyle/>
          <a:p>
            <a:r>
              <a:rPr lang="en-US" dirty="0"/>
              <a:t>Swap hiking boots for slippers when you enter a mountain hut (</a:t>
            </a:r>
            <a:r>
              <a:rPr lang="en-US" dirty="0" err="1"/>
              <a:t>centre</a:t>
            </a:r>
            <a:r>
              <a:rPr lang="en-US" dirty="0"/>
              <a:t>). The </a:t>
            </a:r>
            <a:r>
              <a:rPr lang="en-US" dirty="0" err="1"/>
              <a:t>Ducantal</a:t>
            </a:r>
            <a:r>
              <a:rPr lang="en-US" dirty="0"/>
              <a:t> Valley, on the walk to </a:t>
            </a:r>
            <a:r>
              <a:rPr lang="en-US" dirty="0" err="1"/>
              <a:t>Sertig</a:t>
            </a:r>
            <a:r>
              <a:rPr lang="en-US" dirty="0"/>
              <a:t> (right).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51"/>
            <a:ext cx="9144000" cy="4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453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switzerland map">
  <a:themeElements>
    <a:clrScheme name="Office Theme 2">
      <a:dk1>
        <a:srgbClr val="000000"/>
      </a:dk1>
      <a:lt1>
        <a:srgbClr val="FFFF66"/>
      </a:lt1>
      <a:dk2>
        <a:srgbClr val="000000"/>
      </a:dk2>
      <a:lt2>
        <a:srgbClr val="CCCCCC"/>
      </a:lt2>
      <a:accent1>
        <a:srgbClr val="947600"/>
      </a:accent1>
      <a:accent2>
        <a:srgbClr val="567300"/>
      </a:accent2>
      <a:accent3>
        <a:srgbClr val="FFFFB8"/>
      </a:accent3>
      <a:accent4>
        <a:srgbClr val="000000"/>
      </a:accent4>
      <a:accent5>
        <a:srgbClr val="C8BDAA"/>
      </a:accent5>
      <a:accent6>
        <a:srgbClr val="4D6800"/>
      </a:accent6>
      <a:hlink>
        <a:srgbClr val="616100"/>
      </a:hlink>
      <a:folHlink>
        <a:srgbClr val="1F661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A7A00"/>
        </a:accent2>
        <a:accent3>
          <a:srgbClr val="FFFFB8"/>
        </a:accent3>
        <a:accent4>
          <a:srgbClr val="000000"/>
        </a:accent4>
        <a:accent5>
          <a:srgbClr val="C5C5AA"/>
        </a:accent5>
        <a:accent6>
          <a:srgbClr val="6E6E00"/>
        </a:accent6>
        <a:hlink>
          <a:srgbClr val="666600"/>
        </a:hlink>
        <a:folHlink>
          <a:srgbClr val="59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947600"/>
        </a:accent1>
        <a:accent2>
          <a:srgbClr val="567300"/>
        </a:accent2>
        <a:accent3>
          <a:srgbClr val="FFFFB8"/>
        </a:accent3>
        <a:accent4>
          <a:srgbClr val="000000"/>
        </a:accent4>
        <a:accent5>
          <a:srgbClr val="C8BDAA"/>
        </a:accent5>
        <a:accent6>
          <a:srgbClr val="4D6800"/>
        </a:accent6>
        <a:hlink>
          <a:srgbClr val="616100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2D5680"/>
        </a:accent1>
        <a:accent2>
          <a:srgbClr val="666600"/>
        </a:accent2>
        <a:accent3>
          <a:srgbClr val="FFFFB8"/>
        </a:accent3>
        <a:accent4>
          <a:srgbClr val="000000"/>
        </a:accent4>
        <a:accent5>
          <a:srgbClr val="ADB4C0"/>
        </a:accent5>
        <a:accent6>
          <a:srgbClr val="5C5C00"/>
        </a:accent6>
        <a:hlink>
          <a:srgbClr val="73283B"/>
        </a:hlink>
        <a:folHlink>
          <a:srgbClr val="562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8C4D23"/>
        </a:accent1>
        <a:accent2>
          <a:srgbClr val="225D73"/>
        </a:accent2>
        <a:accent3>
          <a:srgbClr val="FFFFB8"/>
        </a:accent3>
        <a:accent4>
          <a:srgbClr val="000000"/>
        </a:accent4>
        <a:accent5>
          <a:srgbClr val="C5B2AC"/>
        </a:accent5>
        <a:accent6>
          <a:srgbClr val="1E5368"/>
        </a:accent6>
        <a:hlink>
          <a:srgbClr val="5B37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A7A00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E6E00"/>
        </a:accent6>
        <a:hlink>
          <a:srgbClr val="666600"/>
        </a:hlink>
        <a:folHlink>
          <a:srgbClr val="59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7600"/>
        </a:accent1>
        <a:accent2>
          <a:srgbClr val="567300"/>
        </a:accent2>
        <a:accent3>
          <a:srgbClr val="FFFFFF"/>
        </a:accent3>
        <a:accent4>
          <a:srgbClr val="000000"/>
        </a:accent4>
        <a:accent5>
          <a:srgbClr val="C8BDAA"/>
        </a:accent5>
        <a:accent6>
          <a:srgbClr val="4D6800"/>
        </a:accent6>
        <a:hlink>
          <a:srgbClr val="616100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D5680"/>
        </a:accent1>
        <a:accent2>
          <a:srgbClr val="666600"/>
        </a:accent2>
        <a:accent3>
          <a:srgbClr val="FFFFFF"/>
        </a:accent3>
        <a:accent4>
          <a:srgbClr val="000000"/>
        </a:accent4>
        <a:accent5>
          <a:srgbClr val="ADB4C0"/>
        </a:accent5>
        <a:accent6>
          <a:srgbClr val="5C5C00"/>
        </a:accent6>
        <a:hlink>
          <a:srgbClr val="73283B"/>
        </a:hlink>
        <a:folHlink>
          <a:srgbClr val="562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4D23"/>
        </a:accent1>
        <a:accent2>
          <a:srgbClr val="225D73"/>
        </a:accent2>
        <a:accent3>
          <a:srgbClr val="FFFFFF"/>
        </a:accent3>
        <a:accent4>
          <a:srgbClr val="000000"/>
        </a:accent4>
        <a:accent5>
          <a:srgbClr val="C5B2AC"/>
        </a:accent5>
        <a:accent6>
          <a:srgbClr val="1E5368"/>
        </a:accent6>
        <a:hlink>
          <a:srgbClr val="5B37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66"/>
      </a:lt1>
      <a:dk2>
        <a:srgbClr val="000000"/>
      </a:dk2>
      <a:lt2>
        <a:srgbClr val="CCCCCC"/>
      </a:lt2>
      <a:accent1>
        <a:srgbClr val="947600"/>
      </a:accent1>
      <a:accent2>
        <a:srgbClr val="567300"/>
      </a:accent2>
      <a:accent3>
        <a:srgbClr val="FFFFB8"/>
      </a:accent3>
      <a:accent4>
        <a:srgbClr val="000000"/>
      </a:accent4>
      <a:accent5>
        <a:srgbClr val="C8BDAA"/>
      </a:accent5>
      <a:accent6>
        <a:srgbClr val="4D6800"/>
      </a:accent6>
      <a:hlink>
        <a:srgbClr val="616100"/>
      </a:hlink>
      <a:folHlink>
        <a:srgbClr val="1F661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A7A00"/>
        </a:accent2>
        <a:accent3>
          <a:srgbClr val="FFFFB8"/>
        </a:accent3>
        <a:accent4>
          <a:srgbClr val="000000"/>
        </a:accent4>
        <a:accent5>
          <a:srgbClr val="C5C5AA"/>
        </a:accent5>
        <a:accent6>
          <a:srgbClr val="6E6E00"/>
        </a:accent6>
        <a:hlink>
          <a:srgbClr val="666600"/>
        </a:hlink>
        <a:folHlink>
          <a:srgbClr val="59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947600"/>
        </a:accent1>
        <a:accent2>
          <a:srgbClr val="567300"/>
        </a:accent2>
        <a:accent3>
          <a:srgbClr val="FFFFB8"/>
        </a:accent3>
        <a:accent4>
          <a:srgbClr val="000000"/>
        </a:accent4>
        <a:accent5>
          <a:srgbClr val="C8BDAA"/>
        </a:accent5>
        <a:accent6>
          <a:srgbClr val="4D6800"/>
        </a:accent6>
        <a:hlink>
          <a:srgbClr val="616100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2D5680"/>
        </a:accent1>
        <a:accent2>
          <a:srgbClr val="666600"/>
        </a:accent2>
        <a:accent3>
          <a:srgbClr val="FFFFB8"/>
        </a:accent3>
        <a:accent4>
          <a:srgbClr val="000000"/>
        </a:accent4>
        <a:accent5>
          <a:srgbClr val="ADB4C0"/>
        </a:accent5>
        <a:accent6>
          <a:srgbClr val="5C5C00"/>
        </a:accent6>
        <a:hlink>
          <a:srgbClr val="73283B"/>
        </a:hlink>
        <a:folHlink>
          <a:srgbClr val="562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8C4D23"/>
        </a:accent1>
        <a:accent2>
          <a:srgbClr val="225D73"/>
        </a:accent2>
        <a:accent3>
          <a:srgbClr val="FFFFB8"/>
        </a:accent3>
        <a:accent4>
          <a:srgbClr val="000000"/>
        </a:accent4>
        <a:accent5>
          <a:srgbClr val="C5B2AC"/>
        </a:accent5>
        <a:accent6>
          <a:srgbClr val="1E5368"/>
        </a:accent6>
        <a:hlink>
          <a:srgbClr val="5B37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A7A00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E6E00"/>
        </a:accent6>
        <a:hlink>
          <a:srgbClr val="666600"/>
        </a:hlink>
        <a:folHlink>
          <a:srgbClr val="59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7600"/>
        </a:accent1>
        <a:accent2>
          <a:srgbClr val="567300"/>
        </a:accent2>
        <a:accent3>
          <a:srgbClr val="FFFFFF"/>
        </a:accent3>
        <a:accent4>
          <a:srgbClr val="000000"/>
        </a:accent4>
        <a:accent5>
          <a:srgbClr val="C8BDAA"/>
        </a:accent5>
        <a:accent6>
          <a:srgbClr val="4D6800"/>
        </a:accent6>
        <a:hlink>
          <a:srgbClr val="616100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D5680"/>
        </a:accent1>
        <a:accent2>
          <a:srgbClr val="666600"/>
        </a:accent2>
        <a:accent3>
          <a:srgbClr val="FFFFFF"/>
        </a:accent3>
        <a:accent4>
          <a:srgbClr val="000000"/>
        </a:accent4>
        <a:accent5>
          <a:srgbClr val="ADB4C0"/>
        </a:accent5>
        <a:accent6>
          <a:srgbClr val="5C5C00"/>
        </a:accent6>
        <a:hlink>
          <a:srgbClr val="73283B"/>
        </a:hlink>
        <a:folHlink>
          <a:srgbClr val="562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4D23"/>
        </a:accent1>
        <a:accent2>
          <a:srgbClr val="225D73"/>
        </a:accent2>
        <a:accent3>
          <a:srgbClr val="FFFFFF"/>
        </a:accent3>
        <a:accent4>
          <a:srgbClr val="000000"/>
        </a:accent4>
        <a:accent5>
          <a:srgbClr val="C5B2AC"/>
        </a:accent5>
        <a:accent6>
          <a:srgbClr val="1E5368"/>
        </a:accent6>
        <a:hlink>
          <a:srgbClr val="5B37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switzerland map</Template>
  <TotalTime>41</TotalTime>
  <Words>187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switzerland map</vt:lpstr>
      <vt:lpstr>1_Default Design</vt:lpstr>
      <vt:lpstr>Alpine Mountains And Hiking Trails</vt:lpstr>
      <vt:lpstr>Hiking trails in Austria and Switzerland link old Walser herding villages. The settlers migrated to Sertig Valley in the 13th century. </vt:lpstr>
      <vt:lpstr>PowerPoint Presentation</vt:lpstr>
      <vt:lpstr>PowerPoint Presentation</vt:lpstr>
      <vt:lpstr>Twenty miles from Juf, the trail crosses a gorge known as Via Mala – the Evil Road (centre). Goats pass through Hinterrhein on their way to pasture (left). The last barn in Juf, Europe’s highest settlement (right). </vt:lpstr>
      <vt:lpstr>Edelweiss, curious white flowers rarely seen growing wild, prefer high altitude climates and can be found along the Walserweg. </vt:lpstr>
      <vt:lpstr>PowerPoint Presentation</vt:lpstr>
      <vt:lpstr>The headwaters of the River Lech, after which the village along the trail is named.</vt:lpstr>
      <vt:lpstr>Swap hiking boots for slippers when you enter a mountain hut (centre). The Ducantal Valley, on the walk to Sertig (right).</vt:lpstr>
      <vt:lpstr>PowerPoint Presentation</vt:lpstr>
      <vt:lpstr>The walk up to the Schweizertor (“The gate of Switzerland”) is one of the most challenging stretches of the Walserweg. </vt:lpstr>
      <vt:lpstr>PowerPoint Presentation</vt:lpstr>
      <vt:lpstr>The border between Austria and Switzerland runs along the Schweizertor pass.</vt:lpstr>
      <vt:lpstr>The Biberkopf forms the backdrop to the final stop on the Walser’s path.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Alpine Mountains And Hiking Trails</dc:title>
  <dc:creator>Joe</dc:creator>
  <cp:lastModifiedBy>Joe</cp:lastModifiedBy>
  <cp:revision>4</cp:revision>
  <dcterms:created xsi:type="dcterms:W3CDTF">2011-08-01T10:16:19Z</dcterms:created>
  <dcterms:modified xsi:type="dcterms:W3CDTF">2011-08-01T10:58:11Z</dcterms:modified>
</cp:coreProperties>
</file>