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56"/>
  </p:handoutMasterIdLst>
  <p:sldIdLst>
    <p:sldId id="263" r:id="rId5"/>
    <p:sldId id="257" r:id="rId6"/>
    <p:sldId id="326" r:id="rId7"/>
    <p:sldId id="265" r:id="rId8"/>
    <p:sldId id="261" r:id="rId9"/>
    <p:sldId id="266" r:id="rId10"/>
    <p:sldId id="267" r:id="rId11"/>
    <p:sldId id="262" r:id="rId12"/>
    <p:sldId id="268" r:id="rId13"/>
    <p:sldId id="272" r:id="rId14"/>
    <p:sldId id="271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327" r:id="rId23"/>
    <p:sldId id="281" r:id="rId24"/>
    <p:sldId id="305" r:id="rId25"/>
    <p:sldId id="328" r:id="rId26"/>
    <p:sldId id="306" r:id="rId27"/>
    <p:sldId id="308" r:id="rId28"/>
    <p:sldId id="307" r:id="rId29"/>
    <p:sldId id="282" r:id="rId30"/>
    <p:sldId id="283" r:id="rId31"/>
    <p:sldId id="284" r:id="rId32"/>
    <p:sldId id="285" r:id="rId33"/>
    <p:sldId id="286" r:id="rId34"/>
    <p:sldId id="290" r:id="rId35"/>
    <p:sldId id="292" r:id="rId36"/>
    <p:sldId id="288" r:id="rId37"/>
    <p:sldId id="291" r:id="rId38"/>
    <p:sldId id="289" r:id="rId39"/>
    <p:sldId id="303" r:id="rId40"/>
    <p:sldId id="329" r:id="rId41"/>
    <p:sldId id="330" r:id="rId42"/>
    <p:sldId id="331" r:id="rId43"/>
    <p:sldId id="309" r:id="rId44"/>
    <p:sldId id="310" r:id="rId45"/>
    <p:sldId id="311" r:id="rId46"/>
    <p:sldId id="312" r:id="rId47"/>
    <p:sldId id="313" r:id="rId48"/>
    <p:sldId id="332" r:id="rId49"/>
    <p:sldId id="317" r:id="rId50"/>
    <p:sldId id="333" r:id="rId51"/>
    <p:sldId id="334" r:id="rId52"/>
    <p:sldId id="314" r:id="rId53"/>
    <p:sldId id="325" r:id="rId54"/>
    <p:sldId id="324" r:id="rId55"/>
  </p:sldIdLst>
  <p:sldSz cx="9144000" cy="6858000" type="screen4x3"/>
  <p:notesSz cx="68580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E7F"/>
    <a:srgbClr val="F82300"/>
    <a:srgbClr val="333333"/>
    <a:srgbClr val="0F3491"/>
    <a:srgbClr val="0F80BF"/>
    <a:srgbClr val="382945"/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5183" autoAdjust="0"/>
    <p:restoredTop sz="92698" autoAdjust="0"/>
  </p:normalViewPr>
  <p:slideViewPr>
    <p:cSldViewPr>
      <p:cViewPr>
        <p:scale>
          <a:sx n="75" d="100"/>
          <a:sy n="75" d="100"/>
        </p:scale>
        <p:origin x="-1770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effectLst/>
              </a:defRPr>
            </a:lvl1pPr>
          </a:lstStyle>
          <a:p>
            <a:pPr>
              <a:defRPr/>
            </a:pPr>
            <a:fld id="{56974C77-626E-46C3-9F58-DBCB106CF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51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685800"/>
            <a:ext cx="8915400" cy="609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219200"/>
            <a:ext cx="8915400" cy="304800"/>
          </a:xfrm>
        </p:spPr>
        <p:txBody>
          <a:bodyPr/>
          <a:lstStyle>
            <a:lvl1pPr marL="0" indent="0">
              <a:buFontTx/>
              <a:buNone/>
              <a:defRPr sz="1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95FF53-44AC-407A-A076-353AF2D2B0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97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9E687-EA4A-4876-8094-40A80C0A9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7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152400"/>
            <a:ext cx="21907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4198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C8E3E-DA2C-4754-B11A-008BD8CB0F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66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924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838200"/>
            <a:ext cx="43053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838200"/>
            <a:ext cx="4305300" cy="5562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604923-4315-42E2-852B-CD5D370EB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65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D3EA2-5B97-463C-80AA-ED53710E5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64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B8E5F-E7E1-452E-AA29-A9219C4A7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8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8200"/>
            <a:ext cx="43053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838200"/>
            <a:ext cx="43053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62CD0-021E-464D-A951-1CD5B0919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7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C4F14-4E50-4972-B457-28116152B1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13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6D446E-88D1-474F-804B-BE4FCBB81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8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AB861-B3B7-4095-B7A6-5C168F6D1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49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07434-B3C9-49A7-99AC-D44A920A2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8E26B-6A70-42A9-9FA5-82D1E5CE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26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792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38200"/>
            <a:ext cx="8763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705600"/>
            <a:ext cx="190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1" smtClean="0"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705600"/>
            <a:ext cx="2895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 smtClean="0"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705600"/>
            <a:ext cx="190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 smtClean="0">
                <a:effectLst/>
                <a:latin typeface="+mn-lt"/>
              </a:defRPr>
            </a:lvl1pPr>
          </a:lstStyle>
          <a:p>
            <a:pPr>
              <a:defRPr/>
            </a:pPr>
            <a:fld id="{0FB172D3-B865-419E-90B2-E8DBA19D3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Impact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http://homepage.smc.edu/morris_pete/images/studyworldmap.jpe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http://homepage.smc.edu/morris_pete/images/studyworldmap.jpe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slide" Target="slide6.xml"/><Relationship Id="rId7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http://homepage.smc.edu/morris_pete/images/studyworldmap.jpe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G:\pictures%20&amp;%20backgrounds\wave_rider_wmv.wmv" TargetMode="External"/><Relationship Id="rId1" Type="http://schemas.openxmlformats.org/officeDocument/2006/relationships/video" Target="file:///G:\pictures%20&amp;%20backgrounds\snowboarder_wmv.wmv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http://homepage.smc.edu/morris_pete/images/studyworldmap.jpeg" TargetMode="Externa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http://homepage.smc.edu/morris_pete/images/studyworldmap.jpe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sz="4400" smtClean="0"/>
              <a:t>The Five Themes of Geography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28600" y="6172200"/>
            <a:ext cx="8915400" cy="304800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</a:pPr>
            <a:r>
              <a:rPr lang="en-US" altLang="en-US" sz="1600" dirty="0" smtClean="0"/>
              <a:t>modified by Mrs. Jones </a:t>
            </a:r>
            <a:r>
              <a:rPr lang="en-US" altLang="en-US" sz="1600" dirty="0" smtClean="0"/>
              <a:t>– FMMS </a:t>
            </a:r>
            <a:r>
              <a:rPr lang="en-US" altLang="en-US" sz="1600" dirty="0" smtClean="0">
                <a:solidFill>
                  <a:srgbClr val="FFFF00"/>
                </a:solidFill>
              </a:rPr>
              <a:t>FURTHER MODIFIED </a:t>
            </a:r>
            <a:r>
              <a:rPr lang="en-US" altLang="en-US" sz="1600" dirty="0" smtClean="0"/>
              <a:t>by Joe </a:t>
            </a:r>
            <a:r>
              <a:rPr lang="en-US" altLang="en-US" sz="1600" dirty="0" err="1" smtClean="0"/>
              <a:t>Naumann</a:t>
            </a:r>
            <a:r>
              <a:rPr lang="en-US" altLang="en-US" sz="1600" dirty="0" smtClean="0"/>
              <a:t> UMSL</a:t>
            </a:r>
            <a:endParaRPr lang="en-US" alt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Define Hemisphere: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95400"/>
            <a:ext cx="876300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Half of a globe </a:t>
            </a:r>
          </a:p>
          <a:p>
            <a:pPr eaLnBrk="1" hangingPunct="1">
              <a:buFontTx/>
              <a:buNone/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(in our case the Earth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</a:p>
          <a:p>
            <a:pPr eaLnBrk="1" hangingPunct="1"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There can be an infinite </a:t>
            </a:r>
          </a:p>
          <a:p>
            <a:pPr eaLnBrk="1" hangingPunct="1">
              <a:buFontTx/>
              <a:buNone/>
              <a:defRPr/>
            </a:pPr>
            <a:r>
              <a:rPr lang="en-US" sz="36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number of hemispheres.</a:t>
            </a:r>
            <a:endParaRPr lang="en-US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31749" name="Picture 5" descr="hemisphe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0"/>
            <a:ext cx="2643187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hemispher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B76A45"/>
              </a:clrFrom>
              <a:clrTo>
                <a:srgbClr val="B76A4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86150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3315" name="Picture 4" descr="the_world_as_it_turns_p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Longitude Lines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32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32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AKA Meridians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32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Longitude </a:t>
            </a:r>
            <a:r>
              <a:rPr lang="en-US" dirty="0" smtClean="0">
                <a:solidFill>
                  <a:schemeClr val="tx1"/>
                </a:solidFill>
              </a:rPr>
              <a:t>lines are drawn from: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dirty="0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North to South</a:t>
            </a:r>
            <a:r>
              <a:rPr lang="en-US" dirty="0" smtClean="0">
                <a:solidFill>
                  <a:srgbClr val="F823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dirty="0" smtClean="0">
              <a:solidFill>
                <a:srgbClr val="F823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Longitude lines measure: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dirty="0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East to </a:t>
            </a:r>
            <a:r>
              <a:rPr lang="en-US" dirty="0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West (the angular distance between </a:t>
            </a:r>
            <a:r>
              <a:rPr lang="en-US" dirty="0" err="1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meredians</a:t>
            </a:r>
            <a:r>
              <a:rPr lang="en-US" dirty="0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which gets smaller as one moves north or south of the Equator toward the poles.) </a:t>
            </a:r>
            <a:r>
              <a:rPr lang="en-US" dirty="0" err="1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Meredians</a:t>
            </a:r>
            <a:r>
              <a:rPr lang="en-US" dirty="0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are not parallel to each other like the parallels are.</a:t>
            </a:r>
            <a:endParaRPr lang="en-US" dirty="0" smtClean="0">
              <a:solidFill>
                <a:srgbClr val="F82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US" sz="1800" dirty="0" smtClean="0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304800" y="152400"/>
            <a:ext cx="792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4000">
                <a:solidFill>
                  <a:schemeClr val="bg1"/>
                </a:solidFill>
                <a:effectLst/>
                <a:latin typeface="Impact" pitchFamily="34" charset="0"/>
              </a:rPr>
              <a:t>Absolute Location: </a:t>
            </a:r>
          </a:p>
        </p:txBody>
      </p:sp>
      <p:pic>
        <p:nvPicPr>
          <p:cNvPr id="13318" name="Picture 7" descr="http://homepage.smc.edu/morris_pete/images/studyworldmap.jpe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0"/>
            <a:ext cx="45339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572000" y="1371600"/>
            <a:ext cx="3810000" cy="2178050"/>
            <a:chOff x="2880" y="1532"/>
            <a:chExt cx="2400" cy="1372"/>
          </a:xfrm>
        </p:grpSpPr>
        <p:sp>
          <p:nvSpPr>
            <p:cNvPr id="30729" name="Line 9"/>
            <p:cNvSpPr>
              <a:spLocks noChangeShapeType="1"/>
            </p:cNvSpPr>
            <p:nvPr/>
          </p:nvSpPr>
          <p:spPr bwMode="auto">
            <a:xfrm>
              <a:off x="4032" y="1536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30" name="Line 10"/>
            <p:cNvSpPr>
              <a:spLocks noChangeShapeType="1"/>
            </p:cNvSpPr>
            <p:nvPr/>
          </p:nvSpPr>
          <p:spPr bwMode="auto">
            <a:xfrm>
              <a:off x="3936" y="1536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31" name="Line 11"/>
            <p:cNvSpPr>
              <a:spLocks noChangeShapeType="1"/>
            </p:cNvSpPr>
            <p:nvPr/>
          </p:nvSpPr>
          <p:spPr bwMode="auto">
            <a:xfrm>
              <a:off x="3840" y="1536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32" name="Line 12"/>
            <p:cNvSpPr>
              <a:spLocks noChangeShapeType="1"/>
            </p:cNvSpPr>
            <p:nvPr/>
          </p:nvSpPr>
          <p:spPr bwMode="auto">
            <a:xfrm>
              <a:off x="3744" y="1536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>
              <a:off x="3648" y="1548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34" name="Line 14"/>
            <p:cNvSpPr>
              <a:spLocks noChangeShapeType="1"/>
            </p:cNvSpPr>
            <p:nvPr/>
          </p:nvSpPr>
          <p:spPr bwMode="auto">
            <a:xfrm>
              <a:off x="3456" y="1536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35" name="Line 15"/>
            <p:cNvSpPr>
              <a:spLocks noChangeShapeType="1"/>
            </p:cNvSpPr>
            <p:nvPr/>
          </p:nvSpPr>
          <p:spPr bwMode="auto">
            <a:xfrm>
              <a:off x="3552" y="1536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36" name="Line 16"/>
            <p:cNvSpPr>
              <a:spLocks noChangeShapeType="1"/>
            </p:cNvSpPr>
            <p:nvPr/>
          </p:nvSpPr>
          <p:spPr bwMode="auto">
            <a:xfrm>
              <a:off x="3360" y="1560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37" name="Line 17"/>
            <p:cNvSpPr>
              <a:spLocks noChangeShapeType="1"/>
            </p:cNvSpPr>
            <p:nvPr/>
          </p:nvSpPr>
          <p:spPr bwMode="auto">
            <a:xfrm flipH="1">
              <a:off x="4816" y="1532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38" name="Line 18"/>
            <p:cNvSpPr>
              <a:spLocks noChangeShapeType="1"/>
            </p:cNvSpPr>
            <p:nvPr/>
          </p:nvSpPr>
          <p:spPr bwMode="auto">
            <a:xfrm flipH="1">
              <a:off x="4720" y="1532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39" name="Line 19"/>
            <p:cNvSpPr>
              <a:spLocks noChangeShapeType="1"/>
            </p:cNvSpPr>
            <p:nvPr/>
          </p:nvSpPr>
          <p:spPr bwMode="auto">
            <a:xfrm flipH="1">
              <a:off x="4624" y="1532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40" name="Line 20"/>
            <p:cNvSpPr>
              <a:spLocks noChangeShapeType="1"/>
            </p:cNvSpPr>
            <p:nvPr/>
          </p:nvSpPr>
          <p:spPr bwMode="auto">
            <a:xfrm flipH="1">
              <a:off x="4528" y="1532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41" name="Line 21"/>
            <p:cNvSpPr>
              <a:spLocks noChangeShapeType="1"/>
            </p:cNvSpPr>
            <p:nvPr/>
          </p:nvSpPr>
          <p:spPr bwMode="auto">
            <a:xfrm flipH="1">
              <a:off x="4432" y="1544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42" name="Line 22"/>
            <p:cNvSpPr>
              <a:spLocks noChangeShapeType="1"/>
            </p:cNvSpPr>
            <p:nvPr/>
          </p:nvSpPr>
          <p:spPr bwMode="auto">
            <a:xfrm flipH="1">
              <a:off x="4240" y="1532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43" name="Line 23"/>
            <p:cNvSpPr>
              <a:spLocks noChangeShapeType="1"/>
            </p:cNvSpPr>
            <p:nvPr/>
          </p:nvSpPr>
          <p:spPr bwMode="auto">
            <a:xfrm flipH="1">
              <a:off x="4336" y="1532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44" name="Line 24"/>
            <p:cNvSpPr>
              <a:spLocks noChangeShapeType="1"/>
            </p:cNvSpPr>
            <p:nvPr/>
          </p:nvSpPr>
          <p:spPr bwMode="auto">
            <a:xfrm flipH="1">
              <a:off x="4144" y="1548"/>
              <a:ext cx="0" cy="13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 flipV="1">
              <a:off x="3264" y="1584"/>
              <a:ext cx="0" cy="129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 flipV="1">
              <a:off x="3168" y="1632"/>
              <a:ext cx="0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47" name="Line 27"/>
            <p:cNvSpPr>
              <a:spLocks noChangeShapeType="1"/>
            </p:cNvSpPr>
            <p:nvPr/>
          </p:nvSpPr>
          <p:spPr bwMode="auto">
            <a:xfrm flipV="1">
              <a:off x="3072" y="1728"/>
              <a:ext cx="0" cy="105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 flipV="1">
              <a:off x="2976" y="1776"/>
              <a:ext cx="0" cy="91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49" name="Line 29"/>
            <p:cNvSpPr>
              <a:spLocks noChangeShapeType="1"/>
            </p:cNvSpPr>
            <p:nvPr/>
          </p:nvSpPr>
          <p:spPr bwMode="auto">
            <a:xfrm flipV="1">
              <a:off x="2880" y="1872"/>
              <a:ext cx="0" cy="72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50" name="Line 30"/>
            <p:cNvSpPr>
              <a:spLocks noChangeShapeType="1"/>
            </p:cNvSpPr>
            <p:nvPr/>
          </p:nvSpPr>
          <p:spPr bwMode="auto">
            <a:xfrm flipH="1" flipV="1">
              <a:off x="4896" y="1566"/>
              <a:ext cx="0" cy="129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51" name="Line 31"/>
            <p:cNvSpPr>
              <a:spLocks noChangeShapeType="1"/>
            </p:cNvSpPr>
            <p:nvPr/>
          </p:nvSpPr>
          <p:spPr bwMode="auto">
            <a:xfrm flipH="1" flipV="1">
              <a:off x="4992" y="1614"/>
              <a:ext cx="0" cy="1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52" name="Line 32"/>
            <p:cNvSpPr>
              <a:spLocks noChangeShapeType="1"/>
            </p:cNvSpPr>
            <p:nvPr/>
          </p:nvSpPr>
          <p:spPr bwMode="auto">
            <a:xfrm flipH="1" flipV="1">
              <a:off x="5088" y="1710"/>
              <a:ext cx="0" cy="105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53" name="Line 33"/>
            <p:cNvSpPr>
              <a:spLocks noChangeShapeType="1"/>
            </p:cNvSpPr>
            <p:nvPr/>
          </p:nvSpPr>
          <p:spPr bwMode="auto">
            <a:xfrm flipH="1" flipV="1">
              <a:off x="5184" y="1758"/>
              <a:ext cx="0" cy="91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754" name="Line 34"/>
            <p:cNvSpPr>
              <a:spLocks noChangeShapeType="1"/>
            </p:cNvSpPr>
            <p:nvPr/>
          </p:nvSpPr>
          <p:spPr bwMode="auto">
            <a:xfrm flipH="1" flipV="1">
              <a:off x="5280" y="1854"/>
              <a:ext cx="0" cy="72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7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the_world_as_it_turns_p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smtClean="0">
                <a:solidFill>
                  <a:schemeClr val="tx1"/>
                </a:solidFill>
              </a:rPr>
              <a:t>The Major Line of LONGITUDE  is the:</a:t>
            </a:r>
          </a:p>
          <a:p>
            <a:pPr eaLnBrk="1" hangingPunct="1">
              <a:defRPr/>
            </a:pPr>
            <a:r>
              <a:rPr lang="en-US" sz="3200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Prime Meridian</a:t>
            </a:r>
          </a:p>
          <a:p>
            <a:pPr eaLnBrk="1" hangingPunct="1">
              <a:defRPr/>
            </a:pPr>
            <a:endParaRPr lang="en-US" sz="3200" smtClean="0">
              <a:solidFill>
                <a:srgbClr val="66FF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sz="3200" smtClean="0">
              <a:solidFill>
                <a:srgbClr val="F82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sz="3200" smtClean="0">
              <a:solidFill>
                <a:srgbClr val="F82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sz="3200" smtClean="0">
              <a:solidFill>
                <a:srgbClr val="F82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 splits the Earth into:</a:t>
            </a:r>
          </a:p>
          <a:p>
            <a:pPr eaLnBrk="1" hangingPunct="1">
              <a:defRPr/>
            </a:pPr>
            <a:r>
              <a:rPr lang="en-US" sz="3200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Eastern and </a:t>
            </a:r>
          </a:p>
          <a:p>
            <a:pPr eaLnBrk="1" hangingPunct="1">
              <a:buFontTx/>
              <a:buNone/>
              <a:defRPr/>
            </a:pPr>
            <a:r>
              <a:rPr lang="en-US" sz="3200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Western Hemispheres</a:t>
            </a:r>
          </a:p>
          <a:p>
            <a:pPr eaLnBrk="1" hangingPunct="1">
              <a:defRPr/>
            </a:pPr>
            <a:endParaRPr lang="en-US" smtClean="0"/>
          </a:p>
        </p:txBody>
      </p:sp>
      <p:sp>
        <p:nvSpPr>
          <p:cNvPr id="14340" name="Rectangle 5"/>
          <p:cNvSpPr>
            <a:spLocks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600" smtClean="0"/>
              <a:t>Absolute Location: </a:t>
            </a:r>
          </a:p>
        </p:txBody>
      </p:sp>
      <p:grpSp>
        <p:nvGrpSpPr>
          <p:cNvPr id="14341" name="Group 7"/>
          <p:cNvGrpSpPr>
            <a:grpSpLocks/>
          </p:cNvGrpSpPr>
          <p:nvPr/>
        </p:nvGrpSpPr>
        <p:grpSpPr bwMode="auto">
          <a:xfrm>
            <a:off x="4191000" y="1600200"/>
            <a:ext cx="4533900" cy="2738438"/>
            <a:chOff x="2640" y="1440"/>
            <a:chExt cx="2856" cy="1725"/>
          </a:xfrm>
        </p:grpSpPr>
        <p:pic>
          <p:nvPicPr>
            <p:cNvPr id="14343" name="Picture 8" descr="http://homepage.smc.edu/morris_pete/images/studyworldmap.jpeg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440"/>
              <a:ext cx="2856" cy="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1" name="Line 9"/>
            <p:cNvSpPr>
              <a:spLocks noChangeShapeType="1"/>
            </p:cNvSpPr>
            <p:nvPr/>
          </p:nvSpPr>
          <p:spPr bwMode="auto">
            <a:xfrm>
              <a:off x="4032" y="1536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2" name="Line 10"/>
            <p:cNvSpPr>
              <a:spLocks noChangeShapeType="1"/>
            </p:cNvSpPr>
            <p:nvPr/>
          </p:nvSpPr>
          <p:spPr bwMode="auto">
            <a:xfrm>
              <a:off x="3936" y="1536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3" name="Line 11"/>
            <p:cNvSpPr>
              <a:spLocks noChangeShapeType="1"/>
            </p:cNvSpPr>
            <p:nvPr/>
          </p:nvSpPr>
          <p:spPr bwMode="auto">
            <a:xfrm>
              <a:off x="3840" y="1536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4" name="Line 12"/>
            <p:cNvSpPr>
              <a:spLocks noChangeShapeType="1"/>
            </p:cNvSpPr>
            <p:nvPr/>
          </p:nvSpPr>
          <p:spPr bwMode="auto">
            <a:xfrm>
              <a:off x="3744" y="1536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5" name="Line 13"/>
            <p:cNvSpPr>
              <a:spLocks noChangeShapeType="1"/>
            </p:cNvSpPr>
            <p:nvPr/>
          </p:nvSpPr>
          <p:spPr bwMode="auto">
            <a:xfrm>
              <a:off x="3648" y="1548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6" name="Line 14"/>
            <p:cNvSpPr>
              <a:spLocks noChangeShapeType="1"/>
            </p:cNvSpPr>
            <p:nvPr/>
          </p:nvSpPr>
          <p:spPr bwMode="auto">
            <a:xfrm>
              <a:off x="3456" y="1536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7" name="Line 15"/>
            <p:cNvSpPr>
              <a:spLocks noChangeShapeType="1"/>
            </p:cNvSpPr>
            <p:nvPr/>
          </p:nvSpPr>
          <p:spPr bwMode="auto">
            <a:xfrm>
              <a:off x="3552" y="1536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8" name="Line 16"/>
            <p:cNvSpPr>
              <a:spLocks noChangeShapeType="1"/>
            </p:cNvSpPr>
            <p:nvPr/>
          </p:nvSpPr>
          <p:spPr bwMode="auto">
            <a:xfrm>
              <a:off x="3360" y="1560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9" name="Line 17"/>
            <p:cNvSpPr>
              <a:spLocks noChangeShapeType="1"/>
            </p:cNvSpPr>
            <p:nvPr/>
          </p:nvSpPr>
          <p:spPr bwMode="auto">
            <a:xfrm flipH="1">
              <a:off x="4816" y="1532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0" name="Line 18"/>
            <p:cNvSpPr>
              <a:spLocks noChangeShapeType="1"/>
            </p:cNvSpPr>
            <p:nvPr/>
          </p:nvSpPr>
          <p:spPr bwMode="auto">
            <a:xfrm flipH="1">
              <a:off x="4720" y="1532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1" name="Line 19"/>
            <p:cNvSpPr>
              <a:spLocks noChangeShapeType="1"/>
            </p:cNvSpPr>
            <p:nvPr/>
          </p:nvSpPr>
          <p:spPr bwMode="auto">
            <a:xfrm flipH="1">
              <a:off x="4624" y="1532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2" name="Line 20"/>
            <p:cNvSpPr>
              <a:spLocks noChangeShapeType="1"/>
            </p:cNvSpPr>
            <p:nvPr/>
          </p:nvSpPr>
          <p:spPr bwMode="auto">
            <a:xfrm flipH="1">
              <a:off x="4528" y="1532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3" name="Line 21"/>
            <p:cNvSpPr>
              <a:spLocks noChangeShapeType="1"/>
            </p:cNvSpPr>
            <p:nvPr/>
          </p:nvSpPr>
          <p:spPr bwMode="auto">
            <a:xfrm flipH="1">
              <a:off x="4432" y="1544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4" name="Line 22"/>
            <p:cNvSpPr>
              <a:spLocks noChangeShapeType="1"/>
            </p:cNvSpPr>
            <p:nvPr/>
          </p:nvSpPr>
          <p:spPr bwMode="auto">
            <a:xfrm flipH="1">
              <a:off x="4240" y="1532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5" name="Line 23"/>
            <p:cNvSpPr>
              <a:spLocks noChangeShapeType="1"/>
            </p:cNvSpPr>
            <p:nvPr/>
          </p:nvSpPr>
          <p:spPr bwMode="auto">
            <a:xfrm flipH="1">
              <a:off x="4336" y="1532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6" name="Line 24"/>
            <p:cNvSpPr>
              <a:spLocks noChangeShapeType="1"/>
            </p:cNvSpPr>
            <p:nvPr/>
          </p:nvSpPr>
          <p:spPr bwMode="auto">
            <a:xfrm flipH="1">
              <a:off x="4144" y="1548"/>
              <a:ext cx="0" cy="13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7" name="Line 25"/>
            <p:cNvSpPr>
              <a:spLocks noChangeShapeType="1"/>
            </p:cNvSpPr>
            <p:nvPr/>
          </p:nvSpPr>
          <p:spPr bwMode="auto">
            <a:xfrm flipV="1">
              <a:off x="3264" y="1584"/>
              <a:ext cx="0" cy="129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8" name="Line 26"/>
            <p:cNvSpPr>
              <a:spLocks noChangeShapeType="1"/>
            </p:cNvSpPr>
            <p:nvPr/>
          </p:nvSpPr>
          <p:spPr bwMode="auto">
            <a:xfrm flipV="1">
              <a:off x="3168" y="1632"/>
              <a:ext cx="0" cy="1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9" name="Line 27"/>
            <p:cNvSpPr>
              <a:spLocks noChangeShapeType="1"/>
            </p:cNvSpPr>
            <p:nvPr/>
          </p:nvSpPr>
          <p:spPr bwMode="auto">
            <a:xfrm flipV="1">
              <a:off x="3072" y="1728"/>
              <a:ext cx="0" cy="105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0" name="Line 28"/>
            <p:cNvSpPr>
              <a:spLocks noChangeShapeType="1"/>
            </p:cNvSpPr>
            <p:nvPr/>
          </p:nvSpPr>
          <p:spPr bwMode="auto">
            <a:xfrm flipV="1">
              <a:off x="2976" y="1776"/>
              <a:ext cx="0" cy="9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1" name="Line 29"/>
            <p:cNvSpPr>
              <a:spLocks noChangeShapeType="1"/>
            </p:cNvSpPr>
            <p:nvPr/>
          </p:nvSpPr>
          <p:spPr bwMode="auto">
            <a:xfrm flipV="1">
              <a:off x="2880" y="1872"/>
              <a:ext cx="0" cy="72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2" name="Line 30"/>
            <p:cNvSpPr>
              <a:spLocks noChangeShapeType="1"/>
            </p:cNvSpPr>
            <p:nvPr/>
          </p:nvSpPr>
          <p:spPr bwMode="auto">
            <a:xfrm flipH="1" flipV="1">
              <a:off x="4896" y="1566"/>
              <a:ext cx="0" cy="129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3" name="Line 31"/>
            <p:cNvSpPr>
              <a:spLocks noChangeShapeType="1"/>
            </p:cNvSpPr>
            <p:nvPr/>
          </p:nvSpPr>
          <p:spPr bwMode="auto">
            <a:xfrm flipH="1" flipV="1">
              <a:off x="4992" y="1614"/>
              <a:ext cx="0" cy="1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4" name="Line 32"/>
            <p:cNvSpPr>
              <a:spLocks noChangeShapeType="1"/>
            </p:cNvSpPr>
            <p:nvPr/>
          </p:nvSpPr>
          <p:spPr bwMode="auto">
            <a:xfrm flipH="1" flipV="1">
              <a:off x="5088" y="1710"/>
              <a:ext cx="0" cy="105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5" name="Line 33"/>
            <p:cNvSpPr>
              <a:spLocks noChangeShapeType="1"/>
            </p:cNvSpPr>
            <p:nvPr/>
          </p:nvSpPr>
          <p:spPr bwMode="auto">
            <a:xfrm flipH="1" flipV="1">
              <a:off x="5184" y="1758"/>
              <a:ext cx="0" cy="9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6" name="Line 34"/>
            <p:cNvSpPr>
              <a:spLocks noChangeShapeType="1"/>
            </p:cNvSpPr>
            <p:nvPr/>
          </p:nvSpPr>
          <p:spPr bwMode="auto">
            <a:xfrm flipH="1" flipV="1">
              <a:off x="5280" y="1854"/>
              <a:ext cx="0" cy="72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3827" name="Line 35"/>
          <p:cNvSpPr>
            <a:spLocks noChangeShapeType="1"/>
          </p:cNvSpPr>
          <p:nvPr/>
        </p:nvSpPr>
        <p:spPr bwMode="auto">
          <a:xfrm>
            <a:off x="6477000" y="1752600"/>
            <a:ext cx="0" cy="2209800"/>
          </a:xfrm>
          <a:prstGeom prst="line">
            <a:avLst/>
          </a:prstGeom>
          <a:noFill/>
          <a:ln w="41275">
            <a:solidFill>
              <a:srgbClr val="33CC33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5363" name="Picture 4" descr="the_world_as_it_turns_p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 altLang="en-US" sz="3200" dirty="0" smtClean="0">
                <a:solidFill>
                  <a:schemeClr val="tx1"/>
                </a:solidFill>
                <a:latin typeface="Arial Black" pitchFamily="34" charset="0"/>
              </a:rPr>
              <a:t>Can you find an </a:t>
            </a:r>
          </a:p>
          <a:p>
            <a:pPr algn="ctr" eaLnBrk="1" hangingPunct="1">
              <a:buFontTx/>
              <a:buNone/>
            </a:pPr>
            <a:r>
              <a:rPr lang="en-US" altLang="en-US" sz="3200" dirty="0" smtClean="0">
                <a:solidFill>
                  <a:schemeClr val="tx1"/>
                </a:solidFill>
                <a:latin typeface="Arial Black" pitchFamily="34" charset="0"/>
              </a:rPr>
              <a:t>ABSOLUTE LOCATION</a:t>
            </a:r>
            <a:r>
              <a:rPr lang="en-US" altLang="en-US" dirty="0" smtClean="0">
                <a:solidFill>
                  <a:schemeClr val="tx1"/>
                </a:solidFill>
                <a:latin typeface="Arial Black" pitchFamily="34" charset="0"/>
              </a:rPr>
              <a:t>???</a:t>
            </a:r>
            <a:endParaRPr lang="en-US" altLang="en-US" sz="1400" dirty="0" smtClean="0">
              <a:solidFill>
                <a:schemeClr val="tx1"/>
              </a:solidFill>
              <a:latin typeface="Arial Black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dirty="0" smtClean="0">
                <a:solidFill>
                  <a:srgbClr val="FF3300"/>
                </a:solidFill>
                <a:latin typeface="Arial Black" pitchFamily="34" charset="0"/>
              </a:rPr>
              <a:t>Using</a:t>
            </a:r>
          </a:p>
          <a:p>
            <a:pPr algn="ctr" eaLnBrk="1" hangingPunct="1">
              <a:buFontTx/>
              <a:buNone/>
            </a:pPr>
            <a:r>
              <a:rPr lang="en-US" altLang="en-US" sz="2800" dirty="0" smtClean="0">
                <a:solidFill>
                  <a:srgbClr val="FF3300"/>
                </a:solidFill>
                <a:latin typeface="Arial Black" pitchFamily="34" charset="0"/>
              </a:rPr>
              <a:t>Latitude &amp; Longitude</a:t>
            </a:r>
          </a:p>
          <a:p>
            <a:pPr algn="ctr" eaLnBrk="1" hangingPunct="1">
              <a:buFontTx/>
              <a:buNone/>
            </a:pPr>
            <a:endParaRPr lang="en-US" altLang="en-US" sz="1100" dirty="0" smtClean="0">
              <a:solidFill>
                <a:srgbClr val="FF3300"/>
              </a:solidFill>
              <a:latin typeface="Arial Black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000" dirty="0" smtClean="0">
                <a:solidFill>
                  <a:schemeClr val="tx1"/>
                </a:solidFill>
                <a:latin typeface="Arial Black" pitchFamily="34" charset="0"/>
              </a:rPr>
              <a:t>Go to an atlas or a map on the internet and estimate the </a:t>
            </a:r>
            <a:r>
              <a:rPr lang="en-US" altLang="en-US" sz="2000" dirty="0" err="1" smtClean="0">
                <a:solidFill>
                  <a:schemeClr val="tx1"/>
                </a:solidFill>
                <a:latin typeface="Arial Black" pitchFamily="34" charset="0"/>
              </a:rPr>
              <a:t>latidude</a:t>
            </a:r>
            <a:r>
              <a:rPr lang="en-US" altLang="en-US" sz="2000" dirty="0" smtClean="0">
                <a:solidFill>
                  <a:schemeClr val="tx1"/>
                </a:solidFill>
                <a:latin typeface="Arial Black" pitchFamily="34" charset="0"/>
              </a:rPr>
              <a:t> and longitude of St. Louis, Missouri.</a:t>
            </a:r>
            <a:endParaRPr lang="en-US" altLang="en-US" sz="2000" dirty="0" smtClean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04800" y="152400"/>
            <a:ext cx="792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4000">
                <a:solidFill>
                  <a:schemeClr val="bg1"/>
                </a:solidFill>
                <a:effectLst/>
                <a:latin typeface="Impact" pitchFamily="34" charset="0"/>
              </a:rPr>
              <a:t>Absolute Location: </a:t>
            </a:r>
          </a:p>
        </p:txBody>
      </p:sp>
      <p:pic>
        <p:nvPicPr>
          <p:cNvPr id="15366" name="Picture 6" descr="CCG011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874128"/>
            <a:ext cx="2438400" cy="240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16387" name="Picture 4" descr="the_world_as_it_turns_p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7" descr="the_world_as_it_turns_s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304800" y="152400"/>
            <a:ext cx="792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4000">
                <a:solidFill>
                  <a:schemeClr val="bg1"/>
                </a:solidFill>
                <a:effectLst/>
                <a:latin typeface="Impact" pitchFamily="34" charset="0"/>
              </a:rPr>
              <a:t>Absolute Location: 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381000" y="1295400"/>
            <a:ext cx="2362200" cy="512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effectLst/>
                <a:latin typeface="Arial" charset="0"/>
              </a:rPr>
              <a:t>1    30*N     15*W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effectLst/>
                <a:latin typeface="Arial" charset="0"/>
              </a:rPr>
              <a:t>2    45*S     45*E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effectLst/>
                <a:latin typeface="Arial" charset="0"/>
              </a:rPr>
              <a:t>3    30*S     60*W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effectLst/>
                <a:latin typeface="Arial" charset="0"/>
              </a:rPr>
              <a:t>4    15*N     30*E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effectLst/>
                <a:latin typeface="Arial" charset="0"/>
              </a:rPr>
              <a:t>5    30*N     60*W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effectLst/>
                <a:latin typeface="Arial" charset="0"/>
              </a:rPr>
              <a:t>6    45*N     45*E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effectLst/>
                <a:latin typeface="Arial" charset="0"/>
              </a:rPr>
              <a:t>7    60*S     60*W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effectLst/>
                <a:latin typeface="Arial" charset="0"/>
              </a:rPr>
              <a:t>8    60*N     30*W 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effectLst/>
                <a:latin typeface="Arial" charset="0"/>
              </a:rPr>
              <a:t>9    30*S     15*E</a:t>
            </a:r>
          </a:p>
          <a:p>
            <a:pPr algn="l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bg1"/>
                </a:solidFill>
                <a:effectLst/>
                <a:latin typeface="Arial" charset="0"/>
              </a:rPr>
              <a:t>10  60*S     75*E</a:t>
            </a:r>
            <a:r>
              <a:rPr lang="en-US" altLang="en-US" sz="2000" dirty="0">
                <a:effectLst/>
                <a:latin typeface="Arial" charset="0"/>
              </a:rPr>
              <a:t>			</a:t>
            </a:r>
            <a:endParaRPr lang="en-US" altLang="en-US" sz="1600" dirty="0">
              <a:effectLst/>
              <a:latin typeface="Arial" charset="0"/>
            </a:endParaRPr>
          </a:p>
        </p:txBody>
      </p:sp>
      <p:pic>
        <p:nvPicPr>
          <p:cNvPr id="16391" name="Picture 10" descr="lat &amp; long worksheet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2" t="16951"/>
          <a:stretch>
            <a:fillRect/>
          </a:stretch>
        </p:blipFill>
        <p:spPr bwMode="auto">
          <a:xfrm>
            <a:off x="2743200" y="841374"/>
            <a:ext cx="6393242" cy="6077786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Relative Location: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  <a:defRPr/>
            </a:pPr>
            <a:endParaRPr lang="en-US" dirty="0" smtClean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Where an area is depending on where another area is</a:t>
            </a:r>
            <a:r>
              <a:rPr lang="en-US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! It is a description using compass directions and/or terms like “turn left” in relationship to distinctive features or landmarks. </a:t>
            </a:r>
            <a:endParaRPr lang="en-US" sz="36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sz="105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buFontTx/>
              <a:buNone/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Figure out where the teacher’s desk is in relation to something else in the room!</a:t>
            </a:r>
          </a:p>
          <a:p>
            <a:pPr eaLnBrk="1" hangingPunct="1">
              <a:defRPr/>
            </a:pPr>
            <a:endParaRPr lang="en-US" sz="32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Theme # 2:  Movement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74800"/>
            <a:ext cx="7734300" cy="52959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are people linked together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transfer of people, animals, objects, ideas, energy or information from one location to another.</a:t>
            </a:r>
            <a:endParaRPr lang="en-U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Movement:	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8763000" cy="5943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Movement </a:t>
            </a:r>
            <a:r>
              <a:rPr lang="en-US" sz="3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has two forms of transference:</a:t>
            </a:r>
          </a:p>
          <a:p>
            <a:pPr lvl="1" eaLnBrk="1" hangingPunct="1">
              <a:defRPr/>
            </a:pP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Material movement – you may be </a:t>
            </a:r>
            <a:r>
              <a:rPr lang="en-US" sz="320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aboe</a:t>
            </a:r>
            <a:r>
              <a:rPr lang="en-US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to see, touch, taste, smell, and/or hear what is being transferred.</a:t>
            </a:r>
          </a:p>
          <a:p>
            <a:pPr lvl="1"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Non-material movement – you cannot see, touch, etc. what is being transferred, but you can be affected by that transfer.</a:t>
            </a:r>
            <a:endParaRPr lang="en-U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sz="4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the_world_as_it_turns_p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 smtClean="0"/>
              <a:t>Movement: </a:t>
            </a:r>
            <a:r>
              <a:rPr lang="en-US" altLang="en-US" sz="3600" dirty="0" smtClean="0">
                <a:solidFill>
                  <a:srgbClr val="92D050"/>
                </a:solidFill>
              </a:rPr>
              <a:t>What can move??</a:t>
            </a:r>
            <a:endParaRPr lang="en-US" altLang="en-US" sz="3600" dirty="0" smtClean="0">
              <a:solidFill>
                <a:srgbClr val="92D050"/>
              </a:solidFill>
            </a:endParaRP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tx1"/>
                </a:solidFill>
              </a:rPr>
              <a:t>Material things</a:t>
            </a:r>
            <a:endParaRPr lang="en-US" altLang="en-US" sz="4000" dirty="0" smtClean="0">
              <a:solidFill>
                <a:schemeClr val="tx1"/>
              </a:solidFill>
            </a:endParaRP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7200"/>
            <a:ext cx="2205038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86200"/>
            <a:ext cx="273526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28800"/>
            <a:ext cx="403860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787650"/>
            <a:ext cx="2735263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2209800" y="5334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IDEAS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453230" y="3032124"/>
            <a:ext cx="22899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MONEY sent by mail or hand carried. </a:t>
            </a: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6019800" y="2667000"/>
            <a:ext cx="2819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PEOPLE AND THEIR PERSONAL STUFF</a:t>
            </a:r>
          </a:p>
        </p:txBody>
      </p:sp>
      <p:sp>
        <p:nvSpPr>
          <p:cNvPr id="39949" name="Text Box 13"/>
          <p:cNvSpPr txBox="1">
            <a:spLocks noChangeArrowheads="1"/>
          </p:cNvSpPr>
          <p:nvPr/>
        </p:nvSpPr>
        <p:spPr bwMode="auto">
          <a:xfrm>
            <a:off x="4495800" y="16002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effectLst>
                  <a:outerShdw blurRad="38100" dist="38100" dir="2700000" algn="tl">
                    <a:srgbClr val="C0C0C0"/>
                  </a:outerShdw>
                </a:effectLst>
              </a:rPr>
              <a:t>GOODS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752600"/>
          </a:xfrm>
        </p:spPr>
        <p:txBody>
          <a:bodyPr/>
          <a:lstStyle/>
          <a:p>
            <a:r>
              <a:rPr lang="en-US" dirty="0" smtClean="0"/>
              <a:t>Material Movement requires a form of conveyance to hold the material or channel its movement (pipeline):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2057400"/>
            <a:ext cx="8763000" cy="4343400"/>
          </a:xfrm>
        </p:spPr>
        <p:txBody>
          <a:bodyPr/>
          <a:lstStyle/>
          <a:p>
            <a:r>
              <a:rPr lang="en-US" dirty="0" smtClean="0"/>
              <a:t>Forms of transportation</a:t>
            </a:r>
            <a:endParaRPr lang="en-US" dirty="0"/>
          </a:p>
        </p:txBody>
      </p:sp>
      <p:cxnSp>
        <p:nvCxnSpPr>
          <p:cNvPr id="6" name="Straight Connector 5"/>
          <p:cNvCxnSpPr>
            <a:stCxn id="4" idx="0"/>
          </p:cNvCxnSpPr>
          <p:nvPr/>
        </p:nvCxnSpPr>
        <p:spPr bwMode="auto">
          <a:xfrm flipV="1">
            <a:off x="4533900" y="1752600"/>
            <a:ext cx="9525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65342"/>
            <a:ext cx="29622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2514600"/>
            <a:ext cx="3240088" cy="230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257800"/>
            <a:ext cx="40417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252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mtClean="0"/>
              <a:t>Let’s Review!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38200"/>
            <a:ext cx="876300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What are the </a:t>
            </a:r>
            <a:r>
              <a:rPr lang="en-US"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SEVEN</a:t>
            </a:r>
            <a:r>
              <a:rPr lang="en-US" sz="3600" smtClean="0"/>
              <a:t> CONTINENTS??</a:t>
            </a:r>
          </a:p>
          <a:p>
            <a:pPr eaLnBrk="1" hangingPunct="1">
              <a:defRPr/>
            </a:pPr>
            <a:r>
              <a:rPr lang="en-US" sz="2000" b="0" smtClean="0"/>
              <a:t>Asia</a:t>
            </a:r>
          </a:p>
          <a:p>
            <a:pPr eaLnBrk="1" hangingPunct="1">
              <a:defRPr/>
            </a:pPr>
            <a:r>
              <a:rPr lang="en-US" sz="2000" b="0" smtClean="0"/>
              <a:t>Europe</a:t>
            </a:r>
          </a:p>
          <a:p>
            <a:pPr eaLnBrk="1" hangingPunct="1">
              <a:defRPr/>
            </a:pPr>
            <a:r>
              <a:rPr lang="en-US" sz="2000" b="0" smtClean="0"/>
              <a:t>Africa</a:t>
            </a:r>
          </a:p>
          <a:p>
            <a:pPr eaLnBrk="1" hangingPunct="1">
              <a:defRPr/>
            </a:pPr>
            <a:r>
              <a:rPr lang="en-US" sz="2000" b="0" smtClean="0"/>
              <a:t>Australia</a:t>
            </a:r>
          </a:p>
          <a:p>
            <a:pPr eaLnBrk="1" hangingPunct="1">
              <a:defRPr/>
            </a:pPr>
            <a:r>
              <a:rPr lang="en-US" sz="2000" b="0" smtClean="0"/>
              <a:t>Antarctica</a:t>
            </a:r>
          </a:p>
          <a:p>
            <a:pPr eaLnBrk="1" hangingPunct="1">
              <a:defRPr/>
            </a:pPr>
            <a:r>
              <a:rPr lang="en-US" sz="2000" b="0" smtClean="0"/>
              <a:t>North America </a:t>
            </a:r>
          </a:p>
          <a:p>
            <a:pPr eaLnBrk="1" hangingPunct="1">
              <a:defRPr/>
            </a:pPr>
            <a:r>
              <a:rPr lang="en-US" sz="2000" b="0" smtClean="0"/>
              <a:t>South America</a:t>
            </a:r>
          </a:p>
          <a:p>
            <a:pPr eaLnBrk="1" hangingPunct="1">
              <a:defRPr/>
            </a:pPr>
            <a:r>
              <a:rPr lang="en-US" sz="3600" smtClean="0"/>
              <a:t>What are the </a:t>
            </a:r>
            <a:r>
              <a:rPr lang="en-US" sz="360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FOUR</a:t>
            </a:r>
            <a:r>
              <a:rPr lang="en-US" sz="3600" smtClean="0"/>
              <a:t> OCEANS??</a:t>
            </a:r>
          </a:p>
          <a:p>
            <a:pPr eaLnBrk="1" hangingPunct="1">
              <a:defRPr/>
            </a:pPr>
            <a:r>
              <a:rPr lang="en-US" sz="2000" b="0" smtClean="0"/>
              <a:t>Pacific Ocean</a:t>
            </a:r>
          </a:p>
          <a:p>
            <a:pPr eaLnBrk="1" hangingPunct="1">
              <a:defRPr/>
            </a:pPr>
            <a:r>
              <a:rPr lang="en-US" sz="2000" b="0" smtClean="0"/>
              <a:t>Atlantic Ocean</a:t>
            </a:r>
          </a:p>
          <a:p>
            <a:pPr eaLnBrk="1" hangingPunct="1">
              <a:defRPr/>
            </a:pPr>
            <a:r>
              <a:rPr lang="en-US" sz="2000" b="0" smtClean="0"/>
              <a:t>Arctic Ocean</a:t>
            </a:r>
          </a:p>
          <a:p>
            <a:pPr eaLnBrk="1" hangingPunct="1">
              <a:defRPr/>
            </a:pPr>
            <a:r>
              <a:rPr lang="en-US" sz="2000" b="0" smtClean="0"/>
              <a:t>Indian Ocean</a:t>
            </a:r>
          </a:p>
          <a:p>
            <a:pPr eaLnBrk="1" hangingPunct="1">
              <a:defRPr/>
            </a:pPr>
            <a:endParaRPr lang="en-US" sz="2000" b="0" smtClean="0"/>
          </a:p>
        </p:txBody>
      </p:sp>
      <p:pic>
        <p:nvPicPr>
          <p:cNvPr id="4100" name="Picture 16" descr="BD00028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029200"/>
            <a:ext cx="1498600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40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40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the_world_as_it_turns_p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 smtClean="0"/>
              <a:t>Movement</a:t>
            </a:r>
            <a:r>
              <a:rPr lang="en-US" altLang="en-US" sz="3600" dirty="0" smtClean="0"/>
              <a:t>: What can move??</a:t>
            </a:r>
            <a:endParaRPr lang="en-US" altLang="en-US" sz="3600" dirty="0" smtClean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tx1"/>
                </a:solidFill>
              </a:rPr>
              <a:t>Non-Material things (ideas, fads, information, energy, etc.) need some means of conveyance too. </a:t>
            </a:r>
            <a:endParaRPr lang="en-US" altLang="en-US" sz="4000" dirty="0" smtClean="0">
              <a:solidFill>
                <a:schemeClr val="tx1"/>
              </a:solidFill>
            </a:endParaRPr>
          </a:p>
        </p:txBody>
      </p:sp>
      <p:sp>
        <p:nvSpPr>
          <p:cNvPr id="40971" name="AutoShape 11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6656388" y="4876800"/>
            <a:ext cx="2286000" cy="1828800"/>
          </a:xfrm>
          <a:prstGeom prst="actionButtonBlank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0979" name="Picture 19" descr="satellite_in_space_transmitting_lg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0307">
            <a:off x="3874153" y="2811463"/>
            <a:ext cx="198120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14" descr="electronic_filing_h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13563" y="2600985"/>
            <a:ext cx="199072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Picture 16" descr="phone_ring_h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924300"/>
            <a:ext cx="2362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Picture 17" descr="satellite_dish_turning_hg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4914900"/>
            <a:ext cx="14382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2" name="Text Box 22"/>
          <p:cNvSpPr txBox="1">
            <a:spLocks noChangeArrowheads="1"/>
          </p:cNvSpPr>
          <p:nvPr/>
        </p:nvSpPr>
        <p:spPr bwMode="auto">
          <a:xfrm>
            <a:off x="6400800" y="41148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TELEPHONES</a:t>
            </a:r>
          </a:p>
        </p:txBody>
      </p:sp>
      <p:sp>
        <p:nvSpPr>
          <p:cNvPr id="40983" name="Text Box 23"/>
          <p:cNvSpPr txBox="1">
            <a:spLocks noChangeArrowheads="1"/>
          </p:cNvSpPr>
          <p:nvPr/>
        </p:nvSpPr>
        <p:spPr bwMode="auto">
          <a:xfrm>
            <a:off x="3367088" y="45720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SATELLITES</a:t>
            </a:r>
          </a:p>
        </p:txBody>
      </p:sp>
      <p:pic>
        <p:nvPicPr>
          <p:cNvPr id="21519" name="Picture 24" descr="MCPE02758_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8" y="4635499"/>
            <a:ext cx="13716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5" name="Text Box 25"/>
          <p:cNvSpPr txBox="1">
            <a:spLocks noChangeArrowheads="1"/>
          </p:cNvSpPr>
          <p:nvPr/>
        </p:nvSpPr>
        <p:spPr bwMode="auto">
          <a:xfrm>
            <a:off x="5589588" y="2829585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COMPUTERS</a:t>
            </a:r>
          </a:p>
        </p:txBody>
      </p:sp>
      <p:sp>
        <p:nvSpPr>
          <p:cNvPr id="40986" name="Text Box 26"/>
          <p:cNvSpPr txBox="1">
            <a:spLocks noChangeArrowheads="1"/>
          </p:cNvSpPr>
          <p:nvPr/>
        </p:nvSpPr>
        <p:spPr bwMode="auto">
          <a:xfrm>
            <a:off x="395288" y="5064124"/>
            <a:ext cx="1600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WORD OF MOUTH</a:t>
            </a:r>
          </a:p>
        </p:txBody>
      </p:sp>
      <p:pic>
        <p:nvPicPr>
          <p:cNvPr id="2152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23491"/>
            <a:ext cx="27305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Movement: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Through movement we connect all of our world together.  </a:t>
            </a:r>
            <a:r>
              <a:rPr lang="en-US" sz="3200" dirty="0" smtClean="0"/>
              <a:t>This </a:t>
            </a:r>
            <a:r>
              <a:rPr lang="en-US" sz="3200" dirty="0" smtClean="0"/>
              <a:t>is </a:t>
            </a:r>
            <a:r>
              <a:rPr lang="en-US" sz="3200" dirty="0" smtClean="0"/>
              <a:t>promotes </a:t>
            </a: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globalization (Concepts, practices, ideas, products becoming rather </a:t>
            </a:r>
            <a:r>
              <a:rPr lang="en-US" sz="3200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universlized</a:t>
            </a: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among the world’s people)!</a:t>
            </a: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21</a:t>
            </a:r>
            <a:r>
              <a:rPr lang="en-US" sz="3600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century, we 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interdependent on each other for our economy, culture, politics, socialization, and technology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Globalization . . . .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09600" y="2590800"/>
            <a:ext cx="7772400" cy="1500187"/>
          </a:xfrm>
        </p:spPr>
        <p:txBody>
          <a:bodyPr/>
          <a:lstStyle/>
          <a:p>
            <a:r>
              <a:rPr lang="en-US" dirty="0" smtClean="0"/>
              <a:t>It’s everywhere . . . </a:t>
            </a:r>
            <a:r>
              <a:rPr lang="en-US" dirty="0"/>
              <a:t>It’s everywhere . . . It’s everywhere . . . It’s everywhere . . . It’s everywhere . . . It’s everywhere . . .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2" b="97828" l="0" r="98941">
                        <a14:foregroundMark x1="7059" y1="48869" x2="7059" y2="48869"/>
                        <a14:foregroundMark x1="10824" y1="45611" x2="10824" y2="45611"/>
                        <a14:foregroundMark x1="11294" y1="49593" x2="11294" y2="49593"/>
                        <a14:foregroundMark x1="7059" y1="47783" x2="7059" y2="47783"/>
                        <a14:foregroundMark x1="14118" y1="47783" x2="14118" y2="47783"/>
                        <a14:foregroundMark x1="15529" y1="47783" x2="17412" y2="47783"/>
                        <a14:foregroundMark x1="20235" y1="48869" x2="20235" y2="48869"/>
                        <a14:foregroundMark x1="24000" y1="47421" x2="24000" y2="47421"/>
                        <a14:foregroundMark x1="28706" y1="49593" x2="28706" y2="49593"/>
                        <a14:foregroundMark x1="30588" y1="50045" x2="33412" y2="50045"/>
                        <a14:foregroundMark x1="17882" y1="51131" x2="17882" y2="51131"/>
                        <a14:foregroundMark x1="8000" y1="45611" x2="8000" y2="45611"/>
                        <a14:foregroundMark x1="8941" y1="51493" x2="8941" y2="51493"/>
                        <a14:foregroundMark x1="72588" y1="93122" x2="72588" y2="93122"/>
                        <a14:foregroundMark x1="72588" y1="47059" x2="72588" y2="47059"/>
                        <a14:foregroundMark x1="75882" y1="49593" x2="75882" y2="49593"/>
                        <a14:foregroundMark x1="79647" y1="47783" x2="79647" y2="47783"/>
                        <a14:foregroundMark x1="83882" y1="50769" x2="83882" y2="50769"/>
                        <a14:foregroundMark x1="86706" y1="48507" x2="86706" y2="48507"/>
                        <a14:foregroundMark x1="63059" y1="48145" x2="63059" y2="48145"/>
                        <a14:foregroundMark x1="17647" y1="80090" x2="17647" y2="80090"/>
                        <a14:foregroundMark x1="71765" y1="82172" x2="71765" y2="82172"/>
                        <a14:foregroundMark x1="28941" y1="43710" x2="28941" y2="43710"/>
                        <a14:foregroundMark x1="8118" y1="47692" x2="8118" y2="47692"/>
                        <a14:foregroundMark x1="7529" y1="50769" x2="7529" y2="50769"/>
                        <a14:foregroundMark x1="71882" y1="22081" x2="71882" y2="22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2209800" cy="287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241" y="1676400"/>
            <a:ext cx="4836159" cy="2720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124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66566" name="Picture 6" descr="mcdonal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3825"/>
            <a:ext cx="367665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8" name="Picture 8" descr="mcdonalds as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1910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mcdonalds as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14600"/>
            <a:ext cx="3016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mcdonalds taiw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1840">
            <a:off x="533400" y="4114800"/>
            <a:ext cx="19716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laborday-7488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509587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nikefree-women-02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"/>
            <a:ext cx="217011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9" descr="KFC and Pizza Hut, Russ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00513"/>
            <a:ext cx="45720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coke-display globaliz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05200"/>
            <a:ext cx="403860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 descr="globalizat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752600"/>
            <a:ext cx="5186025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j-lt"/>
              </a:rPr>
              <a:t>Actually, business methods and technology are part of a particular culture and as they evolve, so does the culture. Other elements of culture are social mores, religion, gender roles, language, family structure, etc. Outside factors (globalization) can produce </a:t>
            </a:r>
            <a:r>
              <a:rPr lang="en-US" dirty="0" err="1" smtClean="0">
                <a:solidFill>
                  <a:srgbClr val="FFFF00"/>
                </a:solidFill>
                <a:latin typeface="+mj-lt"/>
              </a:rPr>
              <a:t>changesw</a:t>
            </a:r>
            <a:r>
              <a:rPr lang="en-US" dirty="0" smtClean="0">
                <a:solidFill>
                  <a:srgbClr val="FFFF00"/>
                </a:solidFill>
                <a:latin typeface="+mj-lt"/>
              </a:rPr>
              <a:t> in some of these cultural factors.</a:t>
            </a:r>
            <a:endParaRPr lang="en-US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75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Theme # 3:  Region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6781800" cy="4038600"/>
          </a:xfrm>
        </p:spPr>
        <p:txBody>
          <a:bodyPr/>
          <a:lstStyle/>
          <a:p>
            <a:pPr eaLnBrk="1" hangingPunct="1">
              <a:defRPr/>
            </a:pPr>
            <a:endParaRPr lang="en-U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does this part of the earth’s surface and its people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have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common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  <a:p>
            <a:pPr eaLnBrk="1" hangingPunct="1">
              <a:defRPr/>
            </a:pPr>
            <a:endParaRPr lang="en-U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Upon what, and where, does this part of the earth’s surface and its people focus.</a:t>
            </a:r>
            <a:endParaRPr lang="en-U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Region: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A region describes:</a:t>
            </a:r>
          </a:p>
          <a:p>
            <a:pPr algn="ctr" eaLnBrk="1" hangingPunct="1">
              <a:defRPr/>
            </a:pPr>
            <a:r>
              <a:rPr lang="en-US" sz="3600" dirty="0" smtClean="0"/>
              <a:t>A part of the Earth’s surface and its people that has one or more things in common or has a common focus.</a:t>
            </a:r>
            <a:endParaRPr lang="en-US" sz="3600" dirty="0" smtClean="0"/>
          </a:p>
          <a:p>
            <a:pPr eaLnBrk="1" hangingPunct="1">
              <a:defRPr/>
            </a:pPr>
            <a:r>
              <a:rPr lang="en-US" sz="4000" dirty="0" smtClean="0"/>
              <a:t>Regions </a:t>
            </a:r>
            <a:r>
              <a:rPr lang="en-US" sz="4000" dirty="0" smtClean="0"/>
              <a:t>can be</a:t>
            </a:r>
            <a:r>
              <a:rPr lang="en-US" sz="4000" dirty="0" smtClean="0"/>
              <a:t>: </a:t>
            </a:r>
            <a:r>
              <a:rPr lang="en-US" sz="4000" dirty="0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BIG </a:t>
            </a:r>
            <a:r>
              <a:rPr lang="en-US" sz="3600" dirty="0" smtClean="0">
                <a:solidFill>
                  <a:srgbClr val="FFFF00"/>
                </a:solidFill>
              </a:rPr>
              <a:t>or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small</a:t>
            </a:r>
            <a:endParaRPr lang="en-US" dirty="0" smtClean="0">
              <a:solidFill>
                <a:srgbClr val="F82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Region: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There are two types of Regions</a:t>
            </a:r>
          </a:p>
          <a:p>
            <a:pPr lvl="1"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Formal – sharing a common feature or several features in common</a:t>
            </a:r>
          </a:p>
          <a:p>
            <a:pPr lvl="1" eaLnBrk="1" hangingPunct="1">
              <a:defRPr/>
            </a:pPr>
            <a:endParaRPr lang="en-U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1"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Functional – focused on a particular location because of a relationship.</a:t>
            </a:r>
            <a:endParaRPr lang="en-U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the_world_as_it_turns_p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924800" cy="5334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Region: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525780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tx1"/>
                </a:solidFill>
              </a:rPr>
              <a:t>A Formal Region is an. . </a:t>
            </a:r>
            <a:r>
              <a:rPr lang="en-US" sz="4000" dirty="0" smtClean="0">
                <a:solidFill>
                  <a:schemeClr val="tx1"/>
                </a:solidFill>
              </a:rPr>
              <a:t>.</a:t>
            </a:r>
            <a:r>
              <a:rPr lang="en-US" b="0" dirty="0" smtClean="0">
                <a:solidFill>
                  <a:srgbClr val="FF3300"/>
                </a:solidFill>
              </a:rPr>
              <a:t> </a:t>
            </a:r>
            <a:r>
              <a:rPr lang="en-US" sz="3200" b="0" dirty="0" smtClean="0">
                <a:solidFill>
                  <a:srgbClr val="FF3300"/>
                </a:solidFill>
              </a:rPr>
              <a:t>Area in which a certain </a:t>
            </a:r>
            <a:r>
              <a:rPr lang="en-US" sz="3200" b="0" dirty="0" smtClean="0">
                <a:solidFill>
                  <a:srgbClr val="FF3300"/>
                </a:solidFill>
              </a:rPr>
              <a:t>characteristic or characteristics are generally </a:t>
            </a:r>
            <a:r>
              <a:rPr lang="en-US" sz="3200" b="0" dirty="0" smtClean="0">
                <a:solidFill>
                  <a:srgbClr val="FF3300"/>
                </a:solidFill>
              </a:rPr>
              <a:t>found </a:t>
            </a:r>
            <a:r>
              <a:rPr lang="en-US" sz="3200" u="sng" dirty="0" smtClean="0">
                <a:solidFill>
                  <a:srgbClr val="0D2E7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throughout</a:t>
            </a:r>
            <a:r>
              <a:rPr lang="en-US" sz="3200" u="sng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0" dirty="0" smtClean="0">
                <a:solidFill>
                  <a:srgbClr val="FF3300"/>
                </a:solidFill>
              </a:rPr>
              <a:t>the area</a:t>
            </a:r>
          </a:p>
          <a:p>
            <a:pPr lvl="2" eaLnBrk="1" hangingPunct="1">
              <a:defRPr/>
            </a:pPr>
            <a:r>
              <a:rPr lang="en-US" b="0" dirty="0" smtClean="0">
                <a:solidFill>
                  <a:schemeClr val="tx1"/>
                </a:solidFill>
              </a:rPr>
              <a:t>Example</a:t>
            </a:r>
            <a:r>
              <a:rPr lang="en-US" b="0" dirty="0" smtClean="0">
                <a:solidFill>
                  <a:schemeClr val="tx1"/>
                </a:solidFill>
              </a:rPr>
              <a:t>: City, State, Country, </a:t>
            </a:r>
            <a:r>
              <a:rPr lang="en-US" b="0" dirty="0" smtClean="0">
                <a:solidFill>
                  <a:schemeClr val="tx1"/>
                </a:solidFill>
              </a:rPr>
              <a:t>Continent, agricultural area, cultural area, etc.</a:t>
            </a:r>
            <a:endParaRPr lang="en-US" b="0" dirty="0" smtClean="0">
              <a:solidFill>
                <a:schemeClr val="tx1"/>
              </a:solidFill>
            </a:endParaRPr>
          </a:p>
        </p:txBody>
      </p:sp>
      <p:pic>
        <p:nvPicPr>
          <p:cNvPr id="45061" name="Picture 5" descr="CCK093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001692"/>
            <a:ext cx="2278063" cy="138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91182"/>
            <a:ext cx="3809999" cy="377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990600"/>
            <a:ext cx="7924800" cy="533400"/>
          </a:xfrm>
        </p:spPr>
        <p:txBody>
          <a:bodyPr/>
          <a:lstStyle/>
          <a:p>
            <a:pPr eaLnBrk="1" hangingPunct="1"/>
            <a:r>
              <a:rPr lang="en-US" altLang="en-US" sz="4800" smtClean="0"/>
              <a:t>Why Study Geography?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057400"/>
            <a:ext cx="8763000" cy="4343400"/>
          </a:xfrm>
        </p:spPr>
        <p:txBody>
          <a:bodyPr/>
          <a:lstStyle/>
          <a:p>
            <a:pPr eaLnBrk="1" hangingPunct="1"/>
            <a:r>
              <a:rPr lang="en-US" altLang="en-US" sz="4400" smtClean="0"/>
              <a:t>It affects where people live.</a:t>
            </a:r>
          </a:p>
          <a:p>
            <a:pPr eaLnBrk="1" hangingPunct="1"/>
            <a:r>
              <a:rPr lang="en-US" altLang="en-US" sz="4400" smtClean="0"/>
              <a:t>It affects how people live.</a:t>
            </a:r>
          </a:p>
          <a:p>
            <a:pPr eaLnBrk="1" hangingPunct="1"/>
            <a:r>
              <a:rPr lang="en-US" altLang="en-US" sz="4400" smtClean="0"/>
              <a:t>It affects the outcome of major events.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the_world_as_it_turns_p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7924800" cy="533400"/>
          </a:xfrm>
        </p:spPr>
        <p:txBody>
          <a:bodyPr/>
          <a:lstStyle/>
          <a:p>
            <a:pPr eaLnBrk="1" hangingPunct="1"/>
            <a:r>
              <a:rPr lang="en-US" altLang="en-US" sz="3600" dirty="0" smtClean="0"/>
              <a:t>Region: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tx1"/>
                </a:solidFill>
              </a:rPr>
              <a:t>Functional Regions</a:t>
            </a:r>
          </a:p>
          <a:p>
            <a:pPr eaLnBrk="1" hangingPunct="1"/>
            <a:endParaRPr lang="en-US" altLang="en-US" sz="4000" dirty="0" smtClean="0">
              <a:solidFill>
                <a:schemeClr val="tx1"/>
              </a:solidFill>
            </a:endParaRPr>
          </a:p>
          <a:p>
            <a:pPr eaLnBrk="1" hangingPunct="1"/>
            <a:endParaRPr lang="en-US" altLang="en-US" sz="4000" dirty="0" smtClean="0">
              <a:solidFill>
                <a:schemeClr val="tx1"/>
              </a:solidFill>
            </a:endParaRPr>
          </a:p>
          <a:p>
            <a:pPr eaLnBrk="1" hangingPunct="1"/>
            <a:endParaRPr lang="en-US" altLang="en-US" sz="4000" dirty="0" smtClean="0">
              <a:solidFill>
                <a:schemeClr val="tx1"/>
              </a:solidFill>
            </a:endParaRPr>
          </a:p>
          <a:p>
            <a:pPr algn="ctr" eaLnBrk="1" hangingPunct="1">
              <a:buFontTx/>
              <a:buNone/>
            </a:pPr>
            <a:endParaRPr lang="en-US" altLang="en-US" sz="3600" b="0" dirty="0" smtClean="0">
              <a:solidFill>
                <a:srgbClr val="FF3300"/>
              </a:solidFill>
            </a:endParaRPr>
          </a:p>
          <a:p>
            <a:pPr algn="ctr" eaLnBrk="1" hangingPunct="1"/>
            <a:endParaRPr lang="en-US" altLang="en-US" sz="3600" dirty="0" smtClean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84900" y="891570"/>
            <a:ext cx="2730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Have one central place and is surrounded by the areas it affects</a:t>
            </a:r>
            <a:endParaRPr lang="en-US" dirty="0">
              <a:latin typeface="+mn-lt"/>
            </a:endParaRP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11" y="1676400"/>
            <a:ext cx="5993189" cy="469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4600" y="3410129"/>
            <a:ext cx="243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St. Louis Cardinals – listening area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7696200" cy="5334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Theme # 4: Place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8763000" cy="55626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</a:t>
            </a: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it like</a:t>
            </a: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  <a:p>
            <a:pPr eaLnBrk="1" hangingPunct="1">
              <a:buFontTx/>
              <a:buNone/>
              <a:defRPr/>
            </a:pP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What sets it apart from other locations?</a:t>
            </a:r>
          </a:p>
          <a:p>
            <a:pPr eaLnBrk="1" hangingPunct="1">
              <a:buFontTx/>
              <a:buNone/>
              <a:defRPr/>
            </a:pPr>
            <a:r>
              <a:rPr lang="en-US" sz="3200" dirty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r>
              <a:rPr lang="en-US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is distinctive?</a:t>
            </a:r>
          </a:p>
          <a:p>
            <a:pPr eaLnBrk="1" hangingPunct="1">
              <a:buFontTx/>
              <a:buNone/>
              <a:defRPr/>
            </a:pPr>
            <a:endParaRPr lang="en-US" sz="3200" dirty="0">
              <a:solidFill>
                <a:srgbClr val="FFCC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Tx/>
              <a:buNone/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TWO CATEGORIES:</a:t>
            </a:r>
          </a:p>
          <a:p>
            <a:pPr lvl="2" eaLnBrk="1" hangingPunct="1">
              <a:buFontTx/>
              <a:buNone/>
              <a:defRPr/>
            </a:pPr>
            <a:r>
              <a:rPr lang="en-US" sz="2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Physical – what nature put there</a:t>
            </a:r>
          </a:p>
          <a:p>
            <a:pPr lvl="2" eaLnBrk="1" hangingPunct="1">
              <a:buFontTx/>
              <a:buNone/>
              <a:defRPr/>
            </a:pPr>
            <a:r>
              <a:rPr 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Cultural or Human – how humans have altered the location in some distinctive ways.</a:t>
            </a:r>
            <a:endParaRPr lang="en-US" sz="2600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 smtClean="0"/>
              <a:t>Physical Place</a:t>
            </a:r>
            <a:r>
              <a:rPr lang="en-US" altLang="en-US" sz="3600" dirty="0" smtClean="0"/>
              <a:t>:	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8763000" cy="55626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Physical Features include the landforms and bodies of water found on the earth</a:t>
            </a:r>
            <a:endParaRPr lang="en-US" altLang="en-US" sz="3200" smtClean="0"/>
          </a:p>
        </p:txBody>
      </p:sp>
      <p:pic>
        <p:nvPicPr>
          <p:cNvPr id="36868" name="Picture 5" descr="motorhome_traveling_mountains_hg_cl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343400"/>
            <a:ext cx="143827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7" descr="48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477000" cy="6858000"/>
          </a:xfrm>
          <a:noFill/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924800" cy="5334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Place</a:t>
            </a:r>
            <a:r>
              <a:rPr lang="en-US" altLang="en-US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 rot="-3435886">
            <a:off x="-357981" y="2643981"/>
            <a:ext cx="3124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is it like?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 smtClean="0"/>
              <a:t>Physical Place</a:t>
            </a:r>
            <a:r>
              <a:rPr lang="en-US" altLang="en-US" sz="3600" dirty="0" smtClean="0"/>
              <a:t>: </a:t>
            </a:r>
          </a:p>
        </p:txBody>
      </p:sp>
      <p:pic>
        <p:nvPicPr>
          <p:cNvPr id="33795" name="Picture 4" descr="grand canyon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4"/>
          <a:stretch>
            <a:fillRect/>
          </a:stretch>
        </p:blipFill>
        <p:spPr>
          <a:xfrm>
            <a:off x="825500" y="1066800"/>
            <a:ext cx="7416800" cy="5334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562600" y="152400"/>
            <a:ext cx="3124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b="1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is it like?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Physical Place</a:t>
            </a:r>
            <a:r>
              <a:rPr lang="en-US" altLang="en-US" dirty="0" smtClean="0"/>
              <a:t>:</a:t>
            </a:r>
          </a:p>
        </p:txBody>
      </p:sp>
      <p:pic>
        <p:nvPicPr>
          <p:cNvPr id="34819" name="Picture 13" descr="Lake Tahoe-JamieWedding-June lake-sanfracisco-Bodie 5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7756525" cy="5167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60" name="Rectangle 8"/>
          <p:cNvSpPr>
            <a:spLocks noGrp="1" noChangeArrowheads="1"/>
          </p:cNvSpPr>
          <p:nvPr>
            <p:ph type="body" idx="1"/>
          </p:nvPr>
        </p:nvSpPr>
        <p:spPr>
          <a:xfrm rot="18164114" flipH="1">
            <a:off x="6119813" y="4776787"/>
            <a:ext cx="3132138" cy="741363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mtClean="0"/>
              <a:t> </a:t>
            </a:r>
            <a:r>
              <a:rPr lang="en-US" sz="320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is it like?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tundr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4572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ice cap 3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11538"/>
            <a:ext cx="480060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subarctic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363" y="990600"/>
            <a:ext cx="35258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‘’Cultural or Human Place: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Related to interaction (alteration)</a:t>
            </a:r>
          </a:p>
          <a:p>
            <a:r>
              <a:rPr lang="en-US" dirty="0" smtClean="0"/>
              <a:t>How have humans changed the location in some distinctive way?</a:t>
            </a:r>
          </a:p>
          <a:p>
            <a:pPr lvl="1"/>
            <a:r>
              <a:rPr lang="en-US" dirty="0" smtClean="0"/>
              <a:t>Removing things nature put there</a:t>
            </a:r>
          </a:p>
          <a:p>
            <a:pPr lvl="1"/>
            <a:r>
              <a:rPr lang="en-US" dirty="0" smtClean="0"/>
              <a:t>Adding </a:t>
            </a:r>
            <a:r>
              <a:rPr lang="en-US" dirty="0" err="1" smtClean="0"/>
              <a:t>plands</a:t>
            </a:r>
            <a:r>
              <a:rPr lang="en-US" dirty="0" smtClean="0"/>
              <a:t> and animals that nature hadn’t put in that location</a:t>
            </a:r>
          </a:p>
          <a:p>
            <a:pPr lvl="1"/>
            <a:r>
              <a:rPr lang="en-US" dirty="0" smtClean="0"/>
              <a:t>Constructing distinctive structures</a:t>
            </a:r>
          </a:p>
          <a:p>
            <a:pPr lvl="1"/>
            <a:r>
              <a:rPr lang="en-US" dirty="0" smtClean="0"/>
              <a:t>Creating very identifiable landmarks</a:t>
            </a:r>
            <a:endParaRPr lang="en-US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44577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4154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Distinctive wrought iron work in New Orleans</a:t>
            </a:r>
            <a:endParaRPr lang="en-US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4483100"/>
            <a:ext cx="35433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14500"/>
            <a:ext cx="32956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1600200"/>
            <a:ext cx="3136937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4514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6858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or Cultural Place: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Distinctive dress</a:t>
            </a:r>
            <a:endParaRPr lang="en-U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4" t="3348" r="16249" b="2650"/>
          <a:stretch/>
        </p:blipFill>
        <p:spPr bwMode="auto">
          <a:xfrm>
            <a:off x="7162800" y="177800"/>
            <a:ext cx="1828800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"/>
          <a:stretch/>
        </p:blipFill>
        <p:spPr bwMode="auto">
          <a:xfrm>
            <a:off x="152401" y="1447800"/>
            <a:ext cx="34163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3197225"/>
            <a:ext cx="14859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1803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305800" cy="10668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Arial Black" pitchFamily="34" charset="0"/>
              </a:rPr>
              <a:t>The 5 Themes of Geography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763000" cy="5562600"/>
          </a:xfrm>
        </p:spPr>
        <p:txBody>
          <a:bodyPr/>
          <a:lstStyle/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3600" smtClean="0"/>
              <a:t>  Location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3600" smtClean="0"/>
              <a:t>  Movement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3600" smtClean="0"/>
              <a:t>  Region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3600" smtClean="0"/>
              <a:t>  Place</a:t>
            </a:r>
          </a:p>
          <a:p>
            <a:pPr marL="457200" indent="-4572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en-US" sz="3600" smtClean="0"/>
              <a:t>  Human/ Environment Interaction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924800" cy="5334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????????????????????????????????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n-US" altLang="en-US" sz="3600" smtClean="0">
                <a:latin typeface="Arial Black" pitchFamily="34" charset="0"/>
              </a:rPr>
              <a:t>What is the difference between  </a:t>
            </a:r>
            <a:br>
              <a:rPr lang="en-US" altLang="en-US" sz="3600" smtClean="0">
                <a:latin typeface="Arial Black" pitchFamily="34" charset="0"/>
              </a:rPr>
            </a:br>
            <a:r>
              <a:rPr lang="en-US" altLang="en-US" sz="4000" smtClean="0">
                <a:solidFill>
                  <a:srgbClr val="FF3300"/>
                </a:solidFill>
                <a:latin typeface="Arial Black" pitchFamily="34" charset="0"/>
              </a:rPr>
              <a:t>Location</a:t>
            </a:r>
            <a:r>
              <a:rPr lang="en-US" altLang="en-US" sz="3600" smtClean="0">
                <a:latin typeface="Arial Black" pitchFamily="34" charset="0"/>
              </a:rPr>
              <a:t> &amp; </a:t>
            </a:r>
            <a:r>
              <a:rPr lang="en-US" altLang="en-US" sz="4000" smtClean="0">
                <a:solidFill>
                  <a:srgbClr val="FF3300"/>
                </a:solidFill>
                <a:latin typeface="Arial Black" pitchFamily="34" charset="0"/>
              </a:rPr>
              <a:t>Place</a:t>
            </a:r>
            <a:r>
              <a:rPr lang="en-US" altLang="en-US" sz="3600" smtClean="0">
                <a:latin typeface="Arial Black" pitchFamily="34" charset="0"/>
              </a:rPr>
              <a:t>?</a:t>
            </a: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908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3200" smtClean="0">
                <a:latin typeface="Arial Black" pitchFamily="34" charset="0"/>
              </a:rPr>
              <a:t>What is the difference between  </a:t>
            </a:r>
            <a:br>
              <a:rPr lang="en-US" altLang="en-US" sz="3200" smtClean="0">
                <a:latin typeface="Arial Black" pitchFamily="34" charset="0"/>
              </a:rPr>
            </a:br>
            <a:r>
              <a:rPr lang="en-US" altLang="en-US" sz="3200" smtClean="0">
                <a:solidFill>
                  <a:srgbClr val="FF3300"/>
                </a:solidFill>
                <a:latin typeface="Arial Black" pitchFamily="34" charset="0"/>
              </a:rPr>
              <a:t>Location</a:t>
            </a:r>
            <a:r>
              <a:rPr lang="en-US" altLang="en-US" sz="3200" smtClean="0">
                <a:latin typeface="Arial Black" pitchFamily="34" charset="0"/>
              </a:rPr>
              <a:t> &amp; </a:t>
            </a:r>
            <a:r>
              <a:rPr lang="en-US" altLang="en-US" sz="3200" smtClean="0">
                <a:solidFill>
                  <a:srgbClr val="FF3300"/>
                </a:solidFill>
                <a:latin typeface="Arial Black" pitchFamily="34" charset="0"/>
              </a:rPr>
              <a:t>Place</a:t>
            </a:r>
            <a:r>
              <a:rPr lang="en-US" altLang="en-US" sz="3200" smtClean="0">
                <a:latin typeface="Arial Black" pitchFamily="34" charset="0"/>
              </a:rPr>
              <a:t>?</a:t>
            </a:r>
          </a:p>
        </p:txBody>
      </p:sp>
      <p:pic>
        <p:nvPicPr>
          <p:cNvPr id="39939" name="Picture 4" descr="http://homepage.smc.edu/morris_pete/images/studyworldmap.jpe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762000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AutoShape 5"/>
          <p:cNvSpPr>
            <a:spLocks noChangeArrowheads="1"/>
          </p:cNvSpPr>
          <p:nvPr/>
        </p:nvSpPr>
        <p:spPr bwMode="auto">
          <a:xfrm>
            <a:off x="3200400" y="3505200"/>
            <a:ext cx="314325" cy="338138"/>
          </a:xfrm>
          <a:prstGeom prst="star4">
            <a:avLst>
              <a:gd name="adj" fmla="val 1875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1981200" y="5562600"/>
            <a:ext cx="5181600" cy="5889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Location:  5* S ,  68 * W</a:t>
            </a:r>
            <a:endParaRPr lang="en-US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200" y="63246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92D050"/>
                </a:solidFill>
                <a:latin typeface="+mn-lt"/>
              </a:rPr>
              <a:t>Where is it? How do I find it?</a:t>
            </a:r>
            <a:endParaRPr lang="en-US" b="1" dirty="0">
              <a:solidFill>
                <a:srgbClr val="92D05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305800" cy="1066800"/>
          </a:xfrm>
        </p:spPr>
        <p:txBody>
          <a:bodyPr/>
          <a:lstStyle/>
          <a:p>
            <a:pPr algn="ctr" eaLnBrk="1" hangingPunct="1"/>
            <a:r>
              <a:rPr lang="en-US" altLang="en-US" sz="3200" smtClean="0">
                <a:latin typeface="Arial Black" pitchFamily="34" charset="0"/>
              </a:rPr>
              <a:t>What is the difference between  </a:t>
            </a:r>
            <a:br>
              <a:rPr lang="en-US" altLang="en-US" sz="3200" smtClean="0">
                <a:latin typeface="Arial Black" pitchFamily="34" charset="0"/>
              </a:rPr>
            </a:br>
            <a:r>
              <a:rPr lang="en-US" altLang="en-US" sz="3200" smtClean="0">
                <a:solidFill>
                  <a:srgbClr val="FF3300"/>
                </a:solidFill>
                <a:latin typeface="Arial Black" pitchFamily="34" charset="0"/>
              </a:rPr>
              <a:t>Location</a:t>
            </a:r>
            <a:r>
              <a:rPr lang="en-US" altLang="en-US" sz="3200" smtClean="0">
                <a:latin typeface="Arial Black" pitchFamily="34" charset="0"/>
              </a:rPr>
              <a:t> &amp; </a:t>
            </a:r>
            <a:r>
              <a:rPr lang="en-US" altLang="en-US" sz="3200" smtClean="0">
                <a:solidFill>
                  <a:srgbClr val="FF3300"/>
                </a:solidFill>
                <a:latin typeface="Arial Black" pitchFamily="34" charset="0"/>
              </a:rPr>
              <a:t>Place</a:t>
            </a:r>
            <a:r>
              <a:rPr lang="en-US" altLang="en-US" sz="3200" smtClean="0">
                <a:latin typeface="Arial Black" pitchFamily="34" charset="0"/>
              </a:rPr>
              <a:t>?</a:t>
            </a:r>
          </a:p>
        </p:txBody>
      </p:sp>
      <p:pic>
        <p:nvPicPr>
          <p:cNvPr id="40963" name="Picture 4"/>
          <p:cNvPicPr>
            <a:picLocks noChangeAspect="1" noChangeArrowheads="1"/>
          </p:cNvPicPr>
          <p:nvPr>
            <p:ph type="body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03"/>
          <a:stretch/>
        </p:blipFill>
        <p:spPr>
          <a:xfrm>
            <a:off x="1143000" y="1219200"/>
            <a:ext cx="6705600" cy="4419600"/>
          </a:xfrm>
          <a:noFill/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1981200" y="5638800"/>
            <a:ext cx="5181600" cy="5889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Place: Describe</a:t>
            </a:r>
            <a:endParaRPr lang="en-US" sz="320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6227763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solidFill>
                  <a:srgbClr val="FFFF00"/>
                </a:solidFill>
                <a:latin typeface="+mn-lt"/>
              </a:rPr>
              <a:t>What is it like there? How is it different from “here?”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4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the_world_as_it_turns_t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How do we interact with our environment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</a:t>
            </a:r>
          </a:p>
          <a:p>
            <a:pPr eaLnBrk="1" hangingPunct="1">
              <a:defRPr/>
            </a:pP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 we ALTAR it?</a:t>
            </a:r>
          </a:p>
          <a:p>
            <a:pPr eaLnBrk="1" hangingPunct="1">
              <a:defRPr/>
            </a:pP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 we ADAPT to it?</a:t>
            </a:r>
            <a:endParaRPr lang="en-US" sz="3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1988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/>
          <a:lstStyle/>
          <a:p>
            <a:pPr eaLnBrk="1" hangingPunct="1"/>
            <a:r>
              <a:rPr lang="en-US" altLang="en-US" sz="2800" dirty="0" smtClean="0">
                <a:latin typeface="Arial Black" pitchFamily="34" charset="0"/>
              </a:rPr>
              <a:t>Theme #5: Human/Environment </a:t>
            </a:r>
            <a:r>
              <a:rPr lang="en-US" altLang="en-US" sz="2800" dirty="0" smtClean="0">
                <a:latin typeface="Arial Black" pitchFamily="34" charset="0"/>
              </a:rPr>
              <a:t>Interaction: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HEI: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z="4000" dirty="0" smtClean="0"/>
              <a:t>Human/Environment Interaction explains </a:t>
            </a:r>
            <a:r>
              <a:rPr lang="en-US" altLang="en-US" sz="4000" dirty="0" smtClean="0">
                <a:solidFill>
                  <a:srgbClr val="F82300"/>
                </a:solidFill>
              </a:rPr>
              <a:t>h</a:t>
            </a:r>
            <a:r>
              <a:rPr lang="en-US" altLang="en-US" sz="4000" dirty="0" smtClean="0">
                <a:solidFill>
                  <a:srgbClr val="FF3300"/>
                </a:solidFill>
              </a:rPr>
              <a:t>ow people </a:t>
            </a:r>
            <a:r>
              <a:rPr lang="en-US" altLang="en-US" sz="4000" dirty="0" smtClean="0">
                <a:solidFill>
                  <a:srgbClr val="FF3300"/>
                </a:solidFill>
              </a:rPr>
              <a:t>use (fit in) or change </a:t>
            </a:r>
            <a:r>
              <a:rPr lang="en-US" altLang="en-US" sz="4000" dirty="0" smtClean="0">
                <a:solidFill>
                  <a:srgbClr val="FF3300"/>
                </a:solidFill>
              </a:rPr>
              <a:t>their environment.</a:t>
            </a:r>
          </a:p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cannot change the weather outside in an instant to suit us, so we adapt to the outside conditions.</a:t>
            </a:r>
          </a:p>
          <a:p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676400"/>
            <a:ext cx="3739245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230" y="1689100"/>
            <a:ext cx="3244354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305300"/>
            <a:ext cx="34036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6171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4" name="Rectangle 8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686800" cy="533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Does the environment affect where we do these activities?</a:t>
            </a:r>
          </a:p>
        </p:txBody>
      </p:sp>
      <p:pic>
        <p:nvPicPr>
          <p:cNvPr id="91140" name="snowboarder_wmv.wmv">
            <a:hlinkClick r:id="" action="ppaction://media"/>
          </p:cNvPr>
          <p:cNvPicPr>
            <a:picLocks noRot="1" noChangeAspect="1" noChangeArrowheads="1"/>
          </p:cNvPicPr>
          <p:nvPr>
            <p:ph sz="half"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667000"/>
            <a:ext cx="5257800" cy="3943350"/>
          </a:xfrm>
        </p:spPr>
      </p:pic>
      <p:pic>
        <p:nvPicPr>
          <p:cNvPr id="91147" name="wave_rider_wmv.wmv">
            <a:hlinkClick r:id="" action="ppaction://media"/>
          </p:cNvPr>
          <p:cNvPicPr>
            <a:picLocks noRot="1" noChangeAspect="1" noChangeArrowheads="1"/>
          </p:cNvPicPr>
          <p:nvPr>
            <p:ph sz="half" idx="2"/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838200"/>
            <a:ext cx="4800600" cy="36004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" fill="hold"/>
                                        <p:tgtEl>
                                          <p:spTgt spid="91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3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9" fill="hold"/>
                                        <p:tgtEl>
                                          <p:spTgt spid="91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114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1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1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0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114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1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1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147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144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If we don’t like what nature gives us to work with, sometimes we can change it to fit our desired.</a:t>
            </a:r>
            <a:endParaRPr lang="en-U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64" y="1798602"/>
            <a:ext cx="4357135" cy="467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35836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9477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/>
          <a:lstStyle/>
          <a:p>
            <a:pPr algn="ctr"/>
            <a:r>
              <a:rPr lang="en-US" sz="3600" dirty="0" smtClean="0"/>
              <a:t>Alteration – build a canal to connect oceans.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873426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8381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the_world_as_it_turns_p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dirty="0" smtClean="0"/>
              <a:t>:</a:t>
            </a:r>
            <a:r>
              <a:rPr lang="en-US" altLang="en-US" sz="3600" b="0" dirty="0" smtClean="0"/>
              <a:t>Changes to the environment can be:    </a:t>
            </a:r>
            <a:endParaRPr lang="en-US" altLang="en-US" sz="3600" dirty="0" smtClean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4" eaLnBrk="1" hangingPunct="1"/>
            <a:r>
              <a:rPr lang="en-US" altLang="en-US" sz="4400" dirty="0" smtClean="0">
                <a:solidFill>
                  <a:srgbClr val="FF3300"/>
                </a:solidFill>
              </a:rPr>
              <a:t> Good</a:t>
            </a:r>
            <a:endParaRPr lang="en-US" altLang="en-US" sz="4400" dirty="0" smtClean="0">
              <a:solidFill>
                <a:srgbClr val="FF3300"/>
              </a:solidFill>
            </a:endParaRPr>
          </a:p>
          <a:p>
            <a:pPr lvl="4" eaLnBrk="1" hangingPunct="1"/>
            <a:r>
              <a:rPr lang="en-US" altLang="en-US" sz="4400" dirty="0" smtClean="0">
                <a:solidFill>
                  <a:srgbClr val="FF3300"/>
                </a:solidFill>
              </a:rPr>
              <a:t>  Bad, </a:t>
            </a:r>
            <a:r>
              <a:rPr lang="en-US" altLang="en-US" sz="4400" dirty="0" smtClean="0">
                <a:solidFill>
                  <a:srgbClr val="FF3300"/>
                </a:solidFill>
              </a:rPr>
              <a:t>or</a:t>
            </a:r>
          </a:p>
          <a:p>
            <a:pPr lvl="3" eaLnBrk="1" hangingPunct="1"/>
            <a:r>
              <a:rPr lang="en-US" altLang="en-US" sz="4400" dirty="0" smtClean="0">
                <a:solidFill>
                  <a:srgbClr val="FF3300"/>
                </a:solidFill>
              </a:rPr>
              <a:t>  </a:t>
            </a:r>
            <a:r>
              <a:rPr lang="en-US" altLang="en-US" sz="4400" dirty="0" smtClean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</a:rPr>
              <a:t>Both</a:t>
            </a:r>
            <a:r>
              <a:rPr lang="en-US" altLang="en-US" sz="4400" dirty="0" smtClean="0">
                <a:solidFill>
                  <a:srgbClr val="FF0000"/>
                </a:solidFill>
              </a:rPr>
              <a:t>! </a:t>
            </a:r>
            <a:r>
              <a:rPr lang="en-US" altLang="en-US" sz="4400" dirty="0" smtClean="0">
                <a:solidFill>
                  <a:srgbClr val="FF3300"/>
                </a:solidFill>
              </a:rPr>
              <a:t>(usually they have both positive and negative  consequences)</a:t>
            </a:r>
            <a:endParaRPr lang="en-US" altLang="en-US" sz="4400" dirty="0" smtClean="0">
              <a:solidFill>
                <a:srgbClr val="FF3300"/>
              </a:solidFill>
            </a:endParaRPr>
          </a:p>
          <a:p>
            <a:pPr marL="0" indent="0" eaLnBrk="1" hangingPunct="1">
              <a:buNone/>
            </a:pPr>
            <a:r>
              <a:rPr lang="en-US" altLang="en-US" sz="4000" dirty="0" smtClean="0">
                <a:solidFill>
                  <a:srgbClr val="FF0000"/>
                </a:solidFill>
                <a:effectLst>
                  <a:glow rad="127000">
                    <a:srgbClr val="FFFF00"/>
                  </a:glow>
                </a:effectLst>
              </a:rPr>
              <a:t>THINK CAREFULY BEFOREHAND</a:t>
            </a:r>
            <a:endParaRPr lang="en-US" altLang="en-US" sz="4000" dirty="0" smtClean="0">
              <a:solidFill>
                <a:srgbClr val="FF0000"/>
              </a:solidFill>
              <a:effectLst>
                <a:glow rad="127000">
                  <a:srgbClr val="FFFF00"/>
                </a:glow>
              </a:effectLst>
            </a:endParaRPr>
          </a:p>
        </p:txBody>
      </p:sp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7188"/>
            <a:ext cx="8991600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991600" cy="609600"/>
          </a:xfrm>
        </p:spPr>
        <p:txBody>
          <a:bodyPr/>
          <a:lstStyle/>
          <a:p>
            <a:pPr eaLnBrk="1" hangingPunct="1"/>
            <a:r>
              <a:rPr lang="en-US" altLang="en-US" sz="4400" smtClean="0"/>
              <a:t>Theme # 1:   Location</a:t>
            </a: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143000"/>
            <a:ext cx="8534400" cy="30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Where is it??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smtClean="0"/>
              <a:t>Remembering the Five Themes</a:t>
            </a: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381000" y="838200"/>
            <a:ext cx="8458200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Use the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term below (MEMORY HELP)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MR. HELP</a:t>
            </a:r>
          </a:p>
        </p:txBody>
      </p:sp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381000" y="266700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533400" y="3048000"/>
            <a:ext cx="7010400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    =  Movement                                        R     =  Region                                               HE  =  Human Environment (Interaction) L     =  Location                                        P     =  Place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03428" name="AutoShape 4"/>
          <p:cNvSpPr>
            <a:spLocks noChangeAspect="1" noChangeArrowheads="1" noTextEdit="1"/>
          </p:cNvSpPr>
          <p:nvPr/>
        </p:nvSpPr>
        <p:spPr bwMode="auto">
          <a:xfrm>
            <a:off x="457200" y="962025"/>
            <a:ext cx="8001000" cy="4054475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429" name="AutoShape 5"/>
          <p:cNvSpPr>
            <a:spLocks noChangeArrowheads="1"/>
          </p:cNvSpPr>
          <p:nvPr/>
        </p:nvSpPr>
        <p:spPr bwMode="auto">
          <a:xfrm>
            <a:off x="571500" y="925513"/>
            <a:ext cx="2628900" cy="1600200"/>
          </a:xfrm>
          <a:prstGeom prst="wedgeEllipseCallout">
            <a:avLst>
              <a:gd name="adj1" fmla="val 61713"/>
              <a:gd name="adj2" fmla="val 49801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Location: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A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I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Q</a:t>
            </a:r>
          </a:p>
        </p:txBody>
      </p:sp>
      <p:sp>
        <p:nvSpPr>
          <p:cNvPr id="103430" name="AutoShape 6"/>
          <p:cNvSpPr>
            <a:spLocks noChangeArrowheads="1"/>
          </p:cNvSpPr>
          <p:nvPr/>
        </p:nvSpPr>
        <p:spPr bwMode="auto">
          <a:xfrm>
            <a:off x="457200" y="3124200"/>
            <a:ext cx="2628900" cy="1573213"/>
          </a:xfrm>
          <a:prstGeom prst="wedgeEllipseCallout">
            <a:avLst>
              <a:gd name="adj1" fmla="val 60264"/>
              <a:gd name="adj2" fmla="val -3340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Movement: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D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L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M</a:t>
            </a:r>
          </a:p>
        </p:txBody>
      </p:sp>
      <p:grpSp>
        <p:nvGrpSpPr>
          <p:cNvPr id="47111" name="Group 7"/>
          <p:cNvGrpSpPr>
            <a:grpSpLocks noChangeAspect="1"/>
          </p:cNvGrpSpPr>
          <p:nvPr/>
        </p:nvGrpSpPr>
        <p:grpSpPr bwMode="auto">
          <a:xfrm>
            <a:off x="3124200" y="1905000"/>
            <a:ext cx="3314700" cy="2400300"/>
            <a:chOff x="5580" y="4500"/>
            <a:chExt cx="5220" cy="3780"/>
          </a:xfrm>
        </p:grpSpPr>
        <p:sp>
          <p:nvSpPr>
            <p:cNvPr id="103432" name="AutoShape 8"/>
            <p:cNvSpPr>
              <a:spLocks noChangeAspect="1" noChangeArrowheads="1" noTextEdit="1"/>
            </p:cNvSpPr>
            <p:nvPr/>
          </p:nvSpPr>
          <p:spPr bwMode="auto">
            <a:xfrm>
              <a:off x="5580" y="4500"/>
              <a:ext cx="5220" cy="3780"/>
            </a:xfrm>
            <a:prstGeom prst="rect">
              <a:avLst/>
            </a:prstGeom>
            <a:noFill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82" name="Text Box 9"/>
            <p:cNvSpPr txBox="1">
              <a:spLocks noChangeArrowheads="1"/>
            </p:cNvSpPr>
            <p:nvPr/>
          </p:nvSpPr>
          <p:spPr bwMode="auto">
            <a:xfrm>
              <a:off x="7020" y="5880"/>
              <a:ext cx="2340" cy="1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effectLst/>
                  <a:latin typeface="Arial Black" pitchFamily="34" charset="0"/>
                  <a:cs typeface="Times New Roman" pitchFamily="18" charset="0"/>
                </a:rPr>
                <a:t>Geographic</a:t>
              </a:r>
              <a:endParaRPr lang="en-US" altLang="en-US" sz="1400">
                <a:effectLst/>
                <a:latin typeface="Arial" charset="0"/>
              </a:endParaRPr>
            </a:p>
            <a:p>
              <a:r>
                <a:rPr lang="en-US" altLang="en-US" sz="1400">
                  <a:effectLst/>
                  <a:latin typeface="Arial Black" pitchFamily="34" charset="0"/>
                  <a:cs typeface="Times New Roman" pitchFamily="18" charset="0"/>
                </a:rPr>
                <a:t>Themes</a:t>
              </a:r>
              <a:endParaRPr lang="en-US" altLang="en-US" sz="1800">
                <a:effectLst/>
                <a:latin typeface="Arial" charset="0"/>
              </a:endParaRPr>
            </a:p>
          </p:txBody>
        </p:sp>
        <p:sp>
          <p:nvSpPr>
            <p:cNvPr id="103434" name="AutoShape 10"/>
            <p:cNvSpPr>
              <a:spLocks noChangeArrowheads="1"/>
            </p:cNvSpPr>
            <p:nvPr/>
          </p:nvSpPr>
          <p:spPr bwMode="auto">
            <a:xfrm>
              <a:off x="5940" y="4500"/>
              <a:ext cx="4860" cy="3600"/>
            </a:xfrm>
            <a:prstGeom prst="irregularSeal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3435" name="AutoShape 11"/>
          <p:cNvSpPr>
            <a:spLocks noChangeArrowheads="1"/>
          </p:cNvSpPr>
          <p:nvPr/>
        </p:nvSpPr>
        <p:spPr bwMode="auto">
          <a:xfrm>
            <a:off x="6629400" y="1066800"/>
            <a:ext cx="2514600" cy="1600200"/>
          </a:xfrm>
          <a:prstGeom prst="wedgeEllipseCallout">
            <a:avLst>
              <a:gd name="adj1" fmla="val -61491"/>
              <a:gd name="adj2" fmla="val 37819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Place: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E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G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O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P</a:t>
            </a:r>
          </a:p>
          <a:p>
            <a:pPr eaLnBrk="1" hangingPunct="1"/>
            <a:endParaRPr lang="en-US" altLang="en-US" sz="1200">
              <a:effectLst/>
              <a:latin typeface="Arial Black" pitchFamily="34" charset="0"/>
            </a:endParaRPr>
          </a:p>
        </p:txBody>
      </p:sp>
      <p:sp>
        <p:nvSpPr>
          <p:cNvPr id="103436" name="AutoShape 12"/>
          <p:cNvSpPr>
            <a:spLocks noChangeArrowheads="1"/>
          </p:cNvSpPr>
          <p:nvPr/>
        </p:nvSpPr>
        <p:spPr bwMode="auto">
          <a:xfrm>
            <a:off x="3295650" y="5040313"/>
            <a:ext cx="2628900" cy="1600200"/>
          </a:xfrm>
          <a:prstGeom prst="wedgeEllipseCallout">
            <a:avLst>
              <a:gd name="adj1" fmla="val -1329"/>
              <a:gd name="adj2" fmla="val -8134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Human/Environment Interaction: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B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H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J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N</a:t>
            </a:r>
          </a:p>
        </p:txBody>
      </p:sp>
      <p:sp>
        <p:nvSpPr>
          <p:cNvPr id="47114" name="Text Box 13"/>
          <p:cNvSpPr txBox="1">
            <a:spLocks noChangeArrowheads="1"/>
          </p:cNvSpPr>
          <p:nvPr/>
        </p:nvSpPr>
        <p:spPr bwMode="auto">
          <a:xfrm>
            <a:off x="3676650" y="809625"/>
            <a:ext cx="2057400" cy="10287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Can you place the geographic term with the correct geographic theme!?!?</a:t>
            </a:r>
            <a:endParaRPr lang="en-US" altLang="en-US" sz="1800">
              <a:effectLst/>
              <a:latin typeface="Arial" charset="0"/>
            </a:endParaRPr>
          </a:p>
        </p:txBody>
      </p:sp>
      <p:sp>
        <p:nvSpPr>
          <p:cNvPr id="47115" name="Text Box 14"/>
          <p:cNvSpPr txBox="1">
            <a:spLocks noChangeArrowheads="1"/>
          </p:cNvSpPr>
          <p:nvPr/>
        </p:nvSpPr>
        <p:spPr bwMode="auto">
          <a:xfrm>
            <a:off x="434975" y="5027613"/>
            <a:ext cx="2286000" cy="1828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Equator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Building roads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Southwest Asia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Visiting another country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On an island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   Western US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A very hot climate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Planting crops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longitude</a:t>
            </a:r>
            <a:endParaRPr lang="en-US" altLang="en-US" sz="1800">
              <a:effectLst/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47116" name="Text Box 15"/>
          <p:cNvSpPr txBox="1">
            <a:spLocks noChangeArrowheads="1"/>
          </p:cNvSpPr>
          <p:nvPr/>
        </p:nvSpPr>
        <p:spPr bwMode="auto">
          <a:xfrm>
            <a:off x="6800850" y="5029200"/>
            <a:ext cx="2286000" cy="1828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Cutting down forests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Your neighborhood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Changing your address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Written letters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Building new houses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Areas with little rainfall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Swiss chalets &amp; high mts = Switzerland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Texas is south of Oklahoma</a:t>
            </a:r>
            <a:endParaRPr lang="en-US" altLang="en-US" sz="1800">
              <a:effectLst/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03440" name="AutoShape 16"/>
          <p:cNvSpPr>
            <a:spLocks noChangeArrowheads="1"/>
          </p:cNvSpPr>
          <p:nvPr/>
        </p:nvSpPr>
        <p:spPr bwMode="auto">
          <a:xfrm>
            <a:off x="6634163" y="3124200"/>
            <a:ext cx="2509837" cy="1627188"/>
          </a:xfrm>
          <a:prstGeom prst="wedgeEllipseCallout">
            <a:avLst>
              <a:gd name="adj1" fmla="val -68574"/>
              <a:gd name="adj2" fmla="val -3591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Region</a:t>
            </a:r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:</a:t>
            </a:r>
          </a:p>
          <a:p>
            <a:pPr eaLnBrk="1" hangingPunct="1"/>
            <a:endParaRPr lang="en-US" altLang="en-US" sz="1200">
              <a:effectLst/>
              <a:latin typeface="Arial Black" pitchFamily="34" charset="0"/>
              <a:cs typeface="Times New Roman" pitchFamily="18" charset="0"/>
            </a:endParaRP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C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F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K</a:t>
            </a:r>
            <a:endParaRPr lang="en-US" altLang="en-US" sz="1800">
              <a:effectLst/>
              <a:latin typeface="Arial" charset="0"/>
            </a:endParaRPr>
          </a:p>
        </p:txBody>
      </p:sp>
      <p:sp>
        <p:nvSpPr>
          <p:cNvPr id="103441" name="AutoShape 17"/>
          <p:cNvSpPr>
            <a:spLocks noChangeAspect="1" noChangeArrowheads="1" noTextEdit="1"/>
          </p:cNvSpPr>
          <p:nvPr/>
        </p:nvSpPr>
        <p:spPr bwMode="auto">
          <a:xfrm>
            <a:off x="438150" y="950913"/>
            <a:ext cx="8001000" cy="4054475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442" name="AutoShape 18"/>
          <p:cNvSpPr>
            <a:spLocks noChangeArrowheads="1"/>
          </p:cNvSpPr>
          <p:nvPr/>
        </p:nvSpPr>
        <p:spPr bwMode="auto">
          <a:xfrm>
            <a:off x="552450" y="914400"/>
            <a:ext cx="2628900" cy="1600200"/>
          </a:xfrm>
          <a:prstGeom prst="wedgeEllipseCallout">
            <a:avLst>
              <a:gd name="adj1" fmla="val 61713"/>
              <a:gd name="adj2" fmla="val 49801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Location: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A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I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Q</a:t>
            </a:r>
          </a:p>
        </p:txBody>
      </p:sp>
      <p:grpSp>
        <p:nvGrpSpPr>
          <p:cNvPr id="47120" name="Group 19"/>
          <p:cNvGrpSpPr>
            <a:grpSpLocks noChangeAspect="1"/>
          </p:cNvGrpSpPr>
          <p:nvPr/>
        </p:nvGrpSpPr>
        <p:grpSpPr bwMode="auto">
          <a:xfrm>
            <a:off x="3105150" y="1893888"/>
            <a:ext cx="3314700" cy="2400300"/>
            <a:chOff x="5580" y="4500"/>
            <a:chExt cx="5220" cy="3780"/>
          </a:xfrm>
        </p:grpSpPr>
        <p:sp>
          <p:nvSpPr>
            <p:cNvPr id="103444" name="AutoShape 20"/>
            <p:cNvSpPr>
              <a:spLocks noChangeAspect="1" noChangeArrowheads="1" noTextEdit="1"/>
            </p:cNvSpPr>
            <p:nvPr/>
          </p:nvSpPr>
          <p:spPr bwMode="auto">
            <a:xfrm>
              <a:off x="5580" y="4500"/>
              <a:ext cx="5220" cy="3780"/>
            </a:xfrm>
            <a:prstGeom prst="rect">
              <a:avLst/>
            </a:prstGeom>
            <a:noFill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79" name="Text Box 21"/>
            <p:cNvSpPr txBox="1">
              <a:spLocks noChangeArrowheads="1"/>
            </p:cNvSpPr>
            <p:nvPr/>
          </p:nvSpPr>
          <p:spPr bwMode="auto">
            <a:xfrm>
              <a:off x="7020" y="5880"/>
              <a:ext cx="2340" cy="1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effectLst/>
                  <a:latin typeface="Arial Black" pitchFamily="34" charset="0"/>
                  <a:cs typeface="Times New Roman" pitchFamily="18" charset="0"/>
                </a:rPr>
                <a:t>Geographic</a:t>
              </a:r>
              <a:endParaRPr lang="en-US" altLang="en-US" sz="1400">
                <a:effectLst/>
                <a:latin typeface="Arial" charset="0"/>
              </a:endParaRPr>
            </a:p>
            <a:p>
              <a:r>
                <a:rPr lang="en-US" altLang="en-US" sz="1400">
                  <a:effectLst/>
                  <a:latin typeface="Arial Black" pitchFamily="34" charset="0"/>
                  <a:cs typeface="Times New Roman" pitchFamily="18" charset="0"/>
                </a:rPr>
                <a:t>Themes</a:t>
              </a:r>
              <a:endParaRPr lang="en-US" altLang="en-US" sz="1800">
                <a:effectLst/>
                <a:latin typeface="Arial" charset="0"/>
              </a:endParaRPr>
            </a:p>
          </p:txBody>
        </p:sp>
        <p:sp>
          <p:nvSpPr>
            <p:cNvPr id="103446" name="AutoShape 22"/>
            <p:cNvSpPr>
              <a:spLocks noChangeArrowheads="1"/>
            </p:cNvSpPr>
            <p:nvPr/>
          </p:nvSpPr>
          <p:spPr bwMode="auto">
            <a:xfrm>
              <a:off x="5940" y="4500"/>
              <a:ext cx="4860" cy="3600"/>
            </a:xfrm>
            <a:prstGeom prst="irregularSeal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3447" name="AutoShape 23"/>
          <p:cNvSpPr>
            <a:spLocks noChangeArrowheads="1"/>
          </p:cNvSpPr>
          <p:nvPr/>
        </p:nvSpPr>
        <p:spPr bwMode="auto">
          <a:xfrm>
            <a:off x="3276600" y="5029200"/>
            <a:ext cx="2628900" cy="1600200"/>
          </a:xfrm>
          <a:prstGeom prst="wedgeEllipseCallout">
            <a:avLst>
              <a:gd name="adj1" fmla="val -1329"/>
              <a:gd name="adj2" fmla="val -8134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Human/Environment Interaction: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B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H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J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N</a:t>
            </a:r>
          </a:p>
        </p:txBody>
      </p:sp>
      <p:sp>
        <p:nvSpPr>
          <p:cNvPr id="47122" name="Text Box 24"/>
          <p:cNvSpPr txBox="1">
            <a:spLocks noChangeArrowheads="1"/>
          </p:cNvSpPr>
          <p:nvPr/>
        </p:nvSpPr>
        <p:spPr bwMode="auto">
          <a:xfrm>
            <a:off x="434975" y="5027613"/>
            <a:ext cx="2286000" cy="1828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Equator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Building roads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Southwest Asia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Visiting another country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On an island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   Western US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A very hot climate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Planting crops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longitude</a:t>
            </a:r>
            <a:endParaRPr lang="en-US" altLang="en-US" sz="1800">
              <a:effectLst/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47123" name="Text Box 25"/>
          <p:cNvSpPr txBox="1">
            <a:spLocks noChangeArrowheads="1"/>
          </p:cNvSpPr>
          <p:nvPr/>
        </p:nvSpPr>
        <p:spPr bwMode="auto">
          <a:xfrm>
            <a:off x="6800850" y="5029200"/>
            <a:ext cx="2286000" cy="1828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Cutting down forests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Your neighborhood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Changing your address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Written letters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Building new houses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Areas with little rainfall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Swiss chalets &amp; high mts = Switzerland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Texas is south of Oklahoma</a:t>
            </a:r>
            <a:endParaRPr lang="en-US" altLang="en-US" sz="1800">
              <a:effectLst/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03450" name="AutoShape 26"/>
          <p:cNvSpPr>
            <a:spLocks noChangeArrowheads="1"/>
          </p:cNvSpPr>
          <p:nvPr/>
        </p:nvSpPr>
        <p:spPr bwMode="auto">
          <a:xfrm>
            <a:off x="6634163" y="3124200"/>
            <a:ext cx="2509837" cy="1627188"/>
          </a:xfrm>
          <a:prstGeom prst="wedgeEllipseCallout">
            <a:avLst>
              <a:gd name="adj1" fmla="val -68574"/>
              <a:gd name="adj2" fmla="val -3591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Region</a:t>
            </a:r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:</a:t>
            </a:r>
          </a:p>
          <a:p>
            <a:pPr eaLnBrk="1" hangingPunct="1"/>
            <a:endParaRPr lang="en-US" altLang="en-US" sz="1200">
              <a:effectLst/>
              <a:latin typeface="Arial Black" pitchFamily="34" charset="0"/>
              <a:cs typeface="Times New Roman" pitchFamily="18" charset="0"/>
            </a:endParaRP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C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F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K</a:t>
            </a:r>
            <a:endParaRPr lang="en-US" altLang="en-US" sz="1800">
              <a:effectLst/>
              <a:latin typeface="Arial" charset="0"/>
            </a:endParaRPr>
          </a:p>
        </p:txBody>
      </p:sp>
      <p:sp>
        <p:nvSpPr>
          <p:cNvPr id="103451" name="AutoShape 27"/>
          <p:cNvSpPr>
            <a:spLocks noChangeArrowheads="1"/>
          </p:cNvSpPr>
          <p:nvPr/>
        </p:nvSpPr>
        <p:spPr bwMode="auto">
          <a:xfrm>
            <a:off x="552450" y="914400"/>
            <a:ext cx="2628900" cy="1600200"/>
          </a:xfrm>
          <a:prstGeom prst="wedgeEllipseCallout">
            <a:avLst>
              <a:gd name="adj1" fmla="val 61713"/>
              <a:gd name="adj2" fmla="val 49801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Location: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A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I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Q</a:t>
            </a:r>
          </a:p>
        </p:txBody>
      </p:sp>
      <p:grpSp>
        <p:nvGrpSpPr>
          <p:cNvPr id="47126" name="Group 28"/>
          <p:cNvGrpSpPr>
            <a:grpSpLocks noChangeAspect="1"/>
          </p:cNvGrpSpPr>
          <p:nvPr/>
        </p:nvGrpSpPr>
        <p:grpSpPr bwMode="auto">
          <a:xfrm>
            <a:off x="3105150" y="1893888"/>
            <a:ext cx="3314700" cy="2400300"/>
            <a:chOff x="5580" y="4500"/>
            <a:chExt cx="5220" cy="3780"/>
          </a:xfrm>
        </p:grpSpPr>
        <p:sp>
          <p:nvSpPr>
            <p:cNvPr id="103453" name="AutoShape 29"/>
            <p:cNvSpPr>
              <a:spLocks noChangeAspect="1" noChangeArrowheads="1" noTextEdit="1"/>
            </p:cNvSpPr>
            <p:nvPr/>
          </p:nvSpPr>
          <p:spPr bwMode="auto">
            <a:xfrm>
              <a:off x="5580" y="4500"/>
              <a:ext cx="5220" cy="3780"/>
            </a:xfrm>
            <a:prstGeom prst="rect">
              <a:avLst/>
            </a:prstGeom>
            <a:noFill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76" name="Text Box 30"/>
            <p:cNvSpPr txBox="1">
              <a:spLocks noChangeArrowheads="1"/>
            </p:cNvSpPr>
            <p:nvPr/>
          </p:nvSpPr>
          <p:spPr bwMode="auto">
            <a:xfrm>
              <a:off x="7020" y="5880"/>
              <a:ext cx="2340" cy="1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effectLst/>
                  <a:latin typeface="Arial Black" pitchFamily="34" charset="0"/>
                  <a:cs typeface="Times New Roman" pitchFamily="18" charset="0"/>
                </a:rPr>
                <a:t>Geographic</a:t>
              </a:r>
              <a:endParaRPr lang="en-US" altLang="en-US" sz="1400">
                <a:effectLst/>
                <a:latin typeface="Arial" charset="0"/>
              </a:endParaRPr>
            </a:p>
            <a:p>
              <a:r>
                <a:rPr lang="en-US" altLang="en-US" sz="1400">
                  <a:effectLst/>
                  <a:latin typeface="Arial Black" pitchFamily="34" charset="0"/>
                  <a:cs typeface="Times New Roman" pitchFamily="18" charset="0"/>
                </a:rPr>
                <a:t>Themes</a:t>
              </a:r>
              <a:endParaRPr lang="en-US" altLang="en-US" sz="1800">
                <a:effectLst/>
                <a:latin typeface="Arial" charset="0"/>
              </a:endParaRPr>
            </a:p>
          </p:txBody>
        </p:sp>
        <p:sp>
          <p:nvSpPr>
            <p:cNvPr id="103455" name="AutoShape 31"/>
            <p:cNvSpPr>
              <a:spLocks noChangeArrowheads="1"/>
            </p:cNvSpPr>
            <p:nvPr/>
          </p:nvSpPr>
          <p:spPr bwMode="auto">
            <a:xfrm>
              <a:off x="5940" y="4500"/>
              <a:ext cx="4860" cy="3600"/>
            </a:xfrm>
            <a:prstGeom prst="irregularSeal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3456" name="AutoShape 32"/>
          <p:cNvSpPr>
            <a:spLocks noChangeArrowheads="1"/>
          </p:cNvSpPr>
          <p:nvPr/>
        </p:nvSpPr>
        <p:spPr bwMode="auto">
          <a:xfrm>
            <a:off x="3276600" y="5029200"/>
            <a:ext cx="2628900" cy="1600200"/>
          </a:xfrm>
          <a:prstGeom prst="wedgeEllipseCallout">
            <a:avLst>
              <a:gd name="adj1" fmla="val -1329"/>
              <a:gd name="adj2" fmla="val -8134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Human/Environment Interaction: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B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H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J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N</a:t>
            </a:r>
          </a:p>
        </p:txBody>
      </p:sp>
      <p:sp>
        <p:nvSpPr>
          <p:cNvPr id="103457" name="AutoShape 33"/>
          <p:cNvSpPr>
            <a:spLocks noChangeAspect="1" noChangeArrowheads="1" noTextEdit="1"/>
          </p:cNvSpPr>
          <p:nvPr/>
        </p:nvSpPr>
        <p:spPr bwMode="auto">
          <a:xfrm>
            <a:off x="438150" y="950913"/>
            <a:ext cx="8001000" cy="4054475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129" name="Text Box 34"/>
          <p:cNvSpPr txBox="1">
            <a:spLocks noChangeArrowheads="1"/>
          </p:cNvSpPr>
          <p:nvPr/>
        </p:nvSpPr>
        <p:spPr bwMode="auto">
          <a:xfrm>
            <a:off x="434975" y="5027613"/>
            <a:ext cx="2286000" cy="1828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Equator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Building roads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Southwest Asia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Visiting another country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On an island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   Western US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A very hot climate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Planting crops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longitude</a:t>
            </a:r>
            <a:endParaRPr lang="en-US" altLang="en-US" sz="1800">
              <a:effectLst/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47130" name="Text Box 35"/>
          <p:cNvSpPr txBox="1">
            <a:spLocks noChangeArrowheads="1"/>
          </p:cNvSpPr>
          <p:nvPr/>
        </p:nvSpPr>
        <p:spPr bwMode="auto">
          <a:xfrm>
            <a:off x="6800850" y="5029200"/>
            <a:ext cx="2286000" cy="1828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Cutting down forests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Your neighborhood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Changing your address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Written letters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Building new houses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Areas with little rainfall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Swiss chalets &amp; high mts = Switzerland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Texas is south of Oklahoma</a:t>
            </a:r>
            <a:endParaRPr lang="en-US" altLang="en-US" sz="1800">
              <a:effectLst/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03460" name="AutoShape 36"/>
          <p:cNvSpPr>
            <a:spLocks noChangeArrowheads="1"/>
          </p:cNvSpPr>
          <p:nvPr/>
        </p:nvSpPr>
        <p:spPr bwMode="auto">
          <a:xfrm>
            <a:off x="6634163" y="3124200"/>
            <a:ext cx="2509837" cy="1627188"/>
          </a:xfrm>
          <a:prstGeom prst="wedgeEllipseCallout">
            <a:avLst>
              <a:gd name="adj1" fmla="val -68574"/>
              <a:gd name="adj2" fmla="val -3591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Region</a:t>
            </a:r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:</a:t>
            </a:r>
          </a:p>
          <a:p>
            <a:pPr eaLnBrk="1" hangingPunct="1"/>
            <a:endParaRPr lang="en-US" altLang="en-US" sz="1200">
              <a:effectLst/>
              <a:latin typeface="Arial Black" pitchFamily="34" charset="0"/>
              <a:cs typeface="Times New Roman" pitchFamily="18" charset="0"/>
            </a:endParaRP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C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F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K</a:t>
            </a:r>
            <a:endParaRPr lang="en-US" altLang="en-US" sz="1800">
              <a:effectLst/>
              <a:latin typeface="Arial" charset="0"/>
            </a:endParaRPr>
          </a:p>
        </p:txBody>
      </p:sp>
      <p:sp>
        <p:nvSpPr>
          <p:cNvPr id="103461" name="AutoShape 37"/>
          <p:cNvSpPr>
            <a:spLocks noChangeArrowheads="1"/>
          </p:cNvSpPr>
          <p:nvPr/>
        </p:nvSpPr>
        <p:spPr bwMode="auto">
          <a:xfrm>
            <a:off x="552450" y="914400"/>
            <a:ext cx="2628900" cy="1600200"/>
          </a:xfrm>
          <a:prstGeom prst="wedgeEllipseCallout">
            <a:avLst>
              <a:gd name="adj1" fmla="val 61713"/>
              <a:gd name="adj2" fmla="val 49801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Location: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A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I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Q</a:t>
            </a:r>
          </a:p>
        </p:txBody>
      </p:sp>
      <p:grpSp>
        <p:nvGrpSpPr>
          <p:cNvPr id="47133" name="Group 38"/>
          <p:cNvGrpSpPr>
            <a:grpSpLocks noChangeAspect="1"/>
          </p:cNvGrpSpPr>
          <p:nvPr/>
        </p:nvGrpSpPr>
        <p:grpSpPr bwMode="auto">
          <a:xfrm>
            <a:off x="3105150" y="1893888"/>
            <a:ext cx="3314700" cy="2400300"/>
            <a:chOff x="5580" y="4500"/>
            <a:chExt cx="5220" cy="3780"/>
          </a:xfrm>
        </p:grpSpPr>
        <p:sp>
          <p:nvSpPr>
            <p:cNvPr id="103463" name="AutoShape 39"/>
            <p:cNvSpPr>
              <a:spLocks noChangeAspect="1" noChangeArrowheads="1" noTextEdit="1"/>
            </p:cNvSpPr>
            <p:nvPr/>
          </p:nvSpPr>
          <p:spPr bwMode="auto">
            <a:xfrm>
              <a:off x="5580" y="4500"/>
              <a:ext cx="5220" cy="3780"/>
            </a:xfrm>
            <a:prstGeom prst="rect">
              <a:avLst/>
            </a:prstGeom>
            <a:noFill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73" name="Text Box 40"/>
            <p:cNvSpPr txBox="1">
              <a:spLocks noChangeArrowheads="1"/>
            </p:cNvSpPr>
            <p:nvPr/>
          </p:nvSpPr>
          <p:spPr bwMode="auto">
            <a:xfrm>
              <a:off x="7020" y="5880"/>
              <a:ext cx="2340" cy="1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effectLst/>
                  <a:latin typeface="Arial Black" pitchFamily="34" charset="0"/>
                  <a:cs typeface="Times New Roman" pitchFamily="18" charset="0"/>
                </a:rPr>
                <a:t>Geographic</a:t>
              </a:r>
              <a:endParaRPr lang="en-US" altLang="en-US" sz="1400">
                <a:effectLst/>
                <a:latin typeface="Arial" charset="0"/>
              </a:endParaRPr>
            </a:p>
            <a:p>
              <a:r>
                <a:rPr lang="en-US" altLang="en-US" sz="1400">
                  <a:effectLst/>
                  <a:latin typeface="Arial Black" pitchFamily="34" charset="0"/>
                  <a:cs typeface="Times New Roman" pitchFamily="18" charset="0"/>
                </a:rPr>
                <a:t>Themes</a:t>
              </a:r>
              <a:endParaRPr lang="en-US" altLang="en-US" sz="1800">
                <a:effectLst/>
                <a:latin typeface="Arial" charset="0"/>
              </a:endParaRPr>
            </a:p>
          </p:txBody>
        </p:sp>
        <p:sp>
          <p:nvSpPr>
            <p:cNvPr id="103465" name="AutoShape 41"/>
            <p:cNvSpPr>
              <a:spLocks noChangeArrowheads="1"/>
            </p:cNvSpPr>
            <p:nvPr/>
          </p:nvSpPr>
          <p:spPr bwMode="auto">
            <a:xfrm>
              <a:off x="5940" y="4500"/>
              <a:ext cx="4860" cy="3600"/>
            </a:xfrm>
            <a:prstGeom prst="irregularSeal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3466" name="AutoShape 42"/>
          <p:cNvSpPr>
            <a:spLocks noChangeArrowheads="1"/>
          </p:cNvSpPr>
          <p:nvPr/>
        </p:nvSpPr>
        <p:spPr bwMode="auto">
          <a:xfrm>
            <a:off x="3276600" y="5029200"/>
            <a:ext cx="2628900" cy="1600200"/>
          </a:xfrm>
          <a:prstGeom prst="wedgeEllipseCallout">
            <a:avLst>
              <a:gd name="adj1" fmla="val -1329"/>
              <a:gd name="adj2" fmla="val -8134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Human/Environment Interaction: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B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H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J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N</a:t>
            </a:r>
          </a:p>
        </p:txBody>
      </p:sp>
      <p:sp>
        <p:nvSpPr>
          <p:cNvPr id="47135" name="Rectangle 43"/>
          <p:cNvSpPr>
            <a:spLocks noChangeArrowheads="1"/>
          </p:cNvSpPr>
          <p:nvPr/>
        </p:nvSpPr>
        <p:spPr bwMode="auto">
          <a:xfrm>
            <a:off x="152400" y="838200"/>
            <a:ext cx="8763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altLang="en-US" b="1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3468" name="AutoShape 44"/>
          <p:cNvSpPr>
            <a:spLocks noChangeArrowheads="1"/>
          </p:cNvSpPr>
          <p:nvPr/>
        </p:nvSpPr>
        <p:spPr bwMode="auto">
          <a:xfrm>
            <a:off x="6629400" y="1066800"/>
            <a:ext cx="2514600" cy="1600200"/>
          </a:xfrm>
          <a:prstGeom prst="wedgeEllipseCallout">
            <a:avLst>
              <a:gd name="adj1" fmla="val -61491"/>
              <a:gd name="adj2" fmla="val 37819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Place: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E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G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O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P</a:t>
            </a:r>
          </a:p>
          <a:p>
            <a:pPr eaLnBrk="1" hangingPunct="1"/>
            <a:endParaRPr lang="en-US" altLang="en-US" sz="1200">
              <a:effectLst/>
              <a:latin typeface="Arial Black" pitchFamily="34" charset="0"/>
            </a:endParaRPr>
          </a:p>
        </p:txBody>
      </p:sp>
      <p:sp>
        <p:nvSpPr>
          <p:cNvPr id="103469" name="AutoShape 45"/>
          <p:cNvSpPr>
            <a:spLocks noChangeAspect="1" noChangeArrowheads="1" noTextEdit="1"/>
          </p:cNvSpPr>
          <p:nvPr/>
        </p:nvSpPr>
        <p:spPr bwMode="auto">
          <a:xfrm>
            <a:off x="438150" y="950913"/>
            <a:ext cx="8001000" cy="4054475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138" name="Text Box 46"/>
          <p:cNvSpPr txBox="1">
            <a:spLocks noChangeArrowheads="1"/>
          </p:cNvSpPr>
          <p:nvPr/>
        </p:nvSpPr>
        <p:spPr bwMode="auto">
          <a:xfrm>
            <a:off x="434975" y="5027613"/>
            <a:ext cx="2286000" cy="1828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Equator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Building roads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Southwest Asia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Visiting another country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On an island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   Western US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A very hot climate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Planting crops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longitude</a:t>
            </a:r>
            <a:endParaRPr lang="en-US" altLang="en-US" sz="1800">
              <a:effectLst/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47139" name="Text Box 47"/>
          <p:cNvSpPr txBox="1">
            <a:spLocks noChangeArrowheads="1"/>
          </p:cNvSpPr>
          <p:nvPr/>
        </p:nvSpPr>
        <p:spPr bwMode="auto">
          <a:xfrm>
            <a:off x="6800850" y="5029200"/>
            <a:ext cx="2286000" cy="1828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Cutting down forests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Your neighborhood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Changing your address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Written letters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Building new houses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Areas with little rainfall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Swiss chalets &amp; high mts = Switzerland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Texas is south of Oklahoma</a:t>
            </a:r>
            <a:endParaRPr lang="en-US" altLang="en-US" sz="1800">
              <a:effectLst/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03472" name="AutoShape 48"/>
          <p:cNvSpPr>
            <a:spLocks noChangeArrowheads="1"/>
          </p:cNvSpPr>
          <p:nvPr/>
        </p:nvSpPr>
        <p:spPr bwMode="auto">
          <a:xfrm>
            <a:off x="6634163" y="3124200"/>
            <a:ext cx="2509837" cy="1627188"/>
          </a:xfrm>
          <a:prstGeom prst="wedgeEllipseCallout">
            <a:avLst>
              <a:gd name="adj1" fmla="val -68574"/>
              <a:gd name="adj2" fmla="val -3591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Region</a:t>
            </a:r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:</a:t>
            </a:r>
          </a:p>
          <a:p>
            <a:pPr eaLnBrk="1" hangingPunct="1"/>
            <a:endParaRPr lang="en-US" altLang="en-US" sz="1200">
              <a:effectLst/>
              <a:latin typeface="Arial Black" pitchFamily="34" charset="0"/>
              <a:cs typeface="Times New Roman" pitchFamily="18" charset="0"/>
            </a:endParaRP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C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F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K</a:t>
            </a:r>
            <a:endParaRPr lang="en-US" altLang="en-US" sz="1800">
              <a:effectLst/>
              <a:latin typeface="Arial" charset="0"/>
            </a:endParaRPr>
          </a:p>
        </p:txBody>
      </p:sp>
      <p:sp>
        <p:nvSpPr>
          <p:cNvPr id="103473" name="AutoShape 49"/>
          <p:cNvSpPr>
            <a:spLocks noChangeArrowheads="1"/>
          </p:cNvSpPr>
          <p:nvPr/>
        </p:nvSpPr>
        <p:spPr bwMode="auto">
          <a:xfrm>
            <a:off x="552450" y="914400"/>
            <a:ext cx="2628900" cy="1600200"/>
          </a:xfrm>
          <a:prstGeom prst="wedgeEllipseCallout">
            <a:avLst>
              <a:gd name="adj1" fmla="val 61713"/>
              <a:gd name="adj2" fmla="val 49801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Location: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A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I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Q</a:t>
            </a:r>
          </a:p>
        </p:txBody>
      </p:sp>
      <p:grpSp>
        <p:nvGrpSpPr>
          <p:cNvPr id="47142" name="Group 50"/>
          <p:cNvGrpSpPr>
            <a:grpSpLocks noChangeAspect="1"/>
          </p:cNvGrpSpPr>
          <p:nvPr/>
        </p:nvGrpSpPr>
        <p:grpSpPr bwMode="auto">
          <a:xfrm>
            <a:off x="3105150" y="1893888"/>
            <a:ext cx="3314700" cy="2400300"/>
            <a:chOff x="5580" y="4500"/>
            <a:chExt cx="5220" cy="3780"/>
          </a:xfrm>
        </p:grpSpPr>
        <p:sp>
          <p:nvSpPr>
            <p:cNvPr id="103475" name="AutoShape 51"/>
            <p:cNvSpPr>
              <a:spLocks noChangeAspect="1" noChangeArrowheads="1" noTextEdit="1"/>
            </p:cNvSpPr>
            <p:nvPr/>
          </p:nvSpPr>
          <p:spPr bwMode="auto">
            <a:xfrm>
              <a:off x="5580" y="4500"/>
              <a:ext cx="5220" cy="3780"/>
            </a:xfrm>
            <a:prstGeom prst="rect">
              <a:avLst/>
            </a:prstGeom>
            <a:noFill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70" name="Text Box 52"/>
            <p:cNvSpPr txBox="1">
              <a:spLocks noChangeArrowheads="1"/>
            </p:cNvSpPr>
            <p:nvPr/>
          </p:nvSpPr>
          <p:spPr bwMode="auto">
            <a:xfrm>
              <a:off x="7020" y="5880"/>
              <a:ext cx="2340" cy="1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effectLst/>
                  <a:latin typeface="Arial Black" pitchFamily="34" charset="0"/>
                  <a:cs typeface="Times New Roman" pitchFamily="18" charset="0"/>
                </a:rPr>
                <a:t>Geographic</a:t>
              </a:r>
              <a:endParaRPr lang="en-US" altLang="en-US" sz="1400">
                <a:effectLst/>
                <a:latin typeface="Arial" charset="0"/>
              </a:endParaRPr>
            </a:p>
            <a:p>
              <a:r>
                <a:rPr lang="en-US" altLang="en-US" sz="1400">
                  <a:effectLst/>
                  <a:latin typeface="Arial Black" pitchFamily="34" charset="0"/>
                  <a:cs typeface="Times New Roman" pitchFamily="18" charset="0"/>
                </a:rPr>
                <a:t>Themes</a:t>
              </a:r>
              <a:endParaRPr lang="en-US" altLang="en-US" sz="1800">
                <a:effectLst/>
                <a:latin typeface="Arial" charset="0"/>
              </a:endParaRPr>
            </a:p>
          </p:txBody>
        </p:sp>
        <p:sp>
          <p:nvSpPr>
            <p:cNvPr id="103477" name="AutoShape 53"/>
            <p:cNvSpPr>
              <a:spLocks noChangeArrowheads="1"/>
            </p:cNvSpPr>
            <p:nvPr/>
          </p:nvSpPr>
          <p:spPr bwMode="auto">
            <a:xfrm>
              <a:off x="5940" y="4500"/>
              <a:ext cx="4860" cy="3600"/>
            </a:xfrm>
            <a:prstGeom prst="irregularSeal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3478" name="AutoShape 54"/>
          <p:cNvSpPr>
            <a:spLocks noChangeArrowheads="1"/>
          </p:cNvSpPr>
          <p:nvPr/>
        </p:nvSpPr>
        <p:spPr bwMode="auto">
          <a:xfrm>
            <a:off x="3276600" y="5029200"/>
            <a:ext cx="2628900" cy="1600200"/>
          </a:xfrm>
          <a:prstGeom prst="wedgeEllipseCallout">
            <a:avLst>
              <a:gd name="adj1" fmla="val -1329"/>
              <a:gd name="adj2" fmla="val -8134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Human/Environment Interaction: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B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H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J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</a:rPr>
              <a:t>N</a:t>
            </a:r>
          </a:p>
        </p:txBody>
      </p:sp>
      <p:sp>
        <p:nvSpPr>
          <p:cNvPr id="47144" name="Rectangle 55"/>
          <p:cNvSpPr>
            <a:spLocks noChangeArrowheads="1"/>
          </p:cNvSpPr>
          <p:nvPr/>
        </p:nvSpPr>
        <p:spPr bwMode="auto">
          <a:xfrm>
            <a:off x="152400" y="838200"/>
            <a:ext cx="8763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altLang="en-US" b="1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03480" name="AutoShape 56"/>
          <p:cNvSpPr>
            <a:spLocks noChangeArrowheads="1"/>
          </p:cNvSpPr>
          <p:nvPr/>
        </p:nvSpPr>
        <p:spPr bwMode="auto">
          <a:xfrm>
            <a:off x="6629400" y="1066800"/>
            <a:ext cx="2514600" cy="1600200"/>
          </a:xfrm>
          <a:prstGeom prst="wedgeEllipseCallout">
            <a:avLst>
              <a:gd name="adj1" fmla="val -61491"/>
              <a:gd name="adj2" fmla="val 37819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Place: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E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G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O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P</a:t>
            </a:r>
          </a:p>
          <a:p>
            <a:pPr eaLnBrk="1" hangingPunct="1"/>
            <a:endParaRPr lang="en-US" altLang="en-US" sz="1200">
              <a:effectLst/>
              <a:latin typeface="Arial Black" pitchFamily="34" charset="0"/>
            </a:endParaRPr>
          </a:p>
        </p:txBody>
      </p:sp>
      <p:sp>
        <p:nvSpPr>
          <p:cNvPr id="103481" name="AutoShape 57"/>
          <p:cNvSpPr>
            <a:spLocks noChangeAspect="1" noChangeArrowheads="1" noTextEdit="1"/>
          </p:cNvSpPr>
          <p:nvPr/>
        </p:nvSpPr>
        <p:spPr bwMode="auto">
          <a:xfrm>
            <a:off x="438150" y="950913"/>
            <a:ext cx="8001000" cy="4054475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147" name="Text Box 58"/>
          <p:cNvSpPr txBox="1">
            <a:spLocks noChangeArrowheads="1"/>
          </p:cNvSpPr>
          <p:nvPr/>
        </p:nvSpPr>
        <p:spPr bwMode="auto">
          <a:xfrm>
            <a:off x="434975" y="5027613"/>
            <a:ext cx="2286000" cy="1828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Equator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Building roads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Southwest Asia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Visiting another country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On an island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   Western US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A very hot climate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Planting crops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longitude</a:t>
            </a:r>
            <a:endParaRPr lang="en-US" altLang="en-US" sz="1800">
              <a:effectLst/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47148" name="Text Box 59"/>
          <p:cNvSpPr txBox="1">
            <a:spLocks noChangeArrowheads="1"/>
          </p:cNvSpPr>
          <p:nvPr/>
        </p:nvSpPr>
        <p:spPr bwMode="auto">
          <a:xfrm>
            <a:off x="6800850" y="5029200"/>
            <a:ext cx="2286000" cy="1828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Cutting down forests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Your neighborhood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Changing your address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Written letters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Building new houses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Areas with little rainfall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Swiss chalets &amp; high mts = Switzerland</a:t>
            </a:r>
            <a:endParaRPr lang="en-US" altLang="en-US" sz="1400">
              <a:effectLst/>
              <a:latin typeface="Arial" charset="0"/>
              <a:ea typeface="Times New Roman" pitchFamily="18" charset="0"/>
              <a:cs typeface="Arial" charset="0"/>
            </a:endParaRPr>
          </a:p>
          <a:p>
            <a:pPr algn="l"/>
            <a:r>
              <a:rPr lang="en-US" altLang="en-US" sz="1200">
                <a:effectLst/>
                <a:latin typeface="Arial" charset="0"/>
                <a:ea typeface="Times New Roman" pitchFamily="18" charset="0"/>
                <a:cs typeface="Arial" charset="0"/>
              </a:rPr>
              <a:t>Texas is south of Oklahoma</a:t>
            </a:r>
            <a:endParaRPr lang="en-US" altLang="en-US" sz="1800">
              <a:effectLst/>
              <a:latin typeface="Arial" charset="0"/>
              <a:ea typeface="Times New Roman" pitchFamily="18" charset="0"/>
              <a:cs typeface="Arial" charset="0"/>
            </a:endParaRPr>
          </a:p>
        </p:txBody>
      </p:sp>
      <p:sp>
        <p:nvSpPr>
          <p:cNvPr id="103484" name="AutoShape 60"/>
          <p:cNvSpPr>
            <a:spLocks noChangeArrowheads="1"/>
          </p:cNvSpPr>
          <p:nvPr/>
        </p:nvSpPr>
        <p:spPr bwMode="auto">
          <a:xfrm>
            <a:off x="6634163" y="3124200"/>
            <a:ext cx="2509837" cy="1627188"/>
          </a:xfrm>
          <a:prstGeom prst="wedgeEllipseCallout">
            <a:avLst>
              <a:gd name="adj1" fmla="val -68574"/>
              <a:gd name="adj2" fmla="val -3591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Region</a:t>
            </a:r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:</a:t>
            </a:r>
          </a:p>
          <a:p>
            <a:pPr eaLnBrk="1" hangingPunct="1"/>
            <a:endParaRPr lang="en-US" altLang="en-US" sz="1200">
              <a:effectLst/>
              <a:latin typeface="Arial Black" pitchFamily="34" charset="0"/>
              <a:cs typeface="Times New Roman" pitchFamily="18" charset="0"/>
            </a:endParaRP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C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F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K</a:t>
            </a:r>
            <a:endParaRPr lang="en-US" altLang="en-US" sz="1800">
              <a:effectLst/>
              <a:latin typeface="Arial" charset="0"/>
            </a:endParaRPr>
          </a:p>
        </p:txBody>
      </p:sp>
      <p:sp>
        <p:nvSpPr>
          <p:cNvPr id="103485" name="AutoShape 61"/>
          <p:cNvSpPr>
            <a:spLocks noChangeArrowheads="1"/>
          </p:cNvSpPr>
          <p:nvPr/>
        </p:nvSpPr>
        <p:spPr bwMode="auto">
          <a:xfrm>
            <a:off x="552450" y="914400"/>
            <a:ext cx="2628900" cy="1600200"/>
          </a:xfrm>
          <a:prstGeom prst="wedgeEllipseCallout">
            <a:avLst>
              <a:gd name="adj1" fmla="val 61713"/>
              <a:gd name="adj2" fmla="val 49801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Location: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A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I</a:t>
            </a:r>
          </a:p>
          <a:p>
            <a:pPr eaLnBrk="1" hangingPunct="1"/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Q</a:t>
            </a:r>
          </a:p>
        </p:txBody>
      </p:sp>
      <p:grpSp>
        <p:nvGrpSpPr>
          <p:cNvPr id="47151" name="Group 62"/>
          <p:cNvGrpSpPr>
            <a:grpSpLocks noChangeAspect="1"/>
          </p:cNvGrpSpPr>
          <p:nvPr/>
        </p:nvGrpSpPr>
        <p:grpSpPr bwMode="auto">
          <a:xfrm>
            <a:off x="3105150" y="1893888"/>
            <a:ext cx="3314700" cy="2400300"/>
            <a:chOff x="5580" y="4500"/>
            <a:chExt cx="5220" cy="3780"/>
          </a:xfrm>
        </p:grpSpPr>
        <p:sp>
          <p:nvSpPr>
            <p:cNvPr id="103487" name="AutoShape 63"/>
            <p:cNvSpPr>
              <a:spLocks noChangeAspect="1" noChangeArrowheads="1" noTextEdit="1"/>
            </p:cNvSpPr>
            <p:nvPr/>
          </p:nvSpPr>
          <p:spPr bwMode="auto">
            <a:xfrm>
              <a:off x="5580" y="4500"/>
              <a:ext cx="5220" cy="3780"/>
            </a:xfrm>
            <a:prstGeom prst="rect">
              <a:avLst/>
            </a:prstGeom>
            <a:noFill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67" name="Text Box 64"/>
            <p:cNvSpPr txBox="1">
              <a:spLocks noChangeArrowheads="1"/>
            </p:cNvSpPr>
            <p:nvPr/>
          </p:nvSpPr>
          <p:spPr bwMode="auto">
            <a:xfrm>
              <a:off x="7020" y="5880"/>
              <a:ext cx="2340" cy="1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effectLst/>
                  <a:latin typeface="Arial Black" pitchFamily="34" charset="0"/>
                  <a:cs typeface="Times New Roman" pitchFamily="18" charset="0"/>
                </a:rPr>
                <a:t>Geographic</a:t>
              </a:r>
              <a:endParaRPr lang="en-US" altLang="en-US" sz="1400">
                <a:effectLst/>
                <a:latin typeface="Arial" charset="0"/>
              </a:endParaRPr>
            </a:p>
            <a:p>
              <a:r>
                <a:rPr lang="en-US" altLang="en-US" sz="1400">
                  <a:effectLst/>
                  <a:latin typeface="Arial Black" pitchFamily="34" charset="0"/>
                  <a:cs typeface="Times New Roman" pitchFamily="18" charset="0"/>
                </a:rPr>
                <a:t>Themes</a:t>
              </a:r>
              <a:endParaRPr lang="en-US" altLang="en-US" sz="1800">
                <a:effectLst/>
                <a:latin typeface="Arial" charset="0"/>
              </a:endParaRPr>
            </a:p>
          </p:txBody>
        </p:sp>
        <p:sp>
          <p:nvSpPr>
            <p:cNvPr id="103489" name="AutoShape 65"/>
            <p:cNvSpPr>
              <a:spLocks noChangeArrowheads="1"/>
            </p:cNvSpPr>
            <p:nvPr/>
          </p:nvSpPr>
          <p:spPr bwMode="auto">
            <a:xfrm>
              <a:off x="5940" y="4500"/>
              <a:ext cx="4860" cy="3600"/>
            </a:xfrm>
            <a:prstGeom prst="irregularSeal2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47152" name="Picture 79" descr="the_world_as_it_turns_p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25"/>
            <a:ext cx="9086850" cy="6815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53" name="Rectangle 67"/>
          <p:cNvSpPr>
            <a:spLocks noChangeArrowheads="1"/>
          </p:cNvSpPr>
          <p:nvPr/>
        </p:nvSpPr>
        <p:spPr bwMode="auto">
          <a:xfrm>
            <a:off x="152400" y="838200"/>
            <a:ext cx="8763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20000"/>
              </a:spcBef>
              <a:buFontTx/>
              <a:buChar char="•"/>
            </a:pPr>
            <a:endParaRPr lang="en-US" altLang="en-US" b="1"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7154" name="AutoShape 68"/>
          <p:cNvSpPr>
            <a:spLocks noChangeArrowheads="1"/>
          </p:cNvSpPr>
          <p:nvPr/>
        </p:nvSpPr>
        <p:spPr bwMode="auto">
          <a:xfrm>
            <a:off x="6324600" y="533400"/>
            <a:ext cx="2514600" cy="1600200"/>
          </a:xfrm>
          <a:prstGeom prst="wedgeEllipseCallout">
            <a:avLst>
              <a:gd name="adj1" fmla="val -85542"/>
              <a:gd name="adj2" fmla="val 64486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Place:</a:t>
            </a:r>
          </a:p>
          <a:p>
            <a:pPr eaLnBrk="1" hangingPunct="1"/>
            <a:endParaRPr lang="en-US" altLang="en-US" sz="1200">
              <a:effectLst/>
              <a:latin typeface="Arial Black" pitchFamily="34" charset="0"/>
              <a:cs typeface="Times New Roman" pitchFamily="18" charset="0"/>
            </a:endParaRPr>
          </a:p>
          <a:p>
            <a:pPr eaLnBrk="1" hangingPunct="1"/>
            <a:endParaRPr lang="en-US" altLang="en-US" sz="1200">
              <a:effectLst/>
              <a:latin typeface="Arial Black" pitchFamily="34" charset="0"/>
              <a:cs typeface="Times New Roman" pitchFamily="18" charset="0"/>
            </a:endParaRPr>
          </a:p>
          <a:p>
            <a:pPr eaLnBrk="1" hangingPunct="1"/>
            <a:endParaRPr lang="en-US" altLang="en-US" sz="1200">
              <a:effectLst/>
              <a:latin typeface="Arial Black" pitchFamily="34" charset="0"/>
              <a:cs typeface="Times New Roman" pitchFamily="18" charset="0"/>
            </a:endParaRPr>
          </a:p>
          <a:p>
            <a:pPr eaLnBrk="1" hangingPunct="1"/>
            <a:endParaRPr lang="en-US" altLang="en-US" sz="1200">
              <a:effectLst/>
              <a:latin typeface="Arial Black" pitchFamily="34" charset="0"/>
              <a:cs typeface="Times New Roman" pitchFamily="18" charset="0"/>
            </a:endParaRPr>
          </a:p>
          <a:p>
            <a:pPr eaLnBrk="1" hangingPunct="1"/>
            <a:endParaRPr lang="en-US" altLang="en-US" sz="1200">
              <a:effectLst/>
              <a:latin typeface="Arial Black" pitchFamily="34" charset="0"/>
            </a:endParaRPr>
          </a:p>
        </p:txBody>
      </p:sp>
      <p:sp>
        <p:nvSpPr>
          <p:cNvPr id="103493" name="AutoShape 69"/>
          <p:cNvSpPr>
            <a:spLocks noChangeAspect="1" noChangeArrowheads="1" noTextEdit="1"/>
          </p:cNvSpPr>
          <p:nvPr/>
        </p:nvSpPr>
        <p:spPr bwMode="auto">
          <a:xfrm>
            <a:off x="381000" y="990600"/>
            <a:ext cx="8001000" cy="4054475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156" name="Text Box 70"/>
          <p:cNvSpPr txBox="1">
            <a:spLocks noChangeArrowheads="1"/>
          </p:cNvSpPr>
          <p:nvPr/>
        </p:nvSpPr>
        <p:spPr bwMode="auto">
          <a:xfrm>
            <a:off x="0" y="4648200"/>
            <a:ext cx="2895600" cy="2209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Equator</a:t>
            </a:r>
          </a:p>
          <a:p>
            <a:pPr algn="l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Building roads</a:t>
            </a:r>
          </a:p>
          <a:p>
            <a:pPr algn="l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Southwest Asia</a:t>
            </a:r>
          </a:p>
          <a:p>
            <a:pPr algn="l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Visiting another country</a:t>
            </a:r>
          </a:p>
          <a:p>
            <a:pPr algn="l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On an island</a:t>
            </a:r>
          </a:p>
          <a:p>
            <a:pPr algn="l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The Western US</a:t>
            </a:r>
          </a:p>
          <a:p>
            <a:pPr algn="l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Planting crops</a:t>
            </a:r>
          </a:p>
          <a:p>
            <a:pPr algn="l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Latitude/longitude 	coordinates</a:t>
            </a:r>
          </a:p>
        </p:txBody>
      </p:sp>
      <p:sp>
        <p:nvSpPr>
          <p:cNvPr id="47157" name="Text Box 71"/>
          <p:cNvSpPr txBox="1">
            <a:spLocks noChangeArrowheads="1"/>
          </p:cNvSpPr>
          <p:nvPr/>
        </p:nvSpPr>
        <p:spPr bwMode="auto">
          <a:xfrm>
            <a:off x="6248400" y="4648200"/>
            <a:ext cx="2895600" cy="2209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Cutting down forests</a:t>
            </a:r>
          </a:p>
          <a:p>
            <a:pPr algn="l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Your neighborhood</a:t>
            </a:r>
          </a:p>
          <a:p>
            <a:pPr algn="l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Changing your address</a:t>
            </a:r>
          </a:p>
          <a:p>
            <a:pPr algn="l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Handwritten letters to a friend</a:t>
            </a:r>
          </a:p>
          <a:p>
            <a:pPr algn="l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Building new houses</a:t>
            </a:r>
          </a:p>
          <a:p>
            <a:pPr algn="l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Areas with little rainfall</a:t>
            </a:r>
          </a:p>
          <a:p>
            <a:pPr algn="l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Swiss chalets &amp; high   	mountains = Switzerland</a:t>
            </a:r>
          </a:p>
          <a:p>
            <a:pPr algn="l"/>
            <a:r>
              <a:rPr lang="en-US" altLang="en-US" sz="1500" b="1">
                <a:effectLst/>
                <a:latin typeface="Arial" charset="0"/>
                <a:ea typeface="Times New Roman" pitchFamily="18" charset="0"/>
                <a:cs typeface="Arial" charset="0"/>
              </a:rPr>
              <a:t>Texas is south of Oklahoma</a:t>
            </a:r>
          </a:p>
        </p:txBody>
      </p:sp>
      <p:sp>
        <p:nvSpPr>
          <p:cNvPr id="47158" name="AutoShape 72"/>
          <p:cNvSpPr>
            <a:spLocks noChangeArrowheads="1"/>
          </p:cNvSpPr>
          <p:nvPr/>
        </p:nvSpPr>
        <p:spPr bwMode="auto">
          <a:xfrm>
            <a:off x="6172200" y="2743200"/>
            <a:ext cx="2509838" cy="1627188"/>
          </a:xfrm>
          <a:prstGeom prst="wedgeEllipseCallout">
            <a:avLst>
              <a:gd name="adj1" fmla="val -80676"/>
              <a:gd name="adj2" fmla="val -30194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Region</a:t>
            </a:r>
            <a:r>
              <a:rPr lang="en-US" altLang="en-US" sz="1200">
                <a:effectLst/>
                <a:latin typeface="Arial Black" pitchFamily="34" charset="0"/>
                <a:cs typeface="Times New Roman" pitchFamily="18" charset="0"/>
              </a:rPr>
              <a:t>:</a:t>
            </a:r>
          </a:p>
          <a:p>
            <a:pPr eaLnBrk="1" hangingPunct="1"/>
            <a:endParaRPr lang="en-US" altLang="en-US" sz="1200">
              <a:effectLst/>
              <a:latin typeface="Arial Black" pitchFamily="34" charset="0"/>
              <a:cs typeface="Times New Roman" pitchFamily="18" charset="0"/>
            </a:endParaRPr>
          </a:p>
          <a:p>
            <a:pPr eaLnBrk="1" hangingPunct="1"/>
            <a:endParaRPr lang="en-US" altLang="en-US" sz="1200">
              <a:effectLst/>
              <a:latin typeface="Arial Black" pitchFamily="34" charset="0"/>
              <a:cs typeface="Times New Roman" pitchFamily="18" charset="0"/>
            </a:endParaRPr>
          </a:p>
          <a:p>
            <a:pPr eaLnBrk="1" hangingPunct="1"/>
            <a:endParaRPr lang="en-US" altLang="en-US" sz="1200">
              <a:effectLst/>
              <a:latin typeface="Arial Black" pitchFamily="34" charset="0"/>
              <a:cs typeface="Times New Roman" pitchFamily="18" charset="0"/>
            </a:endParaRPr>
          </a:p>
          <a:p>
            <a:pPr eaLnBrk="1" hangingPunct="1"/>
            <a:endParaRPr lang="en-US" altLang="en-US" sz="1800">
              <a:effectLst/>
              <a:latin typeface="Arial" charset="0"/>
            </a:endParaRPr>
          </a:p>
        </p:txBody>
      </p:sp>
      <p:sp>
        <p:nvSpPr>
          <p:cNvPr id="47159" name="AutoShape 73"/>
          <p:cNvSpPr>
            <a:spLocks noChangeArrowheads="1"/>
          </p:cNvSpPr>
          <p:nvPr/>
        </p:nvSpPr>
        <p:spPr bwMode="auto">
          <a:xfrm>
            <a:off x="228600" y="533400"/>
            <a:ext cx="2628900" cy="1600200"/>
          </a:xfrm>
          <a:prstGeom prst="wedgeEllipseCallout">
            <a:avLst>
              <a:gd name="adj1" fmla="val 77176"/>
              <a:gd name="adj2" fmla="val 69542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Location:</a:t>
            </a:r>
          </a:p>
          <a:p>
            <a:pPr eaLnBrk="1" hangingPunct="1"/>
            <a:endParaRPr lang="en-US" altLang="en-US" sz="1200">
              <a:effectLst/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03499" name="AutoShape 75"/>
          <p:cNvSpPr>
            <a:spLocks noChangeAspect="1" noChangeArrowheads="1" noTextEdit="1"/>
          </p:cNvSpPr>
          <p:nvPr/>
        </p:nvSpPr>
        <p:spPr bwMode="auto">
          <a:xfrm>
            <a:off x="2743200" y="1752600"/>
            <a:ext cx="3314700" cy="24003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161" name="Text Box 76"/>
          <p:cNvSpPr txBox="1">
            <a:spLocks noChangeArrowheads="1"/>
          </p:cNvSpPr>
          <p:nvPr/>
        </p:nvSpPr>
        <p:spPr bwMode="auto">
          <a:xfrm>
            <a:off x="3200400" y="2438400"/>
            <a:ext cx="2133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900" dirty="0">
                <a:effectLst/>
                <a:latin typeface="Arial Black" pitchFamily="34" charset="0"/>
                <a:cs typeface="Times New Roman" pitchFamily="18" charset="0"/>
              </a:rPr>
              <a:t>Five </a:t>
            </a:r>
          </a:p>
          <a:p>
            <a:pPr eaLnBrk="1" hangingPunct="1"/>
            <a:r>
              <a:rPr lang="en-US" altLang="en-US" sz="1900" dirty="0">
                <a:effectLst/>
                <a:latin typeface="Arial Black" pitchFamily="34" charset="0"/>
                <a:cs typeface="Times New Roman" pitchFamily="18" charset="0"/>
              </a:rPr>
              <a:t>Themes of Geography</a:t>
            </a:r>
            <a:endParaRPr lang="en-US" altLang="en-US" sz="1900" dirty="0">
              <a:effectLst/>
              <a:latin typeface="Arial" charset="0"/>
            </a:endParaRPr>
          </a:p>
        </p:txBody>
      </p:sp>
      <p:sp>
        <p:nvSpPr>
          <p:cNvPr id="103501" name="AutoShape 77"/>
          <p:cNvSpPr>
            <a:spLocks noChangeArrowheads="1"/>
          </p:cNvSpPr>
          <p:nvPr/>
        </p:nvSpPr>
        <p:spPr bwMode="auto">
          <a:xfrm>
            <a:off x="2971800" y="1752600"/>
            <a:ext cx="3086100" cy="2286000"/>
          </a:xfrm>
          <a:prstGeom prst="irregularSeal2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7163" name="AutoShape 78"/>
          <p:cNvSpPr>
            <a:spLocks noChangeArrowheads="1"/>
          </p:cNvSpPr>
          <p:nvPr/>
        </p:nvSpPr>
        <p:spPr bwMode="auto">
          <a:xfrm>
            <a:off x="3276600" y="4495800"/>
            <a:ext cx="2628900" cy="1600200"/>
          </a:xfrm>
          <a:prstGeom prst="wedgeEllipseCallout">
            <a:avLst>
              <a:gd name="adj1" fmla="val -7306"/>
              <a:gd name="adj2" fmla="val -101787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Human/Environment Interaction:</a:t>
            </a:r>
          </a:p>
          <a:p>
            <a:pPr eaLnBrk="1" hangingPunct="1"/>
            <a:endParaRPr lang="en-US" altLang="en-US" sz="1200">
              <a:effectLst/>
              <a:latin typeface="Arial Black" pitchFamily="34" charset="0"/>
            </a:endParaRPr>
          </a:p>
          <a:p>
            <a:pPr eaLnBrk="1" hangingPunct="1"/>
            <a:endParaRPr lang="en-US" altLang="en-US" sz="1200">
              <a:effectLst/>
              <a:latin typeface="Arial Black" pitchFamily="34" charset="0"/>
            </a:endParaRPr>
          </a:p>
          <a:p>
            <a:pPr eaLnBrk="1" hangingPunct="1"/>
            <a:endParaRPr lang="en-US" altLang="en-US" sz="1200">
              <a:effectLst/>
              <a:latin typeface="Arial Black" pitchFamily="34" charset="0"/>
            </a:endParaRPr>
          </a:p>
          <a:p>
            <a:pPr eaLnBrk="1" hangingPunct="1"/>
            <a:endParaRPr lang="en-US" altLang="en-US" sz="1200">
              <a:effectLst/>
              <a:latin typeface="Arial Black" pitchFamily="34" charset="0"/>
            </a:endParaRPr>
          </a:p>
        </p:txBody>
      </p:sp>
      <p:sp>
        <p:nvSpPr>
          <p:cNvPr id="47164" name="AutoShape 80"/>
          <p:cNvSpPr>
            <a:spLocks noChangeArrowheads="1"/>
          </p:cNvSpPr>
          <p:nvPr/>
        </p:nvSpPr>
        <p:spPr bwMode="auto">
          <a:xfrm>
            <a:off x="228600" y="2819400"/>
            <a:ext cx="2324100" cy="1676400"/>
          </a:xfrm>
          <a:prstGeom prst="wedgeEllipseCallout">
            <a:avLst>
              <a:gd name="adj1" fmla="val 82444"/>
              <a:gd name="adj2" fmla="val -16949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200" u="sng">
                <a:effectLst/>
                <a:latin typeface="Arial Black" pitchFamily="34" charset="0"/>
                <a:cs typeface="Times New Roman" pitchFamily="18" charset="0"/>
              </a:rPr>
              <a:t>Movement:</a:t>
            </a:r>
          </a:p>
          <a:p>
            <a:pPr eaLnBrk="1" hangingPunct="1"/>
            <a:endParaRPr lang="en-US" altLang="en-US" sz="1200">
              <a:effectLst/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47165" name="Text Box 81"/>
          <p:cNvSpPr txBox="1">
            <a:spLocks noChangeArrowheads="1"/>
          </p:cNvSpPr>
          <p:nvPr/>
        </p:nvSpPr>
        <p:spPr bwMode="auto">
          <a:xfrm>
            <a:off x="3429000" y="228600"/>
            <a:ext cx="2057400" cy="14097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600">
                <a:effectLst/>
                <a:latin typeface="Arial" charset="0"/>
                <a:cs typeface="Times New Roman" pitchFamily="18" charset="0"/>
              </a:rPr>
              <a:t>Can you place the geographic term with the correct theme of geography!?!?</a:t>
            </a:r>
            <a:endParaRPr lang="en-US" altLang="en-US" sz="1600"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 nodeType="clickPar">
                      <p:stCondLst>
                        <p:cond delay="indefinite"/>
                      </p:stCondLst>
                      <p:childTnLst>
                        <p:par>
                          <p:cTn id="2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 nodeType="clickPar">
                      <p:stCondLst>
                        <p:cond delay="indefinite"/>
                      </p:stCondLst>
                      <p:childTnLst>
                        <p:par>
                          <p:cTn id="2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 nodeType="clickPar">
                      <p:stCondLst>
                        <p:cond delay="indefinite"/>
                      </p:stCondLst>
                      <p:childTnLst>
                        <p:par>
                          <p:cTn id="2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 nodeType="clickPar">
                      <p:stCondLst>
                        <p:cond delay="indefinite"/>
                      </p:stCondLst>
                      <p:childTnLst>
                        <p:par>
                          <p:cTn id="2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 nodeType="clickPar">
                      <p:stCondLst>
                        <p:cond delay="indefinite"/>
                      </p:stCondLst>
                      <p:childTnLst>
                        <p:par>
                          <p:cTn id="2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 nodeType="clickPar">
                      <p:stCondLst>
                        <p:cond delay="indefinite"/>
                      </p:stCondLst>
                      <p:childTnLst>
                        <p:par>
                          <p:cTn id="2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 nodeType="clickPar">
                      <p:stCondLst>
                        <p:cond delay="indefinite"/>
                      </p:stCondLst>
                      <p:childTnLst>
                        <p:par>
                          <p:cTn id="2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Location: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76300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There are two types of LOCATION!!</a:t>
            </a:r>
          </a:p>
          <a:p>
            <a:pPr algn="ctr" eaLnBrk="1" hangingPunct="1">
              <a:buFontTx/>
              <a:buNone/>
              <a:defRPr/>
            </a:pPr>
            <a:endParaRPr lang="en-US" sz="3600" smtClean="0"/>
          </a:p>
          <a:p>
            <a:pPr algn="ctr" eaLnBrk="1" hangingPunct="1">
              <a:defRPr/>
            </a:pPr>
            <a:r>
              <a:rPr lang="en-US" sz="480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Absolute</a:t>
            </a:r>
          </a:p>
          <a:p>
            <a:pPr algn="ctr" eaLnBrk="1" hangingPunct="1">
              <a:defRPr/>
            </a:pPr>
            <a:r>
              <a:rPr lang="en-US" sz="480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Relative</a:t>
            </a:r>
          </a:p>
          <a:p>
            <a:pPr eaLnBrk="1" hangingPunct="1">
              <a:defRPr/>
            </a:pPr>
            <a:endParaRPr lang="en-US" sz="32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7924800" cy="5334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Absolute Location: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Absolute Location is found by using…</a:t>
            </a:r>
          </a:p>
          <a:p>
            <a:pPr eaLnBrk="1" hangingPunct="1">
              <a:defRPr/>
            </a:pPr>
            <a:r>
              <a:rPr lang="en-US" sz="3600" dirty="0" smtClean="0"/>
              <a:t>Two specific line types</a:t>
            </a:r>
          </a:p>
          <a:p>
            <a:pPr lvl="1"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Latitude (parallels)</a:t>
            </a:r>
          </a:p>
          <a:p>
            <a:pPr lvl="1" eaLnBrk="1" hangingPunct="1"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Longitude (meridians)</a:t>
            </a:r>
          </a:p>
          <a:p>
            <a:pPr eaLnBrk="1" hangingPunct="1">
              <a:defRPr/>
            </a:pP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Together, the form a GRID</a:t>
            </a:r>
            <a:endParaRPr lang="en-US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Absolute Location: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38200"/>
            <a:ext cx="87630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Latitude Lines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32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32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3200" dirty="0" smtClean="0">
                <a:solidFill>
                  <a:schemeClr val="tx1"/>
                </a:solidFill>
              </a:rPr>
              <a:t>AKA </a:t>
            </a:r>
            <a:r>
              <a:rPr lang="en-US" sz="3200" dirty="0" smtClean="0">
                <a:solidFill>
                  <a:schemeClr val="tx1"/>
                </a:solidFill>
              </a:rPr>
              <a:t>Parallels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sz="32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Latitude </a:t>
            </a:r>
            <a:r>
              <a:rPr lang="en-US" dirty="0" smtClean="0">
                <a:solidFill>
                  <a:schemeClr val="tx1"/>
                </a:solidFill>
              </a:rPr>
              <a:t>lines are drawn from: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dirty="0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East to West</a:t>
            </a:r>
            <a:r>
              <a:rPr lang="en-US" dirty="0" smtClean="0">
                <a:solidFill>
                  <a:srgbClr val="F823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dirty="0" smtClean="0">
              <a:solidFill>
                <a:srgbClr val="F82300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Latitude lines measure: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dirty="0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North to </a:t>
            </a:r>
            <a:r>
              <a:rPr lang="en-US" dirty="0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South (angular distance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dirty="0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between the parallels)</a:t>
            </a:r>
            <a:endParaRPr lang="en-US" dirty="0" smtClean="0">
              <a:solidFill>
                <a:srgbClr val="F82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244" name="Picture 31" descr="http://homepage.smc.edu/morris_pete/images/studyworldmap.jpeg"/>
          <p:cNvPicPr>
            <a:picLocks noChangeAspect="1" noChangeArrowheads="1"/>
          </p:cNvPicPr>
          <p:nvPr/>
        </p:nvPicPr>
        <p:blipFill>
          <a:blip r:embed="rId3" r:link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14" b="93671" l="2677" r="98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52600"/>
            <a:ext cx="4533900" cy="273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6" name="Line 32"/>
          <p:cNvSpPr>
            <a:spLocks noChangeShapeType="1"/>
          </p:cNvSpPr>
          <p:nvPr/>
        </p:nvSpPr>
        <p:spPr bwMode="auto">
          <a:xfrm>
            <a:off x="4495800" y="3013075"/>
            <a:ext cx="4343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417" name="Line 33"/>
          <p:cNvSpPr>
            <a:spLocks noChangeShapeType="1"/>
          </p:cNvSpPr>
          <p:nvPr/>
        </p:nvSpPr>
        <p:spPr bwMode="auto">
          <a:xfrm>
            <a:off x="4572000" y="2784475"/>
            <a:ext cx="4267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>
            <a:off x="4724400" y="2517775"/>
            <a:ext cx="3962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>
            <a:off x="4648200" y="3241675"/>
            <a:ext cx="40386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420" name="Line 36"/>
          <p:cNvSpPr>
            <a:spLocks noChangeShapeType="1"/>
          </p:cNvSpPr>
          <p:nvPr/>
        </p:nvSpPr>
        <p:spPr bwMode="auto">
          <a:xfrm>
            <a:off x="4724400" y="3470275"/>
            <a:ext cx="3962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421" name="Line 37"/>
          <p:cNvSpPr>
            <a:spLocks noChangeShapeType="1"/>
          </p:cNvSpPr>
          <p:nvPr/>
        </p:nvSpPr>
        <p:spPr bwMode="auto">
          <a:xfrm>
            <a:off x="5029200" y="3810000"/>
            <a:ext cx="3352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422" name="Line 38"/>
          <p:cNvSpPr>
            <a:spLocks noChangeShapeType="1"/>
          </p:cNvSpPr>
          <p:nvPr/>
        </p:nvSpPr>
        <p:spPr bwMode="auto">
          <a:xfrm>
            <a:off x="4953000" y="2212975"/>
            <a:ext cx="3429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423" name="Line 39"/>
          <p:cNvSpPr>
            <a:spLocks noChangeShapeType="1"/>
          </p:cNvSpPr>
          <p:nvPr/>
        </p:nvSpPr>
        <p:spPr bwMode="auto">
          <a:xfrm>
            <a:off x="5334000" y="2022475"/>
            <a:ext cx="2667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>
            <a:off x="5334000" y="4038600"/>
            <a:ext cx="25908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 autoUpdateAnimBg="0"/>
      <p:bldP spid="16416" grpId="0" animBg="1" autoUpdateAnimBg="0"/>
      <p:bldP spid="16417" grpId="0" animBg="1" autoUpdateAnimBg="0"/>
      <p:bldP spid="16418" grpId="0" animBg="1" autoUpdateAnimBg="0"/>
      <p:bldP spid="16419" grpId="0" animBg="1" autoUpdateAnimBg="0"/>
      <p:bldP spid="16420" grpId="0" animBg="1" autoUpdateAnimBg="0"/>
      <p:bldP spid="16421" grpId="0" animBg="1" autoUpdateAnimBg="0"/>
      <p:bldP spid="16422" grpId="0" animBg="1" autoUpdateAnimBg="0"/>
      <p:bldP spid="16423" grpId="0" animBg="1" autoUpdateAnimBg="0"/>
      <p:bldP spid="16424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the_world_as_it_turns_prt"/>
          <p:cNvPicPr>
            <a:picLocks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534400" cy="5562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solidFill>
                  <a:schemeClr val="tx1"/>
                </a:solidFill>
              </a:rPr>
              <a:t>The Major Line of LATITUDE  is the:</a:t>
            </a:r>
          </a:p>
          <a:p>
            <a:pPr eaLnBrk="1" hangingPunct="1">
              <a:defRPr/>
            </a:pPr>
            <a:r>
              <a:rPr lang="en-US" sz="3200" smtClean="0">
                <a:solidFill>
                  <a:srgbClr val="66FF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Equator</a:t>
            </a:r>
          </a:p>
          <a:p>
            <a:pPr eaLnBrk="1" hangingPunct="1">
              <a:defRPr/>
            </a:pPr>
            <a:endParaRPr lang="en-US" sz="3200" smtClean="0">
              <a:solidFill>
                <a:srgbClr val="66FF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sz="3200" smtClean="0">
              <a:solidFill>
                <a:srgbClr val="F82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sz="3200" smtClean="0">
              <a:solidFill>
                <a:srgbClr val="F82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en-US" sz="3200" smtClean="0">
              <a:solidFill>
                <a:srgbClr val="F82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It splits the Earth into:</a:t>
            </a:r>
          </a:p>
          <a:p>
            <a:pPr eaLnBrk="1" hangingPunct="1">
              <a:defRPr/>
            </a:pPr>
            <a:r>
              <a:rPr lang="en-US" sz="3200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Northern and </a:t>
            </a:r>
          </a:p>
          <a:p>
            <a:pPr eaLnBrk="1" hangingPunct="1">
              <a:buFontTx/>
              <a:buNone/>
              <a:defRPr/>
            </a:pPr>
            <a:r>
              <a:rPr lang="en-US" sz="3200" smtClean="0">
                <a:solidFill>
                  <a:srgbClr val="F82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Southern Hemispheres</a:t>
            </a:r>
          </a:p>
        </p:txBody>
      </p: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152400" y="152400"/>
            <a:ext cx="792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altLang="en-US" sz="4000">
                <a:solidFill>
                  <a:schemeClr val="bg1"/>
                </a:solidFill>
                <a:effectLst/>
                <a:latin typeface="Impact" pitchFamily="34" charset="0"/>
              </a:rPr>
              <a:t>Absolute Location: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114800" y="1676400"/>
            <a:ext cx="4533900" cy="2738438"/>
            <a:chOff x="2640" y="1392"/>
            <a:chExt cx="2856" cy="1725"/>
          </a:xfrm>
        </p:grpSpPr>
        <p:pic>
          <p:nvPicPr>
            <p:cNvPr id="11271" name="Picture 7" descr="http://homepage.smc.edu/morris_pete/images/studyworldmap.jpeg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392"/>
              <a:ext cx="2856" cy="1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>
              <a:off x="2784" y="2016"/>
              <a:ext cx="2688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>
              <a:off x="2880" y="1848"/>
              <a:ext cx="249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2832" y="2352"/>
              <a:ext cx="2544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>
              <a:off x="2880" y="2520"/>
              <a:ext cx="249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>
              <a:off x="3072" y="2710"/>
              <a:ext cx="211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13" name="Line 13"/>
            <p:cNvSpPr>
              <a:spLocks noChangeShapeType="1"/>
            </p:cNvSpPr>
            <p:nvPr/>
          </p:nvSpPr>
          <p:spPr bwMode="auto">
            <a:xfrm>
              <a:off x="3024" y="1680"/>
              <a:ext cx="216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14" name="Line 14"/>
            <p:cNvSpPr>
              <a:spLocks noChangeShapeType="1"/>
            </p:cNvSpPr>
            <p:nvPr/>
          </p:nvSpPr>
          <p:spPr bwMode="auto">
            <a:xfrm>
              <a:off x="3264" y="1536"/>
              <a:ext cx="1680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15" name="Line 15"/>
            <p:cNvSpPr>
              <a:spLocks noChangeShapeType="1"/>
            </p:cNvSpPr>
            <p:nvPr/>
          </p:nvSpPr>
          <p:spPr bwMode="auto">
            <a:xfrm>
              <a:off x="3264" y="2832"/>
              <a:ext cx="163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5618" name="Line 18"/>
          <p:cNvSpPr>
            <a:spLocks noChangeShapeType="1"/>
          </p:cNvSpPr>
          <p:nvPr/>
        </p:nvSpPr>
        <p:spPr bwMode="auto">
          <a:xfrm>
            <a:off x="4267200" y="2971800"/>
            <a:ext cx="4267200" cy="0"/>
          </a:xfrm>
          <a:prstGeom prst="line">
            <a:avLst/>
          </a:prstGeom>
          <a:noFill/>
          <a:ln w="4762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</p:bldLst>
  </p:timing>
</p:sld>
</file>

<file path=ppt/theme/theme1.xml><?xml version="1.0" encoding="utf-8"?>
<a:theme xmlns:a="http://schemas.openxmlformats.org/drawingml/2006/main" name="the_world_as_it_turns">
  <a:themeElements>
    <a:clrScheme name="the_world_as_it_turns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e_world_as_it_turns">
      <a:majorFont>
        <a:latin typeface="Impac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the_world_as_it_turn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e_world_as_it_turn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orld_as_it_turn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orld_as_it_turn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orld_as_it_turn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orld_as_it_turn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e_world_as_it_turn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320BC7E400584D864538FA10A0108A" ma:contentTypeVersion="0" ma:contentTypeDescription="Create a new document." ma:contentTypeScope="" ma:versionID="d6812a367ea2be4ae79297ad88d6f1de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335C000-9922-4D80-A9C2-D05345281D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EE1958BC-3057-4B73-A2A3-E8FE84F95D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6AACC68-7BE2-4888-B9BB-85D0FE518575}">
  <ds:schemaRefs>
    <ds:schemaRef ds:uri="http://schemas.microsoft.com/office/2006/documentManagement/types"/>
    <ds:schemaRef ds:uri="http://purl.org/dc/terms/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the_world_as_it_turns</Template>
  <TotalTime>2442</TotalTime>
  <Words>1664</Words>
  <Application>Microsoft Office PowerPoint</Application>
  <PresentationFormat>On-screen Show (4:3)</PresentationFormat>
  <Paragraphs>447</Paragraphs>
  <Slides>51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Times New Roman</vt:lpstr>
      <vt:lpstr>Arial</vt:lpstr>
      <vt:lpstr>Impact</vt:lpstr>
      <vt:lpstr>Calibri</vt:lpstr>
      <vt:lpstr>Arial Black</vt:lpstr>
      <vt:lpstr>the_world_as_it_turns</vt:lpstr>
      <vt:lpstr>The Five Themes of Geography</vt:lpstr>
      <vt:lpstr>Let’s Review!</vt:lpstr>
      <vt:lpstr>Why Study Geography?</vt:lpstr>
      <vt:lpstr>The 5 Themes of Geography</vt:lpstr>
      <vt:lpstr>Theme # 1:   Location</vt:lpstr>
      <vt:lpstr>Location:</vt:lpstr>
      <vt:lpstr>Absolute Location:</vt:lpstr>
      <vt:lpstr>Absolute Location: </vt:lpstr>
      <vt:lpstr>PowerPoint Presentation</vt:lpstr>
      <vt:lpstr>Define Hemisphere:</vt:lpstr>
      <vt:lpstr>PowerPoint Presentation</vt:lpstr>
      <vt:lpstr>Absolute Location: </vt:lpstr>
      <vt:lpstr>PowerPoint Presentation</vt:lpstr>
      <vt:lpstr>PowerPoint Presentation</vt:lpstr>
      <vt:lpstr>Relative Location:</vt:lpstr>
      <vt:lpstr>Theme # 2:  Movement</vt:lpstr>
      <vt:lpstr>Movement: </vt:lpstr>
      <vt:lpstr>Movement: What can move??</vt:lpstr>
      <vt:lpstr>Material Movement requires a form of conveyance to hold the material or channel its movement (pipeline):</vt:lpstr>
      <vt:lpstr>Movement: What can move??</vt:lpstr>
      <vt:lpstr>Movement:</vt:lpstr>
      <vt:lpstr>Globalization . . . . </vt:lpstr>
      <vt:lpstr>PowerPoint Presentation</vt:lpstr>
      <vt:lpstr>PowerPoint Presentation</vt:lpstr>
      <vt:lpstr>PowerPoint Presentation</vt:lpstr>
      <vt:lpstr>Theme # 3:  Region</vt:lpstr>
      <vt:lpstr>Region:</vt:lpstr>
      <vt:lpstr>Region:</vt:lpstr>
      <vt:lpstr>Region:</vt:lpstr>
      <vt:lpstr>Region:</vt:lpstr>
      <vt:lpstr>Theme # 4: Place</vt:lpstr>
      <vt:lpstr>Physical Place: </vt:lpstr>
      <vt:lpstr>Physical Place:</vt:lpstr>
      <vt:lpstr>Physical Place: </vt:lpstr>
      <vt:lpstr>Physical Place:</vt:lpstr>
      <vt:lpstr>PowerPoint Presentation</vt:lpstr>
      <vt:lpstr>‘’Cultural or Human Place:</vt:lpstr>
      <vt:lpstr>Human Place</vt:lpstr>
      <vt:lpstr>Human or Cultural Place:</vt:lpstr>
      <vt:lpstr>????????????????????????????????</vt:lpstr>
      <vt:lpstr>What is the difference between   Location &amp; Place?</vt:lpstr>
      <vt:lpstr>What is the difference between   Location &amp; Place?</vt:lpstr>
      <vt:lpstr>Theme #5: Human/Environment Interaction:</vt:lpstr>
      <vt:lpstr>HEI:</vt:lpstr>
      <vt:lpstr>Adaptation</vt:lpstr>
      <vt:lpstr>Does the environment affect where we do these activities?</vt:lpstr>
      <vt:lpstr>Alteration</vt:lpstr>
      <vt:lpstr>Alteration – build a canal to connect oceans. </vt:lpstr>
      <vt:lpstr>:Changes to the environment can be:    </vt:lpstr>
      <vt:lpstr>Remembering the Five Themes</vt:lpstr>
      <vt:lpstr>PowerPoint Presentation</vt:lpstr>
    </vt:vector>
  </TitlesOfParts>
  <Company>Sony Electronics,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Five Themes of Geography</dc:title>
  <dc:creator>diddlynn</dc:creator>
  <cp:lastModifiedBy>Naumann, Joseph A.</cp:lastModifiedBy>
  <cp:revision>78</cp:revision>
  <dcterms:created xsi:type="dcterms:W3CDTF">2007-09-14T01:18:29Z</dcterms:created>
  <dcterms:modified xsi:type="dcterms:W3CDTF">2016-03-22T16:54:15Z</dcterms:modified>
</cp:coreProperties>
</file>