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sldIdLst>
    <p:sldId id="256" r:id="rId2"/>
    <p:sldId id="257" r:id="rId3"/>
    <p:sldId id="258" r:id="rId4"/>
    <p:sldId id="259" r:id="rId5"/>
    <p:sldId id="260" r:id="rId6"/>
    <p:sldId id="261" r:id="rId7"/>
    <p:sldId id="262" r:id="rId8"/>
    <p:sldId id="263" r:id="rId9"/>
    <p:sldId id="264" r:id="rId10"/>
    <p:sldId id="265" r:id="rId11"/>
    <p:sldId id="266" r:id="rId12"/>
    <p:sldId id="314" r:id="rId13"/>
    <p:sldId id="316" r:id="rId14"/>
    <p:sldId id="315" r:id="rId15"/>
    <p:sldId id="317" r:id="rId16"/>
    <p:sldId id="313" r:id="rId17"/>
    <p:sldId id="279" r:id="rId18"/>
    <p:sldId id="293" r:id="rId19"/>
    <p:sldId id="267" r:id="rId20"/>
    <p:sldId id="280" r:id="rId21"/>
    <p:sldId id="268" r:id="rId22"/>
    <p:sldId id="269" r:id="rId23"/>
    <p:sldId id="270" r:id="rId24"/>
    <p:sldId id="271" r:id="rId25"/>
    <p:sldId id="272" r:id="rId26"/>
    <p:sldId id="273" r:id="rId27"/>
    <p:sldId id="274" r:id="rId28"/>
    <p:sldId id="275" r:id="rId29"/>
    <p:sldId id="276" r:id="rId30"/>
    <p:sldId id="277" r:id="rId31"/>
    <p:sldId id="278" r:id="rId32"/>
    <p:sldId id="281" r:id="rId33"/>
    <p:sldId id="282" r:id="rId34"/>
    <p:sldId id="283" r:id="rId35"/>
    <p:sldId id="284" r:id="rId36"/>
    <p:sldId id="285" r:id="rId37"/>
    <p:sldId id="286" r:id="rId38"/>
    <p:sldId id="287" r:id="rId39"/>
    <p:sldId id="288" r:id="rId40"/>
    <p:sldId id="289" r:id="rId41"/>
    <p:sldId id="291" r:id="rId42"/>
    <p:sldId id="292" r:id="rId43"/>
    <p:sldId id="294" r:id="rId44"/>
    <p:sldId id="295" r:id="rId45"/>
    <p:sldId id="296" r:id="rId46"/>
    <p:sldId id="297" r:id="rId47"/>
    <p:sldId id="298" r:id="rId48"/>
    <p:sldId id="299" r:id="rId49"/>
    <p:sldId id="302" r:id="rId50"/>
    <p:sldId id="304" r:id="rId51"/>
    <p:sldId id="305" r:id="rId52"/>
    <p:sldId id="306" r:id="rId53"/>
    <p:sldId id="307" r:id="rId54"/>
    <p:sldId id="308" r:id="rId55"/>
    <p:sldId id="309" r:id="rId56"/>
    <p:sldId id="310" r:id="rId57"/>
    <p:sldId id="311" r:id="rId58"/>
    <p:sldId id="301" r:id="rId59"/>
    <p:sldId id="300" r:id="rId60"/>
    <p:sldId id="312" r:id="rId61"/>
    <p:sldId id="290" r:id="rId62"/>
    <p:sldId id="303" r:id="rId6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8" autoAdjust="0"/>
    <p:restoredTop sz="94660"/>
  </p:normalViewPr>
  <p:slideViewPr>
    <p:cSldViewPr snapToGrid="0">
      <p:cViewPr varScale="1">
        <p:scale>
          <a:sx n="83" d="100"/>
          <a:sy n="83" d="100"/>
        </p:scale>
        <p:origin x="24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4334933" y="1169931"/>
            <a:ext cx="4814835" cy="4993802"/>
            <a:chOff x="4334933" y="1169931"/>
            <a:chExt cx="4814835" cy="4993802"/>
          </a:xfrm>
        </p:grpSpPr>
        <p:cxnSp>
          <p:nvCxnSpPr>
            <p:cNvPr id="17" name="Straight Connector 16"/>
            <p:cNvCxnSpPr/>
            <p:nvPr/>
          </p:nvCxnSpPr>
          <p:spPr>
            <a:xfrm flipH="1">
              <a:off x="6009259" y="1169931"/>
              <a:ext cx="3134741" cy="313474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4334933" y="1348898"/>
              <a:ext cx="4814835" cy="481483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225595" y="1469269"/>
              <a:ext cx="3912054" cy="391205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5304588" y="1307856"/>
              <a:ext cx="3839412" cy="383941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707078" y="1770196"/>
              <a:ext cx="3430571" cy="343057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533400" y="533400"/>
            <a:ext cx="6154713" cy="3124201"/>
          </a:xfrm>
        </p:spPr>
        <p:txBody>
          <a:bodyPr anchor="b">
            <a:normAutofit/>
          </a:bodyPr>
          <a:lstStyle>
            <a:lvl1pPr algn="l">
              <a:defRPr sz="4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533400" y="3843868"/>
            <a:ext cx="4954250" cy="1913466"/>
          </a:xfrm>
        </p:spPr>
        <p:txBody>
          <a:bodyPr anchor="t">
            <a:normAutofit/>
          </a:bodyPr>
          <a:lstStyle>
            <a:lvl1pPr marL="0" indent="0" algn="l">
              <a:buNone/>
              <a:defRPr sz="20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69981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en-US" smtClean="0"/>
              <a:t>Click to edit Master title style</a:t>
            </a:r>
            <a:endParaRPr lang="en-US" dirty="0"/>
          </a:p>
        </p:txBody>
      </p:sp>
      <p:sp>
        <p:nvSpPr>
          <p:cNvPr id="6" name="Picture Placeholder 2"/>
          <p:cNvSpPr>
            <a:spLocks noGrp="1" noChangeAspect="1"/>
          </p:cNvSpPr>
          <p:nvPr>
            <p:ph type="pic" idx="13"/>
          </p:nvPr>
        </p:nvSpPr>
        <p:spPr>
          <a:xfrm>
            <a:off x="533400" y="533400"/>
            <a:ext cx="8077200"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9" name="Text Placeholder 9"/>
          <p:cNvSpPr>
            <a:spLocks noGrp="1"/>
          </p:cNvSpPr>
          <p:nvPr>
            <p:ph type="body" sz="quarter" idx="14"/>
          </p:nvPr>
        </p:nvSpPr>
        <p:spPr>
          <a:xfrm>
            <a:off x="762002" y="3843867"/>
            <a:ext cx="7281332"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Date Placeholder 2"/>
          <p:cNvSpPr>
            <a:spLocks noGrp="1"/>
          </p:cNvSpPr>
          <p:nvPr>
            <p:ph type="dt" sz="half" idx="10"/>
          </p:nvPr>
        </p:nvSpPr>
        <p:spPr/>
        <p:txBody>
          <a:bodyPr/>
          <a:lstStyle/>
          <a:p>
            <a:fld id="{B61BEF0D-F0BB-DE4B-95CE-6DB70DBA9567}" type="datetimeFigureOut">
              <a:rPr lang="en-US" smtClean="0"/>
              <a:pPr/>
              <a:t>1/18/2015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58393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077200" cy="2895600"/>
          </a:xfrm>
        </p:spPr>
        <p:txBody>
          <a:bodyPr anchor="ctr">
            <a:normAutofit/>
          </a:bodyPr>
          <a:lstStyle>
            <a:lvl1pPr algn="l">
              <a:defRPr sz="2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33400" y="4114800"/>
            <a:ext cx="6383552" cy="1905000"/>
          </a:xfrm>
        </p:spPr>
        <p:txBody>
          <a:bodyPr anchor="ctr">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665089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283" y="533400"/>
            <a:ext cx="6859787" cy="2895600"/>
          </a:xfrm>
        </p:spPr>
        <p:txBody>
          <a:bodyPr anchor="ctr">
            <a:normAutofit/>
          </a:bodyPr>
          <a:lstStyle>
            <a:lvl1pPr algn="l">
              <a:defRPr sz="28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066800" y="3429000"/>
            <a:ext cx="6402467" cy="4826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33400" y="4301070"/>
            <a:ext cx="6382361" cy="171873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4" name="TextBox 13"/>
          <p:cNvSpPr txBox="1"/>
          <p:nvPr/>
        </p:nvSpPr>
        <p:spPr>
          <a:xfrm>
            <a:off x="228600" y="710624"/>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7696200" y="2768601"/>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6313192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33400" y="3429000"/>
            <a:ext cx="6382361" cy="1697400"/>
          </a:xfrm>
        </p:spPr>
        <p:txBody>
          <a:bodyPr anchor="b">
            <a:normAutofit/>
          </a:bodyPr>
          <a:lstStyle>
            <a:lvl1pPr algn="l">
              <a:defRPr sz="2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33400" y="5132980"/>
            <a:ext cx="6383552" cy="886819"/>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493849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856284" y="533400"/>
            <a:ext cx="6859786" cy="2895600"/>
          </a:xfrm>
        </p:spPr>
        <p:txBody>
          <a:bodyPr anchor="ctr">
            <a:normAutofit/>
          </a:bodyPr>
          <a:lstStyle>
            <a:lvl1pPr algn="l">
              <a:defRPr sz="28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533400" y="3886200"/>
            <a:ext cx="6382361" cy="1049866"/>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533400" y="4953000"/>
            <a:ext cx="6382360" cy="10668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4" name="TextBox 13"/>
          <p:cNvSpPr txBox="1"/>
          <p:nvPr/>
        </p:nvSpPr>
        <p:spPr>
          <a:xfrm>
            <a:off x="228600" y="710624"/>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7696200" y="2768601"/>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1318221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7525658" cy="2895600"/>
          </a:xfrm>
        </p:spPr>
        <p:txBody>
          <a:bodyPr vert="horz" lIns="91440" tIns="45720" rIns="91440" bIns="45720" rtlCol="0" anchor="ctr">
            <a:normAutofit/>
          </a:bodyPr>
          <a:lstStyle>
            <a:lvl1pPr>
              <a:defRPr lang="en-US" sz="2800"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533400" y="3928534"/>
            <a:ext cx="6382361" cy="838200"/>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533400" y="4766735"/>
            <a:ext cx="6382360" cy="1253065"/>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808454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lgn="l">
              <a:defRPr sz="2800"/>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33400" y="533401"/>
            <a:ext cx="6554867" cy="376767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918124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66406" y="533400"/>
            <a:ext cx="2044194" cy="4419600"/>
          </a:xfrm>
        </p:spPr>
        <p:txBody>
          <a:bodyPr vert="eaVert">
            <a:normAutofit/>
          </a:bodyPr>
          <a:lstStyle>
            <a:lvl1pPr>
              <a:defRPr sz="2800"/>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33400" y="533400"/>
            <a:ext cx="5850012" cy="54864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125761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533400" y="533400"/>
            <a:ext cx="6554867" cy="3767670"/>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05485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3400" y="1981199"/>
            <a:ext cx="6402468" cy="2319867"/>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33400" y="4487333"/>
            <a:ext cx="6402467" cy="15324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48247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n-US" smtClean="0"/>
              <a:t>Click to edit Master title style</a:t>
            </a:r>
            <a:endParaRPr lang="en-US" dirty="0"/>
          </a:p>
        </p:txBody>
      </p:sp>
      <p:sp>
        <p:nvSpPr>
          <p:cNvPr id="11" name="Content Placeholder 3"/>
          <p:cNvSpPr>
            <a:spLocks noGrp="1"/>
          </p:cNvSpPr>
          <p:nvPr>
            <p:ph sz="half" idx="13"/>
          </p:nvPr>
        </p:nvSpPr>
        <p:spPr>
          <a:xfrm>
            <a:off x="533400" y="533400"/>
            <a:ext cx="3949967" cy="3767667"/>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Content Placeholder 5"/>
          <p:cNvSpPr>
            <a:spLocks noGrp="1"/>
          </p:cNvSpPr>
          <p:nvPr>
            <p:ph sz="quarter" idx="4"/>
          </p:nvPr>
        </p:nvSpPr>
        <p:spPr>
          <a:xfrm>
            <a:off x="4662362" y="533400"/>
            <a:ext cx="3948238" cy="37592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1/18/2015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91071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n-US" smtClean="0"/>
              <a:t>Click to edit Master title style</a:t>
            </a:r>
            <a:endParaRPr lang="en-US" dirty="0"/>
          </a:p>
        </p:txBody>
      </p:sp>
      <p:sp>
        <p:nvSpPr>
          <p:cNvPr id="3" name="Text Placeholder 2"/>
          <p:cNvSpPr>
            <a:spLocks noGrp="1"/>
          </p:cNvSpPr>
          <p:nvPr>
            <p:ph type="body" idx="1"/>
          </p:nvPr>
        </p:nvSpPr>
        <p:spPr>
          <a:xfrm>
            <a:off x="762001" y="533400"/>
            <a:ext cx="3716866" cy="609600"/>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33399" y="1143000"/>
            <a:ext cx="3945467" cy="3158067"/>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55016" y="566738"/>
            <a:ext cx="3764051" cy="576262"/>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2362" y="1143000"/>
            <a:ext cx="3956705" cy="3149600"/>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1/18/2015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07597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1/18/2015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68674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1/18/2015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64792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18667" y="533400"/>
            <a:ext cx="3200400" cy="1524000"/>
          </a:xfrm>
        </p:spPr>
        <p:txBody>
          <a:bodyPr anchor="b">
            <a:normAutofit/>
          </a:bodyPr>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533399" y="533400"/>
            <a:ext cx="4438755" cy="54864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418667" y="2209802"/>
            <a:ext cx="32004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1/18/2015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887345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495800" y="1447800"/>
            <a:ext cx="3563258" cy="1143000"/>
          </a:xfrm>
        </p:spPr>
        <p:txBody>
          <a:bodyPr anchor="b">
            <a:normAutofit/>
          </a:bodyPr>
          <a:lstStyle>
            <a:lvl1pPr algn="l">
              <a:defRPr sz="2400" b="0"/>
            </a:lvl1pPr>
          </a:lstStyle>
          <a:p>
            <a:r>
              <a:rPr lang="en-US" smtClean="0"/>
              <a:t>Click to edit Master title style</a:t>
            </a:r>
            <a:endParaRPr lang="en-US" dirty="0"/>
          </a:p>
        </p:txBody>
      </p:sp>
      <p:sp>
        <p:nvSpPr>
          <p:cNvPr id="17" name="Picture Placeholder 2"/>
          <p:cNvSpPr>
            <a:spLocks noGrp="1" noChangeAspect="1"/>
          </p:cNvSpPr>
          <p:nvPr>
            <p:ph type="pic" idx="13"/>
          </p:nvPr>
        </p:nvSpPr>
        <p:spPr>
          <a:xfrm>
            <a:off x="762000" y="914400"/>
            <a:ext cx="3280974" cy="48006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4496027" y="2743200"/>
            <a:ext cx="3564223" cy="2082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1/18/2015</a:t>
            </a:fld>
            <a:endParaRPr lang="en-US" dirty="0"/>
          </a:p>
        </p:txBody>
      </p:sp>
      <p:sp>
        <p:nvSpPr>
          <p:cNvPr id="6" name="Footer Placeholder 5"/>
          <p:cNvSpPr>
            <a:spLocks noGrp="1"/>
          </p:cNvSpPr>
          <p:nvPr>
            <p:ph type="ftr" sz="quarter" idx="11"/>
          </p:nvPr>
        </p:nvSpPr>
        <p:spPr>
          <a:xfrm>
            <a:off x="533400" y="6172200"/>
            <a:ext cx="5811724" cy="365125"/>
          </a:xfrm>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997687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6670675" y="3894667"/>
            <a:ext cx="2470456" cy="2658533"/>
            <a:chOff x="6687077" y="3259666"/>
            <a:chExt cx="2981857" cy="3208867"/>
          </a:xfrm>
        </p:grpSpPr>
        <p:cxnSp>
          <p:nvCxnSpPr>
            <p:cNvPr id="8" name="Straight Connector 7"/>
            <p:cNvCxnSpPr/>
            <p:nvPr/>
          </p:nvCxnSpPr>
          <p:spPr>
            <a:xfrm flipH="1">
              <a:off x="8756120" y="3259666"/>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6687077" y="3486677"/>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7772400" y="3581400"/>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7923214" y="3433394"/>
              <a:ext cx="1739738" cy="173974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8398935" y="3985317"/>
              <a:ext cx="1264017" cy="126401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533400" y="4495800"/>
            <a:ext cx="6554867" cy="1524000"/>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33400" y="533401"/>
            <a:ext cx="6554867" cy="3767670"/>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430245" y="6172203"/>
            <a:ext cx="1200463"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smtClean="0"/>
              <a:pPr/>
              <a:t>1/18/2015</a:t>
            </a:fld>
            <a:endParaRPr lang="en-US" dirty="0"/>
          </a:p>
        </p:txBody>
      </p:sp>
      <p:sp>
        <p:nvSpPr>
          <p:cNvPr id="5" name="Footer Placeholder 4"/>
          <p:cNvSpPr>
            <a:spLocks noGrp="1"/>
          </p:cNvSpPr>
          <p:nvPr>
            <p:ph type="ftr" sz="quarter" idx="3"/>
          </p:nvPr>
        </p:nvSpPr>
        <p:spPr>
          <a:xfrm>
            <a:off x="533400" y="6172200"/>
            <a:ext cx="5811724"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7774426" y="5578478"/>
            <a:ext cx="856907" cy="669925"/>
          </a:xfrm>
          <a:prstGeom prst="rect">
            <a:avLst/>
          </a:prstGeom>
        </p:spPr>
        <p:txBody>
          <a:bodyPr vert="horz" lIns="91440" tIns="45720" rIns="91440" bIns="45720" rtlCol="0" anchor="b"/>
          <a:lstStyle>
            <a:lvl1pPr algn="r">
              <a:defRPr sz="2800" b="0" i="0">
                <a:solidFill>
                  <a:schemeClr val="bg2">
                    <a:lumMod val="50000"/>
                  </a:schemeClr>
                </a:solidFill>
                <a:effectLst/>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89674511"/>
      </p:ext>
    </p:extLst>
  </p:cSld>
  <p:clrMap bg1="dk1" tx1="lt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Lst>
  <p:txStyles>
    <p:title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533400"/>
            <a:ext cx="7105891" cy="3124201"/>
          </a:xfrm>
        </p:spPr>
        <p:txBody>
          <a:bodyPr>
            <a:normAutofit fontScale="90000"/>
          </a:bodyPr>
          <a:lstStyle/>
          <a:p>
            <a:r>
              <a:rPr lang="en-US" b="1" dirty="0">
                <a:effectLst>
                  <a:outerShdw blurRad="38100" dist="38100" dir="2700000" algn="tl">
                    <a:srgbClr val="000000">
                      <a:alpha val="43137"/>
                    </a:srgbClr>
                  </a:outerShdw>
                </a:effectLst>
              </a:rPr>
              <a:t>Photographer captures rare, breathtaking images of recently flipped iceberg</a:t>
            </a:r>
          </a:p>
        </p:txBody>
      </p:sp>
      <p:sp>
        <p:nvSpPr>
          <p:cNvPr id="3" name="Subtitle 2"/>
          <p:cNvSpPr>
            <a:spLocks noGrp="1"/>
          </p:cNvSpPr>
          <p:nvPr>
            <p:ph type="subTitle" idx="1"/>
          </p:nvPr>
        </p:nvSpPr>
        <p:spPr>
          <a:xfrm>
            <a:off x="533400" y="4341580"/>
            <a:ext cx="4954250" cy="1913466"/>
          </a:xfrm>
        </p:spPr>
        <p:txBody>
          <a:bodyPr/>
          <a:lstStyle/>
          <a:p>
            <a:r>
              <a:rPr lang="en-US" b="1" dirty="0">
                <a:solidFill>
                  <a:schemeClr val="tx1"/>
                </a:solidFill>
              </a:rPr>
              <a:t>By Max Knoblauch</a:t>
            </a:r>
          </a:p>
        </p:txBody>
      </p:sp>
    </p:spTree>
    <p:extLst>
      <p:ext uri="{BB962C8B-B14F-4D97-AF65-F5344CB8AC3E}">
        <p14:creationId xmlns:p14="http://schemas.microsoft.com/office/powerpoint/2010/main" val="28798117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359779"/>
            <a:ext cx="9144000" cy="6096000"/>
          </a:xfrm>
          <a:prstGeom prst="rect">
            <a:avLst/>
          </a:prstGeom>
        </p:spPr>
      </p:pic>
    </p:spTree>
    <p:extLst>
      <p:ext uri="{BB962C8B-B14F-4D97-AF65-F5344CB8AC3E}">
        <p14:creationId xmlns:p14="http://schemas.microsoft.com/office/powerpoint/2010/main" val="10702233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575" y="413165"/>
            <a:ext cx="9144000" cy="6062870"/>
          </a:xfrm>
          <a:prstGeom prst="rect">
            <a:avLst/>
          </a:prstGeom>
        </p:spPr>
      </p:pic>
      <p:sp>
        <p:nvSpPr>
          <p:cNvPr id="2" name="Title 1"/>
          <p:cNvSpPr>
            <a:spLocks noGrp="1"/>
          </p:cNvSpPr>
          <p:nvPr>
            <p:ph type="title"/>
          </p:nvPr>
        </p:nvSpPr>
        <p:spPr>
          <a:xfrm>
            <a:off x="58354" y="545939"/>
            <a:ext cx="7352557" cy="2319867"/>
          </a:xfrm>
        </p:spPr>
        <p:txBody>
          <a:bodyPr>
            <a:normAutofit/>
          </a:bodyPr>
          <a:lstStyle/>
          <a:p>
            <a:r>
              <a:rPr lang="en-US" sz="3600" b="1" dirty="0" smtClean="0">
                <a:effectLst>
                  <a:outerShdw blurRad="38100" dist="38100" dir="2700000" algn="tl">
                    <a:srgbClr val="000000">
                      <a:alpha val="43137"/>
                    </a:srgbClr>
                  </a:outerShdw>
                </a:effectLst>
              </a:rPr>
              <a:t>Other beautiful and/or unusual icebergs</a:t>
            </a:r>
            <a:endParaRPr lang="en-US" sz="3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183274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a:xfrm>
            <a:off x="163010" y="6359324"/>
            <a:ext cx="6402467" cy="498676"/>
          </a:xfrm>
        </p:spPr>
        <p:txBody>
          <a:bodyPr>
            <a:normAutofit/>
          </a:bodyPr>
          <a:lstStyle/>
          <a:p>
            <a:r>
              <a:rPr lang="en-US" sz="2000" b="1" dirty="0">
                <a:solidFill>
                  <a:schemeClr val="tx1"/>
                </a:solidFill>
              </a:rPr>
              <a:t>Icebergs enter the North Atlantic shipping lanes</a:t>
            </a:r>
          </a:p>
        </p:txBody>
      </p:sp>
      <p:pic>
        <p:nvPicPr>
          <p:cNvPr id="4" name="Picture 3"/>
          <p:cNvPicPr>
            <a:picLocks noChangeAspect="1"/>
          </p:cNvPicPr>
          <p:nvPr/>
        </p:nvPicPr>
        <p:blipFill>
          <a:blip r:embed="rId2"/>
          <a:stretch>
            <a:fillRect/>
          </a:stretch>
        </p:blipFill>
        <p:spPr>
          <a:xfrm>
            <a:off x="0" y="0"/>
            <a:ext cx="9144000" cy="6416566"/>
          </a:xfrm>
          <a:prstGeom prst="rect">
            <a:avLst/>
          </a:prstGeom>
        </p:spPr>
      </p:pic>
    </p:spTree>
    <p:extLst>
      <p:ext uri="{BB962C8B-B14F-4D97-AF65-F5344CB8AC3E}">
        <p14:creationId xmlns:p14="http://schemas.microsoft.com/office/powerpoint/2010/main" val="41213717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0" y="0"/>
            <a:ext cx="6858000" cy="6858000"/>
          </a:xfrm>
          <a:prstGeom prst="rect">
            <a:avLst/>
          </a:prstGeom>
        </p:spPr>
      </p:pic>
    </p:spTree>
    <p:extLst>
      <p:ext uri="{BB962C8B-B14F-4D97-AF65-F5344CB8AC3E}">
        <p14:creationId xmlns:p14="http://schemas.microsoft.com/office/powerpoint/2010/main" val="20583843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0" y="0"/>
            <a:ext cx="9144000" cy="6956385"/>
          </a:xfrm>
          <a:prstGeom prst="rect">
            <a:avLst/>
          </a:prstGeom>
        </p:spPr>
      </p:pic>
    </p:spTree>
    <p:extLst>
      <p:ext uri="{BB962C8B-B14F-4D97-AF65-F5344CB8AC3E}">
        <p14:creationId xmlns:p14="http://schemas.microsoft.com/office/powerpoint/2010/main" val="10302069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6817138" cy="6858000"/>
          </a:xfrm>
          <a:prstGeom prst="rect">
            <a:avLst/>
          </a:prstGeom>
        </p:spPr>
      </p:pic>
    </p:spTree>
    <p:extLst>
      <p:ext uri="{BB962C8B-B14F-4D97-AF65-F5344CB8AC3E}">
        <p14:creationId xmlns:p14="http://schemas.microsoft.com/office/powerpoint/2010/main" val="21898549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0" y="-1"/>
            <a:ext cx="9144000" cy="6858001"/>
          </a:xfrm>
          <a:prstGeom prst="rect">
            <a:avLst/>
          </a:prstGeom>
        </p:spPr>
      </p:pic>
    </p:spTree>
    <p:extLst>
      <p:ext uri="{BB962C8B-B14F-4D97-AF65-F5344CB8AC3E}">
        <p14:creationId xmlns:p14="http://schemas.microsoft.com/office/powerpoint/2010/main" val="40791890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303" y="0"/>
            <a:ext cx="8992697" cy="648182"/>
          </a:xfrm>
        </p:spPr>
        <p:txBody>
          <a:bodyPr>
            <a:normAutofit/>
          </a:bodyPr>
          <a:lstStyle/>
          <a:p>
            <a:r>
              <a:rPr lang="en-US" b="1" dirty="0" smtClean="0">
                <a:effectLst>
                  <a:outerShdw blurRad="38100" dist="38100" dir="2700000" algn="tl">
                    <a:srgbClr val="000000">
                      <a:alpha val="43137"/>
                    </a:srgbClr>
                  </a:outerShdw>
                </a:effectLst>
              </a:rPr>
              <a:t>Calving – the birth of an iceberg</a:t>
            </a:r>
            <a:endParaRPr lang="en-US" b="1" dirty="0">
              <a:effectLst>
                <a:outerShdw blurRad="38100" dist="38100" dir="2700000" algn="tl">
                  <a:srgbClr val="000000">
                    <a:alpha val="43137"/>
                  </a:srgbClr>
                </a:outerShdw>
              </a:effectLst>
            </a:endParaRPr>
          </a:p>
        </p:txBody>
      </p:sp>
      <p:pic>
        <p:nvPicPr>
          <p:cNvPr id="4" name="Content Placeholder 3"/>
          <p:cNvPicPr>
            <a:picLocks noGrp="1" noChangeAspect="1"/>
          </p:cNvPicPr>
          <p:nvPr>
            <p:ph idx="1"/>
          </p:nvPr>
        </p:nvPicPr>
        <p:blipFill rotWithShape="1">
          <a:blip r:embed="rId2"/>
          <a:srcRect t="2468"/>
          <a:stretch/>
        </p:blipFill>
        <p:spPr>
          <a:xfrm>
            <a:off x="0" y="659756"/>
            <a:ext cx="9144000" cy="6198243"/>
          </a:xfrm>
          <a:prstGeom prst="rect">
            <a:avLst/>
          </a:prstGeom>
        </p:spPr>
      </p:pic>
    </p:spTree>
    <p:extLst>
      <p:ext uri="{BB962C8B-B14F-4D97-AF65-F5344CB8AC3E}">
        <p14:creationId xmlns:p14="http://schemas.microsoft.com/office/powerpoint/2010/main" val="11792627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63251" y="1911695"/>
            <a:ext cx="3402957" cy="1524000"/>
          </a:xfrm>
        </p:spPr>
        <p:txBody>
          <a:bodyPr>
            <a:normAutofit/>
          </a:bodyPr>
          <a:lstStyle/>
          <a:p>
            <a:r>
              <a:rPr lang="en-US" sz="4800" b="1" dirty="0" smtClean="0"/>
              <a:t>Calving</a:t>
            </a:r>
            <a:endParaRPr lang="en-US" sz="4800" b="1" dirty="0"/>
          </a:p>
        </p:txBody>
      </p:sp>
      <p:pic>
        <p:nvPicPr>
          <p:cNvPr id="4" name="Content Placeholder 3"/>
          <p:cNvPicPr>
            <a:picLocks noGrp="1" noChangeAspect="1"/>
          </p:cNvPicPr>
          <p:nvPr>
            <p:ph idx="1"/>
          </p:nvPr>
        </p:nvPicPr>
        <p:blipFill>
          <a:blip r:embed="rId2"/>
          <a:stretch>
            <a:fillRect/>
          </a:stretch>
        </p:blipFill>
        <p:spPr>
          <a:xfrm>
            <a:off x="-1" y="-1"/>
            <a:ext cx="5197034" cy="6871392"/>
          </a:xfrm>
          <a:prstGeom prst="rect">
            <a:avLst/>
          </a:prstGeom>
        </p:spPr>
      </p:pic>
    </p:spTree>
    <p:extLst>
      <p:ext uri="{BB962C8B-B14F-4D97-AF65-F5344CB8AC3E}">
        <p14:creationId xmlns:p14="http://schemas.microsoft.com/office/powerpoint/2010/main" val="38436504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0" y="394504"/>
            <a:ext cx="9144000" cy="6160958"/>
          </a:xfrm>
          <a:prstGeom prst="rect">
            <a:avLst/>
          </a:prstGeom>
        </p:spPr>
      </p:pic>
    </p:spTree>
    <p:extLst>
      <p:ext uri="{BB962C8B-B14F-4D97-AF65-F5344CB8AC3E}">
        <p14:creationId xmlns:p14="http://schemas.microsoft.com/office/powerpoint/2010/main" val="31242725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88687"/>
            <a:ext cx="9013371" cy="6669313"/>
          </a:xfrm>
        </p:spPr>
        <p:txBody>
          <a:bodyPr>
            <a:normAutofit/>
          </a:bodyPr>
          <a:lstStyle/>
          <a:p>
            <a:pPr>
              <a:lnSpc>
                <a:spcPct val="110000"/>
              </a:lnSpc>
            </a:pPr>
            <a:r>
              <a:rPr lang="en-US" sz="2400" b="1" dirty="0">
                <a:solidFill>
                  <a:schemeClr val="tx1"/>
                </a:solidFill>
                <a:effectLst>
                  <a:outerShdw blurRad="38100" dist="38100" dir="2700000" algn="tl">
                    <a:srgbClr val="000000">
                      <a:alpha val="43137"/>
                    </a:srgbClr>
                  </a:outerShdw>
                </a:effectLst>
              </a:rPr>
              <a:t>Icebergs are pretty standard when it comes to appearance: They can be bold and beautiful, sure — but for the most part, they're white, snowy and generally look the same. However, filmmaker Alex Cornell created a new photo series while on vacation in Antarctica last month, which shows a completely different side — literally — to these giant blocks of ice. </a:t>
            </a:r>
            <a:r>
              <a:rPr lang="en-US" sz="2400" b="1" dirty="0" err="1">
                <a:solidFill>
                  <a:schemeClr val="tx1"/>
                </a:solidFill>
                <a:effectLst>
                  <a:outerShdw blurRad="38100" dist="38100" dir="2700000" algn="tl">
                    <a:srgbClr val="000000">
                      <a:alpha val="43137"/>
                    </a:srgbClr>
                  </a:outerShdw>
                </a:effectLst>
              </a:rPr>
              <a:t>Heographic</a:t>
            </a:r>
            <a:r>
              <a:rPr lang="en-US" sz="2400" b="1" dirty="0">
                <a:solidFill>
                  <a:schemeClr val="tx1"/>
                </a:solidFill>
                <a:effectLst>
                  <a:outerShdw blurRad="38100" dist="38100" dir="2700000" algn="tl">
                    <a:srgbClr val="000000">
                      <a:alpha val="43137"/>
                    </a:srgbClr>
                  </a:outerShdw>
                </a:effectLst>
              </a:rPr>
              <a:t> expedition with his mother and sister, Cornell's boat encountered an overturned iceberg with amazing coloration in Antarctica's </a:t>
            </a:r>
            <a:r>
              <a:rPr lang="en-US" sz="2400" b="1" dirty="0" err="1">
                <a:solidFill>
                  <a:schemeClr val="tx1"/>
                </a:solidFill>
                <a:effectLst>
                  <a:outerShdw blurRad="38100" dist="38100" dir="2700000" algn="tl">
                    <a:srgbClr val="000000">
                      <a:alpha val="43137"/>
                    </a:srgbClr>
                  </a:outerShdw>
                </a:effectLst>
              </a:rPr>
              <a:t>Cierva</a:t>
            </a:r>
            <a:r>
              <a:rPr lang="en-US" sz="2400" b="1" dirty="0">
                <a:solidFill>
                  <a:schemeClr val="tx1"/>
                </a:solidFill>
                <a:effectLst>
                  <a:outerShdw blurRad="38100" dist="38100" dir="2700000" algn="tl">
                    <a:srgbClr val="000000">
                      <a:alpha val="43137"/>
                    </a:srgbClr>
                  </a:outerShdw>
                </a:effectLst>
              </a:rPr>
              <a:t> Cove. "To me, this one looked just as incredible as all of the icebergs," Cornell told Mashable on Saturday. "But the naturalist on board was there to kind of tell us, 'No, this is something different; this is crazy.'"</a:t>
            </a:r>
          </a:p>
        </p:txBody>
      </p:sp>
    </p:spTree>
    <p:extLst>
      <p:ext uri="{BB962C8B-B14F-4D97-AF65-F5344CB8AC3E}">
        <p14:creationId xmlns:p14="http://schemas.microsoft.com/office/powerpoint/2010/main" val="8173856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729287"/>
            <a:ext cx="9062977" cy="5290513"/>
          </a:xfrm>
          <a:prstGeom prst="rect">
            <a:avLst/>
          </a:prstGeom>
        </p:spPr>
      </p:pic>
    </p:spTree>
    <p:extLst>
      <p:ext uri="{BB962C8B-B14F-4D97-AF65-F5344CB8AC3E}">
        <p14:creationId xmlns:p14="http://schemas.microsoft.com/office/powerpoint/2010/main" val="35592014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401687"/>
            <a:ext cx="9144000" cy="6108192"/>
          </a:xfrm>
          <a:prstGeom prst="rect">
            <a:avLst/>
          </a:prstGeom>
        </p:spPr>
      </p:pic>
    </p:spTree>
    <p:extLst>
      <p:ext uri="{BB962C8B-B14F-4D97-AF65-F5344CB8AC3E}">
        <p14:creationId xmlns:p14="http://schemas.microsoft.com/office/powerpoint/2010/main" val="40696588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838200"/>
            <a:ext cx="9144000" cy="5181600"/>
          </a:xfrm>
          <a:prstGeom prst="rect">
            <a:avLst/>
          </a:prstGeom>
        </p:spPr>
      </p:pic>
    </p:spTree>
    <p:extLst>
      <p:ext uri="{BB962C8B-B14F-4D97-AF65-F5344CB8AC3E}">
        <p14:creationId xmlns:p14="http://schemas.microsoft.com/office/powerpoint/2010/main" val="1313356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439359" y="0"/>
            <a:ext cx="4993481" cy="6858000"/>
          </a:xfrm>
          <a:prstGeom prst="rect">
            <a:avLst/>
          </a:prstGeom>
        </p:spPr>
      </p:pic>
    </p:spTree>
    <p:extLst>
      <p:ext uri="{BB962C8B-B14F-4D97-AF65-F5344CB8AC3E}">
        <p14:creationId xmlns:p14="http://schemas.microsoft.com/office/powerpoint/2010/main" val="20154880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81023" y="462837"/>
            <a:ext cx="9144000" cy="6134793"/>
          </a:xfrm>
          <a:prstGeom prst="rect">
            <a:avLst/>
          </a:prstGeom>
        </p:spPr>
      </p:pic>
    </p:spTree>
    <p:extLst>
      <p:ext uri="{BB962C8B-B14F-4D97-AF65-F5344CB8AC3E}">
        <p14:creationId xmlns:p14="http://schemas.microsoft.com/office/powerpoint/2010/main" val="36007986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417652"/>
            <a:ext cx="9144000" cy="5999019"/>
          </a:xfrm>
          <a:prstGeom prst="rect">
            <a:avLst/>
          </a:prstGeom>
        </p:spPr>
      </p:pic>
    </p:spTree>
    <p:extLst>
      <p:ext uri="{BB962C8B-B14F-4D97-AF65-F5344CB8AC3E}">
        <p14:creationId xmlns:p14="http://schemas.microsoft.com/office/powerpoint/2010/main" val="37006672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205285" y="0"/>
            <a:ext cx="5486400" cy="6858000"/>
          </a:xfrm>
          <a:prstGeom prst="rect">
            <a:avLst/>
          </a:prstGeom>
        </p:spPr>
      </p:pic>
    </p:spTree>
    <p:extLst>
      <p:ext uri="{BB962C8B-B14F-4D97-AF65-F5344CB8AC3E}">
        <p14:creationId xmlns:p14="http://schemas.microsoft.com/office/powerpoint/2010/main" val="19564957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8229599" cy="6858000"/>
          </a:xfrm>
          <a:prstGeom prst="rect">
            <a:avLst/>
          </a:prstGeom>
        </p:spPr>
      </p:pic>
    </p:spTree>
    <p:extLst>
      <p:ext uri="{BB962C8B-B14F-4D97-AF65-F5344CB8AC3E}">
        <p14:creationId xmlns:p14="http://schemas.microsoft.com/office/powerpoint/2010/main" val="17004438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 y="0"/>
            <a:ext cx="9144000" cy="6858000"/>
          </a:xfrm>
          <a:prstGeom prst="rect">
            <a:avLst/>
          </a:prstGeom>
        </p:spPr>
      </p:pic>
    </p:spTree>
    <p:extLst>
      <p:ext uri="{BB962C8B-B14F-4D97-AF65-F5344CB8AC3E}">
        <p14:creationId xmlns:p14="http://schemas.microsoft.com/office/powerpoint/2010/main" val="28185730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038173" y="0"/>
            <a:ext cx="4810836" cy="6858000"/>
          </a:xfrm>
          <a:prstGeom prst="rect">
            <a:avLst/>
          </a:prstGeom>
        </p:spPr>
      </p:pic>
    </p:spTree>
    <p:extLst>
      <p:ext uri="{BB962C8B-B14F-4D97-AF65-F5344CB8AC3E}">
        <p14:creationId xmlns:p14="http://schemas.microsoft.com/office/powerpoint/2010/main" val="15715624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358816"/>
            <a:ext cx="9173688" cy="6115792"/>
          </a:xfrm>
          <a:prstGeom prst="rect">
            <a:avLst/>
          </a:prstGeom>
        </p:spPr>
      </p:pic>
    </p:spTree>
    <p:extLst>
      <p:ext uri="{BB962C8B-B14F-4D97-AF65-F5344CB8AC3E}">
        <p14:creationId xmlns:p14="http://schemas.microsoft.com/office/powerpoint/2010/main" val="20778686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 y="0"/>
            <a:ext cx="8318329" cy="6858000"/>
          </a:xfrm>
          <a:prstGeom prst="rect">
            <a:avLst/>
          </a:prstGeom>
        </p:spPr>
      </p:pic>
    </p:spTree>
    <p:extLst>
      <p:ext uri="{BB962C8B-B14F-4D97-AF65-F5344CB8AC3E}">
        <p14:creationId xmlns:p14="http://schemas.microsoft.com/office/powerpoint/2010/main" val="17931309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8680104" cy="6858000"/>
          </a:xfrm>
          <a:prstGeom prst="rect">
            <a:avLst/>
          </a:prstGeom>
        </p:spPr>
      </p:pic>
    </p:spTree>
    <p:extLst>
      <p:ext uri="{BB962C8B-B14F-4D97-AF65-F5344CB8AC3E}">
        <p14:creationId xmlns:p14="http://schemas.microsoft.com/office/powerpoint/2010/main" val="16901524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2"/>
          <a:stretch>
            <a:fillRect/>
          </a:stretch>
        </p:blipFill>
        <p:spPr>
          <a:xfrm>
            <a:off x="0" y="423741"/>
            <a:ext cx="9144000" cy="6086475"/>
          </a:xfrm>
          <a:prstGeom prst="rect">
            <a:avLst/>
          </a:prstGeom>
        </p:spPr>
      </p:pic>
    </p:spTree>
    <p:extLst>
      <p:ext uri="{BB962C8B-B14F-4D97-AF65-F5344CB8AC3E}">
        <p14:creationId xmlns:p14="http://schemas.microsoft.com/office/powerpoint/2010/main" val="7153952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593475"/>
            <a:ext cx="9144000" cy="5719156"/>
          </a:xfrm>
          <a:prstGeom prst="rect">
            <a:avLst/>
          </a:prstGeom>
        </p:spPr>
      </p:pic>
    </p:spTree>
    <p:extLst>
      <p:ext uri="{BB962C8B-B14F-4D97-AF65-F5344CB8AC3E}">
        <p14:creationId xmlns:p14="http://schemas.microsoft.com/office/powerpoint/2010/main" val="18052160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 y="370613"/>
            <a:ext cx="9144001" cy="6087292"/>
          </a:xfrm>
          <a:prstGeom prst="rect">
            <a:avLst/>
          </a:prstGeom>
        </p:spPr>
      </p:pic>
    </p:spTree>
    <p:extLst>
      <p:ext uri="{BB962C8B-B14F-4D97-AF65-F5344CB8AC3E}">
        <p14:creationId xmlns:p14="http://schemas.microsoft.com/office/powerpoint/2010/main" val="41939950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463951"/>
            <a:ext cx="9144000" cy="5812971"/>
          </a:xfrm>
          <a:prstGeom prst="rect">
            <a:avLst/>
          </a:prstGeom>
        </p:spPr>
      </p:pic>
    </p:spTree>
    <p:extLst>
      <p:ext uri="{BB962C8B-B14F-4D97-AF65-F5344CB8AC3E}">
        <p14:creationId xmlns:p14="http://schemas.microsoft.com/office/powerpoint/2010/main" val="9008198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073424" y="0"/>
            <a:ext cx="4524145" cy="6786218"/>
          </a:xfrm>
          <a:prstGeom prst="rect">
            <a:avLst/>
          </a:prstGeom>
        </p:spPr>
      </p:pic>
    </p:spTree>
    <p:extLst>
      <p:ext uri="{BB962C8B-B14F-4D97-AF65-F5344CB8AC3E}">
        <p14:creationId xmlns:p14="http://schemas.microsoft.com/office/powerpoint/2010/main" val="809260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1"/>
            <a:ext cx="7809822" cy="6858000"/>
          </a:xfrm>
          <a:prstGeom prst="rect">
            <a:avLst/>
          </a:prstGeom>
        </p:spPr>
      </p:pic>
    </p:spTree>
    <p:extLst>
      <p:ext uri="{BB962C8B-B14F-4D97-AF65-F5344CB8AC3E}">
        <p14:creationId xmlns:p14="http://schemas.microsoft.com/office/powerpoint/2010/main" val="37366554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225193"/>
            <a:ext cx="9144000" cy="6332220"/>
          </a:xfrm>
          <a:prstGeom prst="rect">
            <a:avLst/>
          </a:prstGeom>
        </p:spPr>
      </p:pic>
    </p:spTree>
    <p:extLst>
      <p:ext uri="{BB962C8B-B14F-4D97-AF65-F5344CB8AC3E}">
        <p14:creationId xmlns:p14="http://schemas.microsoft.com/office/powerpoint/2010/main" val="25697531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http://i.dailymail.co.uk/i/pix/2012/12/23/article-2252588-16A2AFA7000005DC-464_634x4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3652"/>
            <a:ext cx="9144000" cy="6086385"/>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p:cNvSpPr>
            <a:spLocks noGrp="1"/>
          </p:cNvSpPr>
          <p:nvPr>
            <p:ph idx="1"/>
          </p:nvPr>
        </p:nvSpPr>
        <p:spPr/>
        <p:txBody>
          <a:bodyPr/>
          <a:lstStyle/>
          <a:p>
            <a:endParaRPr lang="en-US" dirty="0"/>
          </a:p>
        </p:txBody>
      </p:sp>
    </p:spTree>
    <p:extLst>
      <p:ext uri="{BB962C8B-B14F-4D97-AF65-F5344CB8AC3E}">
        <p14:creationId xmlns:p14="http://schemas.microsoft.com/office/powerpoint/2010/main" val="16863328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2046" y="243067"/>
            <a:ext cx="8542115" cy="6111433"/>
          </a:xfrm>
        </p:spPr>
        <p:txBody>
          <a:bodyPr>
            <a:normAutofit/>
          </a:bodyPr>
          <a:lstStyle/>
          <a:p>
            <a:r>
              <a:rPr lang="en-US" sz="2400" b="1" dirty="0">
                <a:solidFill>
                  <a:schemeClr val="tx1"/>
                </a:solidFill>
                <a:effectLst>
                  <a:outerShdw blurRad="38100" dist="38100" dir="2700000" algn="tl">
                    <a:srgbClr val="000000">
                      <a:alpha val="43137"/>
                    </a:srgbClr>
                  </a:outerShdw>
                </a:effectLst>
              </a:rPr>
              <a:t>Icebergs appear blue for the same reasons water does. Because of their chemical makeup, they absorb light in the red end of the spectrum and blue light is reflected more prominently</a:t>
            </a:r>
            <a:r>
              <a:rPr lang="en-US" sz="2400" b="1" dirty="0" smtClean="0">
                <a:solidFill>
                  <a:schemeClr val="tx1"/>
                </a:solidFill>
                <a:effectLst>
                  <a:outerShdw blurRad="38100" dist="38100" dir="2700000" algn="tl">
                    <a:srgbClr val="000000">
                      <a:alpha val="43137"/>
                    </a:srgbClr>
                  </a:outerShdw>
                </a:effectLst>
              </a:rPr>
              <a:t>. Snow </a:t>
            </a:r>
            <a:r>
              <a:rPr lang="en-US" sz="2400" b="1" dirty="0">
                <a:solidFill>
                  <a:schemeClr val="tx1"/>
                </a:solidFill>
                <a:effectLst>
                  <a:outerShdw blurRad="38100" dist="38100" dir="2700000" algn="tl">
                    <a:srgbClr val="000000">
                      <a:alpha val="43137"/>
                    </a:srgbClr>
                  </a:outerShdw>
                </a:effectLst>
              </a:rPr>
              <a:t>had recently fallen in the area, so the lack of noticeable snowfall on the iceberg in question means it had recently flipped, according to Cornell</a:t>
            </a:r>
            <a:r>
              <a:rPr lang="en-US" sz="2400" b="1" dirty="0" smtClean="0">
                <a:solidFill>
                  <a:schemeClr val="tx1"/>
                </a:solidFill>
                <a:effectLst>
                  <a:outerShdw blurRad="38100" dist="38100" dir="2700000" algn="tl">
                    <a:srgbClr val="000000">
                      <a:alpha val="43137"/>
                    </a:srgbClr>
                  </a:outerShdw>
                </a:effectLst>
              </a:rPr>
              <a:t>. "</a:t>
            </a:r>
            <a:r>
              <a:rPr lang="en-US" sz="2400" b="1" dirty="0">
                <a:solidFill>
                  <a:schemeClr val="tx1"/>
                </a:solidFill>
                <a:effectLst>
                  <a:outerShdw blurRad="38100" dist="38100" dir="2700000" algn="tl">
                    <a:srgbClr val="000000">
                      <a:alpha val="43137"/>
                    </a:srgbClr>
                  </a:outerShdw>
                </a:effectLst>
              </a:rPr>
              <a:t>Its funny — as a photographer and as a person, there's so much there that's all so alien that it's almost overwhelming," he said. "Once you've seen a few penguins, a few icebergs, these crazy jagged mountains, your mind can only comprehend how incredible one or two things are at a time</a:t>
            </a:r>
            <a:r>
              <a:rPr lang="en-US" sz="2400" b="1" dirty="0" smtClean="0">
                <a:solidFill>
                  <a:schemeClr val="tx1"/>
                </a:solidFill>
                <a:effectLst>
                  <a:outerShdw blurRad="38100" dist="38100" dir="2700000" algn="tl">
                    <a:srgbClr val="000000">
                      <a:alpha val="43137"/>
                    </a:srgbClr>
                  </a:outerShdw>
                </a:effectLst>
              </a:rPr>
              <a:t>.“ Take </a:t>
            </a:r>
            <a:r>
              <a:rPr lang="en-US" sz="2400" b="1" dirty="0">
                <a:solidFill>
                  <a:schemeClr val="tx1"/>
                </a:solidFill>
                <a:effectLst>
                  <a:outerShdw blurRad="38100" dist="38100" dir="2700000" algn="tl">
                    <a:srgbClr val="000000">
                      <a:alpha val="43137"/>
                    </a:srgbClr>
                  </a:outerShdw>
                </a:effectLst>
              </a:rPr>
              <a:t>a look at more photographs from Cornell's </a:t>
            </a:r>
            <a:r>
              <a:rPr lang="en-US" sz="2400" b="1" dirty="0" smtClean="0">
                <a:solidFill>
                  <a:schemeClr val="tx1"/>
                </a:solidFill>
                <a:effectLst>
                  <a:outerShdw blurRad="38100" dist="38100" dir="2700000" algn="tl">
                    <a:srgbClr val="000000">
                      <a:alpha val="43137"/>
                    </a:srgbClr>
                  </a:outerShdw>
                </a:effectLst>
              </a:rPr>
              <a:t>trip.</a:t>
            </a:r>
            <a:endParaRPr lang="en-US" sz="2400" b="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541865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 y="352082"/>
            <a:ext cx="9144001" cy="6092192"/>
          </a:xfrm>
          <a:prstGeom prst="rect">
            <a:avLst/>
          </a:prstGeom>
        </p:spPr>
      </p:pic>
    </p:spTree>
    <p:extLst>
      <p:ext uri="{BB962C8B-B14F-4D97-AF65-F5344CB8AC3E}">
        <p14:creationId xmlns:p14="http://schemas.microsoft.com/office/powerpoint/2010/main" val="40366701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0" y="255607"/>
            <a:ext cx="9144000" cy="6361612"/>
          </a:xfrm>
          <a:prstGeom prst="rect">
            <a:avLst/>
          </a:prstGeom>
        </p:spPr>
      </p:pic>
    </p:spTree>
    <p:extLst>
      <p:ext uri="{BB962C8B-B14F-4D97-AF65-F5344CB8AC3E}">
        <p14:creationId xmlns:p14="http://schemas.microsoft.com/office/powerpoint/2010/main" val="40785175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290330"/>
            <a:ext cx="9144000" cy="6092191"/>
          </a:xfrm>
          <a:prstGeom prst="rect">
            <a:avLst/>
          </a:prstGeom>
        </p:spPr>
      </p:pic>
    </p:spTree>
    <p:extLst>
      <p:ext uri="{BB962C8B-B14F-4D97-AF65-F5344CB8AC3E}">
        <p14:creationId xmlns:p14="http://schemas.microsoft.com/office/powerpoint/2010/main" val="7060203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1"/>
            <a:ext cx="9144000" cy="6858000"/>
          </a:xfrm>
          <a:prstGeom prst="rect">
            <a:avLst/>
          </a:prstGeom>
        </p:spPr>
      </p:pic>
      <p:sp>
        <p:nvSpPr>
          <p:cNvPr id="2" name="Title 1"/>
          <p:cNvSpPr>
            <a:spLocks noGrp="1"/>
          </p:cNvSpPr>
          <p:nvPr>
            <p:ph type="title"/>
          </p:nvPr>
        </p:nvSpPr>
        <p:spPr>
          <a:xfrm>
            <a:off x="1" y="0"/>
            <a:ext cx="9144000" cy="717630"/>
          </a:xfrm>
        </p:spPr>
        <p:txBody>
          <a:bodyPr/>
          <a:lstStyle/>
          <a:p>
            <a:r>
              <a:rPr lang="en-US" b="1" dirty="0" smtClean="0">
                <a:effectLst>
                  <a:outerShdw blurRad="38100" dist="38100" dir="2700000" algn="tl">
                    <a:srgbClr val="000000">
                      <a:alpha val="43137"/>
                    </a:srgbClr>
                  </a:outerShdw>
                </a:effectLst>
              </a:rPr>
              <a:t>Unusual, rare, red iceberg</a:t>
            </a:r>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738795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 y="0"/>
            <a:ext cx="9143999" cy="6858000"/>
          </a:xfrm>
          <a:prstGeom prst="rect">
            <a:avLst/>
          </a:prstGeom>
        </p:spPr>
      </p:pic>
    </p:spTree>
    <p:extLst>
      <p:ext uri="{BB962C8B-B14F-4D97-AF65-F5344CB8AC3E}">
        <p14:creationId xmlns:p14="http://schemas.microsoft.com/office/powerpoint/2010/main" val="36432808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959881" y="0"/>
            <a:ext cx="4575265" cy="6858000"/>
          </a:xfrm>
          <a:prstGeom prst="rect">
            <a:avLst/>
          </a:prstGeom>
        </p:spPr>
      </p:pic>
    </p:spTree>
    <p:extLst>
      <p:ext uri="{BB962C8B-B14F-4D97-AF65-F5344CB8AC3E}">
        <p14:creationId xmlns:p14="http://schemas.microsoft.com/office/powerpoint/2010/main" val="32683457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6858000" cy="6858000"/>
          </a:xfrm>
          <a:prstGeom prst="rect">
            <a:avLst/>
          </a:prstGeom>
        </p:spPr>
      </p:pic>
    </p:spTree>
    <p:extLst>
      <p:ext uri="{BB962C8B-B14F-4D97-AF65-F5344CB8AC3E}">
        <p14:creationId xmlns:p14="http://schemas.microsoft.com/office/powerpoint/2010/main" val="33580017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8730923" cy="6858000"/>
          </a:xfrm>
          <a:prstGeom prst="rect">
            <a:avLst/>
          </a:prstGeom>
        </p:spPr>
      </p:pic>
    </p:spTree>
    <p:extLst>
      <p:ext uri="{BB962C8B-B14F-4D97-AF65-F5344CB8AC3E}">
        <p14:creationId xmlns:p14="http://schemas.microsoft.com/office/powerpoint/2010/main" val="20548839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878624" y="0"/>
            <a:ext cx="5143499" cy="6858000"/>
          </a:xfrm>
          <a:prstGeom prst="rect">
            <a:avLst/>
          </a:prstGeom>
        </p:spPr>
      </p:pic>
    </p:spTree>
    <p:extLst>
      <p:ext uri="{BB962C8B-B14F-4D97-AF65-F5344CB8AC3E}">
        <p14:creationId xmlns:p14="http://schemas.microsoft.com/office/powerpoint/2010/main" val="14216169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836686" y="0"/>
            <a:ext cx="4812030" cy="6858000"/>
          </a:xfrm>
          <a:prstGeom prst="rect">
            <a:avLst/>
          </a:prstGeom>
        </p:spPr>
      </p:pic>
    </p:spTree>
    <p:extLst>
      <p:ext uri="{BB962C8B-B14F-4D97-AF65-F5344CB8AC3E}">
        <p14:creationId xmlns:p14="http://schemas.microsoft.com/office/powerpoint/2010/main" val="42344509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359779"/>
            <a:ext cx="9062977" cy="6041985"/>
          </a:xfrm>
          <a:prstGeom prst="rect">
            <a:avLst/>
          </a:prstGeom>
        </p:spPr>
      </p:pic>
    </p:spTree>
    <p:extLst>
      <p:ext uri="{BB962C8B-B14F-4D97-AF65-F5344CB8AC3E}">
        <p14:creationId xmlns:p14="http://schemas.microsoft.com/office/powerpoint/2010/main" val="9383405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335665"/>
            <a:ext cx="9144000" cy="6100763"/>
          </a:xfrm>
          <a:prstGeom prst="rect">
            <a:avLst/>
          </a:prstGeom>
        </p:spPr>
      </p:pic>
    </p:spTree>
    <p:extLst>
      <p:ext uri="{BB962C8B-B14F-4D97-AF65-F5344CB8AC3E}">
        <p14:creationId xmlns:p14="http://schemas.microsoft.com/office/powerpoint/2010/main" val="13709292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060294" y="0"/>
            <a:ext cx="4564379" cy="6858000"/>
          </a:xfrm>
          <a:prstGeom prst="rect">
            <a:avLst/>
          </a:prstGeom>
        </p:spPr>
      </p:pic>
    </p:spTree>
    <p:extLst>
      <p:ext uri="{BB962C8B-B14F-4D97-AF65-F5344CB8AC3E}">
        <p14:creationId xmlns:p14="http://schemas.microsoft.com/office/powerpoint/2010/main" val="945596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400538" y="-1"/>
            <a:ext cx="5154022" cy="6872031"/>
          </a:xfrm>
          <a:prstGeom prst="rect">
            <a:avLst/>
          </a:prstGeom>
        </p:spPr>
      </p:pic>
    </p:spTree>
    <p:extLst>
      <p:ext uri="{BB962C8B-B14F-4D97-AF65-F5344CB8AC3E}">
        <p14:creationId xmlns:p14="http://schemas.microsoft.com/office/powerpoint/2010/main" val="1943910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750259" y="0"/>
            <a:ext cx="4571999" cy="6858000"/>
          </a:xfrm>
          <a:prstGeom prst="rect">
            <a:avLst/>
          </a:prstGeom>
        </p:spPr>
      </p:pic>
    </p:spTree>
    <p:extLst>
      <p:ext uri="{BB962C8B-B14F-4D97-AF65-F5344CB8AC3E}">
        <p14:creationId xmlns:p14="http://schemas.microsoft.com/office/powerpoint/2010/main" val="7608524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636833" y="0"/>
            <a:ext cx="4823668" cy="6858000"/>
          </a:xfrm>
          <a:prstGeom prst="rect">
            <a:avLst/>
          </a:prstGeom>
        </p:spPr>
      </p:pic>
    </p:spTree>
    <p:extLst>
      <p:ext uri="{BB962C8B-B14F-4D97-AF65-F5344CB8AC3E}">
        <p14:creationId xmlns:p14="http://schemas.microsoft.com/office/powerpoint/2010/main" val="8435894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172836" y="0"/>
            <a:ext cx="4571999" cy="6858000"/>
          </a:xfrm>
          <a:prstGeom prst="rect">
            <a:avLst/>
          </a:prstGeom>
        </p:spPr>
      </p:pic>
    </p:spTree>
    <p:extLst>
      <p:ext uri="{BB962C8B-B14F-4D97-AF65-F5344CB8AC3E}">
        <p14:creationId xmlns:p14="http://schemas.microsoft.com/office/powerpoint/2010/main" val="21030840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157040" y="0"/>
            <a:ext cx="4495197" cy="6742796"/>
          </a:xfrm>
          <a:prstGeom prst="rect">
            <a:avLst/>
          </a:prstGeom>
        </p:spPr>
      </p:pic>
    </p:spTree>
    <p:extLst>
      <p:ext uri="{BB962C8B-B14F-4D97-AF65-F5344CB8AC3E}">
        <p14:creationId xmlns:p14="http://schemas.microsoft.com/office/powerpoint/2010/main" val="4014948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806031" y="2412206"/>
            <a:ext cx="9525" cy="9525"/>
          </a:xfrm>
          <a:prstGeom prst="rect">
            <a:avLst/>
          </a:prstGeom>
        </p:spPr>
      </p:pic>
      <p:pic>
        <p:nvPicPr>
          <p:cNvPr id="7" name="Picture 6"/>
          <p:cNvPicPr>
            <a:picLocks noChangeAspect="1"/>
          </p:cNvPicPr>
          <p:nvPr/>
        </p:nvPicPr>
        <p:blipFill>
          <a:blip r:embed="rId3"/>
          <a:stretch>
            <a:fillRect/>
          </a:stretch>
        </p:blipFill>
        <p:spPr>
          <a:xfrm>
            <a:off x="0" y="248977"/>
            <a:ext cx="9477375" cy="6267450"/>
          </a:xfrm>
          <a:prstGeom prst="rect">
            <a:avLst/>
          </a:prstGeom>
        </p:spPr>
      </p:pic>
    </p:spTree>
    <p:extLst>
      <p:ext uri="{BB962C8B-B14F-4D97-AF65-F5344CB8AC3E}">
        <p14:creationId xmlns:p14="http://schemas.microsoft.com/office/powerpoint/2010/main" val="20229276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347241"/>
            <a:ext cx="9144000" cy="6096000"/>
          </a:xfrm>
          <a:prstGeom prst="rect">
            <a:avLst/>
          </a:prstGeom>
        </p:spPr>
      </p:pic>
    </p:spTree>
    <p:extLst>
      <p:ext uri="{BB962C8B-B14F-4D97-AF65-F5344CB8AC3E}">
        <p14:creationId xmlns:p14="http://schemas.microsoft.com/office/powerpoint/2010/main" val="12187037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 y="0"/>
            <a:ext cx="9143999" cy="6858000"/>
          </a:xfrm>
          <a:prstGeom prst="rect">
            <a:avLst/>
          </a:prstGeom>
        </p:spPr>
      </p:pic>
    </p:spTree>
    <p:extLst>
      <p:ext uri="{BB962C8B-B14F-4D97-AF65-F5344CB8AC3E}">
        <p14:creationId xmlns:p14="http://schemas.microsoft.com/office/powerpoint/2010/main" val="12048975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417652"/>
            <a:ext cx="9144000" cy="6096000"/>
          </a:xfrm>
          <a:prstGeom prst="rect">
            <a:avLst/>
          </a:prstGeom>
        </p:spPr>
      </p:pic>
    </p:spTree>
    <p:extLst>
      <p:ext uri="{BB962C8B-B14F-4D97-AF65-F5344CB8AC3E}">
        <p14:creationId xmlns:p14="http://schemas.microsoft.com/office/powerpoint/2010/main" val="35786806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406573" y="-36721"/>
            <a:ext cx="4318319" cy="6912083"/>
          </a:xfrm>
          <a:prstGeom prst="rect">
            <a:avLst/>
          </a:prstGeom>
        </p:spPr>
      </p:pic>
    </p:spTree>
    <p:extLst>
      <p:ext uri="{BB962C8B-B14F-4D97-AF65-F5344CB8AC3E}">
        <p14:creationId xmlns:p14="http://schemas.microsoft.com/office/powerpoint/2010/main" val="9652000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 y="0"/>
            <a:ext cx="9144001" cy="6771190"/>
          </a:xfrm>
          <a:prstGeom prst="rect">
            <a:avLst/>
          </a:prstGeom>
        </p:spPr>
      </p:pic>
    </p:spTree>
    <p:extLst>
      <p:ext uri="{BB962C8B-B14F-4D97-AF65-F5344CB8AC3E}">
        <p14:creationId xmlns:p14="http://schemas.microsoft.com/office/powerpoint/2010/main" val="14769640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417652"/>
            <a:ext cx="9144000" cy="6054436"/>
          </a:xfrm>
          <a:prstGeom prst="rect">
            <a:avLst/>
          </a:prstGeom>
        </p:spPr>
      </p:pic>
    </p:spTree>
    <p:extLst>
      <p:ext uri="{BB962C8B-B14F-4D97-AF65-F5344CB8AC3E}">
        <p14:creationId xmlns:p14="http://schemas.microsoft.com/office/powerpoint/2010/main" val="26385481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359780"/>
            <a:ext cx="9144000" cy="6096000"/>
          </a:xfrm>
          <a:prstGeom prst="rect">
            <a:avLst/>
          </a:prstGeom>
        </p:spPr>
      </p:pic>
    </p:spTree>
    <p:extLst>
      <p:ext uri="{BB962C8B-B14F-4D97-AF65-F5344CB8AC3E}">
        <p14:creationId xmlns:p14="http://schemas.microsoft.com/office/powerpoint/2010/main" val="28176519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382929"/>
            <a:ext cx="9144000" cy="6096000"/>
          </a:xfrm>
          <a:prstGeom prst="rect">
            <a:avLst/>
          </a:prstGeom>
        </p:spPr>
      </p:pic>
    </p:spTree>
    <p:extLst>
      <p:ext uri="{BB962C8B-B14F-4D97-AF65-F5344CB8AC3E}">
        <p14:creationId xmlns:p14="http://schemas.microsoft.com/office/powerpoint/2010/main" val="38203910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348205"/>
            <a:ext cx="9144000" cy="6096000"/>
          </a:xfrm>
          <a:prstGeom prst="rect">
            <a:avLst/>
          </a:prstGeom>
        </p:spPr>
      </p:pic>
    </p:spTree>
    <p:extLst>
      <p:ext uri="{BB962C8B-B14F-4D97-AF65-F5344CB8AC3E}">
        <p14:creationId xmlns:p14="http://schemas.microsoft.com/office/powerpoint/2010/main" val="3967757224"/>
      </p:ext>
    </p:extLst>
  </p:cSld>
  <p:clrMapOvr>
    <a:masterClrMapping/>
  </p:clrMapOvr>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3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2700"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298</TotalTime>
  <Words>311</Words>
  <Application>Microsoft Office PowerPoint</Application>
  <PresentationFormat>On-screen Show (4:3)</PresentationFormat>
  <Paragraphs>9</Paragraphs>
  <Slides>62</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62</vt:i4>
      </vt:variant>
    </vt:vector>
  </HeadingPairs>
  <TitlesOfParts>
    <vt:vector size="65" baseType="lpstr">
      <vt:lpstr>Century Gothic</vt:lpstr>
      <vt:lpstr>Wingdings 3</vt:lpstr>
      <vt:lpstr>Slice</vt:lpstr>
      <vt:lpstr>Photographer captures rare, breathtaking images of recently flipped iceberg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Other beautiful and/or unusual icebergs</vt:lpstr>
      <vt:lpstr>PowerPoint Presentation</vt:lpstr>
      <vt:lpstr>PowerPoint Presentation</vt:lpstr>
      <vt:lpstr>PowerPoint Presentation</vt:lpstr>
      <vt:lpstr>PowerPoint Presentation</vt:lpstr>
      <vt:lpstr>PowerPoint Presentation</vt:lpstr>
      <vt:lpstr>Calving – the birth of an iceberg</vt:lpstr>
      <vt:lpstr>Calving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Unusual, rare, red iceberg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Photographer captures rare, breathtaking images of recently flipped iceberg</dc:title>
  <dc:creator>Joseph Naumann</dc:creator>
  <cp:lastModifiedBy>Joseph Naumann</cp:lastModifiedBy>
  <cp:revision>12</cp:revision>
  <dcterms:created xsi:type="dcterms:W3CDTF">2015-01-18T03:46:01Z</dcterms:created>
  <dcterms:modified xsi:type="dcterms:W3CDTF">2015-01-18T19:08:56Z</dcterms:modified>
</cp:coreProperties>
</file>