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6" r:id="rId3"/>
    <p:sldId id="257" r:id="rId4"/>
    <p:sldId id="281" r:id="rId5"/>
    <p:sldId id="258" r:id="rId6"/>
    <p:sldId id="259" r:id="rId7"/>
    <p:sldId id="280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7" r:id="rId25"/>
    <p:sldId id="278" r:id="rId26"/>
    <p:sldId id="279" r:id="rId27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0" d="100"/>
          <a:sy n="90" d="100"/>
        </p:scale>
        <p:origin x="-678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609600"/>
            <a:ext cx="7772400" cy="1470025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US" noProof="0" smtClean="0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2365375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en-US" noProof="0" smtClean="0"/>
          </a:p>
        </p:txBody>
      </p:sp>
      <p:sp>
        <p:nvSpPr>
          <p:cNvPr id="20484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20485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20486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DADF90C4-64AA-4321-807C-6438F3DC438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00"/>
    </mc:Choice>
    <mc:Fallback>
      <p:transition spd="slow" advTm="7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2DBD72-BF55-4448-8302-8A16086597F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3635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00"/>
    </mc:Choice>
    <mc:Fallback>
      <p:transition spd="slow" advTm="7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62800" y="274638"/>
            <a:ext cx="19050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7800" y="274638"/>
            <a:ext cx="55626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96E4FA-91C3-42E1-A538-C79736EB414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8695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00"/>
    </mc:Choice>
    <mc:Fallback>
      <p:transition spd="slow" advTm="7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F99101-C08A-4FCA-8E1C-527E8D056B6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7675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00"/>
    </mc:Choice>
    <mc:Fallback>
      <p:transition spd="slow" advTm="7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FEDCF4-BBAE-45AC-AB7B-42C90045B09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7525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00"/>
    </mc:Choice>
    <mc:Fallback>
      <p:transition spd="slow" advTm="7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800" y="1600200"/>
            <a:ext cx="3733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4000" y="1600200"/>
            <a:ext cx="3733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857C24-66EF-4767-97B0-D627796ECBD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008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00"/>
    </mc:Choice>
    <mc:Fallback>
      <p:transition spd="slow" advTm="7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B7A350-4F63-4673-83E2-E7F1CE842D2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1457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00"/>
    </mc:Choice>
    <mc:Fallback>
      <p:transition spd="slow" advTm="7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09B9E2-A856-4858-8933-C1C4D7233AD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4260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00"/>
    </mc:Choice>
    <mc:Fallback>
      <p:transition spd="slow" advTm="7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8F4078-F99D-4E39-B884-E87153E1D34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9830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00"/>
    </mc:Choice>
    <mc:Fallback>
      <p:transition spd="slow" advTm="7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F505BF-05CE-4A9D-9FBB-F3B6E3BB304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0582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00"/>
    </mc:Choice>
    <mc:Fallback>
      <p:transition spd="slow" advTm="7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F5828C-B02E-4537-BB46-876235680B4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0979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00"/>
    </mc:Choice>
    <mc:Fallback>
      <p:transition spd="slow" advTm="7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447800" y="274638"/>
            <a:ext cx="7620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47800" y="1600200"/>
            <a:ext cx="76200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CD00E1E7-F198-4A1A-AD12-8F7CB24A6F25}" type="slidenum">
              <a:rPr lang="en-US"/>
              <a:pPr/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2000" advTm="7000"/>
    </mc:Choice>
    <mc:Fallback>
      <p:transition spd="slow" advTm="7000"/>
    </mc:Fallback>
  </mc:AlternateContent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Another wonder from China - the Hani Rice Terraces</a:t>
            </a:r>
            <a:endParaRPr lang="en-US" dirty="0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00">
        <p:sndAc>
          <p:stSnd>
            <p:snd r:embed="rId2" name="GONG3.WAV"/>
          </p:stSnd>
        </p:sndAc>
      </p:transition>
    </mc:Choice>
    <mc:Fallback>
      <p:transition spd="slow" advTm="7000">
        <p:sndAc>
          <p:stSnd>
            <p:snd r:embed="rId2" name="GONG3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0"/>
            <a:ext cx="9067800" cy="735175"/>
          </a:xfrm>
        </p:spPr>
        <p:txBody>
          <a:bodyPr/>
          <a:lstStyle/>
          <a:p>
            <a:r>
              <a:rPr lang="en-US" sz="2000" dirty="0"/>
              <a:t>Two thousand five hundred years ago, the ancestors of Hani people came from Tibetan Plateau to work this land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35175"/>
            <a:ext cx="9144000" cy="6108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07152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00"/>
    </mc:Choice>
    <mc:Fallback>
      <p:transition spd="slow" advTm="7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5763"/>
            <a:ext cx="9182100" cy="608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48757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00"/>
    </mc:Choice>
    <mc:Fallback>
      <p:transition spd="slow" advTm="7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50"/>
            <a:ext cx="9207748" cy="683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618" y="5791200"/>
            <a:ext cx="9115647" cy="914400"/>
          </a:xfrm>
        </p:spPr>
        <p:txBody>
          <a:bodyPr/>
          <a:lstStyle/>
          <a:p>
            <a:r>
              <a:rPr lang="en-US" sz="2400" dirty="0"/>
              <a:t>The entire field is irrigated with spring water from the forest above to rejuvenate and prepare for the next growing season</a:t>
            </a:r>
          </a:p>
        </p:txBody>
      </p:sp>
    </p:spTree>
    <p:extLst>
      <p:ext uri="{BB962C8B-B14F-4D97-AF65-F5344CB8AC3E}">
        <p14:creationId xmlns:p14="http://schemas.microsoft.com/office/powerpoint/2010/main" val="9938259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00"/>
    </mc:Choice>
    <mc:Fallback>
      <p:transition spd="slow" advTm="7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Over quite a long period of time the local people have cultivated a great number of rice species in their farming activities.</a:t>
            </a:r>
          </a:p>
          <a:p>
            <a:r>
              <a:rPr lang="en-US" dirty="0"/>
              <a:t>The site is protected by the laws of the People's Republic of China and support enough rice for hundreds of thousands of people. </a:t>
            </a:r>
          </a:p>
        </p:txBody>
      </p:sp>
    </p:spTree>
    <p:extLst>
      <p:ext uri="{BB962C8B-B14F-4D97-AF65-F5344CB8AC3E}">
        <p14:creationId xmlns:p14="http://schemas.microsoft.com/office/powerpoint/2010/main" val="35906364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0"/>
    </mc:Choice>
    <mc:Fallback>
      <p:transition spd="slow" advTm="15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26" y="-26581"/>
            <a:ext cx="9113874" cy="807631"/>
          </a:xfrm>
        </p:spPr>
        <p:txBody>
          <a:bodyPr/>
          <a:lstStyle/>
          <a:p>
            <a:r>
              <a:rPr lang="en-US" sz="2800" dirty="0" smtClean="0"/>
              <a:t>The </a:t>
            </a:r>
            <a:r>
              <a:rPr lang="en-US" sz="2800" dirty="0"/>
              <a:t>water flows down the fields creating this amazing natural scenery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81050"/>
            <a:ext cx="9182100" cy="607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33672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00"/>
    </mc:Choice>
    <mc:Fallback>
      <p:transition spd="slow" advTm="7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5763"/>
            <a:ext cx="9182100" cy="608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58044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00"/>
    </mc:Choice>
    <mc:Fallback>
      <p:transition spd="slow" advTm="7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0525"/>
            <a:ext cx="9182100" cy="607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26630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00"/>
    </mc:Choice>
    <mc:Fallback>
      <p:transition spd="slow" advTm="7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152400"/>
            <a:ext cx="7848600" cy="5973763"/>
          </a:xfrm>
        </p:spPr>
        <p:txBody>
          <a:bodyPr/>
          <a:lstStyle/>
          <a:p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Yuanyang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county lies at an altitude ranging from 140 along the Red River up to nearly 3000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metres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above sea level in the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Ailao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mountains and is about 50km north of the border with Vietnam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During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winter to early spring season the entire field is irrigated with spring water from the forest above to rejuvenate and prepare for the next growing season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There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 only one harvest per year for the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Yuanyang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Rice Terrace and planting occurs from March to November every year.</a:t>
            </a:r>
          </a:p>
        </p:txBody>
      </p:sp>
    </p:spTree>
    <p:extLst>
      <p:ext uri="{BB962C8B-B14F-4D97-AF65-F5344CB8AC3E}">
        <p14:creationId xmlns:p14="http://schemas.microsoft.com/office/powerpoint/2010/main" val="5438267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000"/>
    </mc:Choice>
    <mc:Fallback>
      <p:transition spd="slow" advTm="240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5763"/>
            <a:ext cx="9182100" cy="608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39756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00"/>
    </mc:Choice>
    <mc:Fallback>
      <p:transition spd="slow" advTm="700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5763"/>
            <a:ext cx="9182100" cy="608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76371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00"/>
    </mc:Choice>
    <mc:Fallback>
      <p:transition spd="slow" advTm="7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866900"/>
            <a:ext cx="6858000" cy="499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20" r="19135"/>
          <a:stretch/>
        </p:blipFill>
        <p:spPr bwMode="auto">
          <a:xfrm>
            <a:off x="0" y="0"/>
            <a:ext cx="2819400" cy="3312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3"/>
          <p:cNvSpPr/>
          <p:nvPr/>
        </p:nvSpPr>
        <p:spPr>
          <a:xfrm>
            <a:off x="4876800" y="5029200"/>
            <a:ext cx="1524000" cy="16002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7084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00">
        <p:sndAc>
          <p:stSnd loop="1">
            <p:snd r:embed="rId2" name="ASIAN vocal Music~1.WAV"/>
          </p:stSnd>
        </p:sndAc>
      </p:transition>
    </mc:Choice>
    <mc:Fallback>
      <p:transition spd="slow" advTm="7000">
        <p:sndAc>
          <p:stSnd loop="1">
            <p:snd r:embed="rId2" name="ASIAN vocal Music~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3038" y="0"/>
            <a:ext cx="9167037" cy="771525"/>
          </a:xfrm>
        </p:spPr>
        <p:txBody>
          <a:bodyPr/>
          <a:lstStyle/>
          <a:p>
            <a:r>
              <a:rPr lang="en-US" sz="2400" dirty="0"/>
              <a:t>There is only one harvest per year for the </a:t>
            </a:r>
            <a:r>
              <a:rPr lang="en-US" sz="2400" dirty="0" err="1"/>
              <a:t>Yuanyang</a:t>
            </a:r>
            <a:r>
              <a:rPr lang="en-US" sz="2400" dirty="0"/>
              <a:t> Rice Terrace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71525"/>
            <a:ext cx="9182100" cy="608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92870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00"/>
    </mc:Choice>
    <mc:Fallback>
      <p:transition spd="slow" advTm="700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32" y="0"/>
            <a:ext cx="9152418" cy="7239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23900"/>
            <a:ext cx="9163050" cy="613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42586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00"/>
    </mc:Choice>
    <mc:Fallback>
      <p:transition spd="slow" advTm="700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763"/>
            <a:ext cx="9188485" cy="685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41020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00"/>
    </mc:Choice>
    <mc:Fallback>
      <p:transition spd="slow" advTm="700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During the winter to early spring season, the entire field is filled with spring </a:t>
            </a:r>
            <a:r>
              <a:rPr lang="en-US" dirty="0" smtClean="0"/>
              <a:t>water.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53124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00"/>
    </mc:Choice>
    <mc:Fallback>
      <p:transition spd="slow" advTm="700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29748"/>
          </a:xfrm>
        </p:spPr>
        <p:txBody>
          <a:bodyPr/>
          <a:lstStyle/>
          <a:p>
            <a:r>
              <a:rPr lang="en-US" dirty="0"/>
              <a:t>Hani farmer on his way home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29748"/>
            <a:ext cx="9144000" cy="612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26638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00"/>
    </mc:Choice>
    <mc:Fallback>
      <p:transition spd="slow" advTm="700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8860" y="0"/>
            <a:ext cx="9152860" cy="914400"/>
          </a:xfrm>
        </p:spPr>
        <p:txBody>
          <a:bodyPr/>
          <a:lstStyle/>
          <a:p>
            <a:r>
              <a:rPr lang="en-US" dirty="0"/>
              <a:t>Typical daily attire of ethnic Hani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4400"/>
            <a:ext cx="914400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00545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00"/>
    </mc:Choice>
    <mc:Fallback>
      <p:transition spd="slow" advTm="700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067800" cy="903058"/>
          </a:xfrm>
        </p:spPr>
        <p:txBody>
          <a:bodyPr/>
          <a:lstStyle/>
          <a:p>
            <a:r>
              <a:rPr lang="en-US" sz="3200" dirty="0"/>
              <a:t>An ethnic Hani girl with the typical headgear for children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8" y="903058"/>
            <a:ext cx="9136912" cy="5938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00835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00"/>
    </mc:Choice>
    <mc:Fallback>
      <p:transition spd="slow" advTm="7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219200"/>
          </a:xfrm>
        </p:spPr>
        <p:txBody>
          <a:bodyPr/>
          <a:lstStyle/>
          <a:p>
            <a:r>
              <a:rPr lang="en-US" sz="3600" dirty="0"/>
              <a:t>A wondrous thing of beauty nurtured by the industrious will of the people.....</a:t>
            </a:r>
            <a:endParaRPr lang="en-US" sz="3600" dirty="0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95400" y="1295400"/>
            <a:ext cx="7848600" cy="5562600"/>
          </a:xfrm>
        </p:spPr>
        <p:txBody>
          <a:bodyPr/>
          <a:lstStyle/>
          <a:p>
            <a:r>
              <a:rPr lang="en-US" dirty="0"/>
              <a:t>These stunning images showing abstract swirls of </a:t>
            </a:r>
            <a:r>
              <a:rPr lang="en-US" dirty="0" err="1"/>
              <a:t>colours</a:t>
            </a:r>
            <a:r>
              <a:rPr lang="en-US" dirty="0"/>
              <a:t> and patterns could be mistaken for a collection of paintings</a:t>
            </a:r>
            <a:r>
              <a:rPr lang="en-US" dirty="0" smtClean="0"/>
              <a:t>. But </a:t>
            </a:r>
            <a:r>
              <a:rPr lang="en-US" dirty="0"/>
              <a:t>they are in fact photographs of the breath-taking Hani Rice Terraces, found in the mountains above </a:t>
            </a:r>
            <a:r>
              <a:rPr lang="en-US" dirty="0" err="1"/>
              <a:t>Yuanyang</a:t>
            </a:r>
            <a:r>
              <a:rPr lang="en-US" dirty="0"/>
              <a:t>, in south-west China.</a:t>
            </a:r>
          </a:p>
          <a:p>
            <a:r>
              <a:rPr lang="en-US" dirty="0"/>
              <a:t>They are often described as the 'stairway to heaven' because of the vast layers of land reaching heights of up to 2000 meters above sea level.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000"/>
    </mc:Choice>
    <mc:Fallback>
      <p:transition spd="slow" advTm="22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54380"/>
          </a:xfrm>
        </p:spPr>
        <p:txBody>
          <a:bodyPr/>
          <a:lstStyle/>
          <a:p>
            <a:r>
              <a:rPr lang="en-US" dirty="0" smtClean="0"/>
              <a:t>Sunrise over the valley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54380"/>
            <a:ext cx="9144000" cy="6103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5848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00"/>
    </mc:Choice>
    <mc:Fallback>
      <p:transition spd="slow" advTm="7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1488"/>
            <a:ext cx="9182100" cy="591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44413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00"/>
    </mc:Choice>
    <mc:Fallback>
      <p:transition spd="slow" advTm="7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r>
              <a:rPr lang="en-US" sz="2400" dirty="0" smtClean="0"/>
              <a:t>The </a:t>
            </a:r>
            <a:r>
              <a:rPr lang="en-US" sz="2400" dirty="0"/>
              <a:t>site is protected by the laws of the People's Republic of China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71525"/>
            <a:ext cx="9182100" cy="608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06101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00"/>
    </mc:Choice>
    <mc:Fallback>
      <p:transition spd="slow" advTm="7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8630"/>
            <a:ext cx="9144000" cy="5920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97504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00"/>
    </mc:Choice>
    <mc:Fallback>
      <p:transition spd="slow" advTm="7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76200" y="152400"/>
            <a:ext cx="9067800" cy="6705600"/>
          </a:xfrm>
        </p:spPr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Hani people's ancestors came to the steep mountain area 2,500 years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ago. In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their struggle against the difficult terrain they transformed the land into terraced rice paddies where they grew rice to make a living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The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creativity of the Hani people has not only transformed the area into a fertile area to grow rice but also a place of artistic beauty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In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recognition, the Ming Dynasty emperor granted the title of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Skilful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Sculpture to the Hani people and the fields have been officially acknowledged by UNESCO as a World Cultural and Natural Heritage site.</a:t>
            </a:r>
          </a:p>
        </p:txBody>
      </p:sp>
    </p:spTree>
    <p:extLst>
      <p:ext uri="{BB962C8B-B14F-4D97-AF65-F5344CB8AC3E}">
        <p14:creationId xmlns:p14="http://schemas.microsoft.com/office/powerpoint/2010/main" val="39203094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000"/>
    </mc:Choice>
    <mc:Fallback>
      <p:transition spd="slow" advTm="25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3670" y="17721"/>
            <a:ext cx="9177670" cy="807515"/>
          </a:xfrm>
        </p:spPr>
        <p:txBody>
          <a:bodyPr/>
          <a:lstStyle/>
          <a:p>
            <a:r>
              <a:rPr lang="en-US" sz="2400" dirty="0"/>
              <a:t>Hani people have created fantastic and perfect land art of vast terraced fields in the heritage site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25236"/>
            <a:ext cx="9144000" cy="603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71417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00"/>
    </mc:Choice>
    <mc:Fallback>
      <p:transition spd="slow" advTm="7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hina dragon green jade">
  <a:themeElements>
    <a:clrScheme name="Office Theme 1">
      <a:dk1>
        <a:srgbClr val="000000"/>
      </a:dk1>
      <a:lt1>
        <a:srgbClr val="FFFFFF"/>
      </a:lt1>
      <a:dk2>
        <a:srgbClr val="308014"/>
      </a:dk2>
      <a:lt2>
        <a:srgbClr val="FFFFFF"/>
      </a:lt2>
      <a:accent1>
        <a:srgbClr val="396929"/>
      </a:accent1>
      <a:accent2>
        <a:srgbClr val="42BE10"/>
      </a:accent2>
      <a:accent3>
        <a:srgbClr val="ADC0AA"/>
      </a:accent3>
      <a:accent4>
        <a:srgbClr val="DADADA"/>
      </a:accent4>
      <a:accent5>
        <a:srgbClr val="AEB9AC"/>
      </a:accent5>
      <a:accent6>
        <a:srgbClr val="3BAC0D"/>
      </a:accent6>
      <a:hlink>
        <a:srgbClr val="C1F0C1"/>
      </a:hlink>
      <a:folHlink>
        <a:srgbClr val="C0FFA8"/>
      </a:folHlink>
    </a:clrScheme>
    <a:fontScheme name="Office Them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ffice Theme 1">
        <a:dk1>
          <a:srgbClr val="000000"/>
        </a:dk1>
        <a:lt1>
          <a:srgbClr val="FFFFFF"/>
        </a:lt1>
        <a:dk2>
          <a:srgbClr val="308014"/>
        </a:dk2>
        <a:lt2>
          <a:srgbClr val="FFFFFF"/>
        </a:lt2>
        <a:accent1>
          <a:srgbClr val="396929"/>
        </a:accent1>
        <a:accent2>
          <a:srgbClr val="42BE10"/>
        </a:accent2>
        <a:accent3>
          <a:srgbClr val="ADC0AA"/>
        </a:accent3>
        <a:accent4>
          <a:srgbClr val="DADADA"/>
        </a:accent4>
        <a:accent5>
          <a:srgbClr val="AEB9AC"/>
        </a:accent5>
        <a:accent6>
          <a:srgbClr val="3BAC0D"/>
        </a:accent6>
        <a:hlink>
          <a:srgbClr val="C1F0C1"/>
        </a:hlink>
        <a:folHlink>
          <a:srgbClr val="C0FFA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308014"/>
        </a:dk2>
        <a:lt2>
          <a:srgbClr val="FFFFFF"/>
        </a:lt2>
        <a:accent1>
          <a:srgbClr val="29AEE7"/>
        </a:accent1>
        <a:accent2>
          <a:srgbClr val="B2DE19"/>
        </a:accent2>
        <a:accent3>
          <a:srgbClr val="ADC0AA"/>
        </a:accent3>
        <a:accent4>
          <a:srgbClr val="DADADA"/>
        </a:accent4>
        <a:accent5>
          <a:srgbClr val="ACD3F1"/>
        </a:accent5>
        <a:accent6>
          <a:srgbClr val="A1C916"/>
        </a:accent6>
        <a:hlink>
          <a:srgbClr val="C6F7B5"/>
        </a:hlink>
        <a:folHlink>
          <a:srgbClr val="CEE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308014"/>
        </a:dk2>
        <a:lt2>
          <a:srgbClr val="FFFFFF"/>
        </a:lt2>
        <a:accent1>
          <a:srgbClr val="B5186B"/>
        </a:accent1>
        <a:accent2>
          <a:srgbClr val="CE8E63"/>
        </a:accent2>
        <a:accent3>
          <a:srgbClr val="ADC0AA"/>
        </a:accent3>
        <a:accent4>
          <a:srgbClr val="DADADA"/>
        </a:accent4>
        <a:accent5>
          <a:srgbClr val="D7ABBA"/>
        </a:accent5>
        <a:accent6>
          <a:srgbClr val="BA8059"/>
        </a:accent6>
        <a:hlink>
          <a:srgbClr val="F79ACE"/>
        </a:hlink>
        <a:folHlink>
          <a:srgbClr val="EFD7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308014"/>
        </a:dk2>
        <a:lt2>
          <a:srgbClr val="FFFFFF"/>
        </a:lt2>
        <a:accent1>
          <a:srgbClr val="F7CB21"/>
        </a:accent1>
        <a:accent2>
          <a:srgbClr val="63E729"/>
        </a:accent2>
        <a:accent3>
          <a:srgbClr val="ADC0AA"/>
        </a:accent3>
        <a:accent4>
          <a:srgbClr val="DADADA"/>
        </a:accent4>
        <a:accent5>
          <a:srgbClr val="FAE2AB"/>
        </a:accent5>
        <a:accent6>
          <a:srgbClr val="59D124"/>
        </a:accent6>
        <a:hlink>
          <a:srgbClr val="DBD1FF"/>
        </a:hlink>
        <a:folHlink>
          <a:srgbClr val="FFD7D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96929"/>
        </a:accent1>
        <a:accent2>
          <a:srgbClr val="42BE10"/>
        </a:accent2>
        <a:accent3>
          <a:srgbClr val="FFFFFF"/>
        </a:accent3>
        <a:accent4>
          <a:srgbClr val="000000"/>
        </a:accent4>
        <a:accent5>
          <a:srgbClr val="AEB9AC"/>
        </a:accent5>
        <a:accent6>
          <a:srgbClr val="3BAC0D"/>
        </a:accent6>
        <a:hlink>
          <a:srgbClr val="C1F0C1"/>
        </a:hlink>
        <a:folHlink>
          <a:srgbClr val="C0FFA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29AEE7"/>
        </a:accent1>
        <a:accent2>
          <a:srgbClr val="B2DE19"/>
        </a:accent2>
        <a:accent3>
          <a:srgbClr val="FFFFFF"/>
        </a:accent3>
        <a:accent4>
          <a:srgbClr val="000000"/>
        </a:accent4>
        <a:accent5>
          <a:srgbClr val="ACD3F1"/>
        </a:accent5>
        <a:accent6>
          <a:srgbClr val="A1C916"/>
        </a:accent6>
        <a:hlink>
          <a:srgbClr val="C6F7B5"/>
        </a:hlink>
        <a:folHlink>
          <a:srgbClr val="CEE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5186B"/>
        </a:accent1>
        <a:accent2>
          <a:srgbClr val="CE8E63"/>
        </a:accent2>
        <a:accent3>
          <a:srgbClr val="FFFFFF"/>
        </a:accent3>
        <a:accent4>
          <a:srgbClr val="000000"/>
        </a:accent4>
        <a:accent5>
          <a:srgbClr val="D7ABBA"/>
        </a:accent5>
        <a:accent6>
          <a:srgbClr val="BA8059"/>
        </a:accent6>
        <a:hlink>
          <a:srgbClr val="F79ACE"/>
        </a:hlink>
        <a:folHlink>
          <a:srgbClr val="EFD7C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7CB21"/>
        </a:accent1>
        <a:accent2>
          <a:srgbClr val="63E729"/>
        </a:accent2>
        <a:accent3>
          <a:srgbClr val="FFFFFF"/>
        </a:accent3>
        <a:accent4>
          <a:srgbClr val="000000"/>
        </a:accent4>
        <a:accent5>
          <a:srgbClr val="FAE2AB"/>
        </a:accent5>
        <a:accent6>
          <a:srgbClr val="59D124"/>
        </a:accent6>
        <a:hlink>
          <a:srgbClr val="DBD1FF"/>
        </a:hlink>
        <a:folHlink>
          <a:srgbClr val="FFD7D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china dragon green jade</Template>
  <TotalTime>57</TotalTime>
  <Words>465</Words>
  <Application>Microsoft Office PowerPoint</Application>
  <PresentationFormat>On-screen Show (4:3)</PresentationFormat>
  <Paragraphs>19</Paragraphs>
  <Slides>26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china dragon green jade</vt:lpstr>
      <vt:lpstr>Another wonder from China - the Hani Rice Terraces</vt:lpstr>
      <vt:lpstr>PowerPoint Presentation</vt:lpstr>
      <vt:lpstr>A wondrous thing of beauty nurtured by the industrious will of the people.....</vt:lpstr>
      <vt:lpstr>Sunrise over the valley</vt:lpstr>
      <vt:lpstr>PowerPoint Presentation</vt:lpstr>
      <vt:lpstr>The site is protected by the laws of the People's Republic of China</vt:lpstr>
      <vt:lpstr>PowerPoint Presentation</vt:lpstr>
      <vt:lpstr>PowerPoint Presentation</vt:lpstr>
      <vt:lpstr>Hani people have created fantastic and perfect land art of vast terraced fields in the heritage site</vt:lpstr>
      <vt:lpstr>Two thousand five hundred years ago, the ancestors of Hani people came from Tibetan Plateau to work this land </vt:lpstr>
      <vt:lpstr>PowerPoint Presentation</vt:lpstr>
      <vt:lpstr>The entire field is irrigated with spring water from the forest above to rejuvenate and prepare for the next growing season</vt:lpstr>
      <vt:lpstr>PowerPoint Presentation</vt:lpstr>
      <vt:lpstr>The water flows down the fields creating this amazing natural scenery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There is only one harvest per year for the Yuanyang Rice Terrace</vt:lpstr>
      <vt:lpstr>PowerPoint Presentation</vt:lpstr>
      <vt:lpstr>PowerPoint Presentation</vt:lpstr>
      <vt:lpstr>PowerPoint Presentation</vt:lpstr>
      <vt:lpstr>Hani farmer on his way home</vt:lpstr>
      <vt:lpstr>Typical daily attire of ethnic Hani</vt:lpstr>
      <vt:lpstr>An ethnic Hani girl with the typical headgear for children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Another wonder from China - the Hani Rice Terraces</dc:title>
  <dc:creator>Joseph A. Naumann</dc:creator>
  <cp:lastModifiedBy>Joseph A. Naumann</cp:lastModifiedBy>
  <cp:revision>6</cp:revision>
  <dcterms:created xsi:type="dcterms:W3CDTF">2013-04-04T18:14:52Z</dcterms:created>
  <dcterms:modified xsi:type="dcterms:W3CDTF">2013-04-04T19:12:13Z</dcterms:modified>
</cp:coreProperties>
</file>