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3" autoAdjust="0"/>
    <p:restoredTop sz="94600"/>
  </p:normalViewPr>
  <p:slideViewPr>
    <p:cSldViewPr snapToGrid="0">
      <p:cViewPr varScale="1">
        <p:scale>
          <a:sx n="75" d="100"/>
          <a:sy n="75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0A1A66-AB95-445B-846C-967B1B792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126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276394-6CDA-46F0-A74F-763E769891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354F8-5619-49D1-B4F3-E1DF49778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22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08361-667C-4AD5-8E1E-9227F8FC1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57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83BF187-F97E-454C-B3F2-8363E023E9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AB56D-FF59-4D8D-84FF-9333355E4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19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3F590-E45F-4E70-808F-01A6F11462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A82AE-8678-4A90-8610-FCDA1CC26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416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61EDB-C1F1-4C6D-97E5-F9FFAB835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062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FFD19-53C9-4A8A-900B-C4091ED26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438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C8BC6-F427-4656-8C04-4815FAE75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23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D9DD1-F4B6-45BE-B358-838860A69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69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5352C-13C9-4CEC-827F-A9FB865C37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842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B5EC1-10FA-4192-8005-450ABCD67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74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8A59F-1FBA-448E-90D1-1FF3F0A3E9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834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56DFA-017B-4E85-9CCE-670914A54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8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CADC8-32A5-4C92-B994-F109E8968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70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FE74C-04B7-4985-B4D5-3BBB7B31C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38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FAD80-1B36-4CEB-A7FB-3679BEEC5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F2F9E-E13D-4AB2-8E0A-63BD90C68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A1303-287D-4799-8173-41440A158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95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ED386-8B67-4FCB-BE46-0BF30EAC6D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BB3AD-99EA-4B5C-AF15-B389DFCE03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79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2471E6-A821-436E-829B-B30D84D12C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C6817C-D9D9-4379-B820-AA962D1C16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8400" y="2130425"/>
            <a:ext cx="6832600" cy="1470025"/>
          </a:xfrm>
        </p:spPr>
        <p:txBody>
          <a:bodyPr/>
          <a:lstStyle/>
          <a:p>
            <a:r>
              <a:rPr lang="en-US" altLang="en-US" dirty="0"/>
              <a:t>18 Of The Best Wilderness Photos From The Smithsonian’s “Wilderness Forever” Photo </a:t>
            </a:r>
            <a:r>
              <a:rPr lang="en-US" altLang="en-US" dirty="0" smtClean="0"/>
              <a:t>Contest</a:t>
            </a:r>
            <a:endParaRPr lang="en-US" altLang="en-US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2014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3" y="0"/>
            <a:ext cx="8226425" cy="1143000"/>
          </a:xfrm>
        </p:spPr>
        <p:txBody>
          <a:bodyPr/>
          <a:lstStyle/>
          <a:p>
            <a:r>
              <a:rPr lang="en-US" dirty="0"/>
              <a:t>Snowy Owl, Otis Pike Fire Island High Dune Wilderness Area, New York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99" y="1143000"/>
            <a:ext cx="855306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685800"/>
          </a:xfrm>
        </p:spPr>
        <p:txBody>
          <a:bodyPr/>
          <a:lstStyle/>
          <a:p>
            <a:r>
              <a:rPr lang="en-US" dirty="0"/>
              <a:t>Banner Peak Alpenglow, California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8927"/>
            <a:ext cx="9144000" cy="60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6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83100" cy="3835400"/>
          </a:xfrm>
        </p:spPr>
        <p:txBody>
          <a:bodyPr/>
          <a:lstStyle/>
          <a:p>
            <a:pPr algn="ctr"/>
            <a:r>
              <a:rPr lang="en-US" dirty="0"/>
              <a:t>Aurora Ridge Trail, Sol </a:t>
            </a:r>
            <a:r>
              <a:rPr lang="en-US" dirty="0" err="1"/>
              <a:t>Duc</a:t>
            </a:r>
            <a:r>
              <a:rPr lang="en-US" dirty="0"/>
              <a:t> Valley, Washington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63562"/>
          </a:xfrm>
        </p:spPr>
        <p:txBody>
          <a:bodyPr/>
          <a:lstStyle/>
          <a:p>
            <a:r>
              <a:rPr lang="en-US" sz="2800" dirty="0"/>
              <a:t>Snowy Meadow, Mount Hood Wilderness, Oregon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8537"/>
            <a:ext cx="9144000" cy="60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546100"/>
            <a:ext cx="9017000" cy="1092200"/>
          </a:xfrm>
        </p:spPr>
        <p:txBody>
          <a:bodyPr/>
          <a:lstStyle/>
          <a:p>
            <a:r>
              <a:rPr lang="en-US" sz="2800" dirty="0"/>
              <a:t>Purple Sea Star, Olympic Wilderness, Washington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8537"/>
            <a:ext cx="9144000" cy="60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78900" cy="965200"/>
          </a:xfrm>
        </p:spPr>
        <p:txBody>
          <a:bodyPr/>
          <a:lstStyle/>
          <a:p>
            <a:r>
              <a:rPr lang="en-US" sz="2400" dirty="0"/>
              <a:t>Aurora Borealis Over Honeymoon Rock, Apostle Islands National Lakeshore, Wisconsin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60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7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1206500"/>
          </a:xfrm>
        </p:spPr>
        <p:txBody>
          <a:bodyPr/>
          <a:lstStyle/>
          <a:p>
            <a:r>
              <a:rPr lang="sv-SE" dirty="0"/>
              <a:t>Alaska Range, Denali Wilderness In Alaska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2123"/>
            <a:ext cx="9144000" cy="44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09600"/>
          </a:xfrm>
        </p:spPr>
        <p:txBody>
          <a:bodyPr/>
          <a:lstStyle/>
          <a:p>
            <a:r>
              <a:rPr lang="es-ES" sz="2800" dirty="0" err="1"/>
              <a:t>Sandhill</a:t>
            </a:r>
            <a:r>
              <a:rPr lang="es-ES" sz="2800" dirty="0"/>
              <a:t> Cranes, Bosque Del Apache, New </a:t>
            </a:r>
            <a:r>
              <a:rPr lang="es-ES" sz="2800" dirty="0" err="1"/>
              <a:t>Mexico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1273"/>
            <a:ext cx="9144000" cy="60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0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58299" cy="508000"/>
          </a:xfrm>
        </p:spPr>
        <p:txBody>
          <a:bodyPr/>
          <a:lstStyle/>
          <a:p>
            <a:r>
              <a:rPr lang="en-US" sz="2800" dirty="0"/>
              <a:t>Peak Fall Colors, Ouachita National Forest, Arkansas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8536"/>
            <a:ext cx="9144000" cy="60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5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1143000"/>
          </a:xfrm>
        </p:spPr>
        <p:txBody>
          <a:bodyPr/>
          <a:lstStyle/>
          <a:p>
            <a:r>
              <a:rPr lang="en-US" dirty="0"/>
              <a:t>American Alligator, Marjory </a:t>
            </a:r>
            <a:r>
              <a:rPr lang="en-US" dirty="0" err="1"/>
              <a:t>Stoneman</a:t>
            </a:r>
            <a:r>
              <a:rPr lang="en-US" dirty="0"/>
              <a:t> Douglas, Florida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75" y="1143000"/>
            <a:ext cx="8572500" cy="5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2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55600"/>
            <a:ext cx="8296275" cy="6184900"/>
          </a:xfrm>
        </p:spPr>
        <p:txBody>
          <a:bodyPr/>
          <a:lstStyle/>
          <a:p>
            <a:r>
              <a:rPr lang="en-US" altLang="en-US" dirty="0"/>
              <a:t>The Smithsonian National Museum of Natural History has unveiled an epic photo exhibit called “Wilderness Forever: 50 Years of Protecting America’s Wild Places.” The exhibit features jury-selected images that perfectly capture the gripping beauty of America’s wildest natural spaces</a:t>
            </a:r>
            <a:r>
              <a:rPr lang="en-US" altLang="en-US" dirty="0" smtClean="0"/>
              <a:t>. The </a:t>
            </a:r>
            <a:r>
              <a:rPr lang="en-US" altLang="en-US" dirty="0"/>
              <a:t>exhibit celebrates the Wilderness Act, an integral element of the U.S.A’s conservation efforts that, since its adoption in 1964, has protected more than 109 million acres of American wilderness</a:t>
            </a:r>
            <a:r>
              <a:rPr lang="en-US" altLang="en-US" dirty="0" smtClean="0"/>
              <a:t>. The </a:t>
            </a:r>
            <a:r>
              <a:rPr lang="en-US" altLang="en-US" dirty="0"/>
              <a:t>exhibit was selected from more than 5,000 submissions from throughout the U.S. Many of the winning photos come from the stunning mountains and </a:t>
            </a:r>
            <a:r>
              <a:rPr lang="en-US" altLang="en-US" dirty="0" err="1"/>
              <a:t>tundras</a:t>
            </a:r>
            <a:r>
              <a:rPr lang="en-US" altLang="en-US" dirty="0"/>
              <a:t> of Alaska, the mossy mountain forests of the Pacific Coast, and the unique sandstone formations of the South-West – all regions worth exploring</a:t>
            </a:r>
            <a:r>
              <a:rPr lang="en-US" altLang="en-US" dirty="0" smtClean="0"/>
              <a:t>! The </a:t>
            </a:r>
            <a:r>
              <a:rPr lang="en-US" altLang="en-US" dirty="0"/>
              <a:t>exhibit will run through summer 2015.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0400"/>
            <a:ext cx="9144000" cy="60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8226425" cy="652462"/>
          </a:xfrm>
        </p:spPr>
        <p:txBody>
          <a:bodyPr/>
          <a:lstStyle/>
          <a:p>
            <a:r>
              <a:rPr lang="sv-SE" altLang="en-US" dirty="0"/>
              <a:t>Red Fox, Denali National Park, Alaska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319"/>
            <a:ext cx="9144000" cy="6078682"/>
          </a:xfrm>
          <a:prstGeom prst="rect">
            <a:avLst/>
          </a:prstGeom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632200" cy="4445000"/>
          </a:xfrm>
        </p:spPr>
        <p:txBody>
          <a:bodyPr/>
          <a:lstStyle/>
          <a:p>
            <a:pPr algn="ctr"/>
            <a:r>
              <a:rPr lang="en-US" sz="2800" dirty="0"/>
              <a:t>Mountain Goat Kids, Mount Evans Wilderness, Colorado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5933" y="0"/>
            <a:ext cx="5398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9143999" cy="901700"/>
          </a:xfrm>
        </p:spPr>
        <p:txBody>
          <a:bodyPr/>
          <a:lstStyle/>
          <a:p>
            <a:r>
              <a:rPr lang="en-US" sz="2800" dirty="0"/>
              <a:t>White Pocket, </a:t>
            </a:r>
            <a:r>
              <a:rPr lang="en-US" sz="2800" dirty="0" err="1"/>
              <a:t>Paria</a:t>
            </a:r>
            <a:r>
              <a:rPr lang="en-US" sz="2800" dirty="0"/>
              <a:t> Canyon-Vermilion Cliffs, Arizona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9647"/>
            <a:ext cx="9143999" cy="55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9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4029562" cy="3695700"/>
          </a:xfrm>
        </p:spPr>
        <p:txBody>
          <a:bodyPr/>
          <a:lstStyle/>
          <a:p>
            <a:pPr algn="ctr"/>
            <a:r>
              <a:rPr lang="en-US" dirty="0"/>
              <a:t>Brown Bear, Katmai Wilderness, Katmai National Park and Preserve, Alaska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562" y="0"/>
            <a:ext cx="5114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4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0"/>
            <a:ext cx="8226425" cy="1143000"/>
          </a:xfrm>
        </p:spPr>
        <p:txBody>
          <a:bodyPr/>
          <a:lstStyle/>
          <a:p>
            <a:r>
              <a:rPr lang="en-US" dirty="0"/>
              <a:t>Climbing the Summit Pyramid Of </a:t>
            </a:r>
            <a:r>
              <a:rPr lang="en-US" dirty="0" err="1"/>
              <a:t>Sahale</a:t>
            </a:r>
            <a:r>
              <a:rPr lang="en-US" dirty="0"/>
              <a:t> Mountain, Washington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231901"/>
            <a:ext cx="8434357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0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84701" cy="3746500"/>
          </a:xfrm>
        </p:spPr>
        <p:txBody>
          <a:bodyPr/>
          <a:lstStyle/>
          <a:p>
            <a:pPr algn="ctr"/>
            <a:r>
              <a:rPr lang="en-US" dirty="0"/>
              <a:t>Bald Eagle, Glacier Bay Wilderness Area, Alaska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70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1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0"/>
            <a:ext cx="3489326" cy="4533900"/>
          </a:xfrm>
        </p:spPr>
        <p:txBody>
          <a:bodyPr/>
          <a:lstStyle/>
          <a:p>
            <a:pPr algn="ctr"/>
            <a:r>
              <a:rPr lang="en-US" dirty="0"/>
              <a:t>Meadow of Wildflowers, Grand Teton National Park, Wyoming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126" y="0"/>
            <a:ext cx="5486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44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ABABAB"/>
      </a:dk1>
      <a:lt1>
        <a:srgbClr val="FFFFFF"/>
      </a:lt1>
      <a:dk2>
        <a:srgbClr val="666600"/>
      </a:dk2>
      <a:lt2>
        <a:srgbClr val="FFFFFF"/>
      </a:lt2>
      <a:accent1>
        <a:srgbClr val="E6C339"/>
      </a:accent1>
      <a:accent2>
        <a:srgbClr val="ADD92B"/>
      </a:accent2>
      <a:accent3>
        <a:srgbClr val="B8B8AA"/>
      </a:accent3>
      <a:accent4>
        <a:srgbClr val="DADADA"/>
      </a:accent4>
      <a:accent5>
        <a:srgbClr val="F0DEAE"/>
      </a:accent5>
      <a:accent6>
        <a:srgbClr val="9CC426"/>
      </a:accent6>
      <a:hlink>
        <a:srgbClr val="DEDE4E"/>
      </a:hlink>
      <a:folHlink>
        <a:srgbClr val="A1E6A1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CCCC14"/>
        </a:accent1>
        <a:accent2>
          <a:srgbClr val="C5D916"/>
        </a:accent2>
        <a:accent3>
          <a:srgbClr val="B8B8AA"/>
        </a:accent3>
        <a:accent4>
          <a:srgbClr val="DADADA"/>
        </a:accent4>
        <a:accent5>
          <a:srgbClr val="E2E2AA"/>
        </a:accent5>
        <a:accent6>
          <a:srgbClr val="B2C413"/>
        </a:accent6>
        <a:hlink>
          <a:srgbClr val="DEDE64"/>
        </a:hlink>
        <a:folHlink>
          <a:srgbClr val="D9E6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E6C339"/>
        </a:accent1>
        <a:accent2>
          <a:srgbClr val="ADD92B"/>
        </a:accent2>
        <a:accent3>
          <a:srgbClr val="B8B8AA"/>
        </a:accent3>
        <a:accent4>
          <a:srgbClr val="DADADA"/>
        </a:accent4>
        <a:accent5>
          <a:srgbClr val="F0DEAE"/>
        </a:accent5>
        <a:accent6>
          <a:srgbClr val="9CC426"/>
        </a:accent6>
        <a:hlink>
          <a:srgbClr val="DEDE4E"/>
        </a:hlink>
        <a:folHlink>
          <a:srgbClr val="A1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EDA6D0"/>
        </a:accent1>
        <a:accent2>
          <a:srgbClr val="CCCC14"/>
        </a:accent2>
        <a:accent3>
          <a:srgbClr val="B8B8AA"/>
        </a:accent3>
        <a:accent4>
          <a:srgbClr val="DADADA"/>
        </a:accent4>
        <a:accent5>
          <a:srgbClr val="F4D0E4"/>
        </a:accent5>
        <a:accent6>
          <a:srgbClr val="B9B911"/>
        </a:accent6>
        <a:hlink>
          <a:srgbClr val="F7C6C6"/>
        </a:hlink>
        <a:folHlink>
          <a:srgbClr val="D2CAF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8ACFE6"/>
        </a:accent1>
        <a:accent2>
          <a:srgbClr val="EDB48E"/>
        </a:accent2>
        <a:accent3>
          <a:srgbClr val="B8B8AA"/>
        </a:accent3>
        <a:accent4>
          <a:srgbClr val="DADADA"/>
        </a:accent4>
        <a:accent5>
          <a:srgbClr val="C4E4F0"/>
        </a:accent5>
        <a:accent6>
          <a:srgbClr val="D7A380"/>
        </a:accent6>
        <a:hlink>
          <a:srgbClr val="EDC9FF"/>
        </a:hlink>
        <a:folHlink>
          <a:srgbClr val="DEDE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CCCC14"/>
        </a:accent1>
        <a:accent2>
          <a:srgbClr val="C5D91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B2C413"/>
        </a:accent6>
        <a:hlink>
          <a:srgbClr val="DEDE64"/>
        </a:hlink>
        <a:folHlink>
          <a:srgbClr val="D9E6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E6C339"/>
        </a:accent1>
        <a:accent2>
          <a:srgbClr val="ADD92B"/>
        </a:accent2>
        <a:accent3>
          <a:srgbClr val="FFFFFF"/>
        </a:accent3>
        <a:accent4>
          <a:srgbClr val="000000"/>
        </a:accent4>
        <a:accent5>
          <a:srgbClr val="F0DEAE"/>
        </a:accent5>
        <a:accent6>
          <a:srgbClr val="9CC426"/>
        </a:accent6>
        <a:hlink>
          <a:srgbClr val="DEDE4E"/>
        </a:hlink>
        <a:folHlink>
          <a:srgbClr val="A1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EDA6D0"/>
        </a:accent1>
        <a:accent2>
          <a:srgbClr val="CCCC14"/>
        </a:accent2>
        <a:accent3>
          <a:srgbClr val="FFFFFF"/>
        </a:accent3>
        <a:accent4>
          <a:srgbClr val="000000"/>
        </a:accent4>
        <a:accent5>
          <a:srgbClr val="F4D0E4"/>
        </a:accent5>
        <a:accent6>
          <a:srgbClr val="B9B911"/>
        </a:accent6>
        <a:hlink>
          <a:srgbClr val="F7C6C6"/>
        </a:hlink>
        <a:folHlink>
          <a:srgbClr val="D2CAF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8ACFE6"/>
        </a:accent1>
        <a:accent2>
          <a:srgbClr val="EDB48E"/>
        </a:accent2>
        <a:accent3>
          <a:srgbClr val="FFFFFF"/>
        </a:accent3>
        <a:accent4>
          <a:srgbClr val="000000"/>
        </a:accent4>
        <a:accent5>
          <a:srgbClr val="C4E4F0"/>
        </a:accent5>
        <a:accent6>
          <a:srgbClr val="D7A380"/>
        </a:accent6>
        <a:hlink>
          <a:srgbClr val="EDC9FF"/>
        </a:hlink>
        <a:folHlink>
          <a:srgbClr val="DED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8F43681A-BA0F-42A0-8DE9-C4CDBE79941C}" vid="{55874A65-B5DE-492A-A4CC-DAF6FADD57DB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ABABAB"/>
      </a:dk1>
      <a:lt1>
        <a:srgbClr val="FFFFFF"/>
      </a:lt1>
      <a:dk2>
        <a:srgbClr val="666600"/>
      </a:dk2>
      <a:lt2>
        <a:srgbClr val="FFFFFF"/>
      </a:lt2>
      <a:accent1>
        <a:srgbClr val="E6C339"/>
      </a:accent1>
      <a:accent2>
        <a:srgbClr val="ADD92B"/>
      </a:accent2>
      <a:accent3>
        <a:srgbClr val="B8B8AA"/>
      </a:accent3>
      <a:accent4>
        <a:srgbClr val="DADADA"/>
      </a:accent4>
      <a:accent5>
        <a:srgbClr val="F0DEAE"/>
      </a:accent5>
      <a:accent6>
        <a:srgbClr val="9CC426"/>
      </a:accent6>
      <a:hlink>
        <a:srgbClr val="DEDE4E"/>
      </a:hlink>
      <a:folHlink>
        <a:srgbClr val="A1E6A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CCCC14"/>
        </a:accent1>
        <a:accent2>
          <a:srgbClr val="C5D916"/>
        </a:accent2>
        <a:accent3>
          <a:srgbClr val="B8B8AA"/>
        </a:accent3>
        <a:accent4>
          <a:srgbClr val="DADADA"/>
        </a:accent4>
        <a:accent5>
          <a:srgbClr val="E2E2AA"/>
        </a:accent5>
        <a:accent6>
          <a:srgbClr val="B2C413"/>
        </a:accent6>
        <a:hlink>
          <a:srgbClr val="DEDE64"/>
        </a:hlink>
        <a:folHlink>
          <a:srgbClr val="D9E6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E6C339"/>
        </a:accent1>
        <a:accent2>
          <a:srgbClr val="ADD92B"/>
        </a:accent2>
        <a:accent3>
          <a:srgbClr val="B8B8AA"/>
        </a:accent3>
        <a:accent4>
          <a:srgbClr val="DADADA"/>
        </a:accent4>
        <a:accent5>
          <a:srgbClr val="F0DEAE"/>
        </a:accent5>
        <a:accent6>
          <a:srgbClr val="9CC426"/>
        </a:accent6>
        <a:hlink>
          <a:srgbClr val="DEDE4E"/>
        </a:hlink>
        <a:folHlink>
          <a:srgbClr val="A1E6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EDA6D0"/>
        </a:accent1>
        <a:accent2>
          <a:srgbClr val="CCCC14"/>
        </a:accent2>
        <a:accent3>
          <a:srgbClr val="B8B8AA"/>
        </a:accent3>
        <a:accent4>
          <a:srgbClr val="DADADA"/>
        </a:accent4>
        <a:accent5>
          <a:srgbClr val="F4D0E4"/>
        </a:accent5>
        <a:accent6>
          <a:srgbClr val="B9B911"/>
        </a:accent6>
        <a:hlink>
          <a:srgbClr val="F7C6C6"/>
        </a:hlink>
        <a:folHlink>
          <a:srgbClr val="D2CAF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ABABAB"/>
        </a:dk1>
        <a:lt1>
          <a:srgbClr val="FFFFFF"/>
        </a:lt1>
        <a:dk2>
          <a:srgbClr val="666600"/>
        </a:dk2>
        <a:lt2>
          <a:srgbClr val="FFFFFF"/>
        </a:lt2>
        <a:accent1>
          <a:srgbClr val="8ACFE6"/>
        </a:accent1>
        <a:accent2>
          <a:srgbClr val="EDB48E"/>
        </a:accent2>
        <a:accent3>
          <a:srgbClr val="B8B8AA"/>
        </a:accent3>
        <a:accent4>
          <a:srgbClr val="DADADA"/>
        </a:accent4>
        <a:accent5>
          <a:srgbClr val="C4E4F0"/>
        </a:accent5>
        <a:accent6>
          <a:srgbClr val="D7A380"/>
        </a:accent6>
        <a:hlink>
          <a:srgbClr val="EDC9FF"/>
        </a:hlink>
        <a:folHlink>
          <a:srgbClr val="DEDE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CCCC14"/>
        </a:accent1>
        <a:accent2>
          <a:srgbClr val="C5D91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B2C413"/>
        </a:accent6>
        <a:hlink>
          <a:srgbClr val="DEDE64"/>
        </a:hlink>
        <a:folHlink>
          <a:srgbClr val="D9E6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E6C339"/>
        </a:accent1>
        <a:accent2>
          <a:srgbClr val="ADD92B"/>
        </a:accent2>
        <a:accent3>
          <a:srgbClr val="FFFFFF"/>
        </a:accent3>
        <a:accent4>
          <a:srgbClr val="000000"/>
        </a:accent4>
        <a:accent5>
          <a:srgbClr val="F0DEAE"/>
        </a:accent5>
        <a:accent6>
          <a:srgbClr val="9CC426"/>
        </a:accent6>
        <a:hlink>
          <a:srgbClr val="DEDE4E"/>
        </a:hlink>
        <a:folHlink>
          <a:srgbClr val="A1E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EDA6D0"/>
        </a:accent1>
        <a:accent2>
          <a:srgbClr val="CCCC14"/>
        </a:accent2>
        <a:accent3>
          <a:srgbClr val="FFFFFF"/>
        </a:accent3>
        <a:accent4>
          <a:srgbClr val="000000"/>
        </a:accent4>
        <a:accent5>
          <a:srgbClr val="F4D0E4"/>
        </a:accent5>
        <a:accent6>
          <a:srgbClr val="B9B911"/>
        </a:accent6>
        <a:hlink>
          <a:srgbClr val="F7C6C6"/>
        </a:hlink>
        <a:folHlink>
          <a:srgbClr val="D2CAF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ABABAB"/>
        </a:lt2>
        <a:accent1>
          <a:srgbClr val="8ACFE6"/>
        </a:accent1>
        <a:accent2>
          <a:srgbClr val="EDB48E"/>
        </a:accent2>
        <a:accent3>
          <a:srgbClr val="FFFFFF"/>
        </a:accent3>
        <a:accent4>
          <a:srgbClr val="000000"/>
        </a:accent4>
        <a:accent5>
          <a:srgbClr val="C4E4F0"/>
        </a:accent5>
        <a:accent6>
          <a:srgbClr val="D7A380"/>
        </a:accent6>
        <a:hlink>
          <a:srgbClr val="EDC9FF"/>
        </a:hlink>
        <a:folHlink>
          <a:srgbClr val="DED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8F43681A-BA0F-42A0-8DE9-C4CDBE79941C}" vid="{90BD6AAE-0E0A-4292-AD44-C74409ED05C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jungle abstract</Template>
  <TotalTime>22</TotalTime>
  <Words>308</Words>
  <Application>Microsoft Office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Office Theme</vt:lpstr>
      <vt:lpstr>1_Default Design</vt:lpstr>
      <vt:lpstr>18 Of The Best Wilderness Photos From The Smithsonian’s “Wilderness Forever” Photo Contest</vt:lpstr>
      <vt:lpstr>PowerPoint Presentation</vt:lpstr>
      <vt:lpstr>Red Fox, Denali National Park, Alaska</vt:lpstr>
      <vt:lpstr>Mountain Goat Kids, Mount Evans Wilderness, Colorado</vt:lpstr>
      <vt:lpstr>White Pocket, Paria Canyon-Vermilion Cliffs, Arizona</vt:lpstr>
      <vt:lpstr>Brown Bear, Katmai Wilderness, Katmai National Park and Preserve, Alaska</vt:lpstr>
      <vt:lpstr>Climbing the Summit Pyramid Of Sahale Mountain, Washington</vt:lpstr>
      <vt:lpstr>Bald Eagle, Glacier Bay Wilderness Area, Alaska</vt:lpstr>
      <vt:lpstr>Meadow of Wildflowers, Grand Teton National Park, Wyoming</vt:lpstr>
      <vt:lpstr>Snowy Owl, Otis Pike Fire Island High Dune Wilderness Area, New York</vt:lpstr>
      <vt:lpstr>Banner Peak Alpenglow, California</vt:lpstr>
      <vt:lpstr>Aurora Ridge Trail, Sol Duc Valley, Washington</vt:lpstr>
      <vt:lpstr>Snowy Meadow, Mount Hood Wilderness, Oregon</vt:lpstr>
      <vt:lpstr>Purple Sea Star, Olympic Wilderness, Washington</vt:lpstr>
      <vt:lpstr>Aurora Borealis Over Honeymoon Rock, Apostle Islands National Lakeshore, Wisconsin</vt:lpstr>
      <vt:lpstr>Alaska Range, Denali Wilderness In Alaska</vt:lpstr>
      <vt:lpstr>Sandhill Cranes, Bosque Del Apache, New Mexico</vt:lpstr>
      <vt:lpstr>Peak Fall Colors, Ouachita National Forest, Arkansas</vt:lpstr>
      <vt:lpstr>American Alligator, Marjory Stoneman Douglas, Florida</vt:lpstr>
      <vt:lpstr>PowerPoint Presentation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 Of The Best Wilderness Photos From The Smithsonian’s “Wilderness Forever” Photo Contest</dc:title>
  <dc:creator>Joseph Naumann</dc:creator>
  <cp:lastModifiedBy>Joseph Naumann</cp:lastModifiedBy>
  <cp:revision>3</cp:revision>
  <dcterms:created xsi:type="dcterms:W3CDTF">2014-09-21T11:12:10Z</dcterms:created>
  <dcterms:modified xsi:type="dcterms:W3CDTF">2014-09-21T11:34:32Z</dcterms:modified>
</cp:coreProperties>
</file>