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gif" ContentType="image/gif"/>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Lst>
  <p:notesMasterIdLst>
    <p:notesMasterId r:id="rId33"/>
  </p:notesMasterIdLst>
  <p:sldIdLst>
    <p:sldId id="256" r:id="rId2"/>
    <p:sldId id="257" r:id="rId3"/>
    <p:sldId id="258" r:id="rId4"/>
    <p:sldId id="259" r:id="rId5"/>
    <p:sldId id="266" r:id="rId6"/>
    <p:sldId id="267" r:id="rId7"/>
    <p:sldId id="268" r:id="rId8"/>
    <p:sldId id="269" r:id="rId9"/>
    <p:sldId id="286" r:id="rId10"/>
    <p:sldId id="262" r:id="rId11"/>
    <p:sldId id="274" r:id="rId12"/>
    <p:sldId id="287" r:id="rId13"/>
    <p:sldId id="288" r:id="rId14"/>
    <p:sldId id="277" r:id="rId15"/>
    <p:sldId id="278" r:id="rId16"/>
    <p:sldId id="289" r:id="rId17"/>
    <p:sldId id="290" r:id="rId18"/>
    <p:sldId id="291" r:id="rId19"/>
    <p:sldId id="293" r:id="rId20"/>
    <p:sldId id="283" r:id="rId21"/>
    <p:sldId id="294" r:id="rId22"/>
    <p:sldId id="261" r:id="rId23"/>
    <p:sldId id="264" r:id="rId24"/>
    <p:sldId id="272" r:id="rId25"/>
    <p:sldId id="263" r:id="rId26"/>
    <p:sldId id="285" r:id="rId27"/>
    <p:sldId id="270" r:id="rId28"/>
    <p:sldId id="271" r:id="rId29"/>
    <p:sldId id="273" r:id="rId30"/>
    <p:sldId id="260" r:id="rId31"/>
    <p:sldId id="265" r:id="rId32"/>
  </p:sldIdLst>
  <p:sldSz cx="9144000" cy="6858000" type="screen4x3"/>
  <p:notesSz cx="7315200" cy="96012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xmlns="">
        <p15:guide id="1" orient="horz" pos="216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xmlns="" val="0"/>
    </p:ext>
  </p:extLst>
</p:presentationPr>
</file>

<file path=ppt/tableStyles.xml><?xml version="1.0" encoding="utf-8"?>
<a:tblStyleLst xmlns:a="http://schemas.openxmlformats.org/drawingml/2006/main" def="{5C22544A-7EE6-4342-B048-85BDC9FD1C3A}">
  <a:tblStyle styleId="{775DCB02-9BB8-47FD-8907-85C794F793BA}" styleName="Themed Style 1 - Accent 4">
    <a:tblBg>
      <a:fillRef idx="2">
        <a:schemeClr val="accent4"/>
      </a:fillRef>
      <a:effectRef idx="1">
        <a:schemeClr val="accent4"/>
      </a:effectRef>
    </a:tblBg>
    <a:wholeTbl>
      <a:tcTxStyle>
        <a:fontRef idx="minor">
          <a:scrgbClr r="0" g="0" b="0"/>
        </a:fontRef>
        <a:schemeClr val="dk1"/>
      </a:tcTxStyle>
      <a:tcStyle>
        <a:tcBdr>
          <a:left>
            <a:lnRef idx="1">
              <a:schemeClr val="accent4"/>
            </a:lnRef>
          </a:left>
          <a:right>
            <a:lnRef idx="1">
              <a:schemeClr val="accent4"/>
            </a:lnRef>
          </a:right>
          <a:top>
            <a:lnRef idx="1">
              <a:schemeClr val="accent4"/>
            </a:lnRef>
          </a:top>
          <a:bottom>
            <a:lnRef idx="1">
              <a:schemeClr val="accent4"/>
            </a:lnRef>
          </a:bottom>
          <a:insideH>
            <a:lnRef idx="1">
              <a:schemeClr val="accent4"/>
            </a:lnRef>
          </a:insideH>
          <a:insideV>
            <a:lnRef idx="1">
              <a:schemeClr val="accent4"/>
            </a:lnRef>
          </a:insideV>
        </a:tcBdr>
        <a:fill>
          <a:noFill/>
        </a:fill>
      </a:tcStyle>
    </a:wholeTbl>
    <a:band1H>
      <a:tcStyle>
        <a:tcBdr/>
        <a:fill>
          <a:solidFill>
            <a:schemeClr val="accent4">
              <a:alpha val="40000"/>
            </a:schemeClr>
          </a:solidFill>
        </a:fill>
      </a:tcStyle>
    </a:band1H>
    <a:band2H>
      <a:tcStyle>
        <a:tcBdr/>
      </a:tcStyle>
    </a:band2H>
    <a:band1V>
      <a:tcStyle>
        <a:tcBdr>
          <a:top>
            <a:lnRef idx="1">
              <a:schemeClr val="accent4"/>
            </a:lnRef>
          </a:top>
          <a:bottom>
            <a:lnRef idx="1">
              <a:schemeClr val="accent4"/>
            </a:lnRef>
          </a:bottom>
        </a:tcBdr>
        <a:fill>
          <a:solidFill>
            <a:schemeClr val="accent4">
              <a:alpha val="40000"/>
            </a:schemeClr>
          </a:solidFill>
        </a:fill>
      </a:tcStyle>
    </a:band1V>
    <a:band2V>
      <a:tcStyle>
        <a:tcBdr/>
      </a:tcStyle>
    </a:band2V>
    <a:lastCol>
      <a:tcTxStyle b="on"/>
      <a:tcStyle>
        <a:tcBdr>
          <a:left>
            <a:lnRef idx="2">
              <a:schemeClr val="accent4"/>
            </a:lnRef>
          </a:left>
          <a:right>
            <a:lnRef idx="1">
              <a:schemeClr val="accent4"/>
            </a:lnRef>
          </a:right>
          <a:top>
            <a:lnRef idx="1">
              <a:schemeClr val="accent4"/>
            </a:lnRef>
          </a:top>
          <a:bottom>
            <a:lnRef idx="1">
              <a:schemeClr val="accent4"/>
            </a:lnRef>
          </a:bottom>
          <a:insideH>
            <a:lnRef idx="1">
              <a:schemeClr val="accent4"/>
            </a:lnRef>
          </a:insideH>
          <a:insideV>
            <a:ln>
              <a:noFill/>
            </a:ln>
          </a:insideV>
        </a:tcBdr>
      </a:tcStyle>
    </a:lastCol>
    <a:firstCol>
      <a:tcTxStyle b="on"/>
      <a:tcStyle>
        <a:tcBdr>
          <a:left>
            <a:lnRef idx="1">
              <a:schemeClr val="accent4"/>
            </a:lnRef>
          </a:left>
          <a:right>
            <a:lnRef idx="2">
              <a:schemeClr val="accent4"/>
            </a:lnRef>
          </a:right>
          <a:top>
            <a:lnRef idx="1">
              <a:schemeClr val="accent4"/>
            </a:lnRef>
          </a:top>
          <a:bottom>
            <a:lnRef idx="1">
              <a:schemeClr val="accent4"/>
            </a:lnRef>
          </a:bottom>
          <a:insideH>
            <a:lnRef idx="1">
              <a:schemeClr val="accent4"/>
            </a:lnRef>
          </a:insideH>
          <a:insideV>
            <a:ln>
              <a:noFill/>
            </a:ln>
          </a:insideV>
        </a:tcBdr>
      </a:tcStyle>
    </a:firstCol>
    <a:lastRow>
      <a:tcTxStyle b="on"/>
      <a:tcStyle>
        <a:tcBdr>
          <a:left>
            <a:lnRef idx="1">
              <a:schemeClr val="accent4"/>
            </a:lnRef>
          </a:left>
          <a:right>
            <a:lnRef idx="1">
              <a:schemeClr val="accent4"/>
            </a:lnRef>
          </a:right>
          <a:top>
            <a:lnRef idx="2">
              <a:schemeClr val="accent4"/>
            </a:lnRef>
          </a:top>
          <a:bottom>
            <a:lnRef idx="2">
              <a:schemeClr val="accent4"/>
            </a:lnRef>
          </a:bottom>
          <a:insideH>
            <a:ln>
              <a:noFill/>
            </a:ln>
          </a:insideH>
          <a:insideV>
            <a:ln>
              <a:noFill/>
            </a:ln>
          </a:insideV>
        </a:tcBdr>
        <a:fill>
          <a:noFill/>
        </a:fill>
      </a:tcStyle>
    </a:lastRow>
    <a:firstRow>
      <a:tcTxStyle b="on">
        <a:fontRef idx="minor">
          <a:scrgbClr r="0" g="0" b="0"/>
        </a:fontRef>
        <a:schemeClr val="lt1"/>
      </a:tcTxStyle>
      <a:tcStyle>
        <a:tcBdr>
          <a:left>
            <a:lnRef idx="1">
              <a:schemeClr val="accent4"/>
            </a:lnRef>
          </a:left>
          <a:right>
            <a:lnRef idx="1">
              <a:schemeClr val="accent4"/>
            </a:lnRef>
          </a:right>
          <a:top>
            <a:lnRef idx="1">
              <a:schemeClr val="accent4"/>
            </a:lnRef>
          </a:top>
          <a:bottom>
            <a:lnRef idx="2">
              <a:schemeClr val="lt1"/>
            </a:lnRef>
          </a:bottom>
          <a:insideH>
            <a:ln>
              <a:noFill/>
            </a:ln>
          </a:insideH>
          <a:insideV>
            <a:ln>
              <a:noFill/>
            </a:ln>
          </a:insideV>
        </a:tcBdr>
        <a:fill>
          <a:solidFill>
            <a:schemeClr val="accent4"/>
          </a:solidFill>
        </a:fill>
      </a:tcStyle>
    </a:firstRow>
  </a:tblStyle>
  <a:tblStyle styleId="{2D5ABB26-0587-4C30-8999-92F81FD0307C}" styleName="No Style, No Grid">
    <a:wholeTbl>
      <a:tcTxStyle>
        <a:fontRef idx="minor">
          <a:scrgbClr r="0" g="0" b="0"/>
        </a:fontRef>
        <a:schemeClr val="tx1"/>
      </a:tcTxStyle>
      <a:tcStyle>
        <a:tcBdr>
          <a:left>
            <a:ln>
              <a:noFill/>
            </a:ln>
          </a:left>
          <a:right>
            <a:ln>
              <a:noFill/>
            </a:ln>
          </a:right>
          <a:top>
            <a:ln>
              <a:noFill/>
            </a:ln>
          </a:top>
          <a:bottom>
            <a:ln>
              <a:noFill/>
            </a:ln>
          </a:bottom>
          <a:insideH>
            <a:ln>
              <a:noFill/>
            </a:ln>
          </a:insideH>
          <a:insideV>
            <a:ln>
              <a:noFill/>
            </a:ln>
          </a:insideV>
        </a:tcBdr>
        <a:fill>
          <a:noFill/>
        </a:fill>
      </a:tcStyle>
    </a:wholeTbl>
  </a:tblStyle>
  <a:tblStyle styleId="{3C2FFA5D-87B4-456A-9821-1D502468CF0F}" styleName="Themed Style 1 - Accent 1">
    <a:tblBg>
      <a:fillRef idx="2">
        <a:schemeClr val="accent1"/>
      </a:fillRef>
      <a:effectRef idx="1">
        <a:schemeClr val="accent1"/>
      </a:effectRef>
    </a:tblBg>
    <a:wholeTbl>
      <a:tcTxStyle>
        <a:fontRef idx="minor">
          <a:scrgbClr r="0" g="0" b="0"/>
        </a:fontRef>
        <a:schemeClr val="dk1"/>
      </a:tcTxStyle>
      <a:tcStyle>
        <a:tcBdr>
          <a:left>
            <a:lnRef idx="1">
              <a:schemeClr val="accent1"/>
            </a:lnRef>
          </a:left>
          <a:right>
            <a:lnRef idx="1">
              <a:schemeClr val="accent1"/>
            </a:lnRef>
          </a:right>
          <a:top>
            <a:lnRef idx="1">
              <a:schemeClr val="accent1"/>
            </a:lnRef>
          </a:top>
          <a:bottom>
            <a:lnRef idx="1">
              <a:schemeClr val="accent1"/>
            </a:lnRef>
          </a:bottom>
          <a:insideH>
            <a:lnRef idx="1">
              <a:schemeClr val="accent1"/>
            </a:lnRef>
          </a:insideH>
          <a:insideV>
            <a:lnRef idx="1">
              <a:schemeClr val="accent1"/>
            </a:lnRef>
          </a:insideV>
        </a:tcBdr>
        <a:fill>
          <a:noFill/>
        </a:fill>
      </a:tcStyle>
    </a:wholeTbl>
    <a:band1H>
      <a:tcStyle>
        <a:tcBdr/>
        <a:fill>
          <a:solidFill>
            <a:schemeClr val="accent1">
              <a:alpha val="40000"/>
            </a:schemeClr>
          </a:solidFill>
        </a:fill>
      </a:tcStyle>
    </a:band1H>
    <a:band2H>
      <a:tcStyle>
        <a:tcBdr/>
      </a:tcStyle>
    </a:band2H>
    <a:band1V>
      <a:tcStyle>
        <a:tcBdr>
          <a:top>
            <a:lnRef idx="1">
              <a:schemeClr val="accent1"/>
            </a:lnRef>
          </a:top>
          <a:bottom>
            <a:lnRef idx="1">
              <a:schemeClr val="accent1"/>
            </a:lnRef>
          </a:bottom>
        </a:tcBdr>
        <a:fill>
          <a:solidFill>
            <a:schemeClr val="accent1">
              <a:alpha val="40000"/>
            </a:schemeClr>
          </a:solidFill>
        </a:fill>
      </a:tcStyle>
    </a:band1V>
    <a:band2V>
      <a:tcStyle>
        <a:tcBdr/>
      </a:tcStyle>
    </a:band2V>
    <a:lastCol>
      <a:tcTxStyle b="on"/>
      <a:tcStyle>
        <a:tcBdr>
          <a:left>
            <a:lnRef idx="2">
              <a:schemeClr val="accent1"/>
            </a:lnRef>
          </a:left>
          <a:right>
            <a:lnRef idx="1">
              <a:schemeClr val="accent1"/>
            </a:lnRef>
          </a:right>
          <a:top>
            <a:lnRef idx="1">
              <a:schemeClr val="accent1"/>
            </a:lnRef>
          </a:top>
          <a:bottom>
            <a:lnRef idx="1">
              <a:schemeClr val="accent1"/>
            </a:lnRef>
          </a:bottom>
          <a:insideH>
            <a:lnRef idx="1">
              <a:schemeClr val="accent1"/>
            </a:lnRef>
          </a:insideH>
          <a:insideV>
            <a:ln>
              <a:noFill/>
            </a:ln>
          </a:insideV>
        </a:tcBdr>
      </a:tcStyle>
    </a:lastCol>
    <a:firstCol>
      <a:tcTxStyle b="on"/>
      <a:tcStyle>
        <a:tcBdr>
          <a:left>
            <a:lnRef idx="1">
              <a:schemeClr val="accent1"/>
            </a:lnRef>
          </a:left>
          <a:right>
            <a:lnRef idx="2">
              <a:schemeClr val="accent1"/>
            </a:lnRef>
          </a:right>
          <a:top>
            <a:lnRef idx="1">
              <a:schemeClr val="accent1"/>
            </a:lnRef>
          </a:top>
          <a:bottom>
            <a:lnRef idx="1">
              <a:schemeClr val="accent1"/>
            </a:lnRef>
          </a:bottom>
          <a:insideH>
            <a:lnRef idx="1">
              <a:schemeClr val="accent1"/>
            </a:lnRef>
          </a:insideH>
          <a:insideV>
            <a:ln>
              <a:noFill/>
            </a:ln>
          </a:insideV>
        </a:tcBdr>
      </a:tcStyle>
    </a:firstCol>
    <a:lastRow>
      <a:tcTxStyle b="on"/>
      <a:tcStyle>
        <a:tcBdr>
          <a:left>
            <a:lnRef idx="1">
              <a:schemeClr val="accent1"/>
            </a:lnRef>
          </a:left>
          <a:right>
            <a:lnRef idx="1">
              <a:schemeClr val="accent1"/>
            </a:lnRef>
          </a:right>
          <a:top>
            <a:lnRef idx="2">
              <a:schemeClr val="accent1"/>
            </a:lnRef>
          </a:top>
          <a:bottom>
            <a:lnRef idx="2">
              <a:schemeClr val="accent1"/>
            </a:lnRef>
          </a:bottom>
          <a:insideH>
            <a:ln>
              <a:noFill/>
            </a:ln>
          </a:insideH>
          <a:insideV>
            <a:ln>
              <a:noFill/>
            </a:ln>
          </a:insideV>
        </a:tcBdr>
        <a:fill>
          <a:noFill/>
        </a:fill>
      </a:tcStyle>
    </a:lastRow>
    <a:firstRow>
      <a:tcTxStyle b="on">
        <a:fontRef idx="minor">
          <a:scrgbClr r="0" g="0" b="0"/>
        </a:fontRef>
        <a:schemeClr val="lt1"/>
      </a:tcTxStyle>
      <a:tcStyle>
        <a:tcBdr>
          <a:left>
            <a:lnRef idx="1">
              <a:schemeClr val="accent1"/>
            </a:lnRef>
          </a:left>
          <a:right>
            <a:lnRef idx="1">
              <a:schemeClr val="accent1"/>
            </a:lnRef>
          </a:right>
          <a:top>
            <a:lnRef idx="1">
              <a:schemeClr val="accent1"/>
            </a:lnRef>
          </a:top>
          <a:bottom>
            <a:lnRef idx="2">
              <a:schemeClr val="lt1"/>
            </a:lnRef>
          </a:bottom>
          <a:insideH>
            <a:ln>
              <a:noFill/>
            </a:ln>
          </a:insideH>
          <a:insideV>
            <a:ln>
              <a:noFill/>
            </a:ln>
          </a:insideV>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5621" autoAdjust="0"/>
    <p:restoredTop sz="94676" autoAdjust="0"/>
  </p:normalViewPr>
  <p:slideViewPr>
    <p:cSldViewPr>
      <p:cViewPr varScale="1">
        <p:scale>
          <a:sx n="72" d="100"/>
          <a:sy n="72" d="100"/>
        </p:scale>
        <p:origin x="-672" y="-96"/>
      </p:cViewPr>
      <p:guideLst>
        <p:guide orient="horz" pos="2160"/>
        <p:guide pos="2880"/>
      </p:guideLst>
    </p:cSldViewPr>
  </p:slideViewPr>
  <p:notesTextViewPr>
    <p:cViewPr>
      <p:scale>
        <a:sx n="1" d="1"/>
        <a:sy n="1" d="1"/>
      </p:scale>
      <p:origin x="0" y="0"/>
    </p:cViewPr>
  </p:notesTextViewPr>
  <p:sorterViewPr>
    <p:cViewPr>
      <p:scale>
        <a:sx n="100" d="100"/>
        <a:sy n="100" d="100"/>
      </p:scale>
      <p:origin x="0" y="0"/>
    </p:cViewPr>
  </p:sorter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 Type="http://schemas.openxmlformats.org/officeDocument/2006/relationships/slide" Target="slides/slide2.xml"/><Relationship Id="rId21" Type="http://schemas.openxmlformats.org/officeDocument/2006/relationships/slide" Target="slides/slide20.xml"/><Relationship Id="rId34" Type="http://schemas.openxmlformats.org/officeDocument/2006/relationships/presProps" Target="presProp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notesMaster" Target="notesMasters/notesMaster1.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tableStyles" Target="tableStyle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theme" Target="theme/theme1.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viewProps" Target="viewProps.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170238" cy="479425"/>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4143375" y="0"/>
            <a:ext cx="3170238" cy="479425"/>
          </a:xfrm>
          <a:prstGeom prst="rect">
            <a:avLst/>
          </a:prstGeom>
        </p:spPr>
        <p:txBody>
          <a:bodyPr vert="horz" lIns="91440" tIns="45720" rIns="91440" bIns="45720" rtlCol="0"/>
          <a:lstStyle>
            <a:lvl1pPr algn="r">
              <a:defRPr sz="1200"/>
            </a:lvl1pPr>
          </a:lstStyle>
          <a:p>
            <a:fld id="{EF093DA6-9CF0-4C1F-A570-D89162E1F318}" type="datetimeFigureOut">
              <a:rPr lang="en-US" smtClean="0"/>
              <a:t>11/11/2019</a:t>
            </a:fld>
            <a:endParaRPr lang="en-US"/>
          </a:p>
        </p:txBody>
      </p:sp>
      <p:sp>
        <p:nvSpPr>
          <p:cNvPr id="4" name="Slide Image Placeholder 3"/>
          <p:cNvSpPr>
            <a:spLocks noGrp="1" noRot="1" noChangeAspect="1"/>
          </p:cNvSpPr>
          <p:nvPr>
            <p:ph type="sldImg" idx="2"/>
          </p:nvPr>
        </p:nvSpPr>
        <p:spPr>
          <a:xfrm>
            <a:off x="1257300" y="720725"/>
            <a:ext cx="4800600" cy="360045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731838" y="4560888"/>
            <a:ext cx="5851525" cy="4319587"/>
          </a:xfrm>
          <a:prstGeom prst="rect">
            <a:avLst/>
          </a:prstGeom>
        </p:spPr>
        <p:txBody>
          <a:bodyPr vert="horz" lIns="91440" tIns="45720" rIns="91440" bIns="45720" rtlCol="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9120188"/>
            <a:ext cx="3170238" cy="479425"/>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4143375" y="9120188"/>
            <a:ext cx="3170238" cy="479425"/>
          </a:xfrm>
          <a:prstGeom prst="rect">
            <a:avLst/>
          </a:prstGeom>
        </p:spPr>
        <p:txBody>
          <a:bodyPr vert="horz" lIns="91440" tIns="45720" rIns="91440" bIns="45720" rtlCol="0" anchor="b"/>
          <a:lstStyle>
            <a:lvl1pPr algn="r">
              <a:defRPr sz="1200"/>
            </a:lvl1pPr>
          </a:lstStyle>
          <a:p>
            <a:fld id="{69A614D4-BB42-4978-AF0F-D748B942F375}" type="slidenum">
              <a:rPr lang="en-US" smtClean="0"/>
              <a:t>‹#›</a:t>
            </a:fld>
            <a:endParaRPr lang="en-US"/>
          </a:p>
        </p:txBody>
      </p:sp>
    </p:spTree>
    <p:extLst>
      <p:ext uri="{BB962C8B-B14F-4D97-AF65-F5344CB8AC3E}">
        <p14:creationId xmlns:p14="http://schemas.microsoft.com/office/powerpoint/2010/main" val="3435715672"/>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bg>
      <p:bgRef idx="1001">
        <a:schemeClr val="bg2"/>
      </p:bgRef>
    </p:bg>
    <p:spTree>
      <p:nvGrpSpPr>
        <p:cNvPr id="1" name=""/>
        <p:cNvGrpSpPr/>
        <p:nvPr/>
      </p:nvGrpSpPr>
      <p:grpSpPr>
        <a:xfrm>
          <a:off x="0" y="0"/>
          <a:ext cx="0" cy="0"/>
          <a:chOff x="0" y="0"/>
          <a:chExt cx="0" cy="0"/>
        </a:xfrm>
      </p:grpSpPr>
      <p:sp>
        <p:nvSpPr>
          <p:cNvPr id="7" name="Rectangle 6"/>
          <p:cNvSpPr/>
          <p:nvPr/>
        </p:nvSpPr>
        <p:spPr bwMode="white">
          <a:xfrm>
            <a:off x="0" y="5971032"/>
            <a:ext cx="9144000" cy="886968"/>
          </a:xfrm>
          <a:prstGeom prst="rect">
            <a:avLst/>
          </a:prstGeom>
          <a:solidFill>
            <a:srgbClr val="FFFFFF"/>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10" name="Rectangle 9"/>
          <p:cNvSpPr/>
          <p:nvPr/>
        </p:nvSpPr>
        <p:spPr>
          <a:xfrm>
            <a:off x="-9144" y="6053328"/>
            <a:ext cx="2249424" cy="713232"/>
          </a:xfrm>
          <a:prstGeom prst="rect">
            <a:avLst/>
          </a:prstGeom>
          <a:solidFill>
            <a:schemeClr val="accent2">
              <a:alpha val="100000"/>
            </a:schemeClr>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11" name="Rectangle 10"/>
          <p:cNvSpPr/>
          <p:nvPr/>
        </p:nvSpPr>
        <p:spPr>
          <a:xfrm>
            <a:off x="2359152" y="6044184"/>
            <a:ext cx="6784848" cy="713232"/>
          </a:xfrm>
          <a:prstGeom prst="rect">
            <a:avLst/>
          </a:prstGeom>
          <a:solidFill>
            <a:schemeClr val="accent1">
              <a:alpha val="100000"/>
            </a:schemeClr>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8" name="Title 7"/>
          <p:cNvSpPr>
            <a:spLocks noGrp="1"/>
          </p:cNvSpPr>
          <p:nvPr>
            <p:ph type="ctrTitle"/>
          </p:nvPr>
        </p:nvSpPr>
        <p:spPr>
          <a:xfrm>
            <a:off x="2362200" y="4038600"/>
            <a:ext cx="6477000" cy="1828800"/>
          </a:xfrm>
        </p:spPr>
        <p:txBody>
          <a:bodyPr anchor="b"/>
          <a:lstStyle>
            <a:lvl1pPr>
              <a:defRPr cap="all" baseline="0"/>
            </a:lvl1pPr>
          </a:lstStyle>
          <a:p>
            <a:r>
              <a:rPr kumimoji="0" lang="en-US" smtClean="0"/>
              <a:t>Click to edit Master title style</a:t>
            </a:r>
            <a:endParaRPr kumimoji="0" lang="en-US"/>
          </a:p>
        </p:txBody>
      </p:sp>
      <p:sp>
        <p:nvSpPr>
          <p:cNvPr id="9" name="Subtitle 8"/>
          <p:cNvSpPr>
            <a:spLocks noGrp="1"/>
          </p:cNvSpPr>
          <p:nvPr>
            <p:ph type="subTitle" idx="1"/>
          </p:nvPr>
        </p:nvSpPr>
        <p:spPr>
          <a:xfrm>
            <a:off x="2362200" y="6050037"/>
            <a:ext cx="6705600" cy="685800"/>
          </a:xfrm>
        </p:spPr>
        <p:txBody>
          <a:bodyPr anchor="ctr">
            <a:normAutofit/>
          </a:bodyPr>
          <a:lstStyle>
            <a:lvl1pPr marL="0" indent="0" algn="l">
              <a:buNone/>
              <a:defRPr sz="2600">
                <a:solidFill>
                  <a:srgbClr val="FFFFFF"/>
                </a:solidFill>
              </a:defRPr>
            </a:lvl1pPr>
            <a:lvl2pPr marL="457200" indent="0" algn="ctr">
              <a:buNone/>
            </a:lvl2pPr>
            <a:lvl3pPr marL="914400" indent="0" algn="ctr">
              <a:buNone/>
            </a:lvl3pPr>
            <a:lvl4pPr marL="1371600" indent="0" algn="ctr">
              <a:buNone/>
            </a:lvl4pPr>
            <a:lvl5pPr marL="1828800" indent="0" algn="ctr">
              <a:buNone/>
            </a:lvl5pPr>
            <a:lvl6pPr marL="2286000" indent="0" algn="ctr">
              <a:buNone/>
            </a:lvl6pPr>
            <a:lvl7pPr marL="2743200" indent="0" algn="ctr">
              <a:buNone/>
            </a:lvl7pPr>
            <a:lvl8pPr marL="3200400" indent="0" algn="ctr">
              <a:buNone/>
            </a:lvl8pPr>
            <a:lvl9pPr marL="3657600" indent="0" algn="ctr">
              <a:buNone/>
            </a:lvl9pPr>
          </a:lstStyle>
          <a:p>
            <a:r>
              <a:rPr kumimoji="0" lang="en-US" smtClean="0"/>
              <a:t>Click to edit Master subtitle style</a:t>
            </a:r>
            <a:endParaRPr kumimoji="0" lang="en-US"/>
          </a:p>
        </p:txBody>
      </p:sp>
      <p:sp>
        <p:nvSpPr>
          <p:cNvPr id="28" name="Date Placeholder 27"/>
          <p:cNvSpPr>
            <a:spLocks noGrp="1"/>
          </p:cNvSpPr>
          <p:nvPr>
            <p:ph type="dt" sz="half" idx="10"/>
          </p:nvPr>
        </p:nvSpPr>
        <p:spPr>
          <a:xfrm>
            <a:off x="76200" y="6068699"/>
            <a:ext cx="2057400" cy="685800"/>
          </a:xfrm>
        </p:spPr>
        <p:txBody>
          <a:bodyPr>
            <a:noAutofit/>
          </a:bodyPr>
          <a:lstStyle>
            <a:lvl1pPr algn="ctr">
              <a:defRPr sz="2000">
                <a:solidFill>
                  <a:srgbClr val="FFFFFF"/>
                </a:solidFill>
              </a:defRPr>
            </a:lvl1pPr>
          </a:lstStyle>
          <a:p>
            <a:fld id="{857FBDEB-AC09-4FE4-AD98-368AAC2B89D1}" type="datetimeFigureOut">
              <a:rPr lang="en-US" smtClean="0"/>
              <a:pPr/>
              <a:t>11/11/2019</a:t>
            </a:fld>
            <a:endParaRPr lang="en-US"/>
          </a:p>
        </p:txBody>
      </p:sp>
      <p:sp>
        <p:nvSpPr>
          <p:cNvPr id="17" name="Footer Placeholder 16"/>
          <p:cNvSpPr>
            <a:spLocks noGrp="1"/>
          </p:cNvSpPr>
          <p:nvPr>
            <p:ph type="ftr" sz="quarter" idx="11"/>
          </p:nvPr>
        </p:nvSpPr>
        <p:spPr>
          <a:xfrm>
            <a:off x="2085393" y="236538"/>
            <a:ext cx="5867400" cy="365125"/>
          </a:xfrm>
        </p:spPr>
        <p:txBody>
          <a:bodyPr/>
          <a:lstStyle>
            <a:lvl1pPr algn="r">
              <a:defRPr>
                <a:solidFill>
                  <a:schemeClr val="tx2"/>
                </a:solidFill>
              </a:defRPr>
            </a:lvl1pPr>
          </a:lstStyle>
          <a:p>
            <a:endParaRPr lang="en-US"/>
          </a:p>
        </p:txBody>
      </p:sp>
      <p:sp>
        <p:nvSpPr>
          <p:cNvPr id="29" name="Slide Number Placeholder 28"/>
          <p:cNvSpPr>
            <a:spLocks noGrp="1"/>
          </p:cNvSpPr>
          <p:nvPr>
            <p:ph type="sldNum" sz="quarter" idx="12"/>
          </p:nvPr>
        </p:nvSpPr>
        <p:spPr>
          <a:xfrm>
            <a:off x="8001000" y="228600"/>
            <a:ext cx="838200" cy="381000"/>
          </a:xfrm>
        </p:spPr>
        <p:txBody>
          <a:bodyPr/>
          <a:lstStyle>
            <a:lvl1pPr>
              <a:defRPr>
                <a:solidFill>
                  <a:schemeClr val="tx2"/>
                </a:solidFill>
              </a:defRPr>
            </a:lvl1pPr>
          </a:lstStyle>
          <a:p>
            <a:fld id="{26416F0D-E83A-41F1-B28E-F02F76B728F9}" type="slidenum">
              <a:rPr lang="en-US" smtClean="0"/>
              <a:pPr/>
              <a:t>‹#›</a:t>
            </a:fld>
            <a:endParaRPr lang="en-US"/>
          </a:p>
        </p:txBody>
      </p:sp>
    </p:spTree>
  </p:cSld>
  <p:clrMapOvr>
    <a:overrideClrMapping bg1="dk1" tx1="lt1" bg2="dk2" tx2="lt2" accent1="accent1" accent2="accent2" accent3="accent3" accent4="accent4" accent5="accent5" accent6="accent6" hlink="hlink" folHlink="folHlink"/>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612648" y="228600"/>
            <a:ext cx="8153400" cy="990600"/>
          </a:xfrm>
        </p:spPr>
        <p:txBody>
          <a:bodyPr/>
          <a:lstStyle/>
          <a:p>
            <a:r>
              <a:rPr kumimoji="0" lang="en-US" smtClean="0"/>
              <a:t>Click to edit Master title style</a:t>
            </a:r>
            <a:endParaRPr kumimoji="0" lang="en-US"/>
          </a:p>
        </p:txBody>
      </p:sp>
      <p:sp>
        <p:nvSpPr>
          <p:cNvPr id="4" name="Date Placeholder 3"/>
          <p:cNvSpPr>
            <a:spLocks noGrp="1"/>
          </p:cNvSpPr>
          <p:nvPr>
            <p:ph type="dt" sz="half" idx="10"/>
          </p:nvPr>
        </p:nvSpPr>
        <p:spPr/>
        <p:txBody>
          <a:bodyPr/>
          <a:lstStyle/>
          <a:p>
            <a:fld id="{857FBDEB-AC09-4FE4-AD98-368AAC2B89D1}" type="datetimeFigureOut">
              <a:rPr lang="en-US" smtClean="0"/>
              <a:pPr/>
              <a:t>11/11/2019</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lvl1pPr>
              <a:defRPr>
                <a:solidFill>
                  <a:srgbClr val="FFFFFF"/>
                </a:solidFill>
              </a:defRPr>
            </a:lvl1pPr>
          </a:lstStyle>
          <a:p>
            <a:fld id="{26416F0D-E83A-41F1-B28E-F02F76B728F9}" type="slidenum">
              <a:rPr lang="en-US" smtClean="0"/>
              <a:pPr/>
              <a:t>‹#›</a:t>
            </a:fld>
            <a:endParaRPr lang="en-US"/>
          </a:p>
        </p:txBody>
      </p:sp>
      <p:sp>
        <p:nvSpPr>
          <p:cNvPr id="8" name="Content Placeholder 7"/>
          <p:cNvSpPr>
            <a:spLocks noGrp="1"/>
          </p:cNvSpPr>
          <p:nvPr>
            <p:ph sz="quarter" idx="1"/>
          </p:nvPr>
        </p:nvSpPr>
        <p:spPr>
          <a:xfrm>
            <a:off x="612648" y="1600200"/>
            <a:ext cx="8153400" cy="4495800"/>
          </a:xfrm>
        </p:spPr>
        <p:txBody>
          <a:body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type="secHead" preserve="1">
  <p:cSld name="Section Header">
    <p:bg>
      <p:bgRef idx="1003">
        <a:schemeClr val="bg1"/>
      </p:bgRef>
    </p:bg>
    <p:spTree>
      <p:nvGrpSpPr>
        <p:cNvPr id="1" name=""/>
        <p:cNvGrpSpPr/>
        <p:nvPr/>
      </p:nvGrpSpPr>
      <p:grpSpPr>
        <a:xfrm>
          <a:off x="0" y="0"/>
          <a:ext cx="0" cy="0"/>
          <a:chOff x="0" y="0"/>
          <a:chExt cx="0" cy="0"/>
        </a:xfrm>
      </p:grpSpPr>
      <p:sp>
        <p:nvSpPr>
          <p:cNvPr id="3" name="Text Placeholder 2"/>
          <p:cNvSpPr>
            <a:spLocks noGrp="1"/>
          </p:cNvSpPr>
          <p:nvPr>
            <p:ph type="body" idx="1"/>
          </p:nvPr>
        </p:nvSpPr>
        <p:spPr>
          <a:xfrm>
            <a:off x="1371600" y="2743200"/>
            <a:ext cx="7123113" cy="1673225"/>
          </a:xfrm>
        </p:spPr>
        <p:txBody>
          <a:bodyPr anchor="t"/>
          <a:lstStyle>
            <a:lvl1pPr marL="0" indent="0">
              <a:buNone/>
              <a:defRPr sz="2800">
                <a:solidFill>
                  <a:schemeClr val="tx2"/>
                </a:solidFill>
              </a:defRPr>
            </a:lvl1pPr>
            <a:lvl2pPr>
              <a:buNone/>
              <a:defRPr sz="1800">
                <a:solidFill>
                  <a:schemeClr val="tx1">
                    <a:tint val="75000"/>
                  </a:schemeClr>
                </a:solidFill>
              </a:defRPr>
            </a:lvl2pPr>
            <a:lvl3pPr>
              <a:buNone/>
              <a:defRPr sz="1600">
                <a:solidFill>
                  <a:schemeClr val="tx1">
                    <a:tint val="75000"/>
                  </a:schemeClr>
                </a:solidFill>
              </a:defRPr>
            </a:lvl3pPr>
            <a:lvl4pPr>
              <a:buNone/>
              <a:defRPr sz="1400">
                <a:solidFill>
                  <a:schemeClr val="tx1">
                    <a:tint val="75000"/>
                  </a:schemeClr>
                </a:solidFill>
              </a:defRPr>
            </a:lvl4pPr>
            <a:lvl5pPr>
              <a:buNone/>
              <a:defRPr sz="1400">
                <a:solidFill>
                  <a:schemeClr val="tx1">
                    <a:tint val="75000"/>
                  </a:schemeClr>
                </a:solidFill>
              </a:defRPr>
            </a:lvl5pPr>
          </a:lstStyle>
          <a:p>
            <a:pPr lvl="0" eaLnBrk="1" latinLnBrk="0" hangingPunct="1"/>
            <a:r>
              <a:rPr kumimoji="0" lang="en-US" smtClean="0"/>
              <a:t>Click to edit Master text styles</a:t>
            </a:r>
          </a:p>
        </p:txBody>
      </p:sp>
      <p:sp>
        <p:nvSpPr>
          <p:cNvPr id="7" name="Rectangle 6"/>
          <p:cNvSpPr/>
          <p:nvPr/>
        </p:nvSpPr>
        <p:spPr bwMode="white">
          <a:xfrm>
            <a:off x="0" y="1524000"/>
            <a:ext cx="9144000" cy="1143000"/>
          </a:xfrm>
          <a:prstGeom prst="rect">
            <a:avLst/>
          </a:prstGeom>
          <a:solidFill>
            <a:srgbClr val="FFFFFF"/>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8" name="Rectangle 7"/>
          <p:cNvSpPr/>
          <p:nvPr/>
        </p:nvSpPr>
        <p:spPr>
          <a:xfrm>
            <a:off x="0" y="1600200"/>
            <a:ext cx="1295400" cy="990600"/>
          </a:xfrm>
          <a:prstGeom prst="rect">
            <a:avLst/>
          </a:prstGeom>
          <a:solidFill>
            <a:schemeClr val="accent2">
              <a:alpha val="100000"/>
            </a:schemeClr>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9" name="Rectangle 8"/>
          <p:cNvSpPr/>
          <p:nvPr/>
        </p:nvSpPr>
        <p:spPr>
          <a:xfrm>
            <a:off x="1371600" y="1600200"/>
            <a:ext cx="7772400" cy="990600"/>
          </a:xfrm>
          <a:prstGeom prst="rect">
            <a:avLst/>
          </a:prstGeom>
          <a:solidFill>
            <a:schemeClr val="accent1">
              <a:alpha val="100000"/>
            </a:schemeClr>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2" name="Title 1"/>
          <p:cNvSpPr>
            <a:spLocks noGrp="1"/>
          </p:cNvSpPr>
          <p:nvPr>
            <p:ph type="title"/>
          </p:nvPr>
        </p:nvSpPr>
        <p:spPr>
          <a:xfrm>
            <a:off x="1371600" y="1600200"/>
            <a:ext cx="7620000" cy="990600"/>
          </a:xfrm>
        </p:spPr>
        <p:txBody>
          <a:bodyPr/>
          <a:lstStyle>
            <a:lvl1pPr algn="l">
              <a:buNone/>
              <a:defRPr sz="4400" b="0" cap="none">
                <a:solidFill>
                  <a:srgbClr val="FFFFFF"/>
                </a:solidFill>
              </a:defRPr>
            </a:lvl1pPr>
          </a:lstStyle>
          <a:p>
            <a:r>
              <a:rPr kumimoji="0" lang="en-US" smtClean="0"/>
              <a:t>Click to edit Master title style</a:t>
            </a:r>
            <a:endParaRPr kumimoji="0" lang="en-US"/>
          </a:p>
        </p:txBody>
      </p:sp>
      <p:sp>
        <p:nvSpPr>
          <p:cNvPr id="12" name="Date Placeholder 11"/>
          <p:cNvSpPr>
            <a:spLocks noGrp="1"/>
          </p:cNvSpPr>
          <p:nvPr>
            <p:ph type="dt" sz="half" idx="10"/>
          </p:nvPr>
        </p:nvSpPr>
        <p:spPr/>
        <p:txBody>
          <a:bodyPr/>
          <a:lstStyle/>
          <a:p>
            <a:fld id="{857FBDEB-AC09-4FE4-AD98-368AAC2B89D1}" type="datetimeFigureOut">
              <a:rPr lang="en-US" smtClean="0"/>
              <a:pPr/>
              <a:t>11/11/2019</a:t>
            </a:fld>
            <a:endParaRPr lang="en-US"/>
          </a:p>
        </p:txBody>
      </p:sp>
      <p:sp>
        <p:nvSpPr>
          <p:cNvPr id="13" name="Slide Number Placeholder 12"/>
          <p:cNvSpPr>
            <a:spLocks noGrp="1"/>
          </p:cNvSpPr>
          <p:nvPr>
            <p:ph type="sldNum" sz="quarter" idx="11"/>
          </p:nvPr>
        </p:nvSpPr>
        <p:spPr>
          <a:xfrm>
            <a:off x="0" y="1752600"/>
            <a:ext cx="1295400" cy="701676"/>
          </a:xfrm>
        </p:spPr>
        <p:txBody>
          <a:bodyPr>
            <a:noAutofit/>
          </a:bodyPr>
          <a:lstStyle>
            <a:lvl1pPr>
              <a:defRPr sz="2400">
                <a:solidFill>
                  <a:srgbClr val="FFFFFF"/>
                </a:solidFill>
              </a:defRPr>
            </a:lvl1pPr>
          </a:lstStyle>
          <a:p>
            <a:fld id="{26416F0D-E83A-41F1-B28E-F02F76B728F9}" type="slidenum">
              <a:rPr lang="en-US" smtClean="0"/>
              <a:pPr/>
              <a:t>‹#›</a:t>
            </a:fld>
            <a:endParaRPr lang="en-US"/>
          </a:p>
        </p:txBody>
      </p:sp>
      <p:sp>
        <p:nvSpPr>
          <p:cNvPr id="14" name="Footer Placeholder 13"/>
          <p:cNvSpPr>
            <a:spLocks noGrp="1"/>
          </p:cNvSpPr>
          <p:nvPr>
            <p:ph type="ftr" sz="quarter" idx="12"/>
          </p:nvPr>
        </p:nvSpPr>
        <p:spPr/>
        <p:txBody>
          <a:bodyPr/>
          <a:lstStyle/>
          <a:p>
            <a:endParaRPr lang="en-US"/>
          </a:p>
        </p:txBody>
      </p:sp>
    </p:spTree>
  </p:cSld>
  <p:clrMapOvr>
    <a:overrideClrMapping bg1="lt1" tx1="dk1" bg2="lt2" tx2="dk2" accent1="accent1" accent2="accent2" accent3="accent3" accent4="accent4" accent5="accent5" accent6="accent6" hlink="hlink" folHlink="folHlink"/>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kumimoji="0" lang="en-US" smtClean="0"/>
              <a:t>Click to edit Master title style</a:t>
            </a:r>
            <a:endParaRPr kumimoji="0" lang="en-US"/>
          </a:p>
        </p:txBody>
      </p:sp>
      <p:sp>
        <p:nvSpPr>
          <p:cNvPr id="9" name="Content Placeholder 8"/>
          <p:cNvSpPr>
            <a:spLocks noGrp="1"/>
          </p:cNvSpPr>
          <p:nvPr>
            <p:ph sz="quarter" idx="1"/>
          </p:nvPr>
        </p:nvSpPr>
        <p:spPr>
          <a:xfrm>
            <a:off x="609600" y="1589567"/>
            <a:ext cx="3886200" cy="4572000"/>
          </a:xfrm>
        </p:spPr>
        <p:txBody>
          <a:body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11" name="Content Placeholder 10"/>
          <p:cNvSpPr>
            <a:spLocks noGrp="1"/>
          </p:cNvSpPr>
          <p:nvPr>
            <p:ph sz="quarter" idx="2"/>
          </p:nvPr>
        </p:nvSpPr>
        <p:spPr>
          <a:xfrm>
            <a:off x="4844901" y="1589567"/>
            <a:ext cx="3886200" cy="4572000"/>
          </a:xfrm>
        </p:spPr>
        <p:txBody>
          <a:body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8" name="Date Placeholder 7"/>
          <p:cNvSpPr>
            <a:spLocks noGrp="1"/>
          </p:cNvSpPr>
          <p:nvPr>
            <p:ph type="dt" sz="half" idx="15"/>
          </p:nvPr>
        </p:nvSpPr>
        <p:spPr/>
        <p:txBody>
          <a:bodyPr rtlCol="0"/>
          <a:lstStyle/>
          <a:p>
            <a:fld id="{857FBDEB-AC09-4FE4-AD98-368AAC2B89D1}" type="datetimeFigureOut">
              <a:rPr lang="en-US" smtClean="0"/>
              <a:pPr/>
              <a:t>11/11/2019</a:t>
            </a:fld>
            <a:endParaRPr lang="en-US"/>
          </a:p>
        </p:txBody>
      </p:sp>
      <p:sp>
        <p:nvSpPr>
          <p:cNvPr id="10" name="Slide Number Placeholder 9"/>
          <p:cNvSpPr>
            <a:spLocks noGrp="1"/>
          </p:cNvSpPr>
          <p:nvPr>
            <p:ph type="sldNum" sz="quarter" idx="16"/>
          </p:nvPr>
        </p:nvSpPr>
        <p:spPr/>
        <p:txBody>
          <a:bodyPr rtlCol="0"/>
          <a:lstStyle/>
          <a:p>
            <a:fld id="{26416F0D-E83A-41F1-B28E-F02F76B728F9}" type="slidenum">
              <a:rPr lang="en-US" smtClean="0"/>
              <a:pPr/>
              <a:t>‹#›</a:t>
            </a:fld>
            <a:endParaRPr lang="en-US"/>
          </a:p>
        </p:txBody>
      </p:sp>
      <p:sp>
        <p:nvSpPr>
          <p:cNvPr id="12" name="Footer Placeholder 11"/>
          <p:cNvSpPr>
            <a:spLocks noGrp="1"/>
          </p:cNvSpPr>
          <p:nvPr>
            <p:ph type="ftr" sz="quarter" idx="17"/>
          </p:nvPr>
        </p:nvSpPr>
        <p:spPr/>
        <p:txBody>
          <a:bodyPr rtlCol="0"/>
          <a:lstStyle/>
          <a:p>
            <a:endParaRPr lang="en-US"/>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533400" y="273050"/>
            <a:ext cx="8153400" cy="869950"/>
          </a:xfrm>
        </p:spPr>
        <p:txBody>
          <a:bodyPr anchor="ctr"/>
          <a:lstStyle>
            <a:lvl1pPr>
              <a:defRPr/>
            </a:lvl1pPr>
          </a:lstStyle>
          <a:p>
            <a:r>
              <a:rPr kumimoji="0" lang="en-US" smtClean="0"/>
              <a:t>Click to edit Master title style</a:t>
            </a:r>
            <a:endParaRPr kumimoji="0" lang="en-US"/>
          </a:p>
        </p:txBody>
      </p:sp>
      <p:sp>
        <p:nvSpPr>
          <p:cNvPr id="11" name="Content Placeholder 10"/>
          <p:cNvSpPr>
            <a:spLocks noGrp="1"/>
          </p:cNvSpPr>
          <p:nvPr>
            <p:ph sz="quarter" idx="2"/>
          </p:nvPr>
        </p:nvSpPr>
        <p:spPr>
          <a:xfrm>
            <a:off x="609600" y="2438400"/>
            <a:ext cx="3886200" cy="3581400"/>
          </a:xfrm>
        </p:spPr>
        <p:txBody>
          <a:body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13" name="Content Placeholder 12"/>
          <p:cNvSpPr>
            <a:spLocks noGrp="1"/>
          </p:cNvSpPr>
          <p:nvPr>
            <p:ph sz="quarter" idx="4"/>
          </p:nvPr>
        </p:nvSpPr>
        <p:spPr>
          <a:xfrm>
            <a:off x="4800600" y="2438400"/>
            <a:ext cx="3886200" cy="3581400"/>
          </a:xfrm>
        </p:spPr>
        <p:txBody>
          <a:body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10" name="Date Placeholder 9"/>
          <p:cNvSpPr>
            <a:spLocks noGrp="1"/>
          </p:cNvSpPr>
          <p:nvPr>
            <p:ph type="dt" sz="half" idx="15"/>
          </p:nvPr>
        </p:nvSpPr>
        <p:spPr/>
        <p:txBody>
          <a:bodyPr rtlCol="0"/>
          <a:lstStyle/>
          <a:p>
            <a:fld id="{857FBDEB-AC09-4FE4-AD98-368AAC2B89D1}" type="datetimeFigureOut">
              <a:rPr lang="en-US" smtClean="0"/>
              <a:pPr/>
              <a:t>11/11/2019</a:t>
            </a:fld>
            <a:endParaRPr lang="en-US"/>
          </a:p>
        </p:txBody>
      </p:sp>
      <p:sp>
        <p:nvSpPr>
          <p:cNvPr id="12" name="Slide Number Placeholder 11"/>
          <p:cNvSpPr>
            <a:spLocks noGrp="1"/>
          </p:cNvSpPr>
          <p:nvPr>
            <p:ph type="sldNum" sz="quarter" idx="16"/>
          </p:nvPr>
        </p:nvSpPr>
        <p:spPr/>
        <p:txBody>
          <a:bodyPr rtlCol="0"/>
          <a:lstStyle/>
          <a:p>
            <a:fld id="{26416F0D-E83A-41F1-B28E-F02F76B728F9}" type="slidenum">
              <a:rPr lang="en-US" smtClean="0"/>
              <a:pPr/>
              <a:t>‹#›</a:t>
            </a:fld>
            <a:endParaRPr lang="en-US"/>
          </a:p>
        </p:txBody>
      </p:sp>
      <p:sp>
        <p:nvSpPr>
          <p:cNvPr id="14" name="Footer Placeholder 13"/>
          <p:cNvSpPr>
            <a:spLocks noGrp="1"/>
          </p:cNvSpPr>
          <p:nvPr>
            <p:ph type="ftr" sz="quarter" idx="17"/>
          </p:nvPr>
        </p:nvSpPr>
        <p:spPr/>
        <p:txBody>
          <a:bodyPr rtlCol="0"/>
          <a:lstStyle/>
          <a:p>
            <a:endParaRPr lang="en-US"/>
          </a:p>
        </p:txBody>
      </p:sp>
      <p:sp>
        <p:nvSpPr>
          <p:cNvPr id="16" name="Text Placeholder 15"/>
          <p:cNvSpPr>
            <a:spLocks noGrp="1"/>
          </p:cNvSpPr>
          <p:nvPr>
            <p:ph type="body" sz="quarter" idx="1"/>
          </p:nvPr>
        </p:nvSpPr>
        <p:spPr>
          <a:xfrm>
            <a:off x="609600" y="1752600"/>
            <a:ext cx="3886200" cy="640080"/>
          </a:xfrm>
          <a:solidFill>
            <a:schemeClr val="accent2"/>
          </a:solidFill>
        </p:spPr>
        <p:txBody>
          <a:bodyPr rtlCol="0" anchor="ctr"/>
          <a:lstStyle>
            <a:lvl1pPr marL="0" indent="0">
              <a:buFontTx/>
              <a:buNone/>
              <a:defRPr sz="2000" b="1">
                <a:solidFill>
                  <a:srgbClr val="FFFFFF"/>
                </a:solidFill>
              </a:defRPr>
            </a:lvl1pPr>
          </a:lstStyle>
          <a:p>
            <a:pPr lvl="0" eaLnBrk="1" latinLnBrk="0" hangingPunct="1"/>
            <a:r>
              <a:rPr kumimoji="0" lang="en-US" smtClean="0"/>
              <a:t>Click to edit Master text styles</a:t>
            </a:r>
          </a:p>
        </p:txBody>
      </p:sp>
      <p:sp>
        <p:nvSpPr>
          <p:cNvPr id="15" name="Text Placeholder 14"/>
          <p:cNvSpPr>
            <a:spLocks noGrp="1"/>
          </p:cNvSpPr>
          <p:nvPr>
            <p:ph type="body" sz="quarter" idx="3"/>
          </p:nvPr>
        </p:nvSpPr>
        <p:spPr>
          <a:xfrm>
            <a:off x="4800600" y="1752600"/>
            <a:ext cx="3886200" cy="640080"/>
          </a:xfrm>
          <a:solidFill>
            <a:schemeClr val="accent4"/>
          </a:solidFill>
        </p:spPr>
        <p:txBody>
          <a:bodyPr rtlCol="0" anchor="ctr"/>
          <a:lstStyle>
            <a:lvl1pPr marL="0" indent="0">
              <a:buFontTx/>
              <a:buNone/>
              <a:defRPr sz="2000" b="1">
                <a:solidFill>
                  <a:srgbClr val="FFFFFF"/>
                </a:solidFill>
              </a:defRPr>
            </a:lvl1pPr>
          </a:lstStyle>
          <a:p>
            <a:pPr lvl="0" eaLnBrk="1" latinLnBrk="0" hangingPunct="1"/>
            <a:r>
              <a:rPr kumimoji="0" lang="en-US" smtClean="0"/>
              <a:t>Click to edit Master text styles</a:t>
            </a:r>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kumimoji="0" lang="en-US" smtClean="0"/>
              <a:t>Click to edit Master title style</a:t>
            </a:r>
            <a:endParaRPr kumimoji="0" lang="en-US"/>
          </a:p>
        </p:txBody>
      </p:sp>
      <p:sp>
        <p:nvSpPr>
          <p:cNvPr id="3" name="Date Placeholder 2"/>
          <p:cNvSpPr>
            <a:spLocks noGrp="1"/>
          </p:cNvSpPr>
          <p:nvPr>
            <p:ph type="dt" sz="half" idx="10"/>
          </p:nvPr>
        </p:nvSpPr>
        <p:spPr/>
        <p:txBody>
          <a:bodyPr/>
          <a:lstStyle/>
          <a:p>
            <a:fld id="{857FBDEB-AC09-4FE4-AD98-368AAC2B89D1}" type="datetimeFigureOut">
              <a:rPr lang="en-US" smtClean="0"/>
              <a:pPr/>
              <a:t>11/11/2019</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lvl1pPr>
              <a:defRPr>
                <a:solidFill>
                  <a:srgbClr val="FFFFFF"/>
                </a:solidFill>
              </a:defRPr>
            </a:lvl1pPr>
          </a:lstStyle>
          <a:p>
            <a:fld id="{26416F0D-E83A-41F1-B28E-F02F76B728F9}" type="slidenum">
              <a:rPr lang="en-US" smtClean="0"/>
              <a:pPr/>
              <a:t>‹#›</a:t>
            </a:fld>
            <a:endParaRPr lang="en-US"/>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showMasterSp="0"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857FBDEB-AC09-4FE4-AD98-368AAC2B89D1}" type="datetimeFigureOut">
              <a:rPr lang="en-US" smtClean="0"/>
              <a:pPr/>
              <a:t>11/11/2019</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a:xfrm>
            <a:off x="0" y="6248400"/>
            <a:ext cx="533400" cy="381000"/>
          </a:xfrm>
        </p:spPr>
        <p:txBody>
          <a:bodyPr/>
          <a:lstStyle>
            <a:lvl1pPr>
              <a:defRPr>
                <a:solidFill>
                  <a:schemeClr val="tx2"/>
                </a:solidFill>
              </a:defRPr>
            </a:lvl1pPr>
          </a:lstStyle>
          <a:p>
            <a:fld id="{26416F0D-E83A-41F1-B28E-F02F76B728F9}" type="slidenum">
              <a:rPr lang="en-US" smtClean="0"/>
              <a:pPr/>
              <a:t>‹#›</a:t>
            </a:fld>
            <a:endParaRPr lang="en-US"/>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09600" y="273050"/>
            <a:ext cx="8077200" cy="869950"/>
          </a:xfrm>
        </p:spPr>
        <p:txBody>
          <a:bodyPr anchor="ctr"/>
          <a:lstStyle>
            <a:lvl1pPr algn="l">
              <a:buNone/>
              <a:defRPr sz="4400" b="0"/>
            </a:lvl1pPr>
          </a:lstStyle>
          <a:p>
            <a:r>
              <a:rPr kumimoji="0" lang="en-US" smtClean="0"/>
              <a:t>Click to edit Master title style</a:t>
            </a:r>
            <a:endParaRPr kumimoji="0" lang="en-US"/>
          </a:p>
        </p:txBody>
      </p:sp>
      <p:sp>
        <p:nvSpPr>
          <p:cNvPr id="5" name="Date Placeholder 4"/>
          <p:cNvSpPr>
            <a:spLocks noGrp="1"/>
          </p:cNvSpPr>
          <p:nvPr>
            <p:ph type="dt" sz="half" idx="10"/>
          </p:nvPr>
        </p:nvSpPr>
        <p:spPr/>
        <p:txBody>
          <a:bodyPr/>
          <a:lstStyle/>
          <a:p>
            <a:fld id="{857FBDEB-AC09-4FE4-AD98-368AAC2B89D1}" type="datetimeFigureOut">
              <a:rPr lang="en-US" smtClean="0"/>
              <a:pPr/>
              <a:t>11/11/2019</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lvl1pPr>
              <a:defRPr>
                <a:solidFill>
                  <a:srgbClr val="FFFFFF"/>
                </a:solidFill>
              </a:defRPr>
            </a:lvl1pPr>
          </a:lstStyle>
          <a:p>
            <a:fld id="{26416F0D-E83A-41F1-B28E-F02F76B728F9}" type="slidenum">
              <a:rPr lang="en-US" smtClean="0"/>
              <a:pPr/>
              <a:t>‹#›</a:t>
            </a:fld>
            <a:endParaRPr lang="en-US"/>
          </a:p>
        </p:txBody>
      </p:sp>
      <p:sp>
        <p:nvSpPr>
          <p:cNvPr id="3" name="Text Placeholder 2"/>
          <p:cNvSpPr>
            <a:spLocks noGrp="1"/>
          </p:cNvSpPr>
          <p:nvPr>
            <p:ph type="body" idx="2"/>
          </p:nvPr>
        </p:nvSpPr>
        <p:spPr>
          <a:xfrm>
            <a:off x="609600" y="1752600"/>
            <a:ext cx="1600200" cy="4343400"/>
          </a:xfrm>
          <a:ln w="50800" cap="sq" cmpd="dbl" algn="ctr">
            <a:solidFill>
              <a:schemeClr val="accent2"/>
            </a:solidFill>
            <a:prstDash val="solid"/>
            <a:miter lim="800000"/>
          </a:ln>
          <a:effectLst/>
        </p:spPr>
        <p:style>
          <a:lnRef idx="3">
            <a:schemeClr val="lt1"/>
          </a:lnRef>
          <a:fillRef idx="1">
            <a:schemeClr val="accent2"/>
          </a:fillRef>
          <a:effectRef idx="1">
            <a:schemeClr val="accent2"/>
          </a:effectRef>
          <a:fontRef idx="minor">
            <a:schemeClr val="lt1"/>
          </a:fontRef>
        </p:style>
        <p:txBody>
          <a:bodyPr lIns="137160" tIns="182880" rIns="137160" bIns="91440"/>
          <a:lstStyle>
            <a:lvl1pPr marL="0" indent="0">
              <a:spcAft>
                <a:spcPts val="1000"/>
              </a:spcAft>
              <a:buNone/>
              <a:defRPr sz="1800"/>
            </a:lvl1pPr>
            <a:lvl2pPr>
              <a:buNone/>
              <a:defRPr sz="1200"/>
            </a:lvl2pPr>
            <a:lvl3pPr>
              <a:buNone/>
              <a:defRPr sz="1000"/>
            </a:lvl3pPr>
            <a:lvl4pPr>
              <a:buNone/>
              <a:defRPr sz="900"/>
            </a:lvl4pPr>
            <a:lvl5pPr>
              <a:buNone/>
              <a:defRPr sz="900"/>
            </a:lvl5pPr>
          </a:lstStyle>
          <a:p>
            <a:pPr lvl="0" eaLnBrk="1" latinLnBrk="0" hangingPunct="1"/>
            <a:r>
              <a:rPr kumimoji="0" lang="en-US" smtClean="0"/>
              <a:t>Click to edit Master text styles</a:t>
            </a:r>
          </a:p>
        </p:txBody>
      </p:sp>
      <p:sp>
        <p:nvSpPr>
          <p:cNvPr id="9" name="Content Placeholder 8"/>
          <p:cNvSpPr>
            <a:spLocks noGrp="1"/>
          </p:cNvSpPr>
          <p:nvPr>
            <p:ph sz="quarter" idx="1"/>
          </p:nvPr>
        </p:nvSpPr>
        <p:spPr>
          <a:xfrm>
            <a:off x="2362200" y="1752600"/>
            <a:ext cx="6400800" cy="4419600"/>
          </a:xfrm>
        </p:spPr>
        <p:txBody>
          <a:body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bg>
      <p:bgRef idx="1003">
        <a:schemeClr val="bg2"/>
      </p:bgRef>
    </p:bg>
    <p:spTree>
      <p:nvGrpSpPr>
        <p:cNvPr id="1" name=""/>
        <p:cNvGrpSpPr/>
        <p:nvPr/>
      </p:nvGrpSpPr>
      <p:grpSpPr>
        <a:xfrm>
          <a:off x="0" y="0"/>
          <a:ext cx="0" cy="0"/>
          <a:chOff x="0" y="0"/>
          <a:chExt cx="0" cy="0"/>
        </a:xfrm>
      </p:grpSpPr>
      <p:sp>
        <p:nvSpPr>
          <p:cNvPr id="4" name="Text Placeholder 3"/>
          <p:cNvSpPr>
            <a:spLocks noGrp="1"/>
          </p:cNvSpPr>
          <p:nvPr>
            <p:ph type="body" sz="half" idx="2"/>
          </p:nvPr>
        </p:nvSpPr>
        <p:spPr>
          <a:xfrm>
            <a:off x="1600200" y="5486400"/>
            <a:ext cx="7315200" cy="685800"/>
          </a:xfrm>
        </p:spPr>
        <p:txBody>
          <a:bodyPr/>
          <a:lstStyle>
            <a:lvl1pPr marL="0" indent="0">
              <a:buFontTx/>
              <a:buNone/>
              <a:defRPr sz="1700"/>
            </a:lvl1pPr>
            <a:lvl2pPr>
              <a:buFontTx/>
              <a:buNone/>
              <a:defRPr sz="1200"/>
            </a:lvl2pPr>
            <a:lvl3pPr>
              <a:buFontTx/>
              <a:buNone/>
              <a:defRPr sz="1000"/>
            </a:lvl3pPr>
            <a:lvl4pPr>
              <a:buFontTx/>
              <a:buNone/>
              <a:defRPr sz="900"/>
            </a:lvl4pPr>
            <a:lvl5pPr>
              <a:buFontTx/>
              <a:buNone/>
              <a:defRPr sz="900"/>
            </a:lvl5pPr>
          </a:lstStyle>
          <a:p>
            <a:pPr lvl="0" eaLnBrk="1" latinLnBrk="0" hangingPunct="1"/>
            <a:r>
              <a:rPr kumimoji="0" lang="en-US" smtClean="0"/>
              <a:t>Click to edit Master text styles</a:t>
            </a:r>
          </a:p>
        </p:txBody>
      </p:sp>
      <p:sp>
        <p:nvSpPr>
          <p:cNvPr id="8" name="Rectangle 7"/>
          <p:cNvSpPr/>
          <p:nvPr/>
        </p:nvSpPr>
        <p:spPr bwMode="white">
          <a:xfrm>
            <a:off x="-9144" y="4572000"/>
            <a:ext cx="9144000" cy="886968"/>
          </a:xfrm>
          <a:prstGeom prst="rect">
            <a:avLst/>
          </a:prstGeom>
          <a:solidFill>
            <a:srgbClr val="FFFFFF"/>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9" name="Rectangle 8"/>
          <p:cNvSpPr/>
          <p:nvPr/>
        </p:nvSpPr>
        <p:spPr>
          <a:xfrm>
            <a:off x="-9144" y="4663440"/>
            <a:ext cx="1463040" cy="713232"/>
          </a:xfrm>
          <a:prstGeom prst="rect">
            <a:avLst/>
          </a:prstGeom>
          <a:solidFill>
            <a:schemeClr val="accent2">
              <a:alpha val="100000"/>
            </a:schemeClr>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10" name="Rectangle 9"/>
          <p:cNvSpPr/>
          <p:nvPr/>
        </p:nvSpPr>
        <p:spPr>
          <a:xfrm>
            <a:off x="1545336" y="4654296"/>
            <a:ext cx="7598664" cy="713232"/>
          </a:xfrm>
          <a:prstGeom prst="rect">
            <a:avLst/>
          </a:prstGeom>
          <a:solidFill>
            <a:schemeClr val="accent1">
              <a:alpha val="100000"/>
            </a:schemeClr>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2" name="Title 1"/>
          <p:cNvSpPr>
            <a:spLocks noGrp="1"/>
          </p:cNvSpPr>
          <p:nvPr>
            <p:ph type="title"/>
          </p:nvPr>
        </p:nvSpPr>
        <p:spPr>
          <a:xfrm>
            <a:off x="1600200" y="4648200"/>
            <a:ext cx="7315200" cy="685800"/>
          </a:xfrm>
        </p:spPr>
        <p:txBody>
          <a:bodyPr anchor="ctr"/>
          <a:lstStyle>
            <a:lvl1pPr algn="l">
              <a:buNone/>
              <a:defRPr sz="2800" b="0">
                <a:solidFill>
                  <a:srgbClr val="FFFFFF"/>
                </a:solidFill>
              </a:defRPr>
            </a:lvl1pPr>
          </a:lstStyle>
          <a:p>
            <a:r>
              <a:rPr kumimoji="0" lang="en-US" smtClean="0"/>
              <a:t>Click to edit Master title style</a:t>
            </a:r>
            <a:endParaRPr kumimoji="0" lang="en-US"/>
          </a:p>
        </p:txBody>
      </p:sp>
      <p:sp>
        <p:nvSpPr>
          <p:cNvPr id="11" name="Rectangle 10"/>
          <p:cNvSpPr/>
          <p:nvPr/>
        </p:nvSpPr>
        <p:spPr bwMode="white">
          <a:xfrm>
            <a:off x="1447800" y="0"/>
            <a:ext cx="100584" cy="6867144"/>
          </a:xfrm>
          <a:prstGeom prst="rect">
            <a:avLst/>
          </a:prstGeom>
          <a:solidFill>
            <a:srgbClr val="FFFFFF"/>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12" name="Date Placeholder 11"/>
          <p:cNvSpPr>
            <a:spLocks noGrp="1"/>
          </p:cNvSpPr>
          <p:nvPr>
            <p:ph type="dt" sz="half" idx="10"/>
          </p:nvPr>
        </p:nvSpPr>
        <p:spPr>
          <a:xfrm>
            <a:off x="6248400" y="6248400"/>
            <a:ext cx="2667000" cy="365125"/>
          </a:xfrm>
        </p:spPr>
        <p:txBody>
          <a:bodyPr rtlCol="0"/>
          <a:lstStyle/>
          <a:p>
            <a:fld id="{857FBDEB-AC09-4FE4-AD98-368AAC2B89D1}" type="datetimeFigureOut">
              <a:rPr lang="en-US" smtClean="0"/>
              <a:pPr/>
              <a:t>11/11/2019</a:t>
            </a:fld>
            <a:endParaRPr lang="en-US"/>
          </a:p>
        </p:txBody>
      </p:sp>
      <p:sp>
        <p:nvSpPr>
          <p:cNvPr id="13" name="Slide Number Placeholder 12"/>
          <p:cNvSpPr>
            <a:spLocks noGrp="1"/>
          </p:cNvSpPr>
          <p:nvPr>
            <p:ph type="sldNum" sz="quarter" idx="11"/>
          </p:nvPr>
        </p:nvSpPr>
        <p:spPr>
          <a:xfrm>
            <a:off x="0" y="4667249"/>
            <a:ext cx="1447800" cy="663578"/>
          </a:xfrm>
        </p:spPr>
        <p:txBody>
          <a:bodyPr rtlCol="0"/>
          <a:lstStyle>
            <a:lvl1pPr>
              <a:defRPr sz="2800"/>
            </a:lvl1pPr>
          </a:lstStyle>
          <a:p>
            <a:fld id="{26416F0D-E83A-41F1-B28E-F02F76B728F9}" type="slidenum">
              <a:rPr lang="en-US" smtClean="0"/>
              <a:pPr/>
              <a:t>‹#›</a:t>
            </a:fld>
            <a:endParaRPr lang="en-US"/>
          </a:p>
        </p:txBody>
      </p:sp>
      <p:sp>
        <p:nvSpPr>
          <p:cNvPr id="14" name="Footer Placeholder 13"/>
          <p:cNvSpPr>
            <a:spLocks noGrp="1"/>
          </p:cNvSpPr>
          <p:nvPr>
            <p:ph type="ftr" sz="quarter" idx="12"/>
          </p:nvPr>
        </p:nvSpPr>
        <p:spPr>
          <a:xfrm>
            <a:off x="1600200" y="6248206"/>
            <a:ext cx="4572000" cy="365125"/>
          </a:xfrm>
        </p:spPr>
        <p:txBody>
          <a:bodyPr rtlCol="0"/>
          <a:lstStyle/>
          <a:p>
            <a:endParaRPr lang="en-US"/>
          </a:p>
        </p:txBody>
      </p:sp>
      <p:sp>
        <p:nvSpPr>
          <p:cNvPr id="3" name="Picture Placeholder 2"/>
          <p:cNvSpPr>
            <a:spLocks noGrp="1"/>
          </p:cNvSpPr>
          <p:nvPr>
            <p:ph type="pic" idx="1"/>
          </p:nvPr>
        </p:nvSpPr>
        <p:spPr>
          <a:xfrm>
            <a:off x="1560576" y="0"/>
            <a:ext cx="7583424" cy="4568952"/>
          </a:xfrm>
          <a:solidFill>
            <a:schemeClr val="accent1">
              <a:tint val="40000"/>
            </a:schemeClr>
          </a:solidFill>
          <a:ln>
            <a:noFill/>
          </a:ln>
        </p:spPr>
        <p:txBody>
          <a:bodyPr/>
          <a:lstStyle>
            <a:lvl1pPr marL="0" indent="0">
              <a:buNone/>
              <a:defRPr sz="3200"/>
            </a:lvl1pPr>
          </a:lstStyle>
          <a:p>
            <a:r>
              <a:rPr kumimoji="0" lang="en-US" smtClean="0"/>
              <a:t>Click icon to add picture</a:t>
            </a:r>
            <a:endParaRPr kumimoji="0" lang="en-US" dirty="0"/>
          </a:p>
        </p:txBody>
      </p:sp>
    </p:spTree>
  </p:cSld>
  <p:clrMapOvr>
    <a:overrideClrMapping bg1="lt1" tx1="dk1" bg2="lt2" tx2="dk2" accent1="accent1" accent2="accent2" accent3="accent3" accent4="accent4" accent5="accent5" accent6="accent6" hlink="hlink" folHlink="folHlink"/>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kumimoji="0" lang="en-US" smtClean="0"/>
              <a:t>Click to edit Master title style</a:t>
            </a:r>
            <a:endParaRPr kumimoji="0" lang="en-US"/>
          </a:p>
        </p:txBody>
      </p:sp>
      <p:sp>
        <p:nvSpPr>
          <p:cNvPr id="3" name="Vertical Text Placeholder 2"/>
          <p:cNvSpPr>
            <a:spLocks noGrp="1"/>
          </p:cNvSpPr>
          <p:nvPr>
            <p:ph type="body" orient="vert" idx="1"/>
          </p:nvPr>
        </p:nvSpPr>
        <p:spPr/>
        <p:txBody>
          <a:bodyPr vert="eaVer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Date Placeholder 3"/>
          <p:cNvSpPr>
            <a:spLocks noGrp="1"/>
          </p:cNvSpPr>
          <p:nvPr>
            <p:ph type="dt" sz="half" idx="10"/>
          </p:nvPr>
        </p:nvSpPr>
        <p:spPr/>
        <p:txBody>
          <a:bodyPr/>
          <a:lstStyle/>
          <a:p>
            <a:fld id="{857FBDEB-AC09-4FE4-AD98-368AAC2B89D1}" type="datetimeFigureOut">
              <a:rPr lang="en-US" smtClean="0"/>
              <a:pPr/>
              <a:t>11/11/2019</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26416F0D-E83A-41F1-B28E-F02F76B728F9}" type="slidenum">
              <a:rPr lang="en-US" smtClean="0"/>
              <a:pPr/>
              <a:t>‹#›</a:t>
            </a:fld>
            <a:endParaRPr lang="en-US"/>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showMasterSp="0" type="vertTitleAndTx" preserve="1">
  <p:cSld name="Vertical Title and Text">
    <p:bg>
      <p:bgRef idx="1001">
        <a:schemeClr val="bg1"/>
      </p:bgRef>
    </p:bg>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553200" y="609600"/>
            <a:ext cx="2057400" cy="5516563"/>
          </a:xfrm>
        </p:spPr>
        <p:txBody>
          <a:bodyPr vert="eaVert"/>
          <a:lstStyle/>
          <a:p>
            <a:r>
              <a:rPr kumimoji="0" lang="en-US" smtClean="0"/>
              <a:t>Click to edit Master title style</a:t>
            </a:r>
            <a:endParaRPr kumimoji="0" lang="en-US"/>
          </a:p>
        </p:txBody>
      </p:sp>
      <p:sp>
        <p:nvSpPr>
          <p:cNvPr id="3" name="Vertical Text Placeholder 2"/>
          <p:cNvSpPr>
            <a:spLocks noGrp="1"/>
          </p:cNvSpPr>
          <p:nvPr>
            <p:ph type="body" orient="vert" idx="1"/>
          </p:nvPr>
        </p:nvSpPr>
        <p:spPr>
          <a:xfrm>
            <a:off x="457200" y="609600"/>
            <a:ext cx="5562600" cy="5516564"/>
          </a:xfrm>
        </p:spPr>
        <p:txBody>
          <a:bodyPr vert="eaVer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Date Placeholder 3"/>
          <p:cNvSpPr>
            <a:spLocks noGrp="1"/>
          </p:cNvSpPr>
          <p:nvPr>
            <p:ph type="dt" sz="half" idx="10"/>
          </p:nvPr>
        </p:nvSpPr>
        <p:spPr>
          <a:xfrm>
            <a:off x="6553200" y="6248402"/>
            <a:ext cx="2209800" cy="365125"/>
          </a:xfrm>
        </p:spPr>
        <p:txBody>
          <a:bodyPr/>
          <a:lstStyle/>
          <a:p>
            <a:fld id="{857FBDEB-AC09-4FE4-AD98-368AAC2B89D1}" type="datetimeFigureOut">
              <a:rPr lang="en-US" smtClean="0"/>
              <a:pPr/>
              <a:t>11/11/2019</a:t>
            </a:fld>
            <a:endParaRPr lang="en-US"/>
          </a:p>
        </p:txBody>
      </p:sp>
      <p:sp>
        <p:nvSpPr>
          <p:cNvPr id="5" name="Footer Placeholder 4"/>
          <p:cNvSpPr>
            <a:spLocks noGrp="1"/>
          </p:cNvSpPr>
          <p:nvPr>
            <p:ph type="ftr" sz="quarter" idx="11"/>
          </p:nvPr>
        </p:nvSpPr>
        <p:spPr>
          <a:xfrm>
            <a:off x="457201" y="6248207"/>
            <a:ext cx="5573483" cy="365125"/>
          </a:xfrm>
        </p:spPr>
        <p:txBody>
          <a:bodyPr/>
          <a:lstStyle/>
          <a:p>
            <a:endParaRPr lang="en-US"/>
          </a:p>
        </p:txBody>
      </p:sp>
      <p:sp>
        <p:nvSpPr>
          <p:cNvPr id="7" name="Rectangle 6"/>
          <p:cNvSpPr/>
          <p:nvPr/>
        </p:nvSpPr>
        <p:spPr bwMode="white">
          <a:xfrm>
            <a:off x="6096318" y="0"/>
            <a:ext cx="320040" cy="6858000"/>
          </a:xfrm>
          <a:prstGeom prst="rect">
            <a:avLst/>
          </a:prstGeom>
          <a:solidFill>
            <a:srgbClr val="FFFFFF"/>
          </a:solidFill>
          <a:ln w="19050" cap="flat" cmpd="sng" algn="ctr">
            <a:noFill/>
            <a:prstDash val="solid"/>
          </a:ln>
        </p:spPr>
        <p:style>
          <a:lnRef idx="2">
            <a:schemeClr val="accent1"/>
          </a:lnRef>
          <a:fillRef idx="1">
            <a:schemeClr val="accent1"/>
          </a:fillRef>
          <a:effectRef idx="0">
            <a:schemeClr val="accent1"/>
          </a:effectRef>
          <a:fontRef idx="minor">
            <a:schemeClr val="lt1"/>
          </a:fontRef>
        </p:style>
        <p:txBody>
          <a:bodyPr rtlCol="0" anchor="ctr"/>
          <a:lstStyle/>
          <a:p>
            <a:pPr algn="ctr" eaLnBrk="1" latinLnBrk="0" hangingPunct="1"/>
            <a:endParaRPr kumimoji="0" lang="en-US"/>
          </a:p>
        </p:txBody>
      </p:sp>
      <p:sp>
        <p:nvSpPr>
          <p:cNvPr id="8" name="Rectangle 7"/>
          <p:cNvSpPr/>
          <p:nvPr/>
        </p:nvSpPr>
        <p:spPr>
          <a:xfrm>
            <a:off x="6142038" y="609600"/>
            <a:ext cx="228600" cy="6248400"/>
          </a:xfrm>
          <a:prstGeom prst="rect">
            <a:avLst/>
          </a:prstGeom>
          <a:solidFill>
            <a:schemeClr val="accent1"/>
          </a:solidFill>
          <a:ln w="19050" cap="flat" cmpd="sng" algn="ctr">
            <a:noFill/>
            <a:prstDash val="solid"/>
          </a:ln>
        </p:spPr>
        <p:style>
          <a:lnRef idx="2">
            <a:schemeClr val="accent1"/>
          </a:lnRef>
          <a:fillRef idx="1">
            <a:schemeClr val="accent1"/>
          </a:fillRef>
          <a:effectRef idx="0">
            <a:schemeClr val="accent1"/>
          </a:effectRef>
          <a:fontRef idx="minor">
            <a:schemeClr val="lt1"/>
          </a:fontRef>
        </p:style>
        <p:txBody>
          <a:bodyPr rtlCol="0" anchor="ctr"/>
          <a:lstStyle/>
          <a:p>
            <a:pPr algn="ctr" eaLnBrk="1" latinLnBrk="0" hangingPunct="1"/>
            <a:endParaRPr kumimoji="0" lang="en-US"/>
          </a:p>
        </p:txBody>
      </p:sp>
      <p:sp>
        <p:nvSpPr>
          <p:cNvPr id="9" name="Rectangle 8"/>
          <p:cNvSpPr/>
          <p:nvPr/>
        </p:nvSpPr>
        <p:spPr>
          <a:xfrm>
            <a:off x="6142038" y="0"/>
            <a:ext cx="228600" cy="533400"/>
          </a:xfrm>
          <a:prstGeom prst="rect">
            <a:avLst/>
          </a:prstGeom>
          <a:solidFill>
            <a:schemeClr val="accent2"/>
          </a:solidFill>
          <a:ln w="19050" cap="flat" cmpd="sng" algn="ctr">
            <a:noFill/>
            <a:prstDash val="solid"/>
          </a:ln>
        </p:spPr>
        <p:style>
          <a:lnRef idx="2">
            <a:schemeClr val="accent1"/>
          </a:lnRef>
          <a:fillRef idx="1">
            <a:schemeClr val="accent1"/>
          </a:fillRef>
          <a:effectRef idx="0">
            <a:schemeClr val="accent1"/>
          </a:effectRef>
          <a:fontRef idx="minor">
            <a:schemeClr val="lt1"/>
          </a:fontRef>
        </p:style>
        <p:txBody>
          <a:bodyPr rtlCol="0" anchor="ctr"/>
          <a:lstStyle/>
          <a:p>
            <a:pPr algn="ctr" eaLnBrk="1" latinLnBrk="0" hangingPunct="1"/>
            <a:endParaRPr kumimoji="0" lang="en-US"/>
          </a:p>
        </p:txBody>
      </p:sp>
      <p:sp>
        <p:nvSpPr>
          <p:cNvPr id="6" name="Slide Number Placeholder 5"/>
          <p:cNvSpPr>
            <a:spLocks noGrp="1"/>
          </p:cNvSpPr>
          <p:nvPr>
            <p:ph type="sldNum" sz="quarter" idx="12"/>
          </p:nvPr>
        </p:nvSpPr>
        <p:spPr>
          <a:xfrm rot="5400000">
            <a:off x="5989638" y="144462"/>
            <a:ext cx="533400" cy="244476"/>
          </a:xfrm>
        </p:spPr>
        <p:txBody>
          <a:bodyPr/>
          <a:lstStyle/>
          <a:p>
            <a:fld id="{26416F0D-E83A-41F1-B28E-F02F76B728F9}" type="slidenum">
              <a:rPr lang="en-US" smtClean="0"/>
              <a:pPr/>
              <a:t>‹#›</a:t>
            </a:fld>
            <a:endParaRPr lang="en-US"/>
          </a:p>
        </p:txBody>
      </p:sp>
    </p:spTree>
  </p:cSld>
  <p:clrMapOvr>
    <a:overrideClrMapping bg1="lt1" tx1="dk1" bg2="lt2" tx2="dk2" accent1="accent1" accent2="accent2" accent3="accent3" accent4="accent4" accent5="accent5" accent6="accent6" hlink="hlink" folHlink="folHlink"/>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2" name="Title Placeholder 21"/>
          <p:cNvSpPr>
            <a:spLocks noGrp="1"/>
          </p:cNvSpPr>
          <p:nvPr>
            <p:ph type="title"/>
          </p:nvPr>
        </p:nvSpPr>
        <p:spPr>
          <a:xfrm>
            <a:off x="609600" y="228600"/>
            <a:ext cx="8153400" cy="990600"/>
          </a:xfrm>
          <a:prstGeom prst="rect">
            <a:avLst/>
          </a:prstGeom>
        </p:spPr>
        <p:txBody>
          <a:bodyPr vert="horz" anchor="ctr">
            <a:normAutofit/>
          </a:bodyPr>
          <a:lstStyle/>
          <a:p>
            <a:r>
              <a:rPr kumimoji="0" lang="en-US" smtClean="0"/>
              <a:t>Click to edit Master title style</a:t>
            </a:r>
            <a:endParaRPr kumimoji="0" lang="en-US"/>
          </a:p>
        </p:txBody>
      </p:sp>
      <p:sp>
        <p:nvSpPr>
          <p:cNvPr id="13" name="Text Placeholder 12"/>
          <p:cNvSpPr>
            <a:spLocks noGrp="1"/>
          </p:cNvSpPr>
          <p:nvPr>
            <p:ph type="body" idx="1"/>
          </p:nvPr>
        </p:nvSpPr>
        <p:spPr>
          <a:xfrm>
            <a:off x="612648" y="1600200"/>
            <a:ext cx="8153400" cy="4526280"/>
          </a:xfrm>
          <a:prstGeom prst="rect">
            <a:avLst/>
          </a:prstGeom>
        </p:spPr>
        <p:txBody>
          <a:bodyPr vert="horz">
            <a:normAutofit/>
          </a:bodyPr>
          <a:lstStyle/>
          <a:p>
            <a:pPr lvl="0" eaLnBrk="1" latinLnBrk="0" hangingPunct="1"/>
            <a:r>
              <a:rPr kumimoji="0" lang="en-US" smtClean="0"/>
              <a:t>Click to edit Master text styles</a:t>
            </a:r>
          </a:p>
          <a:p>
            <a:pPr lvl="1" eaLnBrk="1" latinLnBrk="0" hangingPunct="1"/>
            <a:r>
              <a:rPr kumimoji="0" lang="en-US" smtClean="0"/>
              <a:t>Second level</a:t>
            </a:r>
          </a:p>
          <a:p>
            <a:pPr lvl="2" eaLnBrk="1" latinLnBrk="0" hangingPunct="1"/>
            <a:r>
              <a:rPr kumimoji="0" lang="en-US" smtClean="0"/>
              <a:t>Third level</a:t>
            </a:r>
          </a:p>
          <a:p>
            <a:pPr lvl="3" eaLnBrk="1" latinLnBrk="0" hangingPunct="1"/>
            <a:r>
              <a:rPr kumimoji="0" lang="en-US" smtClean="0"/>
              <a:t>Fourth level</a:t>
            </a:r>
          </a:p>
          <a:p>
            <a:pPr lvl="4" eaLnBrk="1" latinLnBrk="0" hangingPunct="1"/>
            <a:r>
              <a:rPr kumimoji="0" lang="en-US" smtClean="0"/>
              <a:t>Fifth level</a:t>
            </a:r>
            <a:endParaRPr kumimoji="0" lang="en-US"/>
          </a:p>
        </p:txBody>
      </p:sp>
      <p:sp>
        <p:nvSpPr>
          <p:cNvPr id="14" name="Date Placeholder 13"/>
          <p:cNvSpPr>
            <a:spLocks noGrp="1"/>
          </p:cNvSpPr>
          <p:nvPr>
            <p:ph type="dt" sz="half" idx="2"/>
          </p:nvPr>
        </p:nvSpPr>
        <p:spPr>
          <a:xfrm>
            <a:off x="6096000" y="6248400"/>
            <a:ext cx="2667000" cy="365125"/>
          </a:xfrm>
          <a:prstGeom prst="rect">
            <a:avLst/>
          </a:prstGeom>
        </p:spPr>
        <p:txBody>
          <a:bodyPr vert="horz" anchor="ctr" anchorCtr="0"/>
          <a:lstStyle>
            <a:lvl1pPr algn="l" eaLnBrk="1" latinLnBrk="0" hangingPunct="1">
              <a:defRPr kumimoji="0" sz="1400">
                <a:solidFill>
                  <a:schemeClr val="tx2"/>
                </a:solidFill>
              </a:defRPr>
            </a:lvl1pPr>
          </a:lstStyle>
          <a:p>
            <a:fld id="{857FBDEB-AC09-4FE4-AD98-368AAC2B89D1}" type="datetimeFigureOut">
              <a:rPr lang="en-US" smtClean="0"/>
              <a:pPr/>
              <a:t>11/11/2019</a:t>
            </a:fld>
            <a:endParaRPr lang="en-US"/>
          </a:p>
        </p:txBody>
      </p:sp>
      <p:sp>
        <p:nvSpPr>
          <p:cNvPr id="3" name="Footer Placeholder 2"/>
          <p:cNvSpPr>
            <a:spLocks noGrp="1"/>
          </p:cNvSpPr>
          <p:nvPr>
            <p:ph type="ftr" sz="quarter" idx="3"/>
          </p:nvPr>
        </p:nvSpPr>
        <p:spPr>
          <a:xfrm>
            <a:off x="609600" y="6248206"/>
            <a:ext cx="5421083" cy="365125"/>
          </a:xfrm>
          <a:prstGeom prst="rect">
            <a:avLst/>
          </a:prstGeom>
        </p:spPr>
        <p:txBody>
          <a:bodyPr vert="horz" anchor="ctr"/>
          <a:lstStyle>
            <a:lvl1pPr algn="r" eaLnBrk="1" latinLnBrk="0" hangingPunct="1">
              <a:defRPr kumimoji="0" sz="1400">
                <a:solidFill>
                  <a:schemeClr val="tx2"/>
                </a:solidFill>
              </a:defRPr>
            </a:lvl1pPr>
          </a:lstStyle>
          <a:p>
            <a:endParaRPr lang="en-US"/>
          </a:p>
        </p:txBody>
      </p:sp>
      <p:sp>
        <p:nvSpPr>
          <p:cNvPr id="7" name="Rectangle 6"/>
          <p:cNvSpPr/>
          <p:nvPr/>
        </p:nvSpPr>
        <p:spPr bwMode="white">
          <a:xfrm>
            <a:off x="0" y="1234440"/>
            <a:ext cx="9144000" cy="320040"/>
          </a:xfrm>
          <a:prstGeom prst="rect">
            <a:avLst/>
          </a:prstGeom>
          <a:solidFill>
            <a:srgbClr val="FFFFFF"/>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8" name="Rectangle 7"/>
          <p:cNvSpPr/>
          <p:nvPr/>
        </p:nvSpPr>
        <p:spPr>
          <a:xfrm>
            <a:off x="0" y="1280160"/>
            <a:ext cx="533400" cy="228600"/>
          </a:xfrm>
          <a:prstGeom prst="rect">
            <a:avLst/>
          </a:prstGeom>
          <a:solidFill>
            <a:schemeClr val="accent2">
              <a:alpha val="100000"/>
            </a:schemeClr>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9" name="Rectangle 8"/>
          <p:cNvSpPr/>
          <p:nvPr/>
        </p:nvSpPr>
        <p:spPr>
          <a:xfrm>
            <a:off x="590550" y="1280160"/>
            <a:ext cx="8553450" cy="228600"/>
          </a:xfrm>
          <a:prstGeom prst="rect">
            <a:avLst/>
          </a:prstGeom>
          <a:solidFill>
            <a:schemeClr val="accent1">
              <a:alpha val="100000"/>
            </a:schemeClr>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23" name="Slide Number Placeholder 22"/>
          <p:cNvSpPr>
            <a:spLocks noGrp="1"/>
          </p:cNvSpPr>
          <p:nvPr>
            <p:ph type="sldNum" sz="quarter" idx="4"/>
          </p:nvPr>
        </p:nvSpPr>
        <p:spPr>
          <a:xfrm>
            <a:off x="0" y="1272222"/>
            <a:ext cx="533400" cy="244476"/>
          </a:xfrm>
          <a:prstGeom prst="rect">
            <a:avLst/>
          </a:prstGeom>
        </p:spPr>
        <p:txBody>
          <a:bodyPr vert="horz" anchor="ctr" anchorCtr="0">
            <a:normAutofit/>
          </a:bodyPr>
          <a:lstStyle>
            <a:lvl1pPr algn="ctr" eaLnBrk="1" latinLnBrk="0" hangingPunct="1">
              <a:defRPr kumimoji="0" sz="1400" b="1">
                <a:solidFill>
                  <a:srgbClr val="FFFFFF"/>
                </a:solidFill>
              </a:defRPr>
            </a:lvl1pPr>
          </a:lstStyle>
          <a:p>
            <a:fld id="{26416F0D-E83A-41F1-B28E-F02F76B728F9}" type="slidenum">
              <a:rPr lang="en-US" smtClean="0"/>
              <a:pPr/>
              <a:t>‹#›</a:t>
            </a:fld>
            <a:endParaRPr lang="en-US"/>
          </a:p>
        </p:txBody>
      </p:sp>
    </p:spTree>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Lst>
  <p:txStyles>
    <p:titleStyle>
      <a:lvl1pPr algn="l" rtl="0" eaLnBrk="1" latinLnBrk="0" hangingPunct="1">
        <a:spcBef>
          <a:spcPct val="0"/>
        </a:spcBef>
        <a:buNone/>
        <a:defRPr kumimoji="0" sz="4400" kern="1200">
          <a:solidFill>
            <a:schemeClr val="tx2"/>
          </a:solidFill>
          <a:latin typeface="+mj-lt"/>
          <a:ea typeface="+mj-ea"/>
          <a:cs typeface="+mj-cs"/>
        </a:defRPr>
      </a:lvl1pPr>
    </p:titleStyle>
    <p:bodyStyle>
      <a:lvl1pPr marL="320040" indent="-320040" algn="l" rtl="0" eaLnBrk="1" latinLnBrk="0" hangingPunct="1">
        <a:spcBef>
          <a:spcPts val="700"/>
        </a:spcBef>
        <a:buClr>
          <a:schemeClr val="accent2"/>
        </a:buClr>
        <a:buSzPct val="60000"/>
        <a:buFont typeface="Wingdings"/>
        <a:buChar char=""/>
        <a:defRPr kumimoji="0" sz="2900" kern="1200">
          <a:solidFill>
            <a:schemeClr val="tx1"/>
          </a:solidFill>
          <a:latin typeface="+mn-lt"/>
          <a:ea typeface="+mn-ea"/>
          <a:cs typeface="+mn-cs"/>
        </a:defRPr>
      </a:lvl1pPr>
      <a:lvl2pPr marL="640080" indent="-274320" algn="l" rtl="0" eaLnBrk="1" latinLnBrk="0" hangingPunct="1">
        <a:spcBef>
          <a:spcPts val="550"/>
        </a:spcBef>
        <a:buClr>
          <a:schemeClr val="accent1"/>
        </a:buClr>
        <a:buSzPct val="70000"/>
        <a:buFont typeface="Wingdings 2"/>
        <a:buChar char=""/>
        <a:defRPr kumimoji="0" sz="2600" kern="1200">
          <a:solidFill>
            <a:schemeClr val="tx1"/>
          </a:solidFill>
          <a:latin typeface="+mn-lt"/>
          <a:ea typeface="+mn-ea"/>
          <a:cs typeface="+mn-cs"/>
        </a:defRPr>
      </a:lvl2pPr>
      <a:lvl3pPr marL="914400" indent="-228600" algn="l" rtl="0" eaLnBrk="1" latinLnBrk="0" hangingPunct="1">
        <a:spcBef>
          <a:spcPts val="500"/>
        </a:spcBef>
        <a:buClr>
          <a:schemeClr val="accent2"/>
        </a:buClr>
        <a:buSzPct val="75000"/>
        <a:buFont typeface="Wingdings"/>
        <a:buChar char=""/>
        <a:defRPr kumimoji="0" sz="2300" kern="1200">
          <a:solidFill>
            <a:schemeClr val="tx1"/>
          </a:solidFill>
          <a:latin typeface="+mn-lt"/>
          <a:ea typeface="+mn-ea"/>
          <a:cs typeface="+mn-cs"/>
        </a:defRPr>
      </a:lvl3pPr>
      <a:lvl4pPr marL="1371600" indent="-228600" algn="l" rtl="0" eaLnBrk="1" latinLnBrk="0" hangingPunct="1">
        <a:spcBef>
          <a:spcPts val="400"/>
        </a:spcBef>
        <a:buClr>
          <a:schemeClr val="accent3"/>
        </a:buClr>
        <a:buSzPct val="75000"/>
        <a:buFont typeface="Wingdings"/>
        <a:buChar char=""/>
        <a:defRPr kumimoji="0" sz="2000" kern="1200">
          <a:solidFill>
            <a:schemeClr val="tx1"/>
          </a:solidFill>
          <a:latin typeface="+mn-lt"/>
          <a:ea typeface="+mn-ea"/>
          <a:cs typeface="+mn-cs"/>
        </a:defRPr>
      </a:lvl4pPr>
      <a:lvl5pPr marL="1828800" indent="-228600" algn="l" rtl="0" eaLnBrk="1" latinLnBrk="0" hangingPunct="1">
        <a:spcBef>
          <a:spcPts val="400"/>
        </a:spcBef>
        <a:buClr>
          <a:schemeClr val="accent4"/>
        </a:buClr>
        <a:buSzPct val="65000"/>
        <a:buFont typeface="Wingdings"/>
        <a:buChar char=""/>
        <a:defRPr kumimoji="0" sz="2000" kern="1200">
          <a:solidFill>
            <a:schemeClr val="tx1"/>
          </a:solidFill>
          <a:latin typeface="+mn-lt"/>
          <a:ea typeface="+mn-ea"/>
          <a:cs typeface="+mn-cs"/>
        </a:defRPr>
      </a:lvl5pPr>
      <a:lvl6pPr marL="2103120" indent="-228600" algn="l" rtl="0" eaLnBrk="1" latinLnBrk="0" hangingPunct="1">
        <a:spcBef>
          <a:spcPct val="20000"/>
        </a:spcBef>
        <a:buClr>
          <a:schemeClr val="accent1"/>
        </a:buClr>
        <a:buFont typeface="Wingdings"/>
        <a:buChar char="§"/>
        <a:defRPr kumimoji="0" sz="1800" kern="1200" baseline="0">
          <a:solidFill>
            <a:schemeClr val="tx1"/>
          </a:solidFill>
          <a:latin typeface="+mn-lt"/>
          <a:ea typeface="+mn-ea"/>
          <a:cs typeface="+mn-cs"/>
        </a:defRPr>
      </a:lvl6pPr>
      <a:lvl7pPr marL="2377440" indent="-228600" algn="l" rtl="0" eaLnBrk="1" latinLnBrk="0" hangingPunct="1">
        <a:spcBef>
          <a:spcPct val="20000"/>
        </a:spcBef>
        <a:buClr>
          <a:schemeClr val="accent2"/>
        </a:buClr>
        <a:buFont typeface="Wingdings"/>
        <a:buChar char="§"/>
        <a:defRPr kumimoji="0" sz="1800" kern="1200" baseline="0">
          <a:solidFill>
            <a:schemeClr val="tx1"/>
          </a:solidFill>
          <a:latin typeface="+mn-lt"/>
          <a:ea typeface="+mn-ea"/>
          <a:cs typeface="+mn-cs"/>
        </a:defRPr>
      </a:lvl7pPr>
      <a:lvl8pPr marL="2651760" indent="-228600" algn="l" rtl="0" eaLnBrk="1" latinLnBrk="0" hangingPunct="1">
        <a:spcBef>
          <a:spcPct val="20000"/>
        </a:spcBef>
        <a:buClr>
          <a:schemeClr val="accent3"/>
        </a:buClr>
        <a:buFont typeface="Wingdings"/>
        <a:buChar char="§"/>
        <a:defRPr kumimoji="0" sz="1800" kern="1200" baseline="0">
          <a:solidFill>
            <a:schemeClr val="tx1"/>
          </a:solidFill>
          <a:latin typeface="+mn-lt"/>
          <a:ea typeface="+mn-ea"/>
          <a:cs typeface="+mn-cs"/>
        </a:defRPr>
      </a:lvl8pPr>
      <a:lvl9pPr marL="2926080" indent="-228600" algn="l" rtl="0" eaLnBrk="1" latinLnBrk="0" hangingPunct="1">
        <a:spcBef>
          <a:spcPct val="20000"/>
        </a:spcBef>
        <a:buClr>
          <a:schemeClr val="accent4"/>
        </a:buClr>
        <a:buFont typeface="Wingdings"/>
        <a:buChar char="§"/>
        <a:defRPr kumimoji="0" sz="1800" kern="1200" baseline="0">
          <a:solidFill>
            <a:schemeClr val="tx1"/>
          </a:solidFill>
          <a:latin typeface="+mn-lt"/>
          <a:ea typeface="+mn-ea"/>
          <a:cs typeface="+mn-cs"/>
        </a:defRPr>
      </a:lvl9pPr>
    </p:bodyStyle>
    <p:otherStyle>
      <a:lvl1pPr marL="0" algn="l" rtl="0" eaLnBrk="1" latinLnBrk="0" hangingPunct="1">
        <a:defRPr kumimoji="0" kern="1200">
          <a:solidFill>
            <a:schemeClr val="tx1"/>
          </a:solidFill>
          <a:latin typeface="+mn-lt"/>
          <a:ea typeface="+mn-ea"/>
          <a:cs typeface="+mn-cs"/>
        </a:defRPr>
      </a:lvl1pPr>
      <a:lvl2pPr marL="457200" algn="l" rtl="0" eaLnBrk="1" latinLnBrk="0" hangingPunct="1">
        <a:defRPr kumimoji="0" kern="1200">
          <a:solidFill>
            <a:schemeClr val="tx1"/>
          </a:solidFill>
          <a:latin typeface="+mn-lt"/>
          <a:ea typeface="+mn-ea"/>
          <a:cs typeface="+mn-cs"/>
        </a:defRPr>
      </a:lvl2pPr>
      <a:lvl3pPr marL="914400" algn="l" rtl="0" eaLnBrk="1" latinLnBrk="0" hangingPunct="1">
        <a:defRPr kumimoji="0" kern="1200">
          <a:solidFill>
            <a:schemeClr val="tx1"/>
          </a:solidFill>
          <a:latin typeface="+mn-lt"/>
          <a:ea typeface="+mn-ea"/>
          <a:cs typeface="+mn-cs"/>
        </a:defRPr>
      </a:lvl3pPr>
      <a:lvl4pPr marL="1371600" algn="l" rtl="0" eaLnBrk="1" latinLnBrk="0" hangingPunct="1">
        <a:defRPr kumimoji="0" kern="1200">
          <a:solidFill>
            <a:schemeClr val="tx1"/>
          </a:solidFill>
          <a:latin typeface="+mn-lt"/>
          <a:ea typeface="+mn-ea"/>
          <a:cs typeface="+mn-cs"/>
        </a:defRPr>
      </a:lvl4pPr>
      <a:lvl5pPr marL="1828800" algn="l" rtl="0" eaLnBrk="1" latinLnBrk="0" hangingPunct="1">
        <a:defRPr kumimoji="0" kern="1200">
          <a:solidFill>
            <a:schemeClr val="tx1"/>
          </a:solidFill>
          <a:latin typeface="+mn-lt"/>
          <a:ea typeface="+mn-ea"/>
          <a:cs typeface="+mn-cs"/>
        </a:defRPr>
      </a:lvl5pPr>
      <a:lvl6pPr marL="2286000" algn="l" rtl="0" eaLnBrk="1" latinLnBrk="0" hangingPunct="1">
        <a:defRPr kumimoji="0" kern="1200">
          <a:solidFill>
            <a:schemeClr val="tx1"/>
          </a:solidFill>
          <a:latin typeface="+mn-lt"/>
          <a:ea typeface="+mn-ea"/>
          <a:cs typeface="+mn-cs"/>
        </a:defRPr>
      </a:lvl6pPr>
      <a:lvl7pPr marL="2743200" algn="l" rtl="0" eaLnBrk="1" latinLnBrk="0" hangingPunct="1">
        <a:defRPr kumimoji="0" kern="1200">
          <a:solidFill>
            <a:schemeClr val="tx1"/>
          </a:solidFill>
          <a:latin typeface="+mn-lt"/>
          <a:ea typeface="+mn-ea"/>
          <a:cs typeface="+mn-cs"/>
        </a:defRPr>
      </a:lvl7pPr>
      <a:lvl8pPr marL="3200400" algn="l" rtl="0" eaLnBrk="1" latinLnBrk="0" hangingPunct="1">
        <a:defRPr kumimoji="0" kern="1200">
          <a:solidFill>
            <a:schemeClr val="tx1"/>
          </a:solidFill>
          <a:latin typeface="+mn-lt"/>
          <a:ea typeface="+mn-ea"/>
          <a:cs typeface="+mn-cs"/>
        </a:defRPr>
      </a:lvl8pPr>
      <a:lvl9pPr marL="3657600" algn="l" rtl="0" eaLnBrk="1" latinLnBrk="0" hangingPunct="1">
        <a:defRPr kumimoji="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2" Type="http://schemas.openxmlformats.org/officeDocument/2006/relationships/image" Target="../media/image4.jpeg"/><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2" Type="http://schemas.openxmlformats.org/officeDocument/2006/relationships/image" Target="../media/image5.jpeg"/><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10.xml.rels><?xml version="1.0" encoding="UTF-8" standalone="yes"?>
<Relationships xmlns="http://schemas.openxmlformats.org/package/2006/relationships"><Relationship Id="rId2" Type="http://schemas.openxmlformats.org/officeDocument/2006/relationships/image" Target="../media/image6.jpeg"/><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22.xml.rels><?xml version="1.0" encoding="UTF-8" standalone="yes"?>
<Relationships xmlns="http://schemas.openxmlformats.org/package/2006/relationships"><Relationship Id="rId2" Type="http://schemas.openxmlformats.org/officeDocument/2006/relationships/image" Target="../media/image7.png"/><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2" Type="http://schemas.openxmlformats.org/officeDocument/2006/relationships/image" Target="../media/image8.png"/><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2" Type="http://schemas.openxmlformats.org/officeDocument/2006/relationships/image" Target="../media/image9.gif"/><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2" Type="http://schemas.openxmlformats.org/officeDocument/2006/relationships/image" Target="../media/image10.png"/><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3" Type="http://schemas.openxmlformats.org/officeDocument/2006/relationships/image" Target="../media/image12.png"/><Relationship Id="rId2" Type="http://schemas.openxmlformats.org/officeDocument/2006/relationships/image" Target="../media/image11.png"/><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3" Type="http://schemas.openxmlformats.org/officeDocument/2006/relationships/hyperlink" Target="https://www.chemistryworld.com/news/with-great-blogging-power-comes-great-responsibility/6528.article" TargetMode="External"/><Relationship Id="rId2" Type="http://schemas.openxmlformats.org/officeDocument/2006/relationships/hyperlink" Target="http://blog.chembark.com/2013/08/19/some-very-peculiar-nmr-spectra-in-organic-letters" TargetMode="External"/><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381000" y="838200"/>
            <a:ext cx="8305800" cy="1828800"/>
          </a:xfrm>
        </p:spPr>
        <p:txBody>
          <a:bodyPr>
            <a:normAutofit fontScale="90000"/>
          </a:bodyPr>
          <a:lstStyle/>
          <a:p>
            <a:r>
              <a:rPr lang="en-US" i="1" dirty="0" smtClean="0"/>
              <a:t/>
            </a:r>
            <a:br>
              <a:rPr lang="en-US" i="1" dirty="0" smtClean="0"/>
            </a:br>
            <a:r>
              <a:rPr lang="en-US" i="1" dirty="0"/>
              <a:t/>
            </a:r>
            <a:br>
              <a:rPr lang="en-US" i="1" dirty="0"/>
            </a:br>
            <a:r>
              <a:rPr lang="en-US" i="1" dirty="0" smtClean="0"/>
              <a:t>Plagiarism and </a:t>
            </a:r>
            <a:r>
              <a:rPr lang="en-US" i="1" smtClean="0"/>
              <a:t>Data Falsification in </a:t>
            </a:r>
            <a:r>
              <a:rPr lang="en-US" i="1" dirty="0" smtClean="0"/>
              <a:t>the Literature</a:t>
            </a:r>
            <a:endParaRPr lang="en-US" baseline="30000" dirty="0"/>
          </a:p>
        </p:txBody>
      </p:sp>
      <p:sp>
        <p:nvSpPr>
          <p:cNvPr id="3" name="Subtitle 2"/>
          <p:cNvSpPr>
            <a:spLocks noGrp="1"/>
          </p:cNvSpPr>
          <p:nvPr>
            <p:ph type="subTitle" idx="1"/>
          </p:nvPr>
        </p:nvSpPr>
        <p:spPr/>
        <p:txBody>
          <a:bodyPr>
            <a:normAutofit/>
          </a:bodyPr>
          <a:lstStyle/>
          <a:p>
            <a:endParaRPr lang="en-US" dirty="0"/>
          </a:p>
        </p:txBody>
      </p:sp>
    </p:spTree>
    <p:extLst>
      <p:ext uri="{BB962C8B-B14F-4D97-AF65-F5344CB8AC3E}">
        <p14:creationId xmlns:p14="http://schemas.microsoft.com/office/powerpoint/2010/main" val="1558540169"/>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What is Plagiarism?</a:t>
            </a:r>
            <a:endParaRPr lang="en-US" dirty="0"/>
          </a:p>
        </p:txBody>
      </p:sp>
      <p:sp>
        <p:nvSpPr>
          <p:cNvPr id="3" name="Content Placeholder 2"/>
          <p:cNvSpPr>
            <a:spLocks noGrp="1"/>
          </p:cNvSpPr>
          <p:nvPr>
            <p:ph sz="quarter" idx="1"/>
          </p:nvPr>
        </p:nvSpPr>
        <p:spPr/>
        <p:txBody>
          <a:bodyPr>
            <a:normAutofit/>
          </a:bodyPr>
          <a:lstStyle/>
          <a:p>
            <a:r>
              <a:rPr lang="en-US" dirty="0" smtClean="0"/>
              <a:t>Plagiarism is </a:t>
            </a:r>
            <a:r>
              <a:rPr lang="en-US" dirty="0"/>
              <a:t>‘the act of </a:t>
            </a:r>
            <a:r>
              <a:rPr lang="en-US" dirty="0" smtClean="0"/>
              <a:t>plagiarizing’, </a:t>
            </a:r>
            <a:r>
              <a:rPr lang="en-US" dirty="0"/>
              <a:t>which means </a:t>
            </a:r>
            <a:r>
              <a:rPr lang="en-US" dirty="0" smtClean="0"/>
              <a:t>‘</a:t>
            </a:r>
            <a:r>
              <a:rPr lang="en-US" i="1" dirty="0" smtClean="0"/>
              <a:t>to appropriate (ideas, passages, </a:t>
            </a:r>
            <a:r>
              <a:rPr lang="en-US" i="1" dirty="0" err="1" smtClean="0"/>
              <a:t>etc</a:t>
            </a:r>
            <a:r>
              <a:rPr lang="en-US" i="1" dirty="0" smtClean="0"/>
              <a:t>) from another work or author</a:t>
            </a:r>
            <a:r>
              <a:rPr lang="en-US" dirty="0" smtClean="0"/>
              <a:t>’. (British Dictionary)</a:t>
            </a:r>
          </a:p>
          <a:p>
            <a:r>
              <a:rPr lang="en-US" i="1" dirty="0" smtClean="0"/>
              <a:t>Plagiarism </a:t>
            </a:r>
            <a:r>
              <a:rPr lang="en-US" i="1" dirty="0"/>
              <a:t>involves literary theft, stealing (by copying) </a:t>
            </a:r>
            <a:r>
              <a:rPr lang="en-US" i="1" dirty="0" smtClean="0"/>
              <a:t>the words </a:t>
            </a:r>
            <a:r>
              <a:rPr lang="en-US" i="1" dirty="0"/>
              <a:t>or ideas of someone else and passing them off as one’s own without crediting </a:t>
            </a:r>
            <a:r>
              <a:rPr lang="en-US" i="1" dirty="0" smtClean="0"/>
              <a:t>the source</a:t>
            </a:r>
            <a:r>
              <a:rPr lang="en-US" dirty="0" smtClean="0"/>
              <a:t>. (Park 2003, 475)</a:t>
            </a:r>
            <a:endParaRPr lang="en-US" dirty="0"/>
          </a:p>
        </p:txBody>
      </p:sp>
    </p:spTree>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UMSL Definition in the Student Conduct Code</a:t>
            </a:r>
            <a:endParaRPr lang="en-US" dirty="0"/>
          </a:p>
        </p:txBody>
      </p:sp>
      <p:sp>
        <p:nvSpPr>
          <p:cNvPr id="3" name="Content Placeholder 2"/>
          <p:cNvSpPr>
            <a:spLocks noGrp="1"/>
          </p:cNvSpPr>
          <p:nvPr>
            <p:ph sz="quarter" idx="1"/>
          </p:nvPr>
        </p:nvSpPr>
        <p:spPr/>
        <p:txBody>
          <a:bodyPr>
            <a:noAutofit/>
          </a:bodyPr>
          <a:lstStyle/>
          <a:p>
            <a:r>
              <a:rPr lang="en-US" sz="2800" dirty="0"/>
              <a:t>The term </a:t>
            </a:r>
            <a:r>
              <a:rPr lang="en-US" sz="2800" b="1" dirty="0"/>
              <a:t>plagiarism</a:t>
            </a:r>
            <a:r>
              <a:rPr lang="en-US" sz="2800" dirty="0"/>
              <a:t> includes, but is not limited to: </a:t>
            </a:r>
            <a:endParaRPr lang="en-US" sz="2800" dirty="0" smtClean="0"/>
          </a:p>
          <a:p>
            <a:r>
              <a:rPr lang="en-US" sz="2800" dirty="0" smtClean="0"/>
              <a:t>(</a:t>
            </a:r>
            <a:r>
              <a:rPr lang="en-US" sz="2800" dirty="0" err="1"/>
              <a:t>i</a:t>
            </a:r>
            <a:r>
              <a:rPr lang="en-US" sz="2800" dirty="0"/>
              <a:t>) use by paraphrase or direct quotation of the published or unpublished work of another person without fully and properly crediting the author with footnotes, citations or bibliographical reference; </a:t>
            </a:r>
            <a:endParaRPr lang="en-US" sz="2800" dirty="0" smtClean="0"/>
          </a:p>
          <a:p>
            <a:r>
              <a:rPr lang="en-US" sz="2800" dirty="0" smtClean="0"/>
              <a:t>(</a:t>
            </a:r>
            <a:r>
              <a:rPr lang="en-US" sz="2800" dirty="0"/>
              <a:t>ii) unacknowledged use of materials prepared by another person or agency engaged in the selling of term papers or other academic materials; or </a:t>
            </a:r>
            <a:endParaRPr lang="en-US" sz="2800" dirty="0" smtClean="0"/>
          </a:p>
          <a:p>
            <a:r>
              <a:rPr lang="en-US" sz="2800" dirty="0" smtClean="0"/>
              <a:t>(</a:t>
            </a:r>
            <a:r>
              <a:rPr lang="en-US" sz="2800" dirty="0"/>
              <a:t>iii) unacknowledged use of original work/material that has been produced through collaboration with others without release in writing from collaborators.</a:t>
            </a:r>
          </a:p>
        </p:txBody>
      </p:sp>
    </p:spTree>
    <p:extLst>
      <p:ext uri="{BB962C8B-B14F-4D97-AF65-F5344CB8AC3E}">
        <p14:creationId xmlns:p14="http://schemas.microsoft.com/office/powerpoint/2010/main" val="1295173962"/>
      </p:ext>
    </p:extLst>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Autofit/>
          </a:bodyPr>
          <a:lstStyle/>
          <a:p>
            <a:r>
              <a:rPr lang="en-US" sz="3200" b="1" dirty="0"/>
              <a:t>Definition of Research Misconduct</a:t>
            </a:r>
            <a:br>
              <a:rPr lang="en-US" sz="3200" b="1" dirty="0"/>
            </a:br>
            <a:r>
              <a:rPr lang="en-US" sz="3200" b="1" dirty="0" smtClean="0"/>
              <a:t>US Department of Health and Human Services</a:t>
            </a:r>
            <a:endParaRPr lang="en-US" sz="3200" dirty="0"/>
          </a:p>
        </p:txBody>
      </p:sp>
      <p:sp>
        <p:nvSpPr>
          <p:cNvPr id="3" name="Content Placeholder 2"/>
          <p:cNvSpPr>
            <a:spLocks noGrp="1"/>
          </p:cNvSpPr>
          <p:nvPr>
            <p:ph sz="quarter" idx="1"/>
          </p:nvPr>
        </p:nvSpPr>
        <p:spPr/>
        <p:txBody>
          <a:bodyPr>
            <a:normAutofit fontScale="70000" lnSpcReduction="20000"/>
          </a:bodyPr>
          <a:lstStyle/>
          <a:p>
            <a:r>
              <a:rPr lang="en-US" dirty="0" smtClean="0"/>
              <a:t>Research </a:t>
            </a:r>
            <a:r>
              <a:rPr lang="en-US" dirty="0"/>
              <a:t>misconduct means fabrication, falsification, or plagiarism in proposing, performing, or reviewing research, or in reporting research results.</a:t>
            </a:r>
          </a:p>
          <a:p>
            <a:r>
              <a:rPr lang="en-US" dirty="0"/>
              <a:t>(a) </a:t>
            </a:r>
            <a:r>
              <a:rPr lang="en-US" u="sng" dirty="0"/>
              <a:t>Fabrication</a:t>
            </a:r>
            <a:r>
              <a:rPr lang="en-US" dirty="0"/>
              <a:t> is making up data or results and recording or reporting them.</a:t>
            </a:r>
            <a:br>
              <a:rPr lang="en-US" dirty="0"/>
            </a:br>
            <a:r>
              <a:rPr lang="en-US" dirty="0" smtClean="0"/>
              <a:t/>
            </a:r>
            <a:br>
              <a:rPr lang="en-US" dirty="0" smtClean="0"/>
            </a:br>
            <a:r>
              <a:rPr lang="en-US" dirty="0" smtClean="0"/>
              <a:t>(</a:t>
            </a:r>
            <a:r>
              <a:rPr lang="en-US" dirty="0"/>
              <a:t>b) </a:t>
            </a:r>
            <a:r>
              <a:rPr lang="en-US" u="sng" dirty="0"/>
              <a:t>Falsification</a:t>
            </a:r>
            <a:r>
              <a:rPr lang="en-US" dirty="0"/>
              <a:t> is manipulating research materials, equipment, or processes, or changing or omitting data or results such that the research is not accurately represented in the research record.</a:t>
            </a:r>
            <a:br>
              <a:rPr lang="en-US" dirty="0"/>
            </a:br>
            <a:r>
              <a:rPr lang="en-US" dirty="0"/>
              <a:t/>
            </a:r>
            <a:br>
              <a:rPr lang="en-US" dirty="0"/>
            </a:br>
            <a:r>
              <a:rPr lang="en-US" dirty="0"/>
              <a:t>(c) </a:t>
            </a:r>
            <a:r>
              <a:rPr lang="en-US" u="sng" dirty="0"/>
              <a:t>Plagiarism</a:t>
            </a:r>
            <a:r>
              <a:rPr lang="en-US" dirty="0"/>
              <a:t> is the appropriation of another person's ideas, processes, results, or words without giving appropriate credit.</a:t>
            </a:r>
            <a:br>
              <a:rPr lang="en-US" dirty="0"/>
            </a:br>
            <a:r>
              <a:rPr lang="en-US" dirty="0"/>
              <a:t/>
            </a:r>
            <a:br>
              <a:rPr lang="en-US" dirty="0"/>
            </a:br>
            <a:r>
              <a:rPr lang="en-US" dirty="0"/>
              <a:t>(d) Research misconduct does not include honest error or differences of opinion. </a:t>
            </a:r>
            <a:r>
              <a:rPr lang="en-US" dirty="0" smtClean="0"/>
              <a:t/>
            </a:r>
            <a:br>
              <a:rPr lang="en-US" dirty="0" smtClean="0"/>
            </a:br>
            <a:endParaRPr lang="en-US" dirty="0"/>
          </a:p>
          <a:p>
            <a:pPr marL="0" indent="0">
              <a:buNone/>
            </a:pPr>
            <a:r>
              <a:rPr lang="en-US" dirty="0" smtClean="0"/>
              <a:t>http</a:t>
            </a:r>
            <a:r>
              <a:rPr lang="en-US" dirty="0"/>
              <a:t>://ori.hhs.gov/definition-misconduct</a:t>
            </a:r>
          </a:p>
        </p:txBody>
      </p:sp>
    </p:spTree>
    <p:extLst>
      <p:ext uri="{BB962C8B-B14F-4D97-AF65-F5344CB8AC3E}">
        <p14:creationId xmlns:p14="http://schemas.microsoft.com/office/powerpoint/2010/main" val="2125308029"/>
      </p:ext>
    </p:extLst>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Breslow’s Dinosaur Case</a:t>
            </a:r>
            <a:endParaRPr lang="en-US" dirty="0"/>
          </a:p>
        </p:txBody>
      </p:sp>
      <p:pic>
        <p:nvPicPr>
          <p:cNvPr id="4099" name="Picture 3"/>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304800" y="1789649"/>
            <a:ext cx="8382000" cy="4306349"/>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5" name="TextBox 4"/>
          <p:cNvSpPr txBox="1"/>
          <p:nvPr/>
        </p:nvSpPr>
        <p:spPr>
          <a:xfrm>
            <a:off x="4419600" y="4267199"/>
            <a:ext cx="4648200" cy="2246769"/>
          </a:xfrm>
          <a:prstGeom prst="rect">
            <a:avLst/>
          </a:prstGeom>
          <a:noFill/>
        </p:spPr>
        <p:txBody>
          <a:bodyPr wrap="square" rtlCol="0">
            <a:spAutoFit/>
          </a:bodyPr>
          <a:lstStyle/>
          <a:p>
            <a:r>
              <a:rPr lang="en-US" sz="2000" dirty="0" smtClean="0"/>
              <a:t>Breslow used </a:t>
            </a:r>
            <a:r>
              <a:rPr lang="en-US" sz="2000" dirty="0"/>
              <a:t>to be president of the American Chemical Society.</a:t>
            </a:r>
          </a:p>
          <a:p>
            <a:r>
              <a:rPr lang="en-US" sz="2000" dirty="0" smtClean="0"/>
              <a:t>Full </a:t>
            </a:r>
            <a:r>
              <a:rPr lang="en-US" sz="2000" dirty="0"/>
              <a:t>professor at an Ivy League </a:t>
            </a:r>
            <a:r>
              <a:rPr lang="en-US" sz="2000" dirty="0" smtClean="0"/>
              <a:t>university (Columbia).</a:t>
            </a:r>
            <a:r>
              <a:rPr lang="en-US" sz="2000" dirty="0"/>
              <a:t> </a:t>
            </a:r>
          </a:p>
          <a:p>
            <a:r>
              <a:rPr lang="en-US" sz="2000" dirty="0" smtClean="0"/>
              <a:t>Member </a:t>
            </a:r>
            <a:r>
              <a:rPr lang="en-US" sz="2000" dirty="0"/>
              <a:t>of the US National </a:t>
            </a:r>
            <a:r>
              <a:rPr lang="en-US" sz="2000" dirty="0" smtClean="0"/>
              <a:t>Academy </a:t>
            </a:r>
            <a:r>
              <a:rPr lang="en-US" sz="2000" dirty="0"/>
              <a:t>of Sciences.</a:t>
            </a:r>
          </a:p>
          <a:p>
            <a:endParaRPr lang="en-US" sz="2000" dirty="0"/>
          </a:p>
        </p:txBody>
      </p:sp>
    </p:spTree>
    <p:extLst>
      <p:ext uri="{BB962C8B-B14F-4D97-AF65-F5344CB8AC3E}">
        <p14:creationId xmlns:p14="http://schemas.microsoft.com/office/powerpoint/2010/main" val="650751586"/>
      </p:ext>
    </p:extLst>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The paper</a:t>
            </a:r>
            <a:endParaRPr lang="en-US" dirty="0"/>
          </a:p>
        </p:txBody>
      </p:sp>
      <p:sp>
        <p:nvSpPr>
          <p:cNvPr id="3" name="Content Placeholder 2"/>
          <p:cNvSpPr>
            <a:spLocks noGrp="1"/>
          </p:cNvSpPr>
          <p:nvPr>
            <p:ph sz="quarter" idx="1"/>
          </p:nvPr>
        </p:nvSpPr>
        <p:spPr/>
        <p:txBody>
          <a:bodyPr>
            <a:normAutofit fontScale="92500" lnSpcReduction="20000"/>
          </a:bodyPr>
          <a:lstStyle/>
          <a:p>
            <a:pPr marL="0" indent="0">
              <a:buNone/>
            </a:pPr>
            <a:r>
              <a:rPr lang="en-US" dirty="0"/>
              <a:t>New scientific research raises the possibility that advanced versions of </a:t>
            </a:r>
            <a:r>
              <a:rPr lang="en-US" i="1" dirty="0"/>
              <a:t>T. rex</a:t>
            </a:r>
            <a:r>
              <a:rPr lang="en-US" dirty="0"/>
              <a:t> and other dinosaurs — monstrous creatures with the intelligence and cunning of humans — may be the life forms that evolved on other planets in the universe. “We would be better off not meeting them,” concludes the study, which appears in the </a:t>
            </a:r>
            <a:r>
              <a:rPr lang="en-US" i="1" dirty="0"/>
              <a:t>Journal of the American Chemical Society</a:t>
            </a:r>
            <a:r>
              <a:rPr lang="en-US" dirty="0" smtClean="0"/>
              <a:t>.</a:t>
            </a:r>
          </a:p>
          <a:p>
            <a:pPr marL="0" indent="0">
              <a:buNone/>
            </a:pPr>
            <a:r>
              <a:rPr lang="en-US" dirty="0"/>
              <a:t>Breslow describes evidence supporting the idea that the unusual amino acids carried to a lifeless Earth by meteorites about 4 billion years ago set the pattern for normal amino acids with the L-geometry, the kind in </a:t>
            </a:r>
            <a:r>
              <a:rPr lang="en-US" dirty="0" err="1"/>
              <a:t>terrestial</a:t>
            </a:r>
            <a:r>
              <a:rPr lang="en-US" dirty="0"/>
              <a:t> proteins, and how those could lead to D-sugars of the kind in DNA.</a:t>
            </a:r>
          </a:p>
        </p:txBody>
      </p:sp>
      <p:sp>
        <p:nvSpPr>
          <p:cNvPr id="4" name="TextBox 3"/>
          <p:cNvSpPr txBox="1"/>
          <p:nvPr/>
        </p:nvSpPr>
        <p:spPr>
          <a:xfrm>
            <a:off x="304800" y="6248400"/>
            <a:ext cx="7543412" cy="369332"/>
          </a:xfrm>
          <a:prstGeom prst="rect">
            <a:avLst/>
          </a:prstGeom>
          <a:noFill/>
        </p:spPr>
        <p:txBody>
          <a:bodyPr wrap="none" rtlCol="0">
            <a:spAutoFit/>
          </a:bodyPr>
          <a:lstStyle/>
          <a:p>
            <a:r>
              <a:rPr lang="en-US" dirty="0"/>
              <a:t>http://blog.chembark.com/2012/04/12/breslow-and-dinosaurs-in-jacs-oh-my/</a:t>
            </a:r>
          </a:p>
        </p:txBody>
      </p:sp>
    </p:spTree>
    <p:extLst>
      <p:ext uri="{BB962C8B-B14F-4D97-AF65-F5344CB8AC3E}">
        <p14:creationId xmlns:p14="http://schemas.microsoft.com/office/powerpoint/2010/main" val="2082044254"/>
      </p:ext>
    </p:extLst>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122" name="Picture 2" descr="http://wy3mg1xgify37n21x223cw7xl1.wpengine.netdna-cdn.com/wp-content/uploads/copyright.jpe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533175" y="1524000"/>
            <a:ext cx="6553200" cy="4882134"/>
          </a:xfrm>
          <a:prstGeom prst="rect">
            <a:avLst/>
          </a:prstGeom>
          <a:noFill/>
          <a:extLst>
            <a:ext uri="{909E8E84-426E-40DD-AFC4-6F175D3DCCD1}">
              <a14:hiddenFill xmlns:a14="http://schemas.microsoft.com/office/drawing/2010/main">
                <a:solidFill>
                  <a:srgbClr val="FFFFFF"/>
                </a:solidFill>
              </a14:hiddenFill>
            </a:ext>
          </a:extLst>
        </p:spPr>
      </p:pic>
      <p:sp>
        <p:nvSpPr>
          <p:cNvPr id="4" name="TextBox 3"/>
          <p:cNvSpPr txBox="1"/>
          <p:nvPr/>
        </p:nvSpPr>
        <p:spPr>
          <a:xfrm>
            <a:off x="533175" y="95071"/>
            <a:ext cx="8153625" cy="1200329"/>
          </a:xfrm>
          <a:prstGeom prst="rect">
            <a:avLst/>
          </a:prstGeom>
          <a:noFill/>
        </p:spPr>
        <p:txBody>
          <a:bodyPr wrap="square" rtlCol="0">
            <a:spAutoFit/>
          </a:bodyPr>
          <a:lstStyle/>
          <a:p>
            <a:r>
              <a:rPr lang="en-US" sz="3600" dirty="0" smtClean="0"/>
              <a:t>Breslow copied and pasted from his own earlier papers on the topic</a:t>
            </a:r>
            <a:endParaRPr lang="en-US" sz="3600" dirty="0"/>
          </a:p>
        </p:txBody>
      </p:sp>
      <p:sp>
        <p:nvSpPr>
          <p:cNvPr id="5" name="TextBox 4"/>
          <p:cNvSpPr txBox="1"/>
          <p:nvPr/>
        </p:nvSpPr>
        <p:spPr>
          <a:xfrm>
            <a:off x="228600" y="6477000"/>
            <a:ext cx="6924396" cy="369332"/>
          </a:xfrm>
          <a:prstGeom prst="rect">
            <a:avLst/>
          </a:prstGeom>
          <a:noFill/>
        </p:spPr>
        <p:txBody>
          <a:bodyPr wrap="none" rtlCol="0">
            <a:spAutoFit/>
          </a:bodyPr>
          <a:lstStyle/>
          <a:p>
            <a:r>
              <a:rPr lang="en-US" dirty="0"/>
              <a:t>http://skepchick.org/2012/04/is-it-still-plagiarism-if-you-copy-yourself/</a:t>
            </a:r>
          </a:p>
        </p:txBody>
      </p:sp>
    </p:spTree>
    <p:extLst>
      <p:ext uri="{BB962C8B-B14F-4D97-AF65-F5344CB8AC3E}">
        <p14:creationId xmlns:p14="http://schemas.microsoft.com/office/powerpoint/2010/main" val="595109176"/>
      </p:ext>
    </p:extLst>
  </p:cSld>
  <p:clrMapOvr>
    <a:masterClrMapping/>
  </p:clrMapOvr>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Two more pages – plagiarism in red.</a:t>
            </a:r>
            <a:endParaRPr lang="en-US" dirty="0"/>
          </a:p>
        </p:txBody>
      </p:sp>
      <p:pic>
        <p:nvPicPr>
          <p:cNvPr id="6146" name="Picture 2" descr="http://wy3mg1xgify37n21x223cw7xl1.wpengine.netdna-cdn.com/wp-content/uploads/copyright2.jpe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457200" y="1600200"/>
            <a:ext cx="6477000" cy="4825365"/>
          </a:xfrm>
          <a:prstGeom prst="rect">
            <a:avLst/>
          </a:prstGeom>
          <a:noFill/>
          <a:extLst>
            <a:ext uri="{909E8E84-426E-40DD-AFC4-6F175D3DCCD1}">
              <a14:hiddenFill xmlns:a14="http://schemas.microsoft.com/office/drawing/2010/main">
                <a:solidFill>
                  <a:srgbClr val="FFFFFF"/>
                </a:solidFill>
              </a14:hiddenFill>
            </a:ext>
          </a:extLst>
        </p:spPr>
      </p:pic>
      <p:sp>
        <p:nvSpPr>
          <p:cNvPr id="4" name="TextBox 3"/>
          <p:cNvSpPr txBox="1"/>
          <p:nvPr/>
        </p:nvSpPr>
        <p:spPr>
          <a:xfrm>
            <a:off x="152400" y="6412468"/>
            <a:ext cx="6924396" cy="369332"/>
          </a:xfrm>
          <a:prstGeom prst="rect">
            <a:avLst/>
          </a:prstGeom>
          <a:noFill/>
        </p:spPr>
        <p:txBody>
          <a:bodyPr wrap="none" rtlCol="0">
            <a:spAutoFit/>
          </a:bodyPr>
          <a:lstStyle/>
          <a:p>
            <a:r>
              <a:rPr lang="en-US" dirty="0"/>
              <a:t>http://skepchick.org/2012/04/is-it-still-plagiarism-if-you-copy-yourself/</a:t>
            </a:r>
          </a:p>
        </p:txBody>
      </p:sp>
    </p:spTree>
    <p:extLst>
      <p:ext uri="{BB962C8B-B14F-4D97-AF65-F5344CB8AC3E}">
        <p14:creationId xmlns:p14="http://schemas.microsoft.com/office/powerpoint/2010/main" val="272710488"/>
      </p:ext>
    </p:extLst>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609600" y="381000"/>
            <a:ext cx="7543800" cy="3108543"/>
          </a:xfrm>
          <a:prstGeom prst="rect">
            <a:avLst/>
          </a:prstGeom>
        </p:spPr>
        <p:txBody>
          <a:bodyPr wrap="square">
            <a:spAutoFit/>
          </a:bodyPr>
          <a:lstStyle/>
          <a:p>
            <a:r>
              <a:rPr lang="en-US" sz="2800" dirty="0">
                <a:latin typeface="Times New Roman" panose="02020603050405020304" pitchFamily="18" charset="0"/>
                <a:cs typeface="Times New Roman" panose="02020603050405020304" pitchFamily="18" charset="0"/>
              </a:rPr>
              <a:t>July 1993 (3): "Misconduct cases include two chemists: Leo A. Paquette, professor of chemistry at Ohio State University; and James H. </a:t>
            </a:r>
            <a:r>
              <a:rPr lang="en-US" sz="2800" dirty="0" err="1">
                <a:latin typeface="Times New Roman" panose="02020603050405020304" pitchFamily="18" charset="0"/>
                <a:cs typeface="Times New Roman" panose="02020603050405020304" pitchFamily="18" charset="0"/>
              </a:rPr>
              <a:t>Freisheim</a:t>
            </a:r>
            <a:r>
              <a:rPr lang="en-US" sz="2800" dirty="0">
                <a:latin typeface="Times New Roman" panose="02020603050405020304" pitchFamily="18" charset="0"/>
                <a:cs typeface="Times New Roman" panose="02020603050405020304" pitchFamily="18" charset="0"/>
              </a:rPr>
              <a:t>, former chairman of the Department of Biochemistry and Molecular Biology at the Medical College of Ohio . . . . plagiarized grant applications the scientists had reviewed" </a:t>
            </a:r>
            <a:endParaRPr lang="en-US" sz="2800"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177509691"/>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549745" y="152400"/>
            <a:ext cx="8153400" cy="990600"/>
          </a:xfrm>
        </p:spPr>
        <p:txBody>
          <a:bodyPr/>
          <a:lstStyle/>
          <a:p>
            <a:r>
              <a:rPr lang="en-US" dirty="0" smtClean="0"/>
              <a:t>The BENGÜ </a:t>
            </a:r>
            <a:r>
              <a:rPr lang="en-US" dirty="0"/>
              <a:t>SEZEN Case</a:t>
            </a:r>
          </a:p>
        </p:txBody>
      </p:sp>
      <p:pic>
        <p:nvPicPr>
          <p:cNvPr id="2050" name="Picture 2" descr="http://blog.chembark.com/wp-content/uploads/2011/07/Bengu-Sezen.jp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685800" y="1981199"/>
            <a:ext cx="5791200" cy="4428565"/>
          </a:xfrm>
          <a:prstGeom prst="rect">
            <a:avLst/>
          </a:prstGeom>
          <a:noFill/>
          <a:extLst>
            <a:ext uri="{909E8E84-426E-40DD-AFC4-6F175D3DCCD1}">
              <a14:hiddenFill xmlns:a14="http://schemas.microsoft.com/office/drawing/2010/main">
                <a:solidFill>
                  <a:srgbClr val="FFFFFF"/>
                </a:solidFill>
              </a14:hiddenFill>
            </a:ext>
          </a:extLst>
        </p:spPr>
      </p:pic>
      <p:sp>
        <p:nvSpPr>
          <p:cNvPr id="4" name="TextBox 3"/>
          <p:cNvSpPr txBox="1"/>
          <p:nvPr/>
        </p:nvSpPr>
        <p:spPr>
          <a:xfrm>
            <a:off x="152400" y="6409764"/>
            <a:ext cx="8948091" cy="338554"/>
          </a:xfrm>
          <a:prstGeom prst="rect">
            <a:avLst/>
          </a:prstGeom>
          <a:noFill/>
        </p:spPr>
        <p:txBody>
          <a:bodyPr wrap="none" rtlCol="0">
            <a:spAutoFit/>
          </a:bodyPr>
          <a:lstStyle/>
          <a:p>
            <a:r>
              <a:rPr lang="en-US" sz="1600" dirty="0"/>
              <a:t>http://blog.chembark.com/2011/07/08/the-sezen-files-%E2%80%93-part-ii-unraveling-the-fabrication/</a:t>
            </a:r>
          </a:p>
        </p:txBody>
      </p:sp>
      <p:sp>
        <p:nvSpPr>
          <p:cNvPr id="5" name="TextBox 4"/>
          <p:cNvSpPr txBox="1"/>
          <p:nvPr/>
        </p:nvSpPr>
        <p:spPr>
          <a:xfrm>
            <a:off x="304800" y="6562164"/>
            <a:ext cx="8948091" cy="338554"/>
          </a:xfrm>
          <a:prstGeom prst="rect">
            <a:avLst/>
          </a:prstGeom>
          <a:noFill/>
        </p:spPr>
        <p:txBody>
          <a:bodyPr wrap="none" rtlCol="0">
            <a:spAutoFit/>
          </a:bodyPr>
          <a:lstStyle/>
          <a:p>
            <a:r>
              <a:rPr lang="en-US" sz="1600" dirty="0"/>
              <a:t>http://blog.chembark.com/2011/07/08/the-sezen-files-%E2%80%93-part-ii-unraveling-the-fabrication/</a:t>
            </a:r>
          </a:p>
        </p:txBody>
      </p:sp>
    </p:spTree>
    <p:extLst>
      <p:ext uri="{BB962C8B-B14F-4D97-AF65-F5344CB8AC3E}">
        <p14:creationId xmlns:p14="http://schemas.microsoft.com/office/powerpoint/2010/main" val="2754945918"/>
      </p:ext>
    </p:extLst>
  </p:cSld>
  <p:clrMapOvr>
    <a:masterClrMapping/>
  </p:clrMapOvr>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extBox 4"/>
          <p:cNvSpPr txBox="1"/>
          <p:nvPr/>
        </p:nvSpPr>
        <p:spPr>
          <a:xfrm>
            <a:off x="152400" y="1600200"/>
            <a:ext cx="8839200" cy="5355312"/>
          </a:xfrm>
          <a:prstGeom prst="rect">
            <a:avLst/>
          </a:prstGeom>
          <a:noFill/>
        </p:spPr>
        <p:txBody>
          <a:bodyPr wrap="square" rtlCol="0">
            <a:spAutoFit/>
          </a:bodyPr>
          <a:lstStyle/>
          <a:p>
            <a:r>
              <a:rPr lang="en-US" dirty="0"/>
              <a:t>In July of 2005, most people would have viewed </a:t>
            </a:r>
            <a:r>
              <a:rPr lang="en-US" dirty="0" err="1"/>
              <a:t>Bengu</a:t>
            </a:r>
            <a:r>
              <a:rPr lang="en-US" dirty="0"/>
              <a:t> </a:t>
            </a:r>
            <a:r>
              <a:rPr lang="en-US" dirty="0" err="1"/>
              <a:t>Sezen</a:t>
            </a:r>
            <a:r>
              <a:rPr lang="en-US" dirty="0"/>
              <a:t> as a promising young star of organic chemistry.  She had finished her Ph.D. at Columbia in less than five years, published several high-impact papers in the hot area of C–H activation, and secured a postdoctoral position at Stanford in the laboratory of esteemed chemist </a:t>
            </a:r>
            <a:r>
              <a:rPr lang="en-US" dirty="0" err="1"/>
              <a:t>Chaitan</a:t>
            </a:r>
            <a:r>
              <a:rPr lang="en-US" dirty="0"/>
              <a:t> Khosla.  But </a:t>
            </a:r>
            <a:r>
              <a:rPr lang="en-US" dirty="0" err="1"/>
              <a:t>Bengu</a:t>
            </a:r>
            <a:r>
              <a:rPr lang="en-US" dirty="0"/>
              <a:t> </a:t>
            </a:r>
            <a:r>
              <a:rPr lang="en-US" dirty="0" err="1"/>
              <a:t>Sezen’s</a:t>
            </a:r>
            <a:r>
              <a:rPr lang="en-US" dirty="0"/>
              <a:t> Ph.D. defense was not just the latest mountain conquered in her ostensibly stellar career…it was the beginning of her career’s end</a:t>
            </a:r>
            <a:r>
              <a:rPr lang="en-US" dirty="0" smtClean="0"/>
              <a:t>.</a:t>
            </a:r>
          </a:p>
          <a:p>
            <a:endParaRPr lang="en-US" dirty="0" smtClean="0"/>
          </a:p>
          <a:p>
            <a:r>
              <a:rPr lang="en-US" dirty="0" err="1" smtClean="0"/>
              <a:t>Sezen</a:t>
            </a:r>
            <a:r>
              <a:rPr lang="en-US" dirty="0" smtClean="0"/>
              <a:t> </a:t>
            </a:r>
            <a:r>
              <a:rPr lang="en-US" dirty="0"/>
              <a:t>began grad school in August of 2000, and by the time she was done in 2005, she had produced six first-author papers.  It had long been known within the </a:t>
            </a:r>
            <a:r>
              <a:rPr lang="en-US" dirty="0" err="1"/>
              <a:t>Sames</a:t>
            </a:r>
            <a:r>
              <a:rPr lang="en-US" dirty="0"/>
              <a:t> Lab—and in the world of C–H activation research—that the chemistry developed by </a:t>
            </a:r>
            <a:r>
              <a:rPr lang="en-US" dirty="0" err="1"/>
              <a:t>Sezen</a:t>
            </a:r>
            <a:r>
              <a:rPr lang="en-US" dirty="0"/>
              <a:t> and </a:t>
            </a:r>
            <a:r>
              <a:rPr lang="en-US" dirty="0" err="1"/>
              <a:t>Sames</a:t>
            </a:r>
            <a:r>
              <a:rPr lang="en-US" dirty="0"/>
              <a:t> had issues.  Chemists were having trouble reproducing the results as early as the summer of 2002.  </a:t>
            </a:r>
            <a:r>
              <a:rPr lang="en-US" dirty="0" err="1"/>
              <a:t>Sames</a:t>
            </a:r>
            <a:r>
              <a:rPr lang="en-US" dirty="0"/>
              <a:t> had been contacted by several groups outside Columbia who could not get the reactions to work, and inside the </a:t>
            </a:r>
            <a:r>
              <a:rPr lang="en-US" dirty="0" err="1"/>
              <a:t>Sames</a:t>
            </a:r>
            <a:r>
              <a:rPr lang="en-US" dirty="0"/>
              <a:t> Lab, many students were having problems launching spin-off projects.  In response to these troubles, </a:t>
            </a:r>
            <a:r>
              <a:rPr lang="en-US" dirty="0" err="1"/>
              <a:t>Sames</a:t>
            </a:r>
            <a:r>
              <a:rPr lang="en-US" dirty="0"/>
              <a:t> directed </a:t>
            </a:r>
            <a:r>
              <a:rPr lang="en-US" dirty="0" err="1"/>
              <a:t>Sezen</a:t>
            </a:r>
            <a:r>
              <a:rPr lang="en-US" dirty="0"/>
              <a:t> to provide guidance to those who made outside inquiries, and she assisted her </a:t>
            </a:r>
            <a:r>
              <a:rPr lang="en-US" dirty="0" err="1"/>
              <a:t>labmates</a:t>
            </a:r>
            <a:r>
              <a:rPr lang="en-US" dirty="0"/>
              <a:t> in running their reactions.  Even with </a:t>
            </a:r>
            <a:r>
              <a:rPr lang="en-US" dirty="0" err="1"/>
              <a:t>Sezen’s</a:t>
            </a:r>
            <a:r>
              <a:rPr lang="en-US" dirty="0"/>
              <a:t> assistance, the results were inconsistent.  The most charitable assessment of the body of work was that the reactions were finicky or “sensitive” (to the conditions).</a:t>
            </a:r>
          </a:p>
          <a:p>
            <a:endParaRPr lang="en-US" dirty="0"/>
          </a:p>
        </p:txBody>
      </p:sp>
      <p:sp>
        <p:nvSpPr>
          <p:cNvPr id="6" name="Rectangle 5"/>
          <p:cNvSpPr/>
          <p:nvPr/>
        </p:nvSpPr>
        <p:spPr>
          <a:xfrm>
            <a:off x="1143000" y="457200"/>
            <a:ext cx="5791200" cy="646331"/>
          </a:xfrm>
          <a:prstGeom prst="rect">
            <a:avLst/>
          </a:prstGeom>
        </p:spPr>
        <p:txBody>
          <a:bodyPr wrap="square">
            <a:spAutoFit/>
          </a:bodyPr>
          <a:lstStyle/>
          <a:p>
            <a:r>
              <a:rPr lang="en-US" sz="3600" dirty="0"/>
              <a:t>The BENGÜ SEZEN Case</a:t>
            </a:r>
          </a:p>
        </p:txBody>
      </p:sp>
    </p:spTree>
    <p:extLst>
      <p:ext uri="{BB962C8B-B14F-4D97-AF65-F5344CB8AC3E}">
        <p14:creationId xmlns:p14="http://schemas.microsoft.com/office/powerpoint/2010/main" val="38253081"/>
      </p:ext>
    </p:extLst>
  </p:cSld>
  <p:clrMapOvr>
    <a:masterClrMapping/>
  </p:clrMapOvr>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457200" y="474345"/>
            <a:ext cx="8382000" cy="5170646"/>
          </a:xfrm>
          <a:prstGeom prst="rect">
            <a:avLst/>
          </a:prstGeom>
        </p:spPr>
        <p:txBody>
          <a:bodyPr wrap="square">
            <a:spAutoFit/>
          </a:bodyPr>
          <a:lstStyle/>
          <a:p>
            <a:r>
              <a:rPr lang="en-US" sz="2200" dirty="0"/>
              <a:t>The gravity of the situation peaked in July of 2005, when </a:t>
            </a:r>
            <a:r>
              <a:rPr lang="en-US" sz="2200" dirty="0" err="1"/>
              <a:t>Sezen</a:t>
            </a:r>
            <a:r>
              <a:rPr lang="en-US" sz="2200" dirty="0"/>
              <a:t> defended her thesis and was going to leave campus for good.  After her departure, the other students in the </a:t>
            </a:r>
            <a:r>
              <a:rPr lang="en-US" sz="2200" dirty="0" err="1"/>
              <a:t>Sames</a:t>
            </a:r>
            <a:r>
              <a:rPr lang="en-US" sz="2200" dirty="0"/>
              <a:t> Lab would be forced to fend for themselves; </a:t>
            </a:r>
            <a:r>
              <a:rPr lang="en-US" sz="2200" dirty="0" err="1"/>
              <a:t>Sezen</a:t>
            </a:r>
            <a:r>
              <a:rPr lang="en-US" sz="2200" dirty="0"/>
              <a:t> would no longer be present to provide assistance.  To say that the stakes for the remaining researchers were high is an understatement.  </a:t>
            </a:r>
            <a:r>
              <a:rPr lang="en-US" sz="2200" dirty="0" err="1"/>
              <a:t>Sames</a:t>
            </a:r>
            <a:r>
              <a:rPr lang="en-US" sz="2200" dirty="0"/>
              <a:t> had previously dismissed students from his lab, in part, for their inability to reproduce </a:t>
            </a:r>
            <a:r>
              <a:rPr lang="en-US" sz="2200" dirty="0" err="1"/>
              <a:t>Sezen’s</a:t>
            </a:r>
            <a:r>
              <a:rPr lang="en-US" sz="2200" dirty="0"/>
              <a:t> published, peer-reviewed work.</a:t>
            </a:r>
          </a:p>
          <a:p>
            <a:endParaRPr lang="en-US" sz="2200" dirty="0" smtClean="0"/>
          </a:p>
          <a:p>
            <a:r>
              <a:rPr lang="en-US" sz="2200" dirty="0" smtClean="0"/>
              <a:t>It </a:t>
            </a:r>
            <a:r>
              <a:rPr lang="en-US" sz="2200" dirty="0"/>
              <a:t>was at this time that one astute </a:t>
            </a:r>
            <a:r>
              <a:rPr lang="en-US" sz="2200" dirty="0" err="1"/>
              <a:t>labmate</a:t>
            </a:r>
            <a:r>
              <a:rPr lang="en-US" sz="2200" dirty="0"/>
              <a:t> noticed that the reactions only produced an appreciable quantity of product when </a:t>
            </a:r>
            <a:r>
              <a:rPr lang="en-US" sz="2200" dirty="0" err="1"/>
              <a:t>Sezen</a:t>
            </a:r>
            <a:r>
              <a:rPr lang="en-US" sz="2200" dirty="0"/>
              <a:t> had access to the laboratory in private.  Operating on the assumption that she might have been tampering with the reactions, the </a:t>
            </a:r>
            <a:r>
              <a:rPr lang="en-US" sz="2200" dirty="0" err="1"/>
              <a:t>labmate</a:t>
            </a:r>
            <a:r>
              <a:rPr lang="en-US" sz="2200" dirty="0"/>
              <a:t> set up dual copies of a run-of-the-mill example of </a:t>
            </a:r>
            <a:r>
              <a:rPr lang="en-US" sz="2200" dirty="0" err="1"/>
              <a:t>Sezen’s</a:t>
            </a:r>
            <a:r>
              <a:rPr lang="en-US" sz="2200" dirty="0"/>
              <a:t> chemistry, the conversion of imidazole to </a:t>
            </a:r>
            <a:r>
              <a:rPr lang="en-US" sz="2200" dirty="0" err="1"/>
              <a:t>phenylimidazole</a:t>
            </a:r>
            <a:r>
              <a:rPr lang="en-US" sz="2200" dirty="0"/>
              <a:t>.</a:t>
            </a:r>
            <a:endParaRPr lang="en-US" sz="2200" dirty="0"/>
          </a:p>
        </p:txBody>
      </p:sp>
    </p:spTree>
    <p:extLst>
      <p:ext uri="{BB962C8B-B14F-4D97-AF65-F5344CB8AC3E}">
        <p14:creationId xmlns:p14="http://schemas.microsoft.com/office/powerpoint/2010/main" val="2162205307"/>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457200" y="474345"/>
            <a:ext cx="8534400" cy="5170646"/>
          </a:xfrm>
          <a:prstGeom prst="rect">
            <a:avLst/>
          </a:prstGeom>
        </p:spPr>
        <p:txBody>
          <a:bodyPr wrap="square">
            <a:spAutoFit/>
          </a:bodyPr>
          <a:lstStyle/>
          <a:p>
            <a:r>
              <a:rPr lang="en-US" sz="2200" dirty="0"/>
              <a:t>At least, that is what the </a:t>
            </a:r>
            <a:r>
              <a:rPr lang="en-US" sz="2200" dirty="0" err="1"/>
              <a:t>labmate</a:t>
            </a:r>
            <a:r>
              <a:rPr lang="en-US" sz="2200" dirty="0"/>
              <a:t> told </a:t>
            </a:r>
            <a:r>
              <a:rPr lang="en-US" sz="2200" dirty="0" err="1"/>
              <a:t>Sezen</a:t>
            </a:r>
            <a:r>
              <a:rPr lang="en-US" sz="2200" dirty="0"/>
              <a:t>.  What he actually did was to set up one reaction with imidazole as the starting material and the other with N-</a:t>
            </a:r>
            <a:r>
              <a:rPr lang="en-US" sz="2200" dirty="0" err="1"/>
              <a:t>methylimidazole</a:t>
            </a:r>
            <a:r>
              <a:rPr lang="en-US" sz="2200" dirty="0"/>
              <a:t>.  The next day, when the reactions were worked up, the product expected of (plain) imidazole was present in both flasks.  The methyl label had vanished from the other substrate…a result that could only be explained by sabotage.</a:t>
            </a:r>
          </a:p>
          <a:p>
            <a:endParaRPr lang="en-US" sz="2200" dirty="0" smtClean="0"/>
          </a:p>
          <a:p>
            <a:r>
              <a:rPr lang="en-US" sz="2200" dirty="0" smtClean="0"/>
              <a:t>The </a:t>
            </a:r>
            <a:r>
              <a:rPr lang="en-US" sz="2200" dirty="0"/>
              <a:t>results of the “trap” were relayed to </a:t>
            </a:r>
            <a:r>
              <a:rPr lang="en-US" sz="2200" dirty="0" err="1"/>
              <a:t>Sames</a:t>
            </a:r>
            <a:r>
              <a:rPr lang="en-US" sz="2200" dirty="0"/>
              <a:t>, who initiated a more thorough (but informal) “in-house” investigation.  The lab poured through her notebooks (aptly named “BS-I” through “BS-XI”) and her electronic data.  It was soon discovered that these documents contained very little information that made sense.  The reactions she appeared to run were reported in *very* scant detail, which was particularly odd for reactions that were supposedly as finicky to the conditions as hers.  The last date written in her notebook was 9 June 2003. </a:t>
            </a:r>
            <a:endParaRPr lang="en-US" sz="2200" dirty="0"/>
          </a:p>
        </p:txBody>
      </p:sp>
    </p:spTree>
    <p:extLst>
      <p:ext uri="{BB962C8B-B14F-4D97-AF65-F5344CB8AC3E}">
        <p14:creationId xmlns:p14="http://schemas.microsoft.com/office/powerpoint/2010/main" val="649850811"/>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sz="quarter" idx="1"/>
          </p:nvPr>
        </p:nvSpPr>
        <p:spPr>
          <a:xfrm>
            <a:off x="228600" y="1447800"/>
            <a:ext cx="8763000" cy="4495800"/>
          </a:xfrm>
        </p:spPr>
        <p:txBody>
          <a:bodyPr>
            <a:noAutofit/>
          </a:bodyPr>
          <a:lstStyle/>
          <a:p>
            <a:endParaRPr lang="en-US" sz="2000" dirty="0" smtClean="0"/>
          </a:p>
          <a:p>
            <a:r>
              <a:rPr lang="en-US" sz="2200" dirty="0" smtClean="0"/>
              <a:t>During </a:t>
            </a:r>
            <a:r>
              <a:rPr lang="en-US" sz="2200" dirty="0"/>
              <a:t>the informal investigation by </a:t>
            </a:r>
            <a:r>
              <a:rPr lang="en-US" sz="2200" dirty="0" err="1"/>
              <a:t>Sames</a:t>
            </a:r>
            <a:r>
              <a:rPr lang="en-US" sz="2200" dirty="0"/>
              <a:t>, someone in the survey team stumbled across spectra belonging to </a:t>
            </a:r>
            <a:r>
              <a:rPr lang="en-US" sz="2200" dirty="0" err="1"/>
              <a:t>Sezen</a:t>
            </a:r>
            <a:r>
              <a:rPr lang="en-US" sz="2200" dirty="0"/>
              <a:t> that had been altered with White-Out.  The altered spectra had also appeared in one of </a:t>
            </a:r>
            <a:r>
              <a:rPr lang="en-US" sz="2200" dirty="0" err="1"/>
              <a:t>Sezen’s</a:t>
            </a:r>
            <a:r>
              <a:rPr lang="en-US" sz="2200" dirty="0"/>
              <a:t> publications.  This was the springboard for a more thorough investigation of her NMR data.</a:t>
            </a:r>
          </a:p>
          <a:p>
            <a:endParaRPr lang="en-US" sz="2200" dirty="0" smtClean="0"/>
          </a:p>
          <a:p>
            <a:r>
              <a:rPr lang="en-US" sz="2200" dirty="0" smtClean="0"/>
              <a:t>It </a:t>
            </a:r>
            <a:r>
              <a:rPr lang="en-US" sz="2200" dirty="0"/>
              <a:t>was soon discovered that </a:t>
            </a:r>
            <a:r>
              <a:rPr lang="en-US" sz="2200" dirty="0" err="1"/>
              <a:t>Sezen</a:t>
            </a:r>
            <a:r>
              <a:rPr lang="en-US" sz="2200" dirty="0"/>
              <a:t> never even had her own NMR account at Columbia.  She also had not placed orders for all of the combustion/elemental analyses she reported.  She did collect </a:t>
            </a:r>
            <a:r>
              <a:rPr lang="en-US" sz="2200" i="1" dirty="0"/>
              <a:t>some</a:t>
            </a:r>
            <a:r>
              <a:rPr lang="en-US" sz="2200" dirty="0"/>
              <a:t> NMR spectra: she signed the log book of various instruments and appeared to use the NMR accounts of departed researchers. </a:t>
            </a:r>
          </a:p>
        </p:txBody>
      </p:sp>
    </p:spTree>
    <p:extLst>
      <p:ext uri="{BB962C8B-B14F-4D97-AF65-F5344CB8AC3E}">
        <p14:creationId xmlns:p14="http://schemas.microsoft.com/office/powerpoint/2010/main" val="2427560429"/>
      </p:ext>
    </p:extLst>
  </p:cSld>
  <p:clrMapOvr>
    <a:masterClrMapping/>
  </p:clrMapOvr>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sz="quarter" idx="1"/>
          </p:nvPr>
        </p:nvSpPr>
        <p:spPr/>
        <p:txBody>
          <a:bodyPr>
            <a:normAutofit fontScale="85000" lnSpcReduction="10000"/>
          </a:bodyPr>
          <a:lstStyle/>
          <a:p>
            <a:r>
              <a:rPr lang="en-US" sz="2600" dirty="0"/>
              <a:t>In the analysis of the accounts that </a:t>
            </a:r>
            <a:r>
              <a:rPr lang="en-US" sz="2600" dirty="0" err="1"/>
              <a:t>Sezen</a:t>
            </a:r>
            <a:r>
              <a:rPr lang="en-US" sz="2600" dirty="0"/>
              <a:t> is believed to have used, several series of files were discovered that essentially showed (step-by-step) how she fabricated NMR spectra for some of her compounds.  The process went as follows for her </a:t>
            </a:r>
            <a:r>
              <a:rPr lang="en-US" sz="2600" baseline="30000" dirty="0"/>
              <a:t>1</a:t>
            </a:r>
            <a:r>
              <a:rPr lang="en-US" sz="2600" dirty="0"/>
              <a:t>H NMR spectra:  she started with a peak corresponding to methylene chloride, then to insert new peaks in her spectrum, she shifted and scaled the methylene chloride peak and added it to the parent spectrum using the instrument’s proprietary software.  Aside from the intermediate files that were found that essentially show the step-by-step process of the fabrications, a second tell-tale sign was that all of the signals had satellite peaks that corresponded to the J</a:t>
            </a:r>
            <a:r>
              <a:rPr lang="en-US" sz="2600" baseline="-25000" dirty="0"/>
              <a:t>CH</a:t>
            </a:r>
            <a:r>
              <a:rPr lang="en-US" sz="2600" dirty="0"/>
              <a:t> coupling constant specific to methylene chloride of 177 Hz.  She appears to have done the same with her </a:t>
            </a:r>
            <a:r>
              <a:rPr lang="en-US" sz="2600" baseline="30000" dirty="0"/>
              <a:t>31</a:t>
            </a:r>
            <a:r>
              <a:rPr lang="en-US" sz="2600" dirty="0"/>
              <a:t>P NMR spectra by cutting-and-pasting a peak corresponding to </a:t>
            </a:r>
            <a:r>
              <a:rPr lang="en-US" sz="2600" dirty="0" err="1"/>
              <a:t>triphenylphosphine</a:t>
            </a:r>
            <a:r>
              <a:rPr lang="en-US" sz="2600" dirty="0"/>
              <a:t>.</a:t>
            </a:r>
          </a:p>
          <a:p>
            <a:endParaRPr lang="en-US" dirty="0"/>
          </a:p>
        </p:txBody>
      </p:sp>
    </p:spTree>
    <p:extLst>
      <p:ext uri="{BB962C8B-B14F-4D97-AF65-F5344CB8AC3E}">
        <p14:creationId xmlns:p14="http://schemas.microsoft.com/office/powerpoint/2010/main" val="156389043"/>
      </p:ext>
    </p:extLst>
  </p:cSld>
  <p:clrMapOvr>
    <a:masterClrMapping/>
  </p:clrMapOvr>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256953" y="685800"/>
            <a:ext cx="8839200" cy="4185761"/>
          </a:xfrm>
          <a:prstGeom prst="rect">
            <a:avLst/>
          </a:prstGeom>
        </p:spPr>
        <p:txBody>
          <a:bodyPr wrap="square">
            <a:spAutoFit/>
          </a:bodyPr>
          <a:lstStyle/>
          <a:p>
            <a:r>
              <a:rPr lang="en-US" sz="2400" dirty="0"/>
              <a:t>I</a:t>
            </a:r>
            <a:r>
              <a:rPr lang="en-US" sz="2200" dirty="0" smtClean="0"/>
              <a:t>n </a:t>
            </a:r>
            <a:r>
              <a:rPr lang="en-US" sz="2200" dirty="0"/>
              <a:t>the analysis of the accounts that </a:t>
            </a:r>
            <a:r>
              <a:rPr lang="en-US" sz="2200" dirty="0" err="1"/>
              <a:t>Sezen</a:t>
            </a:r>
            <a:r>
              <a:rPr lang="en-US" sz="2200" dirty="0"/>
              <a:t> is believed to have used, several series of files were discovered that essentially showed (step-by-step) how she fabricated NMR spectra for some of her compounds.  The process went as follows for her </a:t>
            </a:r>
            <a:r>
              <a:rPr lang="en-US" sz="2200" baseline="30000" dirty="0"/>
              <a:t>1</a:t>
            </a:r>
            <a:r>
              <a:rPr lang="en-US" sz="2200" dirty="0"/>
              <a:t>H NMR spectra:  she started with a peak corresponding to methylene chloride, then to insert new peaks in her spectrum, she shifted and scaled the methylene chloride peak and added it to the parent spectrum using the instrument’s proprietary software.  Aside from the intermediate files that were found that essentially show the step-by-step process of the fabrications, a second tell-tale sign was that all of the signals had satellite peaks that corresponded to the J</a:t>
            </a:r>
            <a:r>
              <a:rPr lang="en-US" sz="2200" baseline="-25000" dirty="0"/>
              <a:t>CH</a:t>
            </a:r>
            <a:r>
              <a:rPr lang="en-US" sz="2200" dirty="0"/>
              <a:t> coupling constant specific to methylene chloride of 177 Hz.  She appears to have done the same with her </a:t>
            </a:r>
            <a:r>
              <a:rPr lang="en-US" sz="2200" baseline="30000" dirty="0"/>
              <a:t>31</a:t>
            </a:r>
            <a:r>
              <a:rPr lang="en-US" sz="2200" dirty="0"/>
              <a:t>P NMR spectra by cutting-and-pasting a peak corresponding to </a:t>
            </a:r>
            <a:r>
              <a:rPr lang="en-US" sz="2200" dirty="0" err="1"/>
              <a:t>triphenylphosphine</a:t>
            </a:r>
            <a:r>
              <a:rPr lang="en-US" sz="2200" dirty="0"/>
              <a:t>.</a:t>
            </a:r>
            <a:endParaRPr lang="en-US" sz="2200" dirty="0"/>
          </a:p>
        </p:txBody>
      </p:sp>
    </p:spTree>
    <p:extLst>
      <p:ext uri="{BB962C8B-B14F-4D97-AF65-F5344CB8AC3E}">
        <p14:creationId xmlns:p14="http://schemas.microsoft.com/office/powerpoint/2010/main" val="3740060039"/>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228600" y="335846"/>
            <a:ext cx="8763000" cy="5170646"/>
          </a:xfrm>
          <a:prstGeom prst="rect">
            <a:avLst/>
          </a:prstGeom>
        </p:spPr>
        <p:txBody>
          <a:bodyPr wrap="square">
            <a:spAutoFit/>
          </a:bodyPr>
          <a:lstStyle/>
          <a:p>
            <a:r>
              <a:rPr lang="en-US" sz="2200" dirty="0" err="1"/>
              <a:t>Sames</a:t>
            </a:r>
            <a:r>
              <a:rPr lang="en-US" sz="2200" dirty="0"/>
              <a:t> provided a draft report of his findings to Columbia in August 2005, and a formal complaint was launched against </a:t>
            </a:r>
            <a:r>
              <a:rPr lang="en-US" sz="2200" dirty="0" err="1"/>
              <a:t>Sezen</a:t>
            </a:r>
            <a:r>
              <a:rPr lang="en-US" sz="2200" dirty="0"/>
              <a:t> in a memorandum on 7 November 2005.  In the meantime, </a:t>
            </a:r>
            <a:r>
              <a:rPr lang="en-US" sz="2200" dirty="0" err="1"/>
              <a:t>Sames</a:t>
            </a:r>
            <a:r>
              <a:rPr lang="en-US" sz="2200" dirty="0"/>
              <a:t> contacted </a:t>
            </a:r>
            <a:r>
              <a:rPr lang="en-US" sz="2200" dirty="0" err="1"/>
              <a:t>Chaitan</a:t>
            </a:r>
            <a:r>
              <a:rPr lang="en-US" sz="2200" dirty="0"/>
              <a:t> Khosla and her postdoctoral appointment was put on hold.  The preliminary inquiry was finished on 16 February 2006, when a final report was submitted to Columbia’s Dean of the Graduate School of Arts and Sciences.  </a:t>
            </a:r>
            <a:r>
              <a:rPr lang="en-US" sz="2200" dirty="0" err="1"/>
              <a:t>Sames</a:t>
            </a:r>
            <a:r>
              <a:rPr lang="en-US" sz="2200" dirty="0"/>
              <a:t> retracted his first set of papers from </a:t>
            </a:r>
            <a:r>
              <a:rPr lang="en-US" sz="2200" i="1" dirty="0"/>
              <a:t>JACS</a:t>
            </a:r>
            <a:r>
              <a:rPr lang="en-US" sz="2200" dirty="0"/>
              <a:t> on 1 March 2006.</a:t>
            </a:r>
          </a:p>
          <a:p>
            <a:endParaRPr lang="en-US" sz="2200" dirty="0" smtClean="0"/>
          </a:p>
          <a:p>
            <a:r>
              <a:rPr lang="en-US" sz="2200" dirty="0" err="1" smtClean="0"/>
              <a:t>Sezen’s</a:t>
            </a:r>
            <a:r>
              <a:rPr lang="en-US" sz="2200" dirty="0" smtClean="0"/>
              <a:t> </a:t>
            </a:r>
            <a:r>
              <a:rPr lang="en-US" sz="2200" dirty="0"/>
              <a:t>defense was predicated on a strategy of long periods in duck-and-cover mode (avoiding the investigation), interspersed with short bursts of attacks.  In the period following her departure from Columbia until the scandal broke publically, she generally avoided answering e-mails and Columbia did not have a physical address where it could send her documents.  </a:t>
            </a:r>
            <a:r>
              <a:rPr lang="en-US" sz="2200" dirty="0" err="1"/>
              <a:t>Sezen</a:t>
            </a:r>
            <a:r>
              <a:rPr lang="en-US" sz="2200" dirty="0"/>
              <a:t> appeared to hand-deliver a written letter to Columbia in January.</a:t>
            </a:r>
            <a:endParaRPr lang="en-US" sz="2200" dirty="0"/>
          </a:p>
        </p:txBody>
      </p:sp>
    </p:spTree>
    <p:extLst>
      <p:ext uri="{BB962C8B-B14F-4D97-AF65-F5344CB8AC3E}">
        <p14:creationId xmlns:p14="http://schemas.microsoft.com/office/powerpoint/2010/main" val="1426245663"/>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425302" y="533400"/>
            <a:ext cx="8458200" cy="5940088"/>
          </a:xfrm>
          <a:prstGeom prst="rect">
            <a:avLst/>
          </a:prstGeom>
        </p:spPr>
        <p:txBody>
          <a:bodyPr wrap="square">
            <a:spAutoFit/>
          </a:bodyPr>
          <a:lstStyle/>
          <a:p>
            <a:r>
              <a:rPr lang="en-US" sz="2000" dirty="0"/>
              <a:t>When the retractions were posted in March 2005, </a:t>
            </a:r>
            <a:r>
              <a:rPr lang="en-US" sz="2000" dirty="0" err="1"/>
              <a:t>Sezen</a:t>
            </a:r>
            <a:r>
              <a:rPr lang="en-US" sz="2000" dirty="0"/>
              <a:t> came out of hiding to make public statements to the media in emphatic defense of her work.  She also said she first learned of the retractions after they had been published—a claim that may have some degree of veracity as </a:t>
            </a:r>
            <a:r>
              <a:rPr lang="en-US" sz="2000" i="1" dirty="0"/>
              <a:t>JACS</a:t>
            </a:r>
            <a:r>
              <a:rPr lang="en-US" sz="2000" dirty="0"/>
              <a:t>/</a:t>
            </a:r>
            <a:r>
              <a:rPr lang="en-US" sz="2000" dirty="0" err="1"/>
              <a:t>Sames</a:t>
            </a:r>
            <a:r>
              <a:rPr lang="en-US" sz="2000" dirty="0"/>
              <a:t> altered the wording of the retractions later that month.</a:t>
            </a:r>
          </a:p>
          <a:p>
            <a:endParaRPr lang="en-US" sz="2000" dirty="0" smtClean="0"/>
          </a:p>
          <a:p>
            <a:r>
              <a:rPr lang="en-US" sz="2000" dirty="0" smtClean="0"/>
              <a:t>Following </a:t>
            </a:r>
            <a:r>
              <a:rPr lang="en-US" sz="2000" dirty="0"/>
              <a:t>the public blow-up of the story, </a:t>
            </a:r>
            <a:r>
              <a:rPr lang="en-US" sz="2000" dirty="0" err="1"/>
              <a:t>Sezen</a:t>
            </a:r>
            <a:r>
              <a:rPr lang="en-US" sz="2000" dirty="0"/>
              <a:t> started acknowledging (to Columbia) the fact that an investigation existed.  She acknowledged receipt of the Inquiry Report on 27 March 2006.  On 19 May 2006, she provided comments on the report and (astonishingly) launched a counter-claim that alleged her accusers fraudulently claimed they could not reproduce her work in a campaign to discredit her and steal her results.</a:t>
            </a:r>
          </a:p>
          <a:p>
            <a:endParaRPr lang="en-US" sz="2000" dirty="0" smtClean="0"/>
          </a:p>
          <a:p>
            <a:r>
              <a:rPr lang="en-US" sz="2000" dirty="0" smtClean="0"/>
              <a:t>After </a:t>
            </a:r>
            <a:r>
              <a:rPr lang="en-US" sz="2000" dirty="0"/>
              <a:t>ducking attempts by Columbia to get her to submit to an interview in the summer of 2006, that August, she contacted </a:t>
            </a:r>
            <a:r>
              <a:rPr lang="en-US" sz="2000" i="1" dirty="0"/>
              <a:t>Science</a:t>
            </a:r>
            <a:r>
              <a:rPr lang="en-US" sz="2000" dirty="0"/>
              <a:t>, </a:t>
            </a:r>
            <a:r>
              <a:rPr lang="en-US" sz="2000" i="1" dirty="0"/>
              <a:t>Nature</a:t>
            </a:r>
            <a:r>
              <a:rPr lang="en-US" sz="2000" dirty="0"/>
              <a:t>, and the </a:t>
            </a:r>
            <a:r>
              <a:rPr lang="en-US" sz="2000" i="1" dirty="0"/>
              <a:t>New York Times</a:t>
            </a:r>
            <a:r>
              <a:rPr lang="en-US" sz="2000" dirty="0"/>
              <a:t> with complaints about Columbia’s handling of the investigation.  She also spammed these complaints to scores of professors at the nation’s top chemistry departments.   </a:t>
            </a:r>
            <a:r>
              <a:rPr lang="en-US" sz="2000" i="1" dirty="0" err="1"/>
              <a:t>ChemBark</a:t>
            </a:r>
            <a:r>
              <a:rPr lang="en-US" sz="2000" dirty="0"/>
              <a:t> saw—but never reported—one such e-mail sent to a Harvard professor in 2006.</a:t>
            </a:r>
            <a:endParaRPr lang="en-US" sz="2000" dirty="0"/>
          </a:p>
        </p:txBody>
      </p:sp>
    </p:spTree>
    <p:extLst>
      <p:ext uri="{BB962C8B-B14F-4D97-AF65-F5344CB8AC3E}">
        <p14:creationId xmlns:p14="http://schemas.microsoft.com/office/powerpoint/2010/main" val="356202204"/>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304800" y="58847"/>
            <a:ext cx="8839200" cy="6186309"/>
          </a:xfrm>
          <a:prstGeom prst="rect">
            <a:avLst/>
          </a:prstGeom>
        </p:spPr>
        <p:txBody>
          <a:bodyPr wrap="square">
            <a:spAutoFit/>
          </a:bodyPr>
          <a:lstStyle/>
          <a:p>
            <a:r>
              <a:rPr lang="en-US" sz="2200" dirty="0"/>
              <a:t>Apparently eager to get to the bottom of the story and put the investigation to rest, Columbia went out of its way to provide </a:t>
            </a:r>
            <a:r>
              <a:rPr lang="en-US" sz="2200" dirty="0" err="1"/>
              <a:t>Sezen</a:t>
            </a:r>
            <a:r>
              <a:rPr lang="en-US" sz="2200" dirty="0"/>
              <a:t> with materials to review regarding the investigation.  It even retained the services of a law firm in Europe to provide a place for her to receive and review thousands of pages of documents.  Eventually, after several on-again/off-again cycles of interacting with the investigation committee—she claimed visa issues prevented her from returning to New York and she repeatedly called off telephone interviews—</a:t>
            </a:r>
            <a:r>
              <a:rPr lang="en-US" sz="2200" dirty="0" err="1"/>
              <a:t>Sezen</a:t>
            </a:r>
            <a:r>
              <a:rPr lang="en-US" sz="2200" dirty="0"/>
              <a:t> submitted to a telephone interview on 6 October 2006.</a:t>
            </a:r>
          </a:p>
          <a:p>
            <a:endParaRPr lang="en-US" sz="2200" dirty="0" smtClean="0"/>
          </a:p>
          <a:p>
            <a:r>
              <a:rPr lang="en-US" sz="2200" dirty="0" smtClean="0"/>
              <a:t>It </a:t>
            </a:r>
            <a:r>
              <a:rPr lang="en-US" sz="2200" dirty="0"/>
              <a:t>is unclear when, exactly, </a:t>
            </a:r>
            <a:r>
              <a:rPr lang="en-US" sz="2200" dirty="0" err="1"/>
              <a:t>Sezen</a:t>
            </a:r>
            <a:r>
              <a:rPr lang="en-US" sz="2200" dirty="0"/>
              <a:t> mounted the defenses listed below, but her story included:</a:t>
            </a:r>
          </a:p>
          <a:p>
            <a:endParaRPr lang="en-US" sz="2200" dirty="0" smtClean="0"/>
          </a:p>
          <a:p>
            <a:r>
              <a:rPr lang="en-US" sz="2200" dirty="0" smtClean="0"/>
              <a:t>She </a:t>
            </a:r>
            <a:r>
              <a:rPr lang="en-US" sz="2200" dirty="0"/>
              <a:t>denied that she had enrolled in a (second) Ph.D. program at the University of Heidelberg, then later recanted this denial.</a:t>
            </a:r>
          </a:p>
          <a:p>
            <a:r>
              <a:rPr lang="en-US" sz="2200" dirty="0"/>
              <a:t>She denied ever using the NMR accounts of departed researchers at Columbia.  She claimed her NMR account had the user name “</a:t>
            </a:r>
            <a:r>
              <a:rPr lang="en-US" sz="2200" dirty="0" err="1"/>
              <a:t>bengu</a:t>
            </a:r>
            <a:r>
              <a:rPr lang="en-US" sz="2200" dirty="0"/>
              <a:t>”.  The NMR facility manager reported no such account ever existed.</a:t>
            </a:r>
            <a:endParaRPr lang="en-US" sz="2200" dirty="0"/>
          </a:p>
        </p:txBody>
      </p:sp>
    </p:spTree>
    <p:extLst>
      <p:ext uri="{BB962C8B-B14F-4D97-AF65-F5344CB8AC3E}">
        <p14:creationId xmlns:p14="http://schemas.microsoft.com/office/powerpoint/2010/main" val="1481740483"/>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sz="quarter" idx="1"/>
          </p:nvPr>
        </p:nvSpPr>
        <p:spPr>
          <a:xfrm>
            <a:off x="228600" y="1600200"/>
            <a:ext cx="8763000" cy="4953000"/>
          </a:xfrm>
        </p:spPr>
        <p:txBody>
          <a:bodyPr>
            <a:normAutofit fontScale="77500" lnSpcReduction="20000"/>
          </a:bodyPr>
          <a:lstStyle/>
          <a:p>
            <a:r>
              <a:rPr lang="en-US" dirty="0"/>
              <a:t>Regarding the missing data for her experiments, she claimed to maintain a supplementary set of notebooks with the details of her procedures.  </a:t>
            </a:r>
            <a:r>
              <a:rPr lang="en-US" dirty="0" smtClean="0"/>
              <a:t>Similarly</a:t>
            </a:r>
            <a:r>
              <a:rPr lang="en-US" dirty="0"/>
              <a:t>, she had supplementary binders of spectra that were not in Columbia’s possession</a:t>
            </a:r>
            <a:r>
              <a:rPr lang="en-US" dirty="0" smtClean="0"/>
              <a:t>.</a:t>
            </a:r>
          </a:p>
          <a:p>
            <a:endParaRPr lang="en-US" dirty="0"/>
          </a:p>
          <a:p>
            <a:r>
              <a:rPr lang="en-US" dirty="0"/>
              <a:t>She claimed that a company named “</a:t>
            </a:r>
            <a:r>
              <a:rPr lang="en-US" dirty="0" err="1"/>
              <a:t>Duha</a:t>
            </a:r>
            <a:r>
              <a:rPr lang="en-US" dirty="0"/>
              <a:t> </a:t>
            </a:r>
            <a:r>
              <a:rPr lang="en-US" dirty="0" err="1"/>
              <a:t>Chemisches</a:t>
            </a:r>
            <a:r>
              <a:rPr lang="en-US" dirty="0"/>
              <a:t> </a:t>
            </a:r>
            <a:r>
              <a:rPr lang="en-US" dirty="0" err="1"/>
              <a:t>Katalyse</a:t>
            </a:r>
            <a:r>
              <a:rPr lang="en-US" dirty="0"/>
              <a:t>-Labor” (a.k.a. “</a:t>
            </a:r>
            <a:r>
              <a:rPr lang="en-US" dirty="0" err="1"/>
              <a:t>Duha</a:t>
            </a:r>
            <a:r>
              <a:rPr lang="en-US" dirty="0"/>
              <a:t>”) successfully reproduced her work.  An official at the company named Ralf </a:t>
            </a:r>
            <a:r>
              <a:rPr lang="en-US" dirty="0" err="1"/>
              <a:t>Decter</a:t>
            </a:r>
            <a:r>
              <a:rPr lang="en-US" dirty="0"/>
              <a:t> sent Columbia an electronic message to verify </a:t>
            </a:r>
            <a:r>
              <a:rPr lang="en-US" dirty="0" err="1"/>
              <a:t>Sezen’s</a:t>
            </a:r>
            <a:r>
              <a:rPr lang="en-US" dirty="0"/>
              <a:t> claim.  The problem…the IP address of the computer that sent the message traced to the University of Heidelberg (where </a:t>
            </a:r>
            <a:r>
              <a:rPr lang="en-US" dirty="0" err="1"/>
              <a:t>Sezen</a:t>
            </a:r>
            <a:r>
              <a:rPr lang="en-US" dirty="0"/>
              <a:t> was studying in 2006).  An official at </a:t>
            </a:r>
            <a:r>
              <a:rPr lang="en-US" dirty="0" err="1"/>
              <a:t>Duha</a:t>
            </a:r>
            <a:r>
              <a:rPr lang="en-US" dirty="0"/>
              <a:t> (perhaps also </a:t>
            </a:r>
            <a:r>
              <a:rPr lang="en-US" dirty="0" err="1"/>
              <a:t>Decter</a:t>
            </a:r>
            <a:r>
              <a:rPr lang="en-US" dirty="0"/>
              <a:t>…the name was redacted) also sent a written letter to Columbia.  Columbia contacted the business located at the address on the </a:t>
            </a:r>
            <a:r>
              <a:rPr lang="en-US" dirty="0" err="1"/>
              <a:t>Duha</a:t>
            </a:r>
            <a:r>
              <a:rPr lang="en-US" dirty="0"/>
              <a:t> letterhead, and the person who responded said that he neither knew of Ralf </a:t>
            </a:r>
            <a:r>
              <a:rPr lang="en-US" dirty="0" err="1"/>
              <a:t>Decter</a:t>
            </a:r>
            <a:r>
              <a:rPr lang="en-US" dirty="0"/>
              <a:t> nor a company named “</a:t>
            </a:r>
            <a:r>
              <a:rPr lang="en-US" dirty="0" err="1"/>
              <a:t>Duha</a:t>
            </a:r>
            <a:r>
              <a:rPr lang="en-US" dirty="0"/>
              <a:t>”.  These entities were adjudged by the investigation committee to be fictitious.</a:t>
            </a:r>
          </a:p>
        </p:txBody>
      </p:sp>
    </p:spTree>
    <p:extLst>
      <p:ext uri="{BB962C8B-B14F-4D97-AF65-F5344CB8AC3E}">
        <p14:creationId xmlns:p14="http://schemas.microsoft.com/office/powerpoint/2010/main" val="2303446317"/>
      </p:ext>
    </p:extLst>
  </p:cSld>
  <p:clrMapOvr>
    <a:masterClrMapping/>
  </p:clrMapOvr>
  <p:timing>
    <p:tnLst>
      <p:par>
        <p:cTn id="1" dur="indefinite" restart="never" nodeType="tmRoot"/>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223283" y="-74428"/>
            <a:ext cx="8839200" cy="7109639"/>
          </a:xfrm>
          <a:prstGeom prst="rect">
            <a:avLst/>
          </a:prstGeom>
        </p:spPr>
        <p:txBody>
          <a:bodyPr wrap="square">
            <a:spAutoFit/>
          </a:bodyPr>
          <a:lstStyle/>
          <a:p>
            <a:r>
              <a:rPr lang="en-US" sz="2400" dirty="0"/>
              <a:t>Similarly, in what was perhaps an attempt to scare Columbia, </a:t>
            </a:r>
            <a:r>
              <a:rPr lang="en-US" sz="2400" dirty="0" err="1"/>
              <a:t>Sezen</a:t>
            </a:r>
            <a:r>
              <a:rPr lang="en-US" sz="2400" dirty="0"/>
              <a:t> claimed in January 2006 she had retained the services of a lawyer named M. </a:t>
            </a:r>
            <a:r>
              <a:rPr lang="en-US" sz="2400" dirty="0" err="1"/>
              <a:t>Atkas</a:t>
            </a:r>
            <a:r>
              <a:rPr lang="en-US" sz="2400" dirty="0"/>
              <a:t>.  M. </a:t>
            </a:r>
            <a:r>
              <a:rPr lang="en-US" sz="2400" dirty="0" err="1"/>
              <a:t>Atkas</a:t>
            </a:r>
            <a:r>
              <a:rPr lang="en-US" sz="2400" dirty="0"/>
              <a:t> wrote a memo to Columbia in February 2006.  Columbia could not contact Mr. </a:t>
            </a:r>
            <a:r>
              <a:rPr lang="en-US" sz="2400" dirty="0" err="1"/>
              <a:t>Atkas</a:t>
            </a:r>
            <a:r>
              <a:rPr lang="en-US" sz="2400" dirty="0"/>
              <a:t> and a search revealed no lawyer by that name (or his business, “Barrington Law Firm”) to exist.</a:t>
            </a:r>
          </a:p>
          <a:p>
            <a:r>
              <a:rPr lang="en-US" sz="2400" dirty="0" err="1"/>
              <a:t>Sezen</a:t>
            </a:r>
            <a:r>
              <a:rPr lang="en-US" sz="2400" dirty="0"/>
              <a:t> claimed that purchase requisitions did not exist for many of her combustion analyses because she obtained them in free trials.  Columbia could find no vendors who offered free trials for elemental analyses</a:t>
            </a:r>
            <a:r>
              <a:rPr lang="en-US" sz="2400" dirty="0" smtClean="0"/>
              <a:t>.</a:t>
            </a:r>
          </a:p>
          <a:p>
            <a:endParaRPr lang="en-US" sz="2400" dirty="0"/>
          </a:p>
          <a:p>
            <a:r>
              <a:rPr lang="en-US" sz="2400" dirty="0"/>
              <a:t>Unsurprisingly, the full investigation by Columbia found </a:t>
            </a:r>
            <a:r>
              <a:rPr lang="en-US" sz="2400" dirty="0" err="1"/>
              <a:t>Sezen’s</a:t>
            </a:r>
            <a:r>
              <a:rPr lang="en-US" sz="2400" dirty="0"/>
              <a:t> defenses not to be credible.  Its final report enumerated many specific instances of plagiarism and fabrication (mainly spectra and elemental analyses) in great detail.  This report formed the basis of a similar report tied to the investigation of </a:t>
            </a:r>
            <a:r>
              <a:rPr lang="en-US" sz="2400" dirty="0" err="1"/>
              <a:t>Sezen</a:t>
            </a:r>
            <a:r>
              <a:rPr lang="en-US" sz="2400" dirty="0"/>
              <a:t> by the Office of Research Integrity.  In November 2010, the ORI cited 21 specific instances of misconduct in suspending </a:t>
            </a:r>
            <a:r>
              <a:rPr lang="en-US" sz="2400" dirty="0" err="1"/>
              <a:t>Sezen</a:t>
            </a:r>
            <a:r>
              <a:rPr lang="en-US" sz="2400" dirty="0"/>
              <a:t> from receiving federal funding for five years.  While Columbia stated last year it was moving to revoke her degree, it is unclear whether this has happened.</a:t>
            </a:r>
            <a:endParaRPr lang="en-US" sz="2400" dirty="0"/>
          </a:p>
        </p:txBody>
      </p:sp>
    </p:spTree>
    <p:extLst>
      <p:ext uri="{BB962C8B-B14F-4D97-AF65-F5344CB8AC3E}">
        <p14:creationId xmlns:p14="http://schemas.microsoft.com/office/powerpoint/2010/main" val="4170182833"/>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a:t>Data Falsification: BENGÜ SEZEN Case</a:t>
            </a:r>
            <a:br>
              <a:rPr lang="en-US" dirty="0"/>
            </a:br>
            <a:r>
              <a:rPr lang="en-US" dirty="0"/>
              <a:t>CEN News August 8, 2011</a:t>
            </a:r>
          </a:p>
        </p:txBody>
      </p:sp>
      <p:pic>
        <p:nvPicPr>
          <p:cNvPr id="1026" name="Picture 2"/>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228600" y="1600200"/>
            <a:ext cx="7239000" cy="5229808"/>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extLst>
      <p:ext uri="{BB962C8B-B14F-4D97-AF65-F5344CB8AC3E}">
        <p14:creationId xmlns:p14="http://schemas.microsoft.com/office/powerpoint/2010/main" val="10375933"/>
      </p:ext>
    </p:extLst>
  </p:cSld>
  <p:clrMapOvr>
    <a:masterClrMapping/>
  </p:clrMapOvr>
  <p:timing>
    <p:tnLst>
      <p:par>
        <p:cTn id="1" dur="indefinite" restart="never" nodeType="tmRoot"/>
      </p:par>
    </p:tn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sz="quarter" idx="1"/>
          </p:nvPr>
        </p:nvSpPr>
        <p:spPr>
          <a:xfrm>
            <a:off x="76200" y="1524000"/>
            <a:ext cx="8915400" cy="4495800"/>
          </a:xfrm>
        </p:spPr>
        <p:txBody>
          <a:bodyPr>
            <a:noAutofit/>
          </a:bodyPr>
          <a:lstStyle/>
          <a:p>
            <a:pPr marL="0" indent="0">
              <a:buNone/>
            </a:pPr>
            <a:r>
              <a:rPr lang="en-US" sz="2000" dirty="0"/>
              <a:t>The Committee finds that Dr. </a:t>
            </a:r>
            <a:r>
              <a:rPr lang="en-US" sz="2000" dirty="0" err="1"/>
              <a:t>Sezen’s</a:t>
            </a:r>
            <a:r>
              <a:rPr lang="en-US" sz="2000" dirty="0"/>
              <a:t> actions had a significant impact on other researchers both within and outside Columbia University.  As discussed above, researchers made substantial and futile efforts, with consequent loss of time and expenditure of resources, to reproduce and extend Dr. </a:t>
            </a:r>
            <a:r>
              <a:rPr lang="en-US" sz="2000" dirty="0" err="1"/>
              <a:t>Sezen’s</a:t>
            </a:r>
            <a:r>
              <a:rPr lang="en-US" sz="2000" dirty="0"/>
              <a:t> research results.  Two graduate students, ♦♦♦♦♦♦♦♦♦♦♦ were asked by ♦♦♦♦♦♦♦♦♦♦♦ to leave his group at the beginning of the third year of their graduate study and one graduate student, ♦♦♦♦♦♦♦♦♦♦♦ decided to leave the ♦♦♦♦♦♦♦♦♦♦♦ after passing the second-year qualifying examination.   Each of these students spent much time unsuccessfully trying to reproduce and extend Dr. </a:t>
            </a:r>
            <a:r>
              <a:rPr lang="en-US" sz="2000" dirty="0" err="1"/>
              <a:t>Sezen’s</a:t>
            </a:r>
            <a:r>
              <a:rPr lang="en-US" sz="2000" dirty="0"/>
              <a:t> work.  ♦♦♦♦♦♦♦♦♦♦♦ and ♦♦♦♦♦♦♦♦♦♦♦ have differing recollections as to why the students were either asked to leave or voluntarily left his group.  The students believe that their lack of success with Dr. </a:t>
            </a:r>
            <a:r>
              <a:rPr lang="en-US" sz="2000" dirty="0" err="1"/>
              <a:t>Sezen’s</a:t>
            </a:r>
            <a:r>
              <a:rPr lang="en-US" sz="2000" dirty="0"/>
              <a:t> chemistry was a major factor, while ♦♦♦♦♦♦♦♦♦♦♦ says that other factors were determinative.  The Committee is not charged to resolve these differing recollections and opinions, but it believes that the wasted time and effort, coupled with the onus of not being able to reproduce the work, had severe negative impacts on the graduate careers of these students</a:t>
            </a:r>
            <a:r>
              <a:rPr lang="en-US" sz="2000" dirty="0" smtClean="0"/>
              <a:t>.</a:t>
            </a:r>
          </a:p>
          <a:p>
            <a:pPr marL="0" indent="0">
              <a:buNone/>
            </a:pPr>
            <a:r>
              <a:rPr lang="en-US" sz="2000" dirty="0"/>
              <a:t>http://blog.chembark.com/2011/07/15/the-sezen-files-part-iii-and-what-of-sames/</a:t>
            </a:r>
          </a:p>
        </p:txBody>
      </p:sp>
      <p:sp>
        <p:nvSpPr>
          <p:cNvPr id="4" name="TextBox 3"/>
          <p:cNvSpPr txBox="1"/>
          <p:nvPr/>
        </p:nvSpPr>
        <p:spPr>
          <a:xfrm>
            <a:off x="838200" y="381000"/>
            <a:ext cx="7239000" cy="584775"/>
          </a:xfrm>
          <a:prstGeom prst="rect">
            <a:avLst/>
          </a:prstGeom>
          <a:noFill/>
        </p:spPr>
        <p:txBody>
          <a:bodyPr wrap="square" rtlCol="0">
            <a:spAutoFit/>
          </a:bodyPr>
          <a:lstStyle/>
          <a:p>
            <a:r>
              <a:rPr lang="en-US" sz="3200" dirty="0" smtClean="0"/>
              <a:t>Consequences of </a:t>
            </a:r>
            <a:r>
              <a:rPr lang="en-US" sz="3200" dirty="0" err="1" smtClean="0"/>
              <a:t>Sezen’s</a:t>
            </a:r>
            <a:r>
              <a:rPr lang="en-US" sz="3200" dirty="0" smtClean="0"/>
              <a:t> Case</a:t>
            </a:r>
            <a:endParaRPr lang="en-US" sz="3200" dirty="0"/>
          </a:p>
        </p:txBody>
      </p:sp>
    </p:spTree>
    <p:extLst>
      <p:ext uri="{BB962C8B-B14F-4D97-AF65-F5344CB8AC3E}">
        <p14:creationId xmlns:p14="http://schemas.microsoft.com/office/powerpoint/2010/main" val="2762199814"/>
      </p:ext>
    </p:extLst>
  </p:cSld>
  <p:clrMapOvr>
    <a:masterClrMapping/>
  </p:clrMapOvr>
  <p:timing>
    <p:tnLst>
      <p:par>
        <p:cTn id="1" dur="indefinite" restart="never" nodeType="tmRoot"/>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242" name="Picture 2"/>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685800" y="990600"/>
            <a:ext cx="7924800" cy="5484612"/>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4" name="TextBox 3"/>
          <p:cNvSpPr txBox="1"/>
          <p:nvPr/>
        </p:nvSpPr>
        <p:spPr>
          <a:xfrm>
            <a:off x="838200" y="152400"/>
            <a:ext cx="7620000" cy="1077218"/>
          </a:xfrm>
          <a:prstGeom prst="rect">
            <a:avLst/>
          </a:prstGeom>
          <a:noFill/>
        </p:spPr>
        <p:txBody>
          <a:bodyPr wrap="square" rtlCol="0">
            <a:spAutoFit/>
          </a:bodyPr>
          <a:lstStyle/>
          <a:p>
            <a:r>
              <a:rPr lang="en-US" sz="3200" dirty="0" smtClean="0"/>
              <a:t>Consequences from the Department of Health and Human Services</a:t>
            </a:r>
            <a:endParaRPr lang="en-US" sz="3200" dirty="0"/>
          </a:p>
        </p:txBody>
      </p:sp>
    </p:spTree>
    <p:extLst>
      <p:ext uri="{BB962C8B-B14F-4D97-AF65-F5344CB8AC3E}">
        <p14:creationId xmlns:p14="http://schemas.microsoft.com/office/powerpoint/2010/main" val="1866112772"/>
      </p:ext>
    </p:extLst>
  </p:cSld>
  <p:clrMapOvr>
    <a:masterClrMapping/>
  </p:clrMapOvr>
  <p:timing>
    <p:tnLst>
      <p:par>
        <p:cTn id="1" dur="indefinite" restart="never" nodeType="tmRoot"/>
      </p:par>
    </p:tn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Retracted Paper</a:t>
            </a:r>
            <a:endParaRPr lang="en-US" dirty="0"/>
          </a:p>
        </p:txBody>
      </p:sp>
      <p:pic>
        <p:nvPicPr>
          <p:cNvPr id="3074" name="Picture 2" descr="http://cen.acs.org/content/dam/cen/88/49/8849NOTWjac_pg10-2.gif"/>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66460" y="1905000"/>
            <a:ext cx="8616129" cy="3505200"/>
          </a:xfrm>
          <a:prstGeom prst="rect">
            <a:avLst/>
          </a:prstGeom>
          <a:noFill/>
          <a:extLst>
            <a:ext uri="{909E8E84-426E-40DD-AFC4-6F175D3DCCD1}">
              <a14:hiddenFill xmlns:a14="http://schemas.microsoft.com/office/drawing/2010/main">
                <a:solidFill>
                  <a:srgbClr val="FFFFFF"/>
                </a:solidFill>
              </a14:hiddenFill>
            </a:ext>
          </a:extLst>
        </p:spPr>
      </p:pic>
      <p:sp>
        <p:nvSpPr>
          <p:cNvPr id="4" name="Rectangle 3"/>
          <p:cNvSpPr/>
          <p:nvPr/>
        </p:nvSpPr>
        <p:spPr>
          <a:xfrm>
            <a:off x="166460" y="5791200"/>
            <a:ext cx="8215540" cy="369332"/>
          </a:xfrm>
          <a:prstGeom prst="rect">
            <a:avLst/>
          </a:prstGeom>
        </p:spPr>
        <p:txBody>
          <a:bodyPr wrap="square">
            <a:spAutoFit/>
          </a:bodyPr>
          <a:lstStyle/>
          <a:p>
            <a:r>
              <a:rPr lang="en-US" dirty="0"/>
              <a:t>http://blog.chembark.com/2011/07/15/the-sezen-files-part-iii-and-what-of-sames</a:t>
            </a:r>
          </a:p>
        </p:txBody>
      </p:sp>
    </p:spTree>
    <p:extLst>
      <p:ext uri="{BB962C8B-B14F-4D97-AF65-F5344CB8AC3E}">
        <p14:creationId xmlns:p14="http://schemas.microsoft.com/office/powerpoint/2010/main" val="2298779158"/>
      </p:ext>
    </p:extLst>
  </p:cSld>
  <p:clrMapOvr>
    <a:masterClrMapping/>
  </p:clrMapOvr>
  <p:timing>
    <p:tnLst>
      <p:par>
        <p:cTn id="1" dur="indefinite" restart="never" nodeType="tmRoot"/>
      </p:par>
    </p:tn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Tree>
    <p:extLst>
      <p:ext uri="{BB962C8B-B14F-4D97-AF65-F5344CB8AC3E}">
        <p14:creationId xmlns:p14="http://schemas.microsoft.com/office/powerpoint/2010/main" val="2111046097"/>
      </p:ext>
    </p:extLst>
  </p:cSld>
  <p:clrMapOvr>
    <a:masterClrMapping/>
  </p:clrMapOvr>
  <p:timing>
    <p:tnLst>
      <p:par>
        <p:cTn id="1" dur="indefinite" restart="never" nodeType="tmRoot"/>
      </p:par>
    </p:tn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err="1" smtClean="0"/>
              <a:t>Dorta</a:t>
            </a:r>
            <a:r>
              <a:rPr lang="en-US" dirty="0" smtClean="0"/>
              <a:t> Case: Paper published after </a:t>
            </a:r>
            <a:r>
              <a:rPr lang="en-US" smtClean="0"/>
              <a:t>corrections start</a:t>
            </a:r>
            <a:endParaRPr lang="en-US" dirty="0"/>
          </a:p>
        </p:txBody>
      </p:sp>
      <p:pic>
        <p:nvPicPr>
          <p:cNvPr id="9218" name="Picture 2"/>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609600" y="1792496"/>
            <a:ext cx="7772400" cy="4855954"/>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extLst>
      <p:ext uri="{BB962C8B-B14F-4D97-AF65-F5344CB8AC3E}">
        <p14:creationId xmlns:p14="http://schemas.microsoft.com/office/powerpoint/2010/main" val="1781853595"/>
      </p:ext>
    </p:extLst>
  </p:cSld>
  <p:clrMapOvr>
    <a:masterClrMapping/>
  </p:clrMapOvr>
  <p:timing>
    <p:tnLst>
      <p:par>
        <p:cTn id="1" dur="indefinite" restart="never" nodeType="tmRoot"/>
      </p:par>
    </p:tn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NMR spectra with “holes”</a:t>
            </a:r>
            <a:endParaRPr lang="en-US" dirty="0"/>
          </a:p>
        </p:txBody>
      </p:sp>
      <p:pic>
        <p:nvPicPr>
          <p:cNvPr id="8194" name="Picture 2"/>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544285" y="4038600"/>
            <a:ext cx="8077699" cy="1919288"/>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8195" name="Picture 3"/>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33399" y="1905000"/>
            <a:ext cx="7939924" cy="1600200"/>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extLst>
      <p:ext uri="{BB962C8B-B14F-4D97-AF65-F5344CB8AC3E}">
        <p14:creationId xmlns:p14="http://schemas.microsoft.com/office/powerpoint/2010/main" val="3983083042"/>
      </p:ext>
    </p:extLst>
  </p:cSld>
  <p:clrMapOvr>
    <a:masterClrMapping/>
  </p:clrMapOvr>
  <p:timing>
    <p:tnLst>
      <p:par>
        <p:cTn id="1" dur="indefinite" restart="never" nodeType="tmRoot"/>
      </p:par>
    </p:tn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Author’s Response to </a:t>
            </a:r>
            <a:r>
              <a:rPr lang="en-US" dirty="0" err="1" smtClean="0"/>
              <a:t>ChemBark</a:t>
            </a:r>
            <a:endParaRPr lang="en-US" dirty="0"/>
          </a:p>
        </p:txBody>
      </p:sp>
      <p:sp>
        <p:nvSpPr>
          <p:cNvPr id="3" name="Content Placeholder 2"/>
          <p:cNvSpPr>
            <a:spLocks noGrp="1"/>
          </p:cNvSpPr>
          <p:nvPr>
            <p:ph sz="quarter" idx="1"/>
          </p:nvPr>
        </p:nvSpPr>
        <p:spPr/>
        <p:txBody>
          <a:bodyPr>
            <a:normAutofit fontScale="92500" lnSpcReduction="10000"/>
          </a:bodyPr>
          <a:lstStyle/>
          <a:p>
            <a:pPr marL="0" indent="0">
              <a:buNone/>
            </a:pPr>
            <a:r>
              <a:rPr lang="en-US" dirty="0"/>
              <a:t>Dear Professor </a:t>
            </a:r>
            <a:r>
              <a:rPr lang="en-US" dirty="0" err="1"/>
              <a:t>Bracker</a:t>
            </a:r>
            <a:endParaRPr lang="en-US" dirty="0"/>
          </a:p>
          <a:p>
            <a:pPr marL="0" indent="0">
              <a:buNone/>
            </a:pPr>
            <a:r>
              <a:rPr lang="en-US" dirty="0"/>
              <a:t>There is probably a mistake as I know that the 1st supporting information with some spectra were wrong and I asked an other student to reproduce the experiments and sent back an other SI with the right spectra, may be the 1st SI was not changed by the right one.</a:t>
            </a:r>
          </a:p>
          <a:p>
            <a:pPr marL="0" indent="0">
              <a:buNone/>
            </a:pPr>
            <a:r>
              <a:rPr lang="en-US" dirty="0"/>
              <a:t>Right now, I am abroad and can not check but I am going to check with the Organic Letters editorial office and I will tell </a:t>
            </a:r>
            <a:r>
              <a:rPr lang="en-US" dirty="0" smtClean="0"/>
              <a:t>them </a:t>
            </a:r>
            <a:r>
              <a:rPr lang="en-US" dirty="0"/>
              <a:t>to contact you</a:t>
            </a:r>
          </a:p>
          <a:p>
            <a:pPr marL="0" indent="0">
              <a:buNone/>
            </a:pPr>
            <a:r>
              <a:rPr lang="en-US" dirty="0"/>
              <a:t>Sincerely yours</a:t>
            </a:r>
            <a:br>
              <a:rPr lang="en-US" dirty="0"/>
            </a:br>
            <a:r>
              <a:rPr lang="en-US" dirty="0"/>
              <a:t>Janine </a:t>
            </a:r>
            <a:r>
              <a:rPr lang="en-US" dirty="0" err="1" smtClean="0"/>
              <a:t>Cossy</a:t>
            </a:r>
            <a:endParaRPr lang="en-US" dirty="0"/>
          </a:p>
          <a:p>
            <a:pPr marL="0" indent="0">
              <a:buNone/>
            </a:pPr>
            <a:endParaRPr lang="en-US" dirty="0"/>
          </a:p>
        </p:txBody>
      </p:sp>
      <p:sp>
        <p:nvSpPr>
          <p:cNvPr id="4" name="TextBox 3"/>
          <p:cNvSpPr txBox="1"/>
          <p:nvPr/>
        </p:nvSpPr>
        <p:spPr>
          <a:xfrm>
            <a:off x="152400" y="5955268"/>
            <a:ext cx="8714309" cy="369332"/>
          </a:xfrm>
          <a:prstGeom prst="rect">
            <a:avLst/>
          </a:prstGeom>
          <a:noFill/>
        </p:spPr>
        <p:txBody>
          <a:bodyPr wrap="none" rtlCol="0">
            <a:spAutoFit/>
          </a:bodyPr>
          <a:lstStyle/>
          <a:p>
            <a:r>
              <a:rPr lang="en-US" dirty="0">
                <a:hlinkClick r:id="rId2"/>
              </a:rPr>
              <a:t>http</a:t>
            </a:r>
            <a:r>
              <a:rPr lang="en-US">
                <a:hlinkClick r:id="rId2"/>
              </a:rPr>
              <a:t>://</a:t>
            </a:r>
            <a:r>
              <a:rPr lang="en-US" smtClean="0">
                <a:hlinkClick r:id="rId2"/>
              </a:rPr>
              <a:t>blog.chembark.com/2013/08/19/some-very-peculiar-nmr-spectra-in-organic-letters</a:t>
            </a:r>
            <a:r>
              <a:rPr lang="en-US" smtClean="0"/>
              <a:t> /</a:t>
            </a:r>
            <a:endParaRPr lang="en-US" dirty="0"/>
          </a:p>
        </p:txBody>
      </p:sp>
      <p:sp>
        <p:nvSpPr>
          <p:cNvPr id="5" name="Rectangle 4"/>
          <p:cNvSpPr/>
          <p:nvPr/>
        </p:nvSpPr>
        <p:spPr>
          <a:xfrm>
            <a:off x="152400" y="6225738"/>
            <a:ext cx="8534400" cy="646331"/>
          </a:xfrm>
          <a:prstGeom prst="rect">
            <a:avLst/>
          </a:prstGeom>
        </p:spPr>
        <p:txBody>
          <a:bodyPr wrap="square">
            <a:spAutoFit/>
          </a:bodyPr>
          <a:lstStyle/>
          <a:p>
            <a:r>
              <a:rPr lang="en-US" dirty="0">
                <a:hlinkClick r:id="rId3"/>
              </a:rPr>
              <a:t>https://</a:t>
            </a:r>
            <a:r>
              <a:rPr lang="en-US" dirty="0" smtClean="0">
                <a:hlinkClick r:id="rId3"/>
              </a:rPr>
              <a:t>www.chemistryworld.com/news/with-great-blogging-power-comes-great-responsibility/6528.article</a:t>
            </a:r>
            <a:r>
              <a:rPr lang="en-US" dirty="0" smtClean="0"/>
              <a:t> </a:t>
            </a:r>
            <a:endParaRPr lang="en-US" dirty="0"/>
          </a:p>
        </p:txBody>
      </p:sp>
    </p:spTree>
    <p:extLst>
      <p:ext uri="{BB962C8B-B14F-4D97-AF65-F5344CB8AC3E}">
        <p14:creationId xmlns:p14="http://schemas.microsoft.com/office/powerpoint/2010/main" val="256347978"/>
      </p:ext>
    </p:extLst>
  </p:cSld>
  <p:clrMapOvr>
    <a:masterClrMapping/>
  </p:clrMapOvr>
  <p:timing>
    <p:tnLst>
      <p:par>
        <p:cTn id="1" dur="indefinite" restart="never" nodeType="tmRoot"/>
      </p:par>
    </p:tn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Data Falsification: BENGÜ SEZEN Case</a:t>
            </a:r>
            <a:br>
              <a:rPr lang="en-US" dirty="0" smtClean="0"/>
            </a:br>
            <a:r>
              <a:rPr lang="en-US" dirty="0" smtClean="0"/>
              <a:t>CEN News August 8, 2011</a:t>
            </a:r>
            <a:endParaRPr lang="en-US" dirty="0"/>
          </a:p>
        </p:txBody>
      </p:sp>
      <p:sp>
        <p:nvSpPr>
          <p:cNvPr id="3" name="Content Placeholder 2"/>
          <p:cNvSpPr>
            <a:spLocks noGrp="1"/>
          </p:cNvSpPr>
          <p:nvPr>
            <p:ph sz="quarter" idx="1"/>
          </p:nvPr>
        </p:nvSpPr>
        <p:spPr>
          <a:xfrm>
            <a:off x="76200" y="1600200"/>
            <a:ext cx="8991600" cy="4495800"/>
          </a:xfrm>
        </p:spPr>
        <p:txBody>
          <a:bodyPr>
            <a:noAutofit/>
          </a:bodyPr>
          <a:lstStyle/>
          <a:p>
            <a:pPr marL="0" indent="0">
              <a:buNone/>
            </a:pPr>
            <a:r>
              <a:rPr lang="en-US" sz="1800" dirty="0" smtClean="0"/>
              <a:t>Dec</a:t>
            </a:r>
            <a:r>
              <a:rPr lang="en-US" sz="1800" dirty="0"/>
              <a:t>. 2000 </a:t>
            </a:r>
            <a:r>
              <a:rPr lang="en-US" sz="1800" dirty="0" err="1"/>
              <a:t>Sezen</a:t>
            </a:r>
            <a:r>
              <a:rPr lang="en-US" sz="1800" dirty="0"/>
              <a:t> joins the lab of chemistry professor </a:t>
            </a:r>
            <a:r>
              <a:rPr lang="en-US" sz="1800" dirty="0" err="1"/>
              <a:t>Dalibor</a:t>
            </a:r>
            <a:r>
              <a:rPr lang="en-US" sz="1800" dirty="0"/>
              <a:t> </a:t>
            </a:r>
            <a:r>
              <a:rPr lang="en-US" sz="1800" dirty="0" err="1" smtClean="0"/>
              <a:t>Sames</a:t>
            </a:r>
            <a:r>
              <a:rPr lang="en-US" sz="1800" dirty="0" smtClean="0"/>
              <a:t> as a graduate student.</a:t>
            </a:r>
            <a:endParaRPr lang="en-US" sz="1800" dirty="0"/>
          </a:p>
          <a:p>
            <a:pPr marL="0" indent="0">
              <a:buNone/>
            </a:pPr>
            <a:r>
              <a:rPr lang="en-US" sz="1800" dirty="0"/>
              <a:t>Oct. 2002 </a:t>
            </a:r>
            <a:r>
              <a:rPr lang="en-US" sz="1800" dirty="0" err="1"/>
              <a:t>Sezen</a:t>
            </a:r>
            <a:r>
              <a:rPr lang="en-US" sz="1800" dirty="0"/>
              <a:t> publishes in JACS (DO!: lO.1021/ja027891q) </a:t>
            </a:r>
            <a:r>
              <a:rPr lang="en-US" sz="1800" dirty="0" smtClean="0"/>
              <a:t>with </a:t>
            </a:r>
            <a:r>
              <a:rPr lang="en-US" sz="1800" dirty="0"/>
              <a:t>her first fraudulent NMR spectrum.</a:t>
            </a:r>
          </a:p>
          <a:p>
            <a:pPr marL="0" indent="0">
              <a:buNone/>
            </a:pPr>
            <a:r>
              <a:rPr lang="en-US" sz="1800" dirty="0" smtClean="0"/>
              <a:t>2002 </a:t>
            </a:r>
            <a:r>
              <a:rPr lang="en-US" sz="1800" dirty="0"/>
              <a:t>The first concerns about the reproducibility of </a:t>
            </a:r>
            <a:r>
              <a:rPr lang="en-US" sz="1800" dirty="0" err="1"/>
              <a:t>Sezen’s</a:t>
            </a:r>
            <a:r>
              <a:rPr lang="en-US" sz="1800" dirty="0"/>
              <a:t> work are </a:t>
            </a:r>
            <a:r>
              <a:rPr lang="en-US" sz="1800" dirty="0" smtClean="0"/>
              <a:t>raised.</a:t>
            </a:r>
            <a:endParaRPr lang="en-US" sz="1800" dirty="0"/>
          </a:p>
          <a:p>
            <a:pPr marL="0" indent="0">
              <a:buNone/>
            </a:pPr>
            <a:r>
              <a:rPr lang="en-US" sz="1800" dirty="0"/>
              <a:t>July 1,2005 </a:t>
            </a:r>
            <a:r>
              <a:rPr lang="en-US" sz="1800" dirty="0" err="1"/>
              <a:t>Sezen</a:t>
            </a:r>
            <a:r>
              <a:rPr lang="en-US" sz="1800" dirty="0"/>
              <a:t> defends her chemistry Ph.D. dissertation</a:t>
            </a:r>
            <a:r>
              <a:rPr lang="en-US" sz="1800" dirty="0" smtClean="0"/>
              <a:t>.</a:t>
            </a:r>
            <a:endParaRPr lang="en-US" sz="1800" dirty="0"/>
          </a:p>
          <a:p>
            <a:pPr marL="0" indent="0">
              <a:buNone/>
            </a:pPr>
            <a:r>
              <a:rPr lang="en-US" sz="1800" dirty="0"/>
              <a:t>July 2005 </a:t>
            </a:r>
            <a:r>
              <a:rPr lang="en-US" sz="1800" dirty="0" err="1"/>
              <a:t>Sames</a:t>
            </a:r>
            <a:r>
              <a:rPr lang="en-US" sz="1800" dirty="0"/>
              <a:t> lab member designs experimental sting operation that </a:t>
            </a:r>
            <a:r>
              <a:rPr lang="en-US" sz="1800" dirty="0" smtClean="0"/>
              <a:t>provides </a:t>
            </a:r>
            <a:r>
              <a:rPr lang="en-US" sz="1800" dirty="0"/>
              <a:t>the first direct evidence of possible </a:t>
            </a:r>
            <a:r>
              <a:rPr lang="en-US" sz="1800" dirty="0" smtClean="0"/>
              <a:t>fraud </a:t>
            </a:r>
            <a:r>
              <a:rPr lang="en-US" sz="1800" dirty="0"/>
              <a:t>by </a:t>
            </a:r>
            <a:r>
              <a:rPr lang="en-US" sz="1800" dirty="0" err="1"/>
              <a:t>Sezen</a:t>
            </a:r>
            <a:r>
              <a:rPr lang="en-US" sz="1800" dirty="0" smtClean="0"/>
              <a:t>.</a:t>
            </a:r>
            <a:endParaRPr lang="en-US" sz="1800" dirty="0"/>
          </a:p>
          <a:p>
            <a:pPr marL="0" indent="0">
              <a:buNone/>
            </a:pPr>
            <a:r>
              <a:rPr lang="en-US" sz="1800" dirty="0"/>
              <a:t>Oct. 19, 2005 </a:t>
            </a:r>
            <a:r>
              <a:rPr lang="en-US" sz="1800" dirty="0" err="1"/>
              <a:t>Sezen</a:t>
            </a:r>
            <a:r>
              <a:rPr lang="en-US" sz="1800" dirty="0"/>
              <a:t> is awarded a Ph.D. degree in chemistry with distinction</a:t>
            </a:r>
            <a:r>
              <a:rPr lang="en-US" sz="1800" dirty="0" smtClean="0"/>
              <a:t>.</a:t>
            </a:r>
            <a:endParaRPr lang="en-US" sz="1800" dirty="0"/>
          </a:p>
          <a:p>
            <a:pPr marL="0" indent="0">
              <a:buNone/>
            </a:pPr>
            <a:r>
              <a:rPr lang="en-US" sz="1800" dirty="0"/>
              <a:t>Nov. 7</a:t>
            </a:r>
            <a:r>
              <a:rPr lang="en-US" sz="1800" dirty="0" smtClean="0"/>
              <a:t>, 2005 </a:t>
            </a:r>
            <a:r>
              <a:rPr lang="en-US" sz="1800" dirty="0"/>
              <a:t>Columbia memorandum cites fabricated data by </a:t>
            </a:r>
            <a:r>
              <a:rPr lang="en-US" sz="1800" dirty="0" err="1"/>
              <a:t>Sezen</a:t>
            </a:r>
            <a:r>
              <a:rPr lang="en-US" sz="1800" dirty="0"/>
              <a:t> in a </a:t>
            </a:r>
            <a:r>
              <a:rPr lang="en-US" sz="1800" dirty="0" smtClean="0"/>
              <a:t>2004 JACS </a:t>
            </a:r>
            <a:r>
              <a:rPr lang="en-US" sz="1800" dirty="0"/>
              <a:t>paper</a:t>
            </a:r>
            <a:r>
              <a:rPr lang="en-US" sz="1800" dirty="0" smtClean="0"/>
              <a:t>.</a:t>
            </a:r>
            <a:endParaRPr lang="en-US" sz="1800" dirty="0"/>
          </a:p>
          <a:p>
            <a:pPr marL="0" indent="0">
              <a:buNone/>
            </a:pPr>
            <a:r>
              <a:rPr lang="en-US" sz="1800" dirty="0"/>
              <a:t>Feb. 16, </a:t>
            </a:r>
            <a:r>
              <a:rPr lang="en-US" sz="1800" dirty="0" smtClean="0"/>
              <a:t>2006 An </a:t>
            </a:r>
            <a:r>
              <a:rPr lang="en-US" sz="1800" dirty="0"/>
              <a:t>Inquiry Committee reports clear evidence of </a:t>
            </a:r>
            <a:r>
              <a:rPr lang="en-US" sz="1800" dirty="0" err="1"/>
              <a:t>Sezen’s</a:t>
            </a:r>
            <a:r>
              <a:rPr lang="en-US" sz="1800" dirty="0"/>
              <a:t> </a:t>
            </a:r>
            <a:r>
              <a:rPr lang="en-US" sz="1800" dirty="0" smtClean="0"/>
              <a:t>misconduct.</a:t>
            </a:r>
            <a:endParaRPr lang="en-US" sz="1800" dirty="0"/>
          </a:p>
          <a:p>
            <a:pPr marL="0" indent="0">
              <a:buNone/>
            </a:pPr>
            <a:r>
              <a:rPr lang="en-US" sz="1800" dirty="0"/>
              <a:t>March </a:t>
            </a:r>
            <a:r>
              <a:rPr lang="en-US" sz="1800" dirty="0" smtClean="0"/>
              <a:t>June 2006 </a:t>
            </a:r>
            <a:r>
              <a:rPr lang="en-US" sz="1800" dirty="0" err="1"/>
              <a:t>Sames</a:t>
            </a:r>
            <a:r>
              <a:rPr lang="en-US" sz="1800" dirty="0"/>
              <a:t> retracts </a:t>
            </a:r>
            <a:r>
              <a:rPr lang="en-US" sz="1800" dirty="0" smtClean="0"/>
              <a:t>six </a:t>
            </a:r>
            <a:r>
              <a:rPr lang="en-US" sz="1800" dirty="0"/>
              <a:t>papers coauthored with </a:t>
            </a:r>
            <a:r>
              <a:rPr lang="en-US" sz="1800" dirty="0" err="1"/>
              <a:t>Sezen</a:t>
            </a:r>
            <a:r>
              <a:rPr lang="en-US" sz="1800" dirty="0"/>
              <a:t> that appeared in JACS and Organic Letters.</a:t>
            </a:r>
          </a:p>
          <a:p>
            <a:pPr marL="0" indent="0">
              <a:buNone/>
            </a:pPr>
            <a:r>
              <a:rPr lang="en-US" sz="1800" dirty="0" smtClean="0"/>
              <a:t>Aug</a:t>
            </a:r>
            <a:r>
              <a:rPr lang="en-US" sz="1800" dirty="0"/>
              <a:t>. 2006 to Feb. 2007 A full </a:t>
            </a:r>
            <a:r>
              <a:rPr lang="en-US" sz="1800" dirty="0" smtClean="0"/>
              <a:t>investigation </a:t>
            </a:r>
            <a:r>
              <a:rPr lang="en-US" sz="1800" dirty="0"/>
              <a:t>of </a:t>
            </a:r>
            <a:r>
              <a:rPr lang="en-US" sz="1800" dirty="0" err="1"/>
              <a:t>Sezen</a:t>
            </a:r>
            <a:r>
              <a:rPr lang="en-US" sz="1800" dirty="0"/>
              <a:t> is undertaken by </a:t>
            </a:r>
            <a:r>
              <a:rPr lang="en-US" sz="1800" dirty="0" smtClean="0"/>
              <a:t>Columbia.</a:t>
            </a:r>
            <a:r>
              <a:rPr lang="en-US" sz="1800" dirty="0"/>
              <a:t> </a:t>
            </a:r>
          </a:p>
          <a:p>
            <a:pPr marL="0" indent="0">
              <a:buNone/>
            </a:pPr>
            <a:r>
              <a:rPr lang="en-US" sz="1800" dirty="0"/>
              <a:t>Nov. 2010 The federal Office of Research Integrity levels 21 findings of scientific </a:t>
            </a:r>
            <a:r>
              <a:rPr lang="en-US" sz="1800" dirty="0" smtClean="0"/>
              <a:t>misconduct</a:t>
            </a:r>
          </a:p>
          <a:p>
            <a:pPr marL="0" indent="0">
              <a:buNone/>
            </a:pPr>
            <a:r>
              <a:rPr lang="en-US" sz="1800" dirty="0" smtClean="0"/>
              <a:t>March </a:t>
            </a:r>
            <a:r>
              <a:rPr lang="en-US" sz="1800" dirty="0"/>
              <a:t>2011 </a:t>
            </a:r>
            <a:r>
              <a:rPr lang="en-US" sz="1800" b="1" dirty="0"/>
              <a:t>Columbia retracts </a:t>
            </a:r>
            <a:r>
              <a:rPr lang="en-US" sz="1800" b="1" dirty="0" err="1"/>
              <a:t>Sezen’s</a:t>
            </a:r>
            <a:r>
              <a:rPr lang="en-US" sz="1800" b="1" dirty="0"/>
              <a:t> Ph.D. degree in chemistry</a:t>
            </a:r>
            <a:r>
              <a:rPr lang="en-US" sz="1800" dirty="0" smtClean="0"/>
              <a:t>.</a:t>
            </a:r>
            <a:endParaRPr lang="en-US" sz="1800" dirty="0"/>
          </a:p>
        </p:txBody>
      </p:sp>
    </p:spTree>
    <p:extLst>
      <p:ext uri="{BB962C8B-B14F-4D97-AF65-F5344CB8AC3E}">
        <p14:creationId xmlns:p14="http://schemas.microsoft.com/office/powerpoint/2010/main" val="537897761"/>
      </p:ext>
    </p:extLst>
  </p:cSld>
  <p:clrMapOvr>
    <a:masterClrMapping/>
  </p:clrMapOvr>
  <p:timing>
    <p:tnLst>
      <p:par>
        <p:cTn id="1" dur="indefinite" restart="never" nodeType="tmRoot"/>
      </p:par>
    </p:tnLst>
  </p:timing>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Elemental Analysis Determined by Combustion</a:t>
            </a:r>
            <a:endParaRPr lang="en-US" dirty="0"/>
          </a:p>
        </p:txBody>
      </p:sp>
      <p:sp>
        <p:nvSpPr>
          <p:cNvPr id="4" name="TextBox 3"/>
          <p:cNvSpPr txBox="1"/>
          <p:nvPr/>
        </p:nvSpPr>
        <p:spPr>
          <a:xfrm>
            <a:off x="533400" y="1752600"/>
            <a:ext cx="7848600" cy="1938992"/>
          </a:xfrm>
          <a:prstGeom prst="rect">
            <a:avLst/>
          </a:prstGeom>
          <a:noFill/>
        </p:spPr>
        <p:txBody>
          <a:bodyPr wrap="square" rtlCol="0">
            <a:spAutoFit/>
          </a:bodyPr>
          <a:lstStyle/>
          <a:p>
            <a:r>
              <a:rPr lang="en-US" sz="2000" dirty="0"/>
              <a:t>The composition of a compound is often expressed in terms of the weight percent of each element in the compound.</a:t>
            </a:r>
          </a:p>
          <a:p>
            <a:endParaRPr lang="en-US" sz="2000" dirty="0"/>
          </a:p>
          <a:p>
            <a:r>
              <a:rPr lang="en-US" sz="2000" dirty="0"/>
              <a:t>For example, ethanol has the formula C</a:t>
            </a:r>
            <a:r>
              <a:rPr lang="en-US" sz="2000" baseline="-25000" dirty="0"/>
              <a:t>2</a:t>
            </a:r>
            <a:r>
              <a:rPr lang="en-US" sz="2000" dirty="0"/>
              <a:t>H</a:t>
            </a:r>
            <a:r>
              <a:rPr lang="en-US" sz="2000" baseline="-25000" dirty="0"/>
              <a:t>6</a:t>
            </a:r>
            <a:r>
              <a:rPr lang="en-US" sz="2000" dirty="0"/>
              <a:t>O. One mole of ethanol has a mass of 46.07 g. </a:t>
            </a:r>
            <a:endParaRPr lang="en-US" sz="2000" dirty="0" smtClean="0"/>
          </a:p>
          <a:p>
            <a:r>
              <a:rPr lang="en-US" sz="2000" dirty="0" smtClean="0"/>
              <a:t>52.14 % C </a:t>
            </a:r>
            <a:r>
              <a:rPr lang="en-US" sz="2000" dirty="0"/>
              <a:t>+ 13.13 % </a:t>
            </a:r>
            <a:r>
              <a:rPr lang="en-US" sz="2000" dirty="0" smtClean="0"/>
              <a:t>H + </a:t>
            </a:r>
            <a:r>
              <a:rPr lang="en-US" sz="2000" dirty="0"/>
              <a:t>34.73 % </a:t>
            </a:r>
            <a:r>
              <a:rPr lang="en-US" sz="2000" dirty="0" smtClean="0"/>
              <a:t>O = </a:t>
            </a:r>
            <a:r>
              <a:rPr lang="en-US" sz="2000" dirty="0"/>
              <a:t>100.00 %</a:t>
            </a:r>
          </a:p>
        </p:txBody>
      </p:sp>
      <p:sp>
        <p:nvSpPr>
          <p:cNvPr id="9" name="TextBox 8"/>
          <p:cNvSpPr txBox="1"/>
          <p:nvPr/>
        </p:nvSpPr>
        <p:spPr>
          <a:xfrm>
            <a:off x="533400" y="3962400"/>
            <a:ext cx="8153400" cy="1384995"/>
          </a:xfrm>
          <a:prstGeom prst="rect">
            <a:avLst/>
          </a:prstGeom>
          <a:noFill/>
          <a:ln>
            <a:solidFill>
              <a:schemeClr val="tx1"/>
            </a:solidFill>
          </a:ln>
        </p:spPr>
        <p:txBody>
          <a:bodyPr wrap="square" rtlCol="0">
            <a:spAutoFit/>
          </a:bodyPr>
          <a:lstStyle/>
          <a:p>
            <a:r>
              <a:rPr lang="en-US" sz="2800" dirty="0"/>
              <a:t>Combustion elemental analytical values for carbon and hydrogen (and nitrogen, if present) </a:t>
            </a:r>
            <a:r>
              <a:rPr lang="en-US" sz="2800" dirty="0" smtClean="0"/>
              <a:t>agreeing with </a:t>
            </a:r>
            <a:r>
              <a:rPr lang="en-US" sz="2800" dirty="0"/>
              <a:t>calculated values within 0.4%.</a:t>
            </a:r>
          </a:p>
        </p:txBody>
      </p:sp>
    </p:spTree>
    <p:extLst>
      <p:ext uri="{BB962C8B-B14F-4D97-AF65-F5344CB8AC3E}">
        <p14:creationId xmlns:p14="http://schemas.microsoft.com/office/powerpoint/2010/main" val="1598455541"/>
      </p:ext>
    </p:extLst>
  </p:cSld>
  <p:clrMapOvr>
    <a:masterClrMapping/>
  </p:clrMapOvr>
  <p:timing>
    <p:tnLst>
      <p:par>
        <p:cTn id="1" dur="indefinite" restart="never" nodeType="tmRoot"/>
      </p:par>
    </p:tnLst>
  </p:timing>
</p:sld>
</file>

<file path=ppt/theme/_rels/theme1.xml.rels><?xml version="1.0" encoding="UTF-8" standalone="yes"?>
<Relationships xmlns="http://schemas.openxmlformats.org/package/2006/relationships"><Relationship Id="rId2" Type="http://schemas.openxmlformats.org/officeDocument/2006/relationships/image" Target="../media/image2.jpeg"/><Relationship Id="rId1" Type="http://schemas.openxmlformats.org/officeDocument/2006/relationships/image" Target="../media/image1.jpeg"/></Relationships>
</file>

<file path=ppt/theme/theme1.xml><?xml version="1.0" encoding="utf-8"?>
<a:theme xmlns:a="http://schemas.openxmlformats.org/drawingml/2006/main" name="Median">
  <a:themeElements>
    <a:clrScheme name="NewsPrint">
      <a:dk1>
        <a:sysClr val="windowText" lastClr="000000"/>
      </a:dk1>
      <a:lt1>
        <a:sysClr val="window" lastClr="FFFFFF"/>
      </a:lt1>
      <a:dk2>
        <a:srgbClr val="303030"/>
      </a:dk2>
      <a:lt2>
        <a:srgbClr val="DEDEE0"/>
      </a:lt2>
      <a:accent1>
        <a:srgbClr val="AD0101"/>
      </a:accent1>
      <a:accent2>
        <a:srgbClr val="726056"/>
      </a:accent2>
      <a:accent3>
        <a:srgbClr val="AC956E"/>
      </a:accent3>
      <a:accent4>
        <a:srgbClr val="808DA9"/>
      </a:accent4>
      <a:accent5>
        <a:srgbClr val="424E5B"/>
      </a:accent5>
      <a:accent6>
        <a:srgbClr val="730E00"/>
      </a:accent6>
      <a:hlink>
        <a:srgbClr val="D26900"/>
      </a:hlink>
      <a:folHlink>
        <a:srgbClr val="D89243"/>
      </a:folHlink>
    </a:clrScheme>
    <a:fontScheme name="Median">
      <a:majorFont>
        <a:latin typeface="Tw Cen MT"/>
        <a:ea typeface=""/>
        <a:cs typeface=""/>
        <a:font script="Grek" typeface="Calibri"/>
        <a:font script="Cyrl" typeface="Calibri"/>
        <a:font script="Jpan" typeface="HGPｺﾞｼｯｸE"/>
        <a:font script="Hang" typeface="HY얕은샘물M"/>
        <a:font script="Hans" typeface="华文仿宋"/>
        <a:font script="Hant" typeface="微軟正黑體"/>
        <a:font script="Arab" typeface="Arial"/>
        <a:font script="Hebr" typeface="Levenim MT"/>
        <a:font script="Thai" typeface="Frees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Tw Cen MT"/>
        <a:ea typeface=""/>
        <a:cs typeface=""/>
        <a:font script="Grek" typeface="Calibri"/>
        <a:font script="Cyrl" typeface="Calibri"/>
        <a:font script="Jpan" typeface="HGPｺﾞｼｯｸE"/>
        <a:font script="Hang" typeface="HY얕은샘물M"/>
        <a:font script="Hans" typeface="华文仿宋"/>
        <a:font script="Hant" typeface="微軟正黑體"/>
        <a:font script="Arab" typeface="Arial"/>
        <a:font script="Hebr" typeface="Levenim MT"/>
        <a:font script="Thai" typeface="Frees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inorFont>
    </a:fontScheme>
    <a:fmtScheme name="Median">
      <a:fillStyleLst>
        <a:solidFill>
          <a:schemeClr val="phClr"/>
        </a:solidFill>
        <a:solidFill>
          <a:schemeClr val="phClr">
            <a:tint val="50000"/>
          </a:schemeClr>
        </a:solidFill>
        <a:solidFill>
          <a:schemeClr val="phClr"/>
        </a:solidFill>
      </a:fillStyleLst>
      <a:lnStyleLst>
        <a:ln w="10000" cap="flat" cmpd="sng" algn="ctr">
          <a:solidFill>
            <a:schemeClr val="phClr"/>
          </a:solidFill>
          <a:prstDash val="solid"/>
        </a:ln>
        <a:ln w="19050" cap="flat" cmpd="sng" algn="ctr">
          <a:solidFill>
            <a:schemeClr val="phClr"/>
          </a:solidFill>
          <a:prstDash val="solid"/>
        </a:ln>
        <a:ln w="47625" cap="flat" cmpd="dbl" algn="ctr">
          <a:solidFill>
            <a:schemeClr val="phClr"/>
          </a:solidFill>
          <a:prstDash val="solid"/>
        </a:ln>
      </a:lnStyleLst>
      <a:effectStyleLst>
        <a:effectStyle>
          <a:effectLst>
            <a:outerShdw blurRad="38100" dist="30000" dir="5400000" rotWithShape="0">
              <a:srgbClr val="000000">
                <a:alpha val="45000"/>
              </a:srgbClr>
            </a:outerShdw>
          </a:effectLst>
        </a:effectStyle>
        <a:effectStyle>
          <a:effectLst>
            <a:outerShdw blurRad="38100" dist="30000" dir="5400000" rotWithShape="0">
              <a:srgbClr val="000000">
                <a:alpha val="45000"/>
              </a:srgbClr>
            </a:outerShdw>
          </a:effectLst>
        </a:effectStyle>
        <a:effectStyle>
          <a:effectLst>
            <a:outerShdw blurRad="38100" dist="25400" dir="5400000" rotWithShape="0">
              <a:srgbClr val="000000">
                <a:alpha val="35000"/>
              </a:srgbClr>
            </a:outerShdw>
          </a:effectLst>
          <a:scene3d>
            <a:camera prst="isometricTopDown" fov="0">
              <a:rot lat="0" lon="0" rev="0"/>
            </a:camera>
            <a:lightRig rig="balanced" dir="t">
              <a:rot lat="0" lon="0" rev="13800000"/>
            </a:lightRig>
          </a:scene3d>
          <a:sp3d extrusionH="12700" prstMaterial="plastic">
            <a:bevelT w="38100" h="25400" prst="softRound"/>
            <a:contourClr>
              <a:schemeClr val="phClr"/>
            </a:contourClr>
          </a:sp3d>
        </a:effectStyle>
      </a:effectStyleLst>
      <a:bgFillStyleLst>
        <a:solidFill>
          <a:schemeClr val="phClr"/>
        </a:solidFill>
        <a:blipFill>
          <a:blip xmlns:r="http://schemas.openxmlformats.org/officeDocument/2006/relationships" r:embed="rId1">
            <a:duotone>
              <a:schemeClr val="phClr">
                <a:shade val="90000"/>
                <a:satMod val="140000"/>
              </a:schemeClr>
              <a:schemeClr val="phClr">
                <a:satMod val="120000"/>
              </a:schemeClr>
            </a:duotone>
          </a:blip>
          <a:tile tx="0" ty="0" sx="100000" sy="100000" flip="none" algn="tl"/>
        </a:blipFill>
        <a:blipFill>
          <a:blip xmlns:r="http://schemas.openxmlformats.org/officeDocument/2006/relationships" r:embed="rId2">
            <a:duotone>
              <a:schemeClr val="phClr">
                <a:shade val="90000"/>
                <a:satMod val="140000"/>
              </a:schemeClr>
              <a:schemeClr val="phClr">
                <a:satMod val="120000"/>
              </a:schemeClr>
            </a:duotone>
          </a:blip>
          <a:tile tx="0" ty="0" sx="100000" sy="100000" flip="none" algn="tl"/>
        </a:blipFill>
      </a:bgFillStyleLst>
    </a:fmtScheme>
  </a:themeElements>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
  <TotalTime>3197</TotalTime>
  <Words>1164</Words>
  <Application>Microsoft Office PowerPoint</Application>
  <PresentationFormat>On-screen Show (4:3)</PresentationFormat>
  <Paragraphs>101</Paragraphs>
  <Slides>31</Slides>
  <Notes>0</Notes>
  <HiddenSlides>0</HiddenSlides>
  <MMClips>0</MMClips>
  <ScaleCrop>false</ScaleCrop>
  <HeadingPairs>
    <vt:vector size="4" baseType="variant">
      <vt:variant>
        <vt:lpstr>Theme</vt:lpstr>
      </vt:variant>
      <vt:variant>
        <vt:i4>1</vt:i4>
      </vt:variant>
      <vt:variant>
        <vt:lpstr>Slide Titles</vt:lpstr>
      </vt:variant>
      <vt:variant>
        <vt:i4>31</vt:i4>
      </vt:variant>
    </vt:vector>
  </HeadingPairs>
  <TitlesOfParts>
    <vt:vector size="32" baseType="lpstr">
      <vt:lpstr>Median</vt:lpstr>
      <vt:lpstr>  Plagiarism and Data Falsification in the Literature</vt:lpstr>
      <vt:lpstr>What is Plagiarism?</vt:lpstr>
      <vt:lpstr>UMSL Definition in the Student Conduct Code</vt:lpstr>
      <vt:lpstr>Definition of Research Misconduct US Department of Health and Human Services</vt:lpstr>
      <vt:lpstr>Breslow’s Dinosaur Case</vt:lpstr>
      <vt:lpstr>The paper</vt:lpstr>
      <vt:lpstr>PowerPoint Presentation</vt:lpstr>
      <vt:lpstr>Two more pages – plagiarism in red.</vt:lpstr>
      <vt:lpstr>PowerPoint Presentation</vt:lpstr>
      <vt:lpstr>The BENGÜ SEZEN Case</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Data Falsification: BENGÜ SEZEN Case CEN News August 8, 2011</vt:lpstr>
      <vt:lpstr>PowerPoint Presentation</vt:lpstr>
      <vt:lpstr>PowerPoint Presentation</vt:lpstr>
      <vt:lpstr>Retracted Paper</vt:lpstr>
      <vt:lpstr>PowerPoint Presentation</vt:lpstr>
      <vt:lpstr>Dorta Case: Paper published after corrections start</vt:lpstr>
      <vt:lpstr>NMR spectra with “holes”</vt:lpstr>
      <vt:lpstr>Author’s Response to ChemBark</vt:lpstr>
      <vt:lpstr>Data Falsification: BENGÜ SEZEN Case CEN News August 8, 2011</vt:lpstr>
      <vt:lpstr>Elemental Analysis Determined by Combustion</vt:lpstr>
    </vt:vector>
  </TitlesOfParts>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Overview over different ways how chemistry is disseminated</dc:title>
  <dc:creator>Bauer, Eike</dc:creator>
  <cp:lastModifiedBy>Chickos, James</cp:lastModifiedBy>
  <cp:revision>378</cp:revision>
  <cp:lastPrinted>2016-12-07T03:05:23Z</cp:lastPrinted>
  <dcterms:created xsi:type="dcterms:W3CDTF">2016-08-28T21:32:14Z</dcterms:created>
  <dcterms:modified xsi:type="dcterms:W3CDTF">2019-11-11T23:47:13Z</dcterms:modified>
</cp:coreProperties>
</file>