
<file path=[Content_Types].xml><?xml version="1.0" encoding="utf-8"?>
<Types xmlns="http://schemas.openxmlformats.org/package/2006/content-types"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7.xml" ContentType="application/vnd.openxmlformats-officedocument.presentationml.slide+xml"/>
  <Override PartName="/ppt/slides/slide20.xml" ContentType="application/vnd.openxmlformats-officedocument.presentationml.slide+xml"/>
  <Default Extension="bin" ContentType="application/vnd.openxmlformats-officedocument.presentationml.printerSettings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Default Extension="png" ContentType="image/png"/>
  <Default Extension="wmf" ContentType="image/x-wmf"/>
  <Override PartName="/ppt/notesMasters/notesMaster1.xml" ContentType="application/vnd.openxmlformats-officedocument.presentationml.notesMaster+xml"/>
  <Default Extension="gif" ContentType="image/gif"/>
  <Override PartName="/docProps/core.xml" ContentType="application/vnd.openxmlformats-package.core-properties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Default Extension="xml" ContentType="application/xml"/>
  <Default Extension="jpeg" ContentType="image/jpeg"/>
  <Default Extension="rels" ContentType="application/vnd.openxmlformats-package.relationshi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9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92" r:id="rId1"/>
  </p:sldMasterIdLst>
  <p:notesMasterIdLst>
    <p:notesMasterId r:id="rId23"/>
  </p:notesMasterIdLst>
  <p:sldIdLst>
    <p:sldId id="256" r:id="rId2"/>
    <p:sldId id="275" r:id="rId3"/>
    <p:sldId id="276" r:id="rId4"/>
    <p:sldId id="257" r:id="rId5"/>
    <p:sldId id="274" r:id="rId6"/>
    <p:sldId id="258" r:id="rId7"/>
    <p:sldId id="259" r:id="rId8"/>
    <p:sldId id="260" r:id="rId9"/>
    <p:sldId id="262" r:id="rId10"/>
    <p:sldId id="261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0833" autoAdjust="0"/>
  </p:normalViewPr>
  <p:slideViewPr>
    <p:cSldViewPr>
      <p:cViewPr varScale="1">
        <p:scale>
          <a:sx n="141" d="100"/>
          <a:sy n="141" d="100"/>
        </p:scale>
        <p:origin x="-7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6F8C-F46B-43FB-A38F-154CA02C0F61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2AC4B-BC16-4C11-A55B-A1E61A8B3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Relationship Id="rId3" Type="http://schemas.openxmlformats.org/officeDocument/2006/relationships/hyperlink" Target="http://en.wikipedia.org/wiki/Digital_video_recorder" TargetMode="External"/><Relationship Id="rId4" Type="http://schemas.openxmlformats.org/officeDocument/2006/relationships/hyperlink" Target="http://en.wikipedia.org/wiki/United_States" TargetMode="External"/><Relationship Id="rId5" Type="http://schemas.openxmlformats.org/officeDocument/2006/relationships/hyperlink" Target="http://en.wikipedia.org/wiki/Canada" TargetMode="External"/><Relationship Id="rId6" Type="http://schemas.openxmlformats.org/officeDocument/2006/relationships/hyperlink" Target="http://en.wikipedia.org/wiki/Mexico" TargetMode="External"/><Relationship Id="rId7" Type="http://schemas.openxmlformats.org/officeDocument/2006/relationships/hyperlink" Target="http://en.wikipedia.org/wiki/Australia" TargetMode="External"/><Relationship Id="rId8" Type="http://schemas.openxmlformats.org/officeDocument/2006/relationships/hyperlink" Target="http://en.wikipedia.org/wiki/Taiwan" TargetMode="Externa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the pioneer of the </a:t>
            </a:r>
            <a:r>
              <a:rPr lang="en-US" dirty="0" smtClean="0">
                <a:hlinkClick r:id="rId3" tooltip="Digital video recorder"/>
              </a:rPr>
              <a:t>digital video recorder</a:t>
            </a:r>
            <a:r>
              <a:rPr lang="en-US" dirty="0" smtClean="0"/>
              <a:t> (DVR). TiVo was introduced in the </a:t>
            </a:r>
            <a:r>
              <a:rPr lang="en-US" dirty="0" smtClean="0">
                <a:hlinkClick r:id="rId4" tooltip="United States"/>
              </a:rPr>
              <a:t>United States</a:t>
            </a:r>
            <a:r>
              <a:rPr lang="en-US" dirty="0" smtClean="0"/>
              <a:t>, and is now available in </a:t>
            </a:r>
            <a:r>
              <a:rPr lang="en-US" dirty="0" smtClean="0">
                <a:hlinkClick r:id="rId5" tooltip="Canada"/>
              </a:rPr>
              <a:t>Canada</a:t>
            </a:r>
            <a:r>
              <a:rPr lang="en-US" dirty="0" smtClean="0"/>
              <a:t>, </a:t>
            </a:r>
            <a:r>
              <a:rPr lang="en-US" dirty="0" smtClean="0">
                <a:hlinkClick r:id="rId6" tooltip="Mexico"/>
              </a:rPr>
              <a:t>Mexico</a:t>
            </a:r>
            <a:r>
              <a:rPr lang="en-US" dirty="0" smtClean="0"/>
              <a:t>, </a:t>
            </a:r>
            <a:r>
              <a:rPr lang="en-US" dirty="0" smtClean="0">
                <a:hlinkClick r:id="rId7" tooltip="Australia"/>
              </a:rPr>
              <a:t>Australia</a:t>
            </a:r>
            <a:r>
              <a:rPr lang="en-US" dirty="0" smtClean="0"/>
              <a:t>, and </a:t>
            </a:r>
            <a:r>
              <a:rPr lang="en-US" dirty="0" smtClean="0">
                <a:hlinkClick r:id="rId8" tooltip="Taiwan"/>
              </a:rPr>
              <a:t>Taiwan</a:t>
            </a:r>
            <a:r>
              <a:rPr lang="en-US" dirty="0" smtClean="0"/>
              <a:t>. It has also just been announced by TVNZ that TiVo will be coming to New Zealand late this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2AC4B-BC16-4C11-A55B-A1E61A8B31D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- Provides an electronic television programming schedule</a:t>
            </a:r>
          </a:p>
          <a:p>
            <a:pPr lvl="1"/>
            <a:r>
              <a:rPr lang="en-US" dirty="0" smtClean="0"/>
              <a:t>-</a:t>
            </a:r>
            <a:r>
              <a:rPr lang="en-US" baseline="0" dirty="0" smtClean="0"/>
              <a:t> </a:t>
            </a:r>
            <a:r>
              <a:rPr lang="en-US" dirty="0" smtClean="0"/>
              <a:t>Provides Season Pass Recordings (which ensure subscribers never miss an episode of their favorite shows) and </a:t>
            </a:r>
            <a:r>
              <a:rPr lang="en-US" dirty="0" err="1" smtClean="0"/>
              <a:t>WishList</a:t>
            </a:r>
            <a:r>
              <a:rPr lang="en-US" dirty="0" smtClean="0"/>
              <a:t> searches (which allow the user to find and record shows that match their interests by title, actor, director, category or keyword). TiVo also provides a range of features when the TiVo DVR is connected to a home network, including movie and TV show downloads, advanced search, personal photo viewing, music offerings, and online scheduling.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2AC4B-BC16-4C11-A55B-A1E61A8B31D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FC045377-EB17-4445-94EB-19FB858B892A}" type="datetimeFigureOut">
              <a:rPr lang="en-US" smtClean="0"/>
              <a:pPr/>
              <a:t>4/15/09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D723DA6-B0CD-4E9C-B473-E168A22E53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tvbythenumbers.com/wp-content/uploads/2008/11/tivo-subs-through-oct08.gif" TargetMode="Externa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991562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solidFill>
                  <a:schemeClr val="tx1"/>
                </a:solidFill>
              </a:rPr>
              <a:t>TiVo</a:t>
            </a:r>
            <a:endParaRPr lang="en-US" sz="9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7772400" cy="1981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Kendra </a:t>
            </a:r>
            <a:r>
              <a:rPr lang="en-US" dirty="0" err="1" smtClean="0">
                <a:solidFill>
                  <a:schemeClr val="tx1"/>
                </a:solidFill>
              </a:rPr>
              <a:t>Clayborn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	Timothy </a:t>
            </a:r>
            <a:r>
              <a:rPr lang="en-US" dirty="0" err="1" smtClean="0">
                <a:solidFill>
                  <a:schemeClr val="tx1"/>
                </a:solidFill>
              </a:rPr>
              <a:t>MacFarland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Pat </a:t>
            </a:r>
            <a:r>
              <a:rPr lang="en-US" dirty="0" err="1" smtClean="0">
                <a:solidFill>
                  <a:schemeClr val="tx1"/>
                </a:solidFill>
              </a:rPr>
              <a:t>Sokolowski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Ashley </a:t>
            </a:r>
            <a:r>
              <a:rPr lang="en-US" dirty="0" err="1" smtClean="0">
                <a:solidFill>
                  <a:schemeClr val="tx1"/>
                </a:solidFill>
              </a:rPr>
              <a:t>Mccabe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6" name="TextBox 5"/>
          <p:cNvSpPr txBox="1"/>
          <p:nvPr/>
        </p:nvSpPr>
        <p:spPr>
          <a:xfrm>
            <a:off x="0" y="2971800"/>
            <a:ext cx="44958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dirty="0" smtClean="0"/>
              <a:t>Marketing Management</a:t>
            </a:r>
          </a:p>
          <a:p>
            <a:pPr algn="ctr"/>
            <a:r>
              <a:rPr lang="en-US" sz="2700" dirty="0" err="1" smtClean="0"/>
              <a:t>Lindell</a:t>
            </a:r>
            <a:r>
              <a:rPr lang="en-US" sz="2700" dirty="0" smtClean="0"/>
              <a:t> Chew</a:t>
            </a:r>
          </a:p>
          <a:p>
            <a:pPr algn="ctr"/>
            <a:r>
              <a:rPr lang="en-US" sz="2700" dirty="0" smtClean="0"/>
              <a:t>15 April 2009</a:t>
            </a:r>
          </a:p>
          <a:p>
            <a:endParaRPr lang="en-US" dirty="0"/>
          </a:p>
        </p:txBody>
      </p:sp>
      <p:pic>
        <p:nvPicPr>
          <p:cNvPr id="7" name="Picture 6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wotanalysi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8342" y="457200"/>
            <a:ext cx="5776258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STRENGTHS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395472"/>
          </a:xfrm>
        </p:spPr>
        <p:txBody>
          <a:bodyPr/>
          <a:lstStyle/>
          <a:p>
            <a:r>
              <a:rPr lang="en-US" dirty="0" smtClean="0"/>
              <a:t>Effectively cater to more affluent families with kids</a:t>
            </a:r>
          </a:p>
          <a:p>
            <a:r>
              <a:rPr lang="en-US" dirty="0" smtClean="0"/>
              <a:t>Customers have a deep emotional response with TiVo</a:t>
            </a:r>
          </a:p>
          <a:p>
            <a:r>
              <a:rPr lang="en-US" dirty="0" smtClean="0"/>
              <a:t>High customer satisfaction levels</a:t>
            </a:r>
          </a:p>
          <a:p>
            <a:r>
              <a:rPr lang="en-US" dirty="0" smtClean="0"/>
              <a:t>Easy of use</a:t>
            </a: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633472"/>
          </a:xfrm>
        </p:spPr>
        <p:txBody>
          <a:bodyPr/>
          <a:lstStyle/>
          <a:p>
            <a:r>
              <a:rPr lang="en-US" dirty="0" smtClean="0"/>
              <a:t>Number of subscribers is still lower that originally anticipated</a:t>
            </a:r>
          </a:p>
          <a:p>
            <a:r>
              <a:rPr lang="en-US" dirty="0" smtClean="0"/>
              <a:t>Profile of subscribers is quite narrow</a:t>
            </a:r>
          </a:p>
          <a:p>
            <a:r>
              <a:rPr lang="en-US" dirty="0" smtClean="0"/>
              <a:t>Still does not have universal appeal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WEAKNESSES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252472"/>
          </a:xfrm>
        </p:spPr>
        <p:txBody>
          <a:bodyPr/>
          <a:lstStyle/>
          <a:p>
            <a:r>
              <a:rPr lang="en-US" dirty="0" smtClean="0"/>
              <a:t>Try to reach potential customers that are more mainstream</a:t>
            </a:r>
          </a:p>
          <a:p>
            <a:r>
              <a:rPr lang="en-US" dirty="0" smtClean="0"/>
              <a:t>Try to capture some of the market that does not view their TV situation as a problem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OPPORTUNITIES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395472"/>
          </a:xfrm>
        </p:spPr>
        <p:txBody>
          <a:bodyPr/>
          <a:lstStyle/>
          <a:p>
            <a:r>
              <a:rPr lang="en-US" dirty="0" smtClean="0"/>
              <a:t>Not being able to overcome the product “Inertia”</a:t>
            </a:r>
          </a:p>
          <a:p>
            <a:r>
              <a:rPr lang="en-US" dirty="0" smtClean="0"/>
              <a:t>Ability to close the gap between intention to buy and action</a:t>
            </a:r>
          </a:p>
          <a:p>
            <a:r>
              <a:rPr lang="en-US" dirty="0" smtClean="0"/>
              <a:t>Ability to convey key benefits of product to non-users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THREATS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2392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STRATEGIC RECOMMENDATIONS &amp; IMPLEMENTATION</a:t>
            </a:r>
            <a:endParaRPr lang="en-US" dirty="0"/>
          </a:p>
        </p:txBody>
      </p:sp>
      <p:pic>
        <p:nvPicPr>
          <p:cNvPr id="5" name="Picture 4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667000"/>
            <a:ext cx="3429476" cy="3276601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023872"/>
          </a:xfrm>
        </p:spPr>
        <p:txBody>
          <a:bodyPr/>
          <a:lstStyle/>
          <a:p>
            <a:r>
              <a:rPr lang="en-US" dirty="0" smtClean="0"/>
              <a:t>Expand Partnership Bundles</a:t>
            </a:r>
          </a:p>
          <a:p>
            <a:r>
              <a:rPr lang="en-US" dirty="0" smtClean="0"/>
              <a:t>Offer Differentiated Software</a:t>
            </a:r>
          </a:p>
          <a:p>
            <a:r>
              <a:rPr lang="en-US" dirty="0" smtClean="0"/>
              <a:t>Expand Internationally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143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RECOMMENDATIONS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1947671"/>
          </a:xfrm>
        </p:spPr>
        <p:txBody>
          <a:bodyPr/>
          <a:lstStyle/>
          <a:p>
            <a:r>
              <a:rPr lang="en-US" dirty="0" smtClean="0"/>
              <a:t>Expand Partnership Bundles</a:t>
            </a:r>
          </a:p>
          <a:p>
            <a:pPr lvl="1"/>
            <a:r>
              <a:rPr lang="en-US" dirty="0" smtClean="0"/>
              <a:t>Offer unit sales in multiple locations</a:t>
            </a:r>
          </a:p>
          <a:p>
            <a:pPr lvl="1"/>
            <a:r>
              <a:rPr lang="en-US" dirty="0" smtClean="0"/>
              <a:t>Partner with local cable companies to offer services as part of existing bundles</a:t>
            </a:r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Recommendations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57272"/>
          </a:xfrm>
        </p:spPr>
        <p:txBody>
          <a:bodyPr/>
          <a:lstStyle/>
          <a:p>
            <a:r>
              <a:rPr lang="en-US" dirty="0" smtClean="0"/>
              <a:t>Differentiated Software</a:t>
            </a:r>
          </a:p>
          <a:p>
            <a:pPr lvl="1"/>
            <a:r>
              <a:rPr lang="en-US" dirty="0" smtClean="0"/>
              <a:t>Expand customization</a:t>
            </a:r>
          </a:p>
          <a:p>
            <a:pPr lvl="1"/>
            <a:r>
              <a:rPr lang="en-US" dirty="0" smtClean="0"/>
              <a:t>Continue simple user interface</a:t>
            </a:r>
          </a:p>
          <a:p>
            <a:pPr lvl="1"/>
            <a:r>
              <a:rPr lang="en-US" dirty="0" smtClean="0"/>
              <a:t>Offer Convenient updates</a:t>
            </a:r>
          </a:p>
          <a:p>
            <a:pPr lvl="1"/>
            <a:r>
              <a:rPr lang="en-US" dirty="0" smtClean="0"/>
              <a:t>Heighten parental controls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Recommendations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590800"/>
            <a:ext cx="8229600" cy="1795272"/>
          </a:xfrm>
        </p:spPr>
        <p:txBody>
          <a:bodyPr/>
          <a:lstStyle/>
          <a:p>
            <a:r>
              <a:rPr lang="en-US" dirty="0" smtClean="0"/>
              <a:t>Expand Internationally</a:t>
            </a:r>
          </a:p>
          <a:p>
            <a:pPr lvl="1"/>
            <a:r>
              <a:rPr lang="en-US" dirty="0" smtClean="0"/>
              <a:t>Currently offered in available in Canada, Mexico, </a:t>
            </a:r>
            <a:r>
              <a:rPr lang="en-US" dirty="0" err="1" smtClean="0"/>
              <a:t>Australia,Taiwan</a:t>
            </a:r>
            <a:r>
              <a:rPr lang="en-US" dirty="0" smtClean="0"/>
              <a:t>, and New Zealand </a:t>
            </a:r>
          </a:p>
          <a:p>
            <a:pPr lvl="1"/>
            <a:r>
              <a:rPr lang="en-US" dirty="0" smtClean="0"/>
              <a:t>Expansion is possible in the UK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Recommendations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What is TiVo?</a:t>
            </a:r>
          </a:p>
          <a:p>
            <a:pPr lvl="1"/>
            <a:r>
              <a:rPr lang="en-US" dirty="0" smtClean="0"/>
              <a:t>Known as the “pioneer” of DVRs (Digital Video Recorders)</a:t>
            </a:r>
          </a:p>
          <a:p>
            <a:pPr lvl="1"/>
            <a:r>
              <a:rPr lang="en-US" dirty="0" smtClean="0"/>
              <a:t>Available first in the  U.S</a:t>
            </a:r>
          </a:p>
          <a:p>
            <a:pPr lvl="2"/>
            <a:r>
              <a:rPr lang="en-US" dirty="0" smtClean="0"/>
              <a:t>Canada</a:t>
            </a:r>
          </a:p>
          <a:p>
            <a:pPr lvl="2"/>
            <a:r>
              <a:rPr lang="en-US" dirty="0" smtClean="0"/>
              <a:t>Mexico</a:t>
            </a:r>
          </a:p>
          <a:p>
            <a:pPr lvl="2"/>
            <a:r>
              <a:rPr lang="en-US" dirty="0" smtClean="0"/>
              <a:t>Taiwan</a:t>
            </a:r>
          </a:p>
          <a:p>
            <a:pPr lvl="2"/>
            <a:r>
              <a:rPr lang="en-US" dirty="0" smtClean="0"/>
              <a:t>Australia</a:t>
            </a:r>
          </a:p>
          <a:p>
            <a:pPr lvl="2"/>
            <a:r>
              <a:rPr lang="en-US" dirty="0" smtClean="0"/>
              <a:t>New </a:t>
            </a:r>
            <a:r>
              <a:rPr lang="en-US" smtClean="0"/>
              <a:t>Zealand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OVERVIEW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2176272"/>
          </a:xfrm>
        </p:spPr>
        <p:txBody>
          <a:bodyPr/>
          <a:lstStyle/>
          <a:p>
            <a:r>
              <a:rPr lang="en-US" dirty="0" smtClean="0"/>
              <a:t>Must be offered as a package plan</a:t>
            </a:r>
          </a:p>
          <a:p>
            <a:r>
              <a:rPr lang="en-US" dirty="0" smtClean="0"/>
              <a:t>Use retail staff as opinion leaders</a:t>
            </a:r>
          </a:p>
          <a:p>
            <a:r>
              <a:rPr lang="en-US" dirty="0" smtClean="0"/>
              <a:t>Advertise its unique custom features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IMPLEMENTATION PLAN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QUESTIONS?</a:t>
            </a:r>
            <a:endParaRPr lang="en-US" sz="8000" dirty="0"/>
          </a:p>
        </p:txBody>
      </p:sp>
      <p:pic>
        <p:nvPicPr>
          <p:cNvPr id="5" name="Picture 4" descr="_questio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752600"/>
            <a:ext cx="3974592" cy="4447096"/>
          </a:xfrm>
          <a:prstGeom prst="rect">
            <a:avLst/>
          </a:prstGeom>
        </p:spPr>
      </p:pic>
      <p:pic>
        <p:nvPicPr>
          <p:cNvPr id="6" name="Picture 5" descr="tivo-firmwa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58528">
            <a:off x="6250022" y="3269486"/>
            <a:ext cx="2254523" cy="1869134"/>
          </a:xfrm>
          <a:prstGeom prst="rect">
            <a:avLst/>
          </a:prstGeom>
        </p:spPr>
      </p:pic>
      <p:pic>
        <p:nvPicPr>
          <p:cNvPr id="7" name="Picture 6" descr="PJ-AL927_MOSSBE_2008030419185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800" y="5105400"/>
            <a:ext cx="1447800" cy="1483377"/>
          </a:xfrm>
          <a:prstGeom prst="rect">
            <a:avLst/>
          </a:prstGeom>
        </p:spPr>
      </p:pic>
      <p:pic>
        <p:nvPicPr>
          <p:cNvPr id="8" name="Picture 7" descr="products_tiv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600" y="1752600"/>
            <a:ext cx="1524000" cy="1714500"/>
          </a:xfrm>
          <a:prstGeom prst="rect">
            <a:avLst/>
          </a:prstGeom>
        </p:spPr>
      </p:pic>
      <p:pic>
        <p:nvPicPr>
          <p:cNvPr id="9" name="Picture 8" descr="products_tiv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1882">
            <a:off x="753153" y="2124753"/>
            <a:ext cx="1714500" cy="1714500"/>
          </a:xfrm>
          <a:prstGeom prst="rect">
            <a:avLst/>
          </a:prstGeom>
        </p:spPr>
      </p:pic>
      <p:pic>
        <p:nvPicPr>
          <p:cNvPr id="10" name="Picture 9" descr="TiVoFAQ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440148">
            <a:off x="634564" y="3920568"/>
            <a:ext cx="1905000" cy="18564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700272"/>
          </a:xfrm>
        </p:spPr>
        <p:txBody>
          <a:bodyPr>
            <a:normAutofit/>
          </a:bodyPr>
          <a:lstStyle/>
          <a:p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Provides an electronic television programming schedule</a:t>
            </a:r>
          </a:p>
          <a:p>
            <a:pPr lvl="1"/>
            <a:r>
              <a:rPr lang="en-US" dirty="0" smtClean="0"/>
              <a:t>Provides Season Pass Recordings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err="1" smtClean="0"/>
              <a:t>WishList</a:t>
            </a:r>
            <a:r>
              <a:rPr lang="en-US" dirty="0" smtClean="0"/>
              <a:t> searches</a:t>
            </a:r>
          </a:p>
          <a:p>
            <a:pPr lvl="1"/>
            <a:r>
              <a:rPr lang="en-US" dirty="0" smtClean="0"/>
              <a:t>Range of features when the TiVo DVR is connected to a home network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Overview (cont’d)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HISTORY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39547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Teleworld Inc. </a:t>
            </a:r>
            <a:r>
              <a:rPr lang="en-US" sz="2800" dirty="0" smtClean="0"/>
              <a:t>1997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Consumer electronics show in </a:t>
            </a:r>
            <a:r>
              <a:rPr lang="en-US" sz="2800" dirty="0" smtClean="0"/>
              <a:t>1999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Slow </a:t>
            </a:r>
            <a:r>
              <a:rPr lang="en-US" sz="2800" dirty="0" smtClean="0"/>
              <a:t>start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TiVo = Microwave</a:t>
            </a:r>
            <a:r>
              <a:rPr lang="en-US" sz="2800" dirty="0" smtClean="0"/>
              <a:t>?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Turning a profit in </a:t>
            </a:r>
            <a:r>
              <a:rPr lang="en-US" sz="2800" dirty="0" smtClean="0"/>
              <a:t>2005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3276600"/>
            <a:ext cx="8382000" cy="3048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21792" marR="0" lvl="1" indent="-228600" algn="l" defTabSz="914400" rtl="0" eaLnBrk="1" fontAlgn="auto" latinLnBrk="0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743200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defRPr/>
            </a:pPr>
            <a:r>
              <a:rPr lang="en-US" dirty="0" smtClean="0"/>
              <a:t>Currently offer services in: Canada, Mexico, Australia, Taiwan, and soon in New Zealand.</a:t>
            </a:r>
          </a:p>
          <a:p>
            <a:pPr lvl="0">
              <a:lnSpc>
                <a:spcPct val="90000"/>
              </a:lnSpc>
              <a:buNone/>
              <a:defRPr/>
            </a:pPr>
            <a:endParaRPr lang="en-US" dirty="0" smtClean="0"/>
          </a:p>
          <a:p>
            <a:pPr lvl="0">
              <a:lnSpc>
                <a:spcPct val="90000"/>
              </a:lnSpc>
              <a:defRPr/>
            </a:pPr>
            <a:r>
              <a:rPr lang="en-US" dirty="0" smtClean="0"/>
              <a:t>TiVo Today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Partnership with Netflix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TiVo with DirecTV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Subscribers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History (cont’d)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ivo-subs-through-oct08-550x44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28600"/>
            <a:ext cx="70485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REVENUE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221163"/>
          </a:xfrm>
        </p:spPr>
        <p:txBody>
          <a:bodyPr/>
          <a:lstStyle/>
          <a:p>
            <a:r>
              <a:rPr lang="en-US" dirty="0"/>
              <a:t>Net Income: $100.6 million ($0.98 a share) in 2008 </a:t>
            </a:r>
          </a:p>
          <a:p>
            <a:endParaRPr lang="en-US" dirty="0"/>
          </a:p>
          <a:p>
            <a:r>
              <a:rPr lang="en-US" dirty="0"/>
              <a:t>Economic downturn/revenue is falling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5" descr="MCBD09780_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810000"/>
            <a:ext cx="2286000" cy="2284413"/>
          </a:xfrm>
          <a:prstGeom prst="rect">
            <a:avLst/>
          </a:prstGeom>
          <a:noFill/>
        </p:spPr>
      </p:pic>
      <p:pic>
        <p:nvPicPr>
          <p:cNvPr id="6" name="Picture 5" descr="tivo_logo_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PROBLEMS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152400"/>
            <a:ext cx="1200149" cy="1342824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407091"/>
          </a:xfrm>
        </p:spPr>
        <p:txBody>
          <a:bodyPr>
            <a:normAutofit/>
          </a:bodyPr>
          <a:lstStyle/>
          <a:p>
            <a:r>
              <a:rPr lang="en-US" dirty="0"/>
              <a:t>Product </a:t>
            </a:r>
            <a:r>
              <a:rPr lang="en-US" dirty="0" smtClean="0"/>
              <a:t>awareness/definition</a:t>
            </a:r>
            <a:endParaRPr lang="en-US" dirty="0"/>
          </a:p>
          <a:p>
            <a:r>
              <a:rPr lang="en-US" dirty="0"/>
              <a:t>Competition</a:t>
            </a:r>
          </a:p>
          <a:p>
            <a:pPr marL="457200" lvl="1" indent="0"/>
            <a:r>
              <a:rPr lang="en-US" dirty="0"/>
              <a:t>Microsoft’s UltimateTV</a:t>
            </a:r>
          </a:p>
          <a:p>
            <a:pPr marL="457200" lvl="1" indent="0"/>
            <a:r>
              <a:rPr lang="en-US" dirty="0" smtClean="0"/>
              <a:t>Replay TV</a:t>
            </a:r>
            <a:endParaRPr lang="en-US" dirty="0"/>
          </a:p>
          <a:p>
            <a:pPr marL="457200" lvl="1" indent="0"/>
            <a:r>
              <a:rPr lang="en-US" dirty="0"/>
              <a:t>Comcast </a:t>
            </a:r>
          </a:p>
          <a:p>
            <a:pPr marL="457200" lvl="1" indent="0"/>
            <a:r>
              <a:rPr lang="en-US" dirty="0" smtClean="0"/>
              <a:t>Verizon</a:t>
            </a:r>
          </a:p>
          <a:p>
            <a:r>
              <a:rPr lang="en-US" dirty="0" smtClean="0"/>
              <a:t>Backlash from advertisers</a:t>
            </a:r>
          </a:p>
          <a:p>
            <a:r>
              <a:rPr lang="en-US" dirty="0" smtClean="0"/>
              <a:t>Data gathering concerns</a:t>
            </a:r>
          </a:p>
          <a:p>
            <a:r>
              <a:rPr lang="en-US" dirty="0" smtClean="0"/>
              <a:t>Economy and sales falling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>
              <a:buFontTx/>
              <a:buNone/>
            </a:pPr>
            <a:endParaRPr lang="en-US" dirty="0"/>
          </a:p>
          <a:p>
            <a:pPr marL="457200" lvl="1" indent="0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SWOT ANALYSIS</a:t>
            </a:r>
            <a:endParaRPr lang="en-US" sz="8000" dirty="0"/>
          </a:p>
        </p:txBody>
      </p:sp>
      <p:pic>
        <p:nvPicPr>
          <p:cNvPr id="3" name="Picture 2" descr="tivo_logo_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209799"/>
            <a:ext cx="3429476" cy="3276601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</TotalTime>
  <Words>530</Words>
  <Application>Microsoft Office PowerPoint</Application>
  <PresentationFormat>On-screen Show (4:3)</PresentationFormat>
  <Paragraphs>100</Paragraphs>
  <Slides>21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TiVo</vt:lpstr>
      <vt:lpstr>OVERVIEW</vt:lpstr>
      <vt:lpstr>Overview (cont’d)</vt:lpstr>
      <vt:lpstr>HISTORY</vt:lpstr>
      <vt:lpstr>History (cont’d)</vt:lpstr>
      <vt:lpstr>Slide 6</vt:lpstr>
      <vt:lpstr>REVENUE</vt:lpstr>
      <vt:lpstr>PROBLEMS</vt:lpstr>
      <vt:lpstr>SWOT ANALYSIS</vt:lpstr>
      <vt:lpstr>Slide 10</vt:lpstr>
      <vt:lpstr>STRENGTHS</vt:lpstr>
      <vt:lpstr>WEAKNESSES</vt:lpstr>
      <vt:lpstr>OPPORTUNITIES</vt:lpstr>
      <vt:lpstr>THREATS</vt:lpstr>
      <vt:lpstr>STRATEGIC RECOMMENDATIONS &amp; IMPLEMENTATION</vt:lpstr>
      <vt:lpstr>RECOMMENDATIONS</vt:lpstr>
      <vt:lpstr>Recommendations</vt:lpstr>
      <vt:lpstr>Recommendations</vt:lpstr>
      <vt:lpstr>Recommendations</vt:lpstr>
      <vt:lpstr>IMPLEMENTATION PLAN</vt:lpstr>
      <vt:lpstr>QUESTIONS?</vt:lpstr>
    </vt:vector>
  </TitlesOfParts>
  <Company>University of Missouri - St. Louis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bkstrade</dc:creator>
  <cp:lastModifiedBy>ICS</cp:lastModifiedBy>
  <cp:revision>9</cp:revision>
  <dcterms:created xsi:type="dcterms:W3CDTF">2009-04-16T02:45:22Z</dcterms:created>
  <dcterms:modified xsi:type="dcterms:W3CDTF">2009-04-16T02:49:37Z</dcterms:modified>
</cp:coreProperties>
</file>