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77" r:id="rId2"/>
    <p:sldId id="258" r:id="rId3"/>
    <p:sldId id="278" r:id="rId4"/>
    <p:sldId id="378" r:id="rId5"/>
    <p:sldId id="263" r:id="rId6"/>
    <p:sldId id="379" r:id="rId7"/>
    <p:sldId id="380" r:id="rId8"/>
    <p:sldId id="381" r:id="rId9"/>
    <p:sldId id="371" r:id="rId10"/>
    <p:sldId id="384" r:id="rId11"/>
    <p:sldId id="385" r:id="rId12"/>
    <p:sldId id="386" r:id="rId13"/>
    <p:sldId id="387" r:id="rId14"/>
    <p:sldId id="388" r:id="rId15"/>
    <p:sldId id="389" r:id="rId16"/>
    <p:sldId id="390" r:id="rId17"/>
    <p:sldId id="316" r:id="rId18"/>
    <p:sldId id="367" r:id="rId19"/>
    <p:sldId id="377" r:id="rId20"/>
    <p:sldId id="368" r:id="rId21"/>
    <p:sldId id="369" r:id="rId22"/>
    <p:sldId id="370" r:id="rId23"/>
    <p:sldId id="3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Collect Data" id="{16378913-E5ED-4281-BAF5-F1F938CB0BED}">
          <p14:sldIdLst>
            <p14:sldId id="278"/>
            <p14:sldId id="378"/>
          </p14:sldIdLst>
        </p14:section>
        <p14:section name="Analyze Data" id="{E2D565D1-BA5E-44E6-A40E-50A644912248}">
          <p14:sldIdLst>
            <p14:sldId id="263"/>
            <p14:sldId id="379"/>
            <p14:sldId id="380"/>
            <p14:sldId id="381"/>
            <p14:sldId id="371"/>
            <p14:sldId id="384"/>
            <p14:sldId id="385"/>
            <p14:sldId id="386"/>
            <p14:sldId id="387"/>
            <p14:sldId id="388"/>
            <p14:sldId id="389"/>
            <p14:sldId id="390"/>
            <p14:sldId id="316"/>
            <p14:sldId id="367"/>
            <p14:sldId id="377"/>
            <p14:sldId id="368"/>
            <p14:sldId id="369"/>
            <p14:sldId id="370"/>
            <p14:sldId id="3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p:scale>
          <a:sx n="95" d="100"/>
          <a:sy n="95" d="100"/>
        </p:scale>
        <p:origin x="-762" y="66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10/10/2012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31904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10/10/2012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10/10/2012</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10/10/2012</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10/10/2012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10/10/2012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10/10/2012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10/10/2012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a:t>“A wise man proportions his beliefs to the evidence.” – David Hume</a:t>
            </a:r>
            <a:endParaRPr lang="en-US" dirty="0"/>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7BCF27"/>
                </a:solidFill>
                <a:latin typeface="Calibri" pitchFamily="34" charset="0"/>
              </a:rPr>
              <a:t>Using outside texts as</a:t>
            </a:r>
            <a:r>
              <a:rPr lang="en-US" sz="2400" b="0" dirty="0">
                <a:solidFill>
                  <a:srgbClr val="262626"/>
                </a:solidFill>
              </a:rPr>
              <a:t/>
            </a:r>
            <a:br>
              <a:rPr lang="en-US" sz="2400" b="0" dirty="0">
                <a:solidFill>
                  <a:srgbClr val="262626"/>
                </a:solidFill>
              </a:rPr>
            </a:br>
            <a:r>
              <a:rPr lang="en-US" sz="5600" b="0" dirty="0" smtClean="0">
                <a:solidFill>
                  <a:prstClr val="white"/>
                </a:solidFill>
              </a:rPr>
              <a:t>EVIDENCE</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 are Closest to the Original Text</a:t>
            </a:r>
            <a:endParaRPr lang="en-US" dirty="0"/>
          </a:p>
        </p:txBody>
      </p:sp>
      <p:pic>
        <p:nvPicPr>
          <p:cNvPr id="4"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143000"/>
            <a:ext cx="2981325" cy="1533525"/>
          </a:xfrm>
        </p:spPr>
      </p:pic>
      <p:sp>
        <p:nvSpPr>
          <p:cNvPr id="5" name="Content Placeholder 3"/>
          <p:cNvSpPr txBox="1">
            <a:spLocks/>
          </p:cNvSpPr>
          <p:nvPr/>
        </p:nvSpPr>
        <p:spPr>
          <a:xfrm>
            <a:off x="533400" y="3200400"/>
            <a:ext cx="8153400" cy="1858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mtClean="0"/>
              <a:t>Quoting             Paraphrasing         Summarizing</a:t>
            </a:r>
            <a:endParaRPr lang="en-US" dirty="0"/>
          </a:p>
        </p:txBody>
      </p:sp>
      <p:sp>
        <p:nvSpPr>
          <p:cNvPr id="6" name="Right Arrow 5"/>
          <p:cNvSpPr/>
          <p:nvPr/>
        </p:nvSpPr>
        <p:spPr>
          <a:xfrm>
            <a:off x="5181600" y="27568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073494" y="2791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0050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to use quotations as evidence?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When language is especially vivid or expressive</a:t>
            </a:r>
          </a:p>
          <a:p>
            <a:endParaRPr lang="en-US" dirty="0"/>
          </a:p>
          <a:p>
            <a:r>
              <a:rPr lang="en-US" dirty="0"/>
              <a:t>When exact wording is needed for technical accuracy</a:t>
            </a:r>
          </a:p>
          <a:p>
            <a:endParaRPr lang="en-US" dirty="0"/>
          </a:p>
          <a:p>
            <a:r>
              <a:rPr lang="en-US" dirty="0"/>
              <a:t>When it is important to let the debaters of an issue explain their positions in their own words</a:t>
            </a:r>
          </a:p>
          <a:p>
            <a:endParaRPr lang="en-US" dirty="0"/>
          </a:p>
          <a:p>
            <a:r>
              <a:rPr lang="en-US" dirty="0"/>
              <a:t>When the words of an important authority lend weight to an argument</a:t>
            </a:r>
          </a:p>
          <a:p>
            <a:endParaRPr lang="en-US" dirty="0"/>
          </a:p>
          <a:p>
            <a:r>
              <a:rPr lang="en-US" dirty="0"/>
              <a:t>When language of a source is the topic of your discussion (as in an analysis or interpretation).</a:t>
            </a:r>
          </a:p>
          <a:p>
            <a:endParaRPr lang="en-US" dirty="0"/>
          </a:p>
        </p:txBody>
      </p:sp>
    </p:spTree>
    <p:extLst>
      <p:ext uri="{BB962C8B-B14F-4D97-AF65-F5344CB8AC3E}">
        <p14:creationId xmlns:p14="http://schemas.microsoft.com/office/powerpoint/2010/main" val="1005469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quotations?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a:t>Use</a:t>
            </a:r>
            <a:r>
              <a:rPr lang="en-US" i="1" dirty="0"/>
              <a:t> </a:t>
            </a:r>
            <a:r>
              <a:rPr lang="en-US" dirty="0"/>
              <a:t>quotation marks to </a:t>
            </a:r>
            <a:r>
              <a:rPr lang="en-US" dirty="0" smtClean="0"/>
              <a:t>mark </a:t>
            </a:r>
            <a:r>
              <a:rPr lang="en-US" dirty="0"/>
              <a:t>the boundary between your words and someone else’s words clear (“…”) - FREEDOM</a:t>
            </a:r>
          </a:p>
          <a:p>
            <a:r>
              <a:rPr lang="en-US" dirty="0"/>
              <a:t>Always transcribe the exact words from the original source.  </a:t>
            </a:r>
            <a:r>
              <a:rPr lang="en-US" b="1" dirty="0"/>
              <a:t>Do not copy and paste.</a:t>
            </a:r>
          </a:p>
          <a:p>
            <a:pPr marL="0" indent="0">
              <a:buNone/>
            </a:pPr>
            <a:r>
              <a:rPr lang="en-US" dirty="0" smtClean="0"/>
              <a:t>Ex</a:t>
            </a:r>
            <a:r>
              <a:rPr lang="en-US" dirty="0"/>
              <a:t>. Smith argues, “…” (57).</a:t>
            </a:r>
          </a:p>
          <a:p>
            <a:pPr marL="0" indent="0">
              <a:buNone/>
            </a:pPr>
            <a:r>
              <a:rPr lang="en-US" dirty="0" smtClean="0"/>
              <a:t>Ex</a:t>
            </a:r>
            <a:r>
              <a:rPr lang="en-US" dirty="0"/>
              <a:t>. I agree that “…” (Smith 57).</a:t>
            </a:r>
          </a:p>
          <a:p>
            <a:endParaRPr lang="en-US" dirty="0"/>
          </a:p>
        </p:txBody>
      </p:sp>
      <p:pic>
        <p:nvPicPr>
          <p:cNvPr id="5" name="Content Placeholder 4"/>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681537" y="1676400"/>
            <a:ext cx="3971925" cy="3971925"/>
          </a:xfrm>
        </p:spPr>
      </p:pic>
    </p:spTree>
    <p:extLst>
      <p:ext uri="{BB962C8B-B14F-4D97-AF65-F5344CB8AC3E}">
        <p14:creationId xmlns:p14="http://schemas.microsoft.com/office/powerpoint/2010/main" val="3848223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quotations?</a:t>
            </a: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a:t>You can use an entire line from an article, making an </a:t>
            </a:r>
            <a:r>
              <a:rPr lang="en-US" b="1" dirty="0"/>
              <a:t>original quote</a:t>
            </a:r>
            <a:r>
              <a:rPr lang="en-US" dirty="0"/>
              <a:t>, which would be separated by a semi-colon or a comma.</a:t>
            </a:r>
          </a:p>
          <a:p>
            <a:pPr marL="0" indent="0">
              <a:buNone/>
            </a:pPr>
            <a:r>
              <a:rPr lang="en-US" dirty="0" smtClean="0"/>
              <a:t>	Ex</a:t>
            </a:r>
            <a:r>
              <a:rPr lang="en-US" dirty="0"/>
              <a:t>. In </a:t>
            </a:r>
            <a:r>
              <a:rPr lang="en-US" i="1" dirty="0"/>
              <a:t>The Sixth Sense</a:t>
            </a:r>
            <a:r>
              <a:rPr lang="en-US" dirty="0"/>
              <a:t>, the young boy whispers, “I see </a:t>
            </a:r>
            <a:r>
              <a:rPr lang="en-US" dirty="0" smtClean="0"/>
              <a:t>	dead </a:t>
            </a:r>
            <a:r>
              <a:rPr lang="en-US" dirty="0"/>
              <a:t>people</a:t>
            </a:r>
            <a:r>
              <a:rPr lang="en-US" dirty="0" smtClean="0"/>
              <a:t>.”</a:t>
            </a:r>
          </a:p>
          <a:p>
            <a:pPr marL="0" indent="0">
              <a:buNone/>
            </a:pPr>
            <a:endParaRPr lang="en-US" dirty="0"/>
          </a:p>
          <a:p>
            <a:r>
              <a:rPr lang="en-US" dirty="0"/>
              <a:t>You can also use an </a:t>
            </a:r>
            <a:r>
              <a:rPr lang="en-US" b="1" dirty="0"/>
              <a:t>intergraded quote </a:t>
            </a:r>
            <a:r>
              <a:rPr lang="en-US" dirty="0"/>
              <a:t>by blending your words with the original words without using punctuation.</a:t>
            </a:r>
          </a:p>
          <a:p>
            <a:pPr marL="0" indent="0">
              <a:buNone/>
            </a:pPr>
            <a:r>
              <a:rPr lang="en-US" dirty="0"/>
              <a:t>	Ex. In </a:t>
            </a:r>
            <a:r>
              <a:rPr lang="en-US" i="1" dirty="0"/>
              <a:t>A League of Their Own</a:t>
            </a:r>
            <a:r>
              <a:rPr lang="en-US" dirty="0"/>
              <a:t>, Jimmy asserts that </a:t>
            </a:r>
            <a:r>
              <a:rPr lang="en-US" dirty="0" smtClean="0"/>
              <a:t>	“</a:t>
            </a:r>
            <a:r>
              <a:rPr lang="en-US" dirty="0"/>
              <a:t>there’s no crying in baseball</a:t>
            </a:r>
            <a:r>
              <a:rPr lang="en-US" dirty="0" smtClean="0"/>
              <a:t>.”</a:t>
            </a:r>
          </a:p>
          <a:p>
            <a:pPr marL="0" indent="0">
              <a:buNone/>
            </a:pPr>
            <a:endParaRPr lang="en-US" dirty="0"/>
          </a:p>
          <a:p>
            <a:r>
              <a:rPr lang="en-US" dirty="0"/>
              <a:t>When you want to use four or more lines from a text, then you should indent the entire </a:t>
            </a:r>
            <a:r>
              <a:rPr lang="en-US" b="1" dirty="0"/>
              <a:t>blocked quote </a:t>
            </a:r>
            <a:r>
              <a:rPr lang="en-US" dirty="0"/>
              <a:t>one inch.  You don’t need to use quotation marks in this case</a:t>
            </a:r>
            <a:r>
              <a:rPr lang="en-US" dirty="0" smtClean="0"/>
              <a:t>.</a:t>
            </a:r>
            <a:endParaRPr lang="en-US" dirty="0"/>
          </a:p>
        </p:txBody>
      </p:sp>
    </p:spTree>
    <p:extLst>
      <p:ext uri="{BB962C8B-B14F-4D97-AF65-F5344CB8AC3E}">
        <p14:creationId xmlns:p14="http://schemas.microsoft.com/office/powerpoint/2010/main" val="1209769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do…</a:t>
            </a:r>
            <a:endParaRPr lang="en-US" dirty="0"/>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533400" y="2057400"/>
            <a:ext cx="2145862" cy="2667000"/>
          </a:xfrm>
        </p:spPr>
      </p:pic>
      <p:sp>
        <p:nvSpPr>
          <p:cNvPr id="4" name="Content Placeholder 3"/>
          <p:cNvSpPr>
            <a:spLocks noGrp="1"/>
          </p:cNvSpPr>
          <p:nvPr>
            <p:ph sz="half" idx="2"/>
          </p:nvPr>
        </p:nvSpPr>
        <p:spPr>
          <a:xfrm>
            <a:off x="3048000" y="1676400"/>
            <a:ext cx="5638800" cy="3971454"/>
          </a:xfrm>
        </p:spPr>
        <p:txBody>
          <a:bodyPr>
            <a:normAutofit fontScale="92500" lnSpcReduction="10000"/>
          </a:bodyPr>
          <a:lstStyle/>
          <a:p>
            <a:r>
              <a:rPr lang="en-US" dirty="0"/>
              <a:t>You may not “drop” quotes into your writing without introducing them</a:t>
            </a:r>
            <a:r>
              <a:rPr lang="en-US" dirty="0" smtClean="0"/>
              <a:t>.</a:t>
            </a:r>
          </a:p>
          <a:p>
            <a:pPr marL="0" indent="0">
              <a:buNone/>
            </a:pPr>
            <a:endParaRPr lang="en-US" dirty="0"/>
          </a:p>
          <a:p>
            <a:r>
              <a:rPr lang="en-US" dirty="0"/>
              <a:t>Example of a </a:t>
            </a:r>
            <a:r>
              <a:rPr lang="en-US" b="1" dirty="0"/>
              <a:t>dropped quotation</a:t>
            </a:r>
            <a:r>
              <a:rPr lang="en-US" dirty="0"/>
              <a:t>:</a:t>
            </a:r>
          </a:p>
          <a:p>
            <a:pPr marL="0" indent="0">
              <a:buNone/>
            </a:pPr>
            <a:r>
              <a:rPr lang="en-US" dirty="0" smtClean="0"/>
              <a:t>Writing </a:t>
            </a:r>
            <a:r>
              <a:rPr lang="en-US" dirty="0"/>
              <a:t>instructors should teach their students about how all writing, including researched writing, is autobiographical. “We are autobiographical in the way we write” (Murray 58).</a:t>
            </a:r>
          </a:p>
          <a:p>
            <a:endParaRPr lang="en-US" dirty="0"/>
          </a:p>
        </p:txBody>
      </p:sp>
    </p:spTree>
    <p:extLst>
      <p:ext uri="{BB962C8B-B14F-4D97-AF65-F5344CB8AC3E}">
        <p14:creationId xmlns:p14="http://schemas.microsoft.com/office/powerpoint/2010/main" val="3810784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 and Signal Phrases</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marL="0" indent="0">
              <a:buNone/>
            </a:pPr>
            <a:r>
              <a:rPr lang="en-US" b="1" dirty="0" smtClean="0"/>
              <a:t>Signal phrases </a:t>
            </a:r>
            <a:r>
              <a:rPr lang="en-US" dirty="0" smtClean="0"/>
              <a:t>are </a:t>
            </a:r>
            <a:r>
              <a:rPr lang="en-US" dirty="0"/>
              <a:t>phrases, clauses, or even sentences that lead into a quotation or statistic.  These generally include the speaker/author’s name and some justification for using him or her in this context</a:t>
            </a:r>
            <a:r>
              <a:rPr lang="en-US" dirty="0" smtClean="0"/>
              <a:t>.</a:t>
            </a:r>
          </a:p>
          <a:p>
            <a:pPr marL="0" indent="0">
              <a:buNone/>
            </a:pPr>
            <a:endParaRPr lang="en-US" dirty="0"/>
          </a:p>
          <a:p>
            <a:r>
              <a:rPr lang="en-US" dirty="0"/>
              <a:t>In the words of researchers </a:t>
            </a:r>
            <a:r>
              <a:rPr lang="en-US" dirty="0" err="1"/>
              <a:t>Howd</a:t>
            </a:r>
            <a:r>
              <a:rPr lang="en-US" dirty="0"/>
              <a:t> and Smith, “…”</a:t>
            </a:r>
          </a:p>
          <a:p>
            <a:r>
              <a:rPr lang="en-US" dirty="0"/>
              <a:t>Patti Pena, mother of a child killed by a driver distracted by a cell phone, points out that “…”</a:t>
            </a:r>
          </a:p>
          <a:p>
            <a:r>
              <a:rPr lang="en-US" dirty="0"/>
              <a:t>Psychology professor Susan Kim writes, “…”</a:t>
            </a:r>
          </a:p>
          <a:p>
            <a:r>
              <a:rPr lang="en-US" dirty="0"/>
              <a:t>Radio hosts Tom and Ray Magliozzi offer a persuasive counterargument:  “…”</a:t>
            </a:r>
          </a:p>
          <a:p>
            <a:endParaRPr lang="en-US" dirty="0"/>
          </a:p>
        </p:txBody>
      </p:sp>
    </p:spTree>
    <p:extLst>
      <p:ext uri="{BB962C8B-B14F-4D97-AF65-F5344CB8AC3E}">
        <p14:creationId xmlns:p14="http://schemas.microsoft.com/office/powerpoint/2010/main" val="413152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Constructing a paragraph using evidence.</a:t>
            </a:r>
            <a:endParaRPr lang="en-US" dirty="0"/>
          </a:p>
        </p:txBody>
      </p:sp>
      <p:sp>
        <p:nvSpPr>
          <p:cNvPr id="3" name="Title 2"/>
          <p:cNvSpPr>
            <a:spLocks noGrp="1"/>
          </p:cNvSpPr>
          <p:nvPr>
            <p:ph type="title"/>
          </p:nvPr>
        </p:nvSpPr>
        <p:spPr/>
        <p:txBody>
          <a:bodyPr/>
          <a:lstStyle/>
          <a:p>
            <a:r>
              <a:rPr lang="en-US" dirty="0" smtClean="0"/>
              <a:t>The MEAL Plan</a:t>
            </a:r>
            <a:endParaRPr lang="en-US" dirty="0"/>
          </a:p>
        </p:txBody>
      </p:sp>
    </p:spTree>
    <p:extLst>
      <p:ext uri="{BB962C8B-B14F-4D97-AF65-F5344CB8AC3E}">
        <p14:creationId xmlns:p14="http://schemas.microsoft.com/office/powerpoint/2010/main" val="413780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MEAL Plan: Introducing Evidence</a:t>
            </a:r>
          </a:p>
        </p:txBody>
      </p:sp>
      <p:sp>
        <p:nvSpPr>
          <p:cNvPr id="3" name="Content Placeholder 2"/>
          <p:cNvSpPr>
            <a:spLocks noGrp="1"/>
          </p:cNvSpPr>
          <p:nvPr>
            <p:ph sz="half" idx="1"/>
          </p:nvPr>
        </p:nvSpPr>
        <p:spPr>
          <a:xfrm>
            <a:off x="457200" y="1676402"/>
            <a:ext cx="7848600" cy="3971455"/>
          </a:xfrm>
        </p:spPr>
        <p:txBody>
          <a:bodyPr/>
          <a:lstStyle/>
          <a:p>
            <a:r>
              <a:rPr lang="en-US" b="1" dirty="0"/>
              <a:t>M</a:t>
            </a:r>
            <a:r>
              <a:rPr lang="en-US" dirty="0"/>
              <a:t>ain idea (topic sentence, promise to the reader)</a:t>
            </a:r>
          </a:p>
          <a:p>
            <a:r>
              <a:rPr lang="en-US" b="1" dirty="0"/>
              <a:t>E</a:t>
            </a:r>
            <a:r>
              <a:rPr lang="en-US" dirty="0"/>
              <a:t>vidence (quotations, statistics, specific details)</a:t>
            </a:r>
          </a:p>
          <a:p>
            <a:r>
              <a:rPr lang="en-US" b="1" dirty="0"/>
              <a:t>A</a:t>
            </a:r>
            <a:r>
              <a:rPr lang="en-US" dirty="0"/>
              <a:t>nalysis (what the evidence shows)</a:t>
            </a:r>
          </a:p>
          <a:p>
            <a:r>
              <a:rPr lang="en-US" b="1" dirty="0"/>
              <a:t>L</a:t>
            </a:r>
            <a:r>
              <a:rPr lang="en-US" dirty="0"/>
              <a:t>ink back to your thesis (“Consequently,” “Therefore,” “This supports the idea that…”)</a:t>
            </a:r>
          </a:p>
          <a:p>
            <a:pPr marL="0" indent="0">
              <a:buNone/>
            </a:pPr>
            <a:endParaRPr lang="en-US" dirty="0" smtClean="0"/>
          </a:p>
        </p:txBody>
      </p:sp>
      <p:pic>
        <p:nvPicPr>
          <p:cNvPr id="4" name="Picture 2" descr="http://t1.gstatic.com/images?q=tbn:ANd9GcQwtEDh9H9BTpbus6Y6TOCYJGu1OTbDTbEzOkJYhDB52bQqM5f4bw"/>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57600" y="4419600"/>
            <a:ext cx="1552575"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96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1. Main Idea/Topic Sentence</a:t>
            </a:r>
          </a:p>
        </p:txBody>
      </p:sp>
      <p:sp>
        <p:nvSpPr>
          <p:cNvPr id="23555" name="Content Placeholder 2"/>
          <p:cNvSpPr>
            <a:spLocks noGrp="1"/>
          </p:cNvSpPr>
          <p:nvPr>
            <p:ph idx="1"/>
          </p:nvPr>
        </p:nvSpPr>
        <p:spPr/>
        <p:txBody>
          <a:bodyPr/>
          <a:lstStyle/>
          <a:p>
            <a:pPr eaLnBrk="1" hangingPunct="1"/>
            <a:r>
              <a:rPr lang="en-US" dirty="0" smtClean="0"/>
              <a:t>Transitions from previous paragraph – shows the connection, or relationship, between the two</a:t>
            </a:r>
          </a:p>
          <a:p>
            <a:pPr eaLnBrk="1" hangingPunct="1"/>
            <a:r>
              <a:rPr lang="en-US" dirty="0" smtClean="0"/>
              <a:t>States the overall subject of the paragraph</a:t>
            </a:r>
          </a:p>
          <a:p>
            <a:pPr eaLnBrk="1" hangingPunct="1"/>
            <a:r>
              <a:rPr lang="en-US" dirty="0" smtClean="0"/>
              <a:t>Makes a promise to the reader</a:t>
            </a:r>
          </a:p>
          <a:p>
            <a:pPr eaLnBrk="1" hangingPunct="1"/>
            <a:r>
              <a:rPr lang="en-US" dirty="0" smtClean="0"/>
              <a:t>Do we always see topic sentences in writing?</a:t>
            </a:r>
          </a:p>
        </p:txBody>
      </p:sp>
    </p:spTree>
    <p:extLst>
      <p:ext uri="{BB962C8B-B14F-4D97-AF65-F5344CB8AC3E}">
        <p14:creationId xmlns:p14="http://schemas.microsoft.com/office/powerpoint/2010/main" val="3152969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Words that </a:t>
            </a:r>
            <a:r>
              <a:rPr lang="en-US" dirty="0" smtClean="0"/>
              <a:t>Indicate Relationships between Ideas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To show place - </a:t>
            </a:r>
            <a:r>
              <a:rPr lang="en-US" i="1" dirty="0"/>
              <a:t>above, below, here, there,</a:t>
            </a:r>
            <a:r>
              <a:rPr lang="en-US" dirty="0"/>
              <a:t> etc.</a:t>
            </a:r>
          </a:p>
          <a:p>
            <a:r>
              <a:rPr lang="en-US" dirty="0"/>
              <a:t>To show time - </a:t>
            </a:r>
            <a:r>
              <a:rPr lang="en-US" i="1" dirty="0"/>
              <a:t>after, before, currently, during, earlier, later,</a:t>
            </a:r>
            <a:r>
              <a:rPr lang="en-US" dirty="0"/>
              <a:t> etc.</a:t>
            </a:r>
          </a:p>
          <a:p>
            <a:r>
              <a:rPr lang="en-US" dirty="0"/>
              <a:t>To give an example - </a:t>
            </a:r>
            <a:r>
              <a:rPr lang="en-US" i="1" dirty="0"/>
              <a:t>for example, for instance,</a:t>
            </a:r>
            <a:r>
              <a:rPr lang="en-US" dirty="0"/>
              <a:t> etc.</a:t>
            </a:r>
          </a:p>
          <a:p>
            <a:r>
              <a:rPr lang="en-US" dirty="0"/>
              <a:t>To show addition - </a:t>
            </a:r>
            <a:r>
              <a:rPr lang="en-US" i="1" dirty="0"/>
              <a:t>additionally, also, and, furthermore, moreover, equally important,</a:t>
            </a:r>
            <a:r>
              <a:rPr lang="en-US" dirty="0"/>
              <a:t> etc.</a:t>
            </a:r>
          </a:p>
          <a:p>
            <a:r>
              <a:rPr lang="en-US" dirty="0"/>
              <a:t>To show similarity - </a:t>
            </a:r>
            <a:r>
              <a:rPr lang="en-US" i="1" dirty="0"/>
              <a:t>also, likewise, in the same way, similarly,</a:t>
            </a:r>
            <a:r>
              <a:rPr lang="en-US" dirty="0"/>
              <a:t> etc.</a:t>
            </a:r>
          </a:p>
          <a:p>
            <a:r>
              <a:rPr lang="en-US" dirty="0"/>
              <a:t>To show an exception - </a:t>
            </a:r>
            <a:r>
              <a:rPr lang="en-US" i="1" dirty="0"/>
              <a:t>but, however, nevertheless, on the other hand, on the contrary, yet,</a:t>
            </a:r>
            <a:r>
              <a:rPr lang="en-US" dirty="0"/>
              <a:t> etc.</a:t>
            </a:r>
          </a:p>
          <a:p>
            <a:r>
              <a:rPr lang="en-US" dirty="0"/>
              <a:t>To show a sequence - </a:t>
            </a:r>
            <a:r>
              <a:rPr lang="en-US" i="1" dirty="0"/>
              <a:t>first, second, third, next, then,</a:t>
            </a:r>
            <a:r>
              <a:rPr lang="en-US" dirty="0"/>
              <a:t> etc.</a:t>
            </a:r>
          </a:p>
          <a:p>
            <a:r>
              <a:rPr lang="en-US" dirty="0"/>
              <a:t>To emphasize - </a:t>
            </a:r>
            <a:r>
              <a:rPr lang="en-US" i="1" dirty="0"/>
              <a:t>indeed, in fact, of course,</a:t>
            </a:r>
            <a:r>
              <a:rPr lang="en-US" dirty="0"/>
              <a:t> etc.</a:t>
            </a:r>
          </a:p>
          <a:p>
            <a:r>
              <a:rPr lang="en-US" dirty="0"/>
              <a:t>To show cause and effect - </a:t>
            </a:r>
            <a:r>
              <a:rPr lang="en-US" i="1" dirty="0"/>
              <a:t>accordingly, consequently, therefore, thus,</a:t>
            </a:r>
            <a:r>
              <a:rPr lang="en-US" dirty="0"/>
              <a:t> etc.</a:t>
            </a:r>
          </a:p>
          <a:p>
            <a:r>
              <a:rPr lang="en-US" dirty="0"/>
              <a:t>To conclude or repeat - </a:t>
            </a:r>
            <a:r>
              <a:rPr lang="en-US" i="1" dirty="0"/>
              <a:t>finally, in conclusion, on the whole, in the end,</a:t>
            </a:r>
            <a:r>
              <a:rPr lang="en-US" dirty="0"/>
              <a:t> etc.</a:t>
            </a:r>
          </a:p>
          <a:p>
            <a:endParaRPr lang="en-US" dirty="0"/>
          </a:p>
        </p:txBody>
      </p:sp>
    </p:spTree>
    <p:extLst>
      <p:ext uri="{BB962C8B-B14F-4D97-AF65-F5344CB8AC3E}">
        <p14:creationId xmlns:p14="http://schemas.microsoft.com/office/powerpoint/2010/main" val="241128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68"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Three Ways of </a:t>
            </a:r>
            <a:r>
              <a:rPr lang="en-US" sz="4000" dirty="0" smtClean="0">
                <a:solidFill>
                  <a:schemeClr val="tx1">
                    <a:lumMod val="50000"/>
                    <a:lumOff val="50000"/>
                  </a:schemeClr>
                </a:solidFill>
                <a:latin typeface="+mj-lt"/>
              </a:rPr>
              <a:t>Using Sources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62000" y="5127978"/>
            <a:ext cx="7962646" cy="400110"/>
          </a:xfrm>
          <a:prstGeom prst="rect">
            <a:avLst/>
          </a:prstGeom>
          <a:noFill/>
        </p:spPr>
        <p:txBody>
          <a:bodyPr wrap="none" rtlCol="0">
            <a:normAutofit/>
          </a:bodyPr>
          <a:lstStyle/>
          <a:p>
            <a:r>
              <a:rPr lang="en-US" sz="2000" dirty="0" smtClean="0"/>
              <a:t>You do not need to choose between these three – skilled writers can use all.</a:t>
            </a:r>
            <a:endParaRPr lang="en-US" sz="2000" dirty="0"/>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11693" y="2667000"/>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Summary</a:t>
              </a:r>
              <a:endParaRPr lang="en-US" sz="2400" b="1" spc="60" dirty="0" smtClean="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Paraphrase</a:t>
              </a:r>
              <a:endParaRPr lang="en-US" sz="2300" b="1" spc="60" dirty="0" smtClean="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810000"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Quote</a:t>
              </a:r>
              <a:endParaRPr lang="en-US" sz="2300" b="1" spc="60" dirty="0" smtClean="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2. Evidence</a:t>
            </a:r>
          </a:p>
        </p:txBody>
      </p:sp>
      <p:sp>
        <p:nvSpPr>
          <p:cNvPr id="24579" name="Content Placeholder 2"/>
          <p:cNvSpPr>
            <a:spLocks noGrp="1"/>
          </p:cNvSpPr>
          <p:nvPr>
            <p:ph idx="1"/>
          </p:nvPr>
        </p:nvSpPr>
        <p:spPr/>
        <p:txBody>
          <a:bodyPr>
            <a:normAutofit fontScale="92500"/>
          </a:bodyPr>
          <a:lstStyle/>
          <a:p>
            <a:pPr eaLnBrk="1" hangingPunct="1"/>
            <a:r>
              <a:rPr lang="en-US" dirty="0" smtClean="0"/>
              <a:t>Dialogue (entire lines, parts of lines, single words)</a:t>
            </a:r>
          </a:p>
          <a:p>
            <a:pPr eaLnBrk="1" hangingPunct="1">
              <a:buFont typeface="Wingdings 2" pitchFamily="18" charset="2"/>
              <a:buNone/>
            </a:pPr>
            <a:r>
              <a:rPr lang="en-US" dirty="0" smtClean="0"/>
              <a:t>	Ex. The author of the article, Smith, uses pathos and attempts to incite fear in his readers when he writes, “Unless we act now, our children will suffer the consequences of this decision.”</a:t>
            </a:r>
          </a:p>
          <a:p>
            <a:pPr eaLnBrk="1" hangingPunct="1"/>
            <a:r>
              <a:rPr lang="en-US" dirty="0" smtClean="0"/>
              <a:t>Description/Summary/Paraphrasing</a:t>
            </a:r>
          </a:p>
          <a:p>
            <a:pPr eaLnBrk="1" hangingPunct="1">
              <a:buFont typeface="Wingdings 2" pitchFamily="18" charset="2"/>
              <a:buNone/>
            </a:pPr>
            <a:r>
              <a:rPr lang="en-US" dirty="0" smtClean="0"/>
              <a:t>	Ex. Bush uses short sentences, allowing the reader to process this information at a quick pace.</a:t>
            </a:r>
          </a:p>
        </p:txBody>
      </p:sp>
    </p:spTree>
    <p:extLst>
      <p:ext uri="{BB962C8B-B14F-4D97-AF65-F5344CB8AC3E}">
        <p14:creationId xmlns:p14="http://schemas.microsoft.com/office/powerpoint/2010/main" val="400675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3. Analysis</a:t>
            </a:r>
          </a:p>
        </p:txBody>
      </p:sp>
      <p:sp>
        <p:nvSpPr>
          <p:cNvPr id="25603" name="Content Placeholder 2"/>
          <p:cNvSpPr>
            <a:spLocks noGrp="1"/>
          </p:cNvSpPr>
          <p:nvPr>
            <p:ph idx="1"/>
          </p:nvPr>
        </p:nvSpPr>
        <p:spPr/>
        <p:txBody>
          <a:bodyPr>
            <a:normAutofit/>
          </a:bodyPr>
          <a:lstStyle/>
          <a:p>
            <a:pPr eaLnBrk="1" hangingPunct="1"/>
            <a:r>
              <a:rPr lang="en-US" dirty="0" smtClean="0"/>
              <a:t>What does the evidence mean or show?</a:t>
            </a:r>
          </a:p>
          <a:p>
            <a:pPr eaLnBrk="1" hangingPunct="1"/>
            <a:r>
              <a:rPr lang="en-US" dirty="0" smtClean="0"/>
              <a:t>Everyone notices different parts of the quote, so explain and elaborate on which parts of the quote are relevant to your argument.</a:t>
            </a:r>
          </a:p>
          <a:p>
            <a:pPr eaLnBrk="1" hangingPunct="1">
              <a:buFont typeface="Wingdings 2" pitchFamily="18" charset="2"/>
              <a:buNone/>
            </a:pPr>
            <a:r>
              <a:rPr lang="en-US" dirty="0" smtClean="0"/>
              <a:t>	Ex. In </a:t>
            </a:r>
            <a:r>
              <a:rPr lang="en-US" i="1" dirty="0" smtClean="0"/>
              <a:t>Cather in the Rye</a:t>
            </a:r>
            <a:r>
              <a:rPr lang="en-US" dirty="0" smtClean="0"/>
              <a:t>, Holden Caulfield quips, “All morons hate it when you call them a moron.”  This comment exemplifies his sarcastic tone.</a:t>
            </a:r>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endParaRPr lang="en-US" dirty="0" smtClean="0"/>
          </a:p>
        </p:txBody>
      </p:sp>
    </p:spTree>
    <p:extLst>
      <p:ext uri="{BB962C8B-B14F-4D97-AF65-F5344CB8AC3E}">
        <p14:creationId xmlns:p14="http://schemas.microsoft.com/office/powerpoint/2010/main" val="1715709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4. Link Back To Thesis</a:t>
            </a:r>
          </a:p>
        </p:txBody>
      </p:sp>
      <p:sp>
        <p:nvSpPr>
          <p:cNvPr id="26627" name="Content Placeholder 2"/>
          <p:cNvSpPr>
            <a:spLocks noGrp="1"/>
          </p:cNvSpPr>
          <p:nvPr>
            <p:ph idx="1"/>
          </p:nvPr>
        </p:nvSpPr>
        <p:spPr/>
        <p:txBody>
          <a:bodyPr/>
          <a:lstStyle/>
          <a:p>
            <a:pPr eaLnBrk="1" hangingPunct="1"/>
            <a:r>
              <a:rPr lang="en-US" dirty="0" smtClean="0"/>
              <a:t>Show how that paragraph, and the claims or evidence within that paragraph, supports your main argument.</a:t>
            </a:r>
          </a:p>
          <a:p>
            <a:pPr marL="0" indent="0" eaLnBrk="1" hangingPunct="1">
              <a:buNone/>
            </a:pPr>
            <a:endParaRPr lang="en-US" dirty="0" smtClean="0"/>
          </a:p>
        </p:txBody>
      </p:sp>
      <p:pic>
        <p:nvPicPr>
          <p:cNvPr id="4" name="Picture Placeholder 4" descr="Spinal Cord.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a:xfrm rot="420000">
            <a:off x="1341885" y="3576217"/>
            <a:ext cx="2548634" cy="2169285"/>
          </a:xfrm>
          <a:prstGeom prst="rect">
            <a:avLst/>
          </a:prstGeom>
          <a:ln>
            <a:headEnd/>
            <a:tailEnd/>
          </a:ln>
        </p:spPr>
      </p:pic>
      <p:sp>
        <p:nvSpPr>
          <p:cNvPr id="2" name="Rectangle 1"/>
          <p:cNvSpPr/>
          <p:nvPr/>
        </p:nvSpPr>
        <p:spPr>
          <a:xfrm>
            <a:off x="4114800" y="4572000"/>
            <a:ext cx="4572000" cy="923330"/>
          </a:xfrm>
          <a:prstGeom prst="rect">
            <a:avLst/>
          </a:prstGeom>
        </p:spPr>
        <p:txBody>
          <a:bodyPr>
            <a:spAutoFit/>
          </a:bodyPr>
          <a:lstStyle/>
          <a:p>
            <a:r>
              <a:rPr lang="en-US" dirty="0"/>
              <a:t>Your thesis should be like a  spinal cord, because everything in your paper should connect to your thesis.</a:t>
            </a:r>
            <a:endParaRPr lang="en-US" dirty="0"/>
          </a:p>
        </p:txBody>
      </p:sp>
    </p:spTree>
    <p:extLst>
      <p:ext uri="{BB962C8B-B14F-4D97-AF65-F5344CB8AC3E}">
        <p14:creationId xmlns:p14="http://schemas.microsoft.com/office/powerpoint/2010/main" val="3173527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Tree>
    <p:extLst>
      <p:ext uri="{BB962C8B-B14F-4D97-AF65-F5344CB8AC3E}">
        <p14:creationId xmlns:p14="http://schemas.microsoft.com/office/powerpoint/2010/main" val="2922886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Writing </a:t>
            </a:r>
            <a:r>
              <a:rPr lang="en-US" sz="4000" b="0" cap="none" dirty="0" smtClean="0">
                <a:solidFill>
                  <a:prstClr val="black">
                    <a:lumMod val="50000"/>
                    <a:lumOff val="50000"/>
                  </a:prstClr>
                </a:solidFill>
                <a:ea typeface="+mn-ea"/>
                <a:cs typeface="+mn-cs"/>
              </a:rPr>
              <a:t>Summaries</a:t>
            </a:r>
            <a:endParaRPr lang="en-US" sz="2800" dirty="0"/>
          </a:p>
        </p:txBody>
      </p:sp>
      <p:sp>
        <p:nvSpPr>
          <p:cNvPr id="5" name="Text Placeholder 4"/>
          <p:cNvSpPr>
            <a:spLocks noGrp="1"/>
          </p:cNvSpPr>
          <p:nvPr>
            <p:ph type="body" idx="1"/>
          </p:nvPr>
        </p:nvSpPr>
        <p:spPr>
          <a:xfrm>
            <a:off x="381000" y="4800600"/>
            <a:ext cx="8229601" cy="680587"/>
          </a:xfrm>
        </p:spPr>
        <p:txBody>
          <a:bodyPr>
            <a:normAutofit/>
          </a:bodyPr>
          <a:lstStyle/>
          <a:p>
            <a:r>
              <a:rPr lang="en-US" sz="1600" dirty="0"/>
              <a:t>Summarizing involves putting the main idea(s) into your own words.  Summaries are </a:t>
            </a:r>
            <a:r>
              <a:rPr lang="en-US" sz="1600" b="1" dirty="0"/>
              <a:t>significantly shorter</a:t>
            </a:r>
            <a:r>
              <a:rPr lang="en-US" sz="1600" dirty="0"/>
              <a:t> than the original text and take a </a:t>
            </a:r>
            <a:r>
              <a:rPr lang="en-US" sz="1600" b="1" dirty="0"/>
              <a:t>broad overview </a:t>
            </a:r>
            <a:r>
              <a:rPr lang="en-US" sz="1600" dirty="0"/>
              <a:t>of the source material.  </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Your Sources</a:t>
            </a:r>
            <a:endParaRPr lang="en-US" dirty="0"/>
          </a:p>
        </p:txBody>
      </p:sp>
      <p:sp>
        <p:nvSpPr>
          <p:cNvPr id="4" name="Content Placeholder 3"/>
          <p:cNvSpPr>
            <a:spLocks noGrp="1"/>
          </p:cNvSpPr>
          <p:nvPr>
            <p:ph sz="half" idx="2"/>
          </p:nvPr>
        </p:nvSpPr>
        <p:spPr>
          <a:xfrm>
            <a:off x="3810000" y="1143000"/>
            <a:ext cx="4876800" cy="4504854"/>
          </a:xfrm>
        </p:spPr>
        <p:txBody>
          <a:bodyPr>
            <a:normAutofit/>
          </a:bodyPr>
          <a:lstStyle/>
          <a:p>
            <a:pPr marL="0" indent="0">
              <a:buNone/>
            </a:pPr>
            <a:r>
              <a:rPr lang="en-US" dirty="0" smtClean="0"/>
              <a:t>A summary is a </a:t>
            </a:r>
            <a:r>
              <a:rPr lang="en-US" dirty="0"/>
              <a:t>brief re-statement of the </a:t>
            </a:r>
            <a:r>
              <a:rPr lang="en-US" b="1" dirty="0"/>
              <a:t>main ideas </a:t>
            </a:r>
            <a:r>
              <a:rPr lang="en-US" dirty="0"/>
              <a:t>in the original text. </a:t>
            </a:r>
          </a:p>
          <a:p>
            <a:pPr marL="0" indent="0">
              <a:buNone/>
            </a:pPr>
            <a:endParaRPr lang="en-US" dirty="0"/>
          </a:p>
          <a:p>
            <a:pPr marL="0" indent="0">
              <a:buNone/>
            </a:pPr>
            <a:r>
              <a:rPr lang="en-US" dirty="0"/>
              <a:t>You may want to summarize the three articles before analyzing them.  Combined, the three summaries of your three articles should all fit on a Post-It note.</a:t>
            </a:r>
          </a:p>
          <a:p>
            <a:pPr marL="0" indent="0">
              <a:buNone/>
            </a:pPr>
            <a:endParaRPr lang="en-US" dirty="0"/>
          </a:p>
        </p:txBody>
      </p:sp>
      <p:pic>
        <p:nvPicPr>
          <p:cNvPr id="5" name="Picture 2" descr="http://www.couponclipinista.com/wp-content/uploads/2012/08/POSTIT.jpeg"/>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152400" y="1876023"/>
            <a:ext cx="3564389" cy="315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66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Writing</a:t>
            </a:r>
            <a:r>
              <a:rPr lang="en-US" sz="4000" cap="none" dirty="0" smtClean="0">
                <a:solidFill>
                  <a:prstClr val="black">
                    <a:lumMod val="85000"/>
                    <a:lumOff val="15000"/>
                  </a:prstClr>
                </a:solidFill>
                <a:ea typeface="+mn-ea"/>
                <a:cs typeface="+mn-cs"/>
              </a:rPr>
              <a:t> </a:t>
            </a:r>
            <a:r>
              <a:rPr lang="en-US" sz="4000" b="0" cap="none" dirty="0" smtClean="0">
                <a:solidFill>
                  <a:prstClr val="black">
                    <a:lumMod val="50000"/>
                    <a:lumOff val="50000"/>
                  </a:prstClr>
                </a:solidFill>
                <a:ea typeface="+mn-ea"/>
                <a:cs typeface="+mn-cs"/>
              </a:rPr>
              <a:t>Paraphrases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normAutofit/>
          </a:bodyPr>
          <a:lstStyle/>
          <a:p>
            <a:pPr>
              <a:spcBef>
                <a:spcPts val="0"/>
              </a:spcBef>
            </a:pPr>
            <a:r>
              <a:rPr lang="en-US" sz="1600" dirty="0" smtClean="0"/>
              <a:t>Paraphrasing helps you digest the information and make sense of the text in your own mind.</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Paraphrase Is…</a:t>
            </a:r>
            <a:endParaRPr lang="en-US" dirty="0"/>
          </a:p>
        </p:txBody>
      </p:sp>
      <p:sp>
        <p:nvSpPr>
          <p:cNvPr id="3" name="Content Placeholder 2"/>
          <p:cNvSpPr>
            <a:spLocks noGrp="1"/>
          </p:cNvSpPr>
          <p:nvPr>
            <p:ph idx="1"/>
          </p:nvPr>
        </p:nvSpPr>
        <p:spPr/>
        <p:txBody>
          <a:bodyPr/>
          <a:lstStyle/>
          <a:p>
            <a:pPr marL="0" indent="0">
              <a:buNone/>
            </a:pPr>
            <a:r>
              <a:rPr lang="en-US" dirty="0"/>
              <a:t>•Your own condensed version of the information and ideas presented in another text.</a:t>
            </a:r>
          </a:p>
          <a:p>
            <a:pPr marL="0" indent="0">
              <a:buNone/>
            </a:pPr>
            <a:endParaRPr lang="en-US" dirty="0"/>
          </a:p>
          <a:p>
            <a:pPr marL="0" indent="0">
              <a:buNone/>
            </a:pPr>
            <a:r>
              <a:rPr lang="en-US" dirty="0"/>
              <a:t>•Shorter than the original text, but more detailed than a summary</a:t>
            </a:r>
            <a:r>
              <a:rPr lang="en-US" dirty="0" smtClean="0"/>
              <a:t>.</a:t>
            </a:r>
            <a:endParaRPr lang="en-US" dirty="0"/>
          </a:p>
        </p:txBody>
      </p:sp>
    </p:spTree>
    <p:extLst>
      <p:ext uri="{BB962C8B-B14F-4D97-AF65-F5344CB8AC3E}">
        <p14:creationId xmlns:p14="http://schemas.microsoft.com/office/powerpoint/2010/main" val="3162222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or Plagiarizing?</a:t>
            </a:r>
            <a:endParaRPr lang="en-US" dirty="0"/>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457200" y="2531554"/>
            <a:ext cx="4038600" cy="2261616"/>
          </a:xfrm>
        </p:spPr>
      </p:pic>
      <p:sp>
        <p:nvSpPr>
          <p:cNvPr id="4" name="Content Placeholder 3"/>
          <p:cNvSpPr>
            <a:spLocks noGrp="1"/>
          </p:cNvSpPr>
          <p:nvPr>
            <p:ph sz="half" idx="2"/>
          </p:nvPr>
        </p:nvSpPr>
        <p:spPr/>
        <p:txBody>
          <a:bodyPr>
            <a:normAutofit fontScale="92500" lnSpcReduction="20000"/>
          </a:bodyPr>
          <a:lstStyle/>
          <a:p>
            <a:r>
              <a:rPr lang="en-US" dirty="0"/>
              <a:t>If you do not change the </a:t>
            </a:r>
            <a:r>
              <a:rPr lang="en-US" b="1" dirty="0"/>
              <a:t>sentence structure</a:t>
            </a:r>
            <a:r>
              <a:rPr lang="en-US" dirty="0"/>
              <a:t> around, then you are plagiarizing.</a:t>
            </a:r>
          </a:p>
          <a:p>
            <a:endParaRPr lang="en-US" dirty="0"/>
          </a:p>
          <a:p>
            <a:r>
              <a:rPr lang="en-US" dirty="0"/>
              <a:t>If you do not put quotation marks around unique words or phrases that you could not change, then you are plagiarizing.  </a:t>
            </a:r>
          </a:p>
          <a:p>
            <a:endParaRPr lang="en-US" dirty="0"/>
          </a:p>
        </p:txBody>
      </p:sp>
    </p:spTree>
    <p:extLst>
      <p:ext uri="{BB962C8B-B14F-4D97-AF65-F5344CB8AC3E}">
        <p14:creationId xmlns:p14="http://schemas.microsoft.com/office/powerpoint/2010/main" val="332248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for Paraphrasing to Avoid Plagiarism</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1. Reread the original passage until you understand its full meaning as best as you can.</a:t>
            </a:r>
          </a:p>
          <a:p>
            <a:pPr marL="457200" indent="-457200">
              <a:buAutoNum type="arabicPeriod"/>
            </a:pPr>
            <a:endParaRPr lang="en-US" dirty="0"/>
          </a:p>
          <a:p>
            <a:pPr marL="0" indent="0">
              <a:buNone/>
            </a:pPr>
            <a:r>
              <a:rPr lang="en-US" dirty="0"/>
              <a:t>2. Set the original aside, and write your paraphrase on a separate sheet of paper.</a:t>
            </a:r>
          </a:p>
          <a:p>
            <a:pPr marL="0" indent="0">
              <a:buNone/>
            </a:pPr>
            <a:endParaRPr lang="en-US" dirty="0"/>
          </a:p>
          <a:p>
            <a:pPr marL="0" indent="0">
              <a:buNone/>
            </a:pPr>
            <a:r>
              <a:rPr lang="en-US" dirty="0"/>
              <a:t>3. Check your version with the original to make sure that your version accurately expresses all the essential information in a new form.</a:t>
            </a:r>
          </a:p>
          <a:p>
            <a:pPr marL="0" indent="0">
              <a:buNone/>
            </a:pPr>
            <a:endParaRPr lang="en-US" dirty="0"/>
          </a:p>
          <a:p>
            <a:pPr marL="0" indent="0">
              <a:buNone/>
            </a:pPr>
            <a:r>
              <a:rPr lang="en-US" dirty="0"/>
              <a:t>4. Use quotation marks to identify any unique term or phraseology you have borrowed exactly from the source.</a:t>
            </a:r>
          </a:p>
          <a:p>
            <a:pPr marL="0" indent="0">
              <a:buNone/>
            </a:pPr>
            <a:endParaRPr lang="en-US" dirty="0"/>
          </a:p>
        </p:txBody>
      </p:sp>
    </p:spTree>
    <p:extLst>
      <p:ext uri="{BB962C8B-B14F-4D97-AF65-F5344CB8AC3E}">
        <p14:creationId xmlns:p14="http://schemas.microsoft.com/office/powerpoint/2010/main" val="3533174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Using </a:t>
            </a:r>
            <a:r>
              <a:rPr lang="en-US" sz="4000" b="0" cap="none" dirty="0" smtClean="0">
                <a:solidFill>
                  <a:prstClr val="black">
                    <a:lumMod val="50000"/>
                    <a:lumOff val="50000"/>
                  </a:prstClr>
                </a:solidFill>
                <a:ea typeface="+mn-ea"/>
                <a:cs typeface="+mn-cs"/>
              </a:rPr>
              <a:t>Quotations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normAutofit/>
          </a:bodyPr>
          <a:lstStyle/>
          <a:p>
            <a:r>
              <a:rPr lang="en-US" sz="1600" dirty="0"/>
              <a:t>Quotations must be identical to the original text, matching the source document word for word</a:t>
            </a:r>
            <a:r>
              <a:rPr lang="en-US" sz="1600" dirty="0" smtClean="0"/>
              <a:t>.</a:t>
            </a:r>
            <a:endParaRPr lang="en-US" sz="1600" dirty="0"/>
          </a:p>
        </p:txBody>
      </p:sp>
      <p:grpSp>
        <p:nvGrpSpPr>
          <p:cNvPr id="7" name="Group 6"/>
          <p:cNvGrpSpPr/>
          <p:nvPr/>
        </p:nvGrpSpPr>
        <p:grpSpPr>
          <a:xfrm>
            <a:off x="762000" y="1587511"/>
            <a:ext cx="2057400" cy="2708434"/>
            <a:chOff x="6324600" y="1587511"/>
            <a:chExt cx="2057400" cy="2708434"/>
          </a:xfrm>
        </p:grpSpPr>
        <p:sp>
          <p:nvSpPr>
            <p:cNvPr id="11" name="Oval 10"/>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2" name="TextBox 11"/>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3" name="TextBox 12"/>
            <p:cNvSpPr txBox="1"/>
            <p:nvPr/>
          </p:nvSpPr>
          <p:spPr>
            <a:xfrm>
              <a:off x="6411810" y="2674651"/>
              <a:ext cx="1931160" cy="665695"/>
            </a:xfrm>
            <a:prstGeom prst="rect">
              <a:avLst/>
            </a:prstGeom>
            <a:noFill/>
          </p:spPr>
          <p:txBody>
            <a:bodyPr wrap="square" rtlCol="0">
              <a:normAutofit/>
            </a:bodyPr>
            <a:lstStyle/>
            <a:p>
              <a:pPr algn="ctr">
                <a:lnSpc>
                  <a:spcPct val="80000"/>
                </a:lnSpc>
              </a:pPr>
              <a:endParaRPr lang="en-US" sz="2300" b="1" spc="60" dirty="0" smtClean="0">
                <a:solidFill>
                  <a:schemeClr val="bg1"/>
                </a:solidFill>
                <a:effectLst>
                  <a:outerShdw blurRad="50800" dist="25400" dir="5400000" algn="t" rotWithShape="0">
                    <a:prstClr val="black">
                      <a:alpha val="15000"/>
                    </a:prstClr>
                  </a:outerShdw>
                </a:effectLst>
              </a:endParaRPr>
            </a:p>
          </p:txBody>
        </p:sp>
      </p:grpSp>
    </p:spTree>
    <p:extLst>
      <p:ext uri="{BB962C8B-B14F-4D97-AF65-F5344CB8AC3E}">
        <p14:creationId xmlns:p14="http://schemas.microsoft.com/office/powerpoint/2010/main" val="958888309"/>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1090</Words>
  <Application>Microsoft Office PowerPoint</Application>
  <PresentationFormat>On-screen Show (4:3)</PresentationFormat>
  <Paragraphs>130</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Introducing PowerPoint 2010</vt:lpstr>
      <vt:lpstr>Using outside texts as EVIDENCE</vt:lpstr>
      <vt:lpstr>PowerPoint Presentation</vt:lpstr>
      <vt:lpstr>Writing Summaries</vt:lpstr>
      <vt:lpstr>Summarizing Your Sources</vt:lpstr>
      <vt:lpstr>Writing Paraphrases</vt:lpstr>
      <vt:lpstr>A Paraphrase Is…</vt:lpstr>
      <vt:lpstr>Paraphrasing or Plagiarizing?</vt:lpstr>
      <vt:lpstr>Method for Paraphrasing to Avoid Plagiarism</vt:lpstr>
      <vt:lpstr>Using Quotations</vt:lpstr>
      <vt:lpstr>Quotations are Closest to the Original Text</vt:lpstr>
      <vt:lpstr>When to use quotations as evidence?</vt:lpstr>
      <vt:lpstr>How to use quotations?</vt:lpstr>
      <vt:lpstr>How to use quotations?</vt:lpstr>
      <vt:lpstr>What not to do…</vt:lpstr>
      <vt:lpstr>Quotations and Signal Phrases</vt:lpstr>
      <vt:lpstr>The MEAL Plan</vt:lpstr>
      <vt:lpstr>The MEAL Plan: Introducing Evidence</vt:lpstr>
      <vt:lpstr>1. Main Idea/Topic Sentence</vt:lpstr>
      <vt:lpstr>Words that Indicate Relationships between Ideas</vt:lpstr>
      <vt:lpstr>2. Evidence</vt:lpstr>
      <vt:lpstr>3. Analysis</vt:lpstr>
      <vt:lpstr>4. Link Back To Thesis</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2011-11-14T20:43:11Z</dcterms:created>
  <dcterms:modified xsi:type="dcterms:W3CDTF">2012-10-10T15:53:54Z</dcterms:modified>
</cp:coreProperties>
</file>