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6" r:id="rId6"/>
    <p:sldId id="259" r:id="rId7"/>
    <p:sldId id="267" r:id="rId8"/>
    <p:sldId id="263" r:id="rId9"/>
    <p:sldId id="268" r:id="rId10"/>
    <p:sldId id="260" r:id="rId11"/>
    <p:sldId id="269" r:id="rId12"/>
    <p:sldId id="262" r:id="rId13"/>
    <p:sldId id="270" r:id="rId14"/>
    <p:sldId id="264" r:id="rId15"/>
    <p:sldId id="271" r:id="rId16"/>
    <p:sldId id="273" r:id="rId17"/>
    <p:sldId id="274" r:id="rId18"/>
    <p:sldId id="261" r:id="rId19"/>
    <p:sldId id="272"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9A98CF-5383-4214-90E3-6B8E5F279377}"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A98CF-5383-4214-90E3-6B8E5F279377}"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9A98CF-5383-4214-90E3-6B8E5F279377}"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9A98CF-5383-4214-90E3-6B8E5F279377}"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9A98CF-5383-4214-90E3-6B8E5F279377}" type="datetimeFigureOut">
              <a:rPr lang="en-US" smtClean="0"/>
              <a:t>8/29/2013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93F00C-E433-4108-8AAE-AD3ECCDBF830}"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59A98CF-5383-4214-90E3-6B8E5F279377}" type="datetimeFigureOut">
              <a:rPr lang="en-US" smtClean="0"/>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9A98CF-5383-4214-90E3-6B8E5F279377}" type="datetimeFigureOut">
              <a:rPr lang="en-US" smtClean="0"/>
              <a:t>8/29/2013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93F00C-E433-4108-8AAE-AD3ECCDBF830}"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9A98CF-5383-4214-90E3-6B8E5F279377}" type="datetimeFigureOut">
              <a:rPr lang="en-US" smtClean="0"/>
              <a:t>8/29/2013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A98CF-5383-4214-90E3-6B8E5F279377}" type="datetimeFigureOut">
              <a:rPr lang="en-US" smtClean="0"/>
              <a:t>8/29/2013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A98CF-5383-4214-90E3-6B8E5F279377}" type="datetimeFigureOut">
              <a:rPr lang="en-US" smtClean="0"/>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3F00C-E433-4108-8AAE-AD3ECCDBF830}"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9A98CF-5383-4214-90E3-6B8E5F279377}" type="datetimeFigureOut">
              <a:rPr lang="en-US" smtClean="0"/>
              <a:t>8/29/2013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93F00C-E433-4108-8AAE-AD3ECCDBF8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59A98CF-5383-4214-90E3-6B8E5F279377}" type="datetimeFigureOut">
              <a:rPr lang="en-US" smtClean="0"/>
              <a:t>8/29/2013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593F00C-E433-4108-8AAE-AD3ECCDBF83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Narrative Writing Strategies</a:t>
            </a:r>
            <a:endParaRPr lang="en-US" dirty="0"/>
          </a:p>
        </p:txBody>
      </p:sp>
      <p:sp>
        <p:nvSpPr>
          <p:cNvPr id="3" name="Subtitle 2"/>
          <p:cNvSpPr>
            <a:spLocks noGrp="1"/>
          </p:cNvSpPr>
          <p:nvPr>
            <p:ph type="subTitle" idx="1"/>
          </p:nvPr>
        </p:nvSpPr>
        <p:spPr/>
        <p:txBody>
          <a:bodyPr/>
          <a:lstStyle/>
          <a:p>
            <a:r>
              <a:rPr lang="en-US" dirty="0" smtClean="0"/>
              <a:t>“Writing autobiography is my way of making meaning of the life I have led and am leading and may lead.” -Murray</a:t>
            </a:r>
            <a:endParaRPr lang="en-US" dirty="0"/>
          </a:p>
        </p:txBody>
      </p:sp>
    </p:spTree>
    <p:extLst>
      <p:ext uri="{BB962C8B-B14F-4D97-AF65-F5344CB8AC3E}">
        <p14:creationId xmlns:p14="http://schemas.microsoft.com/office/powerpoint/2010/main" val="1936821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lstStyle/>
          <a:p>
            <a:r>
              <a:rPr lang="en-US" dirty="0" smtClean="0"/>
              <a:t>Humor</a:t>
            </a:r>
          </a:p>
          <a:p>
            <a:r>
              <a:rPr lang="en-US" dirty="0" smtClean="0"/>
              <a:t>Verb choice (not too many adverbs)</a:t>
            </a:r>
          </a:p>
          <a:p>
            <a:r>
              <a:rPr lang="en-US" dirty="0" smtClean="0"/>
              <a:t>Passive voice (“The man was killed”) vs. active voice (“The bartender killed the man”)</a:t>
            </a:r>
          </a:p>
          <a:p>
            <a:endParaRPr lang="en-US" dirty="0"/>
          </a:p>
          <a:p>
            <a:endParaRPr lang="en-US" dirty="0" smtClean="0"/>
          </a:p>
          <a:p>
            <a:endParaRPr lang="en-US" dirty="0"/>
          </a:p>
        </p:txBody>
      </p:sp>
    </p:spTree>
    <p:extLst>
      <p:ext uri="{BB962C8B-B14F-4D97-AF65-F5344CB8AC3E}">
        <p14:creationId xmlns:p14="http://schemas.microsoft.com/office/powerpoint/2010/main" val="125256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Tone</a:t>
            </a:r>
            <a:endParaRPr lang="en-US" dirty="0"/>
          </a:p>
        </p:txBody>
      </p:sp>
      <p:sp>
        <p:nvSpPr>
          <p:cNvPr id="3" name="Content Placeholder 2"/>
          <p:cNvSpPr>
            <a:spLocks noGrp="1"/>
          </p:cNvSpPr>
          <p:nvPr>
            <p:ph idx="1"/>
          </p:nvPr>
        </p:nvSpPr>
        <p:spPr/>
        <p:txBody>
          <a:bodyPr/>
          <a:lstStyle/>
          <a:p>
            <a:r>
              <a:rPr lang="en-US" dirty="0" smtClean="0"/>
              <a:t>“She wouldn’t budge.  And when the doctor finally called her daughter, me, who spoke in perfect English – lo and behold – we had assurances the CAT scan would be found, promises that a conference call on Monday would be held, and apologies for any suffering my mother had gone through for a most regrettable mistake” (Tan).</a:t>
            </a:r>
            <a:endParaRPr lang="en-US" dirty="0"/>
          </a:p>
        </p:txBody>
      </p:sp>
    </p:spTree>
    <p:extLst>
      <p:ext uri="{BB962C8B-B14F-4D97-AF65-F5344CB8AC3E}">
        <p14:creationId xmlns:p14="http://schemas.microsoft.com/office/powerpoint/2010/main" val="412405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Pacing</a:t>
            </a:r>
            <a:endParaRPr lang="en-US" dirty="0"/>
          </a:p>
        </p:txBody>
      </p:sp>
      <p:sp>
        <p:nvSpPr>
          <p:cNvPr id="3" name="Content Placeholder 2"/>
          <p:cNvSpPr>
            <a:spLocks noGrp="1"/>
          </p:cNvSpPr>
          <p:nvPr>
            <p:ph idx="1"/>
          </p:nvPr>
        </p:nvSpPr>
        <p:spPr/>
        <p:txBody>
          <a:bodyPr/>
          <a:lstStyle/>
          <a:p>
            <a:r>
              <a:rPr lang="en-US" dirty="0" smtClean="0"/>
              <a:t>How fast or slow is the story moves in each section.</a:t>
            </a:r>
          </a:p>
          <a:p>
            <a:r>
              <a:rPr lang="en-US" dirty="0" smtClean="0"/>
              <a:t>Emphasizes certain parts of the story – often through repetition – and keeps the reader’s interest.</a:t>
            </a:r>
          </a:p>
          <a:p>
            <a:r>
              <a:rPr lang="en-US" dirty="0" smtClean="0"/>
              <a:t>Length of sentences.</a:t>
            </a:r>
            <a:endParaRPr lang="en-US" dirty="0"/>
          </a:p>
        </p:txBody>
      </p:sp>
    </p:spTree>
    <p:extLst>
      <p:ext uri="{BB962C8B-B14F-4D97-AF65-F5344CB8AC3E}">
        <p14:creationId xmlns:p14="http://schemas.microsoft.com/office/powerpoint/2010/main" val="285328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 Fast(</a:t>
            </a:r>
            <a:r>
              <a:rPr lang="en-US" dirty="0" err="1" smtClean="0"/>
              <a:t>er</a:t>
            </a:r>
            <a:r>
              <a:rPr lang="en-US" dirty="0" smtClean="0"/>
              <a:t>) Pace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refused to fail.  I was smart.  I was arrogant.  I was lucky.  I read books late into the night, until I could barely keep my eyes open.  I read books at recess, then during lunch, and in the few minutes left after I had finished my classroom assignments.  I read books in the car when my family traveled to powwows or basketball games.  In shopping malls, I ran to bookstores and read bits and pieces of as many books as I could.  I read the books my father brought home from the pawnshops and secondhand.  I read the books I borrowed from the library.  I read the backs of cereal boxes.  I read the newspaper.  I read the bulletins posted on the walls of the school, the clinic, the tribal offices, the post office.  I read junk mail.  I read auto-repair manuals.  I read magazines.  I read anything that had words and paragraphs.  I read with equal parts joy and desperation.  I loved these books, but I also knew that love had only one purpose.  I was trying to save my life” (</a:t>
            </a:r>
            <a:r>
              <a:rPr lang="en-US" dirty="0" err="1" smtClean="0"/>
              <a:t>Alexie</a:t>
            </a:r>
            <a:r>
              <a:rPr lang="en-US" dirty="0" smtClean="0"/>
              <a:t> 365).</a:t>
            </a:r>
            <a:endParaRPr lang="en-US" dirty="0"/>
          </a:p>
        </p:txBody>
      </p:sp>
    </p:spTree>
    <p:extLst>
      <p:ext uri="{BB962C8B-B14F-4D97-AF65-F5344CB8AC3E}">
        <p14:creationId xmlns:p14="http://schemas.microsoft.com/office/powerpoint/2010/main" val="2297628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Comparisons (Metaphors and Similes)</a:t>
            </a:r>
            <a:endParaRPr lang="en-US" dirty="0"/>
          </a:p>
        </p:txBody>
      </p:sp>
      <p:sp>
        <p:nvSpPr>
          <p:cNvPr id="3" name="Content Placeholder 2"/>
          <p:cNvSpPr>
            <a:spLocks noGrp="1"/>
          </p:cNvSpPr>
          <p:nvPr>
            <p:ph idx="1"/>
          </p:nvPr>
        </p:nvSpPr>
        <p:spPr/>
        <p:txBody>
          <a:bodyPr/>
          <a:lstStyle/>
          <a:p>
            <a:r>
              <a:rPr lang="en-US" dirty="0" smtClean="0"/>
              <a:t>Helps the reader understand how a feeling, place, person, or event is similar to and/or different from something else.</a:t>
            </a:r>
          </a:p>
          <a:p>
            <a:endParaRPr lang="en-US" dirty="0"/>
          </a:p>
        </p:txBody>
      </p:sp>
    </p:spTree>
    <p:extLst>
      <p:ext uri="{BB962C8B-B14F-4D97-AF65-F5344CB8AC3E}">
        <p14:creationId xmlns:p14="http://schemas.microsoft.com/office/powerpoint/2010/main" val="238791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Metaphorical Language</a:t>
            </a:r>
            <a:endParaRPr lang="en-US" dirty="0"/>
          </a:p>
        </p:txBody>
      </p:sp>
      <p:sp>
        <p:nvSpPr>
          <p:cNvPr id="3" name="Content Placeholder 2"/>
          <p:cNvSpPr>
            <a:spLocks noGrp="1"/>
          </p:cNvSpPr>
          <p:nvPr>
            <p:ph idx="1"/>
          </p:nvPr>
        </p:nvSpPr>
        <p:spPr/>
        <p:txBody>
          <a:bodyPr/>
          <a:lstStyle/>
          <a:p>
            <a:r>
              <a:rPr lang="en-US" dirty="0" smtClean="0"/>
              <a:t>“‘Books,’ I say to them.  ‘Books,’ I say.  I throw my weight against their locked doors.  The door holds.  I am smart.  I am arrogant.  I am lucky.  I am trying to save our lives” (</a:t>
            </a:r>
            <a:r>
              <a:rPr lang="en-US" dirty="0" err="1" smtClean="0"/>
              <a:t>Alexie</a:t>
            </a:r>
            <a:r>
              <a:rPr lang="en-US" dirty="0" smtClean="0"/>
              <a:t> 365).</a:t>
            </a:r>
            <a:endParaRPr lang="en-US" dirty="0"/>
          </a:p>
        </p:txBody>
      </p:sp>
    </p:spTree>
    <p:extLst>
      <p:ext uri="{BB962C8B-B14F-4D97-AF65-F5344CB8AC3E}">
        <p14:creationId xmlns:p14="http://schemas.microsoft.com/office/powerpoint/2010/main" val="249971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Talking Directly to the Reader</a:t>
            </a:r>
            <a:endParaRPr lang="en-US" dirty="0"/>
          </a:p>
        </p:txBody>
      </p:sp>
      <p:sp>
        <p:nvSpPr>
          <p:cNvPr id="3" name="Content Placeholder 2"/>
          <p:cNvSpPr>
            <a:spLocks noGrp="1"/>
          </p:cNvSpPr>
          <p:nvPr>
            <p:ph idx="1"/>
          </p:nvPr>
        </p:nvSpPr>
        <p:spPr/>
        <p:txBody>
          <a:bodyPr/>
          <a:lstStyle/>
          <a:p>
            <a:r>
              <a:rPr lang="en-US" dirty="0" smtClean="0"/>
              <a:t>In most stories, the narrator talks to an ambiguous “someone.”  Sometimes, though, the narrator can break through this writer/reader barrier by addressing the reader directly.</a:t>
            </a:r>
          </a:p>
          <a:p>
            <a:r>
              <a:rPr lang="en-US" dirty="0" smtClean="0"/>
              <a:t>Maintain the device throughout. </a:t>
            </a:r>
            <a:endParaRPr lang="en-US" dirty="0"/>
          </a:p>
        </p:txBody>
      </p:sp>
    </p:spTree>
    <p:extLst>
      <p:ext uri="{BB962C8B-B14F-4D97-AF65-F5344CB8AC3E}">
        <p14:creationId xmlns:p14="http://schemas.microsoft.com/office/powerpoint/2010/main" val="4172205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Talking Directly to the Reader</a:t>
            </a:r>
            <a:endParaRPr lang="en-US" dirty="0"/>
          </a:p>
        </p:txBody>
      </p:sp>
      <p:sp>
        <p:nvSpPr>
          <p:cNvPr id="3" name="Content Placeholder 2"/>
          <p:cNvSpPr>
            <a:spLocks noGrp="1"/>
          </p:cNvSpPr>
          <p:nvPr>
            <p:ph idx="1"/>
          </p:nvPr>
        </p:nvSpPr>
        <p:spPr/>
        <p:txBody>
          <a:bodyPr/>
          <a:lstStyle/>
          <a:p>
            <a:r>
              <a:rPr lang="en-US" dirty="0" smtClean="0"/>
              <a:t>“I am not a scholar of English or literature.  I cannot give you much more than personal opinions on the English language and its variations in this country or others” (Tan).</a:t>
            </a:r>
          </a:p>
          <a:p>
            <a:pPr marL="0" indent="0">
              <a:buNone/>
            </a:pPr>
            <a:endParaRPr lang="en-US" dirty="0" smtClean="0"/>
          </a:p>
          <a:p>
            <a:r>
              <a:rPr lang="en-US" dirty="0" smtClean="0"/>
              <a:t>“So you’ll have some idea of what this family talk I heard sounds like, I’ll quote what my mother said during a recent conversation” (Tan).</a:t>
            </a:r>
          </a:p>
          <a:p>
            <a:pPr marL="0" indent="0">
              <a:buNone/>
            </a:pPr>
            <a:endParaRPr lang="en-US" dirty="0" smtClean="0"/>
          </a:p>
          <a:p>
            <a:r>
              <a:rPr lang="en-US" dirty="0" smtClean="0"/>
              <a:t>“You should know that my mother’s expressive command of English belies how much she actually understands” (Tan).</a:t>
            </a:r>
            <a:endParaRPr lang="en-US" dirty="0"/>
          </a:p>
        </p:txBody>
      </p:sp>
    </p:spTree>
    <p:extLst>
      <p:ext uri="{BB962C8B-B14F-4D97-AF65-F5344CB8AC3E}">
        <p14:creationId xmlns:p14="http://schemas.microsoft.com/office/powerpoint/2010/main" val="2389856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Explains the significance of the event or experience.  </a:t>
            </a:r>
          </a:p>
          <a:p>
            <a:r>
              <a:rPr lang="en-US" dirty="0" smtClean="0"/>
              <a:t>Resolution</a:t>
            </a:r>
          </a:p>
          <a:p>
            <a:r>
              <a:rPr lang="en-US" dirty="0" smtClean="0"/>
              <a:t>Very important!</a:t>
            </a:r>
            <a:endParaRPr lang="en-US" dirty="0"/>
          </a:p>
        </p:txBody>
      </p:sp>
    </p:spTree>
    <p:extLst>
      <p:ext uri="{BB962C8B-B14F-4D97-AF65-F5344CB8AC3E}">
        <p14:creationId xmlns:p14="http://schemas.microsoft.com/office/powerpoint/2010/main" val="2124929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Reflection 1</a:t>
            </a:r>
            <a:endParaRPr lang="en-US" dirty="0"/>
          </a:p>
        </p:txBody>
      </p:sp>
      <p:sp>
        <p:nvSpPr>
          <p:cNvPr id="3" name="Content Placeholder 2"/>
          <p:cNvSpPr>
            <a:spLocks noGrp="1"/>
          </p:cNvSpPr>
          <p:nvPr>
            <p:ph idx="1"/>
          </p:nvPr>
        </p:nvSpPr>
        <p:spPr/>
        <p:txBody>
          <a:bodyPr>
            <a:normAutofit/>
          </a:bodyPr>
          <a:lstStyle/>
          <a:p>
            <a:r>
              <a:rPr lang="en-US" dirty="0" smtClean="0"/>
              <a:t>“This might be an interesting story all by itself.  A little Indian boy teaches himself to read at an early age and advances quickly.  He reads ‘Grapes of Wrath’ in kindergarten when other children are struggling through ‘Dick and Jane.’  If he had been anything but an Indian boy living on the reservation, he might have been called a prodigy.  But he is an Indian boy living on a reservation and is simply an oddity” (</a:t>
            </a:r>
            <a:r>
              <a:rPr lang="en-US" dirty="0" err="1" smtClean="0"/>
              <a:t>Alexie</a:t>
            </a:r>
            <a:r>
              <a:rPr lang="en-US" dirty="0" smtClean="0"/>
              <a:t> 365).</a:t>
            </a:r>
          </a:p>
        </p:txBody>
      </p:sp>
    </p:spTree>
    <p:extLst>
      <p:ext uri="{BB962C8B-B14F-4D97-AF65-F5344CB8AC3E}">
        <p14:creationId xmlns:p14="http://schemas.microsoft.com/office/powerpoint/2010/main" val="138361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 and Setting Description</a:t>
            </a:r>
            <a:endParaRPr lang="en-US" dirty="0"/>
          </a:p>
        </p:txBody>
      </p:sp>
      <p:sp>
        <p:nvSpPr>
          <p:cNvPr id="3" name="Content Placeholder 2"/>
          <p:cNvSpPr>
            <a:spLocks noGrp="1"/>
          </p:cNvSpPr>
          <p:nvPr>
            <p:ph idx="1"/>
          </p:nvPr>
        </p:nvSpPr>
        <p:spPr/>
        <p:txBody>
          <a:bodyPr>
            <a:normAutofit/>
          </a:bodyPr>
          <a:lstStyle/>
          <a:p>
            <a:r>
              <a:rPr lang="en-US" dirty="0" smtClean="0"/>
              <a:t>Details about what makes the characters and places unique</a:t>
            </a:r>
          </a:p>
          <a:p>
            <a:r>
              <a:rPr lang="en-US" dirty="0" smtClean="0"/>
              <a:t>Use exact names – specificity is key</a:t>
            </a:r>
          </a:p>
          <a:p>
            <a:endParaRPr lang="en-US" dirty="0" smtClean="0"/>
          </a:p>
        </p:txBody>
      </p:sp>
    </p:spTree>
    <p:extLst>
      <p:ext uri="{BB962C8B-B14F-4D97-AF65-F5344CB8AC3E}">
        <p14:creationId xmlns:p14="http://schemas.microsoft.com/office/powerpoint/2010/main" val="3227769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Reflection 2</a:t>
            </a:r>
            <a:endParaRPr lang="en-US" dirty="0"/>
          </a:p>
        </p:txBody>
      </p:sp>
      <p:sp>
        <p:nvSpPr>
          <p:cNvPr id="3" name="Content Placeholder 2"/>
          <p:cNvSpPr>
            <a:spLocks noGrp="1"/>
          </p:cNvSpPr>
          <p:nvPr>
            <p:ph idx="1"/>
          </p:nvPr>
        </p:nvSpPr>
        <p:spPr/>
        <p:txBody>
          <a:bodyPr>
            <a:normAutofit fontScale="85000" lnSpcReduction="10000"/>
          </a:bodyPr>
          <a:lstStyle/>
          <a:p>
            <a:r>
              <a:rPr lang="en-US" dirty="0"/>
              <a:t>“But [these labels] seemed just as bad, as if </a:t>
            </a:r>
            <a:r>
              <a:rPr lang="en-US" dirty="0" smtClean="0"/>
              <a:t>everything </a:t>
            </a:r>
            <a:r>
              <a:rPr lang="en-US" dirty="0"/>
              <a:t>is limited, including people’s perceptions of the limited English speaker.  I know this for a fact, because when I was growing up, my mother’s “limited” English limited my perception of her.  I was ashamed of her English.  I believed that her English reflected the quality of what she had to say.  That is, because she expressed them imperfectly, her thoughts were imperfect.  And I had plenty of evidence to support me: the fact that people in department stores, at banks, and at restaurants did not take her seriously, did not give her good service, pretended not to understand her, or even acted as if they did not hear her” (Tan</a:t>
            </a:r>
            <a:r>
              <a:rPr lang="en-US" dirty="0" smtClean="0"/>
              <a:t>).</a:t>
            </a:r>
          </a:p>
          <a:p>
            <a:endParaRPr lang="en-US" dirty="0" smtClean="0"/>
          </a:p>
          <a:p>
            <a:r>
              <a:rPr lang="en-US" dirty="0" smtClean="0"/>
              <a:t>“I later decided I should envision a reader for the stories I would write.  And the reader I decided was my mother, because these stories were stories about mothers […] I wanted to capture what language ability tests can never reveal: her intent, her passion, her imagery, the rhythms of her speech and the nature of her thoughts” (Tan).</a:t>
            </a:r>
            <a:endParaRPr lang="en-US" dirty="0"/>
          </a:p>
          <a:p>
            <a:endParaRPr lang="en-US" dirty="0"/>
          </a:p>
        </p:txBody>
      </p:sp>
    </p:spTree>
    <p:extLst>
      <p:ext uri="{BB962C8B-B14F-4D97-AF65-F5344CB8AC3E}">
        <p14:creationId xmlns:p14="http://schemas.microsoft.com/office/powerpoint/2010/main" val="195196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Character and Setting Descriptions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“Notebook </a:t>
            </a:r>
            <a:r>
              <a:rPr lang="en-US" dirty="0"/>
              <a:t>in his lap, pen uncapped, Ian Fraser sat in the dark green Adirondack chair studying the New Hampshire scene that had so often comforted him as he put in his last years at the Washington office.  The green meadow sloping unevenly over the granite ledge to the lake and the point of land with its sentinel pine that marked the edge of his possession, and across the lake the hills rising into mountains touched with the reds, oranges, yellows that would flame into autumn this week or next” (</a:t>
            </a:r>
            <a:r>
              <a:rPr lang="en-US" dirty="0" smtClean="0"/>
              <a:t>Murray 62).</a:t>
            </a:r>
          </a:p>
          <a:p>
            <a:pPr marL="0" indent="0">
              <a:buNone/>
            </a:pPr>
            <a:endParaRPr lang="en-US" dirty="0" smtClean="0"/>
          </a:p>
          <a:p>
            <a:r>
              <a:rPr lang="en-US" dirty="0" smtClean="0"/>
              <a:t>“My father, who was one of the few Indians who went to Catholic school on purpose, was an avid reader of westerns, spy thrillers, murder mysteries, gangster epics, basketball player biographies, and anything else he could find” (</a:t>
            </a:r>
            <a:r>
              <a:rPr lang="en-US" dirty="0" err="1" smtClean="0"/>
              <a:t>Alexie</a:t>
            </a:r>
            <a:r>
              <a:rPr lang="en-US" dirty="0" smtClean="0"/>
              <a:t> 353).</a:t>
            </a:r>
            <a:endParaRPr lang="en-US" dirty="0"/>
          </a:p>
          <a:p>
            <a:endParaRPr lang="en-US" dirty="0"/>
          </a:p>
        </p:txBody>
      </p:sp>
    </p:spTree>
    <p:extLst>
      <p:ext uri="{BB962C8B-B14F-4D97-AF65-F5344CB8AC3E}">
        <p14:creationId xmlns:p14="http://schemas.microsoft.com/office/powerpoint/2010/main" val="44971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Sensory Detail</a:t>
            </a:r>
            <a:endParaRPr lang="en-US" dirty="0"/>
          </a:p>
        </p:txBody>
      </p:sp>
      <p:sp>
        <p:nvSpPr>
          <p:cNvPr id="3" name="Content Placeholder 2"/>
          <p:cNvSpPr>
            <a:spLocks noGrp="1"/>
          </p:cNvSpPr>
          <p:nvPr>
            <p:ph idx="1"/>
          </p:nvPr>
        </p:nvSpPr>
        <p:spPr/>
        <p:txBody>
          <a:bodyPr/>
          <a:lstStyle/>
          <a:p>
            <a:r>
              <a:rPr lang="en-US" dirty="0" smtClean="0"/>
              <a:t>Information about what the character/narrator sees, smells, hears, feels, and tastes.</a:t>
            </a:r>
          </a:p>
          <a:p>
            <a:r>
              <a:rPr lang="en-US" dirty="0" smtClean="0"/>
              <a:t>Connected to memory.</a:t>
            </a:r>
          </a:p>
          <a:p>
            <a:r>
              <a:rPr lang="en-US" dirty="0" smtClean="0"/>
              <a:t>Vivid description and detail makes the reader feel as if he or she is “really there.”</a:t>
            </a:r>
          </a:p>
        </p:txBody>
      </p:sp>
    </p:spTree>
    <p:extLst>
      <p:ext uri="{BB962C8B-B14F-4D97-AF65-F5344CB8AC3E}">
        <p14:creationId xmlns:p14="http://schemas.microsoft.com/office/powerpoint/2010/main" val="2830815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Sensory Detail</a:t>
            </a:r>
            <a:endParaRPr lang="en-US" dirty="0"/>
          </a:p>
        </p:txBody>
      </p:sp>
      <p:sp>
        <p:nvSpPr>
          <p:cNvPr id="3" name="Content Placeholder 2"/>
          <p:cNvSpPr>
            <a:spLocks noGrp="1"/>
          </p:cNvSpPr>
          <p:nvPr>
            <p:ph idx="1"/>
          </p:nvPr>
        </p:nvSpPr>
        <p:spPr/>
        <p:txBody>
          <a:bodyPr/>
          <a:lstStyle/>
          <a:p>
            <a:r>
              <a:rPr lang="en-US" dirty="0" smtClean="0"/>
              <a:t>“In one panel, Superman breaks through a door.  His suit is red, blue, and yellow.  The brown door shatters into many pieces” (</a:t>
            </a:r>
            <a:r>
              <a:rPr lang="en-US" dirty="0" err="1" smtClean="0"/>
              <a:t>Alexie</a:t>
            </a:r>
            <a:r>
              <a:rPr lang="en-US" dirty="0" smtClean="0"/>
              <a:t> 364).</a:t>
            </a:r>
          </a:p>
          <a:p>
            <a:pPr marL="0" indent="0">
              <a:buNone/>
            </a:pPr>
            <a:endParaRPr lang="en-US" dirty="0" smtClean="0"/>
          </a:p>
          <a:p>
            <a:r>
              <a:rPr lang="en-US" dirty="0" smtClean="0"/>
              <a:t>“I knew what the tests were asking, but I could not block out of my mind the images already created by the first pair, “sunset is to nightfall” – and I would see a burst of colors against a darkening sky, the moon rising, the lowering of the curtain of stars” (Tan).</a:t>
            </a:r>
            <a:endParaRPr lang="en-US" dirty="0"/>
          </a:p>
        </p:txBody>
      </p:sp>
    </p:spTree>
    <p:extLst>
      <p:ext uri="{BB962C8B-B14F-4D97-AF65-F5344CB8AC3E}">
        <p14:creationId xmlns:p14="http://schemas.microsoft.com/office/powerpoint/2010/main" val="218159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Realistic Dialogue</a:t>
            </a:r>
            <a:endParaRPr lang="en-US" dirty="0"/>
          </a:p>
        </p:txBody>
      </p:sp>
      <p:sp>
        <p:nvSpPr>
          <p:cNvPr id="3" name="Content Placeholder 2"/>
          <p:cNvSpPr>
            <a:spLocks noGrp="1"/>
          </p:cNvSpPr>
          <p:nvPr>
            <p:ph idx="1"/>
          </p:nvPr>
        </p:nvSpPr>
        <p:spPr/>
        <p:txBody>
          <a:bodyPr/>
          <a:lstStyle/>
          <a:p>
            <a:r>
              <a:rPr lang="en-US" dirty="0" smtClean="0"/>
              <a:t>Bring the characters to life; give them realistic voices.</a:t>
            </a:r>
          </a:p>
          <a:p>
            <a:r>
              <a:rPr lang="en-US" dirty="0" smtClean="0"/>
              <a:t>Helps the reader get to know the characters and their personalities.</a:t>
            </a:r>
          </a:p>
          <a:p>
            <a:r>
              <a:rPr lang="en-US" dirty="0" smtClean="0"/>
              <a:t>Can advance the action of the story.</a:t>
            </a:r>
          </a:p>
          <a:p>
            <a:r>
              <a:rPr lang="en-US" dirty="0" smtClean="0"/>
              <a:t>Scrap unnecessary dialogue.</a:t>
            </a:r>
          </a:p>
          <a:p>
            <a:r>
              <a:rPr lang="en-US" dirty="0" smtClean="0"/>
              <a:t>Indented and uses quotation marks.</a:t>
            </a:r>
          </a:p>
          <a:p>
            <a:pPr marL="0" indent="0">
              <a:buNone/>
            </a:pPr>
            <a:endParaRPr lang="en-US" dirty="0"/>
          </a:p>
        </p:txBody>
      </p:sp>
    </p:spTree>
    <p:extLst>
      <p:ext uri="{BB962C8B-B14F-4D97-AF65-F5344CB8AC3E}">
        <p14:creationId xmlns:p14="http://schemas.microsoft.com/office/powerpoint/2010/main" val="1873191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Realistic Dialogue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my mother was standing in the back whispering loudly, ‘Why he don’t send me check, already two weeks late.  So mad he lie to me, losing my money.’</a:t>
            </a:r>
          </a:p>
          <a:p>
            <a:pPr marL="0" indent="0">
              <a:buNone/>
            </a:pPr>
            <a:r>
              <a:rPr lang="en-US" dirty="0"/>
              <a:t> </a:t>
            </a:r>
            <a:r>
              <a:rPr lang="en-US" dirty="0" smtClean="0"/>
              <a:t>  And then I said in perfect English, ‘Yes, I’m getting rather concerned.  You had agreed to send the check two weeks ago, but it hasn’t arrived’” (Tan).</a:t>
            </a:r>
          </a:p>
          <a:p>
            <a:pPr marL="0" indent="0">
              <a:buNone/>
            </a:pPr>
            <a:endParaRPr lang="en-US" dirty="0"/>
          </a:p>
          <a:p>
            <a:r>
              <a:rPr lang="en-US" dirty="0" smtClean="0"/>
              <a:t>“I cannot read the words aloud, but I assume it tells me that ‘Superman is breaking down the door.’  Words, dialogue, also float out of Superman’s mouth.  Because he is breaking down the door, I assume he says, ‘I am breaking down the door.’  Once again, I pretend to read the words and say aloud, ‘I am breaking down the door.’  In this way, I learned to read” (</a:t>
            </a:r>
            <a:r>
              <a:rPr lang="en-US" dirty="0" err="1" smtClean="0"/>
              <a:t>Alexie</a:t>
            </a:r>
            <a:r>
              <a:rPr lang="en-US" dirty="0" smtClean="0"/>
              <a:t> 364).</a:t>
            </a:r>
            <a:endParaRPr lang="en-US" dirty="0"/>
          </a:p>
        </p:txBody>
      </p:sp>
    </p:spTree>
    <p:extLst>
      <p:ext uri="{BB962C8B-B14F-4D97-AF65-F5344CB8AC3E}">
        <p14:creationId xmlns:p14="http://schemas.microsoft.com/office/powerpoint/2010/main" val="2357304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Interior Monologue</a:t>
            </a:r>
            <a:endParaRPr lang="en-US" dirty="0"/>
          </a:p>
        </p:txBody>
      </p:sp>
      <p:sp>
        <p:nvSpPr>
          <p:cNvPr id="3" name="Content Placeholder 2"/>
          <p:cNvSpPr>
            <a:spLocks noGrp="1"/>
          </p:cNvSpPr>
          <p:nvPr>
            <p:ph idx="1"/>
          </p:nvPr>
        </p:nvSpPr>
        <p:spPr/>
        <p:txBody>
          <a:bodyPr/>
          <a:lstStyle/>
          <a:p>
            <a:r>
              <a:rPr lang="en-US" dirty="0" smtClean="0"/>
              <a:t>What the narrator thought silently in his or her mind, but didn’t say out loud.</a:t>
            </a:r>
          </a:p>
          <a:p>
            <a:r>
              <a:rPr lang="en-US" dirty="0" smtClean="0"/>
              <a:t>Often separated from the rest of the sentence with a comma, instead of quotation marks.</a:t>
            </a:r>
          </a:p>
          <a:p>
            <a:pPr marL="0" indent="0">
              <a:buNone/>
            </a:pPr>
            <a:endParaRPr lang="en-US" dirty="0"/>
          </a:p>
        </p:txBody>
      </p:sp>
    </p:spTree>
    <p:extLst>
      <p:ext uri="{BB962C8B-B14F-4D97-AF65-F5344CB8AC3E}">
        <p14:creationId xmlns:p14="http://schemas.microsoft.com/office/powerpoint/2010/main" val="30454499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Interior Monologue</a:t>
            </a:r>
            <a:endParaRPr lang="en-US" dirty="0"/>
          </a:p>
        </p:txBody>
      </p:sp>
      <p:sp>
        <p:nvSpPr>
          <p:cNvPr id="3" name="Content Placeholder 2"/>
          <p:cNvSpPr>
            <a:spLocks noGrp="1"/>
          </p:cNvSpPr>
          <p:nvPr>
            <p:ph idx="1"/>
          </p:nvPr>
        </p:nvSpPr>
        <p:spPr/>
        <p:txBody>
          <a:bodyPr/>
          <a:lstStyle/>
          <a:p>
            <a:r>
              <a:rPr lang="en-US" dirty="0" smtClean="0"/>
              <a:t>His shirt smells like roses, she thought.</a:t>
            </a:r>
          </a:p>
          <a:p>
            <a:r>
              <a:rPr lang="en-US" dirty="0" smtClean="0"/>
              <a:t>He killed my sister, she realized with horror.</a:t>
            </a:r>
          </a:p>
        </p:txBody>
      </p:sp>
    </p:spTree>
    <p:extLst>
      <p:ext uri="{BB962C8B-B14F-4D97-AF65-F5344CB8AC3E}">
        <p14:creationId xmlns:p14="http://schemas.microsoft.com/office/powerpoint/2010/main" val="38176118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383</TotalTime>
  <Words>1508</Words>
  <Application>Microsoft Office PowerPoint</Application>
  <PresentationFormat>On-screen Show (4:3)</PresentationFormat>
  <Paragraphs>70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Clarity</vt:lpstr>
      <vt:lpstr>Narrative Writing Strategies</vt:lpstr>
      <vt:lpstr>Character and Setting Description</vt:lpstr>
      <vt:lpstr>Examples of Character and Setting Descriptions</vt:lpstr>
      <vt:lpstr>Sensory Detail</vt:lpstr>
      <vt:lpstr>Examples of Sensory Detail</vt:lpstr>
      <vt:lpstr>Realistic Dialogue</vt:lpstr>
      <vt:lpstr>Examples of Realistic Dialogue</vt:lpstr>
      <vt:lpstr>Interior Monologue</vt:lpstr>
      <vt:lpstr>Examples of Interior Monologue</vt:lpstr>
      <vt:lpstr>Tone</vt:lpstr>
      <vt:lpstr>Examples of Tone</vt:lpstr>
      <vt:lpstr>Pacing</vt:lpstr>
      <vt:lpstr>Examples of a Fast(er) Pace</vt:lpstr>
      <vt:lpstr>Comparisons (Metaphors and Similes)</vt:lpstr>
      <vt:lpstr>Example of Metaphorical Language</vt:lpstr>
      <vt:lpstr>Talking Directly to the Reader</vt:lpstr>
      <vt:lpstr>Example of Talking Directly to the Reader</vt:lpstr>
      <vt:lpstr>Reflection</vt:lpstr>
      <vt:lpstr>Example of Reflection 1</vt:lpstr>
      <vt:lpstr>Example of Reflection 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Narrative Writing Strategies</dc:title>
  <dc:creator>Jenna</dc:creator>
  <cp:lastModifiedBy>ICLabTEC User</cp:lastModifiedBy>
  <cp:revision>13</cp:revision>
  <dcterms:created xsi:type="dcterms:W3CDTF">2012-06-14T19:19:03Z</dcterms:created>
  <dcterms:modified xsi:type="dcterms:W3CDTF">2013-08-29T16:00:50Z</dcterms:modified>
</cp:coreProperties>
</file>