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66" r:id="rId6"/>
    <p:sldId id="259" r:id="rId7"/>
    <p:sldId id="267" r:id="rId8"/>
    <p:sldId id="260" r:id="rId9"/>
    <p:sldId id="269" r:id="rId10"/>
    <p:sldId id="262" r:id="rId11"/>
    <p:sldId id="270" r:id="rId12"/>
    <p:sldId id="264" r:id="rId13"/>
    <p:sldId id="271" r:id="rId14"/>
    <p:sldId id="273" r:id="rId15"/>
    <p:sldId id="274" r:id="rId16"/>
    <p:sldId id="261"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9A98CF-5383-4214-90E3-6B8E5F279377}"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A98CF-5383-4214-90E3-6B8E5F279377}"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9A98CF-5383-4214-90E3-6B8E5F279377}"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9A98CF-5383-4214-90E3-6B8E5F279377}"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A98CF-5383-4214-90E3-6B8E5F279377}" type="datetimeFigureOut">
              <a:rPr lang="en-US" smtClean="0"/>
              <a:t>8/31/2018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9A98CF-5383-4214-90E3-6B8E5F279377}"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9A98CF-5383-4214-90E3-6B8E5F279377}" type="datetimeFigureOut">
              <a:rPr lang="en-US" smtClean="0"/>
              <a:t>8/31/2018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93F00C-E433-4108-8AAE-AD3ECCDBF83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9A98CF-5383-4214-90E3-6B8E5F279377}" type="datetimeFigureOut">
              <a:rPr lang="en-US" smtClean="0"/>
              <a:t>8/31/2018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A98CF-5383-4214-90E3-6B8E5F279377}" type="datetimeFigureOut">
              <a:rPr lang="en-US" smtClean="0"/>
              <a:t>8/31/2018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A98CF-5383-4214-90E3-6B8E5F279377}"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3F00C-E433-4108-8AAE-AD3ECCDBF83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A98CF-5383-4214-90E3-6B8E5F279377}" type="datetimeFigureOut">
              <a:rPr lang="en-US" smtClean="0"/>
              <a:t>8/31/2018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59A98CF-5383-4214-90E3-6B8E5F279377}" type="datetimeFigureOut">
              <a:rPr lang="en-US" smtClean="0"/>
              <a:t>8/31/2018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593F00C-E433-4108-8AAE-AD3ECCDBF8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google.com/url?sa=i&amp;rct=j&amp;q=&amp;esrc=s&amp;source=images&amp;cd=&amp;cad=rja&amp;uact=8&amp;ved=0ahUKEwjo2Yfj66rNAhUjE1IKHSQ3CPEQjRwIBw&amp;url=https://kellyannparry.com/2013/08/10/reflection-or-diffraction/&amp;bvm=bv.124272578,bs.1,d.aXo&amp;psig=AFQjCNGX3ZrIkPGF3kXddPmB0p0DW7N8Jg&amp;ust=146610789739859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Narrative Writing Strategies</a:t>
            </a:r>
          </a:p>
        </p:txBody>
      </p:sp>
      <p:sp>
        <p:nvSpPr>
          <p:cNvPr id="3" name="Subtitle 2"/>
          <p:cNvSpPr>
            <a:spLocks noGrp="1"/>
          </p:cNvSpPr>
          <p:nvPr>
            <p:ph type="subTitle" idx="1"/>
          </p:nvPr>
        </p:nvSpPr>
        <p:spPr/>
        <p:txBody>
          <a:bodyPr/>
          <a:lstStyle/>
          <a:p>
            <a:r>
              <a:rPr lang="en-US" dirty="0"/>
              <a:t>“Writing autobiography is my way of making meaning of the life I have led and am leading and may lead.” -Murray</a:t>
            </a:r>
          </a:p>
        </p:txBody>
      </p:sp>
    </p:spTree>
    <p:extLst>
      <p:ext uri="{BB962C8B-B14F-4D97-AF65-F5344CB8AC3E}">
        <p14:creationId xmlns:p14="http://schemas.microsoft.com/office/powerpoint/2010/main" val="1936821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Pacing</a:t>
            </a:r>
          </a:p>
        </p:txBody>
      </p:sp>
      <p:sp>
        <p:nvSpPr>
          <p:cNvPr id="3" name="Content Placeholder 2"/>
          <p:cNvSpPr>
            <a:spLocks noGrp="1"/>
          </p:cNvSpPr>
          <p:nvPr>
            <p:ph idx="1"/>
          </p:nvPr>
        </p:nvSpPr>
        <p:spPr/>
        <p:txBody>
          <a:bodyPr/>
          <a:lstStyle/>
          <a:p>
            <a:r>
              <a:rPr lang="en-US" dirty="0"/>
              <a:t>How fast or slow is the story moves.</a:t>
            </a:r>
          </a:p>
          <a:p>
            <a:pPr marL="0" indent="0">
              <a:buNone/>
            </a:pPr>
            <a:endParaRPr lang="en-US" dirty="0"/>
          </a:p>
          <a:p>
            <a:r>
              <a:rPr lang="en-US" dirty="0"/>
              <a:t>Emphasizes certain parts of the story – often through repetition – and keeps the reader’s interest.</a:t>
            </a:r>
          </a:p>
          <a:p>
            <a:pPr marL="0" indent="0">
              <a:buNone/>
            </a:pPr>
            <a:endParaRPr lang="en-US" dirty="0"/>
          </a:p>
          <a:p>
            <a:r>
              <a:rPr lang="en-US" dirty="0"/>
              <a:t>Length of sentences.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4800" y="3505200"/>
            <a:ext cx="3886200" cy="2590800"/>
          </a:xfrm>
          <a:prstGeom prst="rect">
            <a:avLst/>
          </a:prstGeom>
        </p:spPr>
      </p:pic>
    </p:spTree>
    <p:extLst>
      <p:ext uri="{BB962C8B-B14F-4D97-AF65-F5344CB8AC3E}">
        <p14:creationId xmlns:p14="http://schemas.microsoft.com/office/powerpoint/2010/main" val="2853282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 Fast(</a:t>
            </a:r>
            <a:r>
              <a:rPr lang="en-US" dirty="0" err="1"/>
              <a:t>er</a:t>
            </a:r>
            <a:r>
              <a:rPr lang="en-US" dirty="0"/>
              <a:t>) Pace</a:t>
            </a:r>
          </a:p>
        </p:txBody>
      </p:sp>
      <p:sp>
        <p:nvSpPr>
          <p:cNvPr id="3" name="Content Placeholder 2"/>
          <p:cNvSpPr>
            <a:spLocks noGrp="1"/>
          </p:cNvSpPr>
          <p:nvPr>
            <p:ph idx="1"/>
          </p:nvPr>
        </p:nvSpPr>
        <p:spPr/>
        <p:txBody>
          <a:bodyPr>
            <a:normAutofit/>
          </a:bodyPr>
          <a:lstStyle/>
          <a:p>
            <a:r>
              <a:rPr lang="en-US" dirty="0" smtClean="0"/>
              <a:t>“I had met a young black man.  We were having an affair.  It is important that he was black.  He was in some mysterious way a link to this past that I had been struggling to grapple with, to name in writing” (hooks).</a:t>
            </a:r>
            <a:endParaRPr lang="en-US" dirty="0"/>
          </a:p>
        </p:txBody>
      </p:sp>
    </p:spTree>
    <p:extLst>
      <p:ext uri="{BB962C8B-B14F-4D97-AF65-F5344CB8AC3E}">
        <p14:creationId xmlns:p14="http://schemas.microsoft.com/office/powerpoint/2010/main" val="2297628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Comparisons (Metaphors and Similes)</a:t>
            </a:r>
          </a:p>
        </p:txBody>
      </p:sp>
      <p:sp>
        <p:nvSpPr>
          <p:cNvPr id="3" name="Content Placeholder 2"/>
          <p:cNvSpPr>
            <a:spLocks noGrp="1"/>
          </p:cNvSpPr>
          <p:nvPr>
            <p:ph idx="1"/>
          </p:nvPr>
        </p:nvSpPr>
        <p:spPr/>
        <p:txBody>
          <a:bodyPr/>
          <a:lstStyle/>
          <a:p>
            <a:r>
              <a:rPr lang="en-US" dirty="0"/>
              <a:t>Helps the reader understand how a feeling, place, person, or event is similar to and/or different from something else.</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2960110"/>
            <a:ext cx="2057400" cy="3354965"/>
          </a:xfrm>
          <a:prstGeom prst="rect">
            <a:avLst/>
          </a:prstGeom>
        </p:spPr>
      </p:pic>
    </p:spTree>
    <p:extLst>
      <p:ext uri="{BB962C8B-B14F-4D97-AF65-F5344CB8AC3E}">
        <p14:creationId xmlns:p14="http://schemas.microsoft.com/office/powerpoint/2010/main" val="2387914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Metaphorical Language</a:t>
            </a:r>
          </a:p>
        </p:txBody>
      </p:sp>
      <p:sp>
        <p:nvSpPr>
          <p:cNvPr id="3" name="Content Placeholder 2"/>
          <p:cNvSpPr>
            <a:spLocks noGrp="1"/>
          </p:cNvSpPr>
          <p:nvPr>
            <p:ph idx="1"/>
          </p:nvPr>
        </p:nvSpPr>
        <p:spPr/>
        <p:txBody>
          <a:bodyPr/>
          <a:lstStyle/>
          <a:p>
            <a:r>
              <a:rPr lang="en-US" dirty="0" smtClean="0"/>
              <a:t>“Conceptually, the autobiography was framed in the manner of a hope chest.  I remembered my mother’s hope chest, with its wonderful odor of cedar, and thought about her taking the most precious items and placing them there for safekeeping.  Certain memories were for me a similar treasure” (hooks).</a:t>
            </a:r>
            <a:endParaRPr lang="en-US" dirty="0"/>
          </a:p>
        </p:txBody>
      </p:sp>
    </p:spTree>
    <p:extLst>
      <p:ext uri="{BB962C8B-B14F-4D97-AF65-F5344CB8AC3E}">
        <p14:creationId xmlns:p14="http://schemas.microsoft.com/office/powerpoint/2010/main" val="249971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Talking Directly to the Reader</a:t>
            </a:r>
          </a:p>
        </p:txBody>
      </p:sp>
      <p:sp>
        <p:nvSpPr>
          <p:cNvPr id="3" name="Content Placeholder 2"/>
          <p:cNvSpPr>
            <a:spLocks noGrp="1"/>
          </p:cNvSpPr>
          <p:nvPr>
            <p:ph idx="1"/>
          </p:nvPr>
        </p:nvSpPr>
        <p:spPr>
          <a:xfrm>
            <a:off x="457200" y="1524000"/>
            <a:ext cx="8229600" cy="4953000"/>
          </a:xfrm>
        </p:spPr>
        <p:txBody>
          <a:bodyPr/>
          <a:lstStyle/>
          <a:p>
            <a:r>
              <a:rPr lang="en-US" dirty="0"/>
              <a:t>In most stories, the narrator talks to an ambiguous “someone.”  Sometimes, though, the narrator breaks this writer/reader barrier by addressing the reader directly.</a:t>
            </a:r>
          </a:p>
          <a:p>
            <a:pPr marL="0" indent="0">
              <a:buNone/>
            </a:pPr>
            <a:endParaRPr lang="en-US" dirty="0"/>
          </a:p>
          <a:p>
            <a:r>
              <a:rPr lang="en-US" dirty="0"/>
              <a:t>Maintain the device throughout.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800" y="2819399"/>
            <a:ext cx="2438400" cy="3281757"/>
          </a:xfrm>
          <a:prstGeom prst="rect">
            <a:avLst/>
          </a:prstGeom>
        </p:spPr>
      </p:pic>
    </p:spTree>
    <p:extLst>
      <p:ext uri="{BB962C8B-B14F-4D97-AF65-F5344CB8AC3E}">
        <p14:creationId xmlns:p14="http://schemas.microsoft.com/office/powerpoint/2010/main" val="4172205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of Talking Directly to the Reader</a:t>
            </a:r>
          </a:p>
        </p:txBody>
      </p:sp>
      <p:sp>
        <p:nvSpPr>
          <p:cNvPr id="3" name="Content Placeholder 2"/>
          <p:cNvSpPr>
            <a:spLocks noGrp="1"/>
          </p:cNvSpPr>
          <p:nvPr>
            <p:ph idx="1"/>
          </p:nvPr>
        </p:nvSpPr>
        <p:spPr>
          <a:xfrm>
            <a:off x="228600" y="1447800"/>
            <a:ext cx="8458200" cy="5029200"/>
          </a:xfrm>
        </p:spPr>
        <p:txBody>
          <a:bodyPr/>
          <a:lstStyle/>
          <a:p>
            <a:r>
              <a:rPr lang="en-US" dirty="0"/>
              <a:t>“I am not a scholar of English or literature.  I cannot give you much more than personal opinions on the English language and its variations in this country or others” (Tan).</a:t>
            </a:r>
          </a:p>
          <a:p>
            <a:pPr marL="0" indent="0">
              <a:buNone/>
            </a:pPr>
            <a:endParaRPr lang="en-US" dirty="0"/>
          </a:p>
          <a:p>
            <a:r>
              <a:rPr lang="en-US" dirty="0"/>
              <a:t>“So you’ll have some idea of what this family talk I heard sounds like, I’ll quote what my mother said during a recent conversation” (Tan).</a:t>
            </a:r>
          </a:p>
          <a:p>
            <a:pPr marL="0" indent="0">
              <a:buNone/>
            </a:pPr>
            <a:endParaRPr lang="en-US" dirty="0"/>
          </a:p>
          <a:p>
            <a:r>
              <a:rPr lang="en-US" dirty="0"/>
              <a:t>“You should know that my mother’s expressive command of English belies how much she actually understands” (Tan).</a:t>
            </a:r>
          </a:p>
        </p:txBody>
      </p:sp>
    </p:spTree>
    <p:extLst>
      <p:ext uri="{BB962C8B-B14F-4D97-AF65-F5344CB8AC3E}">
        <p14:creationId xmlns:p14="http://schemas.microsoft.com/office/powerpoint/2010/main" val="2389856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a:t>
            </a:r>
          </a:p>
        </p:txBody>
      </p:sp>
      <p:sp>
        <p:nvSpPr>
          <p:cNvPr id="3" name="Content Placeholder 2"/>
          <p:cNvSpPr>
            <a:spLocks noGrp="1"/>
          </p:cNvSpPr>
          <p:nvPr>
            <p:ph idx="1"/>
          </p:nvPr>
        </p:nvSpPr>
        <p:spPr/>
        <p:txBody>
          <a:bodyPr/>
          <a:lstStyle/>
          <a:p>
            <a:r>
              <a:rPr lang="en-US" dirty="0"/>
              <a:t>Explains the significance of the event or experience.</a:t>
            </a:r>
          </a:p>
          <a:p>
            <a:pPr marL="0" indent="0">
              <a:buNone/>
            </a:pPr>
            <a:r>
              <a:rPr lang="en-US" dirty="0"/>
              <a:t>  </a:t>
            </a:r>
          </a:p>
          <a:p>
            <a:r>
              <a:rPr lang="en-US" dirty="0"/>
              <a:t>Provides resolution and insight.</a:t>
            </a:r>
          </a:p>
          <a:p>
            <a:pPr marL="0" indent="0">
              <a:buNone/>
            </a:pPr>
            <a:endParaRPr lang="en-US" dirty="0"/>
          </a:p>
          <a:p>
            <a:r>
              <a:rPr lang="en-US" dirty="0"/>
              <a:t>Very important!</a:t>
            </a:r>
          </a:p>
        </p:txBody>
      </p:sp>
      <p:pic>
        <p:nvPicPr>
          <p:cNvPr id="2050" name="Picture 2" descr="https://kellyannparrydotcom.files.wordpress.com/2013/08/reflection.jpg?w=300&amp;h=21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200400"/>
            <a:ext cx="352514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929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Reflection </a:t>
            </a:r>
          </a:p>
        </p:txBody>
      </p:sp>
      <p:sp>
        <p:nvSpPr>
          <p:cNvPr id="3" name="Content Placeholder 2"/>
          <p:cNvSpPr>
            <a:spLocks noGrp="1"/>
          </p:cNvSpPr>
          <p:nvPr>
            <p:ph idx="1"/>
          </p:nvPr>
        </p:nvSpPr>
        <p:spPr>
          <a:xfrm>
            <a:off x="304800" y="1447800"/>
            <a:ext cx="8382000" cy="5029200"/>
          </a:xfrm>
        </p:spPr>
        <p:txBody>
          <a:bodyPr>
            <a:normAutofit/>
          </a:bodyPr>
          <a:lstStyle/>
          <a:p>
            <a:r>
              <a:rPr lang="en-US" dirty="0"/>
              <a:t>“But [these labels] seemed just as bad, as if everything is limited, including people’s perceptions of the limited English speaker.  I know this for a fact, because when I was growing up, my mother’s “limited” English limited my perception of her.  I was ashamed of her English.  I believed that her English reflected the quality of what she had to say.  That is, because she expressed them imperfectly, her thoughts were imperfect” (Tan).</a:t>
            </a:r>
          </a:p>
        </p:txBody>
      </p:sp>
    </p:spTree>
    <p:extLst>
      <p:ext uri="{BB962C8B-B14F-4D97-AF65-F5344CB8AC3E}">
        <p14:creationId xmlns:p14="http://schemas.microsoft.com/office/powerpoint/2010/main" val="19519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 and Setting Description</a:t>
            </a:r>
          </a:p>
        </p:txBody>
      </p:sp>
      <p:sp>
        <p:nvSpPr>
          <p:cNvPr id="3" name="Content Placeholder 2"/>
          <p:cNvSpPr>
            <a:spLocks noGrp="1"/>
          </p:cNvSpPr>
          <p:nvPr>
            <p:ph idx="1"/>
          </p:nvPr>
        </p:nvSpPr>
        <p:spPr/>
        <p:txBody>
          <a:bodyPr>
            <a:normAutofit/>
          </a:bodyPr>
          <a:lstStyle/>
          <a:p>
            <a:r>
              <a:rPr lang="en-US" dirty="0"/>
              <a:t>Details about what makes the characters and places unique</a:t>
            </a:r>
          </a:p>
          <a:p>
            <a:r>
              <a:rPr lang="en-US" dirty="0"/>
              <a:t>Use exact names – specificity is key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971800"/>
            <a:ext cx="4343400" cy="28956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800" y="4038600"/>
            <a:ext cx="4000500" cy="2667000"/>
          </a:xfrm>
          <a:prstGeom prst="rect">
            <a:avLst/>
          </a:prstGeom>
        </p:spPr>
      </p:pic>
    </p:spTree>
    <p:extLst>
      <p:ext uri="{BB962C8B-B14F-4D97-AF65-F5344CB8AC3E}">
        <p14:creationId xmlns:p14="http://schemas.microsoft.com/office/powerpoint/2010/main" val="3227769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of Character Description</a:t>
            </a:r>
          </a:p>
        </p:txBody>
      </p:sp>
      <p:sp>
        <p:nvSpPr>
          <p:cNvPr id="3" name="Content Placeholder 2"/>
          <p:cNvSpPr>
            <a:spLocks noGrp="1"/>
          </p:cNvSpPr>
          <p:nvPr>
            <p:ph idx="1"/>
          </p:nvPr>
        </p:nvSpPr>
        <p:spPr>
          <a:xfrm>
            <a:off x="228600" y="1447800"/>
            <a:ext cx="8610600" cy="5029200"/>
          </a:xfrm>
        </p:spPr>
        <p:txBody>
          <a:bodyPr>
            <a:normAutofit/>
          </a:bodyPr>
          <a:lstStyle/>
          <a:p>
            <a:r>
              <a:rPr lang="en-US" dirty="0" smtClean="0"/>
              <a:t>“You should know that my mother’s expressive command of English belies how much she actually understands.  She reads the Forbes report, listens to Wall Street Week, converses daily with her stockbroker, reads all of Shirley MacLaine’s books with ease – all kinds of things I can’t begin to understand” (Tan).</a:t>
            </a:r>
            <a:endParaRPr lang="en-US" dirty="0"/>
          </a:p>
        </p:txBody>
      </p:sp>
    </p:spTree>
    <p:extLst>
      <p:ext uri="{BB962C8B-B14F-4D97-AF65-F5344CB8AC3E}">
        <p14:creationId xmlns:p14="http://schemas.microsoft.com/office/powerpoint/2010/main" val="44971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Sensory Detail</a:t>
            </a:r>
          </a:p>
        </p:txBody>
      </p:sp>
      <p:sp>
        <p:nvSpPr>
          <p:cNvPr id="3" name="Content Placeholder 2"/>
          <p:cNvSpPr>
            <a:spLocks noGrp="1"/>
          </p:cNvSpPr>
          <p:nvPr>
            <p:ph idx="1"/>
          </p:nvPr>
        </p:nvSpPr>
        <p:spPr/>
        <p:txBody>
          <a:bodyPr/>
          <a:lstStyle/>
          <a:p>
            <a:r>
              <a:rPr lang="en-US" dirty="0"/>
              <a:t>Information about what the character/narrator sees, smells, hears, feels, and tastes.</a:t>
            </a:r>
          </a:p>
          <a:p>
            <a:pPr marL="0" indent="0">
              <a:buNone/>
            </a:pPr>
            <a:endParaRPr lang="en-US" dirty="0"/>
          </a:p>
          <a:p>
            <a:r>
              <a:rPr lang="en-US" dirty="0"/>
              <a:t>Connected to memory.</a:t>
            </a:r>
          </a:p>
          <a:p>
            <a:pPr marL="0" indent="0">
              <a:buNone/>
            </a:pPr>
            <a:endParaRPr lang="en-US" dirty="0"/>
          </a:p>
          <a:p>
            <a:r>
              <a:rPr lang="en-US" dirty="0"/>
              <a:t>Vivid description and detail makes the reader feel as if he or she is “really there.”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572000"/>
            <a:ext cx="1600332" cy="160033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8752" y="4876800"/>
            <a:ext cx="1471448" cy="1066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6271" y="4554071"/>
            <a:ext cx="1521929" cy="1400175"/>
          </a:xfrm>
          <a:prstGeom prst="rect">
            <a:avLst/>
          </a:prstGeom>
        </p:spPr>
      </p:pic>
    </p:spTree>
    <p:extLst>
      <p:ext uri="{BB962C8B-B14F-4D97-AF65-F5344CB8AC3E}">
        <p14:creationId xmlns:p14="http://schemas.microsoft.com/office/powerpoint/2010/main" val="2830815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Sensory Detail</a:t>
            </a:r>
          </a:p>
        </p:txBody>
      </p:sp>
      <p:sp>
        <p:nvSpPr>
          <p:cNvPr id="3" name="Content Placeholder 2"/>
          <p:cNvSpPr>
            <a:spLocks noGrp="1"/>
          </p:cNvSpPr>
          <p:nvPr>
            <p:ph idx="1"/>
          </p:nvPr>
        </p:nvSpPr>
        <p:spPr>
          <a:xfrm>
            <a:off x="152400" y="1371600"/>
            <a:ext cx="8839200" cy="5105400"/>
          </a:xfrm>
        </p:spPr>
        <p:txBody>
          <a:bodyPr>
            <a:normAutofit/>
          </a:bodyPr>
          <a:lstStyle/>
          <a:p>
            <a:r>
              <a:rPr lang="en-US" dirty="0"/>
              <a:t>“I knew what the tests were asking, but I could not block out of my mind the images already created by the first pair, “sunset is to nightfall” – and I would see a burst of colors against a darkening sky, the moon rising, the lowering of the curtain of stars” (Tan).</a:t>
            </a:r>
          </a:p>
          <a:p>
            <a:endParaRPr lang="en-US" dirty="0"/>
          </a:p>
          <a:p>
            <a:r>
              <a:rPr lang="en-US" dirty="0" smtClean="0"/>
              <a:t>“As we were sitting there, we suddenly heard the sound of an oncoming train – a sound that startled me so that it evoked another long-suppressed memory: that of crossing the train tracks in my father’s car” (hooks).</a:t>
            </a:r>
            <a:endParaRPr lang="en-US" dirty="0"/>
          </a:p>
          <a:p>
            <a:endParaRPr lang="en-US" dirty="0"/>
          </a:p>
        </p:txBody>
      </p:sp>
    </p:spTree>
    <p:extLst>
      <p:ext uri="{BB962C8B-B14F-4D97-AF65-F5344CB8AC3E}">
        <p14:creationId xmlns:p14="http://schemas.microsoft.com/office/powerpoint/2010/main" val="218159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Realistic Dialogue</a:t>
            </a:r>
          </a:p>
        </p:txBody>
      </p:sp>
      <p:sp>
        <p:nvSpPr>
          <p:cNvPr id="3" name="Content Placeholder 2"/>
          <p:cNvSpPr>
            <a:spLocks noGrp="1"/>
          </p:cNvSpPr>
          <p:nvPr>
            <p:ph idx="1"/>
          </p:nvPr>
        </p:nvSpPr>
        <p:spPr/>
        <p:txBody>
          <a:bodyPr/>
          <a:lstStyle/>
          <a:p>
            <a:r>
              <a:rPr lang="en-US" dirty="0"/>
              <a:t>Brings the characters to life; gives them realistic voices.</a:t>
            </a:r>
          </a:p>
          <a:p>
            <a:pPr marL="0" indent="0">
              <a:buNone/>
            </a:pPr>
            <a:endParaRPr lang="en-US" dirty="0"/>
          </a:p>
          <a:p>
            <a:r>
              <a:rPr lang="en-US" dirty="0"/>
              <a:t>Helps the reader get to know the characters and their personalities.</a:t>
            </a:r>
          </a:p>
          <a:p>
            <a:pPr marL="0" indent="0">
              <a:buNone/>
            </a:pPr>
            <a:endParaRPr lang="en-US" dirty="0"/>
          </a:p>
          <a:p>
            <a:r>
              <a:rPr lang="en-US" dirty="0"/>
              <a:t>Advances the action of the story.</a:t>
            </a:r>
          </a:p>
          <a:p>
            <a:pPr marL="0" indent="0">
              <a:buNone/>
            </a:pPr>
            <a:endParaRPr lang="en-US" dirty="0"/>
          </a:p>
          <a:p>
            <a:r>
              <a:rPr lang="en-US" dirty="0"/>
              <a:t>Scrap unnecessary dialogue.</a:t>
            </a:r>
          </a:p>
          <a:p>
            <a:pPr marL="0" indent="0">
              <a:buNone/>
            </a:pPr>
            <a:endParaRPr lang="en-US" dirty="0"/>
          </a:p>
          <a:p>
            <a:r>
              <a:rPr lang="en-US" dirty="0"/>
              <a:t>Indented and uses quotation marks.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4721" y="3200400"/>
            <a:ext cx="2724150" cy="2724150"/>
          </a:xfrm>
          <a:prstGeom prst="rect">
            <a:avLst/>
          </a:prstGeom>
        </p:spPr>
      </p:pic>
    </p:spTree>
    <p:extLst>
      <p:ext uri="{BB962C8B-B14F-4D97-AF65-F5344CB8AC3E}">
        <p14:creationId xmlns:p14="http://schemas.microsoft.com/office/powerpoint/2010/main" val="1873191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Realistic Dialogue</a:t>
            </a:r>
          </a:p>
        </p:txBody>
      </p:sp>
      <p:sp>
        <p:nvSpPr>
          <p:cNvPr id="3" name="Content Placeholder 2"/>
          <p:cNvSpPr>
            <a:spLocks noGrp="1"/>
          </p:cNvSpPr>
          <p:nvPr>
            <p:ph idx="1"/>
          </p:nvPr>
        </p:nvSpPr>
        <p:spPr>
          <a:xfrm>
            <a:off x="457200" y="1371600"/>
            <a:ext cx="8211671" cy="5105400"/>
          </a:xfrm>
        </p:spPr>
        <p:txBody>
          <a:bodyPr>
            <a:normAutofit/>
          </a:bodyPr>
          <a:lstStyle/>
          <a:p>
            <a:r>
              <a:rPr lang="en-US" dirty="0"/>
              <a:t>“And my mother was standing in the back whispering loudly, ‘Why he don’t send me check, already two weeks late.  So mad he lie to me, losing my money.’</a:t>
            </a:r>
          </a:p>
          <a:p>
            <a:pPr marL="0" indent="0">
              <a:buNone/>
            </a:pPr>
            <a:r>
              <a:rPr lang="en-US" dirty="0"/>
              <a:t>   And then I said in perfect English, ‘Yes, I’m getting rather concerned.  You had agreed to send the check two weeks ago, but it hasn’t arrived’” (Tan).</a:t>
            </a:r>
          </a:p>
        </p:txBody>
      </p:sp>
    </p:spTree>
    <p:extLst>
      <p:ext uri="{BB962C8B-B14F-4D97-AF65-F5344CB8AC3E}">
        <p14:creationId xmlns:p14="http://schemas.microsoft.com/office/powerpoint/2010/main" val="2357304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a:t>
            </a:r>
          </a:p>
        </p:txBody>
      </p:sp>
      <p:sp>
        <p:nvSpPr>
          <p:cNvPr id="3" name="Content Placeholder 2"/>
          <p:cNvSpPr>
            <a:spLocks noGrp="1"/>
          </p:cNvSpPr>
          <p:nvPr>
            <p:ph idx="1"/>
          </p:nvPr>
        </p:nvSpPr>
        <p:spPr>
          <a:xfrm>
            <a:off x="457200" y="1371600"/>
            <a:ext cx="8229600" cy="5105400"/>
          </a:xfrm>
        </p:spPr>
        <p:txBody>
          <a:bodyPr/>
          <a:lstStyle/>
          <a:p>
            <a:r>
              <a:rPr lang="en-US" dirty="0"/>
              <a:t>Humor, anger, sarcasm, frustration, sadness, etc.</a:t>
            </a:r>
          </a:p>
          <a:p>
            <a:pPr marL="0" indent="0">
              <a:buNone/>
            </a:pPr>
            <a:endParaRPr lang="en-US" dirty="0"/>
          </a:p>
          <a:p>
            <a:r>
              <a:rPr lang="en-US" dirty="0"/>
              <a:t>Verb choice (not too many adverbs)</a:t>
            </a:r>
          </a:p>
          <a:p>
            <a:pPr marL="0" indent="0">
              <a:buNone/>
            </a:pPr>
            <a:endParaRPr lang="en-US" dirty="0"/>
          </a:p>
          <a:p>
            <a:r>
              <a:rPr lang="en-US" dirty="0"/>
              <a:t>“We often contradict an opinion for no other reason than the tone in which it is expressed.” -Nietzsche</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678" y="4010371"/>
            <a:ext cx="4967122" cy="2695229"/>
          </a:xfrm>
          <a:prstGeom prst="rect">
            <a:avLst/>
          </a:prstGeom>
        </p:spPr>
      </p:pic>
    </p:spTree>
    <p:extLst>
      <p:ext uri="{BB962C8B-B14F-4D97-AF65-F5344CB8AC3E}">
        <p14:creationId xmlns:p14="http://schemas.microsoft.com/office/powerpoint/2010/main" val="12525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Tone</a:t>
            </a:r>
          </a:p>
        </p:txBody>
      </p:sp>
      <p:sp>
        <p:nvSpPr>
          <p:cNvPr id="3" name="Content Placeholder 2"/>
          <p:cNvSpPr>
            <a:spLocks noGrp="1"/>
          </p:cNvSpPr>
          <p:nvPr>
            <p:ph idx="1"/>
          </p:nvPr>
        </p:nvSpPr>
        <p:spPr/>
        <p:txBody>
          <a:bodyPr/>
          <a:lstStyle/>
          <a:p>
            <a:r>
              <a:rPr lang="en-US" dirty="0"/>
              <a:t>“She wouldn’t budge.  And when the doctor finally called her daughter, me, who spoke in perfect English – lo and behold – we had assurances the CAT scan would be found, promises that a conference call on Monday would be held, and apologies for any suffering my mother had gone through for a most regrettable mistake” (Tan).</a:t>
            </a:r>
          </a:p>
        </p:txBody>
      </p:sp>
    </p:spTree>
    <p:extLst>
      <p:ext uri="{BB962C8B-B14F-4D97-AF65-F5344CB8AC3E}">
        <p14:creationId xmlns:p14="http://schemas.microsoft.com/office/powerpoint/2010/main" val="4124059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450</TotalTime>
  <Words>912</Words>
  <Application>Microsoft Office PowerPoint</Application>
  <PresentationFormat>On-screen Show (4:3)</PresentationFormat>
  <Paragraphs>68</Paragraphs>
  <Slides>17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Clarity</vt:lpstr>
      <vt:lpstr>Narrative Writing Strategies</vt:lpstr>
      <vt:lpstr>Character and Setting Description</vt:lpstr>
      <vt:lpstr>Example of Character Description</vt:lpstr>
      <vt:lpstr>Sensory Detail</vt:lpstr>
      <vt:lpstr>Example of Sensory Detail</vt:lpstr>
      <vt:lpstr>Realistic Dialogue</vt:lpstr>
      <vt:lpstr>Examples of Realistic Dialogue</vt:lpstr>
      <vt:lpstr>Tone</vt:lpstr>
      <vt:lpstr>Examples of Tone</vt:lpstr>
      <vt:lpstr>Pacing</vt:lpstr>
      <vt:lpstr>Examples of a Fast(er) Pace</vt:lpstr>
      <vt:lpstr>Comparisons (Metaphors and Similes)</vt:lpstr>
      <vt:lpstr>Example of Metaphorical Language</vt:lpstr>
      <vt:lpstr>Talking Directly to the Reader</vt:lpstr>
      <vt:lpstr>Example of Talking Directly to the Reader</vt:lpstr>
      <vt:lpstr>Reflection</vt:lpstr>
      <vt:lpstr>Example of Reflection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Writing Strategies</dc:title>
  <dc:creator>Jenna</dc:creator>
  <cp:lastModifiedBy>Alexander, Jennafer M.</cp:lastModifiedBy>
  <cp:revision>19</cp:revision>
  <dcterms:created xsi:type="dcterms:W3CDTF">2012-06-14T19:19:03Z</dcterms:created>
  <dcterms:modified xsi:type="dcterms:W3CDTF">2018-08-31T18:58:31Z</dcterms:modified>
</cp:coreProperties>
</file>