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77" r:id="rId2"/>
    <p:sldId id="363" r:id="rId3"/>
    <p:sldId id="258" r:id="rId4"/>
    <p:sldId id="278" r:id="rId5"/>
    <p:sldId id="260" r:id="rId6"/>
    <p:sldId id="364" r:id="rId7"/>
    <p:sldId id="365" r:id="rId8"/>
    <p:sldId id="366" r:id="rId9"/>
    <p:sldId id="261" r:id="rId10"/>
    <p:sldId id="263" r:id="rId11"/>
    <p:sldId id="316" r:id="rId12"/>
    <p:sldId id="367" r:id="rId13"/>
    <p:sldId id="368" r:id="rId14"/>
    <p:sldId id="369" r:id="rId15"/>
    <p:sldId id="370" r:id="rId16"/>
    <p:sldId id="371" r:id="rId17"/>
    <p:sldId id="372" r:id="rId18"/>
    <p:sldId id="373" r:id="rId19"/>
    <p:sldId id="377" r:id="rId20"/>
    <p:sldId id="378" r:id="rId21"/>
    <p:sldId id="379" r:id="rId22"/>
    <p:sldId id="3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63"/>
            <p14:sldId id="258"/>
          </p14:sldIdLst>
        </p14:section>
        <p14:section name="Collect Data" id="{16378913-E5ED-4281-BAF5-F1F938CB0BED}">
          <p14:sldIdLst>
            <p14:sldId id="278"/>
            <p14:sldId id="260"/>
            <p14:sldId id="364"/>
            <p14:sldId id="365"/>
            <p14:sldId id="366"/>
            <p14:sldId id="261"/>
          </p14:sldIdLst>
        </p14:section>
        <p14:section name="Analyze Data" id="{E2D565D1-BA5E-44E6-A40E-50A644912248}">
          <p14:sldIdLst>
            <p14:sldId id="263"/>
            <p14:sldId id="316"/>
            <p14:sldId id="367"/>
            <p14:sldId id="368"/>
            <p14:sldId id="369"/>
            <p14:sldId id="370"/>
            <p14:sldId id="371"/>
            <p14:sldId id="372"/>
            <p14:sldId id="373"/>
            <p14:sldId id="377"/>
            <p14:sldId id="378"/>
            <p14:sldId id="379"/>
            <p14:sldId id="3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p:scale>
          <a:sx n="95" d="100"/>
          <a:sy n="95" d="100"/>
        </p:scale>
        <p:origin x="-954" y="6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4/28/2014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31904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4/28/2014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4/28/2014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4/28/2014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4/28/2014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4/28/2014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4/28/2014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a:t>“Prose is architecture, not interior decoration.” –Ernest Hemingway</a:t>
            </a:r>
          </a:p>
        </p:txBody>
      </p:sp>
      <p:sp>
        <p:nvSpPr>
          <p:cNvPr id="5" name="Title 4"/>
          <p:cNvSpPr>
            <a:spLocks noGrp="1"/>
          </p:cNvSpPr>
          <p:nvPr>
            <p:ph type="title"/>
          </p:nvPr>
        </p:nvSpPr>
        <p:spPr>
          <a:xfrm>
            <a:off x="228600" y="3048000"/>
            <a:ext cx="7239000" cy="1828800"/>
          </a:xfrm>
        </p:spPr>
        <p:txBody>
          <a:bodyPr>
            <a:normAutofit fontScale="90000"/>
          </a:bodyPr>
          <a:lstStyle/>
          <a:p>
            <a:pPr algn="l"/>
            <a:r>
              <a:rPr lang="en-US" sz="2400" b="0" dirty="0" smtClean="0">
                <a:solidFill>
                  <a:srgbClr val="7BCF27"/>
                </a:solidFill>
                <a:latin typeface="Calibri" pitchFamily="34" charset="0"/>
              </a:rPr>
              <a:t>essay</a:t>
            </a:r>
            <a:r>
              <a:rPr lang="en-US" sz="2400" b="0" dirty="0">
                <a:solidFill>
                  <a:srgbClr val="262626"/>
                </a:solidFill>
              </a:rPr>
              <a:t/>
            </a:r>
            <a:br>
              <a:rPr lang="en-US" sz="2400" b="0" dirty="0">
                <a:solidFill>
                  <a:srgbClr val="262626"/>
                </a:solidFill>
              </a:rPr>
            </a:br>
            <a:r>
              <a:rPr lang="en-US" sz="5600" b="0" dirty="0" smtClean="0">
                <a:solidFill>
                  <a:prstClr val="white"/>
                </a:solidFill>
              </a:rPr>
              <a:t>ORGANIZATION and STRUCTURE</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Body </a:t>
            </a:r>
            <a:r>
              <a:rPr lang="en-US" sz="4000" b="0" cap="none" dirty="0" smtClean="0">
                <a:solidFill>
                  <a:prstClr val="black">
                    <a:lumMod val="50000"/>
                    <a:lumOff val="50000"/>
                  </a:prstClr>
                </a:solidFill>
                <a:ea typeface="+mn-ea"/>
                <a:cs typeface="+mn-cs"/>
              </a:rPr>
              <a:t>Paragraphs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normAutofit/>
          </a:bodyPr>
          <a:lstStyle/>
          <a:p>
            <a:pPr>
              <a:spcBef>
                <a:spcPts val="0"/>
              </a:spcBef>
            </a:pPr>
            <a:r>
              <a:rPr lang="en-US" sz="1600" dirty="0"/>
              <a:t>D</a:t>
            </a:r>
            <a:r>
              <a:rPr lang="en-US" sz="1600" dirty="0" smtClean="0"/>
              <a:t>eveloping </a:t>
            </a:r>
            <a:r>
              <a:rPr lang="en-US" sz="1600" dirty="0"/>
              <a:t>ideas, clarifying your </a:t>
            </a:r>
            <a:r>
              <a:rPr lang="en-US" sz="1600" dirty="0" smtClean="0"/>
              <a:t>points, and </a:t>
            </a:r>
            <a:r>
              <a:rPr lang="en-US" sz="1600" dirty="0"/>
              <a:t>illustrating </a:t>
            </a:r>
            <a:r>
              <a:rPr lang="en-US" sz="1600" dirty="0" smtClean="0"/>
              <a:t>concepts</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MEAL Plan: Introducing Evidence</a:t>
            </a:r>
          </a:p>
        </p:txBody>
      </p:sp>
      <p:sp>
        <p:nvSpPr>
          <p:cNvPr id="3" name="Content Placeholder 2"/>
          <p:cNvSpPr>
            <a:spLocks noGrp="1"/>
          </p:cNvSpPr>
          <p:nvPr>
            <p:ph sz="half" idx="1"/>
          </p:nvPr>
        </p:nvSpPr>
        <p:spPr>
          <a:xfrm>
            <a:off x="457200" y="1676402"/>
            <a:ext cx="7848600" cy="3971455"/>
          </a:xfrm>
        </p:spPr>
        <p:txBody>
          <a:bodyPr/>
          <a:lstStyle/>
          <a:p>
            <a:r>
              <a:rPr lang="en-US" b="1" dirty="0"/>
              <a:t>M</a:t>
            </a:r>
            <a:r>
              <a:rPr lang="en-US" dirty="0"/>
              <a:t>ain idea (topic sentence, promise to the reader)</a:t>
            </a:r>
          </a:p>
          <a:p>
            <a:r>
              <a:rPr lang="en-US" b="1" dirty="0"/>
              <a:t>E</a:t>
            </a:r>
            <a:r>
              <a:rPr lang="en-US" dirty="0"/>
              <a:t>vidence (quotations, statistics, specific details)</a:t>
            </a:r>
          </a:p>
          <a:p>
            <a:r>
              <a:rPr lang="en-US" b="1" dirty="0"/>
              <a:t>A</a:t>
            </a:r>
            <a:r>
              <a:rPr lang="en-US" dirty="0"/>
              <a:t>nalysis (what the evidence shows)</a:t>
            </a:r>
          </a:p>
          <a:p>
            <a:r>
              <a:rPr lang="en-US" b="1" dirty="0"/>
              <a:t>L</a:t>
            </a:r>
            <a:r>
              <a:rPr lang="en-US" dirty="0"/>
              <a:t>ink back to your thesis (“Consequently,” “Therefore,” “This supports the idea that…”)</a:t>
            </a:r>
          </a:p>
          <a:p>
            <a:pPr marL="0" indent="0">
              <a:buNone/>
            </a:pPr>
            <a:endParaRPr lang="en-US" dirty="0" smtClean="0"/>
          </a:p>
        </p:txBody>
      </p:sp>
      <p:pic>
        <p:nvPicPr>
          <p:cNvPr id="4" name="Picture 2" descr="http://t1.gstatic.com/images?q=tbn:ANd9GcQwtEDh9H9BTpbus6Y6TOCYJGu1OTbDTbEzOkJYhDB52bQqM5f4bw"/>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57600" y="4419600"/>
            <a:ext cx="1552575"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96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1. Main Idea/Topic Sentence</a:t>
            </a:r>
          </a:p>
        </p:txBody>
      </p:sp>
      <p:sp>
        <p:nvSpPr>
          <p:cNvPr id="23555" name="Content Placeholder 2"/>
          <p:cNvSpPr>
            <a:spLocks noGrp="1"/>
          </p:cNvSpPr>
          <p:nvPr>
            <p:ph idx="1"/>
          </p:nvPr>
        </p:nvSpPr>
        <p:spPr/>
        <p:txBody>
          <a:bodyPr/>
          <a:lstStyle/>
          <a:p>
            <a:pPr eaLnBrk="1" hangingPunct="1"/>
            <a:r>
              <a:rPr lang="en-US" dirty="0" smtClean="0"/>
              <a:t>Transitions from previous paragraph – shows the connection, or relationship, between the two</a:t>
            </a:r>
          </a:p>
          <a:p>
            <a:pPr eaLnBrk="1" hangingPunct="1"/>
            <a:r>
              <a:rPr lang="en-US" dirty="0" smtClean="0"/>
              <a:t>States the overall subject of the paragraph</a:t>
            </a:r>
          </a:p>
          <a:p>
            <a:pPr eaLnBrk="1" hangingPunct="1"/>
            <a:r>
              <a:rPr lang="en-US" dirty="0" smtClean="0"/>
              <a:t>Makes a promise to the reader</a:t>
            </a:r>
          </a:p>
          <a:p>
            <a:pPr eaLnBrk="1" hangingPunct="1"/>
            <a:r>
              <a:rPr lang="en-US" dirty="0" smtClean="0"/>
              <a:t>Do we always see topic sentences in writing?</a:t>
            </a:r>
          </a:p>
        </p:txBody>
      </p:sp>
    </p:spTree>
    <p:extLst>
      <p:ext uri="{BB962C8B-B14F-4D97-AF65-F5344CB8AC3E}">
        <p14:creationId xmlns:p14="http://schemas.microsoft.com/office/powerpoint/2010/main" val="3152969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2. Evidence</a:t>
            </a:r>
          </a:p>
        </p:txBody>
      </p:sp>
      <p:sp>
        <p:nvSpPr>
          <p:cNvPr id="24579" name="Content Placeholder 2"/>
          <p:cNvSpPr>
            <a:spLocks noGrp="1"/>
          </p:cNvSpPr>
          <p:nvPr>
            <p:ph idx="1"/>
          </p:nvPr>
        </p:nvSpPr>
        <p:spPr/>
        <p:txBody>
          <a:bodyPr>
            <a:normAutofit fontScale="92500" lnSpcReduction="10000"/>
          </a:bodyPr>
          <a:lstStyle/>
          <a:p>
            <a:pPr eaLnBrk="1" hangingPunct="1"/>
            <a:r>
              <a:rPr lang="en-US" dirty="0" smtClean="0"/>
              <a:t>Dialogue or quotations (entire lines, parts of lines, single words)</a:t>
            </a:r>
          </a:p>
          <a:p>
            <a:pPr eaLnBrk="1" hangingPunct="1">
              <a:buFont typeface="Wingdings 2" pitchFamily="18" charset="2"/>
              <a:buNone/>
            </a:pPr>
            <a:r>
              <a:rPr lang="en-US" dirty="0" smtClean="0"/>
              <a:t>	Ex. The author of the article, Smith, attempts to incite fear in his readers when he writes, “Unless we act now, our children will suffer the consequences of this decision.”</a:t>
            </a:r>
          </a:p>
          <a:p>
            <a:pPr eaLnBrk="1" hangingPunct="1"/>
            <a:r>
              <a:rPr lang="en-US" dirty="0" smtClean="0"/>
              <a:t>Description</a:t>
            </a:r>
          </a:p>
          <a:p>
            <a:pPr eaLnBrk="1" hangingPunct="1">
              <a:buFont typeface="Wingdings 2" pitchFamily="18" charset="2"/>
              <a:buNone/>
            </a:pPr>
            <a:r>
              <a:rPr lang="en-US" dirty="0" smtClean="0"/>
              <a:t>	Ex. Bush uses short sentences, allowing the reader to process this information at a quick pace.</a:t>
            </a:r>
          </a:p>
        </p:txBody>
      </p:sp>
    </p:spTree>
    <p:extLst>
      <p:ext uri="{BB962C8B-B14F-4D97-AF65-F5344CB8AC3E}">
        <p14:creationId xmlns:p14="http://schemas.microsoft.com/office/powerpoint/2010/main" val="400675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3. Analysis</a:t>
            </a:r>
          </a:p>
        </p:txBody>
      </p:sp>
      <p:sp>
        <p:nvSpPr>
          <p:cNvPr id="25603" name="Content Placeholder 2"/>
          <p:cNvSpPr>
            <a:spLocks noGrp="1"/>
          </p:cNvSpPr>
          <p:nvPr>
            <p:ph idx="1"/>
          </p:nvPr>
        </p:nvSpPr>
        <p:spPr/>
        <p:txBody>
          <a:bodyPr>
            <a:normAutofit/>
          </a:bodyPr>
          <a:lstStyle/>
          <a:p>
            <a:pPr eaLnBrk="1" hangingPunct="1"/>
            <a:r>
              <a:rPr lang="en-US" dirty="0" smtClean="0"/>
              <a:t>What does the evidence mean or show?</a:t>
            </a:r>
          </a:p>
          <a:p>
            <a:pPr eaLnBrk="1" hangingPunct="1"/>
            <a:r>
              <a:rPr lang="en-US" dirty="0" smtClean="0"/>
              <a:t>Everyone notices different parts of the quote, so explain and elaborate on which parts of the quote are relevant to your argument.</a:t>
            </a:r>
          </a:p>
          <a:p>
            <a:pPr eaLnBrk="1" hangingPunct="1">
              <a:buFont typeface="Wingdings 2" pitchFamily="18" charset="2"/>
              <a:buNone/>
            </a:pPr>
            <a:r>
              <a:rPr lang="en-US" dirty="0" smtClean="0"/>
              <a:t>	Ex. In </a:t>
            </a:r>
            <a:r>
              <a:rPr lang="en-US" i="1" dirty="0" smtClean="0"/>
              <a:t>Cather in the Rye</a:t>
            </a:r>
            <a:r>
              <a:rPr lang="en-US" dirty="0" smtClean="0"/>
              <a:t>, Holden Caulfield quips, “All morons hate it when you call them a moron.”  This comment exemplifies his sarcastic tone.</a:t>
            </a:r>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endParaRPr lang="en-US" dirty="0" smtClean="0"/>
          </a:p>
        </p:txBody>
      </p:sp>
    </p:spTree>
    <p:extLst>
      <p:ext uri="{BB962C8B-B14F-4D97-AF65-F5344CB8AC3E}">
        <p14:creationId xmlns:p14="http://schemas.microsoft.com/office/powerpoint/2010/main" val="1715709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4. Link Back To Thesis</a:t>
            </a:r>
          </a:p>
        </p:txBody>
      </p:sp>
      <p:sp>
        <p:nvSpPr>
          <p:cNvPr id="26627" name="Content Placeholder 2"/>
          <p:cNvSpPr>
            <a:spLocks noGrp="1"/>
          </p:cNvSpPr>
          <p:nvPr>
            <p:ph idx="1"/>
          </p:nvPr>
        </p:nvSpPr>
        <p:spPr/>
        <p:txBody>
          <a:bodyPr/>
          <a:lstStyle/>
          <a:p>
            <a:pPr eaLnBrk="1" hangingPunct="1"/>
            <a:r>
              <a:rPr lang="en-US" smtClean="0"/>
              <a:t>Show how that paragraph, and the claims or evidence within that paragraph, supports your main argument.</a:t>
            </a:r>
          </a:p>
          <a:p>
            <a:pPr eaLnBrk="1" hangingPunct="1"/>
            <a:endParaRPr lang="en-US" smtClean="0"/>
          </a:p>
        </p:txBody>
      </p:sp>
    </p:spTree>
    <p:extLst>
      <p:ext uri="{BB962C8B-B14F-4D97-AF65-F5344CB8AC3E}">
        <p14:creationId xmlns:p14="http://schemas.microsoft.com/office/powerpoint/2010/main" val="3173527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Writing </a:t>
            </a:r>
            <a:r>
              <a:rPr lang="en-US" sz="4000" b="0" cap="none" dirty="0" smtClean="0">
                <a:solidFill>
                  <a:prstClr val="black">
                    <a:lumMod val="50000"/>
                    <a:lumOff val="50000"/>
                  </a:prstClr>
                </a:solidFill>
                <a:ea typeface="+mn-ea"/>
                <a:cs typeface="+mn-cs"/>
              </a:rPr>
              <a:t>a Conclusion</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Transitioning your reader back into their lives and leaving a lasting impression</a:t>
            </a:r>
            <a:endParaRPr lang="en-US" sz="1700" b="1" dirty="0">
              <a:solidFill>
                <a:prstClr val="black">
                  <a:lumMod val="75000"/>
                  <a:lumOff val="25000"/>
                </a:prstClr>
              </a:solidFill>
            </a:endParaRPr>
          </a:p>
        </p:txBody>
      </p:sp>
      <p:grpSp>
        <p:nvGrpSpPr>
          <p:cNvPr id="7" name="Group 6"/>
          <p:cNvGrpSpPr/>
          <p:nvPr/>
        </p:nvGrpSpPr>
        <p:grpSpPr>
          <a:xfrm>
            <a:off x="762000" y="1587511"/>
            <a:ext cx="2057400" cy="2708434"/>
            <a:chOff x="6324600" y="1587511"/>
            <a:chExt cx="2057400" cy="2708434"/>
          </a:xfrm>
        </p:grpSpPr>
        <p:sp>
          <p:nvSpPr>
            <p:cNvPr id="11" name="Oval 10"/>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2" name="TextBox 11"/>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3" name="TextBox 12"/>
            <p:cNvSpPr txBox="1"/>
            <p:nvPr/>
          </p:nvSpPr>
          <p:spPr>
            <a:xfrm>
              <a:off x="6411810" y="2674651"/>
              <a:ext cx="1931160" cy="665695"/>
            </a:xfrm>
            <a:prstGeom prst="rect">
              <a:avLst/>
            </a:prstGeom>
            <a:noFill/>
          </p:spPr>
          <p:txBody>
            <a:bodyPr wrap="square" rtlCol="0">
              <a:normAutofit/>
            </a:bodyPr>
            <a:lstStyle/>
            <a:p>
              <a:pPr algn="ctr">
                <a:lnSpc>
                  <a:spcPct val="80000"/>
                </a:lnSpc>
              </a:pPr>
              <a:endParaRPr lang="en-US" sz="2300" b="1" spc="60" dirty="0" smtClean="0">
                <a:solidFill>
                  <a:schemeClr val="bg1"/>
                </a:solidFill>
                <a:effectLst>
                  <a:outerShdw blurRad="50800" dist="25400" dir="5400000" algn="t" rotWithShape="0">
                    <a:prstClr val="black">
                      <a:alpha val="15000"/>
                    </a:prstClr>
                  </a:outerShdw>
                </a:effectLst>
              </a:endParaRPr>
            </a:p>
          </p:txBody>
        </p:sp>
      </p:grpSp>
    </p:spTree>
    <p:extLst>
      <p:ext uri="{BB962C8B-B14F-4D97-AF65-F5344CB8AC3E}">
        <p14:creationId xmlns:p14="http://schemas.microsoft.com/office/powerpoint/2010/main" val="958888309"/>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7" y="3200400"/>
            <a:ext cx="7010400" cy="1676400"/>
          </a:xfrm>
        </p:spPr>
        <p:txBody>
          <a:bodyPr>
            <a:normAutofit fontScale="90000"/>
          </a:bodyPr>
          <a:lstStyle/>
          <a:p>
            <a:r>
              <a:rPr lang="en-US" sz="2700" dirty="0"/>
              <a:t>Restating your thesis or main </a:t>
            </a:r>
            <a:r>
              <a:rPr lang="en-US" sz="2700" dirty="0" smtClean="0"/>
              <a:t>points</a:t>
            </a:r>
            <a:br>
              <a:rPr lang="en-US" sz="2700" dirty="0" smtClean="0"/>
            </a:br>
            <a:r>
              <a:rPr lang="en-US" sz="2700" dirty="0"/>
              <a:t/>
            </a:r>
            <a:br>
              <a:rPr lang="en-US" sz="2700" dirty="0"/>
            </a:br>
            <a:r>
              <a:rPr lang="en-US" sz="2700" dirty="0" smtClean="0"/>
              <a:t>Introducing </a:t>
            </a:r>
            <a:r>
              <a:rPr lang="en-US" sz="2700" dirty="0"/>
              <a:t>new examples or pieces of evidence</a:t>
            </a:r>
            <a:r>
              <a:rPr lang="en-US" dirty="0"/>
              <a:t/>
            </a:r>
            <a:br>
              <a:rPr lang="en-US" dirty="0"/>
            </a:br>
            <a:endParaRPr lang="en-US" dirty="0"/>
          </a:p>
        </p:txBody>
      </p:sp>
      <p:sp>
        <p:nvSpPr>
          <p:cNvPr id="3" name="Text Placeholder 2"/>
          <p:cNvSpPr>
            <a:spLocks noGrp="1"/>
          </p:cNvSpPr>
          <p:nvPr>
            <p:ph type="body" sz="quarter" idx="14"/>
          </p:nvPr>
        </p:nvSpPr>
        <p:spPr>
          <a:xfrm>
            <a:off x="4648200" y="533400"/>
            <a:ext cx="4191000" cy="512380"/>
          </a:xfrm>
        </p:spPr>
        <p:txBody>
          <a:bodyPr>
            <a:noAutofit/>
          </a:bodyPr>
          <a:lstStyle/>
          <a:p>
            <a:r>
              <a:rPr lang="en-US" sz="3200" dirty="0"/>
              <a:t>Strategies to Avoid</a:t>
            </a:r>
          </a:p>
        </p:txBody>
      </p:sp>
    </p:spTree>
    <p:extLst>
      <p:ext uri="{BB962C8B-B14F-4D97-AF65-F5344CB8AC3E}">
        <p14:creationId xmlns:p14="http://schemas.microsoft.com/office/powerpoint/2010/main" val="1036791311"/>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Writing Conclusions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2662237"/>
            <a:ext cx="2286000" cy="2000250"/>
          </a:xfrm>
        </p:spPr>
      </p:pic>
      <p:sp>
        <p:nvSpPr>
          <p:cNvPr id="4" name="Content Placeholder 3"/>
          <p:cNvSpPr>
            <a:spLocks noGrp="1"/>
          </p:cNvSpPr>
          <p:nvPr>
            <p:ph sz="half" idx="2"/>
          </p:nvPr>
        </p:nvSpPr>
        <p:spPr>
          <a:xfrm>
            <a:off x="2971800" y="1143000"/>
            <a:ext cx="5715000" cy="4504854"/>
          </a:xfrm>
        </p:spPr>
        <p:txBody>
          <a:bodyPr>
            <a:normAutofit fontScale="85000" lnSpcReduction="10000"/>
          </a:bodyPr>
          <a:lstStyle/>
          <a:p>
            <a:r>
              <a:rPr lang="en-US" dirty="0"/>
              <a:t>Play the “so what” game.</a:t>
            </a:r>
          </a:p>
          <a:p>
            <a:r>
              <a:rPr lang="en-US" dirty="0"/>
              <a:t>Make your readers feel glad that they read your paper. Give them a gift that they can use in the future.</a:t>
            </a:r>
          </a:p>
          <a:p>
            <a:r>
              <a:rPr lang="en-US" dirty="0"/>
              <a:t>Re-consider the terms or background information that you used in the introduction, and show how your paper has contributed to those issues.</a:t>
            </a:r>
          </a:p>
          <a:p>
            <a:r>
              <a:rPr lang="en-US" dirty="0"/>
              <a:t>Pull your ideas together.</a:t>
            </a:r>
          </a:p>
          <a:p>
            <a:r>
              <a:rPr lang="en-US" dirty="0"/>
              <a:t>Provide further questions, conclusions, results, solutions, or a course of action.</a:t>
            </a:r>
          </a:p>
          <a:p>
            <a:r>
              <a:rPr lang="en-US" dirty="0"/>
              <a:t>Pay special attention to the last few lines</a:t>
            </a:r>
            <a:r>
              <a:rPr lang="en-US" dirty="0" smtClean="0"/>
              <a:t>.</a:t>
            </a:r>
            <a:endParaRPr lang="en-US" dirty="0"/>
          </a:p>
        </p:txBody>
      </p:sp>
    </p:spTree>
    <p:extLst>
      <p:ext uri="{BB962C8B-B14F-4D97-AF65-F5344CB8AC3E}">
        <p14:creationId xmlns:p14="http://schemas.microsoft.com/office/powerpoint/2010/main" val="3385124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Words that </a:t>
            </a:r>
            <a:r>
              <a:rPr lang="en-US" dirty="0" smtClean="0"/>
              <a:t>Indicate Relationships between Ideas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To show place - </a:t>
            </a:r>
            <a:r>
              <a:rPr lang="en-US" i="1" dirty="0"/>
              <a:t>above, below, here, there,</a:t>
            </a:r>
            <a:r>
              <a:rPr lang="en-US" dirty="0"/>
              <a:t> etc.</a:t>
            </a:r>
          </a:p>
          <a:p>
            <a:r>
              <a:rPr lang="en-US" dirty="0"/>
              <a:t>To show time - </a:t>
            </a:r>
            <a:r>
              <a:rPr lang="en-US" i="1" dirty="0"/>
              <a:t>after, before, currently, during, earlier, later,</a:t>
            </a:r>
            <a:r>
              <a:rPr lang="en-US" dirty="0"/>
              <a:t> etc.</a:t>
            </a:r>
          </a:p>
          <a:p>
            <a:r>
              <a:rPr lang="en-US" dirty="0"/>
              <a:t>To give an example - </a:t>
            </a:r>
            <a:r>
              <a:rPr lang="en-US" i="1" dirty="0"/>
              <a:t>for example, for instance,</a:t>
            </a:r>
            <a:r>
              <a:rPr lang="en-US" dirty="0"/>
              <a:t> etc.</a:t>
            </a:r>
          </a:p>
          <a:p>
            <a:r>
              <a:rPr lang="en-US" dirty="0"/>
              <a:t>To show addition - </a:t>
            </a:r>
            <a:r>
              <a:rPr lang="en-US" i="1" dirty="0"/>
              <a:t>additionally, also, and, furthermore, moreover, equally important,</a:t>
            </a:r>
            <a:r>
              <a:rPr lang="en-US" dirty="0"/>
              <a:t> etc.</a:t>
            </a:r>
          </a:p>
          <a:p>
            <a:r>
              <a:rPr lang="en-US" dirty="0"/>
              <a:t>To show similarity - </a:t>
            </a:r>
            <a:r>
              <a:rPr lang="en-US" i="1" dirty="0"/>
              <a:t>also, likewise, in the same way, similarly,</a:t>
            </a:r>
            <a:r>
              <a:rPr lang="en-US" dirty="0"/>
              <a:t> etc.</a:t>
            </a:r>
          </a:p>
          <a:p>
            <a:r>
              <a:rPr lang="en-US" dirty="0"/>
              <a:t>To show an exception - </a:t>
            </a:r>
            <a:r>
              <a:rPr lang="en-US" i="1" dirty="0"/>
              <a:t>but, however, nevertheless, on the other hand, on the contrary, yet,</a:t>
            </a:r>
            <a:r>
              <a:rPr lang="en-US" dirty="0"/>
              <a:t> etc.</a:t>
            </a:r>
          </a:p>
          <a:p>
            <a:r>
              <a:rPr lang="en-US" dirty="0"/>
              <a:t>To show a sequence - </a:t>
            </a:r>
            <a:r>
              <a:rPr lang="en-US" i="1" dirty="0"/>
              <a:t>first, second, third, next, then,</a:t>
            </a:r>
            <a:r>
              <a:rPr lang="en-US" dirty="0"/>
              <a:t> etc.</a:t>
            </a:r>
          </a:p>
          <a:p>
            <a:r>
              <a:rPr lang="en-US" dirty="0"/>
              <a:t>To emphasize - </a:t>
            </a:r>
            <a:r>
              <a:rPr lang="en-US" i="1" dirty="0"/>
              <a:t>indeed, in fact, of course,</a:t>
            </a:r>
            <a:r>
              <a:rPr lang="en-US" dirty="0"/>
              <a:t> etc.</a:t>
            </a:r>
          </a:p>
          <a:p>
            <a:r>
              <a:rPr lang="en-US" dirty="0"/>
              <a:t>To show cause and effect - </a:t>
            </a:r>
            <a:r>
              <a:rPr lang="en-US" i="1" dirty="0"/>
              <a:t>accordingly, consequently, therefore, thus,</a:t>
            </a:r>
            <a:r>
              <a:rPr lang="en-US" dirty="0"/>
              <a:t> etc.</a:t>
            </a:r>
          </a:p>
          <a:p>
            <a:r>
              <a:rPr lang="en-US" dirty="0"/>
              <a:t>To conclude or repeat - </a:t>
            </a:r>
            <a:r>
              <a:rPr lang="en-US" i="1" dirty="0"/>
              <a:t>finally, in conclusion, on the whole, in the end,</a:t>
            </a:r>
            <a:r>
              <a:rPr lang="en-US" dirty="0"/>
              <a:t> etc.</a:t>
            </a:r>
          </a:p>
          <a:p>
            <a:endParaRPr lang="en-US" dirty="0"/>
          </a:p>
        </p:txBody>
      </p:sp>
    </p:spTree>
    <p:extLst>
      <p:ext uri="{BB962C8B-B14F-4D97-AF65-F5344CB8AC3E}">
        <p14:creationId xmlns:p14="http://schemas.microsoft.com/office/powerpoint/2010/main" val="241128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 Structure</a:t>
            </a:r>
          </a:p>
        </p:txBody>
      </p:sp>
      <p:sp>
        <p:nvSpPr>
          <p:cNvPr id="3" name="Content Placeholder 2"/>
          <p:cNvSpPr>
            <a:spLocks noGrp="1"/>
          </p:cNvSpPr>
          <p:nvPr>
            <p:ph idx="1"/>
          </p:nvPr>
        </p:nvSpPr>
        <p:spPr/>
        <p:txBody>
          <a:bodyPr/>
          <a:lstStyle/>
          <a:p>
            <a:r>
              <a:rPr lang="en-US" dirty="0"/>
              <a:t>The structure, or form, that we give a piece of writing depends on the subject and the audience (recall the rhetorical triangle).</a:t>
            </a:r>
          </a:p>
          <a:p>
            <a:r>
              <a:rPr lang="en-US" dirty="0"/>
              <a:t>Ex. Writing a resume</a:t>
            </a:r>
          </a:p>
          <a:p>
            <a:pPr marL="0" indent="0">
              <a:buNone/>
            </a:pPr>
            <a:endParaRPr lang="en-US" dirty="0"/>
          </a:p>
        </p:txBody>
      </p:sp>
    </p:spTree>
    <p:extLst>
      <p:ext uri="{BB962C8B-B14F-4D97-AF65-F5344CB8AC3E}">
        <p14:creationId xmlns:p14="http://schemas.microsoft.com/office/powerpoint/2010/main" val="2573556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Blocking (or “chunking), outlining, clustering, listing</a:t>
            </a:r>
            <a:endParaRPr lang="en-US" dirty="0"/>
          </a:p>
        </p:txBody>
      </p:sp>
      <p:sp>
        <p:nvSpPr>
          <p:cNvPr id="3" name="Title 2"/>
          <p:cNvSpPr>
            <a:spLocks noGrp="1"/>
          </p:cNvSpPr>
          <p:nvPr>
            <p:ph type="title"/>
          </p:nvPr>
        </p:nvSpPr>
        <p:spPr/>
        <p:txBody>
          <a:bodyPr>
            <a:normAutofit fontScale="90000"/>
          </a:bodyPr>
          <a:lstStyle/>
          <a:p>
            <a:r>
              <a:rPr lang="en-US" dirty="0" smtClean="0"/>
              <a:t>Organizing your Ideas with Prewriting Strategies</a:t>
            </a:r>
            <a:endParaRPr lang="en-US" dirty="0"/>
          </a:p>
        </p:txBody>
      </p:sp>
    </p:spTree>
    <p:extLst>
      <p:ext uri="{BB962C8B-B14F-4D97-AF65-F5344CB8AC3E}">
        <p14:creationId xmlns:p14="http://schemas.microsoft.com/office/powerpoint/2010/main" val="3237498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Organizing your Ideas</a:t>
            </a:r>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dirty="0"/>
              <a:t>How many blocks/clusters/headings of material will I need?</a:t>
            </a:r>
          </a:p>
          <a:p>
            <a:r>
              <a:rPr lang="en-US" dirty="0"/>
              <a:t>What information and ideas go into each one?</a:t>
            </a:r>
          </a:p>
          <a:p>
            <a:r>
              <a:rPr lang="en-US" dirty="0"/>
              <a:t>What is the best order for them?</a:t>
            </a:r>
          </a:p>
          <a:p>
            <a:r>
              <a:rPr lang="en-US" dirty="0"/>
              <a:t>What is each block/cluster/heading supposed to do?  That is, what does each block tell, show, explain, argue, demonstrate, persuade, etc.?  </a:t>
            </a:r>
          </a:p>
          <a:p>
            <a:r>
              <a:rPr lang="en-US" dirty="0"/>
              <a:t>How much space do I want each block to take up on the page?  That is, how many paragraphs will I need in order to write about each block</a:t>
            </a:r>
            <a:r>
              <a:rPr lang="en-US" dirty="0" smtClean="0"/>
              <a:t>?</a:t>
            </a:r>
            <a:endParaRPr lang="en-US" dirty="0"/>
          </a:p>
        </p:txBody>
      </p:sp>
    </p:spTree>
    <p:extLst>
      <p:ext uri="{BB962C8B-B14F-4D97-AF65-F5344CB8AC3E}">
        <p14:creationId xmlns:p14="http://schemas.microsoft.com/office/powerpoint/2010/main" val="2139808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Organizing your Ideas through </a:t>
            </a:r>
            <a:r>
              <a:rPr lang="en-US" dirty="0" smtClean="0"/>
              <a:t>Prewriting:</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04151" y="1938337"/>
            <a:ext cx="3701649" cy="3624263"/>
          </a:xfrm>
        </p:spPr>
      </p:pic>
      <p:sp>
        <p:nvSpPr>
          <p:cNvPr id="4" name="Text Placeholder 3"/>
          <p:cNvSpPr>
            <a:spLocks noGrp="1"/>
          </p:cNvSpPr>
          <p:nvPr>
            <p:ph type="body" sz="half" idx="2"/>
          </p:nvPr>
        </p:nvSpPr>
        <p:spPr/>
        <p:txBody>
          <a:bodyPr/>
          <a:lstStyle/>
          <a:p>
            <a:r>
              <a:rPr lang="en-US" sz="1800" dirty="0"/>
              <a:t>Readers need manageable chunks of information to process at a </a:t>
            </a:r>
            <a:r>
              <a:rPr lang="en-US" sz="1800" dirty="0" smtClean="0"/>
              <a:t>time.</a:t>
            </a:r>
          </a:p>
          <a:p>
            <a:endParaRPr lang="en-US" sz="1800" dirty="0"/>
          </a:p>
          <a:p>
            <a:r>
              <a:rPr lang="en-US" sz="1800" dirty="0"/>
              <a:t>Organizing your ideas helps you </a:t>
            </a:r>
            <a:r>
              <a:rPr lang="en-US" sz="1800" i="1" dirty="0"/>
              <a:t>consciously</a:t>
            </a:r>
            <a:r>
              <a:rPr lang="en-US" sz="1800" dirty="0"/>
              <a:t> lead the reader through your paper (recall the importance of metacognition</a:t>
            </a:r>
            <a:r>
              <a:rPr lang="en-US" sz="1800" dirty="0" smtClean="0"/>
              <a:t>).</a:t>
            </a:r>
            <a:endParaRPr lang="en-US" sz="1800" dirty="0"/>
          </a:p>
          <a:p>
            <a:endParaRPr lang="en-US" dirty="0"/>
          </a:p>
        </p:txBody>
      </p:sp>
    </p:spTree>
    <p:extLst>
      <p:ext uri="{BB962C8B-B14F-4D97-AF65-F5344CB8AC3E}">
        <p14:creationId xmlns:p14="http://schemas.microsoft.com/office/powerpoint/2010/main" val="2700697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68"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The Basic </a:t>
            </a:r>
            <a:r>
              <a:rPr lang="en-US" sz="4000" dirty="0" smtClean="0">
                <a:solidFill>
                  <a:schemeClr val="tx1">
                    <a:lumMod val="50000"/>
                    <a:lumOff val="50000"/>
                  </a:schemeClr>
                </a:solidFill>
                <a:latin typeface="+mj-lt"/>
              </a:rPr>
              <a:t>Essay Structure</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295400" y="5127978"/>
            <a:ext cx="7429246" cy="400110"/>
          </a:xfrm>
          <a:prstGeom prst="rect">
            <a:avLst/>
          </a:prstGeom>
          <a:noFill/>
        </p:spPr>
        <p:txBody>
          <a:bodyPr wrap="none" rtlCol="0">
            <a:normAutofit/>
          </a:bodyPr>
          <a:lstStyle/>
          <a:p>
            <a:r>
              <a:rPr lang="en-US" sz="2000" dirty="0"/>
              <a:t>The common thread that links all of these parts together is your thesis.</a:t>
            </a: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11693" y="2667000"/>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Introduction</a:t>
              </a:r>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Body Paragraphs</a:t>
              </a: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Conclusion</a:t>
              </a: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Writing </a:t>
            </a:r>
            <a:r>
              <a:rPr lang="en-US" sz="4000" b="0" cap="none" dirty="0" smtClean="0">
                <a:solidFill>
                  <a:prstClr val="black">
                    <a:lumMod val="50000"/>
                    <a:lumOff val="50000"/>
                  </a:prstClr>
                </a:solidFill>
                <a:ea typeface="+mn-ea"/>
                <a:cs typeface="+mn-cs"/>
              </a:rPr>
              <a:t>Introductions</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What’s the point?</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1066800" y="4724400"/>
            <a:ext cx="7269480" cy="1651570"/>
          </a:xfrm>
          <a:prstGeom prst="rect">
            <a:avLst/>
          </a:prstGeom>
          <a:noFill/>
          <a:ln>
            <a:solidFill>
              <a:schemeClr val="accent1"/>
            </a:solidFill>
          </a:ln>
        </p:spPr>
        <p:txBody>
          <a:bodyPr wrap="square" rtlCol="0">
            <a:noAutofit/>
          </a:bodyPr>
          <a:lstStyle/>
          <a:p>
            <a:pPr marL="285750" indent="-285750">
              <a:buFont typeface="Arial" pitchFamily="34" charset="0"/>
              <a:buChar char="•"/>
            </a:pPr>
            <a:r>
              <a:rPr lang="en-US" dirty="0"/>
              <a:t>Introductions are the “bridge” that transports your reader into the your </a:t>
            </a:r>
            <a:r>
              <a:rPr lang="en-US" dirty="0" smtClean="0"/>
              <a:t>essay, your frame of mind.</a:t>
            </a:r>
          </a:p>
          <a:p>
            <a:endParaRPr lang="en-US" dirty="0"/>
          </a:p>
          <a:p>
            <a:pPr marL="285750" indent="-285750">
              <a:buFont typeface="Arial" pitchFamily="34" charset="0"/>
              <a:buChar char="•"/>
            </a:pPr>
            <a:r>
              <a:rPr lang="en-US" dirty="0"/>
              <a:t>Your introduction is your first impression.</a:t>
            </a:r>
          </a:p>
          <a:p>
            <a:pPr>
              <a:lnSpc>
                <a:spcPct val="114000"/>
              </a:lnSpc>
            </a:pPr>
            <a:endParaRPr lang="en-US" sz="1600" dirty="0" smtClean="0">
              <a:solidFill>
                <a:prstClr val="black">
                  <a:lumMod val="85000"/>
                  <a:lumOff val="15000"/>
                </a:prstClr>
              </a:solidFill>
            </a:endParaRPr>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Why </a:t>
            </a:r>
            <a:r>
              <a:rPr lang="en-US" sz="2800" dirty="0" smtClean="0">
                <a:solidFill>
                  <a:prstClr val="black">
                    <a:lumMod val="50000"/>
                    <a:lumOff val="50000"/>
                  </a:prstClr>
                </a:solidFill>
                <a:latin typeface="+mn-lt"/>
                <a:ea typeface="+mn-ea"/>
                <a:cs typeface="+mn-cs"/>
              </a:rPr>
              <a:t>are introductions important?</a:t>
            </a:r>
            <a:endParaRPr lang="en-US" dirty="0">
              <a:latin typeface="+mn-lt"/>
            </a:endParaRPr>
          </a:p>
        </p:txBody>
      </p:sp>
      <p:pic>
        <p:nvPicPr>
          <p:cNvPr id="2" name="Picture 2" descr="http://www.matsmatsmats.com/images/home-entry/highdef/lg/Welcome-stones-lg.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143000" y="2971800"/>
            <a:ext cx="2743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www.thelivingmoon.com/42stargate/04images/Star_Trek/50929_f496.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038600" y="1559719"/>
            <a:ext cx="3305175" cy="24788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media.treehugger.com/assets/images/2011/10/bridge-in-ireland.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143000" y="1077802"/>
            <a:ext cx="27432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895600" y="1219200"/>
            <a:ext cx="5440680" cy="5156770"/>
          </a:xfrm>
          <a:prstGeom prst="rect">
            <a:avLst/>
          </a:prstGeom>
          <a:noFill/>
          <a:ln>
            <a:solidFill>
              <a:schemeClr val="accent1"/>
            </a:solidFill>
          </a:ln>
        </p:spPr>
        <p:txBody>
          <a:bodyPr wrap="square" rtlCol="0">
            <a:noAutofit/>
          </a:bodyPr>
          <a:lstStyle/>
          <a:p>
            <a:pPr marL="285750" indent="-285750">
              <a:buFont typeface="Arial" pitchFamily="34" charset="0"/>
              <a:buChar char="•"/>
            </a:pPr>
            <a:r>
              <a:rPr lang="en-US" dirty="0"/>
              <a:t>Grab the reader’s attention with </a:t>
            </a:r>
            <a:r>
              <a:rPr lang="en-US" dirty="0" smtClean="0"/>
              <a:t>a </a:t>
            </a:r>
            <a:r>
              <a:rPr lang="en-US" dirty="0"/>
              <a:t>thought-provoking </a:t>
            </a:r>
            <a:r>
              <a:rPr lang="en-US" dirty="0">
                <a:solidFill>
                  <a:schemeClr val="accent1">
                    <a:lumMod val="75000"/>
                  </a:schemeClr>
                </a:solidFill>
              </a:rPr>
              <a:t>opening </a:t>
            </a:r>
            <a:r>
              <a:rPr lang="en-US" dirty="0" smtClean="0">
                <a:solidFill>
                  <a:schemeClr val="accent1">
                    <a:lumMod val="75000"/>
                  </a:schemeClr>
                </a:solidFill>
              </a:rPr>
              <a:t>line</a:t>
            </a:r>
            <a:r>
              <a:rPr lang="en-US" dirty="0" smtClean="0"/>
              <a:t>.</a:t>
            </a:r>
          </a:p>
          <a:p>
            <a:endParaRPr lang="en-US" dirty="0"/>
          </a:p>
          <a:p>
            <a:pPr marL="285750" indent="-285750">
              <a:buFont typeface="Arial" pitchFamily="34" charset="0"/>
              <a:buChar char="•"/>
            </a:pPr>
            <a:r>
              <a:rPr lang="en-US" dirty="0"/>
              <a:t>Give relevant </a:t>
            </a:r>
            <a:r>
              <a:rPr lang="en-US" dirty="0">
                <a:solidFill>
                  <a:schemeClr val="accent1">
                    <a:lumMod val="75000"/>
                  </a:schemeClr>
                </a:solidFill>
              </a:rPr>
              <a:t>background information</a:t>
            </a:r>
            <a:r>
              <a:rPr lang="en-US" dirty="0"/>
              <a:t> (explain the context of your argument, define your terms</a:t>
            </a:r>
            <a:r>
              <a:rPr lang="en-US" dirty="0" smtClean="0"/>
              <a:t>).</a:t>
            </a:r>
          </a:p>
          <a:p>
            <a:endParaRPr lang="en-US" dirty="0"/>
          </a:p>
          <a:p>
            <a:pPr marL="285750" indent="-285750">
              <a:buFont typeface="Arial" pitchFamily="34" charset="0"/>
              <a:buChar char="•"/>
            </a:pPr>
            <a:r>
              <a:rPr lang="en-US" dirty="0"/>
              <a:t>Present a </a:t>
            </a:r>
            <a:r>
              <a:rPr lang="en-US" dirty="0">
                <a:solidFill>
                  <a:schemeClr val="accent1">
                    <a:lumMod val="75000"/>
                  </a:schemeClr>
                </a:solidFill>
              </a:rPr>
              <a:t>road map </a:t>
            </a:r>
            <a:r>
              <a:rPr lang="en-US" dirty="0"/>
              <a:t>of your paper by introducing the parts of your argument.  As you do this, move from broad statements to specific statements</a:t>
            </a:r>
            <a:r>
              <a:rPr lang="en-US" dirty="0" smtClean="0"/>
              <a:t>.</a:t>
            </a:r>
          </a:p>
          <a:p>
            <a:endParaRPr lang="en-US" dirty="0"/>
          </a:p>
          <a:p>
            <a:pPr marL="285750" indent="-285750">
              <a:buFont typeface="Arial" pitchFamily="34" charset="0"/>
              <a:buChar char="•"/>
            </a:pPr>
            <a:r>
              <a:rPr lang="en-US" dirty="0"/>
              <a:t>State your </a:t>
            </a:r>
            <a:r>
              <a:rPr lang="en-US" dirty="0">
                <a:solidFill>
                  <a:schemeClr val="accent1">
                    <a:lumMod val="75000"/>
                  </a:schemeClr>
                </a:solidFill>
              </a:rPr>
              <a:t>thesis</a:t>
            </a:r>
            <a:r>
              <a:rPr lang="en-US" dirty="0"/>
              <a:t>.</a:t>
            </a:r>
          </a:p>
          <a:p>
            <a:pPr>
              <a:lnSpc>
                <a:spcPct val="114000"/>
              </a:lnSpc>
            </a:pPr>
            <a:endParaRPr lang="en-US" sz="1600" dirty="0" smtClean="0">
              <a:solidFill>
                <a:prstClr val="black">
                  <a:lumMod val="85000"/>
                  <a:lumOff val="15000"/>
                </a:prstClr>
              </a:solidFill>
            </a:endParaRPr>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What </a:t>
            </a:r>
            <a:r>
              <a:rPr lang="en-US" sz="2800" dirty="0" smtClean="0">
                <a:solidFill>
                  <a:prstClr val="black">
                    <a:lumMod val="50000"/>
                    <a:lumOff val="50000"/>
                  </a:prstClr>
                </a:solidFill>
                <a:latin typeface="+mn-lt"/>
                <a:ea typeface="+mn-ea"/>
                <a:cs typeface="+mn-cs"/>
              </a:rPr>
              <a:t>are the parts of an introduction?</a:t>
            </a:r>
            <a:endParaRPr lang="en-US" dirty="0">
              <a:latin typeface="+mn-l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19200"/>
            <a:ext cx="175071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3133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Opening Sentences that Put </a:t>
            </a:r>
            <a:br>
              <a:rPr lang="en-US" dirty="0"/>
            </a:br>
            <a:r>
              <a:rPr lang="en-US" dirty="0"/>
              <a:t>Readers to Sleep</a:t>
            </a:r>
          </a:p>
        </p:txBody>
      </p:sp>
      <p:sp>
        <p:nvSpPr>
          <p:cNvPr id="3" name="Content Placeholder 2"/>
          <p:cNvSpPr>
            <a:spLocks noGrp="1"/>
          </p:cNvSpPr>
          <p:nvPr>
            <p:ph sz="half" idx="1"/>
          </p:nvPr>
        </p:nvSpPr>
        <p:spPr>
          <a:xfrm>
            <a:off x="457200" y="1143000"/>
            <a:ext cx="4800600" cy="4504857"/>
          </a:xfrm>
        </p:spPr>
        <p:txBody>
          <a:bodyPr>
            <a:normAutofit fontScale="62500" lnSpcReduction="20000"/>
          </a:bodyPr>
          <a:lstStyle/>
          <a:p>
            <a:pPr marL="0" indent="0">
              <a:buNone/>
            </a:pPr>
            <a:r>
              <a:rPr lang="en-US" sz="3300" b="1" dirty="0"/>
              <a:t>The Webster’s Dictionary introduction</a:t>
            </a:r>
          </a:p>
          <a:p>
            <a:pPr marL="0" indent="0">
              <a:buNone/>
            </a:pPr>
            <a:r>
              <a:rPr lang="en-US" sz="3300" dirty="0"/>
              <a:t>Ex. </a:t>
            </a:r>
            <a:r>
              <a:rPr lang="en-US" sz="3300" i="1" dirty="0"/>
              <a:t>Webster's dictionary defines “marriage” as “a social union or legal contract between people that creates kinship.”</a:t>
            </a:r>
          </a:p>
          <a:p>
            <a:pPr marL="0" indent="0">
              <a:buNone/>
            </a:pPr>
            <a:r>
              <a:rPr lang="en-US" sz="3300" b="1" dirty="0"/>
              <a:t>The “Dawn of Man” introduction</a:t>
            </a:r>
          </a:p>
          <a:p>
            <a:pPr marL="0" indent="0">
              <a:buNone/>
            </a:pPr>
            <a:r>
              <a:rPr lang="en-US" sz="3300" dirty="0"/>
              <a:t>Ex. </a:t>
            </a:r>
            <a:r>
              <a:rPr lang="en-US" sz="3300" i="1" dirty="0"/>
              <a:t>Since the dawn of man, people have fallen in love and joined together in marriage. </a:t>
            </a:r>
            <a:endParaRPr lang="en-US" sz="3300" dirty="0"/>
          </a:p>
          <a:p>
            <a:pPr marL="0" indent="0">
              <a:buNone/>
            </a:pPr>
            <a:r>
              <a:rPr lang="en-US" sz="3300" b="1" dirty="0"/>
              <a:t>The Placeholder introduction</a:t>
            </a:r>
          </a:p>
          <a:p>
            <a:pPr marL="0" indent="0">
              <a:buNone/>
            </a:pPr>
            <a:r>
              <a:rPr lang="en-US" sz="3300" dirty="0"/>
              <a:t>Ex</a:t>
            </a:r>
            <a:r>
              <a:rPr lang="en-US" sz="3300" i="1" dirty="0"/>
              <a:t>. Marriage has been an important institution in </a:t>
            </a:r>
            <a:r>
              <a:rPr lang="en-US" sz="3300" i="1" dirty="0" smtClean="0"/>
              <a:t>American culture </a:t>
            </a:r>
            <a:r>
              <a:rPr lang="en-US" sz="3300" i="1" dirty="0"/>
              <a:t>throughout history.  There are many different kinds of marriage.  Each involves different traditions for different groups of people.</a:t>
            </a:r>
          </a:p>
          <a:p>
            <a:endParaRPr lang="en-US" dirty="0"/>
          </a:p>
        </p:txBody>
      </p:sp>
      <p:pic>
        <p:nvPicPr>
          <p:cNvPr id="5" name="Content Placeholder 4"/>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5614503" y="1143000"/>
            <a:ext cx="3148497" cy="2514600"/>
          </a:xfrm>
        </p:spPr>
      </p:pic>
    </p:spTree>
    <p:extLst>
      <p:ext uri="{BB962C8B-B14F-4D97-AF65-F5344CB8AC3E}">
        <p14:creationId xmlns:p14="http://schemas.microsoft.com/office/powerpoint/2010/main" val="1568802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Opening Sentences that Grab a </a:t>
            </a:r>
            <a:br>
              <a:rPr lang="en-US" dirty="0"/>
            </a:br>
            <a:r>
              <a:rPr lang="en-US" dirty="0"/>
              <a:t>Reader’s Attention</a:t>
            </a:r>
          </a:p>
        </p:txBody>
      </p:sp>
      <p:sp>
        <p:nvSpPr>
          <p:cNvPr id="3" name="Content Placeholder 2"/>
          <p:cNvSpPr>
            <a:spLocks noGrp="1"/>
          </p:cNvSpPr>
          <p:nvPr>
            <p:ph sz="half" idx="1"/>
          </p:nvPr>
        </p:nvSpPr>
        <p:spPr>
          <a:xfrm>
            <a:off x="457200" y="990600"/>
            <a:ext cx="4648200" cy="5343057"/>
          </a:xfrm>
        </p:spPr>
        <p:txBody>
          <a:bodyPr>
            <a:normAutofit fontScale="40000" lnSpcReduction="20000"/>
          </a:bodyPr>
          <a:lstStyle/>
          <a:p>
            <a:pPr marL="0" indent="0">
              <a:buNone/>
            </a:pPr>
            <a:r>
              <a:rPr lang="en-US" sz="4500" b="1" dirty="0"/>
              <a:t>An Intriguing Example</a:t>
            </a:r>
          </a:p>
          <a:p>
            <a:pPr marL="0" indent="0">
              <a:buNone/>
            </a:pPr>
            <a:r>
              <a:rPr lang="en-US" sz="4500" dirty="0"/>
              <a:t>Ex. </a:t>
            </a:r>
            <a:r>
              <a:rPr lang="en-US" sz="4500" dirty="0" smtClean="0"/>
              <a:t>Many Americans remember the infamous Casey Anthony trial, which took place after a two-year-old girl was reported missing from her home in Florida.</a:t>
            </a:r>
            <a:endParaRPr lang="en-US" sz="4500" dirty="0"/>
          </a:p>
          <a:p>
            <a:pPr marL="0" indent="0">
              <a:buNone/>
            </a:pPr>
            <a:r>
              <a:rPr lang="en-US" sz="4500" b="1" dirty="0"/>
              <a:t>A Thought-Provoking Question</a:t>
            </a:r>
          </a:p>
          <a:p>
            <a:pPr marL="0" indent="0">
              <a:buNone/>
            </a:pPr>
            <a:r>
              <a:rPr lang="en-US" sz="4500" dirty="0"/>
              <a:t>Ex. </a:t>
            </a:r>
            <a:r>
              <a:rPr lang="en-US" sz="4500" dirty="0" smtClean="0"/>
              <a:t>Given that recent studies suggest that two women can raise children more effectively than a man and a woman, </a:t>
            </a:r>
            <a:r>
              <a:rPr lang="en-US" sz="4500" dirty="0"/>
              <a:t>why </a:t>
            </a:r>
            <a:r>
              <a:rPr lang="en-US" sz="4500" dirty="0" smtClean="0"/>
              <a:t>do so many people resist the idea of homosexual adoption?</a:t>
            </a:r>
            <a:endParaRPr lang="en-US" sz="4500" dirty="0"/>
          </a:p>
          <a:p>
            <a:pPr marL="0" indent="0">
              <a:buNone/>
            </a:pPr>
            <a:r>
              <a:rPr lang="en-US" sz="4500" b="1" dirty="0"/>
              <a:t>A Puzzling Scenario</a:t>
            </a:r>
          </a:p>
          <a:p>
            <a:pPr marL="0" indent="0">
              <a:buNone/>
            </a:pPr>
            <a:r>
              <a:rPr lang="en-US" sz="4500" dirty="0"/>
              <a:t>Ex. </a:t>
            </a:r>
            <a:r>
              <a:rPr lang="en-US" sz="4500" dirty="0" smtClean="0"/>
              <a:t>Viewers cannot hear what Bill Murray whispers to Scarlett Johansson at the end of </a:t>
            </a:r>
            <a:r>
              <a:rPr lang="en-US" sz="4500" i="1" dirty="0" smtClean="0"/>
              <a:t>Lost in Translation</a:t>
            </a:r>
            <a:r>
              <a:rPr lang="en-US" sz="4500" dirty="0" smtClean="0"/>
              <a:t>, </a:t>
            </a:r>
            <a:r>
              <a:rPr lang="en-US" sz="4500" dirty="0"/>
              <a:t>yet </a:t>
            </a:r>
            <a:r>
              <a:rPr lang="en-US" sz="4500" dirty="0" smtClean="0"/>
              <a:t>the film’s underlying meaning centers around that very scene.</a:t>
            </a:r>
            <a:endParaRPr lang="en-US" sz="4500" dirty="0"/>
          </a:p>
          <a:p>
            <a:pPr marL="0" indent="0">
              <a:buNone/>
            </a:pPr>
            <a:r>
              <a:rPr lang="en-US" sz="4500" b="1" dirty="0"/>
              <a:t>A Vivid Anecdote</a:t>
            </a:r>
          </a:p>
          <a:p>
            <a:pPr marL="0" indent="0">
              <a:buNone/>
            </a:pPr>
            <a:r>
              <a:rPr lang="en-US" sz="4500" dirty="0"/>
              <a:t>Ex. </a:t>
            </a:r>
            <a:r>
              <a:rPr lang="en-US" sz="4500" dirty="0" smtClean="0"/>
              <a:t>Last year, a man in Springfield came home from his job at the local grocery to discover his wife lying in a pool of blood on the floor.</a:t>
            </a:r>
            <a:endParaRPr lang="en-US" sz="4500"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00650" y="2305050"/>
            <a:ext cx="3333750" cy="2495550"/>
          </a:xfrm>
        </p:spPr>
      </p:pic>
    </p:spTree>
    <p:extLst>
      <p:ext uri="{BB962C8B-B14F-4D97-AF65-F5344CB8AC3E}">
        <p14:creationId xmlns:p14="http://schemas.microsoft.com/office/powerpoint/2010/main" val="80719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dirty="0">
                <a:solidFill>
                  <a:schemeClr val="bg1"/>
                </a:solidFill>
              </a:rPr>
              <a:t>Strategies for Writing an Introduction</a:t>
            </a:r>
          </a:p>
        </p:txBody>
      </p:sp>
      <p:sp>
        <p:nvSpPr>
          <p:cNvPr id="3" name="TextBox 2"/>
          <p:cNvSpPr txBox="1"/>
          <p:nvPr/>
        </p:nvSpPr>
        <p:spPr>
          <a:xfrm>
            <a:off x="1523999" y="685800"/>
            <a:ext cx="7391401" cy="838200"/>
          </a:xfrm>
          <a:prstGeom prst="rect">
            <a:avLst/>
          </a:prstGeom>
          <a:noFill/>
        </p:spPr>
        <p:txBody>
          <a:bodyPr wrap="square" rtlCol="0">
            <a:normAutofit/>
          </a:bodyPr>
          <a:lstStyle/>
          <a:p>
            <a:r>
              <a:rPr lang="en-US" sz="2800" b="1" dirty="0" smtClean="0">
                <a:solidFill>
                  <a:prstClr val="black">
                    <a:lumMod val="50000"/>
                    <a:lumOff val="50000"/>
                  </a:prstClr>
                </a:solidFill>
              </a:rPr>
              <a:t>How do you write introductions?</a:t>
            </a:r>
          </a:p>
          <a:p>
            <a:pPr>
              <a:lnSpc>
                <a:spcPct val="30000"/>
              </a:lnSpc>
            </a:pPr>
            <a:endParaRPr lang="en-US" dirty="0">
              <a:solidFill>
                <a:prstClr val="black"/>
              </a:solidFill>
            </a:endParaRPr>
          </a:p>
          <a:p>
            <a:endParaRPr lang="en-US" sz="1900" dirty="0" smtClean="0">
              <a:solidFill>
                <a:srgbClr val="2C99FC"/>
              </a:solidFill>
            </a:endParaRPr>
          </a:p>
          <a:p>
            <a:endParaRPr lang="en-US" dirty="0">
              <a:solidFill>
                <a:prstClr val="black"/>
              </a:solidFill>
            </a:endParaRPr>
          </a:p>
        </p:txBody>
      </p:sp>
      <p:grpSp>
        <p:nvGrpSpPr>
          <p:cNvPr id="4" name="Group 3"/>
          <p:cNvGrpSpPr/>
          <p:nvPr/>
        </p:nvGrpSpPr>
        <p:grpSpPr>
          <a:xfrm>
            <a:off x="6270170" y="3657600"/>
            <a:ext cx="2645231" cy="1600200"/>
            <a:chOff x="6413721" y="3701144"/>
            <a:chExt cx="2645231" cy="1143000"/>
          </a:xfrm>
        </p:grpSpPr>
        <p:sp>
          <p:nvSpPr>
            <p:cNvPr id="15" name="Rectangle 14"/>
            <p:cNvSpPr/>
            <p:nvPr/>
          </p:nvSpPr>
          <p:spPr>
            <a:xfrm>
              <a:off x="6688041" y="3701144"/>
              <a:ext cx="2370911" cy="1143000"/>
            </a:xfrm>
            <a:prstGeom prst="rect">
              <a:avLst/>
            </a:prstGeom>
            <a:solidFill>
              <a:schemeClr val="bg1">
                <a:lumMod val="95000"/>
              </a:schemeClr>
            </a:solidFill>
            <a:ln w="25400" cmpd="thinThick">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a:xfrm>
              <a:off x="6772951" y="3810000"/>
              <a:ext cx="2209800" cy="953814"/>
            </a:xfrm>
            <a:prstGeom prst="rect">
              <a:avLst/>
            </a:prstGeom>
            <a:noFill/>
          </p:spPr>
          <p:txBody>
            <a:bodyPr wrap="square" rtlCol="0" anchor="ctr">
              <a:normAutofit fontScale="92500" lnSpcReduction="10000"/>
            </a:bodyPr>
            <a:lstStyle/>
            <a:p>
              <a:r>
                <a:rPr lang="en-US" sz="1600" dirty="0"/>
                <a:t>Write the introduction last.</a:t>
              </a:r>
            </a:p>
            <a:p>
              <a:endParaRPr lang="en-US" sz="1600" dirty="0" smtClean="0"/>
            </a:p>
            <a:p>
              <a:r>
                <a:rPr lang="en-US" sz="1600" dirty="0" smtClean="0"/>
                <a:t>Write </a:t>
              </a:r>
              <a:r>
                <a:rPr lang="en-US" sz="1600" dirty="0"/>
                <a:t>a tentative introduction and then change it later.</a:t>
              </a:r>
            </a:p>
          </p:txBody>
        </p:sp>
        <p:cxnSp>
          <p:nvCxnSpPr>
            <p:cNvPr id="19" name="Straight Connector 18"/>
            <p:cNvCxnSpPr/>
            <p:nvPr/>
          </p:nvCxnSpPr>
          <p:spPr>
            <a:xfrm>
              <a:off x="6413721" y="4332767"/>
              <a:ext cx="274320" cy="0"/>
            </a:xfrm>
            <a:prstGeom prst="line">
              <a:avLst/>
            </a:prstGeom>
            <a:ln w="25400" cap="rnd">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1578428" y="4408716"/>
            <a:ext cx="4648201" cy="293914"/>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Any ideas, strategies, or suggestions?</a:t>
            </a:r>
            <a:endParaRPr lang="en-US" dirty="0">
              <a:solidFill>
                <a:schemeClr val="tx1"/>
              </a:solidFill>
            </a:endParaRPr>
          </a:p>
        </p:txBody>
      </p:sp>
      <p:pic>
        <p:nvPicPr>
          <p:cNvPr id="10"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828800" y="1659730"/>
            <a:ext cx="3078015" cy="262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1138</Words>
  <Application>Microsoft Office PowerPoint</Application>
  <PresentationFormat>On-screen Show (4:3)</PresentationFormat>
  <Paragraphs>131</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Introducing PowerPoint 2010</vt:lpstr>
      <vt:lpstr>essay ORGANIZATION and STRUCTURE</vt:lpstr>
      <vt:lpstr>Building a Structure</vt:lpstr>
      <vt:lpstr>PowerPoint Presentation</vt:lpstr>
      <vt:lpstr>Writing Introductions</vt:lpstr>
      <vt:lpstr>Why are introductions important?</vt:lpstr>
      <vt:lpstr>What are the parts of an introduction?</vt:lpstr>
      <vt:lpstr>Opening Sentences that Put  Readers to Sleep</vt:lpstr>
      <vt:lpstr>Opening Sentences that Grab a  Reader’s Attention</vt:lpstr>
      <vt:lpstr>PowerPoint Presentation</vt:lpstr>
      <vt:lpstr>Body Paragraphs</vt:lpstr>
      <vt:lpstr>The MEAL Plan: Introducing Evidence</vt:lpstr>
      <vt:lpstr>1. Main Idea/Topic Sentence</vt:lpstr>
      <vt:lpstr>2. Evidence</vt:lpstr>
      <vt:lpstr>3. Analysis</vt:lpstr>
      <vt:lpstr>4. Link Back To Thesis</vt:lpstr>
      <vt:lpstr>Writing a Conclusion</vt:lpstr>
      <vt:lpstr>Restating your thesis or main points  Introducing new examples or pieces of evidence </vt:lpstr>
      <vt:lpstr>Strategies for Writing Conclusions</vt:lpstr>
      <vt:lpstr>Words that Indicate Relationships between Ideas</vt:lpstr>
      <vt:lpstr>Organizing your Ideas with Prewriting Strategies</vt:lpstr>
      <vt:lpstr>Questions for Organizing your Ideas</vt:lpstr>
      <vt:lpstr>Benefits of Organizing your Ideas through Prewriting: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2011-11-14T20:43:11Z</dcterms:created>
  <dcterms:modified xsi:type="dcterms:W3CDTF">2014-04-28T15:48:48Z</dcterms:modified>
</cp:coreProperties>
</file>