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117" d="100"/>
          <a:sy n="117" d="100"/>
        </p:scale>
        <p:origin x="-35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FB3B18-6FA6-4B3E-BB46-56A4F1A961D4}" type="datetimeFigureOut">
              <a:rPr lang="en-US" smtClean="0"/>
              <a:t>9/27/2016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0DE30-7841-4E45-BBB3-5CEC83358506}" type="slidenum">
              <a:rPr lang="en-US" smtClean="0"/>
              <a:t>‹#›</a:t>
            </a:fld>
            <a:endParaRPr lang="en-US"/>
          </a:p>
        </p:txBody>
      </p:sp>
    </p:spTree>
    <p:extLst>
      <p:ext uri="{BB962C8B-B14F-4D97-AF65-F5344CB8AC3E}">
        <p14:creationId xmlns:p14="http://schemas.microsoft.com/office/powerpoint/2010/main" val="3587281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Look at map and photos of place – how would geography and climate affect human relations? (23-4).  Plato compares Greeks to “frogs around the pond.”  Reliant on neighbors, must live with extreme climates, smaller farms versus large-scale agriculture.  (Grew grains, olives, grapevines).</a:t>
            </a:r>
          </a:p>
          <a:p>
            <a:endParaRPr lang="en-US" dirty="0"/>
          </a:p>
        </p:txBody>
      </p:sp>
      <p:sp>
        <p:nvSpPr>
          <p:cNvPr id="4" name="Slide Number Placeholder 3"/>
          <p:cNvSpPr>
            <a:spLocks noGrp="1"/>
          </p:cNvSpPr>
          <p:nvPr>
            <p:ph type="sldNum" sz="quarter" idx="10"/>
          </p:nvPr>
        </p:nvSpPr>
        <p:spPr/>
        <p:txBody>
          <a:bodyPr/>
          <a:lstStyle/>
          <a:p>
            <a:fld id="{85D0DE30-7841-4E45-BBB3-5CEC83358506}" type="slidenum">
              <a:rPr lang="en-US" smtClean="0"/>
              <a:t>1</a:t>
            </a:fld>
            <a:endParaRPr lang="en-US"/>
          </a:p>
        </p:txBody>
      </p:sp>
    </p:spTree>
    <p:extLst>
      <p:ext uri="{BB962C8B-B14F-4D97-AF65-F5344CB8AC3E}">
        <p14:creationId xmlns:p14="http://schemas.microsoft.com/office/powerpoint/2010/main" val="197238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Welcome to the Piraeus, port of the city of Athens.  Look on</a:t>
            </a:r>
            <a:r>
              <a:rPr lang="en-US" altLang="en-US" baseline="0" dirty="0">
                <a:latin typeface="Arial" panose="020B0604020202020204" pitchFamily="34" charset="0"/>
              </a:rPr>
              <a:t> page 24 of book.  Many </a:t>
            </a:r>
            <a:r>
              <a:rPr lang="en-US" altLang="en-US" baseline="0" dirty="0" err="1">
                <a:latin typeface="Arial" panose="020B0604020202020204" pitchFamily="34" charset="0"/>
              </a:rPr>
              <a:t>metics</a:t>
            </a:r>
            <a:r>
              <a:rPr lang="en-US" altLang="en-US" baseline="0" dirty="0">
                <a:latin typeface="Arial" panose="020B0604020202020204" pitchFamily="34" charset="0"/>
              </a:rPr>
              <a:t> and slaves in Piraeus.  Many visitors and merchants, ship builders.</a:t>
            </a:r>
            <a:endParaRPr lang="en-US" dirty="0"/>
          </a:p>
        </p:txBody>
      </p:sp>
      <p:sp>
        <p:nvSpPr>
          <p:cNvPr id="4" name="Slide Number Placeholder 3"/>
          <p:cNvSpPr>
            <a:spLocks noGrp="1"/>
          </p:cNvSpPr>
          <p:nvPr>
            <p:ph type="sldNum" sz="quarter" idx="10"/>
          </p:nvPr>
        </p:nvSpPr>
        <p:spPr/>
        <p:txBody>
          <a:bodyPr/>
          <a:lstStyle/>
          <a:p>
            <a:fld id="{85D0DE30-7841-4E45-BBB3-5CEC83358506}" type="slidenum">
              <a:rPr lang="en-US" smtClean="0"/>
              <a:t>2</a:t>
            </a:fld>
            <a:endParaRPr lang="en-US"/>
          </a:p>
        </p:txBody>
      </p:sp>
    </p:spTree>
    <p:extLst>
      <p:ext uri="{BB962C8B-B14F-4D97-AF65-F5344CB8AC3E}">
        <p14:creationId xmlns:p14="http://schemas.microsoft.com/office/powerpoint/2010/main" val="1316872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Trireme (three-rower)</a:t>
            </a:r>
            <a:r>
              <a:rPr lang="en-US" baseline="0" dirty="0"/>
              <a:t> helped Athenians maintain power, used on slaves too.</a:t>
            </a:r>
            <a:endParaRPr lang="en-US" dirty="0"/>
          </a:p>
        </p:txBody>
      </p:sp>
      <p:sp>
        <p:nvSpPr>
          <p:cNvPr id="4" name="Slide Number Placeholder 3"/>
          <p:cNvSpPr>
            <a:spLocks noGrp="1"/>
          </p:cNvSpPr>
          <p:nvPr>
            <p:ph type="sldNum" sz="quarter" idx="10"/>
          </p:nvPr>
        </p:nvSpPr>
        <p:spPr/>
        <p:txBody>
          <a:bodyPr/>
          <a:lstStyle/>
          <a:p>
            <a:fld id="{85D0DE30-7841-4E45-BBB3-5CEC83358506}" type="slidenum">
              <a:rPr lang="en-US" smtClean="0"/>
              <a:t>3</a:t>
            </a:fld>
            <a:endParaRPr lang="en-US"/>
          </a:p>
        </p:txBody>
      </p:sp>
    </p:spTree>
    <p:extLst>
      <p:ext uri="{BB962C8B-B14F-4D97-AF65-F5344CB8AC3E}">
        <p14:creationId xmlns:p14="http://schemas.microsoft.com/office/powerpoint/2010/main" val="2194331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50000"/>
              </a:spcBef>
            </a:pPr>
            <a:r>
              <a:rPr lang="en-US" altLang="en-US" sz="1200" dirty="0"/>
              <a:t> The Long Walls</a:t>
            </a:r>
          </a:p>
          <a:p>
            <a:pPr eaLnBrk="1" hangingPunct="1">
              <a:spcBef>
                <a:spcPct val="50000"/>
              </a:spcBef>
            </a:pPr>
            <a:r>
              <a:rPr lang="en-US" altLang="en-US" sz="1200" dirty="0"/>
              <a:t> The</a:t>
            </a:r>
            <a:r>
              <a:rPr lang="en-US" altLang="en-US" sz="1200" baseline="0" dirty="0"/>
              <a:t> </a:t>
            </a:r>
            <a:r>
              <a:rPr lang="en-US" altLang="en-US" sz="1200" dirty="0"/>
              <a:t>cart road to Athens leads to </a:t>
            </a:r>
            <a:r>
              <a:rPr lang="en-US" altLang="en-US" sz="1200" dirty="0" err="1"/>
              <a:t>Dipylon</a:t>
            </a:r>
            <a:r>
              <a:rPr lang="en-US" altLang="en-US" sz="1200" dirty="0"/>
              <a:t> Gate</a:t>
            </a:r>
          </a:p>
          <a:p>
            <a:pPr eaLnBrk="1" hangingPunct="1">
              <a:spcBef>
                <a:spcPct val="50000"/>
              </a:spcBef>
            </a:pPr>
            <a:r>
              <a:rPr lang="en-US" altLang="en-US" sz="1200" dirty="0"/>
              <a:t> Journey to Athens: 4 miles</a:t>
            </a:r>
          </a:p>
          <a:p>
            <a:endParaRPr lang="en-US" dirty="0"/>
          </a:p>
        </p:txBody>
      </p:sp>
      <p:sp>
        <p:nvSpPr>
          <p:cNvPr id="4" name="Slide Number Placeholder 3"/>
          <p:cNvSpPr>
            <a:spLocks noGrp="1"/>
          </p:cNvSpPr>
          <p:nvPr>
            <p:ph type="sldNum" sz="quarter" idx="10"/>
          </p:nvPr>
        </p:nvSpPr>
        <p:spPr/>
        <p:txBody>
          <a:bodyPr/>
          <a:lstStyle/>
          <a:p>
            <a:fld id="{85D0DE30-7841-4E45-BBB3-5CEC83358506}" type="slidenum">
              <a:rPr lang="en-US" smtClean="0"/>
              <a:t>4</a:t>
            </a:fld>
            <a:endParaRPr lang="en-US"/>
          </a:p>
        </p:txBody>
      </p:sp>
    </p:spTree>
    <p:extLst>
      <p:ext uri="{BB962C8B-B14F-4D97-AF65-F5344CB8AC3E}">
        <p14:creationId xmlns:p14="http://schemas.microsoft.com/office/powerpoint/2010/main" val="1617829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Purposes of the wall?  Protection/fortification, supplies</a:t>
            </a:r>
            <a:r>
              <a:rPr lang="en-US" baseline="0" dirty="0"/>
              <a:t> to ships.  Pericles helped to build the wall.  (Map on page 34). </a:t>
            </a:r>
            <a:r>
              <a:rPr lang="en-US" baseline="0" dirty="0">
                <a:latin typeface="Arial" panose="020B0604020202020204" pitchFamily="34" charset="0"/>
              </a:rPr>
              <a:t>Spartans d</a:t>
            </a:r>
            <a:r>
              <a:rPr lang="en-US" altLang="en-US" dirty="0">
                <a:latin typeface="Arial" panose="020B0604020202020204" pitchFamily="34" charset="0"/>
              </a:rPr>
              <a:t>emanded that</a:t>
            </a:r>
            <a:r>
              <a:rPr lang="en-US" altLang="en-US" baseline="0" dirty="0">
                <a:latin typeface="Arial" panose="020B0604020202020204" pitchFamily="34" charset="0"/>
              </a:rPr>
              <a:t> people</a:t>
            </a:r>
            <a:r>
              <a:rPr lang="en-US" altLang="en-US" dirty="0">
                <a:latin typeface="Arial" panose="020B0604020202020204" pitchFamily="34" charset="0"/>
              </a:rPr>
              <a:t> dismantle the Long Walls, they </a:t>
            </a:r>
            <a:r>
              <a:rPr lang="en-US" altLang="en-US" u="sng" dirty="0">
                <a:latin typeface="Arial" panose="020B0604020202020204" pitchFamily="34" charset="0"/>
              </a:rPr>
              <a:t>hired flute players</a:t>
            </a:r>
            <a:r>
              <a:rPr lang="en-US" altLang="en-US" dirty="0">
                <a:latin typeface="Arial" panose="020B0604020202020204" pitchFamily="34" charset="0"/>
              </a:rPr>
              <a:t> to accompany the demolition crews</a:t>
            </a:r>
            <a:r>
              <a:rPr lang="en-US" altLang="en-US" baseline="0" dirty="0">
                <a:latin typeface="Arial" panose="020B0604020202020204" pitchFamily="34" charset="0"/>
              </a:rPr>
              <a:t> for humiliation</a:t>
            </a:r>
            <a:r>
              <a:rPr lang="en-US" altLang="en-US" dirty="0">
                <a:latin typeface="Arial" panose="020B0604020202020204" pitchFamily="34" charset="0"/>
              </a:rPr>
              <a:t>.</a:t>
            </a:r>
            <a:endParaRPr lang="en-US" dirty="0"/>
          </a:p>
        </p:txBody>
      </p:sp>
      <p:sp>
        <p:nvSpPr>
          <p:cNvPr id="4" name="Slide Number Placeholder 3"/>
          <p:cNvSpPr>
            <a:spLocks noGrp="1"/>
          </p:cNvSpPr>
          <p:nvPr>
            <p:ph type="sldNum" sz="quarter" idx="10"/>
          </p:nvPr>
        </p:nvSpPr>
        <p:spPr/>
        <p:txBody>
          <a:bodyPr/>
          <a:lstStyle/>
          <a:p>
            <a:fld id="{85D0DE30-7841-4E45-BBB3-5CEC83358506}" type="slidenum">
              <a:rPr lang="en-US" smtClean="0"/>
              <a:t>5</a:t>
            </a:fld>
            <a:endParaRPr lang="en-US"/>
          </a:p>
        </p:txBody>
      </p:sp>
    </p:spTree>
    <p:extLst>
      <p:ext uri="{BB962C8B-B14F-4D97-AF65-F5344CB8AC3E}">
        <p14:creationId xmlns:p14="http://schemas.microsoft.com/office/powerpoint/2010/main" val="3739173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en-US" dirty="0">
                <a:solidFill>
                  <a:schemeClr val="bg1"/>
                </a:solidFill>
                <a:latin typeface="Times New Roman" panose="02020603050405020304" pitchFamily="18" charset="0"/>
              </a:rPr>
              <a:t>The </a:t>
            </a:r>
            <a:r>
              <a:rPr kumimoji="1" lang="en-US" altLang="en-US" dirty="0" err="1">
                <a:solidFill>
                  <a:schemeClr val="bg1"/>
                </a:solidFill>
                <a:latin typeface="Times New Roman" panose="02020603050405020304" pitchFamily="18" charset="0"/>
              </a:rPr>
              <a:t>Akropolis</a:t>
            </a:r>
            <a:r>
              <a:rPr kumimoji="1" lang="en-US" altLang="en-US" dirty="0">
                <a:solidFill>
                  <a:schemeClr val="bg1"/>
                </a:solidFill>
                <a:latin typeface="Times New Roman" panose="02020603050405020304" pitchFamily="18" charset="0"/>
              </a:rPr>
              <a:t> is a natural outcropping of limestone, ca. 120 meters high.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en-US" dirty="0">
              <a:solidFill>
                <a:schemeClr val="bg1"/>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Believe me, it's a real sight to see all the cows in the </a:t>
            </a:r>
            <a:r>
              <a:rPr lang="en-US" altLang="en-US" dirty="0" err="1">
                <a:latin typeface="Arial" panose="020B0604020202020204" pitchFamily="34" charset="0"/>
              </a:rPr>
              <a:t>Panathenaic</a:t>
            </a:r>
            <a:r>
              <a:rPr lang="en-US" altLang="en-US" dirty="0">
                <a:latin typeface="Arial" panose="020B0604020202020204" pitchFamily="34" charset="0"/>
              </a:rPr>
              <a:t> procession  trying to climb up to the top of the sacred rock just before they are sacrificed. There’s a lot of slipping and sliding on the rock. It's a very noisy and smelly affair but somehow it seems an exactly right way to honor our goddess, Athena. I’m sure she takes great delight in it each year and looks forward, especially, to the really big festival we hold every five (e.g., four)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en-US" dirty="0">
              <a:solidFill>
                <a:schemeClr val="bg1"/>
              </a:solidFill>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5D0DE30-7841-4E45-BBB3-5CEC83358506}" type="slidenum">
              <a:rPr lang="en-US" smtClean="0"/>
              <a:t>6</a:t>
            </a:fld>
            <a:endParaRPr lang="en-US"/>
          </a:p>
        </p:txBody>
      </p:sp>
    </p:spTree>
    <p:extLst>
      <p:ext uri="{BB962C8B-B14F-4D97-AF65-F5344CB8AC3E}">
        <p14:creationId xmlns:p14="http://schemas.microsoft.com/office/powerpoint/2010/main" val="659321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Here's the boundary stone that tells us we have crossed over into the civic space of the agora. If any of you are carrying weapons, you must not enter the agora. Or if you are a “draft dodger” or a deserter, have mistreated your parents, committed murder or are otherwise polluted – I will have to let you off here, for the agora is off limits to you. </a:t>
            </a:r>
            <a:r>
              <a:rPr lang="en-US" altLang="en-US" baseline="0" dirty="0">
                <a:latin typeface="Arial" panose="020B0604020202020204" pitchFamily="34" charset="0"/>
              </a:rPr>
              <a:t> </a:t>
            </a:r>
            <a:r>
              <a:rPr lang="en-US" altLang="en-US" dirty="0">
                <a:latin typeface="Arial" panose="020B0604020202020204" pitchFamily="34" charset="0"/>
              </a:rPr>
              <a:t>If it's markets or law courts or civic buildings that you are looking for, the agora is the place.</a:t>
            </a:r>
          </a:p>
          <a:p>
            <a:r>
              <a:rPr lang="en-US" altLang="en-US" dirty="0">
                <a:latin typeface="Arial" panose="020B0604020202020204" pitchFamily="34" charset="0"/>
              </a:rPr>
              <a:t>Also</a:t>
            </a:r>
            <a:r>
              <a:rPr lang="en-US" altLang="en-US" baseline="0" dirty="0">
                <a:latin typeface="Arial" panose="020B0604020202020204" pitchFamily="34" charset="0"/>
              </a:rPr>
              <a:t> temple of Athena (</a:t>
            </a:r>
            <a:r>
              <a:rPr lang="en-US" altLang="en-US" dirty="0">
                <a:latin typeface="Arial" panose="020B0604020202020204" pitchFamily="34" charset="0"/>
              </a:rPr>
              <a:t>worshipped as the mistress of arts and crafts)</a:t>
            </a:r>
            <a:r>
              <a:rPr lang="en-US" altLang="en-US" baseline="0" dirty="0">
                <a:latin typeface="Arial" panose="020B0604020202020204" pitchFamily="34" charset="0"/>
              </a:rPr>
              <a:t> and a market for craftsmen.  </a:t>
            </a:r>
            <a:endParaRPr lang="en-US" dirty="0"/>
          </a:p>
        </p:txBody>
      </p:sp>
      <p:sp>
        <p:nvSpPr>
          <p:cNvPr id="4" name="Slide Number Placeholder 3"/>
          <p:cNvSpPr>
            <a:spLocks noGrp="1"/>
          </p:cNvSpPr>
          <p:nvPr>
            <p:ph type="sldNum" sz="quarter" idx="10"/>
          </p:nvPr>
        </p:nvSpPr>
        <p:spPr/>
        <p:txBody>
          <a:bodyPr/>
          <a:lstStyle/>
          <a:p>
            <a:fld id="{85D0DE30-7841-4E45-BBB3-5CEC83358506}" type="slidenum">
              <a:rPr lang="en-US" smtClean="0"/>
              <a:t>7</a:t>
            </a:fld>
            <a:endParaRPr lang="en-US"/>
          </a:p>
        </p:txBody>
      </p:sp>
    </p:spTree>
    <p:extLst>
      <p:ext uri="{BB962C8B-B14F-4D97-AF65-F5344CB8AC3E}">
        <p14:creationId xmlns:p14="http://schemas.microsoft.com/office/powerpoint/2010/main" val="2818207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en-US" dirty="0">
                <a:solidFill>
                  <a:schemeClr val="bg1"/>
                </a:solidFill>
                <a:latin typeface="Times New Roman" panose="02020603050405020304" pitchFamily="18" charset="0"/>
              </a:rPr>
              <a:t>The </a:t>
            </a:r>
            <a:r>
              <a:rPr kumimoji="1" lang="en-US" altLang="en-US" dirty="0" err="1">
                <a:solidFill>
                  <a:schemeClr val="bg1"/>
                </a:solidFill>
                <a:latin typeface="Times New Roman" panose="02020603050405020304" pitchFamily="18" charset="0"/>
              </a:rPr>
              <a:t>Akropolis</a:t>
            </a:r>
            <a:r>
              <a:rPr kumimoji="1" lang="en-US" altLang="en-US" dirty="0">
                <a:solidFill>
                  <a:schemeClr val="bg1"/>
                </a:solidFill>
                <a:latin typeface="Times New Roman" panose="02020603050405020304" pitchFamily="18" charset="0"/>
              </a:rPr>
              <a:t> is a natural outcropping of limestone, ca. 120 meters high. It was occupied from earliest times.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Acropolis (“polis” meaning a “city state” and forms the basis of “politics”).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Festival</a:t>
            </a:r>
            <a:r>
              <a:rPr lang="en-US" baseline="0" dirty="0"/>
              <a:t> </a:t>
            </a:r>
            <a:r>
              <a:rPr lang="en-US" altLang="en-US" dirty="0">
                <a:latin typeface="Arial" panose="020B0604020202020204" pitchFamily="34" charset="0"/>
              </a:rPr>
              <a:t>to honor our goddess, Athena</a:t>
            </a:r>
            <a:r>
              <a:rPr lang="en-US" altLang="en-US" baseline="0" dirty="0">
                <a:latin typeface="Arial" panose="020B0604020202020204" pitchFamily="34" charset="0"/>
              </a:rPr>
              <a:t> every four years.  Home of </a:t>
            </a:r>
            <a:r>
              <a:rPr lang="en-US" altLang="en-US" baseline="0" dirty="0" err="1">
                <a:latin typeface="Arial" panose="020B0604020202020204" pitchFamily="34" charset="0"/>
              </a:rPr>
              <a:t>Parthonon</a:t>
            </a:r>
            <a:r>
              <a:rPr lang="en-US" altLang="en-US" baseline="0" dirty="0">
                <a:latin typeface="Arial" panose="020B0604020202020204" pitchFamily="34" charset="0"/>
              </a:rPr>
              <a:t>, temple and treasury building.  O</a:t>
            </a:r>
            <a:r>
              <a:rPr lang="en-US" altLang="en-US" dirty="0">
                <a:latin typeface="Arial" panose="020B0604020202020204" pitchFamily="34" charset="0"/>
              </a:rPr>
              <a:t>n the exterior is the story of the birth of Athena emerging from Zeus’ head fully grown and armed.</a:t>
            </a:r>
          </a:p>
          <a:p>
            <a:endParaRPr lang="en-US" dirty="0"/>
          </a:p>
        </p:txBody>
      </p:sp>
      <p:sp>
        <p:nvSpPr>
          <p:cNvPr id="4" name="Slide Number Placeholder 3"/>
          <p:cNvSpPr>
            <a:spLocks noGrp="1"/>
          </p:cNvSpPr>
          <p:nvPr>
            <p:ph type="sldNum" sz="quarter" idx="10"/>
          </p:nvPr>
        </p:nvSpPr>
        <p:spPr/>
        <p:txBody>
          <a:bodyPr/>
          <a:lstStyle/>
          <a:p>
            <a:fld id="{85D0DE30-7841-4E45-BBB3-5CEC83358506}" type="slidenum">
              <a:rPr lang="en-US" smtClean="0"/>
              <a:t>8</a:t>
            </a:fld>
            <a:endParaRPr lang="en-US"/>
          </a:p>
        </p:txBody>
      </p:sp>
    </p:spTree>
    <p:extLst>
      <p:ext uri="{BB962C8B-B14F-4D97-AF65-F5344CB8AC3E}">
        <p14:creationId xmlns:p14="http://schemas.microsoft.com/office/powerpoint/2010/main" val="2524720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The </a:t>
            </a:r>
            <a:r>
              <a:rPr lang="en-US" altLang="en-US" dirty="0" err="1">
                <a:latin typeface="Arial" panose="020B0604020202020204" pitchFamily="34" charset="0"/>
              </a:rPr>
              <a:t>Pnyx</a:t>
            </a:r>
            <a:r>
              <a:rPr lang="en-US" altLang="en-US" dirty="0">
                <a:latin typeface="Arial" panose="020B0604020202020204" pitchFamily="34" charset="0"/>
              </a:rPr>
              <a:t> has existed for just over 100 years and is a symbol of our Athenian democracy. For years we sat on the slope and looked out towards the </a:t>
            </a:r>
            <a:r>
              <a:rPr lang="en-US" altLang="en-US" dirty="0" err="1">
                <a:latin typeface="Arial" panose="020B0604020202020204" pitchFamily="34" charset="0"/>
              </a:rPr>
              <a:t>Peiraieus</a:t>
            </a:r>
            <a:r>
              <a:rPr lang="en-US" altLang="en-US" dirty="0">
                <a:latin typeface="Arial" panose="020B0604020202020204" pitchFamily="34" charset="0"/>
              </a:rPr>
              <a:t>. What a magnificent view we could enjoy as we listened to the speakers who came forward to address the Assembly. </a:t>
            </a:r>
          </a:p>
          <a:p>
            <a:r>
              <a:rPr lang="en-US" altLang="en-US" dirty="0">
                <a:latin typeface="Arial" panose="020B0604020202020204" pitchFamily="34" charset="0"/>
              </a:rPr>
              <a:t>he'll perform the pig sacrifice to open the next Assembly. I told him that I would help him get a good pig for the sacrifice. He needs one that is big enough to feed the people – at least a small morsel – but not too big. You know if the sacrificial animal is too big, it becomes almost impossible to wield the axe and sacrifice it. I also have to help train my cousin in recognizing that the pig is willing to be sacrificed because our customs demand that the animal can not be sacrificed unless it assents to the sacrifice. I hope I remember to tell him that, if the animal doesn't seem willing</a:t>
            </a:r>
            <a:r>
              <a:rPr lang="el-GR" altLang="en-US" dirty="0">
                <a:latin typeface="Arial" panose="020B0604020202020204" pitchFamily="34" charset="0"/>
              </a:rPr>
              <a:t>, he can always throw some cold water on its neck. The shock of the cold water usually makes the animal shake his head in assent.</a:t>
            </a:r>
            <a:endParaRPr lang="en-US" dirty="0"/>
          </a:p>
        </p:txBody>
      </p:sp>
      <p:sp>
        <p:nvSpPr>
          <p:cNvPr id="4" name="Slide Number Placeholder 3"/>
          <p:cNvSpPr>
            <a:spLocks noGrp="1"/>
          </p:cNvSpPr>
          <p:nvPr>
            <p:ph type="sldNum" sz="quarter" idx="10"/>
          </p:nvPr>
        </p:nvSpPr>
        <p:spPr/>
        <p:txBody>
          <a:bodyPr/>
          <a:lstStyle/>
          <a:p>
            <a:fld id="{85D0DE30-7841-4E45-BBB3-5CEC83358506}" type="slidenum">
              <a:rPr lang="en-US" smtClean="0"/>
              <a:t>9</a:t>
            </a:fld>
            <a:endParaRPr lang="en-US"/>
          </a:p>
        </p:txBody>
      </p:sp>
    </p:spTree>
    <p:extLst>
      <p:ext uri="{BB962C8B-B14F-4D97-AF65-F5344CB8AC3E}">
        <p14:creationId xmlns:p14="http://schemas.microsoft.com/office/powerpoint/2010/main" val="3324389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C62A00-C9B4-475F-9802-97DDE2FE38E9}" type="datetimeFigureOut">
              <a:rPr lang="en-US" smtClean="0"/>
              <a:t>9/27/2016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C91CA6-FDAD-4804-B8E4-279483EBCE3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935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C62A00-C9B4-475F-9802-97DDE2FE38E9}" type="datetimeFigureOut">
              <a:rPr lang="en-US" smtClean="0"/>
              <a:t>9/27/2016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C91CA6-FDAD-4804-B8E4-279483EBCE36}" type="slidenum">
              <a:rPr lang="en-US" smtClean="0"/>
              <a:t>‹#›</a:t>
            </a:fld>
            <a:endParaRPr lang="en-US"/>
          </a:p>
        </p:txBody>
      </p:sp>
    </p:spTree>
    <p:extLst>
      <p:ext uri="{BB962C8B-B14F-4D97-AF65-F5344CB8AC3E}">
        <p14:creationId xmlns:p14="http://schemas.microsoft.com/office/powerpoint/2010/main" val="50722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C62A00-C9B4-475F-9802-97DDE2FE38E9}" type="datetimeFigureOut">
              <a:rPr lang="en-US" smtClean="0"/>
              <a:t>9/27/2016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C91CA6-FDAD-4804-B8E4-279483EBCE36}" type="slidenum">
              <a:rPr lang="en-US" smtClean="0"/>
              <a:t>‹#›</a:t>
            </a:fld>
            <a:endParaRPr lang="en-US"/>
          </a:p>
        </p:txBody>
      </p:sp>
    </p:spTree>
    <p:extLst>
      <p:ext uri="{BB962C8B-B14F-4D97-AF65-F5344CB8AC3E}">
        <p14:creationId xmlns:p14="http://schemas.microsoft.com/office/powerpoint/2010/main" val="1334035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C62A00-C9B4-475F-9802-97DDE2FE38E9}" type="datetimeFigureOut">
              <a:rPr lang="en-US" smtClean="0"/>
              <a:t>9/27/2016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C91CA6-FDAD-4804-B8E4-279483EBCE36}" type="slidenum">
              <a:rPr lang="en-US" smtClean="0"/>
              <a:t>‹#›</a:t>
            </a:fld>
            <a:endParaRPr lang="en-US"/>
          </a:p>
        </p:txBody>
      </p:sp>
    </p:spTree>
    <p:extLst>
      <p:ext uri="{BB962C8B-B14F-4D97-AF65-F5344CB8AC3E}">
        <p14:creationId xmlns:p14="http://schemas.microsoft.com/office/powerpoint/2010/main" val="308848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C62A00-C9B4-475F-9802-97DDE2FE38E9}" type="datetimeFigureOut">
              <a:rPr lang="en-US" smtClean="0"/>
              <a:t>9/27/2016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C91CA6-FDAD-4804-B8E4-279483EBCE3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805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C62A00-C9B4-475F-9802-97DDE2FE38E9}" type="datetimeFigureOut">
              <a:rPr lang="en-US" smtClean="0"/>
              <a:t>9/27/2016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C91CA6-FDAD-4804-B8E4-279483EBCE36}" type="slidenum">
              <a:rPr lang="en-US" smtClean="0"/>
              <a:t>‹#›</a:t>
            </a:fld>
            <a:endParaRPr lang="en-US"/>
          </a:p>
        </p:txBody>
      </p:sp>
    </p:spTree>
    <p:extLst>
      <p:ext uri="{BB962C8B-B14F-4D97-AF65-F5344CB8AC3E}">
        <p14:creationId xmlns:p14="http://schemas.microsoft.com/office/powerpoint/2010/main" val="712515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C62A00-C9B4-475F-9802-97DDE2FE38E9}" type="datetimeFigureOut">
              <a:rPr lang="en-US" smtClean="0"/>
              <a:t>9/27/2016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C91CA6-FDAD-4804-B8E4-279483EBCE36}" type="slidenum">
              <a:rPr lang="en-US" smtClean="0"/>
              <a:t>‹#›</a:t>
            </a:fld>
            <a:endParaRPr lang="en-US"/>
          </a:p>
        </p:txBody>
      </p:sp>
    </p:spTree>
    <p:extLst>
      <p:ext uri="{BB962C8B-B14F-4D97-AF65-F5344CB8AC3E}">
        <p14:creationId xmlns:p14="http://schemas.microsoft.com/office/powerpoint/2010/main" val="3875797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C62A00-C9B4-475F-9802-97DDE2FE38E9}" type="datetimeFigureOut">
              <a:rPr lang="en-US" smtClean="0"/>
              <a:t>9/27/2016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C91CA6-FDAD-4804-B8E4-279483EBCE36}" type="slidenum">
              <a:rPr lang="en-US" smtClean="0"/>
              <a:t>‹#›</a:t>
            </a:fld>
            <a:endParaRPr lang="en-US"/>
          </a:p>
        </p:txBody>
      </p:sp>
    </p:spTree>
    <p:extLst>
      <p:ext uri="{BB962C8B-B14F-4D97-AF65-F5344CB8AC3E}">
        <p14:creationId xmlns:p14="http://schemas.microsoft.com/office/powerpoint/2010/main" val="3338996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C62A00-C9B4-475F-9802-97DDE2FE38E9}" type="datetimeFigureOut">
              <a:rPr lang="en-US" smtClean="0"/>
              <a:t>9/27/2016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1C91CA6-FDAD-4804-B8E4-279483EBCE36}" type="slidenum">
              <a:rPr lang="en-US" smtClean="0"/>
              <a:t>‹#›</a:t>
            </a:fld>
            <a:endParaRPr lang="en-US"/>
          </a:p>
        </p:txBody>
      </p:sp>
    </p:spTree>
    <p:extLst>
      <p:ext uri="{BB962C8B-B14F-4D97-AF65-F5344CB8AC3E}">
        <p14:creationId xmlns:p14="http://schemas.microsoft.com/office/powerpoint/2010/main" val="164607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C62A00-C9B4-475F-9802-97DDE2FE38E9}" type="datetimeFigureOut">
              <a:rPr lang="en-US" smtClean="0"/>
              <a:t>9/27/2016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1C91CA6-FDAD-4804-B8E4-279483EBCE36}" type="slidenum">
              <a:rPr lang="en-US" smtClean="0"/>
              <a:t>‹#›</a:t>
            </a:fld>
            <a:endParaRPr lang="en-US"/>
          </a:p>
        </p:txBody>
      </p:sp>
    </p:spTree>
    <p:extLst>
      <p:ext uri="{BB962C8B-B14F-4D97-AF65-F5344CB8AC3E}">
        <p14:creationId xmlns:p14="http://schemas.microsoft.com/office/powerpoint/2010/main" val="489956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C62A00-C9B4-475F-9802-97DDE2FE38E9}" type="datetimeFigureOut">
              <a:rPr lang="en-US" smtClean="0"/>
              <a:t>9/27/2016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C91CA6-FDAD-4804-B8E4-279483EBCE36}" type="slidenum">
              <a:rPr lang="en-US" smtClean="0"/>
              <a:t>‹#›</a:t>
            </a:fld>
            <a:endParaRPr lang="en-US"/>
          </a:p>
        </p:txBody>
      </p:sp>
    </p:spTree>
    <p:extLst>
      <p:ext uri="{BB962C8B-B14F-4D97-AF65-F5344CB8AC3E}">
        <p14:creationId xmlns:p14="http://schemas.microsoft.com/office/powerpoint/2010/main" val="2002971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C62A00-C9B4-475F-9802-97DDE2FE38E9}" type="datetimeFigureOut">
              <a:rPr lang="en-US" smtClean="0"/>
              <a:t>9/27/2016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1C91CA6-FDAD-4804-B8E4-279483EBCE3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7398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1233477"/>
          </a:xfrm>
        </p:spPr>
        <p:txBody>
          <a:bodyPr/>
          <a:lstStyle/>
          <a:p>
            <a:r>
              <a:rPr lang="en-US" dirty="0"/>
              <a:t>Walking Tour of Athens</a:t>
            </a:r>
          </a:p>
        </p:txBody>
      </p:sp>
      <p:sp>
        <p:nvSpPr>
          <p:cNvPr id="4" name="Subtitle 3"/>
          <p:cNvSpPr>
            <a:spLocks noGrp="1"/>
          </p:cNvSpPr>
          <p:nvPr>
            <p:ph type="subTitle" idx="1"/>
          </p:nvPr>
        </p:nvSpPr>
        <p:spPr/>
        <p:txBody>
          <a:bodyPr/>
          <a:lstStyle/>
          <a:p>
            <a:r>
              <a:rPr lang="en-US" dirty="0"/>
              <a:t>Life in Athens in 403 BCE</a:t>
            </a:r>
          </a:p>
        </p:txBody>
      </p:sp>
      <p:pic>
        <p:nvPicPr>
          <p:cNvPr id="6" name="Picture 2" descr="04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8984" y="1992429"/>
            <a:ext cx="5626768" cy="41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742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Piraeus</a:t>
            </a:r>
          </a:p>
        </p:txBody>
      </p:sp>
      <p:pic>
        <p:nvPicPr>
          <p:cNvPr id="5" name="Picture 2" descr="athens from Pirae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3932" y="1932889"/>
            <a:ext cx="5666641"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peiraieus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13887" y="1881995"/>
            <a:ext cx="5399771" cy="4078890"/>
          </a:xfrm>
          <a:prstGeom prst="rect">
            <a:avLst/>
          </a:prstGeom>
          <a:noFill/>
          <a:ln>
            <a:solidFill>
              <a:schemeClr val="bg1"/>
            </a:solidFill>
            <a:miter lim="800000"/>
            <a:headEnd/>
            <a:tailEnd/>
          </a:ln>
        </p:spPr>
      </p:pic>
    </p:spTree>
    <p:extLst>
      <p:ext uri="{BB962C8B-B14F-4D97-AF65-F5344CB8AC3E}">
        <p14:creationId xmlns:p14="http://schemas.microsoft.com/office/powerpoint/2010/main" val="110039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Power of Triremes</a:t>
            </a:r>
          </a:p>
        </p:txBody>
      </p:sp>
      <p:pic>
        <p:nvPicPr>
          <p:cNvPr id="4" name="Content Placeholder 3"/>
          <p:cNvPicPr>
            <a:picLocks noGrp="1" noChangeAspect="1"/>
          </p:cNvPicPr>
          <p:nvPr>
            <p:ph idx="1"/>
          </p:nvPr>
        </p:nvPicPr>
        <p:blipFill>
          <a:blip r:embed="rId3"/>
          <a:stretch>
            <a:fillRect/>
          </a:stretch>
        </p:blipFill>
        <p:spPr>
          <a:xfrm>
            <a:off x="655823" y="1893031"/>
            <a:ext cx="3424164" cy="1860821"/>
          </a:xfrm>
          <a:prstGeom prst="rect">
            <a:avLst/>
          </a:prstGeom>
        </p:spPr>
      </p:pic>
      <p:pic>
        <p:nvPicPr>
          <p:cNvPr id="5" name="Picture 4"/>
          <p:cNvPicPr>
            <a:picLocks noChangeAspect="1"/>
          </p:cNvPicPr>
          <p:nvPr/>
        </p:nvPicPr>
        <p:blipFill>
          <a:blip r:embed="rId4"/>
          <a:stretch>
            <a:fillRect/>
          </a:stretch>
        </p:blipFill>
        <p:spPr>
          <a:xfrm>
            <a:off x="1633537" y="3869351"/>
            <a:ext cx="4033805" cy="2348851"/>
          </a:xfrm>
          <a:prstGeom prst="rect">
            <a:avLst/>
          </a:prstGeom>
        </p:spPr>
      </p:pic>
      <p:pic>
        <p:nvPicPr>
          <p:cNvPr id="6" name="Picture 5"/>
          <p:cNvPicPr>
            <a:picLocks noChangeAspect="1"/>
          </p:cNvPicPr>
          <p:nvPr/>
        </p:nvPicPr>
        <p:blipFill>
          <a:blip r:embed="rId5"/>
          <a:stretch>
            <a:fillRect/>
          </a:stretch>
        </p:blipFill>
        <p:spPr>
          <a:xfrm>
            <a:off x="6699183" y="1857676"/>
            <a:ext cx="5292263" cy="4360527"/>
          </a:xfrm>
          <a:prstGeom prst="rect">
            <a:avLst/>
          </a:prstGeom>
        </p:spPr>
      </p:pic>
    </p:spTree>
    <p:extLst>
      <p:ext uri="{BB962C8B-B14F-4D97-AF65-F5344CB8AC3E}">
        <p14:creationId xmlns:p14="http://schemas.microsoft.com/office/powerpoint/2010/main" val="2684503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Piraeus to Athens</a:t>
            </a:r>
          </a:p>
        </p:txBody>
      </p:sp>
      <p:pic>
        <p:nvPicPr>
          <p:cNvPr id="4" name="Picture 3"/>
          <p:cNvPicPr>
            <a:picLocks noChangeAspect="1"/>
          </p:cNvPicPr>
          <p:nvPr/>
        </p:nvPicPr>
        <p:blipFill>
          <a:blip r:embed="rId3"/>
          <a:stretch>
            <a:fillRect/>
          </a:stretch>
        </p:blipFill>
        <p:spPr>
          <a:xfrm>
            <a:off x="636670" y="1947784"/>
            <a:ext cx="5244359" cy="4255422"/>
          </a:xfrm>
          <a:prstGeom prst="rect">
            <a:avLst/>
          </a:prstGeom>
        </p:spPr>
      </p:pic>
      <p:pic>
        <p:nvPicPr>
          <p:cNvPr id="5" name="Picture 4"/>
          <p:cNvPicPr>
            <a:picLocks noChangeAspect="1"/>
          </p:cNvPicPr>
          <p:nvPr/>
        </p:nvPicPr>
        <p:blipFill>
          <a:blip r:embed="rId4"/>
          <a:stretch>
            <a:fillRect/>
          </a:stretch>
        </p:blipFill>
        <p:spPr>
          <a:xfrm>
            <a:off x="6191448" y="2203132"/>
            <a:ext cx="5441351" cy="2994510"/>
          </a:xfrm>
          <a:prstGeom prst="rect">
            <a:avLst/>
          </a:prstGeom>
        </p:spPr>
      </p:pic>
    </p:spTree>
    <p:extLst>
      <p:ext uri="{BB962C8B-B14F-4D97-AF65-F5344CB8AC3E}">
        <p14:creationId xmlns:p14="http://schemas.microsoft.com/office/powerpoint/2010/main" val="217625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Remains of the Long Wall</a:t>
            </a:r>
          </a:p>
        </p:txBody>
      </p:sp>
      <p:pic>
        <p:nvPicPr>
          <p:cNvPr id="4" name="Content Placeholder 3"/>
          <p:cNvPicPr>
            <a:picLocks noGrp="1" noChangeAspect="1"/>
          </p:cNvPicPr>
          <p:nvPr>
            <p:ph idx="1"/>
          </p:nvPr>
        </p:nvPicPr>
        <p:blipFill>
          <a:blip r:embed="rId3"/>
          <a:stretch>
            <a:fillRect/>
          </a:stretch>
        </p:blipFill>
        <p:spPr>
          <a:xfrm>
            <a:off x="507673" y="1904013"/>
            <a:ext cx="6020078" cy="4022725"/>
          </a:xfrm>
          <a:prstGeom prst="rect">
            <a:avLst/>
          </a:prstGeom>
        </p:spPr>
      </p:pic>
      <p:pic>
        <p:nvPicPr>
          <p:cNvPr id="5" name="Picture 4"/>
          <p:cNvPicPr>
            <a:picLocks noChangeAspect="1"/>
          </p:cNvPicPr>
          <p:nvPr/>
        </p:nvPicPr>
        <p:blipFill>
          <a:blip r:embed="rId4"/>
          <a:stretch>
            <a:fillRect/>
          </a:stretch>
        </p:blipFill>
        <p:spPr>
          <a:xfrm>
            <a:off x="7032654" y="2414532"/>
            <a:ext cx="4588563" cy="3001685"/>
          </a:xfrm>
          <a:prstGeom prst="rect">
            <a:avLst/>
          </a:prstGeom>
        </p:spPr>
      </p:pic>
    </p:spTree>
    <p:extLst>
      <p:ext uri="{BB962C8B-B14F-4D97-AF65-F5344CB8AC3E}">
        <p14:creationId xmlns:p14="http://schemas.microsoft.com/office/powerpoint/2010/main" val="3738083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err="1"/>
              <a:t>Dipylon</a:t>
            </a:r>
            <a:r>
              <a:rPr lang="en-US" dirty="0"/>
              <a:t> Gate</a:t>
            </a:r>
          </a:p>
        </p:txBody>
      </p:sp>
      <p:pic>
        <p:nvPicPr>
          <p:cNvPr id="7" name="Picture 6"/>
          <p:cNvPicPr>
            <a:picLocks noChangeAspect="1"/>
          </p:cNvPicPr>
          <p:nvPr/>
        </p:nvPicPr>
        <p:blipFill>
          <a:blip r:embed="rId3"/>
          <a:stretch>
            <a:fillRect/>
          </a:stretch>
        </p:blipFill>
        <p:spPr>
          <a:xfrm>
            <a:off x="6126480" y="3525792"/>
            <a:ext cx="5755123" cy="2548349"/>
          </a:xfrm>
          <a:prstGeom prst="rect">
            <a:avLst/>
          </a:prstGeom>
        </p:spPr>
      </p:pic>
      <p:pic>
        <p:nvPicPr>
          <p:cNvPr id="9" name="Content Placeholder 8"/>
          <p:cNvPicPr>
            <a:picLocks noGrp="1" noChangeAspect="1"/>
          </p:cNvPicPr>
          <p:nvPr>
            <p:ph idx="1"/>
          </p:nvPr>
        </p:nvPicPr>
        <p:blipFill>
          <a:blip r:embed="rId4"/>
          <a:stretch>
            <a:fillRect/>
          </a:stretch>
        </p:blipFill>
        <p:spPr>
          <a:xfrm>
            <a:off x="289524" y="1737360"/>
            <a:ext cx="6719180" cy="4022725"/>
          </a:xfrm>
          <a:prstGeom prst="rect">
            <a:avLst/>
          </a:prstGeom>
        </p:spPr>
      </p:pic>
      <p:sp>
        <p:nvSpPr>
          <p:cNvPr id="11" name="Rectangle 10"/>
          <p:cNvSpPr/>
          <p:nvPr/>
        </p:nvSpPr>
        <p:spPr>
          <a:xfrm>
            <a:off x="1162603" y="5957675"/>
            <a:ext cx="1398781" cy="369332"/>
          </a:xfrm>
          <a:prstGeom prst="rect">
            <a:avLst/>
          </a:prstGeom>
        </p:spPr>
        <p:txBody>
          <a:bodyPr wrap="none">
            <a:spAutoFit/>
          </a:bodyPr>
          <a:lstStyle/>
          <a:p>
            <a:r>
              <a:rPr lang="en-US" altLang="en-US" dirty="0" err="1"/>
              <a:t>Dipylon</a:t>
            </a:r>
            <a:r>
              <a:rPr lang="en-US" altLang="en-US" dirty="0"/>
              <a:t> Gate</a:t>
            </a:r>
            <a:endParaRPr lang="en-US" dirty="0"/>
          </a:p>
        </p:txBody>
      </p:sp>
      <p:pic>
        <p:nvPicPr>
          <p:cNvPr id="12" name="Picture 11"/>
          <p:cNvPicPr>
            <a:picLocks noChangeAspect="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colorTemperature colorTemp="11500"/>
                    </a14:imgEffect>
                    <a14:imgEffect>
                      <a14:saturation sat="380000"/>
                    </a14:imgEffect>
                  </a14:imgLayer>
                </a14:imgProps>
              </a:ext>
            </a:extLst>
          </a:blip>
          <a:stretch>
            <a:fillRect/>
          </a:stretch>
        </p:blipFill>
        <p:spPr>
          <a:xfrm rot="20935771">
            <a:off x="3104283" y="3546596"/>
            <a:ext cx="380061" cy="2482526"/>
          </a:xfrm>
          <a:prstGeom prst="rect">
            <a:avLst/>
          </a:prstGeom>
          <a:noFill/>
        </p:spPr>
      </p:pic>
      <p:sp>
        <p:nvSpPr>
          <p:cNvPr id="13" name="Rectangle 12"/>
          <p:cNvSpPr/>
          <p:nvPr/>
        </p:nvSpPr>
        <p:spPr>
          <a:xfrm>
            <a:off x="2823862" y="6013823"/>
            <a:ext cx="1135311" cy="369332"/>
          </a:xfrm>
          <a:prstGeom prst="rect">
            <a:avLst/>
          </a:prstGeom>
        </p:spPr>
        <p:txBody>
          <a:bodyPr wrap="none">
            <a:spAutoFit/>
          </a:bodyPr>
          <a:lstStyle/>
          <a:p>
            <a:r>
              <a:rPr lang="en-US" altLang="en-US" dirty="0"/>
              <a:t>The Agora</a:t>
            </a:r>
            <a:endParaRPr lang="en-US" dirty="0"/>
          </a:p>
        </p:txBody>
      </p:sp>
      <p:sp>
        <p:nvSpPr>
          <p:cNvPr id="14" name="Rectangle 13"/>
          <p:cNvSpPr/>
          <p:nvPr/>
        </p:nvSpPr>
        <p:spPr>
          <a:xfrm>
            <a:off x="4457010" y="5930954"/>
            <a:ext cx="1059393" cy="369332"/>
          </a:xfrm>
          <a:prstGeom prst="rect">
            <a:avLst/>
          </a:prstGeom>
        </p:spPr>
        <p:txBody>
          <a:bodyPr wrap="none">
            <a:spAutoFit/>
          </a:bodyPr>
          <a:lstStyle/>
          <a:p>
            <a:r>
              <a:rPr lang="en-US" altLang="en-US" dirty="0" err="1"/>
              <a:t>Akropolis</a:t>
            </a:r>
            <a:endParaRPr lang="en-US" dirty="0"/>
          </a:p>
        </p:txBody>
      </p:sp>
      <p:pic>
        <p:nvPicPr>
          <p:cNvPr id="15" name="Picture 14"/>
          <p:cNvPicPr>
            <a:picLocks noChangeAspect="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colorTemperature colorTemp="11500"/>
                    </a14:imgEffect>
                    <a14:imgEffect>
                      <a14:saturation sat="380000"/>
                    </a14:imgEffect>
                  </a14:imgLayer>
                </a14:imgProps>
              </a:ext>
            </a:extLst>
          </a:blip>
          <a:stretch>
            <a:fillRect/>
          </a:stretch>
        </p:blipFill>
        <p:spPr>
          <a:xfrm rot="20675376">
            <a:off x="4367326" y="2998114"/>
            <a:ext cx="449928" cy="2938894"/>
          </a:xfrm>
          <a:prstGeom prst="rect">
            <a:avLst/>
          </a:prstGeom>
          <a:noFill/>
        </p:spPr>
      </p:pic>
      <p:sp>
        <p:nvSpPr>
          <p:cNvPr id="16" name="Rectangle 15"/>
          <p:cNvSpPr/>
          <p:nvPr/>
        </p:nvSpPr>
        <p:spPr>
          <a:xfrm>
            <a:off x="5531198" y="5760085"/>
            <a:ext cx="624402" cy="369332"/>
          </a:xfrm>
          <a:prstGeom prst="rect">
            <a:avLst/>
          </a:prstGeom>
        </p:spPr>
        <p:txBody>
          <a:bodyPr wrap="none">
            <a:spAutoFit/>
          </a:bodyPr>
          <a:lstStyle/>
          <a:p>
            <a:r>
              <a:rPr lang="en-US" altLang="en-US" dirty="0" err="1"/>
              <a:t>Pnyx</a:t>
            </a:r>
            <a:endParaRPr lang="en-US" dirty="0"/>
          </a:p>
        </p:txBody>
      </p:sp>
      <p:pic>
        <p:nvPicPr>
          <p:cNvPr id="17" name="Picture 16"/>
          <p:cNvPicPr>
            <a:picLocks noChangeAspect="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colorTemperature colorTemp="11500"/>
                    </a14:imgEffect>
                    <a14:imgEffect>
                      <a14:saturation sat="380000"/>
                    </a14:imgEffect>
                  </a14:imgLayer>
                </a14:imgProps>
              </a:ext>
            </a:extLst>
          </a:blip>
          <a:stretch>
            <a:fillRect/>
          </a:stretch>
        </p:blipFill>
        <p:spPr>
          <a:xfrm rot="20675376" flipH="1">
            <a:off x="5054945" y="3976837"/>
            <a:ext cx="302841" cy="1978132"/>
          </a:xfrm>
          <a:prstGeom prst="rect">
            <a:avLst/>
          </a:prstGeom>
          <a:noFill/>
        </p:spPr>
      </p:pic>
      <p:pic>
        <p:nvPicPr>
          <p:cNvPr id="19" name="Picture 18"/>
          <p:cNvPicPr>
            <a:picLocks noChangeAspect="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colorTemperature colorTemp="11500"/>
                    </a14:imgEffect>
                    <a14:imgEffect>
                      <a14:saturation sat="380000"/>
                    </a14:imgEffect>
                  </a14:imgLayer>
                </a14:imgProps>
              </a:ext>
            </a:extLst>
          </a:blip>
          <a:stretch>
            <a:fillRect/>
          </a:stretch>
        </p:blipFill>
        <p:spPr>
          <a:xfrm rot="20935771">
            <a:off x="1865896" y="4636535"/>
            <a:ext cx="209724" cy="1369899"/>
          </a:xfrm>
          <a:prstGeom prst="rect">
            <a:avLst/>
          </a:prstGeom>
          <a:noFill/>
        </p:spPr>
      </p:pic>
    </p:spTree>
    <p:extLst>
      <p:ext uri="{BB962C8B-B14F-4D97-AF65-F5344CB8AC3E}">
        <p14:creationId xmlns:p14="http://schemas.microsoft.com/office/powerpoint/2010/main" val="1963451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Agora</a:t>
            </a:r>
          </a:p>
        </p:txBody>
      </p:sp>
      <p:pic>
        <p:nvPicPr>
          <p:cNvPr id="4" name="Picture 3"/>
          <p:cNvPicPr>
            <a:picLocks noChangeAspect="1"/>
          </p:cNvPicPr>
          <p:nvPr/>
        </p:nvPicPr>
        <p:blipFill>
          <a:blip r:embed="rId3"/>
          <a:stretch>
            <a:fillRect/>
          </a:stretch>
        </p:blipFill>
        <p:spPr>
          <a:xfrm>
            <a:off x="10135402" y="182391"/>
            <a:ext cx="1746201" cy="3211990"/>
          </a:xfrm>
          <a:prstGeom prst="rect">
            <a:avLst/>
          </a:prstGeom>
        </p:spPr>
      </p:pic>
      <p:pic>
        <p:nvPicPr>
          <p:cNvPr id="5" name="Picture 4"/>
          <p:cNvPicPr>
            <a:picLocks noChangeAspect="1"/>
          </p:cNvPicPr>
          <p:nvPr/>
        </p:nvPicPr>
        <p:blipFill>
          <a:blip r:embed="rId4"/>
          <a:stretch>
            <a:fillRect/>
          </a:stretch>
        </p:blipFill>
        <p:spPr>
          <a:xfrm>
            <a:off x="587142" y="1665169"/>
            <a:ext cx="4603530" cy="4499811"/>
          </a:xfrm>
          <a:prstGeom prst="rect">
            <a:avLst/>
          </a:prstGeom>
        </p:spPr>
      </p:pic>
      <p:sp>
        <p:nvSpPr>
          <p:cNvPr id="6" name="Text Box 3"/>
          <p:cNvSpPr txBox="1">
            <a:spLocks noChangeArrowheads="1"/>
          </p:cNvSpPr>
          <p:nvPr/>
        </p:nvSpPr>
        <p:spPr bwMode="auto">
          <a:xfrm>
            <a:off x="5516076" y="2075048"/>
            <a:ext cx="2590800" cy="711200"/>
          </a:xfrm>
          <a:prstGeom prst="rect">
            <a:avLst/>
          </a:prstGeom>
          <a:solidFill>
            <a:srgbClr val="9900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FontTx/>
              <a:buNone/>
            </a:pPr>
            <a:r>
              <a:rPr lang="en-US" altLang="en-US" sz="2000">
                <a:solidFill>
                  <a:schemeClr val="bg1"/>
                </a:solidFill>
              </a:rPr>
              <a:t>Location of Agora boundary stone</a:t>
            </a:r>
          </a:p>
        </p:txBody>
      </p:sp>
      <p:sp>
        <p:nvSpPr>
          <p:cNvPr id="7" name="Line 5"/>
          <p:cNvSpPr>
            <a:spLocks noChangeShapeType="1"/>
          </p:cNvSpPr>
          <p:nvPr/>
        </p:nvSpPr>
        <p:spPr bwMode="auto">
          <a:xfrm flipH="1">
            <a:off x="2633837" y="2473691"/>
            <a:ext cx="2882239" cy="5082"/>
          </a:xfrm>
          <a:prstGeom prst="line">
            <a:avLst/>
          </a:prstGeom>
          <a:noFill/>
          <a:ln w="38100">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8" name="Picture 7"/>
          <p:cNvPicPr>
            <a:picLocks noChangeAspect="1"/>
          </p:cNvPicPr>
          <p:nvPr/>
        </p:nvPicPr>
        <p:blipFill>
          <a:blip r:embed="rId5"/>
          <a:stretch>
            <a:fillRect/>
          </a:stretch>
        </p:blipFill>
        <p:spPr>
          <a:xfrm>
            <a:off x="7672167" y="182391"/>
            <a:ext cx="2463235" cy="1843237"/>
          </a:xfrm>
          <a:prstGeom prst="rect">
            <a:avLst/>
          </a:prstGeom>
        </p:spPr>
      </p:pic>
      <p:pic>
        <p:nvPicPr>
          <p:cNvPr id="9" name="Picture 8"/>
          <p:cNvPicPr>
            <a:picLocks noChangeAspect="1"/>
          </p:cNvPicPr>
          <p:nvPr/>
        </p:nvPicPr>
        <p:blipFill>
          <a:blip r:embed="rId6"/>
          <a:stretch>
            <a:fillRect/>
          </a:stretch>
        </p:blipFill>
        <p:spPr>
          <a:xfrm>
            <a:off x="5516076" y="3500256"/>
            <a:ext cx="5481300" cy="2747958"/>
          </a:xfrm>
          <a:prstGeom prst="rect">
            <a:avLst/>
          </a:prstGeom>
        </p:spPr>
      </p:pic>
    </p:spTree>
    <p:extLst>
      <p:ext uri="{BB962C8B-B14F-4D97-AF65-F5344CB8AC3E}">
        <p14:creationId xmlns:p14="http://schemas.microsoft.com/office/powerpoint/2010/main" val="2654625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err="1"/>
              <a:t>Akropolis</a:t>
            </a:r>
            <a:endParaRPr lang="en-US" dirty="0"/>
          </a:p>
        </p:txBody>
      </p:sp>
      <p:pic>
        <p:nvPicPr>
          <p:cNvPr id="4" name="Picture 3" descr="acro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22" y="1898467"/>
            <a:ext cx="6270859" cy="42655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6" descr="athens0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2694" y="238477"/>
            <a:ext cx="4849527" cy="3093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parth0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2694" y="3493342"/>
            <a:ext cx="4849527" cy="30290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468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err="1"/>
              <a:t>Pynx</a:t>
            </a:r>
            <a:endParaRPr lang="en-US" dirty="0"/>
          </a:p>
        </p:txBody>
      </p:sp>
      <p:pic>
        <p:nvPicPr>
          <p:cNvPr id="6" name="Picture 12" descr="agora03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010086" y="142591"/>
            <a:ext cx="5286987" cy="3476507"/>
          </a:xfrm>
          <a:noFill/>
          <a:ln>
            <a:solidFill>
              <a:schemeClr val="tx1"/>
            </a:solidFill>
            <a:miter lim="800000"/>
            <a:headEnd/>
            <a:tailEnd/>
          </a:ln>
        </p:spPr>
      </p:pic>
      <p:pic>
        <p:nvPicPr>
          <p:cNvPr id="7" name="Picture 14" descr="pny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732" y="2131996"/>
            <a:ext cx="3205177"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The Animal is placed on the Sacrificial Alt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2310" y="286603"/>
            <a:ext cx="238125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acrifi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9695" y="3696100"/>
            <a:ext cx="6113038" cy="282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165791"/>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71</TotalTime>
  <Words>656</Words>
  <Application>Microsoft Office PowerPoint</Application>
  <PresentationFormat>Custom</PresentationFormat>
  <Paragraphs>41</Paragraphs>
  <Slides>9</Slides>
  <Notes>9</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Retrospect</vt:lpstr>
      <vt:lpstr>Walking Tour of Athens</vt:lpstr>
      <vt:lpstr>The Piraeus</vt:lpstr>
      <vt:lpstr>The Power of Triremes</vt:lpstr>
      <vt:lpstr>From Piraeus to Athens</vt:lpstr>
      <vt:lpstr>Remains of the Long Wall</vt:lpstr>
      <vt:lpstr>The Dipylon Gate</vt:lpstr>
      <vt:lpstr>The Agora</vt:lpstr>
      <vt:lpstr>The Akropolis</vt:lpstr>
      <vt:lpstr>The Pynx</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Walking Tour of Athens</dc:title>
  <dc:creator>jmaxb6@mail.umsl.edu</dc:creator>
  <cp:lastModifiedBy>Alexander, Jennafer M.</cp:lastModifiedBy>
  <cp:revision>12</cp:revision>
  <dcterms:created xsi:type="dcterms:W3CDTF">2016-09-26T22:03:49Z</dcterms:created>
  <dcterms:modified xsi:type="dcterms:W3CDTF">2016-09-27T16:28:34Z</dcterms:modified>
</cp:coreProperties>
</file>