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9"/>
  </p:notesMasterIdLst>
  <p:sldIdLst>
    <p:sldId id="327" r:id="rId5"/>
    <p:sldId id="386" r:id="rId6"/>
    <p:sldId id="328" r:id="rId7"/>
    <p:sldId id="329" r:id="rId8"/>
    <p:sldId id="330" r:id="rId9"/>
    <p:sldId id="331" r:id="rId10"/>
    <p:sldId id="358" r:id="rId11"/>
    <p:sldId id="360" r:id="rId12"/>
    <p:sldId id="359" r:id="rId13"/>
    <p:sldId id="334" r:id="rId14"/>
    <p:sldId id="361" r:id="rId15"/>
    <p:sldId id="362" r:id="rId16"/>
    <p:sldId id="336" r:id="rId17"/>
    <p:sldId id="338" r:id="rId18"/>
    <p:sldId id="339" r:id="rId19"/>
    <p:sldId id="340" r:id="rId20"/>
    <p:sldId id="342" r:id="rId21"/>
    <p:sldId id="352" r:id="rId22"/>
    <p:sldId id="354" r:id="rId23"/>
    <p:sldId id="343" r:id="rId24"/>
    <p:sldId id="371" r:id="rId25"/>
    <p:sldId id="372" r:id="rId26"/>
    <p:sldId id="349" r:id="rId27"/>
    <p:sldId id="322" r:id="rId2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88970" autoAdjust="0"/>
  </p:normalViewPr>
  <p:slideViewPr>
    <p:cSldViewPr snapToGrid="0">
      <p:cViewPr varScale="1">
        <p:scale>
          <a:sx n="67" d="100"/>
          <a:sy n="67" d="100"/>
        </p:scale>
        <p:origin x="1044" y="66"/>
      </p:cViewPr>
      <p:guideLst/>
    </p:cSldViewPr>
  </p:slideViewPr>
  <p:outlineViewPr>
    <p:cViewPr>
      <p:scale>
        <a:sx n="33" d="100"/>
        <a:sy n="33" d="100"/>
      </p:scale>
      <p:origin x="0" y="-564"/>
    </p:cViewPr>
  </p:outlineViewPr>
  <p:notesTextViewPr>
    <p:cViewPr>
      <p:scale>
        <a:sx n="100" d="100"/>
        <a:sy n="100" d="100"/>
      </p:scale>
      <p:origin x="0" y="0"/>
    </p:cViewPr>
  </p:notesTextViewPr>
  <p:notesViewPr>
    <p:cSldViewPr snapToGrid="0">
      <p:cViewPr varScale="1">
        <p:scale>
          <a:sx n="67" d="100"/>
          <a:sy n="67" d="100"/>
        </p:scale>
        <p:origin x="274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0127139-6483-4058-A238-15789974CC60}" type="datetimeFigureOut">
              <a:rPr lang="en-US" smtClean="0"/>
              <a:t>10/19/2020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B3246EE-DFBD-43EC-BFCD-396B1015350C}" type="slidenum">
              <a:rPr lang="en-US" smtClean="0"/>
              <a:t>‹#›</a:t>
            </a:fld>
            <a:endParaRPr lang="en-US"/>
          </a:p>
        </p:txBody>
      </p:sp>
    </p:spTree>
    <p:extLst>
      <p:ext uri="{BB962C8B-B14F-4D97-AF65-F5344CB8AC3E}">
        <p14:creationId xmlns:p14="http://schemas.microsoft.com/office/powerpoint/2010/main" val="1600126080"/>
      </p:ext>
    </p:extLst>
  </p:cSld>
  <p:clrMap bg1="lt1" tx1="dk1" bg2="lt2" tx2="dk2" accent1="accent1" accent2="accent2" accent3="accent3" accent4="accent4" accent5="accent5" accent6="accent6" hlink="hlink" folHlink="folHlink"/>
  <p:notesStyle>
    <a:lvl1pPr marL="0" algn="l"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100" kern="1200">
        <a:solidFill>
          <a:schemeClr val="tx1"/>
        </a:solidFill>
        <a:latin typeface="+mn-lt"/>
        <a:ea typeface="+mn-ea"/>
        <a:cs typeface="+mn-cs"/>
      </a:defRPr>
    </a:lvl2pPr>
    <a:lvl3pPr marL="914400" algn="l" defTabSz="914400" rtl="0" eaLnBrk="1" latinLnBrk="0" hangingPunct="1">
      <a:defRPr sz="1100" kern="1200">
        <a:solidFill>
          <a:schemeClr val="tx1"/>
        </a:solidFill>
        <a:latin typeface="+mn-lt"/>
        <a:ea typeface="+mn-ea"/>
        <a:cs typeface="+mn-cs"/>
      </a:defRPr>
    </a:lvl3pPr>
    <a:lvl4pPr marL="1371600" algn="l" defTabSz="914400" rtl="0" eaLnBrk="1" latinLnBrk="0" hangingPunct="1">
      <a:defRPr sz="1100" kern="1200">
        <a:solidFill>
          <a:schemeClr val="tx1"/>
        </a:solidFill>
        <a:latin typeface="+mn-lt"/>
        <a:ea typeface="+mn-ea"/>
        <a:cs typeface="+mn-cs"/>
      </a:defRPr>
    </a:lvl4pPr>
    <a:lvl5pPr marL="1828800" algn="l" defTabSz="914400" rtl="0" eaLnBrk="1" latinLnBrk="0" hangingPunct="1">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3447"/>
            <a:ext cx="12192000" cy="6857999"/>
          </a:xfrm>
          <a:prstGeom prst="rect">
            <a:avLst/>
          </a:prstGeom>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E0C20EA-FF7A-4189-8D4F-592AE8C4E173}" type="datetime1">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C19187-0210-4CC7-AE51-7FFB2AB55339}" type="slidenum">
              <a:rPr lang="en-US" smtClean="0"/>
              <a:t>‹#›</a:t>
            </a:fld>
            <a:endParaRPr lang="en-US"/>
          </a:p>
        </p:txBody>
      </p:sp>
    </p:spTree>
    <p:extLst>
      <p:ext uri="{BB962C8B-B14F-4D97-AF65-F5344CB8AC3E}">
        <p14:creationId xmlns:p14="http://schemas.microsoft.com/office/powerpoint/2010/main" val="4254826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userDrawn="1"/>
        </p:nvSpPr>
        <p:spPr>
          <a:xfrm>
            <a:off x="0" y="6093092"/>
            <a:ext cx="1219200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D809BDD-55FA-4905-B8BD-7C3D7E03DE44}" type="datetime1">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C19187-0210-4CC7-AE51-7FFB2AB55339}"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Tree>
    <p:extLst>
      <p:ext uri="{BB962C8B-B14F-4D97-AF65-F5344CB8AC3E}">
        <p14:creationId xmlns:p14="http://schemas.microsoft.com/office/powerpoint/2010/main" val="1818746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userDrawn="1"/>
        </p:nvSpPr>
        <p:spPr>
          <a:xfrm>
            <a:off x="0" y="6093092"/>
            <a:ext cx="1219200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86DF94-0994-4495-9DB7-364218E6529B}" type="datetime1">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C19187-0210-4CC7-AE51-7FFB2AB55339}"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Tree>
    <p:extLst>
      <p:ext uri="{BB962C8B-B14F-4D97-AF65-F5344CB8AC3E}">
        <p14:creationId xmlns:p14="http://schemas.microsoft.com/office/powerpoint/2010/main" val="2346212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userDrawn="1"/>
        </p:nvSpPr>
        <p:spPr>
          <a:xfrm>
            <a:off x="0" y="6093092"/>
            <a:ext cx="1219200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D9B6F3-1F38-4A32-88BF-EAE5970D1DEB}" type="datetime1">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C19187-0210-4CC7-AE51-7FFB2AB55339}" type="slidenum">
              <a:rPr lang="en-US" smtClean="0"/>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Tree>
    <p:extLst>
      <p:ext uri="{BB962C8B-B14F-4D97-AF65-F5344CB8AC3E}">
        <p14:creationId xmlns:p14="http://schemas.microsoft.com/office/powerpoint/2010/main" val="37603609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rot="5400000">
            <a:off x="-3159012" y="3045302"/>
            <a:ext cx="7086122"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894435" y="1582472"/>
            <a:ext cx="2745946" cy="365760"/>
          </a:xfrm>
          <a:prstGeom prst="rect">
            <a:avLst/>
          </a:prstGeom>
        </p:spPr>
      </p:pic>
      <p:sp>
        <p:nvSpPr>
          <p:cNvPr id="4" name="Date Placeholder 3"/>
          <p:cNvSpPr>
            <a:spLocks noGrp="1"/>
          </p:cNvSpPr>
          <p:nvPr>
            <p:ph type="dt" sz="half" idx="10"/>
          </p:nvPr>
        </p:nvSpPr>
        <p:spPr>
          <a:xfrm rot="5400000">
            <a:off x="-123892" y="4583076"/>
            <a:ext cx="1204854" cy="365125"/>
          </a:xfrm>
        </p:spPr>
        <p:txBody>
          <a:bodyPr/>
          <a:lstStyle/>
          <a:p>
            <a:fld id="{F53E6520-C5B9-4C69-92E6-F8E6353D3C23}" type="datetime1">
              <a:rPr lang="en-US" smtClean="0"/>
              <a:t>10/19/2020</a:t>
            </a:fld>
            <a:endParaRPr lang="en-US" dirty="0"/>
          </a:p>
        </p:txBody>
      </p:sp>
      <p:sp>
        <p:nvSpPr>
          <p:cNvPr id="6" name="Slide Number Placeholder 5"/>
          <p:cNvSpPr>
            <a:spLocks noGrp="1"/>
          </p:cNvSpPr>
          <p:nvPr>
            <p:ph type="sldNum" sz="quarter" idx="12"/>
          </p:nvPr>
        </p:nvSpPr>
        <p:spPr>
          <a:xfrm rot="5400000">
            <a:off x="126671" y="5642536"/>
            <a:ext cx="703729" cy="365125"/>
          </a:xfrm>
        </p:spPr>
        <p:txBody>
          <a:bodyPr/>
          <a:lstStyle/>
          <a:p>
            <a:fld id="{C6C19187-0210-4CC7-AE51-7FFB2AB55339}" type="slidenum">
              <a:rPr lang="en-US" smtClean="0"/>
              <a:t>‹#›</a:t>
            </a:fld>
            <a:endParaRPr lang="en-US"/>
          </a:p>
        </p:txBody>
      </p:sp>
    </p:spTree>
    <p:extLst>
      <p:ext uri="{BB962C8B-B14F-4D97-AF65-F5344CB8AC3E}">
        <p14:creationId xmlns:p14="http://schemas.microsoft.com/office/powerpoint/2010/main" val="10078851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p>
            <a:fld id="{876781E8-5148-4D4D-A8F1-E09AB668A717}" type="datetime1">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C19187-0210-4CC7-AE51-7FFB2AB55339}" type="slidenum">
              <a:rPr lang="en-US" smtClean="0"/>
              <a:t>‹#›</a:t>
            </a:fld>
            <a:endParaRPr lang="en-US"/>
          </a:p>
        </p:txBody>
      </p:sp>
    </p:spTree>
    <p:extLst>
      <p:ext uri="{BB962C8B-B14F-4D97-AF65-F5344CB8AC3E}">
        <p14:creationId xmlns:p14="http://schemas.microsoft.com/office/powerpoint/2010/main" val="711196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6093092"/>
            <a:ext cx="1219200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6781E8-5148-4D4D-A8F1-E09AB668A717}" type="datetime1">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C19187-0210-4CC7-AE51-7FFB2AB55339}" type="slidenum">
              <a:rPr lang="en-US" smtClean="0"/>
              <a:t>‹#›</a:t>
            </a:fld>
            <a:endParaRPr lang="en-US"/>
          </a:p>
        </p:txBody>
      </p:sp>
    </p:spTree>
    <p:extLst>
      <p:ext uri="{BB962C8B-B14F-4D97-AF65-F5344CB8AC3E}">
        <p14:creationId xmlns:p14="http://schemas.microsoft.com/office/powerpoint/2010/main" val="221588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eature Program Layout">
    <p:spTree>
      <p:nvGrpSpPr>
        <p:cNvPr id="1" name=""/>
        <p:cNvGrpSpPr/>
        <p:nvPr/>
      </p:nvGrpSpPr>
      <p:grpSpPr>
        <a:xfrm>
          <a:off x="0" y="0"/>
          <a:ext cx="0" cy="0"/>
          <a:chOff x="0" y="0"/>
          <a:chExt cx="0" cy="0"/>
        </a:xfrm>
      </p:grpSpPr>
      <p:sp>
        <p:nvSpPr>
          <p:cNvPr id="11" name="Rectangle 10"/>
          <p:cNvSpPr/>
          <p:nvPr userDrawn="1"/>
        </p:nvSpPr>
        <p:spPr>
          <a:xfrm>
            <a:off x="0" y="6093092"/>
            <a:ext cx="1219200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8715E4A2-5BBC-465A-8F04-D58E3186B83D}" type="datetime1">
              <a:rPr lang="en-US" smtClean="0"/>
              <a:pPr/>
              <a:t>10/19/2020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C19187-0210-4CC7-AE51-7FFB2AB55339}" type="slidenum">
              <a:rPr lang="en-US" smtClean="0"/>
              <a:pPr/>
              <a:t>‹#›</a:t>
            </a:fld>
            <a:endParaRPr lang="en-US"/>
          </a:p>
        </p:txBody>
      </p:sp>
      <p:cxnSp>
        <p:nvCxnSpPr>
          <p:cNvPr id="8" name="Straight Connector 7"/>
          <p:cNvCxnSpPr/>
          <p:nvPr/>
        </p:nvCxnSpPr>
        <p:spPr>
          <a:xfrm>
            <a:off x="3068748" y="-18288"/>
            <a:ext cx="0" cy="612648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956304" y="0"/>
            <a:ext cx="0" cy="6089904"/>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userDrawn="1">
            <p:ph idx="1"/>
          </p:nvPr>
        </p:nvSpPr>
        <p:spPr>
          <a:xfrm>
            <a:off x="3195919" y="365125"/>
            <a:ext cx="8677834" cy="5429620"/>
          </a:xfrm>
        </p:spPr>
        <p:txBody>
          <a:bodyPr lIns="274320" tIns="274320" rIns="274320" bIns="274320" anchor="ctr"/>
          <a:lstStyle>
            <a:lvl1pPr marL="0" indent="0" algn="l">
              <a:buNone/>
              <a:defRPr/>
            </a:lvl1pPr>
            <a:lvl2pPr algn="l">
              <a:defRPr/>
            </a:lvl2pPr>
            <a:lvl3pPr algn="l">
              <a:defRPr/>
            </a:lvl3pPr>
            <a:lvl4pPr algn="l">
              <a:defRPr/>
            </a:lvl4pPr>
            <a:lvl5pPr algn="l">
              <a:defRPr/>
            </a:lvl5pPr>
          </a:lstStyle>
          <a:p>
            <a:pPr lvl="0"/>
            <a:endParaRPr lang="en-US" dirty="0"/>
          </a:p>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p:cNvSpPr>
            <a:spLocks noGrp="1"/>
          </p:cNvSpPr>
          <p:nvPr>
            <p:ph type="title"/>
          </p:nvPr>
        </p:nvSpPr>
        <p:spPr>
          <a:xfrm>
            <a:off x="276447" y="365125"/>
            <a:ext cx="2552687" cy="5429619"/>
          </a:xfrm>
        </p:spPr>
        <p:txBody>
          <a:bodyPr>
            <a:normAutofit/>
          </a:bodyPr>
          <a:lstStyle>
            <a:lvl1pPr algn="r">
              <a:defRPr sz="3200"/>
            </a:lvl1pPr>
          </a:lstStyle>
          <a:p>
            <a:r>
              <a:rPr lang="en-US" dirty="0"/>
              <a:t>Click to edit Master title style</a:t>
            </a: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Tree>
    <p:extLst>
      <p:ext uri="{BB962C8B-B14F-4D97-AF65-F5344CB8AC3E}">
        <p14:creationId xmlns:p14="http://schemas.microsoft.com/office/powerpoint/2010/main" val="2804519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6093092"/>
            <a:ext cx="1219200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AAED1B-313E-4B62-8C7C-65548EA49248}" type="datetime1">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C19187-0210-4CC7-AE51-7FFB2AB55339}" type="slidenum">
              <a:rPr lang="en-US" smtClean="0"/>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Tree>
    <p:extLst>
      <p:ext uri="{BB962C8B-B14F-4D97-AF65-F5344CB8AC3E}">
        <p14:creationId xmlns:p14="http://schemas.microsoft.com/office/powerpoint/2010/main" val="3837113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userDrawn="1"/>
        </p:nvSpPr>
        <p:spPr>
          <a:xfrm>
            <a:off x="0" y="6093092"/>
            <a:ext cx="1219200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1263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1263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13ED5CB-31F7-4B4E-962B-A2106D67B258}" type="datetime1">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C19187-0210-4CC7-AE51-7FFB2AB55339}"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Tree>
    <p:extLst>
      <p:ext uri="{BB962C8B-B14F-4D97-AF65-F5344CB8AC3E}">
        <p14:creationId xmlns:p14="http://schemas.microsoft.com/office/powerpoint/2010/main" val="4201670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userDrawn="1"/>
        </p:nvSpPr>
        <p:spPr>
          <a:xfrm>
            <a:off x="0" y="6093092"/>
            <a:ext cx="1219200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4468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4468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F89C9A-49EC-41D9-936C-28FEBFD9DA84}" type="datetime1">
              <a:rPr lang="en-US" smtClean="0"/>
              <a:t>10/19/2020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C19187-0210-4CC7-AE51-7FFB2AB55339}" type="slidenum">
              <a:rPr lang="en-US" smtClean="0"/>
              <a:t>‹#›</a:t>
            </a:fld>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Tree>
    <p:extLst>
      <p:ext uri="{BB962C8B-B14F-4D97-AF65-F5344CB8AC3E}">
        <p14:creationId xmlns:p14="http://schemas.microsoft.com/office/powerpoint/2010/main" val="1473830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userDrawn="1"/>
        </p:nvSpPr>
        <p:spPr>
          <a:xfrm>
            <a:off x="0" y="6093092"/>
            <a:ext cx="1219200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F780268-55A1-4560-99A4-D44BDB06C860}" type="datetime1">
              <a:rPr lang="en-US" smtClean="0"/>
              <a:t>10/19/2020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C19187-0210-4CC7-AE51-7FFB2AB55339}"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Tree>
    <p:extLst>
      <p:ext uri="{BB962C8B-B14F-4D97-AF65-F5344CB8AC3E}">
        <p14:creationId xmlns:p14="http://schemas.microsoft.com/office/powerpoint/2010/main" val="117954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1"/>
                </a:solidFill>
              </a:defRPr>
            </a:lvl1pPr>
          </a:lstStyle>
          <a:p>
            <a:fld id="{FE0924F3-9107-4B27-A238-A67E4B823817}" type="datetime1">
              <a:rPr lang="en-US" smtClean="0"/>
              <a:pPr/>
              <a:t>10/19/2020</a:t>
            </a:fld>
            <a:endParaRPr lang="en-US"/>
          </a:p>
        </p:txBody>
      </p:sp>
      <p:sp>
        <p:nvSpPr>
          <p:cNvPr id="3" name="Footer Placeholder 2"/>
          <p:cNvSpPr>
            <a:spLocks noGrp="1"/>
          </p:cNvSpPr>
          <p:nvPr>
            <p:ph type="ftr" sz="quarter" idx="11"/>
          </p:nvPr>
        </p:nvSpPr>
        <p:spPr/>
        <p:txBody>
          <a:bodyPr/>
          <a:lstStyle>
            <a:lvl1pPr>
              <a:defRPr>
                <a:solidFill>
                  <a:schemeClr val="tx1"/>
                </a:solidFill>
              </a:defRPr>
            </a:lvl1pPr>
          </a:lstStyle>
          <a:p>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C6C19187-0210-4CC7-AE51-7FFB2AB55339}" type="slidenum">
              <a:rPr lang="en-US" smtClean="0"/>
              <a:pPr/>
              <a:t>‹#›</a:t>
            </a:fld>
            <a:endParaRPr lang="en-US"/>
          </a:p>
        </p:txBody>
      </p:sp>
    </p:spTree>
    <p:extLst>
      <p:ext uri="{BB962C8B-B14F-4D97-AF65-F5344CB8AC3E}">
        <p14:creationId xmlns:p14="http://schemas.microsoft.com/office/powerpoint/2010/main" val="4040666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sp>
        <p:nvSpPr>
          <p:cNvPr id="5" name="Rectangle 4"/>
          <p:cNvSpPr/>
          <p:nvPr userDrawn="1"/>
        </p:nvSpPr>
        <p:spPr>
          <a:xfrm>
            <a:off x="0" y="6093092"/>
            <a:ext cx="1219200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FE0924F3-9107-4B27-A238-A67E4B823817}" type="datetime1">
              <a:rPr lang="en-US" smtClean="0"/>
              <a:t>10/19/2020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C19187-0210-4CC7-AE51-7FFB2AB55339}"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Tree>
    <p:extLst>
      <p:ext uri="{BB962C8B-B14F-4D97-AF65-F5344CB8AC3E}">
        <p14:creationId xmlns:p14="http://schemas.microsoft.com/office/powerpoint/2010/main" val="277014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11450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400800" y="6354931"/>
            <a:ext cx="1365326" cy="365125"/>
          </a:xfrm>
          <a:prstGeom prst="rect">
            <a:avLst/>
          </a:prstGeom>
        </p:spPr>
        <p:txBody>
          <a:bodyPr vert="horz" lIns="91440" tIns="45720" rIns="91440" bIns="45720" rtlCol="0" anchor="ctr"/>
          <a:lstStyle>
            <a:lvl1pPr algn="l">
              <a:defRPr sz="1200">
                <a:solidFill>
                  <a:schemeClr val="bg1"/>
                </a:solidFill>
              </a:defRPr>
            </a:lvl1pPr>
          </a:lstStyle>
          <a:p>
            <a:fld id="{8715E4A2-5BBC-465A-8F04-D58E3186B83D}" type="datetime1">
              <a:rPr lang="en-US" smtClean="0"/>
              <a:pPr/>
              <a:t>10/19/2020</a:t>
            </a:fld>
            <a:endParaRPr lang="en-US"/>
          </a:p>
        </p:txBody>
      </p:sp>
      <p:sp>
        <p:nvSpPr>
          <p:cNvPr id="5" name="Footer Placeholder 4"/>
          <p:cNvSpPr>
            <a:spLocks noGrp="1"/>
          </p:cNvSpPr>
          <p:nvPr>
            <p:ph type="ftr" sz="quarter" idx="3"/>
          </p:nvPr>
        </p:nvSpPr>
        <p:spPr>
          <a:xfrm>
            <a:off x="7960659" y="6356350"/>
            <a:ext cx="2494878"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10650070" y="6356350"/>
            <a:ext cx="703729" cy="365125"/>
          </a:xfrm>
          <a:prstGeom prst="rect">
            <a:avLst/>
          </a:prstGeom>
        </p:spPr>
        <p:txBody>
          <a:bodyPr vert="horz" lIns="91440" tIns="45720" rIns="91440" bIns="45720" rtlCol="0" anchor="ctr"/>
          <a:lstStyle>
            <a:lvl1pPr algn="r">
              <a:defRPr sz="1200">
                <a:solidFill>
                  <a:schemeClr val="bg1"/>
                </a:solidFill>
              </a:defRPr>
            </a:lvl1pPr>
          </a:lstStyle>
          <a:p>
            <a:fld id="{C6C19187-0210-4CC7-AE51-7FFB2AB55339}" type="slidenum">
              <a:rPr lang="en-US" smtClean="0"/>
              <a:pPr/>
              <a:t>‹#›</a:t>
            </a:fld>
            <a:endParaRPr lang="en-US"/>
          </a:p>
        </p:txBody>
      </p:sp>
    </p:spTree>
    <p:extLst>
      <p:ext uri="{BB962C8B-B14F-4D97-AF65-F5344CB8AC3E}">
        <p14:creationId xmlns:p14="http://schemas.microsoft.com/office/powerpoint/2010/main" val="2377476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61" r:id="rId9"/>
    <p:sldLayoutId id="2147483656" r:id="rId10"/>
    <p:sldLayoutId id="2147483657" r:id="rId11"/>
    <p:sldLayoutId id="2147483658" r:id="rId12"/>
    <p:sldLayoutId id="2147483659" r:id="rId13"/>
    <p:sldLayoutId id="2147483662" r:id="rId14"/>
  </p:sldLayoutIdLst>
  <p:hf hdr="0" ftr="0" dt="0"/>
  <p:txStyles>
    <p:titleStyle>
      <a:lvl1pPr algn="ctr"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2"/>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tx2"/>
        </a:buClr>
        <a:buFont typeface="Courier New" panose="02070309020205020404" pitchFamily="49" charset="0"/>
        <a:buChar char="o"/>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2"/>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2"/>
        </a:buClr>
        <a:buFont typeface="Courier New" panose="02070309020205020404" pitchFamily="49" charset="0"/>
        <a:buChar char="o"/>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2"/>
        </a:buClr>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4FF0ED-16AD-4C2C-ABEA-E89FA889CD94}"/>
              </a:ext>
            </a:extLst>
          </p:cNvPr>
          <p:cNvSpPr>
            <a:spLocks noGrp="1"/>
          </p:cNvSpPr>
          <p:nvPr>
            <p:ph idx="1"/>
          </p:nvPr>
        </p:nvSpPr>
        <p:spPr/>
        <p:txBody>
          <a:bodyPr>
            <a:normAutofit/>
          </a:bodyPr>
          <a:lstStyle/>
          <a:p>
            <a:pPr marL="0" indent="0" algn="ctr">
              <a:buNone/>
            </a:pPr>
            <a:r>
              <a:rPr lang="en-US" sz="7200" dirty="0"/>
              <a:t>What is the Process?</a:t>
            </a:r>
          </a:p>
          <a:p>
            <a:pPr marL="0" indent="0" algn="ctr">
              <a:buNone/>
            </a:pPr>
            <a:r>
              <a:rPr lang="en-US" sz="4800" dirty="0"/>
              <a:t>Equity vs. Title IX</a:t>
            </a:r>
          </a:p>
          <a:p>
            <a:pPr marL="0" indent="0">
              <a:buNone/>
            </a:pPr>
            <a:endParaRPr lang="en-US" dirty="0"/>
          </a:p>
        </p:txBody>
      </p:sp>
      <p:sp>
        <p:nvSpPr>
          <p:cNvPr id="4" name="Slide Number Placeholder 3">
            <a:extLst>
              <a:ext uri="{FF2B5EF4-FFF2-40B4-BE49-F238E27FC236}">
                <a16:creationId xmlns:a16="http://schemas.microsoft.com/office/drawing/2014/main" id="{32E0146B-6703-47F7-A41A-85995BF92136}"/>
              </a:ext>
            </a:extLst>
          </p:cNvPr>
          <p:cNvSpPr>
            <a:spLocks noGrp="1"/>
          </p:cNvSpPr>
          <p:nvPr>
            <p:ph type="sldNum" sz="quarter" idx="12"/>
          </p:nvPr>
        </p:nvSpPr>
        <p:spPr/>
        <p:txBody>
          <a:bodyPr/>
          <a:lstStyle/>
          <a:p>
            <a:fld id="{C6C19187-0210-4CC7-AE51-7FFB2AB55339}" type="slidenum">
              <a:rPr lang="en-US" smtClean="0"/>
              <a:t>1</a:t>
            </a:fld>
            <a:endParaRPr lang="en-US"/>
          </a:p>
        </p:txBody>
      </p:sp>
    </p:spTree>
    <p:extLst>
      <p:ext uri="{BB962C8B-B14F-4D97-AF65-F5344CB8AC3E}">
        <p14:creationId xmlns:p14="http://schemas.microsoft.com/office/powerpoint/2010/main" val="3910805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8890D-3577-4873-8967-06135C0364AD}"/>
              </a:ext>
            </a:extLst>
          </p:cNvPr>
          <p:cNvSpPr>
            <a:spLocks noGrp="1"/>
          </p:cNvSpPr>
          <p:nvPr>
            <p:ph type="title"/>
          </p:nvPr>
        </p:nvSpPr>
        <p:spPr/>
        <p:txBody>
          <a:bodyPr>
            <a:normAutofit/>
          </a:bodyPr>
          <a:lstStyle/>
          <a:p>
            <a:r>
              <a:rPr lang="en-US" sz="4000" dirty="0"/>
              <a:t>Supportive Measures under 600.030 (Title IX)</a:t>
            </a:r>
          </a:p>
        </p:txBody>
      </p:sp>
      <p:sp>
        <p:nvSpPr>
          <p:cNvPr id="3" name="Content Placeholder 2">
            <a:extLst>
              <a:ext uri="{FF2B5EF4-FFF2-40B4-BE49-F238E27FC236}">
                <a16:creationId xmlns:a16="http://schemas.microsoft.com/office/drawing/2014/main" id="{E76CED8F-C5A4-4704-8BF9-3E280114CE62}"/>
              </a:ext>
            </a:extLst>
          </p:cNvPr>
          <p:cNvSpPr>
            <a:spLocks noGrp="1"/>
          </p:cNvSpPr>
          <p:nvPr>
            <p:ph idx="1"/>
          </p:nvPr>
        </p:nvSpPr>
        <p:spPr/>
        <p:txBody>
          <a:bodyPr>
            <a:normAutofit/>
          </a:bodyPr>
          <a:lstStyle/>
          <a:p>
            <a:r>
              <a:rPr lang="en-US" dirty="0"/>
              <a:t>Supportive Measures:  non-disciplinary, non-punitive individualized services offered as appropriate, as reasonably available, and without fee or charge to the Complainant or Respondent before or after the filing of a Formal Complaint, or where no Formal Complaint has been filed.</a:t>
            </a:r>
          </a:p>
          <a:p>
            <a:r>
              <a:rPr lang="en-US" dirty="0"/>
              <a:t>Supportive Measures are designed to restore or preserve equal access to the University’s education program or activity without unreasonably burdening either Party.</a:t>
            </a:r>
          </a:p>
        </p:txBody>
      </p:sp>
      <p:sp>
        <p:nvSpPr>
          <p:cNvPr id="4" name="Slide Number Placeholder 3">
            <a:extLst>
              <a:ext uri="{FF2B5EF4-FFF2-40B4-BE49-F238E27FC236}">
                <a16:creationId xmlns:a16="http://schemas.microsoft.com/office/drawing/2014/main" id="{C5E34D4E-B079-493E-AF13-0F443DF4028E}"/>
              </a:ext>
            </a:extLst>
          </p:cNvPr>
          <p:cNvSpPr>
            <a:spLocks noGrp="1"/>
          </p:cNvSpPr>
          <p:nvPr>
            <p:ph type="sldNum" sz="quarter" idx="12"/>
          </p:nvPr>
        </p:nvSpPr>
        <p:spPr/>
        <p:txBody>
          <a:bodyPr/>
          <a:lstStyle/>
          <a:p>
            <a:fld id="{C6C19187-0210-4CC7-AE51-7FFB2AB55339}" type="slidenum">
              <a:rPr lang="en-US" smtClean="0"/>
              <a:t>10</a:t>
            </a:fld>
            <a:endParaRPr lang="en-US"/>
          </a:p>
        </p:txBody>
      </p:sp>
    </p:spTree>
    <p:extLst>
      <p:ext uri="{BB962C8B-B14F-4D97-AF65-F5344CB8AC3E}">
        <p14:creationId xmlns:p14="http://schemas.microsoft.com/office/powerpoint/2010/main" val="1768699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3B888-F1A8-4B35-8115-7F3F1DD68916}"/>
              </a:ext>
            </a:extLst>
          </p:cNvPr>
          <p:cNvSpPr>
            <a:spLocks noGrp="1"/>
          </p:cNvSpPr>
          <p:nvPr>
            <p:ph type="title"/>
          </p:nvPr>
        </p:nvSpPr>
        <p:spPr/>
        <p:txBody>
          <a:bodyPr/>
          <a:lstStyle/>
          <a:p>
            <a:r>
              <a:rPr lang="en-US" dirty="0"/>
              <a:t>Formal Complaints</a:t>
            </a:r>
          </a:p>
        </p:txBody>
      </p:sp>
      <p:sp>
        <p:nvSpPr>
          <p:cNvPr id="3" name="Content Placeholder 2">
            <a:extLst>
              <a:ext uri="{FF2B5EF4-FFF2-40B4-BE49-F238E27FC236}">
                <a16:creationId xmlns:a16="http://schemas.microsoft.com/office/drawing/2014/main" id="{3A6474C2-F3F3-40BA-AB65-DFAF84D3A205}"/>
              </a:ext>
            </a:extLst>
          </p:cNvPr>
          <p:cNvSpPr>
            <a:spLocks noGrp="1"/>
          </p:cNvSpPr>
          <p:nvPr>
            <p:ph idx="1"/>
          </p:nvPr>
        </p:nvSpPr>
        <p:spPr/>
        <p:txBody>
          <a:bodyPr>
            <a:normAutofit/>
          </a:bodyPr>
          <a:lstStyle/>
          <a:p>
            <a:r>
              <a:rPr lang="en-US" sz="3200" dirty="0"/>
              <a:t>A Formal Complaint must be filed in order for the University to move forward under 600.030 with an investigation.</a:t>
            </a:r>
          </a:p>
          <a:p>
            <a:r>
              <a:rPr lang="en-US" sz="3200" dirty="0"/>
              <a:t>A Formal Complaint is a written document filed by a Complainant or signed by the Title IX Coordinator alleging sexual harassment against a Respondent and requesting that the University investigate the allegation of sexual harassment.</a:t>
            </a:r>
          </a:p>
          <a:p>
            <a:endParaRPr lang="en-US" dirty="0"/>
          </a:p>
        </p:txBody>
      </p:sp>
      <p:sp>
        <p:nvSpPr>
          <p:cNvPr id="4" name="Slide Number Placeholder 3">
            <a:extLst>
              <a:ext uri="{FF2B5EF4-FFF2-40B4-BE49-F238E27FC236}">
                <a16:creationId xmlns:a16="http://schemas.microsoft.com/office/drawing/2014/main" id="{0D4EFE97-D34D-4309-A967-3A79A62ED5A7}"/>
              </a:ext>
            </a:extLst>
          </p:cNvPr>
          <p:cNvSpPr>
            <a:spLocks noGrp="1"/>
          </p:cNvSpPr>
          <p:nvPr>
            <p:ph type="sldNum" sz="quarter" idx="12"/>
          </p:nvPr>
        </p:nvSpPr>
        <p:spPr/>
        <p:txBody>
          <a:bodyPr/>
          <a:lstStyle/>
          <a:p>
            <a:fld id="{C6C19187-0210-4CC7-AE51-7FFB2AB55339}" type="slidenum">
              <a:rPr lang="en-US" smtClean="0"/>
              <a:t>11</a:t>
            </a:fld>
            <a:endParaRPr lang="en-US"/>
          </a:p>
        </p:txBody>
      </p:sp>
    </p:spTree>
    <p:extLst>
      <p:ext uri="{BB962C8B-B14F-4D97-AF65-F5344CB8AC3E}">
        <p14:creationId xmlns:p14="http://schemas.microsoft.com/office/powerpoint/2010/main" val="3620816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52A2D-00C2-4CD8-B501-EBC685F54D12}"/>
              </a:ext>
            </a:extLst>
          </p:cNvPr>
          <p:cNvSpPr>
            <a:spLocks noGrp="1"/>
          </p:cNvSpPr>
          <p:nvPr>
            <p:ph type="title"/>
          </p:nvPr>
        </p:nvSpPr>
        <p:spPr/>
        <p:txBody>
          <a:bodyPr>
            <a:normAutofit/>
          </a:bodyPr>
          <a:lstStyle/>
          <a:p>
            <a:r>
              <a:rPr lang="en-US" sz="4000" dirty="0"/>
              <a:t>Notice of Allegations under 600.030 (Title IX)</a:t>
            </a:r>
          </a:p>
        </p:txBody>
      </p:sp>
      <p:sp>
        <p:nvSpPr>
          <p:cNvPr id="3" name="Content Placeholder 2">
            <a:extLst>
              <a:ext uri="{FF2B5EF4-FFF2-40B4-BE49-F238E27FC236}">
                <a16:creationId xmlns:a16="http://schemas.microsoft.com/office/drawing/2014/main" id="{B3358992-6A89-4111-AD64-96256AA94B8E}"/>
              </a:ext>
            </a:extLst>
          </p:cNvPr>
          <p:cNvSpPr>
            <a:spLocks noGrp="1"/>
          </p:cNvSpPr>
          <p:nvPr>
            <p:ph idx="1"/>
          </p:nvPr>
        </p:nvSpPr>
        <p:spPr/>
        <p:txBody>
          <a:bodyPr/>
          <a:lstStyle/>
          <a:p>
            <a:r>
              <a:rPr lang="en-US" dirty="0"/>
              <a:t>Upon receipt of a Formal Complaint, a </a:t>
            </a:r>
            <a:r>
              <a:rPr lang="en-US" b="1" dirty="0"/>
              <a:t>Notice of Allegations </a:t>
            </a:r>
            <a:r>
              <a:rPr lang="en-US" dirty="0"/>
              <a:t>will be sent to the Parties that includes:</a:t>
            </a:r>
          </a:p>
          <a:p>
            <a:pPr lvl="1"/>
            <a:r>
              <a:rPr lang="en-US" dirty="0"/>
              <a:t> A description of the University’s Title IX process.</a:t>
            </a:r>
          </a:p>
          <a:p>
            <a:pPr lvl="1"/>
            <a:r>
              <a:rPr lang="en-US" dirty="0"/>
              <a:t>Notice of the allegations of sexual harassment, including sufficient details known at the time.</a:t>
            </a:r>
          </a:p>
          <a:p>
            <a:pPr lvl="1"/>
            <a:r>
              <a:rPr lang="en-US" dirty="0"/>
              <a:t>A statement that the Respondent is presumed not responsible for the alleged conduct and that a determination regarding responsibility is made at the conclusion of the Title IX process.</a:t>
            </a:r>
          </a:p>
          <a:p>
            <a:pPr lvl="1"/>
            <a:r>
              <a:rPr lang="en-US" dirty="0"/>
              <a:t>Notifying the Parties of their right to have an Advisor of their choice at the hearing, who may, but is not required to be an attorney.</a:t>
            </a:r>
          </a:p>
          <a:p>
            <a:endParaRPr lang="en-US" dirty="0"/>
          </a:p>
        </p:txBody>
      </p:sp>
      <p:sp>
        <p:nvSpPr>
          <p:cNvPr id="4" name="Slide Number Placeholder 3">
            <a:extLst>
              <a:ext uri="{FF2B5EF4-FFF2-40B4-BE49-F238E27FC236}">
                <a16:creationId xmlns:a16="http://schemas.microsoft.com/office/drawing/2014/main" id="{D098365E-7252-4750-8DA8-736175C2332B}"/>
              </a:ext>
            </a:extLst>
          </p:cNvPr>
          <p:cNvSpPr>
            <a:spLocks noGrp="1"/>
          </p:cNvSpPr>
          <p:nvPr>
            <p:ph type="sldNum" sz="quarter" idx="12"/>
          </p:nvPr>
        </p:nvSpPr>
        <p:spPr/>
        <p:txBody>
          <a:bodyPr/>
          <a:lstStyle/>
          <a:p>
            <a:fld id="{C6C19187-0210-4CC7-AE51-7FFB2AB55339}" type="slidenum">
              <a:rPr lang="en-US" smtClean="0"/>
              <a:t>12</a:t>
            </a:fld>
            <a:endParaRPr lang="en-US"/>
          </a:p>
        </p:txBody>
      </p:sp>
    </p:spTree>
    <p:extLst>
      <p:ext uri="{BB962C8B-B14F-4D97-AF65-F5344CB8AC3E}">
        <p14:creationId xmlns:p14="http://schemas.microsoft.com/office/powerpoint/2010/main" val="3465030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14229-C364-407F-B503-F19F220F8803}"/>
              </a:ext>
            </a:extLst>
          </p:cNvPr>
          <p:cNvSpPr>
            <a:spLocks noGrp="1"/>
          </p:cNvSpPr>
          <p:nvPr>
            <p:ph type="title"/>
          </p:nvPr>
        </p:nvSpPr>
        <p:spPr/>
        <p:txBody>
          <a:bodyPr/>
          <a:lstStyle/>
          <a:p>
            <a:r>
              <a:rPr lang="en-US" dirty="0"/>
              <a:t>Rights of the Parties…</a:t>
            </a:r>
          </a:p>
        </p:txBody>
      </p:sp>
      <p:sp>
        <p:nvSpPr>
          <p:cNvPr id="3" name="Text Placeholder 2">
            <a:extLst>
              <a:ext uri="{FF2B5EF4-FFF2-40B4-BE49-F238E27FC236}">
                <a16:creationId xmlns:a16="http://schemas.microsoft.com/office/drawing/2014/main" id="{0369183F-689F-4893-828A-FC6DDAA68AB5}"/>
              </a:ext>
            </a:extLst>
          </p:cNvPr>
          <p:cNvSpPr>
            <a:spLocks noGrp="1"/>
          </p:cNvSpPr>
          <p:nvPr>
            <p:ph type="body" idx="1"/>
          </p:nvPr>
        </p:nvSpPr>
        <p:spPr/>
        <p:txBody>
          <a:bodyPr/>
          <a:lstStyle/>
          <a:p>
            <a:r>
              <a:rPr lang="en-US" dirty="0"/>
              <a:t>These are some of the rights of the parties under 600.030:</a:t>
            </a:r>
          </a:p>
        </p:txBody>
      </p:sp>
      <p:sp>
        <p:nvSpPr>
          <p:cNvPr id="4" name="Content Placeholder 3">
            <a:extLst>
              <a:ext uri="{FF2B5EF4-FFF2-40B4-BE49-F238E27FC236}">
                <a16:creationId xmlns:a16="http://schemas.microsoft.com/office/drawing/2014/main" id="{FCEC1480-D41A-4597-A709-B543FB143C61}"/>
              </a:ext>
            </a:extLst>
          </p:cNvPr>
          <p:cNvSpPr>
            <a:spLocks noGrp="1"/>
          </p:cNvSpPr>
          <p:nvPr>
            <p:ph sz="half" idx="2"/>
          </p:nvPr>
        </p:nvSpPr>
        <p:spPr/>
        <p:txBody>
          <a:bodyPr>
            <a:normAutofit fontScale="70000" lnSpcReduction="20000"/>
          </a:bodyPr>
          <a:lstStyle/>
          <a:p>
            <a:r>
              <a:rPr lang="en-US" dirty="0"/>
              <a:t>To be treated with respect and to be free from retaliation.</a:t>
            </a:r>
          </a:p>
          <a:p>
            <a:r>
              <a:rPr lang="en-US" dirty="0"/>
              <a:t>To have access to University support resources.</a:t>
            </a:r>
          </a:p>
          <a:p>
            <a:r>
              <a:rPr lang="en-US" dirty="0"/>
              <a:t>To request a no contact directive between the Parties.</a:t>
            </a:r>
          </a:p>
          <a:p>
            <a:r>
              <a:rPr lang="en-US" dirty="0"/>
              <a:t>To have a support person of their choice accompany them to all interviews and meetings, excluding the hearing unless the support person is also the party’s advisor.</a:t>
            </a:r>
          </a:p>
        </p:txBody>
      </p:sp>
      <p:sp>
        <p:nvSpPr>
          <p:cNvPr id="5" name="Text Placeholder 4">
            <a:extLst>
              <a:ext uri="{FF2B5EF4-FFF2-40B4-BE49-F238E27FC236}">
                <a16:creationId xmlns:a16="http://schemas.microsoft.com/office/drawing/2014/main" id="{15CFA565-FACA-4C33-9488-0A64DE072F15}"/>
              </a:ext>
            </a:extLst>
          </p:cNvPr>
          <p:cNvSpPr>
            <a:spLocks noGrp="1"/>
          </p:cNvSpPr>
          <p:nvPr>
            <p:ph type="body" sz="quarter" idx="3"/>
          </p:nvPr>
        </p:nvSpPr>
        <p:spPr/>
        <p:txBody>
          <a:bodyPr/>
          <a:lstStyle/>
          <a:p>
            <a:endParaRPr lang="en-US" dirty="0"/>
          </a:p>
        </p:txBody>
      </p:sp>
      <p:sp>
        <p:nvSpPr>
          <p:cNvPr id="6" name="Content Placeholder 5">
            <a:extLst>
              <a:ext uri="{FF2B5EF4-FFF2-40B4-BE49-F238E27FC236}">
                <a16:creationId xmlns:a16="http://schemas.microsoft.com/office/drawing/2014/main" id="{2D249C84-CB58-4C10-B719-9A7701B7BE37}"/>
              </a:ext>
            </a:extLst>
          </p:cNvPr>
          <p:cNvSpPr>
            <a:spLocks noGrp="1"/>
          </p:cNvSpPr>
          <p:nvPr>
            <p:ph sz="quarter" idx="4"/>
          </p:nvPr>
        </p:nvSpPr>
        <p:spPr/>
        <p:txBody>
          <a:bodyPr>
            <a:normAutofit fontScale="70000" lnSpcReduction="20000"/>
          </a:bodyPr>
          <a:lstStyle/>
          <a:p>
            <a:r>
              <a:rPr lang="en-US" dirty="0"/>
              <a:t>To receive an investigative report that fairly summarizes the relevant evidence.</a:t>
            </a:r>
          </a:p>
          <a:p>
            <a:r>
              <a:rPr lang="en-US" dirty="0"/>
              <a:t>To have an opportunity to present a list of potential witnesses and provide evidence to the Investigator.</a:t>
            </a:r>
          </a:p>
          <a:p>
            <a:r>
              <a:rPr lang="en-US" dirty="0"/>
              <a:t>To be informed of the finding, rationale, sanctions and remedial actions.</a:t>
            </a:r>
          </a:p>
          <a:p>
            <a:r>
              <a:rPr lang="en-US" dirty="0"/>
              <a:t>To have an opportunity to appeal the dismissal of all or a portion of a Formal Complaint, and appeal the determination of a Hearing Panel or other decision-maker.</a:t>
            </a:r>
          </a:p>
        </p:txBody>
      </p:sp>
      <p:sp>
        <p:nvSpPr>
          <p:cNvPr id="7" name="Slide Number Placeholder 6">
            <a:extLst>
              <a:ext uri="{FF2B5EF4-FFF2-40B4-BE49-F238E27FC236}">
                <a16:creationId xmlns:a16="http://schemas.microsoft.com/office/drawing/2014/main" id="{4EB3B911-FA05-4DFA-8808-2E055D253A03}"/>
              </a:ext>
            </a:extLst>
          </p:cNvPr>
          <p:cNvSpPr>
            <a:spLocks noGrp="1"/>
          </p:cNvSpPr>
          <p:nvPr>
            <p:ph type="sldNum" sz="quarter" idx="12"/>
          </p:nvPr>
        </p:nvSpPr>
        <p:spPr/>
        <p:txBody>
          <a:bodyPr/>
          <a:lstStyle/>
          <a:p>
            <a:fld id="{C6C19187-0210-4CC7-AE51-7FFB2AB55339}" type="slidenum">
              <a:rPr lang="en-US" smtClean="0"/>
              <a:t>13</a:t>
            </a:fld>
            <a:endParaRPr lang="en-US"/>
          </a:p>
        </p:txBody>
      </p:sp>
    </p:spTree>
    <p:extLst>
      <p:ext uri="{BB962C8B-B14F-4D97-AF65-F5344CB8AC3E}">
        <p14:creationId xmlns:p14="http://schemas.microsoft.com/office/powerpoint/2010/main" val="1445058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E1E43-B091-4669-9267-44C3CFCCFBC3}"/>
              </a:ext>
            </a:extLst>
          </p:cNvPr>
          <p:cNvSpPr>
            <a:spLocks noGrp="1"/>
          </p:cNvSpPr>
          <p:nvPr>
            <p:ph type="title"/>
          </p:nvPr>
        </p:nvSpPr>
        <p:spPr/>
        <p:txBody>
          <a:bodyPr>
            <a:normAutofit/>
          </a:bodyPr>
          <a:lstStyle/>
          <a:p>
            <a:r>
              <a:rPr lang="en-US" sz="3200" dirty="0"/>
              <a:t>Support Person(s)/ Advisor(s) under 600.030 (Title IX)</a:t>
            </a:r>
          </a:p>
        </p:txBody>
      </p:sp>
      <p:sp>
        <p:nvSpPr>
          <p:cNvPr id="3" name="Content Placeholder 2">
            <a:extLst>
              <a:ext uri="{FF2B5EF4-FFF2-40B4-BE49-F238E27FC236}">
                <a16:creationId xmlns:a16="http://schemas.microsoft.com/office/drawing/2014/main" id="{7917ABC6-1F9D-4F9D-9441-763347439EF6}"/>
              </a:ext>
            </a:extLst>
          </p:cNvPr>
          <p:cNvSpPr>
            <a:spLocks noGrp="1"/>
          </p:cNvSpPr>
          <p:nvPr>
            <p:ph sz="half" idx="1"/>
          </p:nvPr>
        </p:nvSpPr>
        <p:spPr/>
        <p:txBody>
          <a:bodyPr>
            <a:normAutofit fontScale="85000" lnSpcReduction="20000"/>
          </a:bodyPr>
          <a:lstStyle/>
          <a:p>
            <a:r>
              <a:rPr lang="en-US" b="1" dirty="0"/>
              <a:t>Support Person</a:t>
            </a:r>
            <a:r>
              <a:rPr lang="en-US" dirty="0"/>
              <a:t>: Each Party is allowed one support person of their choice present for all interviews and meetings.  The Support person may act as the Party’s Advisor.</a:t>
            </a:r>
          </a:p>
          <a:p>
            <a:endParaRPr lang="en-US" dirty="0"/>
          </a:p>
          <a:p>
            <a:r>
              <a:rPr lang="en-US" b="1" dirty="0"/>
              <a:t>Trained Support Person</a:t>
            </a:r>
            <a:r>
              <a:rPr lang="en-US" dirty="0"/>
              <a:t>:  Administrators, faculty or staff at the University trained on the Title IX process; any student who is a party may request to have a Trained Support Person assigned to them.</a:t>
            </a:r>
          </a:p>
        </p:txBody>
      </p:sp>
      <p:sp>
        <p:nvSpPr>
          <p:cNvPr id="4" name="Content Placeholder 3">
            <a:extLst>
              <a:ext uri="{FF2B5EF4-FFF2-40B4-BE49-F238E27FC236}">
                <a16:creationId xmlns:a16="http://schemas.microsoft.com/office/drawing/2014/main" id="{0FB521BD-A8A5-4A73-9017-70EB45BA9E46}"/>
              </a:ext>
            </a:extLst>
          </p:cNvPr>
          <p:cNvSpPr>
            <a:spLocks noGrp="1"/>
          </p:cNvSpPr>
          <p:nvPr>
            <p:ph sz="half" idx="2"/>
          </p:nvPr>
        </p:nvSpPr>
        <p:spPr/>
        <p:txBody>
          <a:bodyPr>
            <a:normAutofit fontScale="85000" lnSpcReduction="20000"/>
          </a:bodyPr>
          <a:lstStyle/>
          <a:p>
            <a:r>
              <a:rPr lang="en-US" b="1" dirty="0"/>
              <a:t>Advisor</a:t>
            </a:r>
            <a:r>
              <a:rPr lang="en-US" dirty="0"/>
              <a:t>(s):  Each Party may have an advisor of their choice at the hearing to conduct all cross-examination and other questioning for that Party.</a:t>
            </a:r>
          </a:p>
          <a:p>
            <a:r>
              <a:rPr lang="en-US" dirty="0"/>
              <a:t>The Advisor may, but is not required to be, an attorney.</a:t>
            </a:r>
          </a:p>
          <a:p>
            <a:r>
              <a:rPr lang="en-US" dirty="0"/>
              <a:t>If a Party does not have an advisor of their choice at  a hearing, the University is required to provide an advisor of the University’s choosing, at no cost to the Party, to conduct all cross-examination and questioning on behalf of that Party.</a:t>
            </a:r>
          </a:p>
        </p:txBody>
      </p:sp>
      <p:sp>
        <p:nvSpPr>
          <p:cNvPr id="5" name="Slide Number Placeholder 4">
            <a:extLst>
              <a:ext uri="{FF2B5EF4-FFF2-40B4-BE49-F238E27FC236}">
                <a16:creationId xmlns:a16="http://schemas.microsoft.com/office/drawing/2014/main" id="{D256D5FE-F0B0-4FBA-8D7C-550051FE15EE}"/>
              </a:ext>
            </a:extLst>
          </p:cNvPr>
          <p:cNvSpPr>
            <a:spLocks noGrp="1"/>
          </p:cNvSpPr>
          <p:nvPr>
            <p:ph type="sldNum" sz="quarter" idx="12"/>
          </p:nvPr>
        </p:nvSpPr>
        <p:spPr/>
        <p:txBody>
          <a:bodyPr/>
          <a:lstStyle/>
          <a:p>
            <a:fld id="{C6C19187-0210-4CC7-AE51-7FFB2AB55339}" type="slidenum">
              <a:rPr lang="en-US" smtClean="0"/>
              <a:t>14</a:t>
            </a:fld>
            <a:endParaRPr lang="en-US"/>
          </a:p>
        </p:txBody>
      </p:sp>
    </p:spTree>
    <p:extLst>
      <p:ext uri="{BB962C8B-B14F-4D97-AF65-F5344CB8AC3E}">
        <p14:creationId xmlns:p14="http://schemas.microsoft.com/office/powerpoint/2010/main" val="4244481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7375A-3C17-4EB4-BDDE-62FFAA3E01DC}"/>
              </a:ext>
            </a:extLst>
          </p:cNvPr>
          <p:cNvSpPr>
            <a:spLocks noGrp="1"/>
          </p:cNvSpPr>
          <p:nvPr>
            <p:ph type="title"/>
          </p:nvPr>
        </p:nvSpPr>
        <p:spPr/>
        <p:txBody>
          <a:bodyPr/>
          <a:lstStyle/>
          <a:p>
            <a:r>
              <a:rPr lang="en-US" dirty="0"/>
              <a:t>600.030 (Title IX) Investigations</a:t>
            </a:r>
          </a:p>
        </p:txBody>
      </p:sp>
      <p:sp>
        <p:nvSpPr>
          <p:cNvPr id="3" name="Content Placeholder 2">
            <a:extLst>
              <a:ext uri="{FF2B5EF4-FFF2-40B4-BE49-F238E27FC236}">
                <a16:creationId xmlns:a16="http://schemas.microsoft.com/office/drawing/2014/main" id="{8173976C-08E8-4B55-A2DC-21BF43622D44}"/>
              </a:ext>
            </a:extLst>
          </p:cNvPr>
          <p:cNvSpPr>
            <a:spLocks noGrp="1"/>
          </p:cNvSpPr>
          <p:nvPr>
            <p:ph idx="1"/>
          </p:nvPr>
        </p:nvSpPr>
        <p:spPr/>
        <p:txBody>
          <a:bodyPr>
            <a:normAutofit/>
          </a:bodyPr>
          <a:lstStyle/>
          <a:p>
            <a:r>
              <a:rPr lang="en-US" b="1" dirty="0"/>
              <a:t>Investigation</a:t>
            </a:r>
            <a:r>
              <a:rPr lang="en-US" dirty="0"/>
              <a:t>:  Upon receipt of a Formal Complaint, the Title IX Coordinator will promptly appoint a trained investigator to investigate the allegations of sexual harassment.</a:t>
            </a:r>
          </a:p>
          <a:p>
            <a:r>
              <a:rPr lang="en-US" dirty="0"/>
              <a:t>The burden of proof and the burden of gathering evidence sufficient to reach a determination regarding responsibility rests on the University.</a:t>
            </a:r>
          </a:p>
          <a:p>
            <a:r>
              <a:rPr lang="en-US" dirty="0"/>
              <a:t>The final investigative report will fairly summarize the relevant evidence; all investigations will be thorough, reliable and impartial.</a:t>
            </a:r>
          </a:p>
        </p:txBody>
      </p:sp>
      <p:sp>
        <p:nvSpPr>
          <p:cNvPr id="4" name="Slide Number Placeholder 3">
            <a:extLst>
              <a:ext uri="{FF2B5EF4-FFF2-40B4-BE49-F238E27FC236}">
                <a16:creationId xmlns:a16="http://schemas.microsoft.com/office/drawing/2014/main" id="{C4F02FEC-FE61-4FE4-940E-4A85A1B182DD}"/>
              </a:ext>
            </a:extLst>
          </p:cNvPr>
          <p:cNvSpPr>
            <a:spLocks noGrp="1"/>
          </p:cNvSpPr>
          <p:nvPr>
            <p:ph type="sldNum" sz="quarter" idx="12"/>
          </p:nvPr>
        </p:nvSpPr>
        <p:spPr/>
        <p:txBody>
          <a:bodyPr/>
          <a:lstStyle/>
          <a:p>
            <a:fld id="{C6C19187-0210-4CC7-AE51-7FFB2AB55339}" type="slidenum">
              <a:rPr lang="en-US" smtClean="0"/>
              <a:t>15</a:t>
            </a:fld>
            <a:endParaRPr lang="en-US"/>
          </a:p>
        </p:txBody>
      </p:sp>
    </p:spTree>
    <p:extLst>
      <p:ext uri="{BB962C8B-B14F-4D97-AF65-F5344CB8AC3E}">
        <p14:creationId xmlns:p14="http://schemas.microsoft.com/office/powerpoint/2010/main" val="1750417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C1D7E48-05CF-47C7-ABD8-97FBD0123F02}"/>
              </a:ext>
            </a:extLst>
          </p:cNvPr>
          <p:cNvSpPr>
            <a:spLocks noGrp="1"/>
          </p:cNvSpPr>
          <p:nvPr>
            <p:ph type="sldNum" sz="quarter" idx="12"/>
          </p:nvPr>
        </p:nvSpPr>
        <p:spPr/>
        <p:txBody>
          <a:bodyPr/>
          <a:lstStyle/>
          <a:p>
            <a:fld id="{C6C19187-0210-4CC7-AE51-7FFB2AB55339}" type="slidenum">
              <a:rPr lang="en-US" smtClean="0"/>
              <a:pPr/>
              <a:t>16</a:t>
            </a:fld>
            <a:endParaRPr lang="en-US"/>
          </a:p>
        </p:txBody>
      </p:sp>
      <p:sp>
        <p:nvSpPr>
          <p:cNvPr id="3" name="Content Placeholder 2">
            <a:extLst>
              <a:ext uri="{FF2B5EF4-FFF2-40B4-BE49-F238E27FC236}">
                <a16:creationId xmlns:a16="http://schemas.microsoft.com/office/drawing/2014/main" id="{33ADBB8E-D738-4B67-BEB5-7DE7B8A7A488}"/>
              </a:ext>
            </a:extLst>
          </p:cNvPr>
          <p:cNvSpPr>
            <a:spLocks noGrp="1"/>
          </p:cNvSpPr>
          <p:nvPr>
            <p:ph idx="1"/>
          </p:nvPr>
        </p:nvSpPr>
        <p:spPr/>
        <p:txBody>
          <a:bodyPr>
            <a:normAutofit fontScale="70000" lnSpcReduction="20000"/>
          </a:bodyPr>
          <a:lstStyle/>
          <a:p>
            <a:r>
              <a:rPr lang="en-US" b="1" dirty="0"/>
              <a:t>Dismissal of a Formal Complaint</a:t>
            </a:r>
            <a:r>
              <a:rPr lang="en-US" dirty="0"/>
              <a:t>:</a:t>
            </a:r>
          </a:p>
          <a:p>
            <a:r>
              <a:rPr lang="en-US" dirty="0"/>
              <a:t>A Formal Complaint </a:t>
            </a:r>
            <a:r>
              <a:rPr lang="en-US" b="1" dirty="0"/>
              <a:t>shall</a:t>
            </a:r>
            <a:r>
              <a:rPr lang="en-US" dirty="0"/>
              <a:t> be dismissed if:</a:t>
            </a:r>
          </a:p>
          <a:p>
            <a:r>
              <a:rPr lang="en-US" dirty="0"/>
              <a:t>	a.  The conduct alleged would not constitute sexual harassment under 600.020 even if proved;</a:t>
            </a:r>
          </a:p>
          <a:p>
            <a:r>
              <a:rPr lang="en-US" dirty="0"/>
              <a:t>	b.  The conduct alleged did not occur in an education program or activity of the University; or</a:t>
            </a:r>
          </a:p>
          <a:p>
            <a:r>
              <a:rPr lang="en-US" dirty="0"/>
              <a:t>	c.  The conduct alleged did not occur against a person in the United States.</a:t>
            </a:r>
          </a:p>
          <a:p>
            <a:endParaRPr lang="en-US" dirty="0"/>
          </a:p>
          <a:p>
            <a:r>
              <a:rPr lang="en-US" dirty="0"/>
              <a:t>A Formal Complaint </a:t>
            </a:r>
            <a:r>
              <a:rPr lang="en-US" b="1" dirty="0"/>
              <a:t>may</a:t>
            </a:r>
            <a:r>
              <a:rPr lang="en-US" dirty="0"/>
              <a:t> be dismissed if:</a:t>
            </a:r>
          </a:p>
          <a:p>
            <a:r>
              <a:rPr lang="en-US" dirty="0"/>
              <a:t>	a.  The Complainant notifies the Title IX Coordinator that they would like to withdraw the Formal Complaint or any allegations therein;</a:t>
            </a:r>
          </a:p>
          <a:p>
            <a:r>
              <a:rPr lang="en-US" dirty="0"/>
              <a:t>	b.  The Respondent is no longer enrolled or employed by the University; or</a:t>
            </a:r>
          </a:p>
          <a:p>
            <a:r>
              <a:rPr lang="en-US" dirty="0"/>
              <a:t>	c.  Specific circumstances prevent the University from gathering evidence sufficient to reach a determination.</a:t>
            </a:r>
          </a:p>
        </p:txBody>
      </p:sp>
      <p:sp>
        <p:nvSpPr>
          <p:cNvPr id="4" name="Title 3">
            <a:extLst>
              <a:ext uri="{FF2B5EF4-FFF2-40B4-BE49-F238E27FC236}">
                <a16:creationId xmlns:a16="http://schemas.microsoft.com/office/drawing/2014/main" id="{30D40E71-D426-4F68-9C7B-AB9FF11D4705}"/>
              </a:ext>
            </a:extLst>
          </p:cNvPr>
          <p:cNvSpPr>
            <a:spLocks noGrp="1"/>
          </p:cNvSpPr>
          <p:nvPr>
            <p:ph type="title"/>
          </p:nvPr>
        </p:nvSpPr>
        <p:spPr/>
        <p:txBody>
          <a:bodyPr/>
          <a:lstStyle/>
          <a:p>
            <a:r>
              <a:rPr lang="en-US" dirty="0"/>
              <a:t>Dismissal under 600.030</a:t>
            </a:r>
          </a:p>
        </p:txBody>
      </p:sp>
    </p:spTree>
    <p:extLst>
      <p:ext uri="{BB962C8B-B14F-4D97-AF65-F5344CB8AC3E}">
        <p14:creationId xmlns:p14="http://schemas.microsoft.com/office/powerpoint/2010/main" val="2988270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A7991-4420-4907-9247-848EE22714FE}"/>
              </a:ext>
            </a:extLst>
          </p:cNvPr>
          <p:cNvSpPr>
            <a:spLocks noGrp="1"/>
          </p:cNvSpPr>
          <p:nvPr>
            <p:ph type="title"/>
          </p:nvPr>
        </p:nvSpPr>
        <p:spPr/>
        <p:txBody>
          <a:bodyPr/>
          <a:lstStyle/>
          <a:p>
            <a:r>
              <a:rPr lang="en-US" dirty="0"/>
              <a:t>Informal Resolution under 600.030</a:t>
            </a:r>
          </a:p>
        </p:txBody>
      </p:sp>
      <p:sp>
        <p:nvSpPr>
          <p:cNvPr id="3" name="Content Placeholder 2">
            <a:extLst>
              <a:ext uri="{FF2B5EF4-FFF2-40B4-BE49-F238E27FC236}">
                <a16:creationId xmlns:a16="http://schemas.microsoft.com/office/drawing/2014/main" id="{679A6838-1232-49C2-B8E0-40083F715784}"/>
              </a:ext>
            </a:extLst>
          </p:cNvPr>
          <p:cNvSpPr>
            <a:spLocks noGrp="1"/>
          </p:cNvSpPr>
          <p:nvPr>
            <p:ph sz="half" idx="1"/>
          </p:nvPr>
        </p:nvSpPr>
        <p:spPr/>
        <p:txBody>
          <a:bodyPr>
            <a:normAutofit fontScale="92500" lnSpcReduction="20000"/>
          </a:bodyPr>
          <a:lstStyle/>
          <a:p>
            <a:r>
              <a:rPr lang="en-US" dirty="0"/>
              <a:t>Informal Resolution:</a:t>
            </a:r>
          </a:p>
          <a:p>
            <a:pPr lvl="1"/>
            <a:r>
              <a:rPr lang="en-US" dirty="0"/>
              <a:t>A Party’s decision to engage in Informal Resolution must be voluntary, informed and in writing.</a:t>
            </a:r>
          </a:p>
          <a:p>
            <a:pPr lvl="1"/>
            <a:r>
              <a:rPr lang="en-US" dirty="0"/>
              <a:t>Mediation, facilitated dialogue</a:t>
            </a:r>
          </a:p>
          <a:p>
            <a:pPr lvl="1"/>
            <a:r>
              <a:rPr lang="en-US" dirty="0"/>
              <a:t>Requires a neutral facilitator</a:t>
            </a:r>
          </a:p>
          <a:p>
            <a:pPr lvl="1"/>
            <a:r>
              <a:rPr lang="en-US" dirty="0"/>
              <a:t>The Parties have the right to withdraw from the process any time prior to agreeing to a final resolution.</a:t>
            </a:r>
          </a:p>
        </p:txBody>
      </p:sp>
      <p:sp>
        <p:nvSpPr>
          <p:cNvPr id="4" name="Content Placeholder 3">
            <a:extLst>
              <a:ext uri="{FF2B5EF4-FFF2-40B4-BE49-F238E27FC236}">
                <a16:creationId xmlns:a16="http://schemas.microsoft.com/office/drawing/2014/main" id="{47ED371A-98D0-43F1-8FA8-3868CA2DF583}"/>
              </a:ext>
            </a:extLst>
          </p:cNvPr>
          <p:cNvSpPr>
            <a:spLocks noGrp="1"/>
          </p:cNvSpPr>
          <p:nvPr>
            <p:ph sz="half" idx="2"/>
          </p:nvPr>
        </p:nvSpPr>
        <p:spPr/>
        <p:txBody>
          <a:bodyPr>
            <a:normAutofit fontScale="92500" lnSpcReduction="20000"/>
          </a:bodyPr>
          <a:lstStyle/>
          <a:p>
            <a:r>
              <a:rPr lang="en-US" dirty="0"/>
              <a:t>Administrative Resolution:</a:t>
            </a:r>
          </a:p>
          <a:p>
            <a:pPr lvl="1"/>
            <a:r>
              <a:rPr lang="en-US" dirty="0"/>
              <a:t>A type of Informal Resolution under 600.030</a:t>
            </a:r>
          </a:p>
          <a:p>
            <a:pPr lvl="1"/>
            <a:r>
              <a:rPr lang="en-US" dirty="0"/>
              <a:t>Decision-maker is the Title IX Coordinator, except for Faculty Respondents where the final decision-maker is the Provost.</a:t>
            </a:r>
          </a:p>
          <a:p>
            <a:pPr lvl="1"/>
            <a:r>
              <a:rPr lang="en-US" dirty="0"/>
              <a:t>Standard of proof is preponderance of the evidence.</a:t>
            </a:r>
          </a:p>
          <a:p>
            <a:pPr lvl="1"/>
            <a:r>
              <a:rPr lang="en-US" dirty="0"/>
              <a:t>Parties may withdraw at any time prior to the rendering of the decision.</a:t>
            </a:r>
          </a:p>
          <a:p>
            <a:pPr lvl="1"/>
            <a:r>
              <a:rPr lang="en-US" dirty="0"/>
              <a:t>Parties may appeal from the decision.</a:t>
            </a:r>
          </a:p>
        </p:txBody>
      </p:sp>
      <p:sp>
        <p:nvSpPr>
          <p:cNvPr id="5" name="Slide Number Placeholder 4">
            <a:extLst>
              <a:ext uri="{FF2B5EF4-FFF2-40B4-BE49-F238E27FC236}">
                <a16:creationId xmlns:a16="http://schemas.microsoft.com/office/drawing/2014/main" id="{2A59F23B-F22E-474B-9B68-252BD9E34B1B}"/>
              </a:ext>
            </a:extLst>
          </p:cNvPr>
          <p:cNvSpPr>
            <a:spLocks noGrp="1"/>
          </p:cNvSpPr>
          <p:nvPr>
            <p:ph type="sldNum" sz="quarter" idx="12"/>
          </p:nvPr>
        </p:nvSpPr>
        <p:spPr/>
        <p:txBody>
          <a:bodyPr/>
          <a:lstStyle/>
          <a:p>
            <a:fld id="{C6C19187-0210-4CC7-AE51-7FFB2AB55339}" type="slidenum">
              <a:rPr lang="en-US" smtClean="0"/>
              <a:t>17</a:t>
            </a:fld>
            <a:endParaRPr lang="en-US"/>
          </a:p>
        </p:txBody>
      </p:sp>
    </p:spTree>
    <p:extLst>
      <p:ext uri="{BB962C8B-B14F-4D97-AF65-F5344CB8AC3E}">
        <p14:creationId xmlns:p14="http://schemas.microsoft.com/office/powerpoint/2010/main" val="2628409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76F96-CDDF-4CC9-868B-3E7CAA7FE4DD}"/>
              </a:ext>
            </a:extLst>
          </p:cNvPr>
          <p:cNvSpPr>
            <a:spLocks noGrp="1"/>
          </p:cNvSpPr>
          <p:nvPr>
            <p:ph type="title"/>
          </p:nvPr>
        </p:nvSpPr>
        <p:spPr/>
        <p:txBody>
          <a:bodyPr/>
          <a:lstStyle/>
          <a:p>
            <a:r>
              <a:rPr lang="en-US" dirty="0"/>
              <a:t>Retaliation</a:t>
            </a:r>
          </a:p>
        </p:txBody>
      </p:sp>
      <p:sp>
        <p:nvSpPr>
          <p:cNvPr id="3" name="Content Placeholder 2">
            <a:extLst>
              <a:ext uri="{FF2B5EF4-FFF2-40B4-BE49-F238E27FC236}">
                <a16:creationId xmlns:a16="http://schemas.microsoft.com/office/drawing/2014/main" id="{5A80260D-D9CD-4052-BC69-21FBD5078146}"/>
              </a:ext>
            </a:extLst>
          </p:cNvPr>
          <p:cNvSpPr>
            <a:spLocks noGrp="1"/>
          </p:cNvSpPr>
          <p:nvPr>
            <p:ph idx="1"/>
          </p:nvPr>
        </p:nvSpPr>
        <p:spPr/>
        <p:txBody>
          <a:bodyPr>
            <a:normAutofit lnSpcReduction="10000"/>
          </a:bodyPr>
          <a:lstStyle/>
          <a:p>
            <a:r>
              <a:rPr lang="en-US" dirty="0"/>
              <a:t>No person may intimidate, threaten, coerce, or discriminate against any individual for the purpose of interfering with any right or privilege secured by Title IX, or because the individual has made a report or complaint, testified, assisted, or participated or refused to participate in any manner in an investigation, proceeding or hearing under the policies.</a:t>
            </a:r>
          </a:p>
          <a:p>
            <a:r>
              <a:rPr lang="en-US" dirty="0"/>
              <a:t>Under 600.040 and 600.050, employees are required to cooperate with University Officials in proceedings involving discrimination or harassment other than sex discrimination.</a:t>
            </a:r>
          </a:p>
          <a:p>
            <a:r>
              <a:rPr lang="en-US" dirty="0"/>
              <a:t>The exercise of rights protected under the First Amendment does not constitute prohibited retaliation.</a:t>
            </a:r>
          </a:p>
        </p:txBody>
      </p:sp>
      <p:sp>
        <p:nvSpPr>
          <p:cNvPr id="4" name="Slide Number Placeholder 3">
            <a:extLst>
              <a:ext uri="{FF2B5EF4-FFF2-40B4-BE49-F238E27FC236}">
                <a16:creationId xmlns:a16="http://schemas.microsoft.com/office/drawing/2014/main" id="{4CA2A67C-2FCE-41CE-8849-A5FFCD84FE19}"/>
              </a:ext>
            </a:extLst>
          </p:cNvPr>
          <p:cNvSpPr>
            <a:spLocks noGrp="1"/>
          </p:cNvSpPr>
          <p:nvPr>
            <p:ph type="sldNum" sz="quarter" idx="12"/>
          </p:nvPr>
        </p:nvSpPr>
        <p:spPr/>
        <p:txBody>
          <a:bodyPr/>
          <a:lstStyle/>
          <a:p>
            <a:fld id="{C6C19187-0210-4CC7-AE51-7FFB2AB55339}" type="slidenum">
              <a:rPr lang="en-US" smtClean="0"/>
              <a:t>18</a:t>
            </a:fld>
            <a:endParaRPr lang="en-US"/>
          </a:p>
        </p:txBody>
      </p:sp>
    </p:spTree>
    <p:extLst>
      <p:ext uri="{BB962C8B-B14F-4D97-AF65-F5344CB8AC3E}">
        <p14:creationId xmlns:p14="http://schemas.microsoft.com/office/powerpoint/2010/main" val="1352072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5929E-7C63-46E2-95D0-1B053BA8EE16}"/>
              </a:ext>
            </a:extLst>
          </p:cNvPr>
          <p:cNvSpPr>
            <a:spLocks noGrp="1"/>
          </p:cNvSpPr>
          <p:nvPr>
            <p:ph type="title"/>
          </p:nvPr>
        </p:nvSpPr>
        <p:spPr>
          <a:xfrm>
            <a:off x="831850" y="1709739"/>
            <a:ext cx="10515600" cy="1719262"/>
          </a:xfrm>
        </p:spPr>
        <p:txBody>
          <a:bodyPr/>
          <a:lstStyle/>
          <a:p>
            <a:r>
              <a:rPr lang="en-US" dirty="0"/>
              <a:t>Hearing Panel Resolution</a:t>
            </a:r>
          </a:p>
        </p:txBody>
      </p:sp>
      <p:sp>
        <p:nvSpPr>
          <p:cNvPr id="3" name="Text Placeholder 2">
            <a:extLst>
              <a:ext uri="{FF2B5EF4-FFF2-40B4-BE49-F238E27FC236}">
                <a16:creationId xmlns:a16="http://schemas.microsoft.com/office/drawing/2014/main" id="{A4BF451E-C561-4B41-81A4-EB4D35E4FEA3}"/>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855716CF-3EAA-4D71-BA32-1BF995F62CA9}"/>
              </a:ext>
            </a:extLst>
          </p:cNvPr>
          <p:cNvSpPr>
            <a:spLocks noGrp="1"/>
          </p:cNvSpPr>
          <p:nvPr>
            <p:ph type="sldNum" sz="quarter" idx="12"/>
          </p:nvPr>
        </p:nvSpPr>
        <p:spPr/>
        <p:txBody>
          <a:bodyPr/>
          <a:lstStyle/>
          <a:p>
            <a:fld id="{C6C19187-0210-4CC7-AE51-7FFB2AB55339}" type="slidenum">
              <a:rPr lang="en-US" smtClean="0"/>
              <a:t>19</a:t>
            </a:fld>
            <a:endParaRPr lang="en-US"/>
          </a:p>
        </p:txBody>
      </p:sp>
    </p:spTree>
    <p:extLst>
      <p:ext uri="{BB962C8B-B14F-4D97-AF65-F5344CB8AC3E}">
        <p14:creationId xmlns:p14="http://schemas.microsoft.com/office/powerpoint/2010/main" val="1262028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CE60D-6486-4DFF-88DD-31A696344487}"/>
              </a:ext>
            </a:extLst>
          </p:cNvPr>
          <p:cNvSpPr>
            <a:spLocks noGrp="1"/>
          </p:cNvSpPr>
          <p:nvPr>
            <p:ph type="title"/>
          </p:nvPr>
        </p:nvSpPr>
        <p:spPr/>
        <p:txBody>
          <a:bodyPr/>
          <a:lstStyle/>
          <a:p>
            <a:r>
              <a:rPr lang="en-US" dirty="0"/>
              <a:t>The Revised CRRs</a:t>
            </a:r>
          </a:p>
        </p:txBody>
      </p:sp>
      <p:sp>
        <p:nvSpPr>
          <p:cNvPr id="3" name="Content Placeholder 2">
            <a:extLst>
              <a:ext uri="{FF2B5EF4-FFF2-40B4-BE49-F238E27FC236}">
                <a16:creationId xmlns:a16="http://schemas.microsoft.com/office/drawing/2014/main" id="{E34FF0ED-16AD-4C2C-ABEA-E89FA889CD94}"/>
              </a:ext>
            </a:extLst>
          </p:cNvPr>
          <p:cNvSpPr>
            <a:spLocks noGrp="1"/>
          </p:cNvSpPr>
          <p:nvPr>
            <p:ph idx="1"/>
          </p:nvPr>
        </p:nvSpPr>
        <p:spPr/>
        <p:txBody>
          <a:bodyPr>
            <a:normAutofit fontScale="92500" lnSpcReduction="10000"/>
          </a:bodyPr>
          <a:lstStyle/>
          <a:p>
            <a:r>
              <a:rPr lang="en-US" dirty="0"/>
              <a:t>600.010:  Equal Employment/ Educational Opportunity and Nondiscrimination Policy</a:t>
            </a:r>
          </a:p>
          <a:p>
            <a:r>
              <a:rPr lang="en-US" dirty="0"/>
              <a:t>600.020:  Sexual Harassment under Title IX</a:t>
            </a:r>
          </a:p>
          <a:p>
            <a:r>
              <a:rPr lang="en-US" dirty="0"/>
              <a:t>600.030: Resolution Process for Resolving Complaints of Sexual Harassment under Title IX</a:t>
            </a:r>
          </a:p>
          <a:p>
            <a:r>
              <a:rPr lang="en-US" dirty="0"/>
              <a:t>600.040: Equity Resolution Process for Resolving Complaints of Discrimination and Harassment against a Faculty Member or Student or Student Organization</a:t>
            </a:r>
          </a:p>
          <a:p>
            <a:r>
              <a:rPr lang="en-US" dirty="0"/>
              <a:t>600.050:  Equity Resolution Process for Resolving Complaints of Discrimination or Harassment against a Staff Member or the University of Missouri </a:t>
            </a:r>
          </a:p>
        </p:txBody>
      </p:sp>
      <p:sp>
        <p:nvSpPr>
          <p:cNvPr id="4" name="Slide Number Placeholder 3">
            <a:extLst>
              <a:ext uri="{FF2B5EF4-FFF2-40B4-BE49-F238E27FC236}">
                <a16:creationId xmlns:a16="http://schemas.microsoft.com/office/drawing/2014/main" id="{32E0146B-6703-47F7-A41A-85995BF92136}"/>
              </a:ext>
            </a:extLst>
          </p:cNvPr>
          <p:cNvSpPr>
            <a:spLocks noGrp="1"/>
          </p:cNvSpPr>
          <p:nvPr>
            <p:ph type="sldNum" sz="quarter" idx="12"/>
          </p:nvPr>
        </p:nvSpPr>
        <p:spPr/>
        <p:txBody>
          <a:bodyPr/>
          <a:lstStyle/>
          <a:p>
            <a:fld id="{C6C19187-0210-4CC7-AE51-7FFB2AB55339}" type="slidenum">
              <a:rPr lang="en-US" smtClean="0"/>
              <a:t>2</a:t>
            </a:fld>
            <a:endParaRPr lang="en-US"/>
          </a:p>
        </p:txBody>
      </p:sp>
    </p:spTree>
    <p:extLst>
      <p:ext uri="{BB962C8B-B14F-4D97-AF65-F5344CB8AC3E}">
        <p14:creationId xmlns:p14="http://schemas.microsoft.com/office/powerpoint/2010/main" val="1766363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B810B-CEE7-414C-A1A8-F5BBBB4DBD33}"/>
              </a:ext>
            </a:extLst>
          </p:cNvPr>
          <p:cNvSpPr>
            <a:spLocks noGrp="1"/>
          </p:cNvSpPr>
          <p:nvPr>
            <p:ph type="title"/>
          </p:nvPr>
        </p:nvSpPr>
        <p:spPr/>
        <p:txBody>
          <a:bodyPr>
            <a:normAutofit fontScale="90000"/>
          </a:bodyPr>
          <a:lstStyle/>
          <a:p>
            <a:r>
              <a:rPr lang="en-US" dirty="0"/>
              <a:t>The Equity Resolution Hearing Panelist Pool</a:t>
            </a:r>
            <a:br>
              <a:rPr lang="en-US" dirty="0"/>
            </a:br>
            <a:endParaRPr lang="en-US" dirty="0"/>
          </a:p>
        </p:txBody>
      </p:sp>
      <p:sp>
        <p:nvSpPr>
          <p:cNvPr id="4" name="Content Placeholder 3">
            <a:extLst>
              <a:ext uri="{FF2B5EF4-FFF2-40B4-BE49-F238E27FC236}">
                <a16:creationId xmlns:a16="http://schemas.microsoft.com/office/drawing/2014/main" id="{D1E7780D-8EA8-4D49-A9DD-3284698355D6}"/>
              </a:ext>
            </a:extLst>
          </p:cNvPr>
          <p:cNvSpPr>
            <a:spLocks noGrp="1"/>
          </p:cNvSpPr>
          <p:nvPr>
            <p:ph sz="half" idx="2"/>
          </p:nvPr>
        </p:nvSpPr>
        <p:spPr>
          <a:xfrm>
            <a:off x="836612" y="1530517"/>
            <a:ext cx="10514011" cy="4232609"/>
          </a:xfrm>
        </p:spPr>
        <p:txBody>
          <a:bodyPr>
            <a:normAutofit/>
          </a:bodyPr>
          <a:lstStyle/>
          <a:p>
            <a:r>
              <a:rPr lang="en-US" dirty="0"/>
              <a:t> A pool of not less than 5 faculty and 5 administrators and/or staff.</a:t>
            </a:r>
          </a:p>
          <a:p>
            <a:r>
              <a:rPr lang="en-US" dirty="0"/>
              <a:t>Selected by the Chancellor.</a:t>
            </a:r>
          </a:p>
          <a:p>
            <a:r>
              <a:rPr lang="en-US" dirty="0"/>
              <a:t>Serve a renewable one-year term.</a:t>
            </a:r>
          </a:p>
          <a:p>
            <a:r>
              <a:rPr lang="en-US" dirty="0"/>
              <a:t>Selection to be made with an attempt to recognize the diversity of the University community.</a:t>
            </a:r>
          </a:p>
          <a:p>
            <a:r>
              <a:rPr lang="en-US" dirty="0"/>
              <a:t>Hearing Panel members from one university may be asked to serve on a hearing panel involving another university.</a:t>
            </a:r>
          </a:p>
        </p:txBody>
      </p:sp>
      <p:sp>
        <p:nvSpPr>
          <p:cNvPr id="7" name="Slide Number Placeholder 6">
            <a:extLst>
              <a:ext uri="{FF2B5EF4-FFF2-40B4-BE49-F238E27FC236}">
                <a16:creationId xmlns:a16="http://schemas.microsoft.com/office/drawing/2014/main" id="{8E02DA5C-A220-4129-B374-5857ADF1B267}"/>
              </a:ext>
            </a:extLst>
          </p:cNvPr>
          <p:cNvSpPr>
            <a:spLocks noGrp="1"/>
          </p:cNvSpPr>
          <p:nvPr>
            <p:ph type="sldNum" sz="quarter" idx="12"/>
          </p:nvPr>
        </p:nvSpPr>
        <p:spPr/>
        <p:txBody>
          <a:bodyPr/>
          <a:lstStyle/>
          <a:p>
            <a:fld id="{C6C19187-0210-4CC7-AE51-7FFB2AB55339}" type="slidenum">
              <a:rPr lang="en-US" smtClean="0"/>
              <a:t>20</a:t>
            </a:fld>
            <a:endParaRPr lang="en-US"/>
          </a:p>
        </p:txBody>
      </p:sp>
    </p:spTree>
    <p:extLst>
      <p:ext uri="{BB962C8B-B14F-4D97-AF65-F5344CB8AC3E}">
        <p14:creationId xmlns:p14="http://schemas.microsoft.com/office/powerpoint/2010/main" val="2610401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CE60D-6486-4DFF-88DD-31A696344487}"/>
              </a:ext>
            </a:extLst>
          </p:cNvPr>
          <p:cNvSpPr>
            <a:spLocks noGrp="1"/>
          </p:cNvSpPr>
          <p:nvPr>
            <p:ph type="title"/>
          </p:nvPr>
        </p:nvSpPr>
        <p:spPr/>
        <p:txBody>
          <a:bodyPr/>
          <a:lstStyle/>
          <a:p>
            <a:r>
              <a:rPr lang="en-US" dirty="0"/>
              <a:t>Hearing Panel</a:t>
            </a:r>
          </a:p>
        </p:txBody>
      </p:sp>
      <p:sp>
        <p:nvSpPr>
          <p:cNvPr id="3" name="Content Placeholder 2">
            <a:extLst>
              <a:ext uri="{FF2B5EF4-FFF2-40B4-BE49-F238E27FC236}">
                <a16:creationId xmlns:a16="http://schemas.microsoft.com/office/drawing/2014/main" id="{E34FF0ED-16AD-4C2C-ABEA-E89FA889CD94}"/>
              </a:ext>
            </a:extLst>
          </p:cNvPr>
          <p:cNvSpPr>
            <a:spLocks noGrp="1"/>
          </p:cNvSpPr>
          <p:nvPr>
            <p:ph idx="1"/>
          </p:nvPr>
        </p:nvSpPr>
        <p:spPr>
          <a:xfrm>
            <a:off x="838200" y="1383632"/>
            <a:ext cx="10515600" cy="4556495"/>
          </a:xfrm>
        </p:spPr>
        <p:txBody>
          <a:bodyPr>
            <a:normAutofit fontScale="92500" lnSpcReduction="20000"/>
          </a:bodyPr>
          <a:lstStyle/>
          <a:p>
            <a:pPr algn="just"/>
            <a:r>
              <a:rPr lang="en-US" dirty="0"/>
              <a:t>What is a Hearing Panel? </a:t>
            </a:r>
          </a:p>
          <a:p>
            <a:pPr lvl="1" algn="just"/>
            <a:r>
              <a:rPr lang="en-US" dirty="0"/>
              <a:t>Panel of three members that make a recommendation or finding on each of the alleged University policy violations and sanctions and remedial actions after consideration of evidence presented at a hearing</a:t>
            </a:r>
          </a:p>
          <a:p>
            <a:pPr algn="just"/>
            <a:r>
              <a:rPr lang="en-US" dirty="0"/>
              <a:t>Available for both Title IX (600.030) &amp; Equity (600.040) Processes </a:t>
            </a:r>
          </a:p>
          <a:p>
            <a:pPr algn="just"/>
            <a:r>
              <a:rPr lang="en-US" dirty="0"/>
              <a:t>How are they similar? </a:t>
            </a:r>
          </a:p>
          <a:p>
            <a:pPr lvl="1" algn="just"/>
            <a:r>
              <a:rPr lang="en-US" dirty="0"/>
              <a:t>Used when a specific complaint is not resolved through an alternate resolution process  </a:t>
            </a:r>
          </a:p>
          <a:p>
            <a:pPr lvl="1" algn="just"/>
            <a:r>
              <a:rPr lang="en-US" dirty="0"/>
              <a:t>Comprised of three (3) members</a:t>
            </a:r>
          </a:p>
          <a:p>
            <a:pPr lvl="1" algn="just"/>
            <a:r>
              <a:rPr lang="en-US" dirty="0"/>
              <a:t>Designated Hearing Officer or Chair of Hearing Panel will be selected</a:t>
            </a:r>
          </a:p>
          <a:p>
            <a:pPr lvl="1" algn="just"/>
            <a:r>
              <a:rPr lang="en-US" dirty="0"/>
              <a:t>University Panelists will be selected from the Hearing Panelist Pool</a:t>
            </a:r>
          </a:p>
          <a:p>
            <a:pPr lvl="1" algn="just"/>
            <a:r>
              <a:rPr lang="en-US" dirty="0"/>
              <a:t>Annual training will be required for all Panelists</a:t>
            </a:r>
          </a:p>
          <a:p>
            <a:pPr lvl="1" algn="just"/>
            <a:r>
              <a:rPr lang="en-US" dirty="0"/>
              <a:t>Recommendations or determinations regarding responsibility, sanctions and remedial actions will require a majority vote by the Hearing Panel</a:t>
            </a:r>
          </a:p>
          <a:p>
            <a:pPr lvl="1"/>
            <a:endParaRPr lang="en-US" dirty="0"/>
          </a:p>
          <a:p>
            <a:endParaRPr lang="en-US" dirty="0"/>
          </a:p>
        </p:txBody>
      </p:sp>
      <p:sp>
        <p:nvSpPr>
          <p:cNvPr id="4" name="Slide Number Placeholder 3">
            <a:extLst>
              <a:ext uri="{FF2B5EF4-FFF2-40B4-BE49-F238E27FC236}">
                <a16:creationId xmlns:a16="http://schemas.microsoft.com/office/drawing/2014/main" id="{32E0146B-6703-47F7-A41A-85995BF92136}"/>
              </a:ext>
            </a:extLst>
          </p:cNvPr>
          <p:cNvSpPr>
            <a:spLocks noGrp="1"/>
          </p:cNvSpPr>
          <p:nvPr>
            <p:ph type="sldNum" sz="quarter" idx="12"/>
          </p:nvPr>
        </p:nvSpPr>
        <p:spPr/>
        <p:txBody>
          <a:bodyPr/>
          <a:lstStyle/>
          <a:p>
            <a:fld id="{C6C19187-0210-4CC7-AE51-7FFB2AB55339}" type="slidenum">
              <a:rPr lang="en-US" smtClean="0"/>
              <a:t>21</a:t>
            </a:fld>
            <a:endParaRPr lang="en-US"/>
          </a:p>
        </p:txBody>
      </p:sp>
    </p:spTree>
    <p:extLst>
      <p:ext uri="{BB962C8B-B14F-4D97-AF65-F5344CB8AC3E}">
        <p14:creationId xmlns:p14="http://schemas.microsoft.com/office/powerpoint/2010/main" val="21503261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F1D15-B7E8-4DCF-8B0A-02B9BC6BA8B5}"/>
              </a:ext>
            </a:extLst>
          </p:cNvPr>
          <p:cNvSpPr>
            <a:spLocks noGrp="1"/>
          </p:cNvSpPr>
          <p:nvPr>
            <p:ph type="title"/>
          </p:nvPr>
        </p:nvSpPr>
        <p:spPr>
          <a:xfrm>
            <a:off x="838200" y="635793"/>
            <a:ext cx="10515600" cy="541337"/>
          </a:xfrm>
        </p:spPr>
        <p:txBody>
          <a:bodyPr>
            <a:normAutofit fontScale="90000"/>
          </a:bodyPr>
          <a:lstStyle/>
          <a:p>
            <a:r>
              <a:rPr lang="en-US" dirty="0"/>
              <a:t>Who are the Panel members?</a:t>
            </a:r>
            <a:br>
              <a:rPr lang="en-US" dirty="0"/>
            </a:br>
            <a:endParaRPr lang="en-US" dirty="0"/>
          </a:p>
        </p:txBody>
      </p:sp>
      <p:sp>
        <p:nvSpPr>
          <p:cNvPr id="5" name="Slide Number Placeholder 4">
            <a:extLst>
              <a:ext uri="{FF2B5EF4-FFF2-40B4-BE49-F238E27FC236}">
                <a16:creationId xmlns:a16="http://schemas.microsoft.com/office/drawing/2014/main" id="{1D961466-8240-4761-8541-4AFE1D769851}"/>
              </a:ext>
            </a:extLst>
          </p:cNvPr>
          <p:cNvSpPr>
            <a:spLocks noGrp="1"/>
          </p:cNvSpPr>
          <p:nvPr>
            <p:ph type="sldNum" sz="quarter" idx="12"/>
          </p:nvPr>
        </p:nvSpPr>
        <p:spPr/>
        <p:txBody>
          <a:bodyPr/>
          <a:lstStyle/>
          <a:p>
            <a:fld id="{C6C19187-0210-4CC7-AE51-7FFB2AB55339}" type="slidenum">
              <a:rPr lang="en-US" smtClean="0"/>
              <a:t>22</a:t>
            </a:fld>
            <a:endParaRPr lang="en-US"/>
          </a:p>
        </p:txBody>
      </p:sp>
      <p:sp>
        <p:nvSpPr>
          <p:cNvPr id="3" name="Content Placeholder 2">
            <a:extLst>
              <a:ext uri="{FF2B5EF4-FFF2-40B4-BE49-F238E27FC236}">
                <a16:creationId xmlns:a16="http://schemas.microsoft.com/office/drawing/2014/main" id="{0D1AF567-4991-4757-A0CF-CD740CF70991}"/>
              </a:ext>
            </a:extLst>
          </p:cNvPr>
          <p:cNvSpPr>
            <a:spLocks noGrp="1"/>
          </p:cNvSpPr>
          <p:nvPr>
            <p:ph sz="half" idx="4294967295"/>
          </p:nvPr>
        </p:nvSpPr>
        <p:spPr>
          <a:xfrm>
            <a:off x="457200" y="1058779"/>
            <a:ext cx="11430000" cy="4892759"/>
          </a:xfrm>
        </p:spPr>
        <p:txBody>
          <a:bodyPr>
            <a:normAutofit fontScale="92500" lnSpcReduction="10000"/>
          </a:bodyPr>
          <a:lstStyle/>
          <a:p>
            <a:pPr algn="just"/>
            <a:r>
              <a:rPr lang="en-US" dirty="0"/>
              <a:t>Title IX Hearing Panel</a:t>
            </a:r>
          </a:p>
          <a:p>
            <a:pPr lvl="1" algn="just"/>
            <a:r>
              <a:rPr lang="en-US" dirty="0"/>
              <a:t>Hearing Officer</a:t>
            </a:r>
          </a:p>
          <a:p>
            <a:pPr lvl="2" algn="just"/>
            <a:r>
              <a:rPr lang="en-US" dirty="0"/>
              <a:t>A trained individual appointed by the Chancellor to preside over a hearing and act as a member of the Hearing Panel, and to rule on objections and the relevancy of questions and evidence during the hearing.</a:t>
            </a:r>
          </a:p>
          <a:p>
            <a:pPr lvl="1" algn="just"/>
            <a:r>
              <a:rPr lang="en-US" dirty="0"/>
              <a:t>2 University members randomly selected from Hearing Panelist pool</a:t>
            </a:r>
          </a:p>
          <a:p>
            <a:pPr lvl="2" algn="just"/>
            <a:r>
              <a:rPr lang="en-US" dirty="0"/>
              <a:t>Good faith attempt will be made for Hearing Panel to include at least one faculty member and one administrator or staff member</a:t>
            </a:r>
          </a:p>
          <a:p>
            <a:pPr lvl="2" algn="just"/>
            <a:r>
              <a:rPr lang="en-US" dirty="0"/>
              <a:t>Up to 2 alternates may be designated</a:t>
            </a:r>
          </a:p>
          <a:p>
            <a:pPr lvl="2" algn="just"/>
            <a:endParaRPr lang="en-US" dirty="0"/>
          </a:p>
          <a:p>
            <a:pPr algn="just"/>
            <a:r>
              <a:rPr lang="en-US" dirty="0"/>
              <a:t>Equity Hearing Panel</a:t>
            </a:r>
          </a:p>
          <a:p>
            <a:pPr lvl="1" algn="just"/>
            <a:r>
              <a:rPr lang="en-US" dirty="0"/>
              <a:t>3 University members randomly selected from Hearing Panelist pool</a:t>
            </a:r>
          </a:p>
          <a:p>
            <a:pPr lvl="2" algn="just"/>
            <a:r>
              <a:rPr lang="en-US" dirty="0"/>
              <a:t>Chair of the Hearing Panel as designated by the Hearing Panel Pool Chair</a:t>
            </a:r>
          </a:p>
          <a:p>
            <a:pPr lvl="2" algn="just"/>
            <a:r>
              <a:rPr lang="en-US" dirty="0"/>
              <a:t>Good faith attempt will be made for Hearing Panel to include at least one faculty member and one administrator or staff member</a:t>
            </a:r>
          </a:p>
          <a:p>
            <a:pPr lvl="2" algn="just"/>
            <a:r>
              <a:rPr lang="en-US" dirty="0"/>
              <a:t>Up to 2 alternates may be designated</a:t>
            </a:r>
          </a:p>
        </p:txBody>
      </p:sp>
    </p:spTree>
    <p:extLst>
      <p:ext uri="{BB962C8B-B14F-4D97-AF65-F5344CB8AC3E}">
        <p14:creationId xmlns:p14="http://schemas.microsoft.com/office/powerpoint/2010/main" val="3500459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0045AC5-089D-497C-B3BA-C0C7693B189F}"/>
              </a:ext>
            </a:extLst>
          </p:cNvPr>
          <p:cNvSpPr>
            <a:spLocks noGrp="1"/>
          </p:cNvSpPr>
          <p:nvPr>
            <p:ph type="title"/>
          </p:nvPr>
        </p:nvSpPr>
        <p:spPr/>
        <p:txBody>
          <a:bodyPr/>
          <a:lstStyle/>
          <a:p>
            <a:r>
              <a:rPr lang="en-US" b="1" dirty="0"/>
              <a:t>Objection/Recusal</a:t>
            </a:r>
            <a:endParaRPr lang="en-US" dirty="0"/>
          </a:p>
        </p:txBody>
      </p:sp>
      <p:sp>
        <p:nvSpPr>
          <p:cNvPr id="6" name="Content Placeholder 5">
            <a:extLst>
              <a:ext uri="{FF2B5EF4-FFF2-40B4-BE49-F238E27FC236}">
                <a16:creationId xmlns:a16="http://schemas.microsoft.com/office/drawing/2014/main" id="{507862EF-EDD5-4BB9-AD52-CB1B82435C94}"/>
              </a:ext>
            </a:extLst>
          </p:cNvPr>
          <p:cNvSpPr>
            <a:spLocks noGrp="1"/>
          </p:cNvSpPr>
          <p:nvPr>
            <p:ph idx="1"/>
          </p:nvPr>
        </p:nvSpPr>
        <p:spPr>
          <a:xfrm>
            <a:off x="838199" y="1476709"/>
            <a:ext cx="10515600" cy="4114502"/>
          </a:xfrm>
        </p:spPr>
        <p:txBody>
          <a:bodyPr>
            <a:normAutofit fontScale="92500" lnSpcReduction="20000"/>
          </a:bodyPr>
          <a:lstStyle/>
          <a:p>
            <a:pPr lvl="0" algn="just"/>
            <a:r>
              <a:rPr lang="en-US" dirty="0"/>
              <a:t>Parties must raise all objections to any panelist in writing to the Title IX Coordinator or Equity Officer at least 15 business days prior to the hearing.   </a:t>
            </a:r>
            <a:endParaRPr lang="en-US" sz="3600" dirty="0"/>
          </a:p>
          <a:p>
            <a:pPr lvl="0" algn="just"/>
            <a:r>
              <a:rPr lang="en-US" dirty="0"/>
              <a:t>Hearing Panel members will only be unseated and replaced if the Title IX Coordinator or Equity Officer concludes that </a:t>
            </a:r>
            <a:r>
              <a:rPr lang="en-US" b="1" dirty="0"/>
              <a:t>good cause</a:t>
            </a:r>
            <a:r>
              <a:rPr lang="en-US" dirty="0"/>
              <a:t> exists for the removal.  </a:t>
            </a:r>
            <a:endParaRPr lang="en-US" sz="3600" dirty="0"/>
          </a:p>
          <a:p>
            <a:pPr lvl="1" algn="just"/>
            <a:r>
              <a:rPr lang="en-US" dirty="0"/>
              <a:t>Good cause may include, but is not limited to, bias that would preclude an impartial hearing or circumstances in which the Hearing Panel member’s involvement could impact the Party’s work or learning environment due to current or potential interactions with the Hearing Panel member (e.g., a panel member being in the same department as either Party).</a:t>
            </a:r>
            <a:endParaRPr lang="en-US" sz="3200" dirty="0"/>
          </a:p>
          <a:p>
            <a:pPr algn="just"/>
            <a:r>
              <a:rPr lang="en-US" dirty="0"/>
              <a:t>Hearing Panel members have a duty to recuse if they have a conflict of interest or bias, or cannot make a objective determination</a:t>
            </a:r>
          </a:p>
        </p:txBody>
      </p:sp>
      <p:sp>
        <p:nvSpPr>
          <p:cNvPr id="2" name="Slide Number Placeholder 1">
            <a:extLst>
              <a:ext uri="{FF2B5EF4-FFF2-40B4-BE49-F238E27FC236}">
                <a16:creationId xmlns:a16="http://schemas.microsoft.com/office/drawing/2014/main" id="{2881923E-B93F-4365-9342-F50A0ACDFF94}"/>
              </a:ext>
            </a:extLst>
          </p:cNvPr>
          <p:cNvSpPr>
            <a:spLocks noGrp="1"/>
          </p:cNvSpPr>
          <p:nvPr>
            <p:ph type="sldNum" sz="quarter" idx="12"/>
          </p:nvPr>
        </p:nvSpPr>
        <p:spPr/>
        <p:txBody>
          <a:bodyPr/>
          <a:lstStyle/>
          <a:p>
            <a:fld id="{C6C19187-0210-4CC7-AE51-7FFB2AB55339}" type="slidenum">
              <a:rPr lang="en-US" smtClean="0"/>
              <a:pPr/>
              <a:t>23</a:t>
            </a:fld>
            <a:endParaRPr lang="en-US"/>
          </a:p>
        </p:txBody>
      </p:sp>
    </p:spTree>
    <p:extLst>
      <p:ext uri="{BB962C8B-B14F-4D97-AF65-F5344CB8AC3E}">
        <p14:creationId xmlns:p14="http://schemas.microsoft.com/office/powerpoint/2010/main" val="4094114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3DF51-D898-4301-AB18-DA0E3CEB789D}"/>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74BF706E-CD9B-4C92-A613-5B05752A9DF3}"/>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0CE76B61-1B85-4F3C-9F68-94F8E0BD6136}"/>
              </a:ext>
            </a:extLst>
          </p:cNvPr>
          <p:cNvSpPr>
            <a:spLocks noGrp="1"/>
          </p:cNvSpPr>
          <p:nvPr>
            <p:ph type="sldNum" sz="quarter" idx="12"/>
          </p:nvPr>
        </p:nvSpPr>
        <p:spPr/>
        <p:txBody>
          <a:bodyPr/>
          <a:lstStyle/>
          <a:p>
            <a:fld id="{C6C19187-0210-4CC7-AE51-7FFB2AB55339}" type="slidenum">
              <a:rPr lang="en-US" smtClean="0"/>
              <a:t>24</a:t>
            </a:fld>
            <a:endParaRPr lang="en-US"/>
          </a:p>
        </p:txBody>
      </p:sp>
    </p:spTree>
    <p:extLst>
      <p:ext uri="{BB962C8B-B14F-4D97-AF65-F5344CB8AC3E}">
        <p14:creationId xmlns:p14="http://schemas.microsoft.com/office/powerpoint/2010/main" val="1226011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F1D15-B7E8-4DCF-8B0A-02B9BC6BA8B5}"/>
              </a:ext>
            </a:extLst>
          </p:cNvPr>
          <p:cNvSpPr>
            <a:spLocks noGrp="1"/>
          </p:cNvSpPr>
          <p:nvPr>
            <p:ph type="title"/>
          </p:nvPr>
        </p:nvSpPr>
        <p:spPr/>
        <p:txBody>
          <a:bodyPr/>
          <a:lstStyle/>
          <a:p>
            <a:r>
              <a:rPr lang="en-US" dirty="0"/>
              <a:t>What are the differences between 600.010 (Equity) and 600.020 (Title IX)?</a:t>
            </a:r>
          </a:p>
        </p:txBody>
      </p:sp>
      <p:sp>
        <p:nvSpPr>
          <p:cNvPr id="3" name="Content Placeholder 2">
            <a:extLst>
              <a:ext uri="{FF2B5EF4-FFF2-40B4-BE49-F238E27FC236}">
                <a16:creationId xmlns:a16="http://schemas.microsoft.com/office/drawing/2014/main" id="{0D1AF567-4991-4757-A0CF-CD740CF70991}"/>
              </a:ext>
            </a:extLst>
          </p:cNvPr>
          <p:cNvSpPr>
            <a:spLocks noGrp="1"/>
          </p:cNvSpPr>
          <p:nvPr>
            <p:ph sz="half" idx="1"/>
          </p:nvPr>
        </p:nvSpPr>
        <p:spPr/>
        <p:txBody>
          <a:bodyPr>
            <a:normAutofit/>
          </a:bodyPr>
          <a:lstStyle/>
          <a:p>
            <a:r>
              <a:rPr lang="en-US" sz="1900" dirty="0"/>
              <a:t>600.010 pertains to Equity complaints;  these are complaints of discrimination or harassment based on an individual’s race, color, national origin, ancestry, religion, sexual orientation, age disability, protected veteran status, sex discrimination as defined in 600.010, and any other status protected by law.</a:t>
            </a:r>
          </a:p>
          <a:p>
            <a:r>
              <a:rPr lang="en-US" sz="1900" dirty="0"/>
              <a:t>Sex discrimination under 600.010 means: sexual harassment that falls outside the definition of sexual harassment under 600.020, and includes workplace sexual harassment and sex discrimination that does not involve conduct of a sexual nature.</a:t>
            </a:r>
          </a:p>
        </p:txBody>
      </p:sp>
      <p:sp>
        <p:nvSpPr>
          <p:cNvPr id="4" name="Content Placeholder 3">
            <a:extLst>
              <a:ext uri="{FF2B5EF4-FFF2-40B4-BE49-F238E27FC236}">
                <a16:creationId xmlns:a16="http://schemas.microsoft.com/office/drawing/2014/main" id="{737887EB-184F-4190-BC35-5CD60CB9C389}"/>
              </a:ext>
            </a:extLst>
          </p:cNvPr>
          <p:cNvSpPr>
            <a:spLocks noGrp="1"/>
          </p:cNvSpPr>
          <p:nvPr>
            <p:ph sz="half" idx="2"/>
          </p:nvPr>
        </p:nvSpPr>
        <p:spPr/>
        <p:txBody>
          <a:bodyPr>
            <a:normAutofit/>
          </a:bodyPr>
          <a:lstStyle/>
          <a:p>
            <a:r>
              <a:rPr lang="en-US" sz="1900" dirty="0"/>
              <a:t>600.020 applies to sexual harassment occurring  in an education program or activity of the University against a person in the United States.</a:t>
            </a:r>
          </a:p>
          <a:p>
            <a:r>
              <a:rPr lang="en-US" sz="1900" dirty="0"/>
              <a:t>“Sexual Harassment” under 600.020 means conduct on the basis of sex that is:</a:t>
            </a:r>
          </a:p>
          <a:p>
            <a:r>
              <a:rPr lang="en-US" sz="1900" dirty="0"/>
              <a:t>Quid pro quo</a:t>
            </a:r>
          </a:p>
          <a:p>
            <a:r>
              <a:rPr lang="en-US" sz="1900" dirty="0"/>
              <a:t>Hostile environment</a:t>
            </a:r>
          </a:p>
          <a:p>
            <a:r>
              <a:rPr lang="en-US" sz="1900" dirty="0"/>
              <a:t>Sexual assault</a:t>
            </a:r>
          </a:p>
          <a:p>
            <a:r>
              <a:rPr lang="en-US" sz="1900" dirty="0"/>
              <a:t>Dating Violence</a:t>
            </a:r>
          </a:p>
          <a:p>
            <a:r>
              <a:rPr lang="en-US" sz="1900" dirty="0"/>
              <a:t>Domestic violence</a:t>
            </a:r>
          </a:p>
          <a:p>
            <a:r>
              <a:rPr lang="en-US" sz="1900" dirty="0"/>
              <a:t>Stalking</a:t>
            </a:r>
          </a:p>
          <a:p>
            <a:endParaRPr lang="en-US" dirty="0"/>
          </a:p>
        </p:txBody>
      </p:sp>
      <p:sp>
        <p:nvSpPr>
          <p:cNvPr id="5" name="Slide Number Placeholder 4">
            <a:extLst>
              <a:ext uri="{FF2B5EF4-FFF2-40B4-BE49-F238E27FC236}">
                <a16:creationId xmlns:a16="http://schemas.microsoft.com/office/drawing/2014/main" id="{1D961466-8240-4761-8541-4AFE1D769851}"/>
              </a:ext>
            </a:extLst>
          </p:cNvPr>
          <p:cNvSpPr>
            <a:spLocks noGrp="1"/>
          </p:cNvSpPr>
          <p:nvPr>
            <p:ph type="sldNum" sz="quarter" idx="12"/>
          </p:nvPr>
        </p:nvSpPr>
        <p:spPr/>
        <p:txBody>
          <a:bodyPr/>
          <a:lstStyle/>
          <a:p>
            <a:fld id="{C6C19187-0210-4CC7-AE51-7FFB2AB55339}" type="slidenum">
              <a:rPr lang="en-US" smtClean="0"/>
              <a:t>3</a:t>
            </a:fld>
            <a:endParaRPr lang="en-US"/>
          </a:p>
        </p:txBody>
      </p:sp>
    </p:spTree>
    <p:extLst>
      <p:ext uri="{BB962C8B-B14F-4D97-AF65-F5344CB8AC3E}">
        <p14:creationId xmlns:p14="http://schemas.microsoft.com/office/powerpoint/2010/main" val="1617053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A6537EE-D050-4006-8F84-5A17C1705D03}"/>
              </a:ext>
            </a:extLst>
          </p:cNvPr>
          <p:cNvSpPr>
            <a:spLocks noGrp="1"/>
          </p:cNvSpPr>
          <p:nvPr>
            <p:ph type="sldNum" sz="quarter" idx="12"/>
          </p:nvPr>
        </p:nvSpPr>
        <p:spPr/>
        <p:txBody>
          <a:bodyPr/>
          <a:lstStyle/>
          <a:p>
            <a:fld id="{C6C19187-0210-4CC7-AE51-7FFB2AB55339}" type="slidenum">
              <a:rPr lang="en-US" smtClean="0"/>
              <a:pPr/>
              <a:t>4</a:t>
            </a:fld>
            <a:endParaRPr lang="en-US"/>
          </a:p>
        </p:txBody>
      </p:sp>
      <p:sp>
        <p:nvSpPr>
          <p:cNvPr id="3" name="Content Placeholder 2">
            <a:extLst>
              <a:ext uri="{FF2B5EF4-FFF2-40B4-BE49-F238E27FC236}">
                <a16:creationId xmlns:a16="http://schemas.microsoft.com/office/drawing/2014/main" id="{E38BC630-66AC-4D5F-8A88-5ADED5D9F276}"/>
              </a:ext>
            </a:extLst>
          </p:cNvPr>
          <p:cNvSpPr>
            <a:spLocks noGrp="1"/>
          </p:cNvSpPr>
          <p:nvPr>
            <p:ph idx="1"/>
          </p:nvPr>
        </p:nvSpPr>
        <p:spPr/>
        <p:txBody>
          <a:bodyPr>
            <a:normAutofit lnSpcReduction="10000"/>
          </a:bodyPr>
          <a:lstStyle/>
          <a:p>
            <a:r>
              <a:rPr lang="en-US" dirty="0"/>
              <a:t>600.030:  The Resolution Process for complaints of sexual harassment under Title IX.</a:t>
            </a:r>
          </a:p>
          <a:p>
            <a:r>
              <a:rPr lang="en-US" dirty="0"/>
              <a:t>This process is available to students and all employees who are named as Respondents.</a:t>
            </a:r>
          </a:p>
          <a:p>
            <a:r>
              <a:rPr lang="en-US" dirty="0"/>
              <a:t>Under this process, Parties have a right to a hearing with cross-examination and other questioning conducted by Advisors.</a:t>
            </a:r>
          </a:p>
          <a:p>
            <a:r>
              <a:rPr lang="en-US" dirty="0"/>
              <a:t>The decision-maker for the hearing process is a hearing panel consisting of a Hearing Officer and two individuals randomly chosen from the Equity Resolution Hearing Panel Pool; will try to have panel consist of a faculty member and staff member/administrator from the Pool.</a:t>
            </a:r>
          </a:p>
        </p:txBody>
      </p:sp>
      <p:sp>
        <p:nvSpPr>
          <p:cNvPr id="4" name="Title 3">
            <a:extLst>
              <a:ext uri="{FF2B5EF4-FFF2-40B4-BE49-F238E27FC236}">
                <a16:creationId xmlns:a16="http://schemas.microsoft.com/office/drawing/2014/main" id="{0B5B1BB9-CD67-4080-AB38-D67143C8B34A}"/>
              </a:ext>
            </a:extLst>
          </p:cNvPr>
          <p:cNvSpPr>
            <a:spLocks noGrp="1"/>
          </p:cNvSpPr>
          <p:nvPr>
            <p:ph type="title"/>
          </p:nvPr>
        </p:nvSpPr>
        <p:spPr/>
        <p:txBody>
          <a:bodyPr/>
          <a:lstStyle/>
          <a:p>
            <a:r>
              <a:rPr lang="en-US" dirty="0"/>
              <a:t>For conduct falling under 600.020, the Resolution Process is 600.030.</a:t>
            </a:r>
          </a:p>
        </p:txBody>
      </p:sp>
    </p:spTree>
    <p:extLst>
      <p:ext uri="{BB962C8B-B14F-4D97-AF65-F5344CB8AC3E}">
        <p14:creationId xmlns:p14="http://schemas.microsoft.com/office/powerpoint/2010/main" val="1291071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F8546B8-F0F3-42BC-96E6-89C71831B1EE}"/>
              </a:ext>
            </a:extLst>
          </p:cNvPr>
          <p:cNvSpPr>
            <a:spLocks noGrp="1"/>
          </p:cNvSpPr>
          <p:nvPr>
            <p:ph type="sldNum" sz="quarter" idx="12"/>
          </p:nvPr>
        </p:nvSpPr>
        <p:spPr/>
        <p:txBody>
          <a:bodyPr/>
          <a:lstStyle/>
          <a:p>
            <a:fld id="{C6C19187-0210-4CC7-AE51-7FFB2AB55339}" type="slidenum">
              <a:rPr lang="en-US" smtClean="0"/>
              <a:pPr/>
              <a:t>5</a:t>
            </a:fld>
            <a:endParaRPr lang="en-US"/>
          </a:p>
        </p:txBody>
      </p:sp>
      <p:sp>
        <p:nvSpPr>
          <p:cNvPr id="3" name="Content Placeholder 2">
            <a:extLst>
              <a:ext uri="{FF2B5EF4-FFF2-40B4-BE49-F238E27FC236}">
                <a16:creationId xmlns:a16="http://schemas.microsoft.com/office/drawing/2014/main" id="{4680ED9E-313A-410A-B584-154794037AEF}"/>
              </a:ext>
            </a:extLst>
          </p:cNvPr>
          <p:cNvSpPr>
            <a:spLocks noGrp="1"/>
          </p:cNvSpPr>
          <p:nvPr>
            <p:ph idx="1"/>
          </p:nvPr>
        </p:nvSpPr>
        <p:spPr/>
        <p:txBody>
          <a:bodyPr/>
          <a:lstStyle/>
          <a:p>
            <a:r>
              <a:rPr lang="en-US" dirty="0"/>
              <a:t>600.040: For complaints of discrimination or harassment against a faculty member, student or student organization.</a:t>
            </a:r>
          </a:p>
          <a:p>
            <a:r>
              <a:rPr lang="en-US" dirty="0"/>
              <a:t>600.050: For complaints of discrimination or harassment against a staff member or the University.</a:t>
            </a:r>
          </a:p>
          <a:p>
            <a:endParaRPr lang="en-US" dirty="0"/>
          </a:p>
        </p:txBody>
      </p:sp>
      <p:sp>
        <p:nvSpPr>
          <p:cNvPr id="4" name="Title 3">
            <a:extLst>
              <a:ext uri="{FF2B5EF4-FFF2-40B4-BE49-F238E27FC236}">
                <a16:creationId xmlns:a16="http://schemas.microsoft.com/office/drawing/2014/main" id="{F426C6B7-29A0-4CB9-A8DA-ACD8618279BF}"/>
              </a:ext>
            </a:extLst>
          </p:cNvPr>
          <p:cNvSpPr>
            <a:spLocks noGrp="1"/>
          </p:cNvSpPr>
          <p:nvPr>
            <p:ph type="title"/>
          </p:nvPr>
        </p:nvSpPr>
        <p:spPr/>
        <p:txBody>
          <a:bodyPr/>
          <a:lstStyle/>
          <a:p>
            <a:r>
              <a:rPr lang="en-US" dirty="0"/>
              <a:t>For conduct falling under 600.010, the Resolution Process is either 600.040 or 600.050.</a:t>
            </a:r>
          </a:p>
        </p:txBody>
      </p:sp>
    </p:spTree>
    <p:extLst>
      <p:ext uri="{BB962C8B-B14F-4D97-AF65-F5344CB8AC3E}">
        <p14:creationId xmlns:p14="http://schemas.microsoft.com/office/powerpoint/2010/main" val="374703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7FE59-B4DC-43DF-A451-6972FF27CD26}"/>
              </a:ext>
            </a:extLst>
          </p:cNvPr>
          <p:cNvSpPr>
            <a:spLocks noGrp="1"/>
          </p:cNvSpPr>
          <p:nvPr>
            <p:ph type="title"/>
          </p:nvPr>
        </p:nvSpPr>
        <p:spPr/>
        <p:txBody>
          <a:bodyPr>
            <a:normAutofit/>
          </a:bodyPr>
          <a:lstStyle/>
          <a:p>
            <a:r>
              <a:rPr lang="en-US" sz="3600" dirty="0"/>
              <a:t>600.040 vs. 600.050 Equity Resolution Processes</a:t>
            </a:r>
          </a:p>
        </p:txBody>
      </p:sp>
      <p:sp>
        <p:nvSpPr>
          <p:cNvPr id="3" name="Content Placeholder 2">
            <a:extLst>
              <a:ext uri="{FF2B5EF4-FFF2-40B4-BE49-F238E27FC236}">
                <a16:creationId xmlns:a16="http://schemas.microsoft.com/office/drawing/2014/main" id="{7D210B5F-4B1E-4D73-A5ED-189FEC849846}"/>
              </a:ext>
            </a:extLst>
          </p:cNvPr>
          <p:cNvSpPr>
            <a:spLocks noGrp="1"/>
          </p:cNvSpPr>
          <p:nvPr>
            <p:ph sz="half" idx="1"/>
          </p:nvPr>
        </p:nvSpPr>
        <p:spPr/>
        <p:txBody>
          <a:bodyPr>
            <a:normAutofit/>
          </a:bodyPr>
          <a:lstStyle/>
          <a:p>
            <a:r>
              <a:rPr lang="en-US" dirty="0"/>
              <a:t>600.040 provides for a resolution process that includes the following:</a:t>
            </a:r>
          </a:p>
          <a:p>
            <a:pPr lvl="1"/>
            <a:r>
              <a:rPr lang="en-US" dirty="0"/>
              <a:t>Conflict Resolution</a:t>
            </a:r>
          </a:p>
          <a:p>
            <a:pPr lvl="1"/>
            <a:r>
              <a:rPr lang="en-US" dirty="0"/>
              <a:t>Administrative Resolution</a:t>
            </a:r>
          </a:p>
          <a:p>
            <a:pPr lvl="1"/>
            <a:r>
              <a:rPr lang="en-US" dirty="0"/>
              <a:t>Hearing Panel Process</a:t>
            </a:r>
          </a:p>
          <a:p>
            <a:pPr marL="457200" lvl="1" indent="0">
              <a:buNone/>
            </a:pPr>
            <a:endParaRPr lang="en-US" dirty="0"/>
          </a:p>
        </p:txBody>
      </p:sp>
      <p:sp>
        <p:nvSpPr>
          <p:cNvPr id="4" name="Content Placeholder 3">
            <a:extLst>
              <a:ext uri="{FF2B5EF4-FFF2-40B4-BE49-F238E27FC236}">
                <a16:creationId xmlns:a16="http://schemas.microsoft.com/office/drawing/2014/main" id="{32F448B2-ADC9-4A9C-B3B5-D9A08BA19E3F}"/>
              </a:ext>
            </a:extLst>
          </p:cNvPr>
          <p:cNvSpPr>
            <a:spLocks noGrp="1"/>
          </p:cNvSpPr>
          <p:nvPr>
            <p:ph sz="half" idx="2"/>
          </p:nvPr>
        </p:nvSpPr>
        <p:spPr/>
        <p:txBody>
          <a:bodyPr>
            <a:normAutofit/>
          </a:bodyPr>
          <a:lstStyle/>
          <a:p>
            <a:r>
              <a:rPr lang="en-US" dirty="0"/>
              <a:t>600.050 provides for a resolution process that includes the following:</a:t>
            </a:r>
          </a:p>
          <a:p>
            <a:pPr lvl="1"/>
            <a:r>
              <a:rPr lang="en-US" dirty="0"/>
              <a:t>Conflict Resolution</a:t>
            </a:r>
          </a:p>
          <a:p>
            <a:pPr lvl="1"/>
            <a:r>
              <a:rPr lang="en-US" dirty="0"/>
              <a:t>Administrative Resolution</a:t>
            </a:r>
          </a:p>
          <a:p>
            <a:pPr marL="457200" lvl="1" indent="0">
              <a:buNone/>
            </a:pPr>
            <a:endParaRPr lang="en-US" dirty="0"/>
          </a:p>
          <a:p>
            <a:pPr marL="457200" lvl="1" indent="0">
              <a:buNone/>
            </a:pPr>
            <a:endParaRPr lang="en-US" dirty="0"/>
          </a:p>
        </p:txBody>
      </p:sp>
      <p:sp>
        <p:nvSpPr>
          <p:cNvPr id="5" name="Slide Number Placeholder 4">
            <a:extLst>
              <a:ext uri="{FF2B5EF4-FFF2-40B4-BE49-F238E27FC236}">
                <a16:creationId xmlns:a16="http://schemas.microsoft.com/office/drawing/2014/main" id="{4DF66740-D569-4E04-A3D0-449E090E9F1B}"/>
              </a:ext>
            </a:extLst>
          </p:cNvPr>
          <p:cNvSpPr>
            <a:spLocks noGrp="1"/>
          </p:cNvSpPr>
          <p:nvPr>
            <p:ph type="sldNum" sz="quarter" idx="12"/>
          </p:nvPr>
        </p:nvSpPr>
        <p:spPr/>
        <p:txBody>
          <a:bodyPr/>
          <a:lstStyle/>
          <a:p>
            <a:fld id="{C6C19187-0210-4CC7-AE51-7FFB2AB55339}" type="slidenum">
              <a:rPr lang="en-US" smtClean="0"/>
              <a:t>6</a:t>
            </a:fld>
            <a:endParaRPr lang="en-US"/>
          </a:p>
        </p:txBody>
      </p:sp>
    </p:spTree>
    <p:extLst>
      <p:ext uri="{BB962C8B-B14F-4D97-AF65-F5344CB8AC3E}">
        <p14:creationId xmlns:p14="http://schemas.microsoft.com/office/powerpoint/2010/main" val="948574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65E72-32CE-4F0C-AE42-9BF2D96114FA}"/>
              </a:ext>
            </a:extLst>
          </p:cNvPr>
          <p:cNvSpPr>
            <a:spLocks noGrp="1"/>
          </p:cNvSpPr>
          <p:nvPr>
            <p:ph type="title"/>
          </p:nvPr>
        </p:nvSpPr>
        <p:spPr/>
        <p:txBody>
          <a:bodyPr/>
          <a:lstStyle/>
          <a:p>
            <a:r>
              <a:rPr lang="en-US" dirty="0"/>
              <a:t>Jurisdiction of the University under 600.030 (Title IX)</a:t>
            </a:r>
          </a:p>
        </p:txBody>
      </p:sp>
      <p:sp>
        <p:nvSpPr>
          <p:cNvPr id="3" name="Content Placeholder 2">
            <a:extLst>
              <a:ext uri="{FF2B5EF4-FFF2-40B4-BE49-F238E27FC236}">
                <a16:creationId xmlns:a16="http://schemas.microsoft.com/office/drawing/2014/main" id="{CDA60076-079C-4B15-BA27-C3E0B408EC3B}"/>
              </a:ext>
            </a:extLst>
          </p:cNvPr>
          <p:cNvSpPr>
            <a:spLocks noGrp="1"/>
          </p:cNvSpPr>
          <p:nvPr>
            <p:ph idx="1"/>
          </p:nvPr>
        </p:nvSpPr>
        <p:spPr/>
        <p:txBody>
          <a:bodyPr>
            <a:normAutofit/>
          </a:bodyPr>
          <a:lstStyle/>
          <a:p>
            <a:r>
              <a:rPr lang="en-US" sz="3200" dirty="0"/>
              <a:t>Jurisdiction of the University under this policy is limited to sexual harassment which occurs in an education program or activity of the University against a person in the United States.</a:t>
            </a:r>
          </a:p>
          <a:p>
            <a:r>
              <a:rPr lang="en-US" sz="3200" dirty="0"/>
              <a:t>Does not apply to sexual harassment occurring outside of the United States, even where the conduct occurs in an education program or activity of the University.</a:t>
            </a:r>
          </a:p>
          <a:p>
            <a:endParaRPr lang="en-US" dirty="0"/>
          </a:p>
        </p:txBody>
      </p:sp>
      <p:sp>
        <p:nvSpPr>
          <p:cNvPr id="4" name="Slide Number Placeholder 3">
            <a:extLst>
              <a:ext uri="{FF2B5EF4-FFF2-40B4-BE49-F238E27FC236}">
                <a16:creationId xmlns:a16="http://schemas.microsoft.com/office/drawing/2014/main" id="{5081F76D-54E5-4BA5-A47E-390384E4B5D9}"/>
              </a:ext>
            </a:extLst>
          </p:cNvPr>
          <p:cNvSpPr>
            <a:spLocks noGrp="1"/>
          </p:cNvSpPr>
          <p:nvPr>
            <p:ph type="sldNum" sz="quarter" idx="12"/>
          </p:nvPr>
        </p:nvSpPr>
        <p:spPr/>
        <p:txBody>
          <a:bodyPr/>
          <a:lstStyle/>
          <a:p>
            <a:fld id="{C6C19187-0210-4CC7-AE51-7FFB2AB55339}" type="slidenum">
              <a:rPr lang="en-US" smtClean="0"/>
              <a:t>7</a:t>
            </a:fld>
            <a:endParaRPr lang="en-US"/>
          </a:p>
        </p:txBody>
      </p:sp>
    </p:spTree>
    <p:extLst>
      <p:ext uri="{BB962C8B-B14F-4D97-AF65-F5344CB8AC3E}">
        <p14:creationId xmlns:p14="http://schemas.microsoft.com/office/powerpoint/2010/main" val="537870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860DA-6656-405A-B850-1EEF3DCD5C67}"/>
              </a:ext>
            </a:extLst>
          </p:cNvPr>
          <p:cNvSpPr>
            <a:spLocks noGrp="1"/>
          </p:cNvSpPr>
          <p:nvPr>
            <p:ph type="title"/>
          </p:nvPr>
        </p:nvSpPr>
        <p:spPr/>
        <p:txBody>
          <a:bodyPr/>
          <a:lstStyle/>
          <a:p>
            <a:r>
              <a:rPr lang="en-US" dirty="0"/>
              <a:t>Jurisdiction of the University under 600.040 or 600.050 (Equity)</a:t>
            </a:r>
          </a:p>
        </p:txBody>
      </p:sp>
      <p:sp>
        <p:nvSpPr>
          <p:cNvPr id="3" name="Content Placeholder 2">
            <a:extLst>
              <a:ext uri="{FF2B5EF4-FFF2-40B4-BE49-F238E27FC236}">
                <a16:creationId xmlns:a16="http://schemas.microsoft.com/office/drawing/2014/main" id="{53BB9828-0D5F-4DFE-93B6-6AA14FD7F99D}"/>
              </a:ext>
            </a:extLst>
          </p:cNvPr>
          <p:cNvSpPr>
            <a:spLocks noGrp="1"/>
          </p:cNvSpPr>
          <p:nvPr>
            <p:ph idx="1"/>
          </p:nvPr>
        </p:nvSpPr>
        <p:spPr/>
        <p:txBody>
          <a:bodyPr>
            <a:normAutofit/>
          </a:bodyPr>
          <a:lstStyle/>
          <a:p>
            <a:r>
              <a:rPr lang="en-US" sz="3600" dirty="0"/>
              <a:t>Limited to conduct which occurs on University premises or at University-sponsored or University-supervised functions.  However, the University may take action for conduct occurring in other settings, including off-campus under certain circumstances.</a:t>
            </a:r>
          </a:p>
        </p:txBody>
      </p:sp>
      <p:sp>
        <p:nvSpPr>
          <p:cNvPr id="4" name="Slide Number Placeholder 3">
            <a:extLst>
              <a:ext uri="{FF2B5EF4-FFF2-40B4-BE49-F238E27FC236}">
                <a16:creationId xmlns:a16="http://schemas.microsoft.com/office/drawing/2014/main" id="{1D0DD0FA-13ED-44C9-A829-1E73B0989896}"/>
              </a:ext>
            </a:extLst>
          </p:cNvPr>
          <p:cNvSpPr>
            <a:spLocks noGrp="1"/>
          </p:cNvSpPr>
          <p:nvPr>
            <p:ph type="sldNum" sz="quarter" idx="12"/>
          </p:nvPr>
        </p:nvSpPr>
        <p:spPr/>
        <p:txBody>
          <a:bodyPr/>
          <a:lstStyle/>
          <a:p>
            <a:fld id="{C6C19187-0210-4CC7-AE51-7FFB2AB55339}" type="slidenum">
              <a:rPr lang="en-US" smtClean="0"/>
              <a:t>8</a:t>
            </a:fld>
            <a:endParaRPr lang="en-US"/>
          </a:p>
        </p:txBody>
      </p:sp>
    </p:spTree>
    <p:extLst>
      <p:ext uri="{BB962C8B-B14F-4D97-AF65-F5344CB8AC3E}">
        <p14:creationId xmlns:p14="http://schemas.microsoft.com/office/powerpoint/2010/main" val="1570748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6B31A-4FBD-438B-84F5-A928597CFA29}"/>
              </a:ext>
            </a:extLst>
          </p:cNvPr>
          <p:cNvSpPr>
            <a:spLocks noGrp="1"/>
          </p:cNvSpPr>
          <p:nvPr>
            <p:ph type="title"/>
          </p:nvPr>
        </p:nvSpPr>
        <p:spPr/>
        <p:txBody>
          <a:bodyPr>
            <a:normAutofit fontScale="90000"/>
          </a:bodyPr>
          <a:lstStyle/>
          <a:p>
            <a:r>
              <a:rPr lang="en-US" dirty="0"/>
              <a:t>Making a report and Preliminary Contact under 600.030 (Title IX):</a:t>
            </a:r>
            <a:br>
              <a:rPr lang="en-US" dirty="0"/>
            </a:br>
            <a:endParaRPr lang="en-US" dirty="0"/>
          </a:p>
        </p:txBody>
      </p:sp>
      <p:sp>
        <p:nvSpPr>
          <p:cNvPr id="3" name="Content Placeholder 2">
            <a:extLst>
              <a:ext uri="{FF2B5EF4-FFF2-40B4-BE49-F238E27FC236}">
                <a16:creationId xmlns:a16="http://schemas.microsoft.com/office/drawing/2014/main" id="{1B250FF3-73E3-4C73-A233-FFE1B9A9CDFF}"/>
              </a:ext>
            </a:extLst>
          </p:cNvPr>
          <p:cNvSpPr>
            <a:spLocks noGrp="1"/>
          </p:cNvSpPr>
          <p:nvPr>
            <p:ph idx="1"/>
          </p:nvPr>
        </p:nvSpPr>
        <p:spPr/>
        <p:txBody>
          <a:bodyPr/>
          <a:lstStyle/>
          <a:p>
            <a:r>
              <a:rPr lang="en-US" dirty="0"/>
              <a:t>Any person may report sexual harassment to the Title IX coordinator.</a:t>
            </a:r>
          </a:p>
          <a:p>
            <a:r>
              <a:rPr lang="en-US" dirty="0"/>
              <a:t>The Complainant is the individual who is alleged to be the victim of the conduct that could constitute sexual harassment.</a:t>
            </a:r>
          </a:p>
          <a:p>
            <a:r>
              <a:rPr lang="en-US" dirty="0"/>
              <a:t>Upon receiving a report of sexual harassment, the Title IX Coordinator shall promptly contact the Complainant to discuss the availability of Supportive Measures with or without the filing of a Formal complaint, and explain the process for filing a Formal Complaint.</a:t>
            </a:r>
          </a:p>
        </p:txBody>
      </p:sp>
      <p:sp>
        <p:nvSpPr>
          <p:cNvPr id="4" name="Slide Number Placeholder 3">
            <a:extLst>
              <a:ext uri="{FF2B5EF4-FFF2-40B4-BE49-F238E27FC236}">
                <a16:creationId xmlns:a16="http://schemas.microsoft.com/office/drawing/2014/main" id="{E41AC41B-E757-4884-B1CF-DFB75FA334D1}"/>
              </a:ext>
            </a:extLst>
          </p:cNvPr>
          <p:cNvSpPr>
            <a:spLocks noGrp="1"/>
          </p:cNvSpPr>
          <p:nvPr>
            <p:ph type="sldNum" sz="quarter" idx="12"/>
          </p:nvPr>
        </p:nvSpPr>
        <p:spPr/>
        <p:txBody>
          <a:bodyPr/>
          <a:lstStyle/>
          <a:p>
            <a:fld id="{C6C19187-0210-4CC7-AE51-7FFB2AB55339}" type="slidenum">
              <a:rPr lang="en-US" smtClean="0"/>
              <a:t>9</a:t>
            </a:fld>
            <a:endParaRPr lang="en-US"/>
          </a:p>
        </p:txBody>
      </p:sp>
    </p:spTree>
    <p:extLst>
      <p:ext uri="{BB962C8B-B14F-4D97-AF65-F5344CB8AC3E}">
        <p14:creationId xmlns:p14="http://schemas.microsoft.com/office/powerpoint/2010/main" val="248873916"/>
      </p:ext>
    </p:extLst>
  </p:cSld>
  <p:clrMapOvr>
    <a:masterClrMapping/>
  </p:clrMapOvr>
</p:sld>
</file>

<file path=ppt/theme/theme1.xml><?xml version="1.0" encoding="utf-8"?>
<a:theme xmlns:a="http://schemas.openxmlformats.org/drawingml/2006/main" name="Office Theme">
  <a:themeElements>
    <a:clrScheme name="Custom 18">
      <a:dk1>
        <a:sysClr val="windowText" lastClr="000000"/>
      </a:dk1>
      <a:lt1>
        <a:sysClr val="window" lastClr="FFFFFF"/>
      </a:lt1>
      <a:dk2>
        <a:srgbClr val="2D3D54"/>
      </a:dk2>
      <a:lt2>
        <a:srgbClr val="F1B82D"/>
      </a:lt2>
      <a:accent1>
        <a:srgbClr val="64697C"/>
      </a:accent1>
      <a:accent2>
        <a:srgbClr val="F6CD79"/>
      </a:accent2>
      <a:accent3>
        <a:srgbClr val="B3B2C0"/>
      </a:accent3>
      <a:accent4>
        <a:srgbClr val="F9E2B6"/>
      </a:accent4>
      <a:accent5>
        <a:srgbClr val="DADBE0"/>
      </a:accent5>
      <a:accent6>
        <a:srgbClr val="FDF4E5"/>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09AE13F9AE3644B916BF12863A98E7D" ma:contentTypeVersion="1" ma:contentTypeDescription="Create a new document." ma:contentTypeScope="" ma:versionID="3c902c10b223f403f0379a1f5a8b90fc">
  <xsd:schema xmlns:xsd="http://www.w3.org/2001/XMLSchema" xmlns:xs="http://www.w3.org/2001/XMLSchema" xmlns:p="http://schemas.microsoft.com/office/2006/metadata/properties" targetNamespace="http://schemas.microsoft.com/office/2006/metadata/properties" ma:root="true" ma:fieldsID="6834f8c0c0eabdc6c42b2f987c760c0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B57206-09CE-416B-A769-AF33811AEAA1}">
  <ds:schemaRefs>
    <ds:schemaRef ds:uri="http://schemas.microsoft.com/sharepoint/v3/contenttype/forms"/>
  </ds:schemaRefs>
</ds:datastoreItem>
</file>

<file path=customXml/itemProps2.xml><?xml version="1.0" encoding="utf-8"?>
<ds:datastoreItem xmlns:ds="http://schemas.openxmlformats.org/officeDocument/2006/customXml" ds:itemID="{8E5CBAB5-FDA9-45F0-AEDC-6153983E2B10}">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A198789F-359C-459D-BC6A-A44277B786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12205</TotalTime>
  <Words>2150</Words>
  <Application>Microsoft Office PowerPoint</Application>
  <PresentationFormat>Widescreen</PresentationFormat>
  <Paragraphs>165</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Courier New</vt:lpstr>
      <vt:lpstr>Wingdings</vt:lpstr>
      <vt:lpstr>Office Theme</vt:lpstr>
      <vt:lpstr>PowerPoint Presentation</vt:lpstr>
      <vt:lpstr>The Revised CRRs</vt:lpstr>
      <vt:lpstr>What are the differences between 600.010 (Equity) and 600.020 (Title IX)?</vt:lpstr>
      <vt:lpstr>For conduct falling under 600.020, the Resolution Process is 600.030.</vt:lpstr>
      <vt:lpstr>For conduct falling under 600.010, the Resolution Process is either 600.040 or 600.050.</vt:lpstr>
      <vt:lpstr>600.040 vs. 600.050 Equity Resolution Processes</vt:lpstr>
      <vt:lpstr>Jurisdiction of the University under 600.030 (Title IX)</vt:lpstr>
      <vt:lpstr>Jurisdiction of the University under 600.040 or 600.050 (Equity)</vt:lpstr>
      <vt:lpstr>Making a report and Preliminary Contact under 600.030 (Title IX): </vt:lpstr>
      <vt:lpstr>Supportive Measures under 600.030 (Title IX)</vt:lpstr>
      <vt:lpstr>Formal Complaints</vt:lpstr>
      <vt:lpstr>Notice of Allegations under 600.030 (Title IX)</vt:lpstr>
      <vt:lpstr>Rights of the Parties…</vt:lpstr>
      <vt:lpstr>Support Person(s)/ Advisor(s) under 600.030 (Title IX)</vt:lpstr>
      <vt:lpstr>600.030 (Title IX) Investigations</vt:lpstr>
      <vt:lpstr>Dismissal under 600.030</vt:lpstr>
      <vt:lpstr>Informal Resolution under 600.030</vt:lpstr>
      <vt:lpstr>Retaliation</vt:lpstr>
      <vt:lpstr>Hearing Panel Resolution</vt:lpstr>
      <vt:lpstr>The Equity Resolution Hearing Panelist Pool </vt:lpstr>
      <vt:lpstr>Hearing Panel</vt:lpstr>
      <vt:lpstr>Who are the Panel members? </vt:lpstr>
      <vt:lpstr>Objection/Recusal</vt:lpstr>
      <vt:lpstr>Questions?</vt:lpstr>
    </vt:vector>
  </TitlesOfParts>
  <Company>University of Missouri-Columbia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Missouri System</dc:title>
  <dc:creator>University of Missouri System</dc:creator>
  <cp:lastModifiedBy>Bunn, Kathy</cp:lastModifiedBy>
  <cp:revision>268</cp:revision>
  <cp:lastPrinted>2020-08-05T22:26:33Z</cp:lastPrinted>
  <dcterms:created xsi:type="dcterms:W3CDTF">2017-03-12T19:27:26Z</dcterms:created>
  <dcterms:modified xsi:type="dcterms:W3CDTF">2020-10-19T15:01:55Z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0x010100F09AE13F9AE3644B916BF12863A98E7D</vt:lpwstr>
  </property>
  <property fmtid="{D5CDD505-2E9C-101B-9397-08002B2CF9AE}" pid="3" name="Order">
    <vt:r8>153500</vt:r8>
  </property>
  <property fmtid="{D5CDD505-2E9C-101B-9397-08002B2CF9AE}" pid="4" name="xd_ProgID">
    <vt:lpwstr/>
  </property>
  <property fmtid="{D5CDD505-2E9C-101B-9397-08002B2CF9AE}" pid="5" name="_SourceUrl">
    <vt:lpwstr/>
  </property>
  <property fmtid="{D5CDD505-2E9C-101B-9397-08002B2CF9AE}" pid="6" name="_SharedFileIndex">
    <vt:lpwstr/>
  </property>
  <property fmtid="{D5CDD505-2E9C-101B-9397-08002B2CF9AE}" pid="7" name="TemplateUrl">
    <vt:lpwstr/>
  </property>
</Properties>
</file>