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375" r:id="rId5"/>
    <p:sldId id="376" r:id="rId6"/>
    <p:sldId id="377" r:id="rId7"/>
    <p:sldId id="353" r:id="rId8"/>
    <p:sldId id="378" r:id="rId9"/>
    <p:sldId id="379" r:id="rId10"/>
    <p:sldId id="380" r:id="rId11"/>
    <p:sldId id="32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88970" autoAdjust="0"/>
  </p:normalViewPr>
  <p:slideViewPr>
    <p:cSldViewPr snapToGrid="0">
      <p:cViewPr varScale="1">
        <p:scale>
          <a:sx n="102" d="100"/>
          <a:sy n="102" d="100"/>
        </p:scale>
        <p:origin x="954" y="102"/>
      </p:cViewPr>
      <p:guideLst/>
    </p:cSldViewPr>
  </p:slideViewPr>
  <p:outlineViewPr>
    <p:cViewPr>
      <p:scale>
        <a:sx n="33" d="100"/>
        <a:sy n="33" d="100"/>
      </p:scale>
      <p:origin x="0" y="-564"/>
    </p:cViewPr>
  </p:outlineViewPr>
  <p:notesTextViewPr>
    <p:cViewPr>
      <p:scale>
        <a:sx n="100" d="100"/>
        <a:sy n="100" d="100"/>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127139-6483-4058-A238-15789974CC60}" type="datetimeFigureOut">
              <a:rPr lang="en-US" smtClean="0"/>
              <a:t>10/19/2020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3246EE-DFBD-43EC-BFCD-396B1015350C}" type="slidenum">
              <a:rPr lang="en-US" smtClean="0"/>
              <a:t>‹#›</a:t>
            </a:fld>
            <a:endParaRPr lang="en-US"/>
          </a:p>
        </p:txBody>
      </p:sp>
    </p:spTree>
    <p:extLst>
      <p:ext uri="{BB962C8B-B14F-4D97-AF65-F5344CB8AC3E}">
        <p14:creationId xmlns:p14="http://schemas.microsoft.com/office/powerpoint/2010/main" val="16001260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C20EA-FF7A-4189-8D4F-592AE8C4E173}"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425482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09BDD-55FA-4905-B8BD-7C3D7E03DE44}"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81874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86DF94-0994-4495-9DB7-364218E6529B}"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34621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9B6F3-1F38-4A32-88BF-EAE5970D1DEB}"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760360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94435" y="1582472"/>
            <a:ext cx="2745946" cy="365760"/>
          </a:xfrm>
          <a:prstGeom prst="rect">
            <a:avLst/>
          </a:prstGeom>
        </p:spPr>
      </p:pic>
      <p:sp>
        <p:nvSpPr>
          <p:cNvPr id="4" name="Date Placeholder 3"/>
          <p:cNvSpPr>
            <a:spLocks noGrp="1"/>
          </p:cNvSpPr>
          <p:nvPr>
            <p:ph type="dt" sz="half" idx="10"/>
          </p:nvPr>
        </p:nvSpPr>
        <p:spPr>
          <a:xfrm rot="5400000">
            <a:off x="-123892" y="4583076"/>
            <a:ext cx="1204854" cy="365125"/>
          </a:xfrm>
        </p:spPr>
        <p:txBody>
          <a:bodyPr/>
          <a:lstStyle/>
          <a:p>
            <a:fld id="{F53E6520-C5B9-4C69-92E6-F8E6353D3C23}" type="datetime1">
              <a:rPr lang="en-US" smtClean="0"/>
              <a:t>10/19/2020</a:t>
            </a:fld>
            <a:endParaRPr lang="en-US" dirty="0"/>
          </a:p>
        </p:txBody>
      </p:sp>
      <p:sp>
        <p:nvSpPr>
          <p:cNvPr id="6" name="Slide Number Placeholder 5"/>
          <p:cNvSpPr>
            <a:spLocks noGrp="1"/>
          </p:cNvSpPr>
          <p:nvPr>
            <p:ph type="sldNum" sz="quarter" idx="12"/>
          </p:nvPr>
        </p:nvSpPr>
        <p:spPr>
          <a:xfrm rot="5400000">
            <a:off x="126671" y="5642536"/>
            <a:ext cx="703729" cy="365125"/>
          </a:xfr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100788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76781E8-5148-4D4D-A8F1-E09AB668A717}"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71119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781E8-5148-4D4D-A8F1-E09AB668A717}"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2215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715E4A2-5BBC-465A-8F04-D58E3186B83D}" type="datetime1">
              <a:rPr lang="en-US" smtClean="0"/>
              <a:pPr/>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pPr/>
              <a:t>‹#›</a:t>
            </a:fld>
            <a:endParaRPr lang="en-US"/>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80451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AAED1B-313E-4B62-8C7C-65548EA49248}"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83711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3ED5CB-31F7-4B4E-962B-A2106D67B258}"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20167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F89C9A-49EC-41D9-936C-28FEBFD9DA84}" type="datetime1">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19187-0210-4CC7-AE51-7FFB2AB55339}"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47383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780268-55A1-4560-99A4-D44BDB06C860}" type="datetime1">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1795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FE0924F3-9107-4B27-A238-A67E4B823817}" type="datetime1">
              <a:rPr lang="en-US" smtClean="0"/>
              <a:pPr/>
              <a:t>10/19/2020</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40406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Rectangle 4"/>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0924F3-9107-4B27-A238-A67E4B823817}" type="datetime1">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19187-0210-4CC7-AE51-7FFB2AB5533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7701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00800" y="6354931"/>
            <a:ext cx="1365326" cy="365125"/>
          </a:xfrm>
          <a:prstGeom prst="rect">
            <a:avLst/>
          </a:prstGeom>
        </p:spPr>
        <p:txBody>
          <a:bodyPr vert="horz" lIns="91440" tIns="45720" rIns="91440" bIns="45720" rtlCol="0" anchor="ctr"/>
          <a:lstStyle>
            <a:lvl1pPr algn="l">
              <a:defRPr sz="1200">
                <a:solidFill>
                  <a:schemeClr val="bg1"/>
                </a:solidFill>
              </a:defRPr>
            </a:lvl1pPr>
          </a:lstStyle>
          <a:p>
            <a:fld id="{8715E4A2-5BBC-465A-8F04-D58E3186B83D}" type="datetime1">
              <a:rPr lang="en-US" smtClean="0"/>
              <a:pPr/>
              <a:t>10/19/2020</a:t>
            </a:fld>
            <a:endParaRPr lang="en-US"/>
          </a:p>
        </p:txBody>
      </p:sp>
      <p:sp>
        <p:nvSpPr>
          <p:cNvPr id="5" name="Footer Placeholder 4"/>
          <p:cNvSpPr>
            <a:spLocks noGrp="1"/>
          </p:cNvSpPr>
          <p:nvPr>
            <p:ph type="ftr" sz="quarter" idx="3"/>
          </p:nvPr>
        </p:nvSpPr>
        <p:spPr>
          <a:xfrm>
            <a:off x="7960659" y="6356350"/>
            <a:ext cx="2494878"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650070" y="6356350"/>
            <a:ext cx="703729" cy="365125"/>
          </a:xfrm>
          <a:prstGeom prst="rect">
            <a:avLst/>
          </a:prstGeom>
        </p:spPr>
        <p:txBody>
          <a:bodyPr vert="horz" lIns="91440" tIns="45720" rIns="91440" bIns="45720" rtlCol="0" anchor="ctr"/>
          <a:lstStyle>
            <a:lvl1pPr algn="r">
              <a:defRPr sz="1200">
                <a:solidFill>
                  <a:schemeClr val="bg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237747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 id="2147483662" r:id="rId14"/>
  </p:sldLayoutIdLst>
  <p:hf hdr="0" ftr="0" dt="0"/>
  <p:txStyles>
    <p:title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B45B-BD0D-4121-BEA8-E471B55C1921}"/>
              </a:ext>
            </a:extLst>
          </p:cNvPr>
          <p:cNvSpPr>
            <a:spLocks noGrp="1"/>
          </p:cNvSpPr>
          <p:nvPr>
            <p:ph type="ctrTitle"/>
          </p:nvPr>
        </p:nvSpPr>
        <p:spPr/>
        <p:txBody>
          <a:bodyPr>
            <a:normAutofit/>
          </a:bodyPr>
          <a:lstStyle/>
          <a:p>
            <a:r>
              <a:rPr lang="en-US" dirty="0"/>
              <a:t>Findings, Sanctions and Remedial Actions</a:t>
            </a:r>
          </a:p>
        </p:txBody>
      </p:sp>
      <p:sp>
        <p:nvSpPr>
          <p:cNvPr id="3" name="Subtitle 2">
            <a:extLst>
              <a:ext uri="{FF2B5EF4-FFF2-40B4-BE49-F238E27FC236}">
                <a16:creationId xmlns:a16="http://schemas.microsoft.com/office/drawing/2014/main" id="{9BD49194-562D-4412-9862-63B00FC7D0D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734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1E9E6-FDE0-4036-AE3E-D6C788FE9A12}"/>
              </a:ext>
            </a:extLst>
          </p:cNvPr>
          <p:cNvSpPr>
            <a:spLocks noGrp="1"/>
          </p:cNvSpPr>
          <p:nvPr>
            <p:ph type="title"/>
          </p:nvPr>
        </p:nvSpPr>
        <p:spPr/>
        <p:txBody>
          <a:bodyPr/>
          <a:lstStyle/>
          <a:p>
            <a:r>
              <a:rPr lang="en-US" dirty="0"/>
              <a:t>Findings of the Hearing Panel under 600.030 and 600.040</a:t>
            </a:r>
          </a:p>
        </p:txBody>
      </p:sp>
      <p:sp>
        <p:nvSpPr>
          <p:cNvPr id="3" name="Content Placeholder 2">
            <a:extLst>
              <a:ext uri="{FF2B5EF4-FFF2-40B4-BE49-F238E27FC236}">
                <a16:creationId xmlns:a16="http://schemas.microsoft.com/office/drawing/2014/main" id="{FD8FEB41-4609-406D-9D75-A60C0C16179A}"/>
              </a:ext>
            </a:extLst>
          </p:cNvPr>
          <p:cNvSpPr>
            <a:spLocks noGrp="1"/>
          </p:cNvSpPr>
          <p:nvPr>
            <p:ph idx="1"/>
          </p:nvPr>
        </p:nvSpPr>
        <p:spPr/>
        <p:txBody>
          <a:bodyPr>
            <a:normAutofit fontScale="70000" lnSpcReduction="20000"/>
          </a:bodyPr>
          <a:lstStyle/>
          <a:p>
            <a:r>
              <a:rPr lang="en-US" dirty="0"/>
              <a:t>Hearing panel will deliberate with no others present, except legal advisor.</a:t>
            </a:r>
          </a:p>
          <a:p>
            <a:r>
              <a:rPr lang="en-US" dirty="0"/>
              <a:t>Majority decision required.</a:t>
            </a:r>
          </a:p>
          <a:p>
            <a:r>
              <a:rPr lang="en-US" dirty="0"/>
              <a:t>Keep in mind standard of proof.</a:t>
            </a:r>
          </a:p>
          <a:p>
            <a:r>
              <a:rPr lang="en-US" dirty="0"/>
              <a:t>Within 5 days of the end of deliberations the Hearing Officer  or Panel Chair will prepare a written determination reflecting the decision of the Hearing Panel regarding responsibility, sanctions and remedial actions, if any (“Hearing Panel Decision”), and deliver it to the Title IX Coordinator (or Provost if faculty) detailing the following:</a:t>
            </a:r>
          </a:p>
          <a:p>
            <a:pPr lvl="1"/>
            <a:r>
              <a:rPr lang="en-US" dirty="0"/>
              <a:t>Identification of the allegations. </a:t>
            </a:r>
          </a:p>
          <a:p>
            <a:pPr lvl="1"/>
            <a:r>
              <a:rPr lang="en-US" dirty="0"/>
              <a:t>A description of the procedural steps;</a:t>
            </a:r>
          </a:p>
          <a:p>
            <a:pPr lvl="1"/>
            <a:r>
              <a:rPr lang="en-US" dirty="0"/>
              <a:t>Findings of fact supporting the determination;</a:t>
            </a:r>
          </a:p>
          <a:p>
            <a:pPr lvl="1"/>
            <a:r>
              <a:rPr lang="en-US" dirty="0"/>
              <a:t>Conclusions regarding the application of the policies to the facts;</a:t>
            </a:r>
          </a:p>
          <a:p>
            <a:pPr lvl="1"/>
            <a:r>
              <a:rPr lang="en-US" dirty="0"/>
              <a:t>Statement of and rationale for the result as to each on each allegation</a:t>
            </a:r>
          </a:p>
          <a:p>
            <a:pPr lvl="1"/>
            <a:r>
              <a:rPr lang="en-US" dirty="0"/>
              <a:t>If panel finds Respondent responsible, report should include sanctions and remedies, if any.</a:t>
            </a:r>
          </a:p>
          <a:p>
            <a:pPr lvl="1"/>
            <a:r>
              <a:rPr lang="en-US" dirty="0"/>
              <a:t>The procedures and permissible bases for the Complainant and the Respondent to appeal.</a:t>
            </a:r>
            <a:endParaRPr lang="en-US" sz="2000"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23B51C45-6059-4260-8378-12CE28DBB1FA}"/>
              </a:ext>
            </a:extLst>
          </p:cNvPr>
          <p:cNvSpPr>
            <a:spLocks noGrp="1"/>
          </p:cNvSpPr>
          <p:nvPr>
            <p:ph type="sldNum" sz="quarter" idx="12"/>
          </p:nvPr>
        </p:nvSpPr>
        <p:spPr/>
        <p:txBody>
          <a:bodyPr/>
          <a:lstStyle/>
          <a:p>
            <a:fld id="{C6C19187-0210-4CC7-AE51-7FFB2AB55339}" type="slidenum">
              <a:rPr lang="en-US" smtClean="0"/>
              <a:t>2</a:t>
            </a:fld>
            <a:endParaRPr lang="en-US" dirty="0"/>
          </a:p>
        </p:txBody>
      </p:sp>
    </p:spTree>
    <p:extLst>
      <p:ext uri="{BB962C8B-B14F-4D97-AF65-F5344CB8AC3E}">
        <p14:creationId xmlns:p14="http://schemas.microsoft.com/office/powerpoint/2010/main" val="402576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F51E3-631B-4E68-B6F3-2184DF8E3A48}"/>
              </a:ext>
            </a:extLst>
          </p:cNvPr>
          <p:cNvSpPr>
            <a:spLocks noGrp="1"/>
          </p:cNvSpPr>
          <p:nvPr>
            <p:ph type="title"/>
          </p:nvPr>
        </p:nvSpPr>
        <p:spPr/>
        <p:txBody>
          <a:bodyPr/>
          <a:lstStyle/>
          <a:p>
            <a:r>
              <a:rPr lang="en-US" dirty="0"/>
              <a:t>Possible Findings</a:t>
            </a:r>
          </a:p>
        </p:txBody>
      </p:sp>
      <p:sp>
        <p:nvSpPr>
          <p:cNvPr id="3" name="Content Placeholder 2">
            <a:extLst>
              <a:ext uri="{FF2B5EF4-FFF2-40B4-BE49-F238E27FC236}">
                <a16:creationId xmlns:a16="http://schemas.microsoft.com/office/drawing/2014/main" id="{BCFC8352-1C53-419F-984F-1377D5ED5085}"/>
              </a:ext>
            </a:extLst>
          </p:cNvPr>
          <p:cNvSpPr>
            <a:spLocks noGrp="1"/>
          </p:cNvSpPr>
          <p:nvPr>
            <p:ph idx="1"/>
          </p:nvPr>
        </p:nvSpPr>
        <p:spPr/>
        <p:txBody>
          <a:bodyPr/>
          <a:lstStyle/>
          <a:p>
            <a:r>
              <a:rPr lang="en-US" dirty="0"/>
              <a:t>There is sufficient evidence to find Respondent responsible for the policy violation based on the preponderance of the evidence. </a:t>
            </a:r>
          </a:p>
          <a:p>
            <a:pPr lvl="1"/>
            <a:r>
              <a:rPr lang="en-US" dirty="0"/>
              <a:t>It is more likely than not that Respondent violated the policy.</a:t>
            </a:r>
          </a:p>
          <a:p>
            <a:pPr lvl="1"/>
            <a:endParaRPr lang="en-US" dirty="0"/>
          </a:p>
          <a:p>
            <a:pPr lvl="0"/>
            <a:r>
              <a:rPr lang="en-US" dirty="0"/>
              <a:t>There is insufficient evidence to find Respondent responsible for the policy violation based on the preponderance of the evidence. </a:t>
            </a:r>
          </a:p>
          <a:p>
            <a:pPr lvl="1"/>
            <a:r>
              <a:rPr lang="en-US" dirty="0"/>
              <a:t>It is not more likely than not that Respondent violated the policy.</a:t>
            </a:r>
          </a:p>
          <a:p>
            <a:endParaRPr lang="en-US" dirty="0"/>
          </a:p>
        </p:txBody>
      </p:sp>
      <p:sp>
        <p:nvSpPr>
          <p:cNvPr id="4" name="Slide Number Placeholder 3">
            <a:extLst>
              <a:ext uri="{FF2B5EF4-FFF2-40B4-BE49-F238E27FC236}">
                <a16:creationId xmlns:a16="http://schemas.microsoft.com/office/drawing/2014/main" id="{231DC158-E1B4-407C-8BE2-21FEB4987ACE}"/>
              </a:ext>
            </a:extLst>
          </p:cNvPr>
          <p:cNvSpPr>
            <a:spLocks noGrp="1"/>
          </p:cNvSpPr>
          <p:nvPr>
            <p:ph type="sldNum" sz="quarter" idx="12"/>
          </p:nvPr>
        </p:nvSpPr>
        <p:spPr/>
        <p:txBody>
          <a:bodyPr/>
          <a:lstStyle/>
          <a:p>
            <a:fld id="{C6C19187-0210-4CC7-AE51-7FFB2AB55339}" type="slidenum">
              <a:rPr lang="en-US" smtClean="0"/>
              <a:t>3</a:t>
            </a:fld>
            <a:endParaRPr lang="en-US" dirty="0"/>
          </a:p>
        </p:txBody>
      </p:sp>
    </p:spTree>
    <p:extLst>
      <p:ext uri="{BB962C8B-B14F-4D97-AF65-F5344CB8AC3E}">
        <p14:creationId xmlns:p14="http://schemas.microsoft.com/office/powerpoint/2010/main" val="109260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B76ED-DB2C-4112-9B49-2A48A11E9390}"/>
              </a:ext>
            </a:extLst>
          </p:cNvPr>
          <p:cNvSpPr>
            <a:spLocks noGrp="1"/>
          </p:cNvSpPr>
          <p:nvPr>
            <p:ph type="title"/>
          </p:nvPr>
        </p:nvSpPr>
        <p:spPr/>
        <p:txBody>
          <a:bodyPr/>
          <a:lstStyle/>
          <a:p>
            <a:r>
              <a:rPr lang="en-US" dirty="0"/>
              <a:t>Sanctions and Remedial Actions</a:t>
            </a:r>
          </a:p>
        </p:txBody>
      </p:sp>
      <p:sp>
        <p:nvSpPr>
          <p:cNvPr id="3" name="Content Placeholder 2">
            <a:extLst>
              <a:ext uri="{FF2B5EF4-FFF2-40B4-BE49-F238E27FC236}">
                <a16:creationId xmlns:a16="http://schemas.microsoft.com/office/drawing/2014/main" id="{748CF05C-CF85-4252-8B19-620CB9C445B5}"/>
              </a:ext>
            </a:extLst>
          </p:cNvPr>
          <p:cNvSpPr>
            <a:spLocks noGrp="1"/>
          </p:cNvSpPr>
          <p:nvPr>
            <p:ph idx="1"/>
          </p:nvPr>
        </p:nvSpPr>
        <p:spPr/>
        <p:txBody>
          <a:bodyPr>
            <a:normAutofit lnSpcReduction="10000"/>
          </a:bodyPr>
          <a:lstStyle/>
          <a:p>
            <a:r>
              <a:rPr lang="en-US" dirty="0"/>
              <a:t>Factors to consider when finding sanctions or remedial actions include:</a:t>
            </a:r>
          </a:p>
          <a:p>
            <a:pPr lvl="1"/>
            <a:r>
              <a:rPr lang="en-US" dirty="0"/>
              <a:t>The nature, severity of, and circumstances surrounding the violation;</a:t>
            </a:r>
          </a:p>
          <a:p>
            <a:pPr lvl="1"/>
            <a:r>
              <a:rPr lang="en-US" dirty="0"/>
              <a:t>The disciplinary history of the Respondent;</a:t>
            </a:r>
          </a:p>
          <a:p>
            <a:pPr lvl="1"/>
            <a:r>
              <a:rPr lang="en-US" dirty="0"/>
              <a:t>The need for sanctions/ remedial actions to bring an end to the conduct;</a:t>
            </a:r>
          </a:p>
          <a:p>
            <a:pPr lvl="1"/>
            <a:r>
              <a:rPr lang="en-US" dirty="0"/>
              <a:t>The need for sanctions/ remedial actions to prevent the future recurrence of the conduct; and</a:t>
            </a:r>
          </a:p>
          <a:p>
            <a:pPr lvl="1"/>
            <a:r>
              <a:rPr lang="en-US" dirty="0"/>
              <a:t>The need to remedy the effects of the conduct on the Complainant and the University community.</a:t>
            </a:r>
          </a:p>
          <a:p>
            <a:r>
              <a:rPr lang="en-US" dirty="0"/>
              <a:t>Findings and sanctions are subject to appeal</a:t>
            </a:r>
          </a:p>
          <a:p>
            <a:pPr lvl="1"/>
            <a:endParaRPr lang="en-US" dirty="0"/>
          </a:p>
        </p:txBody>
      </p:sp>
      <p:sp>
        <p:nvSpPr>
          <p:cNvPr id="4" name="Slide Number Placeholder 3">
            <a:extLst>
              <a:ext uri="{FF2B5EF4-FFF2-40B4-BE49-F238E27FC236}">
                <a16:creationId xmlns:a16="http://schemas.microsoft.com/office/drawing/2014/main" id="{1D673E1A-485F-4447-AF9E-1071173DF1CB}"/>
              </a:ext>
            </a:extLst>
          </p:cNvPr>
          <p:cNvSpPr>
            <a:spLocks noGrp="1"/>
          </p:cNvSpPr>
          <p:nvPr>
            <p:ph type="sldNum" sz="quarter" idx="12"/>
          </p:nvPr>
        </p:nvSpPr>
        <p:spPr/>
        <p:txBody>
          <a:bodyPr/>
          <a:lstStyle/>
          <a:p>
            <a:fld id="{C6C19187-0210-4CC7-AE51-7FFB2AB55339}" type="slidenum">
              <a:rPr lang="en-US" smtClean="0"/>
              <a:t>4</a:t>
            </a:fld>
            <a:endParaRPr lang="en-US" dirty="0"/>
          </a:p>
        </p:txBody>
      </p:sp>
    </p:spTree>
    <p:extLst>
      <p:ext uri="{BB962C8B-B14F-4D97-AF65-F5344CB8AC3E}">
        <p14:creationId xmlns:p14="http://schemas.microsoft.com/office/powerpoint/2010/main" val="366997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FA2E-5A7D-44E1-A83B-31FC94F6641B}"/>
              </a:ext>
            </a:extLst>
          </p:cNvPr>
          <p:cNvSpPr>
            <a:spLocks noGrp="1"/>
          </p:cNvSpPr>
          <p:nvPr>
            <p:ph type="title"/>
          </p:nvPr>
        </p:nvSpPr>
        <p:spPr/>
        <p:txBody>
          <a:bodyPr/>
          <a:lstStyle/>
          <a:p>
            <a:r>
              <a:rPr lang="en-US" dirty="0"/>
              <a:t>Types of Sanctions for Student Respondents</a:t>
            </a:r>
          </a:p>
        </p:txBody>
      </p:sp>
      <p:sp>
        <p:nvSpPr>
          <p:cNvPr id="3" name="Content Placeholder 2">
            <a:extLst>
              <a:ext uri="{FF2B5EF4-FFF2-40B4-BE49-F238E27FC236}">
                <a16:creationId xmlns:a16="http://schemas.microsoft.com/office/drawing/2014/main" id="{0BD51152-18B3-4ACB-AD0F-BD3818064A93}"/>
              </a:ext>
            </a:extLst>
          </p:cNvPr>
          <p:cNvSpPr>
            <a:spLocks noGrp="1"/>
          </p:cNvSpPr>
          <p:nvPr>
            <p:ph sz="half" idx="1"/>
          </p:nvPr>
        </p:nvSpPr>
        <p:spPr/>
        <p:txBody>
          <a:bodyPr>
            <a:normAutofit/>
          </a:bodyPr>
          <a:lstStyle/>
          <a:p>
            <a:r>
              <a:rPr lang="en-US" dirty="0"/>
              <a:t>Warning</a:t>
            </a:r>
          </a:p>
          <a:p>
            <a:r>
              <a:rPr lang="en-US" dirty="0"/>
              <a:t>Probation</a:t>
            </a:r>
          </a:p>
          <a:p>
            <a:r>
              <a:rPr lang="en-US" dirty="0"/>
              <a:t>Loss of Privileges</a:t>
            </a:r>
          </a:p>
          <a:p>
            <a:r>
              <a:rPr lang="en-US" dirty="0"/>
              <a:t>Restitution</a:t>
            </a:r>
          </a:p>
          <a:p>
            <a:r>
              <a:rPr lang="en-US" dirty="0"/>
              <a:t>Discretionary Sanctions such as work assignments, services to the University or other related discretionary assignments</a:t>
            </a:r>
          </a:p>
        </p:txBody>
      </p:sp>
      <p:sp>
        <p:nvSpPr>
          <p:cNvPr id="4" name="Content Placeholder 3">
            <a:extLst>
              <a:ext uri="{FF2B5EF4-FFF2-40B4-BE49-F238E27FC236}">
                <a16:creationId xmlns:a16="http://schemas.microsoft.com/office/drawing/2014/main" id="{1760A0C1-EA9A-45AB-BAAC-96B0CDB2A2F7}"/>
              </a:ext>
            </a:extLst>
          </p:cNvPr>
          <p:cNvSpPr>
            <a:spLocks noGrp="1"/>
          </p:cNvSpPr>
          <p:nvPr>
            <p:ph sz="half" idx="2"/>
          </p:nvPr>
        </p:nvSpPr>
        <p:spPr/>
        <p:txBody>
          <a:bodyPr>
            <a:normAutofit/>
          </a:bodyPr>
          <a:lstStyle/>
          <a:p>
            <a:r>
              <a:rPr lang="en-US" dirty="0"/>
              <a:t>Residence Hall Suspension</a:t>
            </a:r>
          </a:p>
          <a:p>
            <a:r>
              <a:rPr lang="en-US" dirty="0"/>
              <a:t>Resident Hall Expulsion</a:t>
            </a:r>
          </a:p>
          <a:p>
            <a:r>
              <a:rPr lang="en-US" dirty="0"/>
              <a:t>Campus Suspension</a:t>
            </a:r>
          </a:p>
          <a:p>
            <a:r>
              <a:rPr lang="en-US" dirty="0"/>
              <a:t>University System Suspension</a:t>
            </a:r>
          </a:p>
          <a:p>
            <a:r>
              <a:rPr lang="en-US" dirty="0"/>
              <a:t>University System Expulsion (not eligible for online courses)</a:t>
            </a:r>
          </a:p>
        </p:txBody>
      </p:sp>
      <p:sp>
        <p:nvSpPr>
          <p:cNvPr id="5" name="Slide Number Placeholder 4">
            <a:extLst>
              <a:ext uri="{FF2B5EF4-FFF2-40B4-BE49-F238E27FC236}">
                <a16:creationId xmlns:a16="http://schemas.microsoft.com/office/drawing/2014/main" id="{F835247F-DB27-4C45-A37E-0D86595CB09B}"/>
              </a:ext>
            </a:extLst>
          </p:cNvPr>
          <p:cNvSpPr>
            <a:spLocks noGrp="1"/>
          </p:cNvSpPr>
          <p:nvPr>
            <p:ph type="sldNum" sz="quarter" idx="12"/>
          </p:nvPr>
        </p:nvSpPr>
        <p:spPr/>
        <p:txBody>
          <a:bodyPr/>
          <a:lstStyle/>
          <a:p>
            <a:fld id="{C6C19187-0210-4CC7-AE51-7FFB2AB55339}" type="slidenum">
              <a:rPr lang="en-US" smtClean="0"/>
              <a:t>5</a:t>
            </a:fld>
            <a:endParaRPr lang="en-US" dirty="0"/>
          </a:p>
        </p:txBody>
      </p:sp>
    </p:spTree>
    <p:extLst>
      <p:ext uri="{BB962C8B-B14F-4D97-AF65-F5344CB8AC3E}">
        <p14:creationId xmlns:p14="http://schemas.microsoft.com/office/powerpoint/2010/main" val="327186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DBF1-364E-4267-9031-7D8C807A0F60}"/>
              </a:ext>
            </a:extLst>
          </p:cNvPr>
          <p:cNvSpPr>
            <a:spLocks noGrp="1"/>
          </p:cNvSpPr>
          <p:nvPr>
            <p:ph type="title"/>
          </p:nvPr>
        </p:nvSpPr>
        <p:spPr/>
        <p:txBody>
          <a:bodyPr/>
          <a:lstStyle/>
          <a:p>
            <a:r>
              <a:rPr lang="en-US" dirty="0"/>
              <a:t>Sanctions for Employees who are Respondents</a:t>
            </a:r>
          </a:p>
        </p:txBody>
      </p:sp>
      <p:sp>
        <p:nvSpPr>
          <p:cNvPr id="3" name="Content Placeholder 2">
            <a:extLst>
              <a:ext uri="{FF2B5EF4-FFF2-40B4-BE49-F238E27FC236}">
                <a16:creationId xmlns:a16="http://schemas.microsoft.com/office/drawing/2014/main" id="{94DAC0B3-39AD-482E-BD1B-1B61D5F87861}"/>
              </a:ext>
            </a:extLst>
          </p:cNvPr>
          <p:cNvSpPr>
            <a:spLocks noGrp="1"/>
          </p:cNvSpPr>
          <p:nvPr>
            <p:ph sz="half" idx="1"/>
          </p:nvPr>
        </p:nvSpPr>
        <p:spPr/>
        <p:txBody>
          <a:bodyPr>
            <a:normAutofit fontScale="85000" lnSpcReduction="20000"/>
          </a:bodyPr>
          <a:lstStyle/>
          <a:p>
            <a:r>
              <a:rPr lang="en-US" dirty="0"/>
              <a:t>Warning</a:t>
            </a:r>
          </a:p>
          <a:p>
            <a:r>
              <a:rPr lang="en-US" dirty="0"/>
              <a:t>Performance improvement Plan</a:t>
            </a:r>
          </a:p>
          <a:p>
            <a:r>
              <a:rPr lang="en-US" dirty="0"/>
              <a:t>Required counseling</a:t>
            </a:r>
          </a:p>
          <a:p>
            <a:r>
              <a:rPr lang="en-US" dirty="0"/>
              <a:t>Required training or education</a:t>
            </a:r>
          </a:p>
          <a:p>
            <a:r>
              <a:rPr lang="en-US" dirty="0"/>
              <a:t>Loss of annual pay increase</a:t>
            </a:r>
          </a:p>
          <a:p>
            <a:r>
              <a:rPr lang="en-US" dirty="0"/>
              <a:t>Loss of supervisory responsibility</a:t>
            </a:r>
          </a:p>
          <a:p>
            <a:r>
              <a:rPr lang="en-US" dirty="0"/>
              <a:t>Recommendation of discipline in a training program</a:t>
            </a:r>
          </a:p>
          <a:p>
            <a:r>
              <a:rPr lang="en-US" dirty="0"/>
              <a:t>For Non-Regular Faculty, immediate termination of term contract and employment;</a:t>
            </a:r>
          </a:p>
          <a:p>
            <a:endParaRPr lang="en-US" dirty="0"/>
          </a:p>
        </p:txBody>
      </p:sp>
      <p:sp>
        <p:nvSpPr>
          <p:cNvPr id="4" name="Content Placeholder 3">
            <a:extLst>
              <a:ext uri="{FF2B5EF4-FFF2-40B4-BE49-F238E27FC236}">
                <a16:creationId xmlns:a16="http://schemas.microsoft.com/office/drawing/2014/main" id="{795D8B77-9164-483D-ACEC-C06D4DC43044}"/>
              </a:ext>
            </a:extLst>
          </p:cNvPr>
          <p:cNvSpPr>
            <a:spLocks noGrp="1"/>
          </p:cNvSpPr>
          <p:nvPr>
            <p:ph sz="half" idx="2"/>
          </p:nvPr>
        </p:nvSpPr>
        <p:spPr/>
        <p:txBody>
          <a:bodyPr>
            <a:normAutofit fontScale="85000" lnSpcReduction="20000"/>
          </a:bodyPr>
          <a:lstStyle/>
          <a:p>
            <a:r>
              <a:rPr lang="en-US" dirty="0"/>
              <a:t>For Regular, Untenured Faculty, immediate termination of term contract and employment;</a:t>
            </a:r>
          </a:p>
          <a:p>
            <a:r>
              <a:rPr lang="en-US" dirty="0"/>
              <a:t>Suspension without pay; </a:t>
            </a:r>
          </a:p>
          <a:p>
            <a:r>
              <a:rPr lang="en-US" dirty="0"/>
              <a:t>Non-renewal of appointment;</a:t>
            </a:r>
          </a:p>
          <a:p>
            <a:r>
              <a:rPr lang="en-US" dirty="0"/>
              <a:t>For Regular, Tenured faculty, suspension without pay, removal from campus and referral to the Chancellor to initiate dismissal for cause;</a:t>
            </a:r>
          </a:p>
          <a:p>
            <a:r>
              <a:rPr lang="en-US" dirty="0"/>
              <a:t>For staff, demotion;</a:t>
            </a:r>
          </a:p>
          <a:p>
            <a:r>
              <a:rPr lang="en-US" dirty="0"/>
              <a:t>For staff, termination.</a:t>
            </a:r>
          </a:p>
          <a:p>
            <a:endParaRPr lang="en-US" dirty="0"/>
          </a:p>
        </p:txBody>
      </p:sp>
      <p:sp>
        <p:nvSpPr>
          <p:cNvPr id="5" name="Slide Number Placeholder 4">
            <a:extLst>
              <a:ext uri="{FF2B5EF4-FFF2-40B4-BE49-F238E27FC236}">
                <a16:creationId xmlns:a16="http://schemas.microsoft.com/office/drawing/2014/main" id="{A2958562-DBF8-4964-BC73-B5D942D0D4DC}"/>
              </a:ext>
            </a:extLst>
          </p:cNvPr>
          <p:cNvSpPr>
            <a:spLocks noGrp="1"/>
          </p:cNvSpPr>
          <p:nvPr>
            <p:ph type="sldNum" sz="quarter" idx="12"/>
          </p:nvPr>
        </p:nvSpPr>
        <p:spPr/>
        <p:txBody>
          <a:bodyPr/>
          <a:lstStyle/>
          <a:p>
            <a:fld id="{C6C19187-0210-4CC7-AE51-7FFB2AB55339}" type="slidenum">
              <a:rPr lang="en-US" smtClean="0"/>
              <a:t>6</a:t>
            </a:fld>
            <a:endParaRPr lang="en-US" dirty="0"/>
          </a:p>
        </p:txBody>
      </p:sp>
    </p:spTree>
    <p:extLst>
      <p:ext uri="{BB962C8B-B14F-4D97-AF65-F5344CB8AC3E}">
        <p14:creationId xmlns:p14="http://schemas.microsoft.com/office/powerpoint/2010/main" val="1092104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38F9-EC6B-45AE-9566-8953C561FCF2}"/>
              </a:ext>
            </a:extLst>
          </p:cNvPr>
          <p:cNvSpPr>
            <a:spLocks noGrp="1"/>
          </p:cNvSpPr>
          <p:nvPr>
            <p:ph type="title"/>
          </p:nvPr>
        </p:nvSpPr>
        <p:spPr/>
        <p:txBody>
          <a:bodyPr/>
          <a:lstStyle/>
          <a:p>
            <a:r>
              <a:rPr lang="en-US" dirty="0"/>
              <a:t>Remedial Actions</a:t>
            </a:r>
          </a:p>
        </p:txBody>
      </p:sp>
      <p:sp>
        <p:nvSpPr>
          <p:cNvPr id="3" name="Content Placeholder 2">
            <a:extLst>
              <a:ext uri="{FF2B5EF4-FFF2-40B4-BE49-F238E27FC236}">
                <a16:creationId xmlns:a16="http://schemas.microsoft.com/office/drawing/2014/main" id="{F66E157D-5C6C-408F-8035-5635827E4309}"/>
              </a:ext>
            </a:extLst>
          </p:cNvPr>
          <p:cNvSpPr>
            <a:spLocks noGrp="1"/>
          </p:cNvSpPr>
          <p:nvPr>
            <p:ph sz="half" idx="1"/>
          </p:nvPr>
        </p:nvSpPr>
        <p:spPr/>
        <p:txBody>
          <a:bodyPr>
            <a:normAutofit lnSpcReduction="10000"/>
          </a:bodyPr>
          <a:lstStyle/>
          <a:p>
            <a:r>
              <a:rPr lang="en-US" dirty="0"/>
              <a:t>If Complainant is a student:</a:t>
            </a:r>
          </a:p>
          <a:p>
            <a:pPr lvl="1"/>
            <a:r>
              <a:rPr lang="en-US" dirty="0"/>
              <a:t>Permitting the student to retake courses;</a:t>
            </a:r>
          </a:p>
          <a:p>
            <a:pPr lvl="1"/>
            <a:r>
              <a:rPr lang="en-US" dirty="0"/>
              <a:t>Providing tuition reimbursement;</a:t>
            </a:r>
          </a:p>
          <a:p>
            <a:pPr lvl="1"/>
            <a:r>
              <a:rPr lang="en-US" dirty="0"/>
              <a:t>Providing additional academic support;</a:t>
            </a:r>
          </a:p>
          <a:p>
            <a:pPr lvl="1"/>
            <a:r>
              <a:rPr lang="en-US" dirty="0"/>
              <a:t>Removal  of a disciplinary action; and </a:t>
            </a:r>
          </a:p>
          <a:p>
            <a:pPr lvl="1"/>
            <a:r>
              <a:rPr lang="en-US" dirty="0"/>
              <a:t>Providing educational and/or on-campus housing accommodations.</a:t>
            </a:r>
          </a:p>
        </p:txBody>
      </p:sp>
      <p:sp>
        <p:nvSpPr>
          <p:cNvPr id="4" name="Content Placeholder 3">
            <a:extLst>
              <a:ext uri="{FF2B5EF4-FFF2-40B4-BE49-F238E27FC236}">
                <a16:creationId xmlns:a16="http://schemas.microsoft.com/office/drawing/2014/main" id="{59E6C131-EA8A-45FB-9241-BEFF393FF5D7}"/>
              </a:ext>
            </a:extLst>
          </p:cNvPr>
          <p:cNvSpPr>
            <a:spLocks noGrp="1"/>
          </p:cNvSpPr>
          <p:nvPr>
            <p:ph sz="half" idx="2"/>
          </p:nvPr>
        </p:nvSpPr>
        <p:spPr/>
        <p:txBody>
          <a:bodyPr>
            <a:normAutofit lnSpcReduction="10000"/>
          </a:bodyPr>
          <a:lstStyle/>
          <a:p>
            <a:r>
              <a:rPr lang="en-US" dirty="0"/>
              <a:t>If Complainant is an employee:</a:t>
            </a:r>
          </a:p>
          <a:p>
            <a:pPr lvl="1"/>
            <a:r>
              <a:rPr lang="en-US" dirty="0"/>
              <a:t>Removal of a disciplinary action;</a:t>
            </a:r>
          </a:p>
          <a:p>
            <a:pPr lvl="1"/>
            <a:r>
              <a:rPr lang="en-US" dirty="0"/>
              <a:t>Modification of a performance review;</a:t>
            </a:r>
          </a:p>
          <a:p>
            <a:pPr lvl="1"/>
            <a:r>
              <a:rPr lang="en-US" dirty="0"/>
              <a:t>Adjustment in pay; </a:t>
            </a:r>
          </a:p>
          <a:p>
            <a:pPr lvl="1"/>
            <a:r>
              <a:rPr lang="en-US" dirty="0"/>
              <a:t>Changes to the employee’s reporting relationships; and</a:t>
            </a:r>
          </a:p>
          <a:p>
            <a:pPr lvl="1"/>
            <a:r>
              <a:rPr lang="en-US" dirty="0"/>
              <a:t>Workplace accommodations.</a:t>
            </a:r>
          </a:p>
        </p:txBody>
      </p:sp>
      <p:sp>
        <p:nvSpPr>
          <p:cNvPr id="5" name="Slide Number Placeholder 4">
            <a:extLst>
              <a:ext uri="{FF2B5EF4-FFF2-40B4-BE49-F238E27FC236}">
                <a16:creationId xmlns:a16="http://schemas.microsoft.com/office/drawing/2014/main" id="{5BB5F283-A5A5-4875-83AB-A810E108247E}"/>
              </a:ext>
            </a:extLst>
          </p:cNvPr>
          <p:cNvSpPr>
            <a:spLocks noGrp="1"/>
          </p:cNvSpPr>
          <p:nvPr>
            <p:ph type="sldNum" sz="quarter" idx="12"/>
          </p:nvPr>
        </p:nvSpPr>
        <p:spPr/>
        <p:txBody>
          <a:bodyPr/>
          <a:lstStyle/>
          <a:p>
            <a:fld id="{C6C19187-0210-4CC7-AE51-7FFB2AB55339}" type="slidenum">
              <a:rPr lang="en-US" smtClean="0"/>
              <a:t>7</a:t>
            </a:fld>
            <a:endParaRPr lang="en-US" dirty="0"/>
          </a:p>
        </p:txBody>
      </p:sp>
    </p:spTree>
    <p:extLst>
      <p:ext uri="{BB962C8B-B14F-4D97-AF65-F5344CB8AC3E}">
        <p14:creationId xmlns:p14="http://schemas.microsoft.com/office/powerpoint/2010/main" val="90989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DF51-D898-4301-AB18-DA0E3CEB789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4BF706E-CD9B-4C92-A613-5B05752A9DF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CE76B61-1B85-4F3C-9F68-94F8E0BD6136}"/>
              </a:ext>
            </a:extLst>
          </p:cNvPr>
          <p:cNvSpPr>
            <a:spLocks noGrp="1"/>
          </p:cNvSpPr>
          <p:nvPr>
            <p:ph type="sldNum" sz="quarter" idx="12"/>
          </p:nvPr>
        </p:nvSpPr>
        <p:spPr/>
        <p:txBody>
          <a:bodyPr/>
          <a:lstStyle/>
          <a:p>
            <a:fld id="{C6C19187-0210-4CC7-AE51-7FFB2AB55339}" type="slidenum">
              <a:rPr lang="en-US" smtClean="0"/>
              <a:t>8</a:t>
            </a:fld>
            <a:endParaRPr lang="en-US"/>
          </a:p>
        </p:txBody>
      </p:sp>
    </p:spTree>
    <p:extLst>
      <p:ext uri="{BB962C8B-B14F-4D97-AF65-F5344CB8AC3E}">
        <p14:creationId xmlns:p14="http://schemas.microsoft.com/office/powerpoint/2010/main" val="1226011956"/>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09AE13F9AE3644B916BF12863A98E7D" ma:contentTypeVersion="1" ma:contentTypeDescription="Create a new document." ma:contentTypeScope="" ma:versionID="3c902c10b223f403f0379a1f5a8b90f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B57206-09CE-416B-A769-AF33811AEAA1}">
  <ds:schemaRefs>
    <ds:schemaRef ds:uri="http://schemas.microsoft.com/sharepoint/v3/contenttype/forms"/>
  </ds:schemaRefs>
</ds:datastoreItem>
</file>

<file path=customXml/itemProps2.xml><?xml version="1.0" encoding="utf-8"?>
<ds:datastoreItem xmlns:ds="http://schemas.openxmlformats.org/officeDocument/2006/customXml" ds:itemID="{8E5CBAB5-FDA9-45F0-AEDC-6153983E2B1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198789F-359C-459D-BC6A-A44277B786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12207</TotalTime>
  <Words>559</Words>
  <Application>Microsoft Office PowerPoint</Application>
  <PresentationFormat>Widescreen</PresentationFormat>
  <Paragraphs>74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Wingdings</vt:lpstr>
      <vt:lpstr>Office Theme</vt:lpstr>
      <vt:lpstr>Findings, Sanctions and Remedial Actions</vt:lpstr>
      <vt:lpstr>Findings of the Hearing Panel under 600.030 and 600.040</vt:lpstr>
      <vt:lpstr>Possible Findings</vt:lpstr>
      <vt:lpstr>Sanctions and Remedial Actions</vt:lpstr>
      <vt:lpstr>Types of Sanctions for Student Respondents</vt:lpstr>
      <vt:lpstr>Sanctions for Employees who are Respondents</vt:lpstr>
      <vt:lpstr>Remedial Actions</vt:lpstr>
      <vt:lpstr>Questions?</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Missouri System</dc:title>
  <dc:creator>University of Missouri System</dc:creator>
  <cp:lastModifiedBy>Van Zandt, Mark A.</cp:lastModifiedBy>
  <cp:revision>269</cp:revision>
  <cp:lastPrinted>2020-08-05T22:26:33Z</cp:lastPrinted>
  <dcterms:created xsi:type="dcterms:W3CDTF">2017-03-12T19:27:26Z</dcterms:created>
  <dcterms:modified xsi:type="dcterms:W3CDTF">2020-10-19T19:08:18Z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0x010100F09AE13F9AE3644B916BF12863A98E7D</vt:lpwstr>
  </property>
  <property fmtid="{D5CDD505-2E9C-101B-9397-08002B2CF9AE}" pid="3" name="Order">
    <vt:r8>153500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