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7" r:id="rId5"/>
    <p:sldId id="271" r:id="rId6"/>
    <p:sldId id="275" r:id="rId7"/>
    <p:sldId id="276" r:id="rId8"/>
    <p:sldId id="278" r:id="rId9"/>
    <p:sldId id="279" r:id="rId10"/>
    <p:sldId id="277" r:id="rId11"/>
    <p:sldId id="280" r:id="rId12"/>
    <p:sldId id="260" r:id="rId13"/>
    <p:sldId id="263" r:id="rId14"/>
    <p:sldId id="258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469" autoAdjust="0"/>
  </p:normalViewPr>
  <p:slideViewPr>
    <p:cSldViewPr snapToGrid="0">
      <p:cViewPr varScale="1">
        <p:scale>
          <a:sx n="109" d="100"/>
          <a:sy n="109" d="100"/>
        </p:scale>
        <p:origin x="618" y="108"/>
      </p:cViewPr>
      <p:guideLst/>
    </p:cSldViewPr>
  </p:slideViewPr>
  <p:outlineViewPr>
    <p:cViewPr>
      <p:scale>
        <a:sx n="33" d="100"/>
        <a:sy n="33" d="100"/>
      </p:scale>
      <p:origin x="0" y="-299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77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2615F-64BF-44E2-805B-F12CD574B2E2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DAE59-FD8F-452C-AF8D-7F00DF58D7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2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87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2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7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182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61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07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290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0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92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AE59-FD8F-452C-AF8D-7F00DF58D74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0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3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16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84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06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91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65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1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41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3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89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2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8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1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0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3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6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AFE27-ACBE-4C6E-A2FD-25A7F6AD3F16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6179-E085-47F8-B89C-E59F3678AB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912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25370" y="2089380"/>
            <a:ext cx="10326611" cy="188770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UMSL Police Update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Deputy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chief Marisa smith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2700" dirty="0">
                <a:solidFill>
                  <a:schemeClr val="bg1"/>
                </a:solidFill>
              </a:rPr>
              <a:t>March  2024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91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741" y="723207"/>
            <a:ext cx="9770303" cy="1334193"/>
          </a:xfrm>
        </p:spPr>
        <p:txBody>
          <a:bodyPr>
            <a:norm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 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5" y="2052276"/>
            <a:ext cx="11078763" cy="446641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2023 UMSL Crime by Location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 Buildings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(non-residential)</a:t>
            </a:r>
            <a:r>
              <a:rPr lang="en-US" sz="2800" b="1" dirty="0">
                <a:solidFill>
                  <a:schemeClr val="bg1"/>
                </a:solidFill>
                <a:latin typeface="+mj-lt"/>
              </a:rPr>
              <a:t>		40%		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 Parking	Areas			37%		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 Residential				19%		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 Other/Unknown/Internet	 	  4%	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5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742" y="723207"/>
            <a:ext cx="9509128" cy="56956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Trebuchet MS" panose="020B0603020202020204" pitchFamily="34" charset="0"/>
              </a:rPr>
              <a:t> Recommendations</a:t>
            </a:r>
            <a:r>
              <a:rPr lang="en-US" sz="3200" b="1" dirty="0">
                <a:latin typeface="Trebuchet MS" panose="020B0603020202020204" pitchFamily="34" charset="0"/>
              </a:rPr>
              <a:t> 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393" y="1545022"/>
            <a:ext cx="11582400" cy="5044964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Record serial numbers from personal items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Download RAVE Guardian app on your cell phone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Walk with others or call for safety escort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Secure personal items while at work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“See Something Say Something”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b="1" dirty="0">
              <a:latin typeface="+mj-lt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2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2413252"/>
            <a:ext cx="10820400" cy="40241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UMSL PD Overview and Services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Campus and Community Affiliations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Campus Crime Information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984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1905918"/>
            <a:ext cx="10820400" cy="49520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bg1"/>
                </a:solidFill>
              </a:rPr>
              <a:t>UMSL PD Overview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Founded1965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Mission Statement: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rgbClr val="0070C0"/>
                </a:solidFill>
              </a:rPr>
              <a:t>“The Campus Police Department exists to ensure that UMSL is a safe place where all people can live, work and pursue their educational endeavors without fear of harm and harassment”</a:t>
            </a:r>
            <a:endParaRPr lang="en-US" sz="3000" b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State of Missouri commissioned police officers-like all PDs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Staffed 24 hours every day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St. Louis Area Police Chiefs’ Association member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CALEA Accredited since 2000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77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2493007"/>
            <a:ext cx="10820400" cy="49520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bg1"/>
                </a:solidFill>
              </a:rPr>
              <a:t>UMSL PD Overview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Community Policing Philosophy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Emphasis on problem solving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Transparency-includes body worn cameras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All officers Crisis Intervention Team Members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Work closely with surrounding agencies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Train regionally with other PDs (MacTac)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PD oversees Parking and Transportation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PD includes Emergency Management planning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569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2423712"/>
            <a:ext cx="10820400" cy="4952082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9800" b="1" dirty="0">
                <a:solidFill>
                  <a:schemeClr val="bg1"/>
                </a:solidFill>
              </a:rPr>
              <a:t>UMSL PD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b="1" dirty="0">
                <a:solidFill>
                  <a:schemeClr val="bg1"/>
                </a:solidFill>
              </a:rPr>
              <a:t>24/7 Preventive Patrol </a:t>
            </a:r>
            <a:endParaRPr lang="en-US" sz="7400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7400" b="1" dirty="0">
                <a:solidFill>
                  <a:schemeClr val="bg1"/>
                </a:solidFill>
              </a:rPr>
              <a:t> 7,163 Foot Patrols YTD 2023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7400" b="1" dirty="0">
                <a:solidFill>
                  <a:schemeClr val="bg1"/>
                </a:solidFill>
              </a:rPr>
              <a:t> 8,284 Vehicle Patrols YTD 2023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b="1" dirty="0">
                <a:solidFill>
                  <a:schemeClr val="bg1"/>
                </a:solidFill>
              </a:rPr>
              <a:t>Narcan and AED equipped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b="1" dirty="0">
                <a:solidFill>
                  <a:schemeClr val="bg1"/>
                </a:solidFill>
              </a:rPr>
              <a:t>Safety Escorts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8600" b="1" dirty="0">
                <a:solidFill>
                  <a:schemeClr val="bg1"/>
                </a:solidFill>
              </a:rPr>
              <a:t>Stranded Vehicles</a:t>
            </a:r>
          </a:p>
          <a:p>
            <a:pPr marL="457200" lvl="1" indent="0">
              <a:buNone/>
            </a:pPr>
            <a:endParaRPr lang="en-US" sz="86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86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5900" b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3000" b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2636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2335573"/>
            <a:ext cx="10820400" cy="495208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chemeClr val="bg1"/>
                </a:solidFill>
              </a:rPr>
              <a:t>UMSL PD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Security Audits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Securing Buildings/Building Access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Emergency Orders of Protection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RAVE Guardian mobile safety app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chemeClr val="bg1"/>
                </a:solidFill>
              </a:rPr>
              <a:t>Training for campus affiliates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</a:rPr>
              <a:t>Active Shooter Response Training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</a:rPr>
              <a:t>Self Defense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3400" b="1" dirty="0">
                <a:solidFill>
                  <a:schemeClr val="bg1"/>
                </a:solidFill>
              </a:rPr>
              <a:t>Crime Prevention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3000" b="1" dirty="0">
              <a:solidFill>
                <a:schemeClr val="bg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7809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1994054"/>
            <a:ext cx="10820400" cy="49520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Campus and Community Affiliations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UMSL CARE Team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Title IX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Campus Clery Coordinator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Student Affairs/Health Wellness and Disability Access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Succeed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UMSL Anchor Institution Initiative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Tritons United</a:t>
            </a:r>
            <a:r>
              <a:rPr lang="en-US" sz="3000" b="1" dirty="0">
                <a:solidFill>
                  <a:schemeClr val="bg1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Partners in Prevention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702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48" y="2351862"/>
            <a:ext cx="10820400" cy="495208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500" b="1" dirty="0">
                <a:solidFill>
                  <a:schemeClr val="bg1"/>
                </a:solidFill>
              </a:rPr>
              <a:t>UMSL PD Incidents 2023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 2,394 calls for service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b="1" dirty="0">
                <a:solidFill>
                  <a:schemeClr val="bg1"/>
                </a:solidFill>
              </a:rPr>
              <a:t>Top five categories: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Non-Criminal Reports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Sick Case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Found Property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Auto Accidents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</a:rPr>
              <a:t>Check the Welfare &amp; Theft (tied)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US" sz="2600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</a:p>
          <a:p>
            <a:endParaRPr lang="en-US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430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741" y="723207"/>
            <a:ext cx="9770303" cy="1334193"/>
          </a:xfrm>
        </p:spPr>
        <p:txBody>
          <a:bodyPr>
            <a:normAutofit/>
          </a:bodyPr>
          <a:lstStyle/>
          <a:p>
            <a:r>
              <a:rPr lang="en-US" b="1" dirty="0">
                <a:latin typeface="Trebuchet MS" panose="020B0603020202020204" pitchFamily="34" charset="0"/>
              </a:rPr>
              <a:t> 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575" y="1787236"/>
            <a:ext cx="11371470" cy="443144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n-US" sz="3600" b="1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164645"/>
              </p:ext>
            </p:extLst>
          </p:nvPr>
        </p:nvGraphicFramePr>
        <p:xfrm>
          <a:off x="1081343" y="2216424"/>
          <a:ext cx="10089933" cy="37602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820">
                  <a:extLst>
                    <a:ext uri="{9D8B030D-6E8A-4147-A177-3AD203B41FA5}">
                      <a16:colId xmlns:a16="http://schemas.microsoft.com/office/drawing/2014/main" val="3613239053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494093891"/>
                    </a:ext>
                  </a:extLst>
                </a:gridCol>
                <a:gridCol w="984093">
                  <a:extLst>
                    <a:ext uri="{9D8B030D-6E8A-4147-A177-3AD203B41FA5}">
                      <a16:colId xmlns:a16="http://schemas.microsoft.com/office/drawing/2014/main" val="3604197437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91167225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2102098085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990502336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1234855071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2177436765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4066773951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2614544261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1388285242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3318424055"/>
                    </a:ext>
                  </a:extLst>
                </a:gridCol>
                <a:gridCol w="758820">
                  <a:extLst>
                    <a:ext uri="{9D8B030D-6E8A-4147-A177-3AD203B41FA5}">
                      <a16:colId xmlns:a16="http://schemas.microsoft.com/office/drawing/2014/main" val="872413013"/>
                    </a:ext>
                  </a:extLst>
                </a:gridCol>
              </a:tblGrid>
              <a:tr h="3067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UMSL Three-year Totals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9871162"/>
                  </a:ext>
                </a:extLst>
              </a:tr>
              <a:tr h="3067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NIBRS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FORMERLY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MISSOURI UNIFORM CRIME REPORTING PROGRAM)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1162651"/>
                  </a:ext>
                </a:extLst>
              </a:tr>
              <a:tr h="3067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OFFENSE REPORT - PART 1 CRIMES</a:t>
                      </a:r>
                    </a:p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0810637"/>
                  </a:ext>
                </a:extLst>
              </a:tr>
              <a:tr h="306751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Homicide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Negligent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Attempted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Robbery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Aggravated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Burglary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Larceny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Violent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7303356"/>
                  </a:ext>
                </a:extLst>
              </a:tr>
              <a:tr h="306751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Manslaughter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Assault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Theft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Crimes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0111854"/>
                  </a:ext>
                </a:extLst>
              </a:tr>
              <a:tr h="322088"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2759095"/>
                  </a:ext>
                </a:extLst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0384957"/>
                  </a:ext>
                </a:extLst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22948123"/>
                  </a:ext>
                </a:extLst>
              </a:tr>
              <a:tr h="45705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878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85668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4094fec7-eb86-4f33-885f-f4ec6953421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978D293550EE408BBA80E379FB1048" ma:contentTypeVersion="19" ma:contentTypeDescription="Create a new document." ma:contentTypeScope="" ma:versionID="46815839e3fcfe01e377637ea7945852">
  <xsd:schema xmlns:xsd="http://www.w3.org/2001/XMLSchema" xmlns:xs="http://www.w3.org/2001/XMLSchema" xmlns:p="http://schemas.microsoft.com/office/2006/metadata/properties" xmlns:ns1="http://schemas.microsoft.com/sharepoint/v3" xmlns:ns3="4094fec7-eb86-4f33-885f-f4ec69534214" xmlns:ns4="73a3dab4-b00d-4a1f-a26d-4395bc4ed9d3" targetNamespace="http://schemas.microsoft.com/office/2006/metadata/properties" ma:root="true" ma:fieldsID="5499047ce05b162d080f1a11a44b9cfd" ns1:_="" ns3:_="" ns4:_="">
    <xsd:import namespace="http://schemas.microsoft.com/sharepoint/v3"/>
    <xsd:import namespace="4094fec7-eb86-4f33-885f-f4ec69534214"/>
    <xsd:import namespace="73a3dab4-b00d-4a1f-a26d-4395bc4ed9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94fec7-eb86-4f33-885f-f4ec69534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3dab4-b00d-4a1f-a26d-4395bc4ed9d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D4C75E-1562-4A12-A25D-6D4640B80C81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73a3dab4-b00d-4a1f-a26d-4395bc4ed9d3"/>
    <ds:schemaRef ds:uri="4094fec7-eb86-4f33-885f-f4ec6953421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64A533F-4601-4400-92A6-D70C5DD9F2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A9BDC2-8697-4F41-BD5E-AFF68167A1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094fec7-eb86-4f33-885f-f4ec69534214"/>
    <ds:schemaRef ds:uri="73a3dab4-b00d-4a1f-a26d-4395bc4ed9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433</Words>
  <Application>Microsoft Office PowerPoint</Application>
  <PresentationFormat>Widescreen</PresentationFormat>
  <Paragraphs>178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Helvetica</vt:lpstr>
      <vt:lpstr>Trebuchet MS</vt:lpstr>
      <vt:lpstr>Wingdings</vt:lpstr>
      <vt:lpstr>Vapor Trail</vt:lpstr>
      <vt:lpstr>UMSL Police Update  Deputy chief Marisa smith March  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Recommendations </vt:lpstr>
    </vt:vector>
  </TitlesOfParts>
  <Company>UMSL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update    Dan freet</dc:title>
  <dc:creator>Harvey, Loyola E.</dc:creator>
  <cp:lastModifiedBy>Smith, Marisa X.</cp:lastModifiedBy>
  <cp:revision>121</cp:revision>
  <cp:lastPrinted>2024-03-04T20:46:11Z</cp:lastPrinted>
  <dcterms:created xsi:type="dcterms:W3CDTF">2019-12-03T15:20:55Z</dcterms:created>
  <dcterms:modified xsi:type="dcterms:W3CDTF">2024-03-04T21:39:27Z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0x01010028978D293550EE408BBA80E379FB1048</vt:lpwstr>
  </property>
</Properties>
</file>