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56" r:id="rId5"/>
    <p:sldId id="293" r:id="rId6"/>
    <p:sldId id="261" r:id="rId7"/>
    <p:sldId id="291" r:id="rId8"/>
    <p:sldId id="292" r:id="rId9"/>
    <p:sldId id="283" r:id="rId10"/>
    <p:sldId id="269" r:id="rId11"/>
    <p:sldId id="268" r:id="rId12"/>
    <p:sldId id="271" r:id="rId13"/>
    <p:sldId id="270" r:id="rId14"/>
    <p:sldId id="272" r:id="rId15"/>
    <p:sldId id="273" r:id="rId16"/>
    <p:sldId id="288" r:id="rId17"/>
    <p:sldId id="266" r:id="rId18"/>
    <p:sldId id="267" r:id="rId19"/>
    <p:sldId id="277" r:id="rId20"/>
    <p:sldId id="289" r:id="rId21"/>
    <p:sldId id="290" r:id="rId22"/>
    <p:sldId id="276" r:id="rId23"/>
    <p:sldId id="284" r:id="rId24"/>
    <p:sldId id="287" r:id="rId25"/>
    <p:sldId id="286" r:id="rId2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142DD-D623-48AD-A4AF-31D1925F51C0}" v="5" dt="2022-10-27T18:47:55.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034" autoAdjust="0"/>
  </p:normalViewPr>
  <p:slideViewPr>
    <p:cSldViewPr snapToGrid="0" snapToObjects="1">
      <p:cViewPr varScale="1">
        <p:scale>
          <a:sx n="90" d="100"/>
          <a:sy n="90" d="100"/>
        </p:scale>
        <p:origin x="90" y="313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110" d="100"/>
          <a:sy n="110" d="100"/>
        </p:scale>
        <p:origin x="3294" y="-6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46654B9-E003-164B-891B-3627FBC8D073}" type="datetimeFigureOut">
              <a:rPr lang="en-US" smtClean="0"/>
              <a:pPr/>
              <a:t>11/7/2022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4D3CA12-C8FD-084F-9D87-0A93B5D89585}" type="slidenum">
              <a:rPr lang="en-US" smtClean="0"/>
              <a:pPr/>
              <a:t>‹#›</a:t>
            </a:fld>
            <a:endParaRPr lang="en-US"/>
          </a:p>
        </p:txBody>
      </p:sp>
    </p:spTree>
    <p:extLst>
      <p:ext uri="{BB962C8B-B14F-4D97-AF65-F5344CB8AC3E}">
        <p14:creationId xmlns:p14="http://schemas.microsoft.com/office/powerpoint/2010/main" val="2441443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are going to be chatting about the process for filling either a new or vacant position. </a:t>
            </a:r>
          </a:p>
          <a:p>
            <a:endParaRPr lang="en-US" sz="1400" dirty="0"/>
          </a:p>
          <a:p>
            <a:r>
              <a:rPr lang="en-US" sz="1400" dirty="0"/>
              <a:t>Before we go through the steps, I’d like to show you a flowchart of the process – from start to finish.</a:t>
            </a:r>
          </a:p>
        </p:txBody>
      </p:sp>
      <p:sp>
        <p:nvSpPr>
          <p:cNvPr id="4" name="Slide Number Placeholder 3"/>
          <p:cNvSpPr>
            <a:spLocks noGrp="1"/>
          </p:cNvSpPr>
          <p:nvPr>
            <p:ph type="sldNum" sz="quarter" idx="5"/>
          </p:nvPr>
        </p:nvSpPr>
        <p:spPr/>
        <p:txBody>
          <a:bodyPr/>
          <a:lstStyle/>
          <a:p>
            <a:fld id="{C4D3CA12-C8FD-084F-9D87-0A93B5D89585}" type="slidenum">
              <a:rPr lang="en-US" smtClean="0"/>
              <a:pPr/>
              <a:t>1</a:t>
            </a:fld>
            <a:endParaRPr lang="en-US"/>
          </a:p>
        </p:txBody>
      </p:sp>
    </p:spTree>
    <p:extLst>
      <p:ext uri="{BB962C8B-B14F-4D97-AF65-F5344CB8AC3E}">
        <p14:creationId xmlns:p14="http://schemas.microsoft.com/office/powerpoint/2010/main" val="27881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618480" cy="2484074"/>
          </a:xfrm>
        </p:spPr>
        <p:txBody>
          <a:bodyPr/>
          <a:lstStyle/>
          <a:p>
            <a:r>
              <a:rPr lang="en-US" sz="1400" dirty="0"/>
              <a:t>Note that the job description must be inserted into this form. We cannot accept any attachments. </a:t>
            </a:r>
          </a:p>
          <a:p>
            <a:endParaRPr lang="en-US" sz="1400" dirty="0"/>
          </a:p>
          <a:p>
            <a:r>
              <a:rPr lang="en-US" sz="1400" dirty="0"/>
              <a:t>We really want to stress that you utilize your Business Manager to ensure you have equity in your Units.</a:t>
            </a:r>
          </a:p>
          <a:p>
            <a:endParaRPr lang="en-US" sz="1400" dirty="0"/>
          </a:p>
          <a:p>
            <a:r>
              <a:rPr lang="en-US" sz="1400" dirty="0"/>
              <a:t>I also want to call out the Posting Duration. Unless specified, all positions will be open until filled. When determining  the duration – keep in mind that it can take 2 weeks to bring your candidate into hire status. </a:t>
            </a:r>
          </a:p>
          <a:p>
            <a:endParaRPr lang="en-US" sz="1400"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10</a:t>
            </a:fld>
            <a:endParaRPr lang="en-US"/>
          </a:p>
        </p:txBody>
      </p:sp>
    </p:spTree>
    <p:extLst>
      <p:ext uri="{BB962C8B-B14F-4D97-AF65-F5344CB8AC3E}">
        <p14:creationId xmlns:p14="http://schemas.microsoft.com/office/powerpoint/2010/main" val="126675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last section provides a disclaimer for you as to what will be included as well as allows you to add anything specific about your unit that might attract candidates. </a:t>
            </a:r>
          </a:p>
          <a:p>
            <a:endParaRPr lang="en-US" sz="1400" dirty="0"/>
          </a:p>
          <a:p>
            <a:r>
              <a:rPr lang="en-US" sz="1400" dirty="0"/>
              <a:t>I also want to point out the last revised date. Based on feedback from you – we make updates to this form. Please be sure to always go to our webpage for the form as opposed to downloading one to your computer. This ensures you are always using the most recent form.</a:t>
            </a:r>
          </a:p>
        </p:txBody>
      </p:sp>
      <p:sp>
        <p:nvSpPr>
          <p:cNvPr id="4" name="Slide Number Placeholder 3"/>
          <p:cNvSpPr>
            <a:spLocks noGrp="1"/>
          </p:cNvSpPr>
          <p:nvPr>
            <p:ph type="sldNum" sz="quarter" idx="5"/>
          </p:nvPr>
        </p:nvSpPr>
        <p:spPr/>
        <p:txBody>
          <a:bodyPr/>
          <a:lstStyle/>
          <a:p>
            <a:fld id="{C4D3CA12-C8FD-084F-9D87-0A93B5D89585}" type="slidenum">
              <a:rPr lang="en-US" smtClean="0"/>
              <a:pPr/>
              <a:t>11</a:t>
            </a:fld>
            <a:endParaRPr lang="en-US"/>
          </a:p>
        </p:txBody>
      </p:sp>
    </p:spTree>
    <p:extLst>
      <p:ext uri="{BB962C8B-B14F-4D97-AF65-F5344CB8AC3E}">
        <p14:creationId xmlns:p14="http://schemas.microsoft.com/office/powerpoint/2010/main" val="370653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3786188" cy="2840038"/>
          </a:xfrm>
        </p:spPr>
      </p:sp>
      <p:sp>
        <p:nvSpPr>
          <p:cNvPr id="3" name="Notes Placeholder 2"/>
          <p:cNvSpPr>
            <a:spLocks noGrp="1"/>
          </p:cNvSpPr>
          <p:nvPr>
            <p:ph type="body" idx="1"/>
          </p:nvPr>
        </p:nvSpPr>
        <p:spPr>
          <a:xfrm>
            <a:off x="702310" y="3875629"/>
            <a:ext cx="5618480" cy="4628553"/>
          </a:xfrm>
        </p:spPr>
        <p:txBody>
          <a:bodyPr/>
          <a:lstStyle/>
          <a:p>
            <a:endParaRPr lang="en-US"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12</a:t>
            </a:fld>
            <a:endParaRPr lang="en-US"/>
          </a:p>
        </p:txBody>
      </p:sp>
    </p:spTree>
    <p:extLst>
      <p:ext uri="{BB962C8B-B14F-4D97-AF65-F5344CB8AC3E}">
        <p14:creationId xmlns:p14="http://schemas.microsoft.com/office/powerpoint/2010/main" val="320127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Give us one or the other – monthly or hourly. We strongly prefer you to give us either as opposed to the annual salary. </a:t>
            </a:r>
          </a:p>
          <a:p>
            <a:endParaRPr lang="en-US" dirty="0"/>
          </a:p>
          <a:p>
            <a:endParaRPr lang="en-US"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13</a:t>
            </a:fld>
            <a:endParaRPr lang="en-US"/>
          </a:p>
        </p:txBody>
      </p:sp>
    </p:spTree>
    <p:extLst>
      <p:ext uri="{BB962C8B-B14F-4D97-AF65-F5344CB8AC3E}">
        <p14:creationId xmlns:p14="http://schemas.microsoft.com/office/powerpoint/2010/main" val="119830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14</a:t>
            </a:fld>
            <a:endParaRPr lang="en-US"/>
          </a:p>
        </p:txBody>
      </p:sp>
    </p:spTree>
    <p:extLst>
      <p:ext uri="{BB962C8B-B14F-4D97-AF65-F5344CB8AC3E}">
        <p14:creationId xmlns:p14="http://schemas.microsoft.com/office/powerpoint/2010/main" val="92683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15</a:t>
            </a:fld>
            <a:endParaRPr lang="en-US"/>
          </a:p>
        </p:txBody>
      </p:sp>
    </p:spTree>
    <p:extLst>
      <p:ext uri="{BB962C8B-B14F-4D97-AF65-F5344CB8AC3E}">
        <p14:creationId xmlns:p14="http://schemas.microsoft.com/office/powerpoint/2010/main" val="3926511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16</a:t>
            </a:fld>
            <a:endParaRPr lang="en-US"/>
          </a:p>
        </p:txBody>
      </p:sp>
    </p:spTree>
    <p:extLst>
      <p:ext uri="{BB962C8B-B14F-4D97-AF65-F5344CB8AC3E}">
        <p14:creationId xmlns:p14="http://schemas.microsoft.com/office/powerpoint/2010/main" val="256192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17</a:t>
            </a:fld>
            <a:endParaRPr lang="en-US"/>
          </a:p>
        </p:txBody>
      </p:sp>
    </p:spTree>
    <p:extLst>
      <p:ext uri="{BB962C8B-B14F-4D97-AF65-F5344CB8AC3E}">
        <p14:creationId xmlns:p14="http://schemas.microsoft.com/office/powerpoint/2010/main" val="324978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18</a:t>
            </a:fld>
            <a:endParaRPr lang="en-US"/>
          </a:p>
        </p:txBody>
      </p:sp>
    </p:spTree>
    <p:extLst>
      <p:ext uri="{BB962C8B-B14F-4D97-AF65-F5344CB8AC3E}">
        <p14:creationId xmlns:p14="http://schemas.microsoft.com/office/powerpoint/2010/main" val="391832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 the HR site, we have additional resources for you regarding this process including information about </a:t>
            </a:r>
          </a:p>
          <a:p>
            <a:pPr marL="291636" indent="-291636">
              <a:buFont typeface="Arial" panose="020B0604020202020204" pitchFamily="34" charset="0"/>
              <a:buChar char="•"/>
            </a:pPr>
            <a:r>
              <a:rPr lang="en-US" sz="1400" dirty="0"/>
              <a:t>Pool Certification,</a:t>
            </a:r>
          </a:p>
          <a:p>
            <a:pPr marL="291636" indent="-291636">
              <a:buFont typeface="Arial" panose="020B0604020202020204" pitchFamily="34" charset="0"/>
              <a:buChar char="•"/>
            </a:pPr>
            <a:r>
              <a:rPr lang="en-US" sz="1400" dirty="0"/>
              <a:t>Interviewing Guides (including a warm up question guide aka a phone screen, </a:t>
            </a:r>
          </a:p>
          <a:p>
            <a:pPr marL="291636" indent="-291636">
              <a:buFont typeface="Arial" panose="020B0604020202020204" pitchFamily="34" charset="0"/>
              <a:buChar char="•"/>
            </a:pPr>
            <a:r>
              <a:rPr lang="en-US" sz="1400" dirty="0"/>
              <a:t>a verbal offer guide, </a:t>
            </a:r>
          </a:p>
          <a:p>
            <a:pPr marL="291636" indent="-291636">
              <a:buFont typeface="Arial" panose="020B0604020202020204" pitchFamily="34" charset="0"/>
              <a:buChar char="•"/>
            </a:pPr>
            <a:r>
              <a:rPr lang="en-US" sz="1400" dirty="0"/>
              <a:t>information about the CBC, </a:t>
            </a:r>
          </a:p>
          <a:p>
            <a:pPr marL="291636" indent="-291636">
              <a:buFont typeface="Arial" panose="020B0604020202020204" pitchFamily="34" charset="0"/>
              <a:buChar char="•"/>
            </a:pPr>
            <a:r>
              <a:rPr lang="en-US" sz="1400" dirty="0"/>
              <a:t>as well as orientation dates, and info about post offer. </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19</a:t>
            </a:fld>
            <a:endParaRPr lang="en-US"/>
          </a:p>
        </p:txBody>
      </p:sp>
    </p:spTree>
    <p:extLst>
      <p:ext uri="{BB962C8B-B14F-4D97-AF65-F5344CB8AC3E}">
        <p14:creationId xmlns:p14="http://schemas.microsoft.com/office/powerpoint/2010/main" val="333231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 you can see – this is a multiple-step process. The points in blue are the steps that are handled within our HR recruit team. </a:t>
            </a:r>
          </a:p>
          <a:p>
            <a:endParaRPr lang="en-US" sz="1400" dirty="0"/>
          </a:p>
          <a:p>
            <a:r>
              <a:rPr lang="en-US" sz="1400" dirty="0"/>
              <a:t>Now that we’ve see the overview, let’s talk about the steps.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3CA12-C8FD-084F-9D87-0A93B5D895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430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you go to the righthand side of our website, you will see Managers – use the drop down to find Recruiting and Hiring.</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20</a:t>
            </a:fld>
            <a:endParaRPr lang="en-US"/>
          </a:p>
        </p:txBody>
      </p:sp>
    </p:spTree>
    <p:extLst>
      <p:ext uri="{BB962C8B-B14F-4D97-AF65-F5344CB8AC3E}">
        <p14:creationId xmlns:p14="http://schemas.microsoft.com/office/powerpoint/2010/main" val="322952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you will find the job posting form along with information about:</a:t>
            </a:r>
          </a:p>
          <a:p>
            <a:endParaRPr lang="en-US" sz="1400" dirty="0"/>
          </a:p>
          <a:p>
            <a:pPr marL="291636" indent="-291636">
              <a:buFont typeface="Arial" panose="020B0604020202020204" pitchFamily="34" charset="0"/>
              <a:buChar char="•"/>
            </a:pPr>
            <a:r>
              <a:rPr lang="en-US" sz="1400" dirty="0"/>
              <a:t>Pool Certification,</a:t>
            </a:r>
          </a:p>
          <a:p>
            <a:pPr marL="291636" indent="-291636">
              <a:buFont typeface="Arial" panose="020B0604020202020204" pitchFamily="34" charset="0"/>
              <a:buChar char="•"/>
            </a:pPr>
            <a:r>
              <a:rPr lang="en-US" sz="1400" dirty="0"/>
              <a:t>Interviewing Guides,</a:t>
            </a:r>
          </a:p>
          <a:p>
            <a:pPr marL="291636" indent="-291636">
              <a:buFont typeface="Arial" panose="020B0604020202020204" pitchFamily="34" charset="0"/>
              <a:buChar char="•"/>
            </a:pPr>
            <a:r>
              <a:rPr lang="en-US" sz="1400" dirty="0"/>
              <a:t>a verbal offer guide, </a:t>
            </a:r>
          </a:p>
          <a:p>
            <a:pPr marL="291636" indent="-291636">
              <a:buFont typeface="Arial" panose="020B0604020202020204" pitchFamily="34" charset="0"/>
              <a:buChar char="•"/>
            </a:pPr>
            <a:r>
              <a:rPr lang="en-US" sz="1400" dirty="0"/>
              <a:t>information about the CBC, </a:t>
            </a:r>
          </a:p>
          <a:p>
            <a:pPr marL="291636" indent="-291636">
              <a:buFont typeface="Arial" panose="020B0604020202020204" pitchFamily="34" charset="0"/>
              <a:buChar char="•"/>
            </a:pPr>
            <a:r>
              <a:rPr lang="en-US" sz="1400" dirty="0"/>
              <a:t>as well as orientation dates, and info about post offer. </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21</a:t>
            </a:fld>
            <a:endParaRPr lang="en-US"/>
          </a:p>
        </p:txBody>
      </p:sp>
    </p:spTree>
    <p:extLst>
      <p:ext uri="{BB962C8B-B14F-4D97-AF65-F5344CB8AC3E}">
        <p14:creationId xmlns:p14="http://schemas.microsoft.com/office/powerpoint/2010/main" val="310795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Questions?</a:t>
            </a:r>
          </a:p>
          <a:p>
            <a:endParaRPr lang="en-US" sz="1400" dirty="0"/>
          </a:p>
          <a:p>
            <a:r>
              <a:rPr lang="en-US" sz="1400" dirty="0"/>
              <a:t>If you found this presentation helpful – please let others know.</a:t>
            </a:r>
          </a:p>
          <a:p>
            <a:endParaRPr lang="en-US" sz="1400" dirty="0"/>
          </a:p>
          <a:p>
            <a:r>
              <a:rPr lang="en-US" sz="1400" dirty="0"/>
              <a:t>We also have an anonymous feedback link at the end of our email signatures as well as on the main page of our website. We would love to hear from you as to how we are doing and how we can improve.</a:t>
            </a:r>
          </a:p>
          <a:p>
            <a:endParaRPr lang="en-US" sz="1400" dirty="0"/>
          </a:p>
          <a:p>
            <a:endParaRPr lang="en-US" sz="1400" dirty="0"/>
          </a:p>
          <a:p>
            <a:r>
              <a:rPr lang="en-US" sz="1400" dirty="0"/>
              <a:t>Thank-you!</a:t>
            </a:r>
          </a:p>
          <a:p>
            <a:endParaRPr lang="en-US" sz="1400"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22</a:t>
            </a:fld>
            <a:endParaRPr lang="en-US"/>
          </a:p>
        </p:txBody>
      </p:sp>
    </p:spTree>
    <p:extLst>
      <p:ext uri="{BB962C8B-B14F-4D97-AF65-F5344CB8AC3E}">
        <p14:creationId xmlns:p14="http://schemas.microsoft.com/office/powerpoint/2010/main" val="348582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373063"/>
            <a:ext cx="3032125" cy="2274887"/>
          </a:xfrm>
        </p:spPr>
      </p:sp>
      <p:sp>
        <p:nvSpPr>
          <p:cNvPr id="4" name="Slide Number Placeholder 3"/>
          <p:cNvSpPr>
            <a:spLocks noGrp="1"/>
          </p:cNvSpPr>
          <p:nvPr>
            <p:ph type="sldNum" sz="quarter" idx="5"/>
          </p:nvPr>
        </p:nvSpPr>
        <p:spPr/>
        <p:txBody>
          <a:bodyPr/>
          <a:lstStyle/>
          <a:p>
            <a:fld id="{C4D3CA12-C8FD-084F-9D87-0A93B5D89585}" type="slidenum">
              <a:rPr lang="en-US" smtClean="0"/>
              <a:pPr/>
              <a:t>3</a:t>
            </a:fld>
            <a:endParaRPr lang="en-US"/>
          </a:p>
        </p:txBody>
      </p:sp>
      <p:sp>
        <p:nvSpPr>
          <p:cNvPr id="6" name="Notes Placeholder 5">
            <a:extLst>
              <a:ext uri="{FF2B5EF4-FFF2-40B4-BE49-F238E27FC236}">
                <a16:creationId xmlns:a16="http://schemas.microsoft.com/office/drawing/2014/main" id="{3D6ED24D-0EA5-AF39-3FF0-4CD1EF51D71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9337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373063"/>
            <a:ext cx="3032125" cy="2274887"/>
          </a:xfrm>
        </p:spPr>
      </p:sp>
      <p:sp>
        <p:nvSpPr>
          <p:cNvPr id="4" name="Slide Number Placeholder 3"/>
          <p:cNvSpPr>
            <a:spLocks noGrp="1"/>
          </p:cNvSpPr>
          <p:nvPr>
            <p:ph type="sldNum" sz="quarter" idx="5"/>
          </p:nvPr>
        </p:nvSpPr>
        <p:spPr/>
        <p:txBody>
          <a:bodyPr/>
          <a:lstStyle/>
          <a:p>
            <a:fld id="{C4D3CA12-C8FD-084F-9D87-0A93B5D89585}" type="slidenum">
              <a:rPr lang="en-US" smtClean="0"/>
              <a:pPr/>
              <a:t>4</a:t>
            </a:fld>
            <a:endParaRPr lang="en-US"/>
          </a:p>
        </p:txBody>
      </p:sp>
      <p:sp>
        <p:nvSpPr>
          <p:cNvPr id="6" name="Notes Placeholder 5">
            <a:extLst>
              <a:ext uri="{FF2B5EF4-FFF2-40B4-BE49-F238E27FC236}">
                <a16:creationId xmlns:a16="http://schemas.microsoft.com/office/drawing/2014/main" id="{7B45C6F3-B2D8-6C10-9D5F-0D1EB75CE07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9432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5488" y="373063"/>
            <a:ext cx="3032125" cy="2274887"/>
          </a:xfrm>
        </p:spPr>
      </p:sp>
      <p:sp>
        <p:nvSpPr>
          <p:cNvPr id="4" name="Slide Number Placeholder 3"/>
          <p:cNvSpPr>
            <a:spLocks noGrp="1"/>
          </p:cNvSpPr>
          <p:nvPr>
            <p:ph type="sldNum" sz="quarter" idx="5"/>
          </p:nvPr>
        </p:nvSpPr>
        <p:spPr/>
        <p:txBody>
          <a:bodyPr/>
          <a:lstStyle/>
          <a:p>
            <a:fld id="{C4D3CA12-C8FD-084F-9D87-0A93B5D89585}" type="slidenum">
              <a:rPr lang="en-US" smtClean="0"/>
              <a:pPr/>
              <a:t>5</a:t>
            </a:fld>
            <a:endParaRPr lang="en-US"/>
          </a:p>
        </p:txBody>
      </p:sp>
      <p:sp>
        <p:nvSpPr>
          <p:cNvPr id="6" name="Notes Placeholder 5">
            <a:extLst>
              <a:ext uri="{FF2B5EF4-FFF2-40B4-BE49-F238E27FC236}">
                <a16:creationId xmlns:a16="http://schemas.microsoft.com/office/drawing/2014/main" id="{826D3152-39EB-C485-427A-5DBF3B17315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9778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3CA12-C8FD-084F-9D87-0A93B5D89585}" type="slidenum">
              <a:rPr lang="en-US" smtClean="0"/>
              <a:pPr/>
              <a:t>6</a:t>
            </a:fld>
            <a:endParaRPr lang="en-US"/>
          </a:p>
        </p:txBody>
      </p:sp>
    </p:spTree>
    <p:extLst>
      <p:ext uri="{BB962C8B-B14F-4D97-AF65-F5344CB8AC3E}">
        <p14:creationId xmlns:p14="http://schemas.microsoft.com/office/powerpoint/2010/main" val="340392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first section of this form just provides instructions. </a:t>
            </a:r>
          </a:p>
          <a:p>
            <a:endParaRPr lang="en-US" sz="1400" dirty="0"/>
          </a:p>
          <a:p>
            <a:r>
              <a:rPr lang="en-US" sz="1400" dirty="0"/>
              <a:t>Your Business Manger will be the one to submit the completed form. If you send directly to the recruit team or to Shared Services, it will be sent back to you in order to follow the established process. </a:t>
            </a:r>
          </a:p>
        </p:txBody>
      </p:sp>
      <p:sp>
        <p:nvSpPr>
          <p:cNvPr id="4" name="Slide Number Placeholder 3"/>
          <p:cNvSpPr>
            <a:spLocks noGrp="1"/>
          </p:cNvSpPr>
          <p:nvPr>
            <p:ph type="sldNum" sz="quarter" idx="5"/>
          </p:nvPr>
        </p:nvSpPr>
        <p:spPr/>
        <p:txBody>
          <a:bodyPr/>
          <a:lstStyle/>
          <a:p>
            <a:fld id="{C4D3CA12-C8FD-084F-9D87-0A93B5D89585}" type="slidenum">
              <a:rPr lang="en-US" smtClean="0"/>
              <a:pPr/>
              <a:t>7</a:t>
            </a:fld>
            <a:endParaRPr lang="en-US"/>
          </a:p>
        </p:txBody>
      </p:sp>
    </p:spTree>
    <p:extLst>
      <p:ext uri="{BB962C8B-B14F-4D97-AF65-F5344CB8AC3E}">
        <p14:creationId xmlns:p14="http://schemas.microsoft.com/office/powerpoint/2010/main" val="260440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really want to highlight the date. As you saw on the overview – bringing someone into the UMSL community takes time. Generally, two weeks from start to finish. You also want to be cognizant of new employee orientation. (We have a list of those dates on our website)</a:t>
            </a:r>
          </a:p>
        </p:txBody>
      </p:sp>
      <p:sp>
        <p:nvSpPr>
          <p:cNvPr id="4" name="Slide Number Placeholder 3"/>
          <p:cNvSpPr>
            <a:spLocks noGrp="1"/>
          </p:cNvSpPr>
          <p:nvPr>
            <p:ph type="sldNum" sz="quarter" idx="5"/>
          </p:nvPr>
        </p:nvSpPr>
        <p:spPr/>
        <p:txBody>
          <a:bodyPr/>
          <a:lstStyle/>
          <a:p>
            <a:fld id="{C4D3CA12-C8FD-084F-9D87-0A93B5D89585}" type="slidenum">
              <a:rPr lang="en-US" smtClean="0"/>
              <a:pPr/>
              <a:t>8</a:t>
            </a:fld>
            <a:endParaRPr lang="en-US"/>
          </a:p>
        </p:txBody>
      </p:sp>
    </p:spTree>
    <p:extLst>
      <p:ext uri="{BB962C8B-B14F-4D97-AF65-F5344CB8AC3E}">
        <p14:creationId xmlns:p14="http://schemas.microsoft.com/office/powerpoint/2010/main" val="2111914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Just put all hiring team members into one field “hiring manager, interviewer, search committee” .</a:t>
            </a:r>
          </a:p>
          <a:p>
            <a:endParaRPr lang="en-US" sz="1400" dirty="0"/>
          </a:p>
          <a:p>
            <a:r>
              <a:rPr lang="en-US" sz="1400" dirty="0"/>
              <a:t>We have to have the </a:t>
            </a:r>
            <a:r>
              <a:rPr lang="en-US" sz="1400" dirty="0" err="1"/>
              <a:t>empl</a:t>
            </a:r>
            <a:r>
              <a:rPr lang="en-US" sz="1400" dirty="0"/>
              <a:t> ID for the Hiring team members.</a:t>
            </a:r>
          </a:p>
        </p:txBody>
      </p:sp>
      <p:sp>
        <p:nvSpPr>
          <p:cNvPr id="4" name="Slide Number Placeholder 3"/>
          <p:cNvSpPr>
            <a:spLocks noGrp="1"/>
          </p:cNvSpPr>
          <p:nvPr>
            <p:ph type="sldNum" sz="quarter" idx="5"/>
          </p:nvPr>
        </p:nvSpPr>
        <p:spPr/>
        <p:txBody>
          <a:bodyPr/>
          <a:lstStyle/>
          <a:p>
            <a:fld id="{C4D3CA12-C8FD-084F-9D87-0A93B5D89585}" type="slidenum">
              <a:rPr lang="en-US" smtClean="0"/>
              <a:pPr/>
              <a:t>9</a:t>
            </a:fld>
            <a:endParaRPr lang="en-US"/>
          </a:p>
        </p:txBody>
      </p:sp>
    </p:spTree>
    <p:extLst>
      <p:ext uri="{BB962C8B-B14F-4D97-AF65-F5344CB8AC3E}">
        <p14:creationId xmlns:p14="http://schemas.microsoft.com/office/powerpoint/2010/main" val="260168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66407" y="6373133"/>
            <a:ext cx="2895600" cy="365125"/>
          </a:xfrm>
        </p:spPr>
        <p:txBody>
          <a:bodyPr/>
          <a:lstStyle/>
          <a:p>
            <a:pPr algn="l"/>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251792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lgn="l">
              <a:defRPr/>
            </a:lvl1pPr>
          </a:lstStyle>
          <a:p>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57822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lgn="l">
              <a:defRPr/>
            </a:lvl1pPr>
          </a:lstStyle>
          <a:p>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377582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lgn="l"/>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37065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lgn="l"/>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240551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algn="l"/>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106066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lgn="l"/>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416699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algn="l"/>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244165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405063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l">
              <a:defRPr/>
            </a:lvl1pPr>
          </a:lstStyle>
          <a:p>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351956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solidFill>
                  <a:srgbClr val="FFFFFF">
                    <a:tint val="75000"/>
                  </a:srgbClr>
                </a:solidFill>
                <a:latin typeface="Arial"/>
              </a:rPr>
              <a:t>University of Missouri–St.Louis</a:t>
            </a:r>
          </a:p>
        </p:txBody>
      </p:sp>
    </p:spTree>
    <p:extLst>
      <p:ext uri="{BB962C8B-B14F-4D97-AF65-F5344CB8AC3E}">
        <p14:creationId xmlns:p14="http://schemas.microsoft.com/office/powerpoint/2010/main" val="379632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g1"/>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42333" y="-28222"/>
            <a:ext cx="9275704" cy="695677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40074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solidFill>
                  <a:srgbClr val="FFFFFF">
                    <a:tint val="75000"/>
                  </a:srgbClr>
                </a:solidFill>
                <a:latin typeface="Arial"/>
              </a:rPr>
              <a:t>University of Missouri–St.Louis</a:t>
            </a:r>
          </a:p>
        </p:txBody>
      </p:sp>
      <p:pic>
        <p:nvPicPr>
          <p:cNvPr id="8" name="Picture 7" descr="umsl_type_white.gif"/>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395308" y="6000066"/>
            <a:ext cx="1494692" cy="682576"/>
          </a:xfrm>
          <a:prstGeom prst="rect">
            <a:avLst/>
          </a:prstGeom>
        </p:spPr>
      </p:pic>
    </p:spTree>
    <p:extLst>
      <p:ext uri="{BB962C8B-B14F-4D97-AF65-F5344CB8AC3E}">
        <p14:creationId xmlns:p14="http://schemas.microsoft.com/office/powerpoint/2010/main" val="303568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100000"/>
        </a:lnSpc>
        <a:spcBef>
          <a:spcPct val="0"/>
        </a:spcBef>
        <a:buNone/>
        <a:defRPr sz="3200" b="1" i="0" u="none" kern="1200" cap="all" normalizeH="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employment@umsl.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t>Staff (</a:t>
            </a:r>
            <a:r>
              <a:rPr lang="en-US"/>
              <a:t>Benefit Eligible) </a:t>
            </a:r>
            <a:br>
              <a:rPr lang="en-US"/>
            </a:br>
            <a:r>
              <a:rPr lang="en-US"/>
              <a:t>Job </a:t>
            </a:r>
            <a:r>
              <a:rPr lang="en-US" dirty="0"/>
              <a:t>Posting Process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62474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63A9B4D7-3457-893B-CB54-F1200779E6CF}"/>
              </a:ext>
            </a:extLst>
          </p:cNvPr>
          <p:cNvPicPr>
            <a:picLocks noChangeAspect="1"/>
          </p:cNvPicPr>
          <p:nvPr/>
        </p:nvPicPr>
        <p:blipFill>
          <a:blip r:embed="rId3"/>
          <a:stretch>
            <a:fillRect/>
          </a:stretch>
        </p:blipFill>
        <p:spPr>
          <a:xfrm>
            <a:off x="1372871" y="1593908"/>
            <a:ext cx="6775973" cy="4408082"/>
          </a:xfrm>
          <a:prstGeom prst="rect">
            <a:avLst/>
          </a:prstGeom>
        </p:spPr>
      </p:pic>
      <p:sp>
        <p:nvSpPr>
          <p:cNvPr id="8" name="Oval 7">
            <a:extLst>
              <a:ext uri="{FF2B5EF4-FFF2-40B4-BE49-F238E27FC236}">
                <a16:creationId xmlns:a16="http://schemas.microsoft.com/office/drawing/2014/main" id="{0CA1EE3C-4A54-BD99-0E7A-F62E69B06BB9}"/>
              </a:ext>
            </a:extLst>
          </p:cNvPr>
          <p:cNvSpPr/>
          <p:nvPr/>
        </p:nvSpPr>
        <p:spPr>
          <a:xfrm>
            <a:off x="1191237" y="2103920"/>
            <a:ext cx="1451295" cy="30619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5553E3F-86B7-2AB2-7D20-30B9A8ECF7CA}"/>
              </a:ext>
            </a:extLst>
          </p:cNvPr>
          <p:cNvSpPr/>
          <p:nvPr/>
        </p:nvSpPr>
        <p:spPr>
          <a:xfrm>
            <a:off x="1145097" y="5356372"/>
            <a:ext cx="1543574" cy="30619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A24C18-AAFC-E65C-0233-63F8653E8A39}"/>
              </a:ext>
            </a:extLst>
          </p:cNvPr>
          <p:cNvSpPr txBox="1"/>
          <p:nvPr/>
        </p:nvSpPr>
        <p:spPr>
          <a:xfrm>
            <a:off x="1577130" y="461394"/>
            <a:ext cx="5998129" cy="923330"/>
          </a:xfrm>
          <a:prstGeom prst="rect">
            <a:avLst/>
          </a:prstGeom>
          <a:noFill/>
        </p:spPr>
        <p:txBody>
          <a:bodyPr wrap="square" rtlCol="0">
            <a:spAutoFit/>
          </a:bodyPr>
          <a:lstStyle/>
          <a:p>
            <a:r>
              <a:rPr lang="en-US" dirty="0"/>
              <a:t>The job description must be typed into the form. It cannot be submitted as a separate attachment. Note that all jobs are “open until filled” unless you specify a close date. </a:t>
            </a:r>
          </a:p>
        </p:txBody>
      </p:sp>
    </p:spTree>
    <p:extLst>
      <p:ext uri="{BB962C8B-B14F-4D97-AF65-F5344CB8AC3E}">
        <p14:creationId xmlns:p14="http://schemas.microsoft.com/office/powerpoint/2010/main" val="199018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9CB0332-1C4D-95FF-AB41-3CCE9913F467}"/>
              </a:ext>
            </a:extLst>
          </p:cNvPr>
          <p:cNvPicPr>
            <a:picLocks noChangeAspect="1"/>
          </p:cNvPicPr>
          <p:nvPr/>
        </p:nvPicPr>
        <p:blipFill>
          <a:blip r:embed="rId3"/>
          <a:stretch>
            <a:fillRect/>
          </a:stretch>
        </p:blipFill>
        <p:spPr>
          <a:xfrm>
            <a:off x="494951" y="887460"/>
            <a:ext cx="8005849" cy="5083079"/>
          </a:xfrm>
          <a:prstGeom prst="rect">
            <a:avLst/>
          </a:prstGeom>
        </p:spPr>
      </p:pic>
      <p:sp>
        <p:nvSpPr>
          <p:cNvPr id="5" name="Oval 4">
            <a:extLst>
              <a:ext uri="{FF2B5EF4-FFF2-40B4-BE49-F238E27FC236}">
                <a16:creationId xmlns:a16="http://schemas.microsoft.com/office/drawing/2014/main" id="{DB7399FE-7FCD-42DE-E761-FA2BD44F54C0}"/>
              </a:ext>
            </a:extLst>
          </p:cNvPr>
          <p:cNvSpPr/>
          <p:nvPr/>
        </p:nvSpPr>
        <p:spPr>
          <a:xfrm>
            <a:off x="299251" y="5549317"/>
            <a:ext cx="2032888" cy="51172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973471-E220-B847-C3CB-221FDC18B696}"/>
              </a:ext>
            </a:extLst>
          </p:cNvPr>
          <p:cNvSpPr txBox="1"/>
          <p:nvPr/>
        </p:nvSpPr>
        <p:spPr>
          <a:xfrm>
            <a:off x="864066" y="241129"/>
            <a:ext cx="7021585" cy="646331"/>
          </a:xfrm>
          <a:prstGeom prst="rect">
            <a:avLst/>
          </a:prstGeom>
          <a:noFill/>
        </p:spPr>
        <p:txBody>
          <a:bodyPr wrap="square" rtlCol="0">
            <a:spAutoFit/>
          </a:bodyPr>
          <a:lstStyle/>
          <a:p>
            <a:pPr algn="ctr"/>
            <a:r>
              <a:rPr lang="en-US" dirty="0"/>
              <a:t>Please always grab a new form from our website to ensure you have the most recent version. </a:t>
            </a:r>
          </a:p>
        </p:txBody>
      </p:sp>
    </p:spTree>
    <p:extLst>
      <p:ext uri="{BB962C8B-B14F-4D97-AF65-F5344CB8AC3E}">
        <p14:creationId xmlns:p14="http://schemas.microsoft.com/office/powerpoint/2010/main" val="399949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0E9C5-F81E-486A-B900-C5C46242DEA3}"/>
              </a:ext>
            </a:extLst>
          </p:cNvPr>
          <p:cNvSpPr txBox="1"/>
          <p:nvPr/>
        </p:nvSpPr>
        <p:spPr>
          <a:xfrm>
            <a:off x="1640048" y="2721114"/>
            <a:ext cx="5863904" cy="1323439"/>
          </a:xfrm>
          <a:prstGeom prst="rect">
            <a:avLst/>
          </a:prstGeom>
          <a:noFill/>
        </p:spPr>
        <p:txBody>
          <a:bodyPr wrap="square" rtlCol="0">
            <a:spAutoFit/>
          </a:bodyPr>
          <a:lstStyle/>
          <a:p>
            <a:pPr algn="ctr"/>
            <a:r>
              <a:rPr lang="en-US" sz="4000" dirty="0"/>
              <a:t>What happens after the form is submitted?</a:t>
            </a:r>
          </a:p>
        </p:txBody>
      </p:sp>
    </p:spTree>
    <p:extLst>
      <p:ext uri="{BB962C8B-B14F-4D97-AF65-F5344CB8AC3E}">
        <p14:creationId xmlns:p14="http://schemas.microsoft.com/office/powerpoint/2010/main" val="94859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65B96-1901-41BA-901D-015F7CAD3C09}"/>
              </a:ext>
            </a:extLst>
          </p:cNvPr>
          <p:cNvSpPr>
            <a:spLocks noGrp="1"/>
          </p:cNvSpPr>
          <p:nvPr>
            <p:ph sz="half" idx="1"/>
          </p:nvPr>
        </p:nvSpPr>
        <p:spPr>
          <a:xfrm>
            <a:off x="457200" y="890281"/>
            <a:ext cx="8229600" cy="5077438"/>
          </a:xfrm>
        </p:spPr>
        <p:txBody>
          <a:bodyPr>
            <a:normAutofit fontScale="62500" lnSpcReduction="20000"/>
          </a:bodyPr>
          <a:lstStyle/>
          <a:p>
            <a:r>
              <a:rPr lang="en-US" sz="2800" dirty="0"/>
              <a:t>After your Business Manager submits the form to our recruit team, they review it and send it to our Shared Services partners. </a:t>
            </a:r>
          </a:p>
          <a:p>
            <a:endParaRPr lang="en-US" sz="2800" dirty="0"/>
          </a:p>
          <a:p>
            <a:r>
              <a:rPr lang="en-US" sz="2800" dirty="0"/>
              <a:t>Generally, positions go live 24-48 hours. Approved positions post every hour at the top of the hour. </a:t>
            </a:r>
          </a:p>
          <a:p>
            <a:endParaRPr lang="en-US" sz="2800" dirty="0"/>
          </a:p>
          <a:p>
            <a:r>
              <a:rPr lang="en-US" sz="2800" dirty="0"/>
              <a:t>Weekly, Units receive an email that their job has been posted, this message includes internal equity for the unit as well as a statement that you need to discuss the salary offer (internal equity and budget) with your Business Manager. Please note that we give equity information based on the CSD, on occasion you may get UMSL-wide information. </a:t>
            </a:r>
          </a:p>
          <a:p>
            <a:endParaRPr lang="en-US" sz="2800" dirty="0"/>
          </a:p>
          <a:p>
            <a:r>
              <a:rPr lang="en-US" sz="2800" dirty="0"/>
              <a:t>Positions post to external sites within 48-72 hours (usually less). Units are encouraged to advertise the positions as well. For </a:t>
            </a:r>
            <a:r>
              <a:rPr lang="en-US" dirty="0"/>
              <a:t>advertising ideas, </a:t>
            </a:r>
            <a:r>
              <a:rPr lang="en-US" sz="2800" dirty="0"/>
              <a:t>please reach out to our Recruitment Team.</a:t>
            </a:r>
          </a:p>
          <a:p>
            <a:endParaRPr lang="en-US" sz="2800" dirty="0"/>
          </a:p>
          <a:p>
            <a:r>
              <a:rPr lang="en-US" sz="2800" dirty="0"/>
              <a:t>Everyday we route applicants who meet the minimum qualifications. Keep in mind that we certify pools that are staff GGS 10 and above as well as all faculty positions. </a:t>
            </a:r>
          </a:p>
          <a:p>
            <a:endParaRPr lang="en-US" dirty="0"/>
          </a:p>
        </p:txBody>
      </p:sp>
    </p:spTree>
    <p:extLst>
      <p:ext uri="{BB962C8B-B14F-4D97-AF65-F5344CB8AC3E}">
        <p14:creationId xmlns:p14="http://schemas.microsoft.com/office/powerpoint/2010/main" val="102277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0E9C5-F81E-486A-B900-C5C46242DEA3}"/>
              </a:ext>
            </a:extLst>
          </p:cNvPr>
          <p:cNvSpPr txBox="1"/>
          <p:nvPr/>
        </p:nvSpPr>
        <p:spPr>
          <a:xfrm>
            <a:off x="1640048" y="2721114"/>
            <a:ext cx="5863904" cy="707886"/>
          </a:xfrm>
          <a:prstGeom prst="rect">
            <a:avLst/>
          </a:prstGeom>
          <a:noFill/>
        </p:spPr>
        <p:txBody>
          <a:bodyPr wrap="square" rtlCol="0">
            <a:spAutoFit/>
          </a:bodyPr>
          <a:lstStyle/>
          <a:p>
            <a:pPr algn="ctr"/>
            <a:r>
              <a:rPr lang="en-US" sz="4000" dirty="0"/>
              <a:t>What causes delays?</a:t>
            </a:r>
          </a:p>
        </p:txBody>
      </p:sp>
    </p:spTree>
    <p:extLst>
      <p:ext uri="{BB962C8B-B14F-4D97-AF65-F5344CB8AC3E}">
        <p14:creationId xmlns:p14="http://schemas.microsoft.com/office/powerpoint/2010/main" val="287706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65B96-1901-41BA-901D-015F7CAD3C09}"/>
              </a:ext>
            </a:extLst>
          </p:cNvPr>
          <p:cNvSpPr>
            <a:spLocks noGrp="1"/>
          </p:cNvSpPr>
          <p:nvPr>
            <p:ph sz="half" idx="1"/>
          </p:nvPr>
        </p:nvSpPr>
        <p:spPr>
          <a:xfrm>
            <a:off x="457200" y="581033"/>
            <a:ext cx="8229600" cy="5077438"/>
          </a:xfrm>
        </p:spPr>
        <p:txBody>
          <a:bodyPr>
            <a:normAutofit fontScale="92500" lnSpcReduction="20000"/>
          </a:bodyPr>
          <a:lstStyle/>
          <a:p>
            <a:pPr algn="ctr"/>
            <a:r>
              <a:rPr lang="en-US" sz="3500" dirty="0"/>
              <a:t>Form not complete</a:t>
            </a:r>
          </a:p>
          <a:p>
            <a:pPr algn="ctr"/>
            <a:r>
              <a:rPr lang="en-US" sz="3500" dirty="0"/>
              <a:t>Salary listed not matching job code detail (hourly vs. monthly)</a:t>
            </a:r>
          </a:p>
          <a:p>
            <a:pPr algn="ctr"/>
            <a:r>
              <a:rPr lang="en-US" sz="3500" dirty="0"/>
              <a:t>Wrong job code</a:t>
            </a:r>
          </a:p>
          <a:p>
            <a:pPr algn="ctr"/>
            <a:r>
              <a:rPr lang="en-US" sz="3500" dirty="0"/>
              <a:t>Missing job description</a:t>
            </a:r>
          </a:p>
          <a:p>
            <a:pPr algn="ctr"/>
            <a:r>
              <a:rPr lang="en-US" sz="3500" dirty="0"/>
              <a:t>Missing MO code</a:t>
            </a:r>
          </a:p>
          <a:p>
            <a:pPr algn="ctr"/>
            <a:r>
              <a:rPr lang="en-US" sz="3500" dirty="0"/>
              <a:t>Needing to change dates</a:t>
            </a:r>
          </a:p>
          <a:p>
            <a:pPr algn="ctr"/>
            <a:r>
              <a:rPr lang="en-US" sz="3500" dirty="0"/>
              <a:t>Consistency of Title and Job Code</a:t>
            </a:r>
          </a:p>
          <a:p>
            <a:pPr algn="ctr"/>
            <a:r>
              <a:rPr lang="en-US" sz="3500" dirty="0"/>
              <a:t>Incorrect Department </a:t>
            </a:r>
          </a:p>
          <a:p>
            <a:pPr algn="ctr"/>
            <a:r>
              <a:rPr lang="en-US" sz="3500" dirty="0"/>
              <a:t>Job Code doesn’t match position number</a:t>
            </a:r>
          </a:p>
          <a:p>
            <a:endParaRPr lang="en-US" dirty="0"/>
          </a:p>
        </p:txBody>
      </p:sp>
    </p:spTree>
    <p:extLst>
      <p:ext uri="{BB962C8B-B14F-4D97-AF65-F5344CB8AC3E}">
        <p14:creationId xmlns:p14="http://schemas.microsoft.com/office/powerpoint/2010/main" val="348172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0E9C5-F81E-486A-B900-C5C46242DEA3}"/>
              </a:ext>
            </a:extLst>
          </p:cNvPr>
          <p:cNvSpPr txBox="1"/>
          <p:nvPr/>
        </p:nvSpPr>
        <p:spPr>
          <a:xfrm>
            <a:off x="1640048" y="2263181"/>
            <a:ext cx="5863904" cy="1323439"/>
          </a:xfrm>
          <a:prstGeom prst="rect">
            <a:avLst/>
          </a:prstGeom>
          <a:noFill/>
        </p:spPr>
        <p:txBody>
          <a:bodyPr wrap="square" rtlCol="0">
            <a:spAutoFit/>
          </a:bodyPr>
          <a:lstStyle/>
          <a:p>
            <a:pPr algn="ctr"/>
            <a:r>
              <a:rPr lang="en-US" sz="4000" dirty="0"/>
              <a:t>What happens when I’m ready to hire someone?</a:t>
            </a:r>
          </a:p>
        </p:txBody>
      </p:sp>
    </p:spTree>
    <p:extLst>
      <p:ext uri="{BB962C8B-B14F-4D97-AF65-F5344CB8AC3E}">
        <p14:creationId xmlns:p14="http://schemas.microsoft.com/office/powerpoint/2010/main" val="200149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65B96-1901-41BA-901D-015F7CAD3C09}"/>
              </a:ext>
            </a:extLst>
          </p:cNvPr>
          <p:cNvSpPr>
            <a:spLocks noGrp="1"/>
          </p:cNvSpPr>
          <p:nvPr>
            <p:ph sz="half" idx="1"/>
          </p:nvPr>
        </p:nvSpPr>
        <p:spPr>
          <a:xfrm>
            <a:off x="457200" y="581033"/>
            <a:ext cx="8229600" cy="5077438"/>
          </a:xfrm>
        </p:spPr>
        <p:txBody>
          <a:bodyPr>
            <a:normAutofit lnSpcReduction="10000"/>
          </a:bodyPr>
          <a:lstStyle/>
          <a:p>
            <a:pPr marL="0" indent="0">
              <a:buNone/>
            </a:pPr>
            <a:r>
              <a:rPr lang="en-US" sz="3500" dirty="0"/>
              <a:t>Make the verbal offer</a:t>
            </a:r>
          </a:p>
          <a:p>
            <a:pPr marL="0" indent="0">
              <a:buNone/>
            </a:pPr>
            <a:endParaRPr lang="en-US" dirty="0"/>
          </a:p>
          <a:p>
            <a:pPr marL="0" indent="0">
              <a:buNone/>
            </a:pPr>
            <a:endParaRPr lang="en-US" sz="2800" dirty="0"/>
          </a:p>
          <a:p>
            <a:pPr lvl="1"/>
            <a:r>
              <a:rPr lang="en-US" sz="3000" dirty="0"/>
              <a:t>You do not need HR permission to do so – just stay in line with the salary range that has been approved. </a:t>
            </a:r>
          </a:p>
          <a:p>
            <a:endParaRPr lang="en-US" sz="3000" dirty="0"/>
          </a:p>
          <a:p>
            <a:pPr lvl="1"/>
            <a:r>
              <a:rPr lang="en-US" sz="3000" dirty="0"/>
              <a:t>Be thorough in your search, but do not wait unnecessarily. Keep in mind, candidates applying to a role with you are likely applying for other roles, too. </a:t>
            </a:r>
          </a:p>
          <a:p>
            <a:pPr lvl="1"/>
            <a:endParaRPr lang="en-US" dirty="0"/>
          </a:p>
          <a:p>
            <a:pPr marL="457200" lvl="1" indent="0">
              <a:buNone/>
            </a:pPr>
            <a:endParaRPr lang="en-US" dirty="0"/>
          </a:p>
        </p:txBody>
      </p:sp>
    </p:spTree>
    <p:extLst>
      <p:ext uri="{BB962C8B-B14F-4D97-AF65-F5344CB8AC3E}">
        <p14:creationId xmlns:p14="http://schemas.microsoft.com/office/powerpoint/2010/main" val="272382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65B96-1901-41BA-901D-015F7CAD3C09}"/>
              </a:ext>
            </a:extLst>
          </p:cNvPr>
          <p:cNvSpPr>
            <a:spLocks noGrp="1"/>
          </p:cNvSpPr>
          <p:nvPr>
            <p:ph sz="half" idx="1"/>
          </p:nvPr>
        </p:nvSpPr>
        <p:spPr>
          <a:xfrm>
            <a:off x="457200" y="738231"/>
            <a:ext cx="8229600" cy="4920240"/>
          </a:xfrm>
        </p:spPr>
        <p:txBody>
          <a:bodyPr>
            <a:normAutofit/>
          </a:bodyPr>
          <a:lstStyle/>
          <a:p>
            <a:pPr marL="0" indent="0">
              <a:buNone/>
            </a:pPr>
            <a:r>
              <a:rPr lang="en-US" sz="3500" dirty="0"/>
              <a:t>After verbal offer has been accepted</a:t>
            </a:r>
          </a:p>
          <a:p>
            <a:pPr marL="0" indent="0">
              <a:buNone/>
            </a:pPr>
            <a:endParaRPr lang="en-US" dirty="0"/>
          </a:p>
          <a:p>
            <a:pPr marL="0" indent="0">
              <a:buNone/>
            </a:pPr>
            <a:endParaRPr lang="en-US" sz="2800" dirty="0"/>
          </a:p>
          <a:p>
            <a:pPr lvl="1"/>
            <a:r>
              <a:rPr lang="en-US" sz="3000" dirty="0"/>
              <a:t>Let your Business Manager know. They will reach out to our Shared Services Partners to initiate the hiring process.</a:t>
            </a:r>
          </a:p>
          <a:p>
            <a:pPr lvl="1"/>
            <a:endParaRPr lang="en-US" dirty="0"/>
          </a:p>
          <a:p>
            <a:endParaRPr lang="en-US" sz="2800" dirty="0"/>
          </a:p>
          <a:p>
            <a:pPr lvl="1"/>
            <a:endParaRPr lang="en-US" dirty="0"/>
          </a:p>
          <a:p>
            <a:pPr marL="457200" lvl="1" indent="0">
              <a:buNone/>
            </a:pPr>
            <a:endParaRPr lang="en-US" dirty="0"/>
          </a:p>
        </p:txBody>
      </p:sp>
    </p:spTree>
    <p:extLst>
      <p:ext uri="{BB962C8B-B14F-4D97-AF65-F5344CB8AC3E}">
        <p14:creationId xmlns:p14="http://schemas.microsoft.com/office/powerpoint/2010/main" val="718429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0E9C5-F81E-486A-B900-C5C46242DEA3}"/>
              </a:ext>
            </a:extLst>
          </p:cNvPr>
          <p:cNvSpPr txBox="1"/>
          <p:nvPr/>
        </p:nvSpPr>
        <p:spPr>
          <a:xfrm>
            <a:off x="1640048" y="2482279"/>
            <a:ext cx="5863904" cy="707886"/>
          </a:xfrm>
          <a:prstGeom prst="rect">
            <a:avLst/>
          </a:prstGeom>
          <a:noFill/>
        </p:spPr>
        <p:txBody>
          <a:bodyPr wrap="square" rtlCol="0">
            <a:spAutoFit/>
          </a:bodyPr>
          <a:lstStyle/>
          <a:p>
            <a:pPr algn="ctr"/>
            <a:r>
              <a:rPr lang="en-US" sz="4000" dirty="0"/>
              <a:t>Additional Resources</a:t>
            </a:r>
          </a:p>
        </p:txBody>
      </p:sp>
      <p:sp>
        <p:nvSpPr>
          <p:cNvPr id="3" name="TextBox 2">
            <a:extLst>
              <a:ext uri="{FF2B5EF4-FFF2-40B4-BE49-F238E27FC236}">
                <a16:creationId xmlns:a16="http://schemas.microsoft.com/office/drawing/2014/main" id="{3412F1E1-88B8-A3C7-1E34-B54A31D96164}"/>
              </a:ext>
            </a:extLst>
          </p:cNvPr>
          <p:cNvSpPr txBox="1"/>
          <p:nvPr/>
        </p:nvSpPr>
        <p:spPr>
          <a:xfrm>
            <a:off x="1262418" y="4272593"/>
            <a:ext cx="6619164" cy="369332"/>
          </a:xfrm>
          <a:prstGeom prst="rect">
            <a:avLst/>
          </a:prstGeom>
          <a:noFill/>
        </p:spPr>
        <p:txBody>
          <a:bodyPr wrap="square" rtlCol="0">
            <a:spAutoFit/>
          </a:bodyPr>
          <a:lstStyle/>
          <a:p>
            <a:pPr algn="ctr"/>
            <a:r>
              <a:rPr lang="en-US" dirty="0"/>
              <a:t>Umsl.edu/services/</a:t>
            </a:r>
            <a:r>
              <a:rPr lang="en-US" dirty="0" err="1"/>
              <a:t>hrs</a:t>
            </a:r>
            <a:r>
              <a:rPr lang="en-US" dirty="0"/>
              <a:t>/index.html</a:t>
            </a:r>
          </a:p>
        </p:txBody>
      </p:sp>
    </p:spTree>
    <p:extLst>
      <p:ext uri="{BB962C8B-B14F-4D97-AF65-F5344CB8AC3E}">
        <p14:creationId xmlns:p14="http://schemas.microsoft.com/office/powerpoint/2010/main" val="173842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708138-0343-9FA0-9B55-5D726844B3F1}"/>
              </a:ext>
            </a:extLst>
          </p:cNvPr>
          <p:cNvPicPr>
            <a:picLocks noChangeAspect="1"/>
          </p:cNvPicPr>
          <p:nvPr/>
        </p:nvPicPr>
        <p:blipFill>
          <a:blip r:embed="rId3"/>
          <a:stretch>
            <a:fillRect/>
          </a:stretch>
        </p:blipFill>
        <p:spPr>
          <a:xfrm>
            <a:off x="1861073" y="0"/>
            <a:ext cx="5421854" cy="6858000"/>
          </a:xfrm>
          <a:prstGeom prst="rect">
            <a:avLst/>
          </a:prstGeom>
        </p:spPr>
      </p:pic>
    </p:spTree>
    <p:extLst>
      <p:ext uri="{BB962C8B-B14F-4D97-AF65-F5344CB8AC3E}">
        <p14:creationId xmlns:p14="http://schemas.microsoft.com/office/powerpoint/2010/main" val="309618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2F1E1-88B8-A3C7-1E34-B54A31D96164}"/>
              </a:ext>
            </a:extLst>
          </p:cNvPr>
          <p:cNvSpPr txBox="1"/>
          <p:nvPr/>
        </p:nvSpPr>
        <p:spPr>
          <a:xfrm>
            <a:off x="1262418" y="4272593"/>
            <a:ext cx="6619164" cy="369332"/>
          </a:xfrm>
          <a:prstGeom prst="rect">
            <a:avLst/>
          </a:prstGeom>
          <a:noFill/>
        </p:spPr>
        <p:txBody>
          <a:bodyPr wrap="square" rtlCol="0">
            <a:spAutoFit/>
          </a:bodyPr>
          <a:lstStyle/>
          <a:p>
            <a:pPr algn="ctr"/>
            <a:r>
              <a:rPr lang="en-US" dirty="0"/>
              <a:t>Umsl.edu/services/</a:t>
            </a:r>
            <a:r>
              <a:rPr lang="en-US" dirty="0" err="1"/>
              <a:t>hrs</a:t>
            </a:r>
            <a:r>
              <a:rPr lang="en-US" dirty="0"/>
              <a:t>/index.html</a:t>
            </a:r>
          </a:p>
        </p:txBody>
      </p:sp>
      <p:pic>
        <p:nvPicPr>
          <p:cNvPr id="5" name="Picture 4" descr="Graphical user interface&#10;&#10;Description automatically generated">
            <a:extLst>
              <a:ext uri="{FF2B5EF4-FFF2-40B4-BE49-F238E27FC236}">
                <a16:creationId xmlns:a16="http://schemas.microsoft.com/office/drawing/2014/main" id="{A3290FFB-E63F-AC01-24C5-FC708AB58168}"/>
              </a:ext>
            </a:extLst>
          </p:cNvPr>
          <p:cNvPicPr>
            <a:picLocks noChangeAspect="1"/>
          </p:cNvPicPr>
          <p:nvPr/>
        </p:nvPicPr>
        <p:blipFill>
          <a:blip r:embed="rId3"/>
          <a:stretch>
            <a:fillRect/>
          </a:stretch>
        </p:blipFill>
        <p:spPr>
          <a:xfrm>
            <a:off x="295055" y="1310801"/>
            <a:ext cx="8553890" cy="3676839"/>
          </a:xfrm>
          <a:prstGeom prst="rect">
            <a:avLst/>
          </a:prstGeom>
        </p:spPr>
      </p:pic>
    </p:spTree>
    <p:extLst>
      <p:ext uri="{BB962C8B-B14F-4D97-AF65-F5344CB8AC3E}">
        <p14:creationId xmlns:p14="http://schemas.microsoft.com/office/powerpoint/2010/main" val="162473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332CB837-C9EC-7C92-CF21-91B0B4DFD048}"/>
              </a:ext>
            </a:extLst>
          </p:cNvPr>
          <p:cNvPicPr>
            <a:picLocks noChangeAspect="1"/>
          </p:cNvPicPr>
          <p:nvPr/>
        </p:nvPicPr>
        <p:blipFill>
          <a:blip r:embed="rId3"/>
          <a:stretch>
            <a:fillRect/>
          </a:stretch>
        </p:blipFill>
        <p:spPr>
          <a:xfrm>
            <a:off x="170597" y="689211"/>
            <a:ext cx="3844487" cy="4850097"/>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C6472359-A559-E1E9-DB2B-B783B80973A2}"/>
              </a:ext>
            </a:extLst>
          </p:cNvPr>
          <p:cNvPicPr>
            <a:picLocks noChangeAspect="1"/>
          </p:cNvPicPr>
          <p:nvPr/>
        </p:nvPicPr>
        <p:blipFill>
          <a:blip r:embed="rId4"/>
          <a:stretch>
            <a:fillRect/>
          </a:stretch>
        </p:blipFill>
        <p:spPr>
          <a:xfrm>
            <a:off x="3487003" y="689211"/>
            <a:ext cx="5656997" cy="3714680"/>
          </a:xfrm>
          <a:prstGeom prst="rect">
            <a:avLst/>
          </a:prstGeom>
        </p:spPr>
      </p:pic>
    </p:spTree>
    <p:extLst>
      <p:ext uri="{BB962C8B-B14F-4D97-AF65-F5344CB8AC3E}">
        <p14:creationId xmlns:p14="http://schemas.microsoft.com/office/powerpoint/2010/main" val="117342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0E9C5-F81E-486A-B900-C5C46242DEA3}"/>
              </a:ext>
            </a:extLst>
          </p:cNvPr>
          <p:cNvSpPr txBox="1"/>
          <p:nvPr/>
        </p:nvSpPr>
        <p:spPr>
          <a:xfrm>
            <a:off x="1640048" y="2482279"/>
            <a:ext cx="5863904" cy="707886"/>
          </a:xfrm>
          <a:prstGeom prst="rect">
            <a:avLst/>
          </a:prstGeom>
          <a:noFill/>
        </p:spPr>
        <p:txBody>
          <a:bodyPr wrap="square" rtlCol="0">
            <a:spAutoFit/>
          </a:bodyPr>
          <a:lstStyle/>
          <a:p>
            <a:pPr algn="ctr"/>
            <a:r>
              <a:rPr lang="en-US" sz="4000" dirty="0"/>
              <a:t>Questions?</a:t>
            </a:r>
          </a:p>
        </p:txBody>
      </p:sp>
      <p:sp>
        <p:nvSpPr>
          <p:cNvPr id="3" name="TextBox 2">
            <a:extLst>
              <a:ext uri="{FF2B5EF4-FFF2-40B4-BE49-F238E27FC236}">
                <a16:creationId xmlns:a16="http://schemas.microsoft.com/office/drawing/2014/main" id="{3412F1E1-88B8-A3C7-1E34-B54A31D96164}"/>
              </a:ext>
            </a:extLst>
          </p:cNvPr>
          <p:cNvSpPr txBox="1"/>
          <p:nvPr/>
        </p:nvSpPr>
        <p:spPr>
          <a:xfrm>
            <a:off x="1262418" y="4272593"/>
            <a:ext cx="6619164" cy="369332"/>
          </a:xfrm>
          <a:prstGeom prst="rect">
            <a:avLst/>
          </a:prstGeom>
          <a:noFill/>
        </p:spPr>
        <p:txBody>
          <a:bodyPr wrap="square" rtlCol="0">
            <a:spAutoFit/>
          </a:bodyPr>
          <a:lstStyle/>
          <a:p>
            <a:pPr algn="ctr"/>
            <a:r>
              <a:rPr lang="en-US" dirty="0"/>
              <a:t>Umsl.edu/services/</a:t>
            </a:r>
            <a:r>
              <a:rPr lang="en-US" dirty="0" err="1"/>
              <a:t>hrs</a:t>
            </a:r>
            <a:r>
              <a:rPr lang="en-US" dirty="0"/>
              <a:t>/index.html</a:t>
            </a:r>
          </a:p>
        </p:txBody>
      </p:sp>
    </p:spTree>
    <p:extLst>
      <p:ext uri="{BB962C8B-B14F-4D97-AF65-F5344CB8AC3E}">
        <p14:creationId xmlns:p14="http://schemas.microsoft.com/office/powerpoint/2010/main" val="142511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0E9C5-F81E-486A-B900-C5C46242DEA3}"/>
              </a:ext>
            </a:extLst>
          </p:cNvPr>
          <p:cNvSpPr txBox="1"/>
          <p:nvPr/>
        </p:nvSpPr>
        <p:spPr>
          <a:xfrm>
            <a:off x="1640048" y="1032041"/>
            <a:ext cx="5863904" cy="707886"/>
          </a:xfrm>
          <a:prstGeom prst="rect">
            <a:avLst/>
          </a:prstGeom>
          <a:noFill/>
        </p:spPr>
        <p:txBody>
          <a:bodyPr wrap="square" rtlCol="0">
            <a:spAutoFit/>
          </a:bodyPr>
          <a:lstStyle/>
          <a:p>
            <a:pPr algn="ctr"/>
            <a:r>
              <a:rPr lang="en-US" sz="4000" dirty="0"/>
              <a:t>Job Process Steps</a:t>
            </a:r>
          </a:p>
        </p:txBody>
      </p:sp>
      <p:sp>
        <p:nvSpPr>
          <p:cNvPr id="3" name="TextBox 2">
            <a:extLst>
              <a:ext uri="{FF2B5EF4-FFF2-40B4-BE49-F238E27FC236}">
                <a16:creationId xmlns:a16="http://schemas.microsoft.com/office/drawing/2014/main" id="{31BBD798-1AC0-49D6-A5A3-C8ECD3F26F41}"/>
              </a:ext>
            </a:extLst>
          </p:cNvPr>
          <p:cNvSpPr txBox="1"/>
          <p:nvPr/>
        </p:nvSpPr>
        <p:spPr>
          <a:xfrm>
            <a:off x="222308" y="2138227"/>
            <a:ext cx="8699384" cy="3785652"/>
          </a:xfrm>
          <a:prstGeom prst="rect">
            <a:avLst/>
          </a:prstGeom>
          <a:noFill/>
        </p:spPr>
        <p:txBody>
          <a:bodyPr wrap="square" rtlCol="0">
            <a:spAutoFit/>
          </a:bodyPr>
          <a:lstStyle/>
          <a:p>
            <a:pPr marL="514350" indent="-514350">
              <a:buFont typeface="Arial" panose="020B0604020202020204" pitchFamily="34" charset="0"/>
              <a:buChar char="•"/>
            </a:pPr>
            <a:r>
              <a:rPr lang="en-US" sz="3000" dirty="0"/>
              <a:t>Vacancy</a:t>
            </a:r>
          </a:p>
          <a:p>
            <a:pPr marL="514350" indent="-514350">
              <a:buFont typeface="Arial" panose="020B0604020202020204" pitchFamily="34" charset="0"/>
              <a:buChar char="•"/>
            </a:pPr>
            <a:r>
              <a:rPr lang="en-US" sz="3000" dirty="0"/>
              <a:t>Justification – if applicable</a:t>
            </a:r>
          </a:p>
          <a:p>
            <a:pPr marL="514350" indent="-514350">
              <a:buFont typeface="Arial" panose="020B0604020202020204" pitchFamily="34" charset="0"/>
              <a:buChar char="•"/>
            </a:pPr>
            <a:r>
              <a:rPr lang="en-US" sz="3000" dirty="0"/>
              <a:t>Complete &amp; Submit Job Posting Form</a:t>
            </a:r>
          </a:p>
          <a:p>
            <a:pPr marL="514350" indent="-514350">
              <a:buFont typeface="Arial" panose="020B0604020202020204" pitchFamily="34" charset="0"/>
              <a:buChar char="•"/>
            </a:pPr>
            <a:r>
              <a:rPr lang="en-US" sz="3000" dirty="0"/>
              <a:t>Posting</a:t>
            </a:r>
          </a:p>
          <a:p>
            <a:pPr marL="514350" indent="-514350">
              <a:buFont typeface="Arial" panose="020B0604020202020204" pitchFamily="34" charset="0"/>
              <a:buChar char="•"/>
            </a:pPr>
            <a:r>
              <a:rPr lang="en-US" sz="3000" dirty="0"/>
              <a:t>Pool Certification – if applicable</a:t>
            </a:r>
          </a:p>
          <a:p>
            <a:pPr marL="514350" indent="-514350">
              <a:buFont typeface="Arial" panose="020B0604020202020204" pitchFamily="34" charset="0"/>
              <a:buChar char="•"/>
            </a:pPr>
            <a:r>
              <a:rPr lang="en-US" sz="3000" dirty="0"/>
              <a:t>Interviewing &amp; Selecting</a:t>
            </a:r>
          </a:p>
          <a:p>
            <a:pPr marL="514350" indent="-514350">
              <a:buFont typeface="Arial" panose="020B0604020202020204" pitchFamily="34" charset="0"/>
              <a:buChar char="•"/>
            </a:pPr>
            <a:r>
              <a:rPr lang="en-US" sz="3000" dirty="0"/>
              <a:t>Preparing/Presenting Offer</a:t>
            </a:r>
          </a:p>
          <a:p>
            <a:pPr algn="ctr"/>
            <a:endParaRPr lang="en-US" sz="3000" dirty="0"/>
          </a:p>
        </p:txBody>
      </p:sp>
    </p:spTree>
    <p:extLst>
      <p:ext uri="{BB962C8B-B14F-4D97-AF65-F5344CB8AC3E}">
        <p14:creationId xmlns:p14="http://schemas.microsoft.com/office/powerpoint/2010/main" val="116177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BBD798-1AC0-49D6-A5A3-C8ECD3F26F41}"/>
              </a:ext>
            </a:extLst>
          </p:cNvPr>
          <p:cNvSpPr txBox="1"/>
          <p:nvPr/>
        </p:nvSpPr>
        <p:spPr>
          <a:xfrm>
            <a:off x="281031" y="1151453"/>
            <a:ext cx="8699384" cy="5170646"/>
          </a:xfrm>
          <a:prstGeom prst="rect">
            <a:avLst/>
          </a:prstGeom>
          <a:noFill/>
        </p:spPr>
        <p:txBody>
          <a:bodyPr wrap="square" rtlCol="0">
            <a:spAutoFit/>
          </a:bodyPr>
          <a:lstStyle/>
          <a:p>
            <a:pPr algn="l"/>
            <a:r>
              <a:rPr lang="en-US" sz="2000" b="1" dirty="0"/>
              <a:t>VACANCY</a:t>
            </a:r>
            <a:r>
              <a:rPr lang="en-US" sz="2000" dirty="0"/>
              <a:t>: </a:t>
            </a:r>
            <a:r>
              <a:rPr lang="en-US" sz="2000" dirty="0">
                <a:solidFill>
                  <a:schemeClr val="bg1"/>
                </a:solidFill>
              </a:rPr>
              <a:t>1</a:t>
            </a:r>
            <a:r>
              <a:rPr lang="en-US" sz="2000" baseline="30000" dirty="0">
                <a:solidFill>
                  <a:schemeClr val="bg1"/>
                </a:solidFill>
              </a:rPr>
              <a:t>st</a:t>
            </a:r>
            <a:r>
              <a:rPr lang="en-US" sz="2000" dirty="0">
                <a:solidFill>
                  <a:schemeClr val="bg1"/>
                </a:solidFill>
              </a:rPr>
              <a:t>, receive initial approval to fill it from your VC/VP. 2</a:t>
            </a:r>
            <a:r>
              <a:rPr lang="en-US" sz="2000" baseline="30000" dirty="0">
                <a:solidFill>
                  <a:schemeClr val="bg1"/>
                </a:solidFill>
              </a:rPr>
              <a:t>nd</a:t>
            </a:r>
            <a:r>
              <a:rPr lang="en-US" sz="2000" dirty="0">
                <a:solidFill>
                  <a:schemeClr val="bg1"/>
                </a:solidFill>
              </a:rPr>
              <a:t>, ensure your Business or Fiscal Manager has this position budgeted. 3</a:t>
            </a:r>
            <a:r>
              <a:rPr lang="en-US" sz="2000" baseline="30000" dirty="0">
                <a:solidFill>
                  <a:schemeClr val="bg1"/>
                </a:solidFill>
              </a:rPr>
              <a:t>rd</a:t>
            </a:r>
            <a:r>
              <a:rPr lang="en-US" sz="2000" dirty="0">
                <a:solidFill>
                  <a:schemeClr val="bg1"/>
                </a:solidFill>
              </a:rPr>
              <a:t>, c</a:t>
            </a:r>
            <a:r>
              <a:rPr lang="en-US" sz="2000" b="0" i="0" u="none" strike="noStrike" baseline="0" dirty="0">
                <a:solidFill>
                  <a:schemeClr val="bg1"/>
                </a:solidFill>
              </a:rPr>
              <a:t>ollaborate with your HR Partner to determine best approach to the vacancy (replacement hire, internal vs. external, redistribute/reorganize/reclassify existing staff). </a:t>
            </a:r>
          </a:p>
          <a:p>
            <a:pPr algn="l"/>
            <a:endParaRPr lang="en-US" sz="2000" b="0" i="0" u="none" strike="noStrike" baseline="0" dirty="0">
              <a:solidFill>
                <a:schemeClr val="bg1"/>
              </a:solidFill>
            </a:endParaRPr>
          </a:p>
          <a:p>
            <a:pPr algn="l"/>
            <a:endParaRPr lang="en-US" sz="2000" dirty="0">
              <a:solidFill>
                <a:srgbClr val="000000"/>
              </a:solidFill>
            </a:endParaRPr>
          </a:p>
          <a:p>
            <a:r>
              <a:rPr lang="en-US" sz="2000" b="1" i="0" u="none" strike="noStrike" baseline="0" dirty="0">
                <a:solidFill>
                  <a:schemeClr val="bg1"/>
                </a:solidFill>
              </a:rPr>
              <a:t>JUSTIFICATION</a:t>
            </a:r>
            <a:r>
              <a:rPr lang="en-US" sz="2000" b="0" i="0" u="none" strike="noStrike" baseline="0" dirty="0">
                <a:solidFill>
                  <a:schemeClr val="bg1"/>
                </a:solidFill>
              </a:rPr>
              <a:t>: Prepare for Justification if applicable. Your Business Managers have access to a chart that will guide you.</a:t>
            </a:r>
          </a:p>
          <a:p>
            <a:endParaRPr lang="en-US" sz="2000" b="0" i="0" u="none" strike="noStrike" baseline="0" dirty="0">
              <a:solidFill>
                <a:schemeClr val="bg1"/>
              </a:solidFill>
            </a:endParaRPr>
          </a:p>
          <a:p>
            <a:endParaRPr lang="en-US" sz="2000" dirty="0">
              <a:solidFill>
                <a:srgbClr val="000000"/>
              </a:solidFill>
            </a:endParaRPr>
          </a:p>
          <a:p>
            <a:r>
              <a:rPr lang="en-US" sz="2000" b="1" i="0" u="none" strike="noStrike" baseline="0" dirty="0">
                <a:solidFill>
                  <a:schemeClr val="bg1"/>
                </a:solidFill>
              </a:rPr>
              <a:t>JOB POSTING FORM</a:t>
            </a:r>
            <a:r>
              <a:rPr lang="en-US" sz="2000" b="0" i="0" u="none" strike="noStrike" baseline="0" dirty="0">
                <a:solidFill>
                  <a:schemeClr val="bg1"/>
                </a:solidFill>
              </a:rPr>
              <a:t>: You will complete and submit the job posting form to your Business Manager – who will then send it to </a:t>
            </a:r>
            <a:r>
              <a:rPr lang="en-US" sz="2000" b="0" i="0" u="none" strike="noStrike" baseline="0" dirty="0">
                <a:solidFill>
                  <a:schemeClr val="bg1"/>
                </a:solidFill>
                <a:hlinkClick r:id="rId3">
                  <a:extLst>
                    <a:ext uri="{A12FA001-AC4F-418D-AE19-62706E023703}">
                      <ahyp:hlinkClr xmlns:ahyp="http://schemas.microsoft.com/office/drawing/2018/hyperlinkcolor" val="tx"/>
                    </a:ext>
                  </a:extLst>
                </a:hlinkClick>
              </a:rPr>
              <a:t>employment@umsl.edu</a:t>
            </a:r>
            <a:r>
              <a:rPr lang="en-US" sz="2000" b="0" i="0" u="none" strike="noStrike" baseline="0" dirty="0">
                <a:solidFill>
                  <a:schemeClr val="bg1"/>
                </a:solidFill>
              </a:rPr>
              <a:t>. </a:t>
            </a:r>
          </a:p>
          <a:p>
            <a:endParaRPr lang="en-US" sz="2000" dirty="0">
              <a:solidFill>
                <a:srgbClr val="000000"/>
              </a:solidFill>
            </a:endParaRPr>
          </a:p>
          <a:p>
            <a:pPr algn="ctr"/>
            <a:endParaRPr lang="en-US" sz="3000" dirty="0"/>
          </a:p>
        </p:txBody>
      </p:sp>
    </p:spTree>
    <p:extLst>
      <p:ext uri="{BB962C8B-B14F-4D97-AF65-F5344CB8AC3E}">
        <p14:creationId xmlns:p14="http://schemas.microsoft.com/office/powerpoint/2010/main" val="19944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BBD798-1AC0-49D6-A5A3-C8ECD3F26F41}"/>
              </a:ext>
            </a:extLst>
          </p:cNvPr>
          <p:cNvSpPr txBox="1"/>
          <p:nvPr/>
        </p:nvSpPr>
        <p:spPr>
          <a:xfrm>
            <a:off x="222308" y="183592"/>
            <a:ext cx="8699384" cy="6093976"/>
          </a:xfrm>
          <a:prstGeom prst="rect">
            <a:avLst/>
          </a:prstGeom>
          <a:noFill/>
        </p:spPr>
        <p:txBody>
          <a:bodyPr wrap="square" rtlCol="0">
            <a:spAutoFit/>
          </a:bodyPr>
          <a:lstStyle/>
          <a:p>
            <a:endParaRPr lang="en-US" sz="2000" dirty="0">
              <a:solidFill>
                <a:srgbClr val="000000"/>
              </a:solidFill>
            </a:endParaRPr>
          </a:p>
          <a:p>
            <a:r>
              <a:rPr lang="en-US" sz="2000" b="1" i="0" u="none" strike="noStrike" baseline="0" dirty="0">
                <a:solidFill>
                  <a:schemeClr val="bg1"/>
                </a:solidFill>
              </a:rPr>
              <a:t>POSTING</a:t>
            </a:r>
            <a:r>
              <a:rPr lang="en-US" sz="2000" b="0" i="0" u="none" strike="noStrike" baseline="0" dirty="0">
                <a:solidFill>
                  <a:schemeClr val="bg1"/>
                </a:solidFill>
              </a:rPr>
              <a:t>: Shared Services will post the job, and if the form is accurate, this is generally done in 24-48 hours. Weekly,  Units will receive an email about their postings.</a:t>
            </a:r>
          </a:p>
          <a:p>
            <a:endParaRPr lang="en-US" sz="2000" dirty="0">
              <a:solidFill>
                <a:srgbClr val="000000"/>
              </a:solidFill>
            </a:endParaRPr>
          </a:p>
          <a:p>
            <a:r>
              <a:rPr lang="en-US" sz="2000" b="1" dirty="0">
                <a:solidFill>
                  <a:schemeClr val="bg1"/>
                </a:solidFill>
              </a:rPr>
              <a:t>Pool Certification</a:t>
            </a:r>
            <a:r>
              <a:rPr lang="en-US" sz="2000" dirty="0">
                <a:solidFill>
                  <a:schemeClr val="bg1"/>
                </a:solidFill>
              </a:rPr>
              <a:t>: </a:t>
            </a:r>
            <a:r>
              <a:rPr lang="en-US" sz="2000" dirty="0"/>
              <a:t>If this position is a Staff position of GGS 10 and above or in any job group identified as under-utilized in the University’s Affirmative Action Plan (link on our website under pool certification) – you will be required to do a pool certification. </a:t>
            </a:r>
            <a:endParaRPr lang="en-US" sz="2000" dirty="0">
              <a:solidFill>
                <a:srgbClr val="000000"/>
              </a:solidFill>
            </a:endParaRPr>
          </a:p>
          <a:p>
            <a:endParaRPr lang="en-US" sz="2000" dirty="0">
              <a:solidFill>
                <a:srgbClr val="000000"/>
              </a:solidFill>
            </a:endParaRPr>
          </a:p>
          <a:p>
            <a:r>
              <a:rPr lang="en-US" sz="2000" b="1" dirty="0">
                <a:solidFill>
                  <a:schemeClr val="bg1"/>
                </a:solidFill>
              </a:rPr>
              <a:t>Interview &amp; Selection</a:t>
            </a:r>
            <a:r>
              <a:rPr lang="en-US" sz="2000" dirty="0">
                <a:solidFill>
                  <a:schemeClr val="bg1"/>
                </a:solidFill>
              </a:rPr>
              <a:t>: We have interview guides on our site to assist you with the interviewing process. The Unit is responsible for conducting their own reference checks. </a:t>
            </a:r>
          </a:p>
          <a:p>
            <a:endParaRPr lang="en-US" sz="2000" dirty="0">
              <a:solidFill>
                <a:schemeClr val="bg1"/>
              </a:solidFill>
            </a:endParaRPr>
          </a:p>
          <a:p>
            <a:r>
              <a:rPr lang="en-US" sz="2000" b="1" dirty="0">
                <a:solidFill>
                  <a:schemeClr val="bg1"/>
                </a:solidFill>
              </a:rPr>
              <a:t>Preparing/presenting the offer:  </a:t>
            </a:r>
            <a:r>
              <a:rPr lang="en-US" sz="2000" b="0" i="0" u="none" strike="noStrike" baseline="0" dirty="0">
                <a:solidFill>
                  <a:schemeClr val="bg1"/>
                </a:solidFill>
              </a:rPr>
              <a:t>Unit determines pay based on guidelines provided previously by HR Partner and/or Business Manager. Unit extends the verbal offer to selected candidate and negotiates as needed. Finally, the Unit’s Business Manager notifies Shared Services (Stripes) of the offer.</a:t>
            </a:r>
            <a:endParaRPr lang="en-US" sz="4400" dirty="0">
              <a:solidFill>
                <a:schemeClr val="bg1"/>
              </a:solidFill>
              <a:latin typeface="Segoe UI" panose="020B0502040204020203" pitchFamily="34" charset="0"/>
            </a:endParaRPr>
          </a:p>
          <a:p>
            <a:pPr algn="ctr"/>
            <a:endParaRPr lang="en-US" sz="3000" dirty="0"/>
          </a:p>
        </p:txBody>
      </p:sp>
    </p:spTree>
    <p:extLst>
      <p:ext uri="{BB962C8B-B14F-4D97-AF65-F5344CB8AC3E}">
        <p14:creationId xmlns:p14="http://schemas.microsoft.com/office/powerpoint/2010/main" val="272664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0E9C5-F81E-486A-B900-C5C46242DEA3}"/>
              </a:ext>
            </a:extLst>
          </p:cNvPr>
          <p:cNvSpPr txBox="1"/>
          <p:nvPr/>
        </p:nvSpPr>
        <p:spPr>
          <a:xfrm>
            <a:off x="1640048" y="2721114"/>
            <a:ext cx="5863904" cy="707886"/>
          </a:xfrm>
          <a:prstGeom prst="rect">
            <a:avLst/>
          </a:prstGeom>
          <a:noFill/>
        </p:spPr>
        <p:txBody>
          <a:bodyPr wrap="square" rtlCol="0">
            <a:spAutoFit/>
          </a:bodyPr>
          <a:lstStyle/>
          <a:p>
            <a:pPr algn="ctr"/>
            <a:r>
              <a:rPr lang="en-US" sz="4000" dirty="0"/>
              <a:t>Breaking down the form</a:t>
            </a:r>
          </a:p>
        </p:txBody>
      </p:sp>
      <p:sp>
        <p:nvSpPr>
          <p:cNvPr id="3" name="TextBox 2">
            <a:extLst>
              <a:ext uri="{FF2B5EF4-FFF2-40B4-BE49-F238E27FC236}">
                <a16:creationId xmlns:a16="http://schemas.microsoft.com/office/drawing/2014/main" id="{31BBD798-1AC0-49D6-A5A3-C8ECD3F26F41}"/>
              </a:ext>
            </a:extLst>
          </p:cNvPr>
          <p:cNvSpPr txBox="1"/>
          <p:nvPr/>
        </p:nvSpPr>
        <p:spPr>
          <a:xfrm>
            <a:off x="369115" y="4637771"/>
            <a:ext cx="8699384" cy="1015663"/>
          </a:xfrm>
          <a:prstGeom prst="rect">
            <a:avLst/>
          </a:prstGeom>
          <a:noFill/>
        </p:spPr>
        <p:txBody>
          <a:bodyPr wrap="square" rtlCol="0">
            <a:spAutoFit/>
          </a:bodyPr>
          <a:lstStyle/>
          <a:p>
            <a:pPr algn="ctr"/>
            <a:r>
              <a:rPr lang="en-US" sz="3000" dirty="0"/>
              <a:t>Note: most updated form will always be found on HR website</a:t>
            </a:r>
          </a:p>
        </p:txBody>
      </p:sp>
    </p:spTree>
    <p:extLst>
      <p:ext uri="{BB962C8B-B14F-4D97-AF65-F5344CB8AC3E}">
        <p14:creationId xmlns:p14="http://schemas.microsoft.com/office/powerpoint/2010/main" val="228432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2C6EA087-01AC-40AA-9169-48D444F7C411}"/>
              </a:ext>
            </a:extLst>
          </p:cNvPr>
          <p:cNvPicPr>
            <a:picLocks noChangeAspect="1"/>
          </p:cNvPicPr>
          <p:nvPr/>
        </p:nvPicPr>
        <p:blipFill>
          <a:blip r:embed="rId3"/>
          <a:stretch>
            <a:fillRect/>
          </a:stretch>
        </p:blipFill>
        <p:spPr>
          <a:xfrm>
            <a:off x="0" y="1482505"/>
            <a:ext cx="9144000" cy="3892990"/>
          </a:xfrm>
          <a:prstGeom prst="rect">
            <a:avLst/>
          </a:prstGeom>
        </p:spPr>
      </p:pic>
    </p:spTree>
    <p:extLst>
      <p:ext uri="{BB962C8B-B14F-4D97-AF65-F5344CB8AC3E}">
        <p14:creationId xmlns:p14="http://schemas.microsoft.com/office/powerpoint/2010/main" val="22065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69897DAD-5B50-40A1-A013-425D46D5A73D}"/>
              </a:ext>
            </a:extLst>
          </p:cNvPr>
          <p:cNvPicPr>
            <a:picLocks noChangeAspect="1"/>
          </p:cNvPicPr>
          <p:nvPr/>
        </p:nvPicPr>
        <p:blipFill>
          <a:blip r:embed="rId3"/>
          <a:stretch>
            <a:fillRect/>
          </a:stretch>
        </p:blipFill>
        <p:spPr>
          <a:xfrm>
            <a:off x="23177" y="1614234"/>
            <a:ext cx="9097645" cy="3629532"/>
          </a:xfrm>
          <a:prstGeom prst="rect">
            <a:avLst/>
          </a:prstGeom>
        </p:spPr>
      </p:pic>
      <p:sp>
        <p:nvSpPr>
          <p:cNvPr id="2" name="TextBox 1">
            <a:extLst>
              <a:ext uri="{FF2B5EF4-FFF2-40B4-BE49-F238E27FC236}">
                <a16:creationId xmlns:a16="http://schemas.microsoft.com/office/drawing/2014/main" id="{9506149C-E9E2-ED62-09BB-8833C5A4301F}"/>
              </a:ext>
            </a:extLst>
          </p:cNvPr>
          <p:cNvSpPr txBox="1"/>
          <p:nvPr/>
        </p:nvSpPr>
        <p:spPr>
          <a:xfrm>
            <a:off x="914400" y="444617"/>
            <a:ext cx="7206143" cy="461665"/>
          </a:xfrm>
          <a:prstGeom prst="rect">
            <a:avLst/>
          </a:prstGeom>
          <a:noFill/>
        </p:spPr>
        <p:txBody>
          <a:bodyPr wrap="square" rtlCol="0">
            <a:spAutoFit/>
          </a:bodyPr>
          <a:lstStyle/>
          <a:p>
            <a:pPr algn="ctr"/>
            <a:r>
              <a:rPr lang="en-US" sz="2400" dirty="0"/>
              <a:t>Every field must be completed. </a:t>
            </a:r>
          </a:p>
        </p:txBody>
      </p:sp>
    </p:spTree>
    <p:extLst>
      <p:ext uri="{BB962C8B-B14F-4D97-AF65-F5344CB8AC3E}">
        <p14:creationId xmlns:p14="http://schemas.microsoft.com/office/powerpoint/2010/main" val="125822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28C92574-C412-4904-BA2A-DFE9FE9455D4}"/>
              </a:ext>
            </a:extLst>
          </p:cNvPr>
          <p:cNvPicPr>
            <a:picLocks noChangeAspect="1"/>
          </p:cNvPicPr>
          <p:nvPr/>
        </p:nvPicPr>
        <p:blipFill>
          <a:blip r:embed="rId3"/>
          <a:stretch>
            <a:fillRect/>
          </a:stretch>
        </p:blipFill>
        <p:spPr>
          <a:xfrm>
            <a:off x="0" y="1173860"/>
            <a:ext cx="9144000" cy="4510280"/>
          </a:xfrm>
          <a:prstGeom prst="rect">
            <a:avLst/>
          </a:prstGeom>
        </p:spPr>
      </p:pic>
      <p:sp>
        <p:nvSpPr>
          <p:cNvPr id="2" name="Oval 1">
            <a:extLst>
              <a:ext uri="{FF2B5EF4-FFF2-40B4-BE49-F238E27FC236}">
                <a16:creationId xmlns:a16="http://schemas.microsoft.com/office/drawing/2014/main" id="{63B47B55-D404-EBC3-97D2-B54FAAE9C32E}"/>
              </a:ext>
            </a:extLst>
          </p:cNvPr>
          <p:cNvSpPr/>
          <p:nvPr/>
        </p:nvSpPr>
        <p:spPr>
          <a:xfrm>
            <a:off x="3733101" y="3061982"/>
            <a:ext cx="1224792" cy="55367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108333"/>
      </p:ext>
    </p:extLst>
  </p:cSld>
  <p:clrMapOvr>
    <a:masterClrMapping/>
  </p:clrMapOvr>
</p:sld>
</file>

<file path=ppt/theme/theme1.xml><?xml version="1.0" encoding="utf-8"?>
<a:theme xmlns:a="http://schemas.openxmlformats.org/drawingml/2006/main" name="1_Office Theme">
  <a:themeElements>
    <a:clrScheme name="Red-BG">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8177179AEFCD46A022ADB6026A699C" ma:contentTypeVersion="13" ma:contentTypeDescription="Create a new document." ma:contentTypeScope="" ma:versionID="704493da54dc8a49d65e6a129f423912">
  <xsd:schema xmlns:xsd="http://www.w3.org/2001/XMLSchema" xmlns:xs="http://www.w3.org/2001/XMLSchema" xmlns:p="http://schemas.microsoft.com/office/2006/metadata/properties" xmlns:ns3="244ca518-4aff-40e9-9130-a8cedec5ae90" xmlns:ns4="f0240806-5aa4-4a61-8ccf-0966c71c25ee" targetNamespace="http://schemas.microsoft.com/office/2006/metadata/properties" ma:root="true" ma:fieldsID="05d27c61b9382fedb2d9c90370e7018a" ns3:_="" ns4:_="">
    <xsd:import namespace="244ca518-4aff-40e9-9130-a8cedec5ae90"/>
    <xsd:import namespace="f0240806-5aa4-4a61-8ccf-0966c71c25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4ca518-4aff-40e9-9130-a8cedec5a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240806-5aa4-4a61-8ccf-0966c71c25e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631D28-D5C6-4007-A192-7281AD91ABF2}">
  <ds:schemaRefs>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http://schemas.microsoft.com/office/2006/documentManagement/types"/>
    <ds:schemaRef ds:uri="244ca518-4aff-40e9-9130-a8cedec5ae90"/>
    <ds:schemaRef ds:uri="http://schemas.microsoft.com/office/infopath/2007/PartnerControls"/>
    <ds:schemaRef ds:uri="f0240806-5aa4-4a61-8ccf-0966c71c25ee"/>
    <ds:schemaRef ds:uri="http://www.w3.org/XML/1998/namespace"/>
  </ds:schemaRefs>
</ds:datastoreItem>
</file>

<file path=customXml/itemProps2.xml><?xml version="1.0" encoding="utf-8"?>
<ds:datastoreItem xmlns:ds="http://schemas.openxmlformats.org/officeDocument/2006/customXml" ds:itemID="{DCAA1EB7-F13D-4534-817C-A8CECA4BB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4ca518-4aff-40e9-9130-a8cedec5ae90"/>
    <ds:schemaRef ds:uri="f0240806-5aa4-4a61-8ccf-0966c71c2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E7008E-67BC-4867-A0B3-7A44F2F7B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46806</TotalTime>
  <Words>1370</Words>
  <Application>Microsoft Office PowerPoint</Application>
  <PresentationFormat>On-screen Show (4:3)</PresentationFormat>
  <Paragraphs>133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Segoe UI</vt:lpstr>
      <vt:lpstr>1_Office Theme</vt:lpstr>
      <vt:lpstr>Staff (Benefit Eligible)  Job Posting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 - Saint Louis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Marketing</dc:title>
  <dc:creator>Jon Hinderliter</dc:creator>
  <cp:lastModifiedBy>Love, Emily</cp:lastModifiedBy>
  <cp:revision>169</cp:revision>
  <cp:lastPrinted>2022-10-06T15:47:07Z</cp:lastPrinted>
  <dcterms:created xsi:type="dcterms:W3CDTF">2014-04-25T19:56:05Z</dcterms:created>
  <dcterms:modified xsi:type="dcterms:W3CDTF">2022-11-07T20:45:30Z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0x010100F48177179AEFCD46A022ADB6026A699C</vt:lpwstr>
  </property>
</Properties>
</file>