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Master+xml" PartName="/ppt/slideMasters/slideMaster4.xml"/>
  <Override ContentType="application/vnd.openxmlformats-officedocument.presentationml.slideMaster+xml" PartName="/ppt/slideMasters/slideMaster7.xml"/>
  <Override ContentType="application/vnd.openxmlformats-officedocument.presentationml.slideMaster+xml" PartName="/ppt/slideMasters/slideMaster6.xml"/>
  <Override ContentType="application/vnd.openxmlformats-officedocument.presentationml.slideMaster+xml" PartName="/ppt/slideMasters/slideMaster5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7.xml"/>
  <Override ContentType="application/vnd.openxmlformats-officedocument.theme+xml" PartName="/ppt/theme/theme6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theme+xml" PartName="/ppt/theme/theme5.xml"/>
  <Override ContentType="application/vnd.openxmlformats-officedocument.theme+xml" PartName="/ppt/theme/theme8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  <p:sldMasterId id="2147483653" r:id="rId5"/>
    <p:sldMasterId id="2147483655" r:id="rId6"/>
    <p:sldMasterId id="2147483657" r:id="rId7"/>
    <p:sldMasterId id="2147483660" r:id="rId8"/>
    <p:sldMasterId id="2147483664" r:id="rId9"/>
    <p:sldMasterId id="2147483667" r:id="rId10"/>
  </p:sldMasterIdLst>
  <p:notesMasterIdLst>
    <p:notesMasterId r:id="rId11"/>
  </p:notesMasterIdLst>
  <p:sldIdLst>
    <p:sldId id="256" r:id="rId12"/>
    <p:sldId id="257" r:id="rId13"/>
    <p:sldId id="258" r:id="rId14"/>
    <p:sldId id="259" r:id="rId15"/>
    <p:sldId id="260" r:id="rId16"/>
    <p:sldId id="261" r:id="rId17"/>
    <p:sldId id="262" r:id="rId18"/>
    <p:sldId id="263" r:id="rId19"/>
    <p:sldId id="264" r:id="rId20"/>
    <p:sldId id="265" r:id="rId21"/>
    <p:sldId id="266" r:id="rId22"/>
    <p:sldId id="267" r:id="rId23"/>
    <p:sldId id="268" r:id="rId24"/>
    <p:sldId id="269" r:id="rId25"/>
    <p:sldId id="270" r:id="rId26"/>
    <p:sldId id="271" r:id="rId27"/>
    <p:sldId id="272" r:id="rId28"/>
    <p:sldId id="273" r:id="rId29"/>
    <p:sldId id="274" r:id="rId30"/>
    <p:sldId id="275" r:id="rId31"/>
    <p:sldId id="276" r:id="rId32"/>
    <p:sldId id="277" r:id="rId33"/>
    <p:sldId id="278" r:id="rId34"/>
    <p:sldId id="279" r:id="rId35"/>
    <p:sldId id="280" r:id="rId36"/>
    <p:sldId id="281" r:id="rId37"/>
    <p:sldId id="282" r:id="rId38"/>
    <p:sldId id="283" r:id="rId39"/>
    <p:sldId id="284" r:id="rId40"/>
    <p:sldId id="285" r:id="rId41"/>
    <p:sldId id="286" r:id="rId42"/>
    <p:sldId id="287" r:id="rId43"/>
    <p:sldId id="288" r:id="rId44"/>
    <p:sldId id="289" r:id="rId45"/>
    <p:sldId id="290" r:id="rId46"/>
    <p:sldId id="291" r:id="rId47"/>
    <p:sldId id="292" r:id="rId48"/>
    <p:sldId id="293" r:id="rId49"/>
    <p:sldId id="294" r:id="rId50"/>
    <p:sldId id="295" r:id="rId51"/>
    <p:sldId id="296" r:id="rId52"/>
    <p:sldId id="297" r:id="rId53"/>
    <p:sldId id="298" r:id="rId54"/>
    <p:sldId id="299" r:id="rId55"/>
    <p:sldId id="300" r:id="rId56"/>
    <p:sldId id="301" r:id="rId57"/>
    <p:sldId id="302" r:id="rId58"/>
    <p:sldId id="303" r:id="rId59"/>
    <p:sldId id="304" r:id="rId60"/>
    <p:sldId id="305" r:id="rId61"/>
    <p:sldId id="306" r:id="rId62"/>
    <p:sldId id="307" r:id="rId63"/>
    <p:sldId id="308" r:id="rId64"/>
    <p:sldId id="309" r:id="rId65"/>
    <p:sldId id="310" r:id="rId66"/>
    <p:sldId id="311" r:id="rId67"/>
  </p:sldIdLst>
  <p:sldSz cy="6858000" cx="12192000"/>
  <p:notesSz cx="6858000" cy="9144000"/>
  <p:embeddedFontLst>
    <p:embeddedFont>
      <p:font typeface="Helvetica Neue"/>
      <p:regular r:id="rId68"/>
      <p:bold r:id="rId69"/>
      <p:italic r:id="rId70"/>
      <p:boldItalic r:id="rId7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r:id="rId72" roundtripDataSignature="AMtx7mjcScnnvz8J9Dwwh2L2a1cikzhJK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FAF0309A-6DF7-4611-A7F0-214701779019}">
  <a:tblStyle styleId="{FAF0309A-6DF7-4611-A7F0-214701779019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E8EBF5"/>
          </a:solidFill>
        </a:fill>
      </a:tcStyle>
    </a:wholeTbl>
    <a:band1H>
      <a:tcTxStyle/>
      <a:tcStyle>
        <a:fill>
          <a:solidFill>
            <a:srgbClr val="CDD4EA"/>
          </a:solidFill>
        </a:fill>
      </a:tcStyle>
    </a:band1H>
    <a:band2H>
      <a:tcTxStyle/>
    </a:band2H>
    <a:band1V>
      <a:tcTxStyle/>
      <a:tcStyle>
        <a:fill>
          <a:solidFill>
            <a:srgbClr val="CDD4EA"/>
          </a:solidFill>
        </a:fill>
      </a:tcStyle>
    </a:band1V>
    <a:band2V>
      <a:tcTxStyle/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</a:tcBdr>
        <a:fill>
          <a:solidFill>
            <a:schemeClr val="accent1"/>
          </a:solidFill>
        </a:fill>
      </a:tcStyle>
    </a:lastRow>
    <a:seCell>
      <a:tcTxStyle/>
    </a:seCell>
    <a:swCell>
      <a:tcTxStyle/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</a:tcBdr>
        <a:fill>
          <a:solidFill>
            <a:schemeClr val="accent1"/>
          </a:solidFill>
        </a:fill>
      </a:tcStyle>
    </a:firstRow>
    <a:neCell>
      <a:tcTxStyle/>
    </a:neCell>
    <a:nwCell>
      <a:tcTxStyle/>
    </a:nwCell>
  </a:tblStyle>
  <a:tblStyle styleId="{65C22AAB-541A-4541-AE7D-B9BC9C42049C}" styleName="Table_1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E8EBF5"/>
          </a:solidFill>
        </a:fill>
      </a:tcStyle>
    </a:wholeTbl>
    <a:band1H>
      <a:tcTxStyle/>
      <a:tcStyle>
        <a:fill>
          <a:solidFill>
            <a:srgbClr val="CDD4EA"/>
          </a:solidFill>
        </a:fill>
      </a:tcStyle>
    </a:band1H>
    <a:band2H>
      <a:tcTxStyle/>
    </a:band2H>
    <a:band1V>
      <a:tcTxStyle/>
      <a:tcStyle>
        <a:fill>
          <a:solidFill>
            <a:srgbClr val="CDD4EA"/>
          </a:solidFill>
        </a:fill>
      </a:tcStyle>
    </a:band1V>
    <a:band2V>
      <a:tcTxStyle/>
    </a:band2V>
    <a:lastCol>
      <a:tcTxStyle b="on" i="off">
        <a:font>
          <a:latin typeface="Arial"/>
          <a:ea typeface="Arial"/>
          <a:cs typeface="Arial"/>
        </a:font>
        <a:schemeClr val="lt1"/>
      </a:tcTxStyle>
      <a:tcStyle>
        <a:fill>
          <a:solidFill>
            <a:schemeClr val="accent1"/>
          </a:solidFill>
        </a:fill>
      </a:tcStyle>
    </a:lastCol>
    <a:firstCol>
      <a:tcTxStyle b="on" i="off">
        <a:font>
          <a:latin typeface="Arial"/>
          <a:ea typeface="Arial"/>
          <a:cs typeface="Arial"/>
        </a:font>
        <a:schemeClr val="lt1"/>
      </a:tcTxStyle>
      <a:tcStyle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top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</a:tcBdr>
        <a:fill>
          <a:solidFill>
            <a:schemeClr val="accent1"/>
          </a:solidFill>
        </a:fill>
      </a:tcStyle>
    </a:lastRow>
    <a:seCell>
      <a:tcTxStyle/>
    </a:seCell>
    <a:swCell>
      <a:tcTxStyle/>
    </a:swCell>
    <a:fir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bottom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</a:tcBdr>
        <a:fill>
          <a:solidFill>
            <a:schemeClr val="accent1"/>
          </a:solidFill>
        </a:fill>
      </a:tcStyle>
    </a:firstRow>
    <a:neCell>
      <a:tcTxStyle/>
    </a:neCell>
    <a:nwCell>
      <a:tcTxStyle/>
    </a:nwCell>
  </a:tblStyle>
  <a:tblStyle styleId="{50D15B27-7B6E-4AF0-9202-7B4463B936B8}" styleName="Table_2">
    <a:wholeTbl>
      <a:tcTxStyle>
        <a:font>
          <a:latin typeface="Arial"/>
          <a:ea typeface="Arial"/>
          <a:cs typeface="Arial"/>
        </a:font>
        <a:srgbClr val="000000"/>
      </a:tcTx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  <a:tblStyle styleId="{C5F50763-1C79-47F1-B4A0-D7BDD95EC28C}" styleName="Table_3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29.xml"/><Relationship Id="rId42" Type="http://schemas.openxmlformats.org/officeDocument/2006/relationships/slide" Target="slides/slide31.xml"/><Relationship Id="rId41" Type="http://schemas.openxmlformats.org/officeDocument/2006/relationships/slide" Target="slides/slide30.xml"/><Relationship Id="rId44" Type="http://schemas.openxmlformats.org/officeDocument/2006/relationships/slide" Target="slides/slide33.xml"/><Relationship Id="rId43" Type="http://schemas.openxmlformats.org/officeDocument/2006/relationships/slide" Target="slides/slide32.xml"/><Relationship Id="rId46" Type="http://schemas.openxmlformats.org/officeDocument/2006/relationships/slide" Target="slides/slide35.xml"/><Relationship Id="rId45" Type="http://schemas.openxmlformats.org/officeDocument/2006/relationships/slide" Target="slides/slide34.xml"/><Relationship Id="rId1" Type="http://schemas.openxmlformats.org/officeDocument/2006/relationships/theme" Target="theme/theme4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48" Type="http://schemas.openxmlformats.org/officeDocument/2006/relationships/slide" Target="slides/slide37.xml"/><Relationship Id="rId47" Type="http://schemas.openxmlformats.org/officeDocument/2006/relationships/slide" Target="slides/slide36.xml"/><Relationship Id="rId49" Type="http://schemas.openxmlformats.org/officeDocument/2006/relationships/slide" Target="slides/slide38.xml"/><Relationship Id="rId5" Type="http://schemas.openxmlformats.org/officeDocument/2006/relationships/slideMaster" Target="slideMasters/slideMaster2.xml"/><Relationship Id="rId6" Type="http://schemas.openxmlformats.org/officeDocument/2006/relationships/slideMaster" Target="slideMasters/slideMaster3.xml"/><Relationship Id="rId7" Type="http://schemas.openxmlformats.org/officeDocument/2006/relationships/slideMaster" Target="slideMasters/slideMaster4.xml"/><Relationship Id="rId8" Type="http://schemas.openxmlformats.org/officeDocument/2006/relationships/slideMaster" Target="slideMasters/slideMaster5.xml"/><Relationship Id="rId72" Type="http://customschemas.google.com/relationships/presentationmetadata" Target="metadata"/><Relationship Id="rId31" Type="http://schemas.openxmlformats.org/officeDocument/2006/relationships/slide" Target="slides/slide20.xml"/><Relationship Id="rId30" Type="http://schemas.openxmlformats.org/officeDocument/2006/relationships/slide" Target="slides/slide19.xml"/><Relationship Id="rId33" Type="http://schemas.openxmlformats.org/officeDocument/2006/relationships/slide" Target="slides/slide22.xml"/><Relationship Id="rId32" Type="http://schemas.openxmlformats.org/officeDocument/2006/relationships/slide" Target="slides/slide21.xml"/><Relationship Id="rId35" Type="http://schemas.openxmlformats.org/officeDocument/2006/relationships/slide" Target="slides/slide24.xml"/><Relationship Id="rId34" Type="http://schemas.openxmlformats.org/officeDocument/2006/relationships/slide" Target="slides/slide23.xml"/><Relationship Id="rId71" Type="http://schemas.openxmlformats.org/officeDocument/2006/relationships/font" Target="fonts/HelveticaNeue-boldItalic.fntdata"/><Relationship Id="rId70" Type="http://schemas.openxmlformats.org/officeDocument/2006/relationships/font" Target="fonts/HelveticaNeue-italic.fntdata"/><Relationship Id="rId37" Type="http://schemas.openxmlformats.org/officeDocument/2006/relationships/slide" Target="slides/slide26.xml"/><Relationship Id="rId36" Type="http://schemas.openxmlformats.org/officeDocument/2006/relationships/slide" Target="slides/slide25.xml"/><Relationship Id="rId39" Type="http://schemas.openxmlformats.org/officeDocument/2006/relationships/slide" Target="slides/slide28.xml"/><Relationship Id="rId38" Type="http://schemas.openxmlformats.org/officeDocument/2006/relationships/slide" Target="slides/slide27.xml"/><Relationship Id="rId62" Type="http://schemas.openxmlformats.org/officeDocument/2006/relationships/slide" Target="slides/slide51.xml"/><Relationship Id="rId61" Type="http://schemas.openxmlformats.org/officeDocument/2006/relationships/slide" Target="slides/slide50.xml"/><Relationship Id="rId20" Type="http://schemas.openxmlformats.org/officeDocument/2006/relationships/slide" Target="slides/slide9.xml"/><Relationship Id="rId64" Type="http://schemas.openxmlformats.org/officeDocument/2006/relationships/slide" Target="slides/slide53.xml"/><Relationship Id="rId63" Type="http://schemas.openxmlformats.org/officeDocument/2006/relationships/slide" Target="slides/slide52.xml"/><Relationship Id="rId22" Type="http://schemas.openxmlformats.org/officeDocument/2006/relationships/slide" Target="slides/slide11.xml"/><Relationship Id="rId66" Type="http://schemas.openxmlformats.org/officeDocument/2006/relationships/slide" Target="slides/slide55.xml"/><Relationship Id="rId21" Type="http://schemas.openxmlformats.org/officeDocument/2006/relationships/slide" Target="slides/slide10.xml"/><Relationship Id="rId65" Type="http://schemas.openxmlformats.org/officeDocument/2006/relationships/slide" Target="slides/slide54.xml"/><Relationship Id="rId24" Type="http://schemas.openxmlformats.org/officeDocument/2006/relationships/slide" Target="slides/slide13.xml"/><Relationship Id="rId68" Type="http://schemas.openxmlformats.org/officeDocument/2006/relationships/font" Target="fonts/HelveticaNeue-regular.fntdata"/><Relationship Id="rId23" Type="http://schemas.openxmlformats.org/officeDocument/2006/relationships/slide" Target="slides/slide12.xml"/><Relationship Id="rId67" Type="http://schemas.openxmlformats.org/officeDocument/2006/relationships/slide" Target="slides/slide56.xml"/><Relationship Id="rId60" Type="http://schemas.openxmlformats.org/officeDocument/2006/relationships/slide" Target="slides/slide49.xml"/><Relationship Id="rId26" Type="http://schemas.openxmlformats.org/officeDocument/2006/relationships/slide" Target="slides/slide15.xml"/><Relationship Id="rId25" Type="http://schemas.openxmlformats.org/officeDocument/2006/relationships/slide" Target="slides/slide14.xml"/><Relationship Id="rId69" Type="http://schemas.openxmlformats.org/officeDocument/2006/relationships/font" Target="fonts/HelveticaNeue-bold.fntdata"/><Relationship Id="rId28" Type="http://schemas.openxmlformats.org/officeDocument/2006/relationships/slide" Target="slides/slide17.xml"/><Relationship Id="rId27" Type="http://schemas.openxmlformats.org/officeDocument/2006/relationships/slide" Target="slides/slide16.xml"/><Relationship Id="rId29" Type="http://schemas.openxmlformats.org/officeDocument/2006/relationships/slide" Target="slides/slide18.xml"/><Relationship Id="rId51" Type="http://schemas.openxmlformats.org/officeDocument/2006/relationships/slide" Target="slides/slide40.xml"/><Relationship Id="rId50" Type="http://schemas.openxmlformats.org/officeDocument/2006/relationships/slide" Target="slides/slide39.xml"/><Relationship Id="rId53" Type="http://schemas.openxmlformats.org/officeDocument/2006/relationships/slide" Target="slides/slide42.xml"/><Relationship Id="rId52" Type="http://schemas.openxmlformats.org/officeDocument/2006/relationships/slide" Target="slides/slide41.xml"/><Relationship Id="rId11" Type="http://schemas.openxmlformats.org/officeDocument/2006/relationships/notesMaster" Target="notesMasters/notesMaster1.xml"/><Relationship Id="rId55" Type="http://schemas.openxmlformats.org/officeDocument/2006/relationships/slide" Target="slides/slide44.xml"/><Relationship Id="rId10" Type="http://schemas.openxmlformats.org/officeDocument/2006/relationships/slideMaster" Target="slideMasters/slideMaster7.xml"/><Relationship Id="rId54" Type="http://schemas.openxmlformats.org/officeDocument/2006/relationships/slide" Target="slides/slide43.xml"/><Relationship Id="rId13" Type="http://schemas.openxmlformats.org/officeDocument/2006/relationships/slide" Target="slides/slide2.xml"/><Relationship Id="rId57" Type="http://schemas.openxmlformats.org/officeDocument/2006/relationships/slide" Target="slides/slide46.xml"/><Relationship Id="rId12" Type="http://schemas.openxmlformats.org/officeDocument/2006/relationships/slide" Target="slides/slide1.xml"/><Relationship Id="rId56" Type="http://schemas.openxmlformats.org/officeDocument/2006/relationships/slide" Target="slides/slide45.xml"/><Relationship Id="rId15" Type="http://schemas.openxmlformats.org/officeDocument/2006/relationships/slide" Target="slides/slide4.xml"/><Relationship Id="rId59" Type="http://schemas.openxmlformats.org/officeDocument/2006/relationships/slide" Target="slides/slide48.xml"/><Relationship Id="rId14" Type="http://schemas.openxmlformats.org/officeDocument/2006/relationships/slide" Target="slides/slide3.xml"/><Relationship Id="rId58" Type="http://schemas.openxmlformats.org/officeDocument/2006/relationships/slide" Target="slides/slide47.xml"/><Relationship Id="rId17" Type="http://schemas.openxmlformats.org/officeDocument/2006/relationships/slide" Target="slides/slide6.xml"/><Relationship Id="rId16" Type="http://schemas.openxmlformats.org/officeDocument/2006/relationships/slide" Target="slides/slide5.xml"/><Relationship Id="rId19" Type="http://schemas.openxmlformats.org/officeDocument/2006/relationships/slide" Target="slides/slide8.xml"/><Relationship Id="rId18" Type="http://schemas.openxmlformats.org/officeDocument/2006/relationships/slide" Target="slides/slide7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" name="Google Shape;91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1276db88979_2_4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3" name="Google Shape;143;g1276db88979_2_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1276db88979_0_1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" name="Google Shape;149;g1276db88979_0_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1276db88979_12_3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4" name="Google Shape;154;g1276db88979_12_3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1276db88979_12_4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1" name="Google Shape;161;g1276db88979_12_4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1276db88979_12_4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8" name="Google Shape;168;g1276db88979_12_4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1276db88979_0_2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5" name="Google Shape;175;g1276db88979_0_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1279720e15a_2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0" name="Google Shape;180;g1279720e15a_2_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1279720e15a_2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" name="Google Shape;187;g1279720e15a_2_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1279720e15a_2_1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1279720e15a_2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127b04369b7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127b04369b7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2" name="Google Shape;202;g127b04369b7_0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1276db88979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" name="Google Shape;96;g1276db88979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1279720e15a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9" name="Google Shape;209;g1279720e15a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1279720e15a_12_1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4" name="Google Shape;214;g1279720e15a_12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1279720e15a_12_4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5" name="Google Shape;245;g1279720e15a_12_4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6" name="Google Shape;246;g1279720e15a_12_4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1279720e15a_12_5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2" name="Google Shape;252;g1279720e15a_12_5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1276db88979_0_2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8" name="Google Shape;258;g1276db88979_0_2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1276db88979_7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3" name="Google Shape;263;g1276db88979_7_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1276db88979_7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0" name="Google Shape;270;g1276db88979_7_1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1276db88979_7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7" name="Google Shape;277;g1276db88979_7_2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1276db88979_0_3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4" name="Google Shape;284;g1276db88979_0_3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126d48d9707_0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89" name="Google Shape;289;g126d48d9707_0_4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1" name="Google Shape;101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" name="Google Shape;102;p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126d48d9707_0_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5" name="Google Shape;295;g126d48d9707_0_5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126d48d9707_0_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3" name="Google Shape;303;g126d48d9707_0_5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1276db88979_0_3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6" name="Google Shape;316;g1276db88979_0_3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1279720e15a_7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1" name="Google Shape;321;g1279720e15a_7_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1279720e15a_7_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7" name="Google Shape;327;g1279720e15a_7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g1276db88979_0_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4" name="Google Shape;334;g1276db88979_0_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1276db88979_2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39" name="Google Shape;339;g1276db88979_2_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g1276db88979_2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45" name="Google Shape;345;g1276db88979_2_2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1276db88979_2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53" name="Google Shape;353;g1276db88979_2_3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g1279720e57e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59" name="Google Shape;359;g1279720e57e_0_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" name="Google Shape;108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1279720e57e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65" name="Google Shape;365;g1279720e57e_0_1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g1276db88979_0_4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2" name="Google Shape;372;g1276db88979_0_4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g126d48d9707_2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77" name="Google Shape;377;g126d48d9707_2_1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g126d48d9707_2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7" name="Google Shape;387;g126d48d9707_2_2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g126d48d9707_2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5" name="Google Shape;395;g126d48d9707_2_2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9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g1279720e57e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1" name="Google Shape;401;g1279720e57e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2" name="Google Shape;402;g1279720e57e_0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g1276db88979_0_4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9" name="Google Shape;409;g1276db88979_0_4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g127730dc8e2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4" name="Google Shape;414;g127730dc8e2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g127730dc8e2_0_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2" name="Google Shape;422;g127730dc8e2_0_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4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g127730dc8e2_0_3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6" name="Google Shape;446;g127730dc8e2_0_3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4" name="Google Shape;114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8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g127730dc8e2_0_6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0" name="Google Shape;470;g127730dc8e2_0_6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6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g127730dc8e2_0_8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8" name="Google Shape;498;g127730dc8e2_0_8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5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g127730dc8e2_0_12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7" name="Google Shape;517;g127730dc8e2_0_12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9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g127730dc8e2_0_14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1" name="Google Shape;531;g127730dc8e2_0_14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7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g1276db88979_0_4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9" name="Google Shape;539;g1276db88979_0_4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2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g1283b46b973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4" name="Google Shape;544;g1283b46b973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5" name="Google Shape;545;g1283b46b973_0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9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g126d48d9707_0_9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1" name="Google Shape;551;g126d48d9707_0_9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2" name="Google Shape;552;g126d48d9707_0_9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1276db88979_0_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" name="Google Shape;120;g1276db88979_0_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1276db88979_2_4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25" name="Google Shape;125;g1276db88979_2_4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1276db88979_2_5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31" name="Google Shape;131;g1276db88979_2_5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1276db88979_2_5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37" name="Google Shape;137;g1276db88979_2_5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2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6"/>
          <p:cNvSpPr txBox="1"/>
          <p:nvPr>
            <p:ph type="title"/>
          </p:nvPr>
        </p:nvSpPr>
        <p:spPr>
          <a:xfrm>
            <a:off x="484239" y="699422"/>
            <a:ext cx="6811297" cy="13255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3600"/>
              <a:buFont typeface="Arial"/>
              <a:buNone/>
              <a:defRPr b="1" i="0" sz="3600" u="none" cap="none" strike="noStrik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4" name="Google Shape;14;p6"/>
          <p:cNvSpPr txBox="1"/>
          <p:nvPr>
            <p:ph idx="1" type="body"/>
          </p:nvPr>
        </p:nvSpPr>
        <p:spPr>
          <a:xfrm>
            <a:off x="484238" y="2024985"/>
            <a:ext cx="6811297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Noto Sans Symbols"/>
              <a:buChar char="▪"/>
              <a:defRPr b="0" i="0" sz="2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Noto Sans Symbols"/>
              <a:buChar char="▪"/>
              <a:defRPr b="0" i="0" sz="24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Noto Sans Symbols"/>
              <a:buChar char="▪"/>
              <a:defRPr b="0" i="0" sz="20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Noto Sans Symbols"/>
              <a:buChar char="▪"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Noto Sans Symbols"/>
              <a:buChar char="▪"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126d48d9707_0_76"/>
          <p:cNvSpPr txBox="1"/>
          <p:nvPr>
            <p:ph type="ctrTitle"/>
          </p:nvPr>
        </p:nvSpPr>
        <p:spPr>
          <a:xfrm>
            <a:off x="481781" y="1092866"/>
            <a:ext cx="5879700" cy="2387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2" name="Google Shape;62;g126d48d9707_0_76"/>
          <p:cNvSpPr txBox="1"/>
          <p:nvPr>
            <p:ph idx="1" type="subTitle"/>
          </p:nvPr>
        </p:nvSpPr>
        <p:spPr>
          <a:xfrm>
            <a:off x="481781" y="3480466"/>
            <a:ext cx="4921500" cy="16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3" name="Google Shape;63;g126d48d9707_0_76"/>
          <p:cNvSpPr txBox="1"/>
          <p:nvPr>
            <p:ph idx="2" type="body"/>
          </p:nvPr>
        </p:nvSpPr>
        <p:spPr>
          <a:xfrm>
            <a:off x="481013" y="5135563"/>
            <a:ext cx="4922400" cy="3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, Subheading and Content">
  <p:cSld name="1_Title, Subheading and Content"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126d48d9707_0_92"/>
          <p:cNvSpPr txBox="1"/>
          <p:nvPr>
            <p:ph type="title"/>
          </p:nvPr>
        </p:nvSpPr>
        <p:spPr>
          <a:xfrm>
            <a:off x="838200" y="355986"/>
            <a:ext cx="10515600" cy="69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5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6" name="Google Shape;66;g126d48d9707_0_92"/>
          <p:cNvSpPr txBox="1"/>
          <p:nvPr>
            <p:ph idx="1" type="body"/>
          </p:nvPr>
        </p:nvSpPr>
        <p:spPr>
          <a:xfrm>
            <a:off x="838200" y="1569593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2800"/>
              <a:buFont typeface="Arial"/>
              <a:buChar char="●"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55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C000"/>
              </a:buClr>
              <a:buSzPts val="2000"/>
              <a:buFont typeface="Noto Sans Symbols"/>
              <a:buChar char="❖"/>
              <a:defRPr b="0" i="0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429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■"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30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●"/>
              <a:defRPr b="0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126d48d9707_0_84"/>
          <p:cNvSpPr txBox="1"/>
          <p:nvPr>
            <p:ph idx="10" type="dt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3" name="Google Shape;73;g126d48d9707_0_84"/>
          <p:cNvSpPr txBox="1"/>
          <p:nvPr>
            <p:ph idx="11" type="ftr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4" name="Google Shape;74;g126d48d9707_0_84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>
  <p:cSld name="Content with Caption"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126d48d9707_0_88"/>
          <p:cNvSpPr txBox="1"/>
          <p:nvPr>
            <p:ph idx="1" type="body"/>
          </p:nvPr>
        </p:nvSpPr>
        <p:spPr>
          <a:xfrm>
            <a:off x="781997" y="2093803"/>
            <a:ext cx="5823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777777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777777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7" name="Google Shape;77;g126d48d9707_0_88"/>
          <p:cNvSpPr/>
          <p:nvPr>
            <p:ph idx="2" type="pic"/>
          </p:nvPr>
        </p:nvSpPr>
        <p:spPr>
          <a:xfrm>
            <a:off x="6845300" y="1633538"/>
            <a:ext cx="5346600" cy="3568800"/>
          </a:xfrm>
          <a:prstGeom prst="rect">
            <a:avLst/>
          </a:prstGeom>
          <a:noFill/>
          <a:ln>
            <a:noFill/>
          </a:ln>
        </p:spPr>
      </p:sp>
      <p:sp>
        <p:nvSpPr>
          <p:cNvPr id="78" name="Google Shape;78;g126d48d9707_0_88"/>
          <p:cNvSpPr txBox="1"/>
          <p:nvPr>
            <p:ph idx="3" type="body"/>
          </p:nvPr>
        </p:nvSpPr>
        <p:spPr>
          <a:xfrm>
            <a:off x="713173" y="704347"/>
            <a:ext cx="5892300" cy="49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b="1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126d48d9707_2_3"/>
          <p:cNvSpPr txBox="1"/>
          <p:nvPr>
            <p:ph type="title"/>
          </p:nvPr>
        </p:nvSpPr>
        <p:spPr>
          <a:xfrm>
            <a:off x="484239" y="699422"/>
            <a:ext cx="6811297" cy="13255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3600"/>
              <a:buFont typeface="Arial"/>
              <a:buNone/>
              <a:defRPr b="1" i="0" sz="3600" u="none" cap="none" strike="noStrik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4" name="Google Shape;84;g126d48d9707_2_3"/>
          <p:cNvSpPr txBox="1"/>
          <p:nvPr>
            <p:ph idx="1" type="body"/>
          </p:nvPr>
        </p:nvSpPr>
        <p:spPr>
          <a:xfrm>
            <a:off x="484238" y="2024985"/>
            <a:ext cx="6811297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Noto Sans Symbols"/>
              <a:buChar char="▪"/>
              <a:defRPr b="0" i="0" sz="2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Noto Sans Symbols"/>
              <a:buChar char="▪"/>
              <a:defRPr b="0" i="0" sz="24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Noto Sans Symbols"/>
              <a:buChar char="▪"/>
              <a:defRPr b="0" i="0" sz="20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Noto Sans Symbols"/>
              <a:buChar char="▪"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Noto Sans Symbols"/>
              <a:buChar char="▪"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126d48d9707_2_6"/>
          <p:cNvSpPr txBox="1"/>
          <p:nvPr>
            <p:ph type="ctrTitle"/>
          </p:nvPr>
        </p:nvSpPr>
        <p:spPr>
          <a:xfrm>
            <a:off x="481781" y="1092866"/>
            <a:ext cx="587969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7" name="Google Shape;87;g126d48d9707_2_6"/>
          <p:cNvSpPr txBox="1"/>
          <p:nvPr>
            <p:ph idx="1" type="subTitle"/>
          </p:nvPr>
        </p:nvSpPr>
        <p:spPr>
          <a:xfrm>
            <a:off x="481781" y="3480466"/>
            <a:ext cx="4921492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8" name="Google Shape;88;g126d48d9707_2_6"/>
          <p:cNvSpPr txBox="1"/>
          <p:nvPr>
            <p:ph idx="2" type="body"/>
          </p:nvPr>
        </p:nvSpPr>
        <p:spPr>
          <a:xfrm>
            <a:off x="481013" y="5135563"/>
            <a:ext cx="4922260" cy="38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 txBox="1"/>
          <p:nvPr>
            <p:ph type="ctrTitle"/>
          </p:nvPr>
        </p:nvSpPr>
        <p:spPr>
          <a:xfrm>
            <a:off x="481781" y="1092866"/>
            <a:ext cx="587969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7" name="Google Shape;17;p9"/>
          <p:cNvSpPr txBox="1"/>
          <p:nvPr>
            <p:ph idx="1" type="subTitle"/>
          </p:nvPr>
        </p:nvSpPr>
        <p:spPr>
          <a:xfrm>
            <a:off x="481781" y="3480466"/>
            <a:ext cx="4921492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8" name="Google Shape;18;p9"/>
          <p:cNvSpPr txBox="1"/>
          <p:nvPr>
            <p:ph idx="2" type="body"/>
          </p:nvPr>
        </p:nvSpPr>
        <p:spPr>
          <a:xfrm>
            <a:off x="481013" y="5135563"/>
            <a:ext cx="4922260" cy="38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Slide">
  <p:cSld name="1_Title Slide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g1276db88979_12_2"/>
          <p:cNvSpPr txBox="1"/>
          <p:nvPr>
            <p:ph idx="1" type="body"/>
          </p:nvPr>
        </p:nvSpPr>
        <p:spPr>
          <a:xfrm>
            <a:off x="737752" y="807996"/>
            <a:ext cx="6826829" cy="6159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A7002E"/>
              </a:buClr>
              <a:buSzPts val="3600"/>
              <a:buFont typeface="Arial"/>
              <a:buNone/>
              <a:defRPr b="1" i="0" sz="3600" u="none" cap="none" strike="noStrike">
                <a:solidFill>
                  <a:srgbClr val="A7002E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1" name="Google Shape;21;g1276db88979_12_2"/>
          <p:cNvSpPr/>
          <p:nvPr/>
        </p:nvSpPr>
        <p:spPr>
          <a:xfrm flipH="1" rot="-5400000">
            <a:off x="58997" y="1189700"/>
            <a:ext cx="1160204" cy="58997"/>
          </a:xfrm>
          <a:prstGeom prst="rect">
            <a:avLst/>
          </a:prstGeom>
          <a:solidFill>
            <a:srgbClr val="D3952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Google Shape;22;g1276db88979_12_2"/>
          <p:cNvSpPr txBox="1"/>
          <p:nvPr>
            <p:ph idx="2" type="body"/>
          </p:nvPr>
        </p:nvSpPr>
        <p:spPr>
          <a:xfrm>
            <a:off x="781997" y="2093803"/>
            <a:ext cx="5915686" cy="34163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3" name="Google Shape;23;g1276db88979_12_2"/>
          <p:cNvSpPr txBox="1"/>
          <p:nvPr>
            <p:ph idx="3" type="body"/>
          </p:nvPr>
        </p:nvSpPr>
        <p:spPr>
          <a:xfrm>
            <a:off x="738188" y="1296917"/>
            <a:ext cx="6826250" cy="3746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0404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g1279720e15a_12_7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>
  <p:cSld name="Content with Caption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8"/>
          <p:cNvSpPr txBox="1"/>
          <p:nvPr>
            <p:ph idx="1" type="body"/>
          </p:nvPr>
        </p:nvSpPr>
        <p:spPr>
          <a:xfrm>
            <a:off x="718876" y="995429"/>
            <a:ext cx="7166340" cy="30425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2" name="Google Shape;32;p8"/>
          <p:cNvSpPr txBox="1"/>
          <p:nvPr>
            <p:ph idx="2" type="body"/>
          </p:nvPr>
        </p:nvSpPr>
        <p:spPr>
          <a:xfrm>
            <a:off x="718876" y="496651"/>
            <a:ext cx="7166340" cy="5721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b="1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3" name="Google Shape;33;p8"/>
          <p:cNvSpPr txBox="1"/>
          <p:nvPr>
            <p:ph idx="3" type="body"/>
          </p:nvPr>
        </p:nvSpPr>
        <p:spPr>
          <a:xfrm>
            <a:off x="781996" y="2093803"/>
            <a:ext cx="7946367" cy="34163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777777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777777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>
  <p:cSld name="Content with Caption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g1276db88979_7_9"/>
          <p:cNvSpPr txBox="1"/>
          <p:nvPr>
            <p:ph idx="1" type="body"/>
          </p:nvPr>
        </p:nvSpPr>
        <p:spPr>
          <a:xfrm>
            <a:off x="781997" y="2093803"/>
            <a:ext cx="5823544" cy="34163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777777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777777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0" name="Google Shape;40;g1276db88979_7_9"/>
          <p:cNvSpPr/>
          <p:nvPr>
            <p:ph idx="2" type="pic"/>
          </p:nvPr>
        </p:nvSpPr>
        <p:spPr>
          <a:xfrm>
            <a:off x="6845300" y="1633538"/>
            <a:ext cx="5346700" cy="3568700"/>
          </a:xfrm>
          <a:prstGeom prst="rect">
            <a:avLst/>
          </a:prstGeom>
          <a:noFill/>
          <a:ln>
            <a:noFill/>
          </a:ln>
        </p:spPr>
      </p:sp>
      <p:sp>
        <p:nvSpPr>
          <p:cNvPr id="41" name="Google Shape;41;g1276db88979_7_9"/>
          <p:cNvSpPr txBox="1"/>
          <p:nvPr>
            <p:ph idx="3" type="body"/>
          </p:nvPr>
        </p:nvSpPr>
        <p:spPr>
          <a:xfrm>
            <a:off x="713173" y="704347"/>
            <a:ext cx="5892368" cy="49688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b="1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>
  <p:cSld name="Content with Caption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g1276db88979_12_26"/>
          <p:cNvSpPr txBox="1"/>
          <p:nvPr>
            <p:ph idx="1" type="body"/>
          </p:nvPr>
        </p:nvSpPr>
        <p:spPr>
          <a:xfrm>
            <a:off x="718876" y="995429"/>
            <a:ext cx="7166340" cy="30425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0404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7" name="Google Shape;47;g1276db88979_12_26"/>
          <p:cNvSpPr txBox="1"/>
          <p:nvPr>
            <p:ph idx="2" type="body"/>
          </p:nvPr>
        </p:nvSpPr>
        <p:spPr>
          <a:xfrm>
            <a:off x="718876" y="496651"/>
            <a:ext cx="7166340" cy="5721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A7002E"/>
              </a:buClr>
              <a:buSzPts val="3600"/>
              <a:buFont typeface="Arial"/>
              <a:buNone/>
              <a:defRPr b="1" i="0" sz="3600" u="none" cap="none" strike="noStrike">
                <a:solidFill>
                  <a:srgbClr val="A7002E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8" name="Google Shape;48;g1276db88979_12_26"/>
          <p:cNvSpPr txBox="1"/>
          <p:nvPr>
            <p:ph idx="3" type="body"/>
          </p:nvPr>
        </p:nvSpPr>
        <p:spPr>
          <a:xfrm>
            <a:off x="781996" y="2093803"/>
            <a:ext cx="7946367" cy="34163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777777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777777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ontent with Caption">
  <p:cSld name="1_Content with Caption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g1276db88979_12_30"/>
          <p:cNvSpPr txBox="1"/>
          <p:nvPr>
            <p:ph idx="1" type="body"/>
          </p:nvPr>
        </p:nvSpPr>
        <p:spPr>
          <a:xfrm>
            <a:off x="718876" y="995429"/>
            <a:ext cx="6608199" cy="30425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0404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1" name="Google Shape;51;g1276db88979_12_30"/>
          <p:cNvSpPr txBox="1"/>
          <p:nvPr>
            <p:ph idx="2" type="body"/>
          </p:nvPr>
        </p:nvSpPr>
        <p:spPr>
          <a:xfrm>
            <a:off x="718876" y="496651"/>
            <a:ext cx="6608199" cy="5721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A7002E"/>
              </a:buClr>
              <a:buSzPts val="3600"/>
              <a:buFont typeface="Arial"/>
              <a:buNone/>
              <a:defRPr b="1" i="0" sz="3600" u="none" cap="none" strike="noStrike">
                <a:solidFill>
                  <a:srgbClr val="A7002E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2" name="Google Shape;52;g1276db88979_12_30"/>
          <p:cNvSpPr txBox="1"/>
          <p:nvPr>
            <p:ph idx="3" type="body"/>
          </p:nvPr>
        </p:nvSpPr>
        <p:spPr>
          <a:xfrm>
            <a:off x="781997" y="2093803"/>
            <a:ext cx="6545078" cy="34163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777777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777777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3" name="Google Shape;53;g1276db88979_12_30"/>
          <p:cNvSpPr/>
          <p:nvPr>
            <p:ph idx="4" type="pic"/>
          </p:nvPr>
        </p:nvSpPr>
        <p:spPr>
          <a:xfrm>
            <a:off x="7657878" y="0"/>
            <a:ext cx="4534122" cy="6858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126d48d9707_0_73"/>
          <p:cNvSpPr txBox="1"/>
          <p:nvPr>
            <p:ph type="title"/>
          </p:nvPr>
        </p:nvSpPr>
        <p:spPr>
          <a:xfrm>
            <a:off x="484239" y="699422"/>
            <a:ext cx="68112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3600"/>
              <a:buFont typeface="Arial"/>
              <a:buNone/>
              <a:defRPr b="1" i="0" sz="3600" u="none" cap="none" strike="noStrik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9" name="Google Shape;59;g126d48d9707_0_73"/>
          <p:cNvSpPr txBox="1"/>
          <p:nvPr>
            <p:ph idx="1" type="body"/>
          </p:nvPr>
        </p:nvSpPr>
        <p:spPr>
          <a:xfrm>
            <a:off x="484238" y="2024985"/>
            <a:ext cx="68112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Noto Sans Symbols"/>
              <a:buChar char="▪"/>
              <a:defRPr b="0" i="0" sz="2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Noto Sans Symbols"/>
              <a:buChar char="▪"/>
              <a:defRPr b="0" i="0" sz="24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Noto Sans Symbols"/>
              <a:buChar char="▪"/>
              <a:defRPr b="0" i="0" sz="20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Noto Sans Symbols"/>
              <a:buChar char="▪"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Noto Sans Symbols"/>
              <a:buChar char="▪"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image" Target="../media/image1.jpg"/><Relationship Id="rId2" Type="http://schemas.openxmlformats.org/officeDocument/2006/relationships/image" Target="../media/image2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theme" Target="../theme/theme4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image" Target="../media/image11.png"/><Relationship Id="rId2" Type="http://schemas.openxmlformats.org/officeDocument/2006/relationships/slideLayout" Target="../slideLayouts/slideLayout5.xml"/><Relationship Id="rId3" Type="http://schemas.openxmlformats.org/officeDocument/2006/relationships/theme" Target="../theme/theme6.xml"/></Relationships>
</file>

<file path=ppt/slideMasters/_rels/slideMaster3.xml.rels><?xml version="1.0" encoding="UTF-8" standalone="yes"?><Relationships xmlns="http://schemas.openxmlformats.org/package/2006/relationships"><Relationship Id="rId1" Type="http://schemas.openxmlformats.org/officeDocument/2006/relationships/image" Target="../media/image12.png"/><Relationship Id="rId2" Type="http://schemas.openxmlformats.org/officeDocument/2006/relationships/slideLayout" Target="../slideLayouts/slideLayout6.xml"/><Relationship Id="rId3" Type="http://schemas.openxmlformats.org/officeDocument/2006/relationships/theme" Target="../theme/theme2.xml"/></Relationships>
</file>

<file path=ppt/slideMasters/_rels/slideMaster4.xml.rels><?xml version="1.0" encoding="UTF-8" standalone="yes"?>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slideLayout" Target="../slideLayouts/slideLayout7.xml"/><Relationship Id="rId3" Type="http://schemas.openxmlformats.org/officeDocument/2006/relationships/slideLayout" Target="../slideLayouts/slideLayout8.xml"/><Relationship Id="rId4" Type="http://schemas.openxmlformats.org/officeDocument/2006/relationships/theme" Target="../theme/theme3.xml"/></Relationships>
</file>

<file path=ppt/slideMasters/_rels/slideMaster5.xml.rels><?xml version="1.0" encoding="UTF-8" standalone="yes"?><Relationships xmlns="http://schemas.openxmlformats.org/package/2006/relationships"><Relationship Id="rId1" Type="http://schemas.openxmlformats.org/officeDocument/2006/relationships/image" Target="../media/image4.jpg"/><Relationship Id="rId2" Type="http://schemas.openxmlformats.org/officeDocument/2006/relationships/image" Target="../media/image14.png"/><Relationship Id="rId3" Type="http://schemas.openxmlformats.org/officeDocument/2006/relationships/slideLayout" Target="../slideLayouts/slideLayout9.xml"/><Relationship Id="rId4" Type="http://schemas.openxmlformats.org/officeDocument/2006/relationships/slideLayout" Target="../slideLayouts/slideLayout10.xml"/><Relationship Id="rId5" Type="http://schemas.openxmlformats.org/officeDocument/2006/relationships/slideLayout" Target="../slideLayouts/slideLayout11.xml"/><Relationship Id="rId6" Type="http://schemas.openxmlformats.org/officeDocument/2006/relationships/theme" Target="../theme/theme5.xml"/></Relationships>
</file>

<file path=ppt/slideMasters/_rels/slideMaster6.xml.rels><?xml version="1.0" encoding="UTF-8" standalone="yes"?><Relationships xmlns="http://schemas.openxmlformats.org/package/2006/relationships"><Relationship Id="rId1" Type="http://schemas.openxmlformats.org/officeDocument/2006/relationships/image" Target="../media/image17.png"/><Relationship Id="rId2" Type="http://schemas.openxmlformats.org/officeDocument/2006/relationships/slideLayout" Target="../slideLayouts/slideLayout12.xml"/><Relationship Id="rId3" Type="http://schemas.openxmlformats.org/officeDocument/2006/relationships/slideLayout" Target="../slideLayouts/slideLayout13.xml"/><Relationship Id="rId4" Type="http://schemas.openxmlformats.org/officeDocument/2006/relationships/theme" Target="../theme/theme8.xml"/></Relationships>
</file>

<file path=ppt/slideMasters/_rels/slideMaster7.xml.rels><?xml version="1.0" encoding="UTF-8" standalone="yes"?><Relationships xmlns="http://schemas.openxmlformats.org/package/2006/relationships"><Relationship Id="rId1" Type="http://schemas.openxmlformats.org/officeDocument/2006/relationships/image" Target="../media/image5.jpg"/><Relationship Id="rId2" Type="http://schemas.openxmlformats.org/officeDocument/2006/relationships/image" Target="../media/image3.png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5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7653618" y="0"/>
            <a:ext cx="4538382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448982" y="4837470"/>
            <a:ext cx="4743018" cy="1836582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3"/>
    <p:sldLayoutId id="2147483650" r:id="rId4"/>
    <p:sldLayoutId id="2147483651" r:id="rId5"/>
    <p:sldLayoutId id="2147483652" r:id="rId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7"/>
          <p:cNvSpPr/>
          <p:nvPr/>
        </p:nvSpPr>
        <p:spPr>
          <a:xfrm>
            <a:off x="0" y="470524"/>
            <a:ext cx="7983794" cy="930766"/>
          </a:xfrm>
          <a:prstGeom prst="rect">
            <a:avLst/>
          </a:prstGeom>
          <a:solidFill>
            <a:srgbClr val="A7002E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28;p7"/>
          <p:cNvSpPr/>
          <p:nvPr/>
        </p:nvSpPr>
        <p:spPr>
          <a:xfrm>
            <a:off x="358090" y="311468"/>
            <a:ext cx="45719" cy="1274326"/>
          </a:xfrm>
          <a:prstGeom prst="rect">
            <a:avLst/>
          </a:prstGeom>
          <a:solidFill>
            <a:srgbClr val="D3952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" name="Google Shape;29;p7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8803782" y="5309418"/>
            <a:ext cx="3388217" cy="1311979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54" r:id="rId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g1276db88979_7_5"/>
          <p:cNvSpPr/>
          <p:nvPr/>
        </p:nvSpPr>
        <p:spPr>
          <a:xfrm>
            <a:off x="0" y="470524"/>
            <a:ext cx="7983794" cy="930766"/>
          </a:xfrm>
          <a:prstGeom prst="rect">
            <a:avLst/>
          </a:prstGeom>
          <a:solidFill>
            <a:srgbClr val="A7002E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" name="Google Shape;36;g1276db88979_7_5"/>
          <p:cNvSpPr/>
          <p:nvPr/>
        </p:nvSpPr>
        <p:spPr>
          <a:xfrm>
            <a:off x="358090" y="311468"/>
            <a:ext cx="45719" cy="1274326"/>
          </a:xfrm>
          <a:prstGeom prst="rect">
            <a:avLst/>
          </a:prstGeom>
          <a:solidFill>
            <a:srgbClr val="D3952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7" name="Google Shape;37;g1276db88979_7_5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8803782" y="5309418"/>
            <a:ext cx="3388217" cy="1311979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56" r:id="rId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g1276db88979_12_23"/>
          <p:cNvSpPr/>
          <p:nvPr/>
        </p:nvSpPr>
        <p:spPr>
          <a:xfrm>
            <a:off x="358090" y="311468"/>
            <a:ext cx="45719" cy="1274326"/>
          </a:xfrm>
          <a:prstGeom prst="rect">
            <a:avLst/>
          </a:prstGeom>
          <a:solidFill>
            <a:srgbClr val="D3952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4" name="Google Shape;44;g1276db88979_12_23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8803782" y="5309418"/>
            <a:ext cx="3388217" cy="1311979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58" r:id="rId2"/>
    <p:sldLayoutId id="2147483659" r:id="rId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Google Shape;55;g126d48d9707_0_70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7653618" y="0"/>
            <a:ext cx="4538381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g126d48d9707_0_7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448982" y="4837470"/>
            <a:ext cx="4743017" cy="1836582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61" r:id="rId3"/>
    <p:sldLayoutId id="2147483662" r:id="rId4"/>
    <p:sldLayoutId id="2147483663" r:id="rId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126d48d9707_0_80"/>
          <p:cNvSpPr/>
          <p:nvPr/>
        </p:nvSpPr>
        <p:spPr>
          <a:xfrm>
            <a:off x="0" y="470524"/>
            <a:ext cx="7983900" cy="930900"/>
          </a:xfrm>
          <a:prstGeom prst="rect">
            <a:avLst/>
          </a:prstGeom>
          <a:solidFill>
            <a:srgbClr val="A7002E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" name="Google Shape;69;g126d48d9707_0_80"/>
          <p:cNvSpPr/>
          <p:nvPr/>
        </p:nvSpPr>
        <p:spPr>
          <a:xfrm>
            <a:off x="358090" y="311468"/>
            <a:ext cx="45600" cy="1274400"/>
          </a:xfrm>
          <a:prstGeom prst="rect">
            <a:avLst/>
          </a:prstGeom>
          <a:solidFill>
            <a:srgbClr val="D3952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0" name="Google Shape;70;g126d48d9707_0_80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8803782" y="5309418"/>
            <a:ext cx="3388218" cy="1311979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65" r:id="rId2"/>
    <p:sldLayoutId id="2147483666" r:id="rId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g126d48d9707_2_0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7653618" y="0"/>
            <a:ext cx="4538382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g126d48d9707_2_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448982" y="4837470"/>
            <a:ext cx="4743018" cy="1836582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68" r:id="rId3"/>
    <p:sldLayoutId id="2147483669" r:id="rId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6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6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8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9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7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8.png"/><Relationship Id="rId4" Type="http://schemas.openxmlformats.org/officeDocument/2006/relationships/image" Target="../media/image13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15.jpg"/><Relationship Id="rId4" Type="http://schemas.openxmlformats.org/officeDocument/2006/relationships/image" Target="../media/image37.png"/><Relationship Id="rId5" Type="http://schemas.openxmlformats.org/officeDocument/2006/relationships/image" Target="../media/image26.jpg"/><Relationship Id="rId6" Type="http://schemas.openxmlformats.org/officeDocument/2006/relationships/image" Target="../media/image32.jpg"/><Relationship Id="rId7" Type="http://schemas.openxmlformats.org/officeDocument/2006/relationships/image" Target="../media/image21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23.gif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1.xml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2.xml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19.png"/><Relationship Id="rId4" Type="http://schemas.openxmlformats.org/officeDocument/2006/relationships/image" Target="../media/image22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4.xml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5.xml"/><Relationship Id="rId3" Type="http://schemas.openxmlformats.org/officeDocument/2006/relationships/hyperlink" Target="http://www.youtube.com/watch?v=hTDzntoAMGc" TargetMode="External"/><Relationship Id="rId4" Type="http://schemas.openxmlformats.org/officeDocument/2006/relationships/image" Target="../media/image20.jp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6.xml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27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31.png"/><Relationship Id="rId4" Type="http://schemas.openxmlformats.org/officeDocument/2006/relationships/image" Target="../media/image36.jpg"/><Relationship Id="rId5" Type="http://schemas.openxmlformats.org/officeDocument/2006/relationships/image" Target="../media/image24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29.png"/><Relationship Id="rId4" Type="http://schemas.openxmlformats.org/officeDocument/2006/relationships/image" Target="../media/image35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29.png"/><Relationship Id="rId4" Type="http://schemas.openxmlformats.org/officeDocument/2006/relationships/image" Target="../media/image25.pn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53.xml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4.xml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5.xml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33.jpg"/><Relationship Id="rId4" Type="http://schemas.openxmlformats.org/officeDocument/2006/relationships/image" Target="../media/image34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"/>
          <p:cNvSpPr txBox="1"/>
          <p:nvPr>
            <p:ph type="title"/>
          </p:nvPr>
        </p:nvSpPr>
        <p:spPr>
          <a:xfrm>
            <a:off x="481280" y="2219166"/>
            <a:ext cx="6811200" cy="24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3600"/>
              <a:buFont typeface="Arial"/>
              <a:buNone/>
            </a:pPr>
            <a:br>
              <a:rPr lang="en-US"/>
            </a:br>
            <a:r>
              <a:rPr lang="en-US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Spring Faculty Meeting</a:t>
            </a:r>
            <a:endParaRPr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3600"/>
              <a:buFont typeface="Arial"/>
              <a:buNone/>
            </a:pPr>
            <a:r>
              <a:rPr lang="en-US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2021-2022</a:t>
            </a:r>
            <a:endParaRPr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1276db88979_2_41"/>
          <p:cNvSpPr txBox="1"/>
          <p:nvPr>
            <p:ph idx="1" type="body"/>
          </p:nvPr>
        </p:nvSpPr>
        <p:spPr>
          <a:xfrm>
            <a:off x="310328" y="1969675"/>
            <a:ext cx="110742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Char char="●"/>
            </a:pPr>
            <a:r>
              <a:rPr lang="en-US" sz="2400">
                <a:solidFill>
                  <a:schemeClr val="dk1"/>
                </a:solidFill>
              </a:rPr>
              <a:t>Professor Steve Bruce  			Arts and Sciences 	Psychological Services</a:t>
            </a:r>
            <a:endParaRPr sz="2800">
              <a:solidFill>
                <a:schemeClr val="dk1"/>
              </a:solidFill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2400"/>
              <a:buChar char="●"/>
            </a:pPr>
            <a:r>
              <a:rPr lang="en-US" sz="2400">
                <a:solidFill>
                  <a:schemeClr val="dk1"/>
                </a:solidFill>
              </a:rPr>
              <a:t>Professor James Campbell        Business Admin.      Supply Chain &amp; Analytics</a:t>
            </a:r>
            <a:endParaRPr sz="2800">
              <a:solidFill>
                <a:schemeClr val="dk1"/>
              </a:solidFill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2400"/>
              <a:buChar char="●"/>
            </a:pPr>
            <a:r>
              <a:rPr lang="en-US" sz="2400">
                <a:solidFill>
                  <a:schemeClr val="dk1"/>
                </a:solidFill>
              </a:rPr>
              <a:t>Assoc. Prof. Vanessa Garry       Education                 Ed. Prep. &amp; Leadership</a:t>
            </a:r>
            <a:endParaRPr sz="2800">
              <a:solidFill>
                <a:schemeClr val="dk1"/>
              </a:solidFill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2400"/>
              <a:buChar char="●"/>
            </a:pPr>
            <a:r>
              <a:rPr lang="en-US" sz="2400">
                <a:solidFill>
                  <a:schemeClr val="dk1"/>
                </a:solidFill>
              </a:rPr>
              <a:t>Assoc. Prof. Kara Moskowitz     Arts and Sciences    History</a:t>
            </a:r>
            <a:endParaRPr sz="2800">
              <a:solidFill>
                <a:schemeClr val="dk1"/>
              </a:solidFill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2400"/>
              <a:buChar char="●"/>
            </a:pPr>
            <a:r>
              <a:rPr lang="en-US" sz="2400">
                <a:solidFill>
                  <a:schemeClr val="dk1"/>
                </a:solidFill>
              </a:rPr>
              <a:t>Assoc. Prof. Lauren Obermark  Arts and Sciences    English</a:t>
            </a:r>
            <a:endParaRPr sz="2800">
              <a:solidFill>
                <a:schemeClr val="dk1"/>
              </a:solidFill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2400"/>
              <a:buChar char="●"/>
            </a:pPr>
            <a:r>
              <a:rPr lang="en-US" sz="2400">
                <a:solidFill>
                  <a:schemeClr val="dk1"/>
                </a:solidFill>
              </a:rPr>
              <a:t>Cur. Prof. Gualtiero Piccinini      Arts and Sciences    Philosophy</a:t>
            </a:r>
            <a:endParaRPr/>
          </a:p>
        </p:txBody>
      </p:sp>
      <p:sp>
        <p:nvSpPr>
          <p:cNvPr id="146" name="Google Shape;146;g1276db88979_2_41"/>
          <p:cNvSpPr txBox="1"/>
          <p:nvPr>
            <p:ph idx="3" type="body"/>
          </p:nvPr>
        </p:nvSpPr>
        <p:spPr>
          <a:xfrm>
            <a:off x="433876" y="657800"/>
            <a:ext cx="8487600" cy="49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500"/>
              <a:buFont typeface="Arial"/>
              <a:buNone/>
            </a:pPr>
            <a:r>
              <a:rPr b="0" lang="en-US" sz="3500"/>
              <a:t>Sabbatical Leaves for AY 2022-23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1276db88979_0_16"/>
          <p:cNvSpPr txBox="1"/>
          <p:nvPr>
            <p:ph type="title"/>
          </p:nvPr>
        </p:nvSpPr>
        <p:spPr>
          <a:xfrm>
            <a:off x="481275" y="1362198"/>
            <a:ext cx="6811200" cy="4425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3600"/>
              <a:buFont typeface="Arial"/>
              <a:buNone/>
            </a:pPr>
            <a:br>
              <a:rPr lang="en-US"/>
            </a:br>
            <a:r>
              <a:rPr lang="en-US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Strategic Enrollment Management - A Reflection</a:t>
            </a:r>
            <a:br>
              <a:rPr lang="en-US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</a:br>
            <a:endParaRPr b="0" i="1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3600"/>
              <a:buFont typeface="Arial"/>
              <a:buNone/>
            </a:pPr>
            <a:r>
              <a:rPr b="0" lang="en-US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Reggie Hill</a:t>
            </a:r>
            <a:endParaRPr b="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3600"/>
              <a:buFont typeface="Arial"/>
              <a:buNone/>
            </a:pPr>
            <a:br>
              <a:rPr lang="en-US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</a:br>
            <a:r>
              <a:rPr b="0" i="1" lang="en-US" sz="30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Associate Vice Chancellor for </a:t>
            </a:r>
            <a:endParaRPr b="0" i="1" sz="30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3600"/>
              <a:buFont typeface="Arial"/>
              <a:buNone/>
            </a:pPr>
            <a:r>
              <a:rPr b="0" i="1" lang="en-US" sz="30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Strategic Enrollment </a:t>
            </a:r>
            <a:endParaRPr b="0" i="1" sz="30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3600"/>
              <a:buFont typeface="Arial"/>
              <a:buNone/>
            </a:pPr>
            <a:r>
              <a:t/>
            </a:r>
            <a:endParaRPr b="0" i="1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1276db88979_12_35"/>
          <p:cNvSpPr txBox="1"/>
          <p:nvPr>
            <p:ph idx="1" type="body"/>
          </p:nvPr>
        </p:nvSpPr>
        <p:spPr>
          <a:xfrm>
            <a:off x="718876" y="878025"/>
            <a:ext cx="7166340" cy="30425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2000"/>
              <a:buNone/>
            </a:pPr>
            <a:r>
              <a:rPr lang="en-US"/>
              <a:t>Strategic Recruitment Plan</a:t>
            </a:r>
            <a:endParaRPr/>
          </a:p>
        </p:txBody>
      </p:sp>
      <p:sp>
        <p:nvSpPr>
          <p:cNvPr id="157" name="Google Shape;157;g1276db88979_12_35"/>
          <p:cNvSpPr txBox="1"/>
          <p:nvPr>
            <p:ph idx="2" type="body"/>
          </p:nvPr>
        </p:nvSpPr>
        <p:spPr>
          <a:xfrm>
            <a:off x="718876" y="305897"/>
            <a:ext cx="7166340" cy="5721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7002E"/>
              </a:buClr>
              <a:buSzPts val="3600"/>
              <a:buNone/>
            </a:pPr>
            <a:r>
              <a:rPr lang="en-US"/>
              <a:t>Enrollment Objective </a:t>
            </a:r>
            <a:endParaRPr/>
          </a:p>
        </p:txBody>
      </p:sp>
      <p:sp>
        <p:nvSpPr>
          <p:cNvPr id="158" name="Google Shape;158;g1276db88979_12_35"/>
          <p:cNvSpPr txBox="1"/>
          <p:nvPr>
            <p:ph idx="3" type="body"/>
          </p:nvPr>
        </p:nvSpPr>
        <p:spPr>
          <a:xfrm>
            <a:off x="579980" y="1417086"/>
            <a:ext cx="9085000" cy="529044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77777"/>
              </a:buClr>
              <a:buSzPts val="1800"/>
              <a:buNone/>
            </a:pPr>
            <a:r>
              <a:rPr b="1" lang="en-US"/>
              <a:t>I. Achieve projected enrollment goals through adaptable and effective recruitment strategies. We will achieve our objectives by building a solid foundation—then creating an environment for evolving and adaptable tactics.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777777"/>
              </a:buClr>
              <a:buSzPts val="1800"/>
              <a:buNone/>
            </a:pPr>
            <a:r>
              <a:rPr lang="en-US"/>
              <a:t>	a. Fine-tuning the admission operation to create a unit that is responsive, 	efficient, precise and more refined </a:t>
            </a:r>
            <a:r>
              <a:rPr lang="en-US" sz="18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r>
              <a:rPr lang="en-US" sz="1800"/>
              <a:t>	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777777"/>
              </a:buClr>
              <a:buSzPts val="1800"/>
              <a:buNone/>
            </a:pPr>
            <a:r>
              <a:rPr lang="en-US"/>
              <a:t>	b. Re-envision a communication plan that is segmented, relevant, 	consistent, and creative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777777"/>
              </a:buClr>
              <a:buSzPts val="1800"/>
              <a:buNone/>
            </a:pPr>
            <a:r>
              <a:rPr b="1" lang="en-US"/>
              <a:t>II. Enhance the quality of the student body as measured by increasing economic diversity, ethnic and cultural diversity, and academic preparation.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777777"/>
              </a:buClr>
              <a:buSzPts val="1800"/>
              <a:buNone/>
            </a:pPr>
            <a:r>
              <a:rPr lang="en-US"/>
              <a:t>	a. Refining lead acquisition, territory management, community outreach 	and 	engagement </a:t>
            </a:r>
            <a:endParaRPr/>
          </a:p>
          <a:p>
            <a:pPr indent="-285750" lvl="2" marL="142875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</a:pPr>
            <a:r>
              <a:rPr b="1" lang="en-US" sz="18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34%+ Male, 108%+ Black Students, 100%+ Hispanic/LatinX, and 267%+ Bordering States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777777"/>
              </a:buClr>
              <a:buSzPts val="1800"/>
              <a:buNone/>
            </a:pPr>
            <a:r>
              <a:rPr lang="en-US"/>
              <a:t>	b. Redesign the financial aid awarding strategy  </a:t>
            </a:r>
            <a:endParaRPr/>
          </a:p>
          <a:p>
            <a:pPr indent="-285750" lvl="2" marL="142875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</a:pPr>
            <a:r>
              <a:rPr lang="en-US" sz="18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Close of the Gap Grant </a:t>
            </a:r>
            <a:endParaRPr/>
          </a:p>
          <a:p>
            <a:pPr indent="-285750" lvl="2" marL="142875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</a:pPr>
            <a:r>
              <a:rPr lang="en-US" sz="18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Gateway Scholarship Program </a:t>
            </a:r>
            <a:endParaRPr/>
          </a:p>
          <a:p>
            <a:pPr indent="0" lvl="2" marL="11430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</a:pPr>
            <a:r>
              <a:rPr lang="en-US" sz="1700">
                <a:latin typeface="Arial"/>
                <a:ea typeface="Arial"/>
                <a:cs typeface="Arial"/>
                <a:sym typeface="Arial"/>
              </a:rPr>
              <a:t>	</a:t>
            </a:r>
            <a:endParaRPr sz="1700" u="sng"/>
          </a:p>
          <a:p>
            <a:pPr indent="0" lvl="0" marL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777777"/>
              </a:buClr>
              <a:buSzPts val="1800"/>
              <a:buNone/>
            </a:pPr>
            <a:r>
              <a:rPr lang="en-US"/>
              <a:t>		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1276db88979_12_41"/>
          <p:cNvSpPr txBox="1"/>
          <p:nvPr>
            <p:ph idx="1" type="body"/>
          </p:nvPr>
        </p:nvSpPr>
        <p:spPr>
          <a:xfrm>
            <a:off x="718876" y="995429"/>
            <a:ext cx="6608199" cy="30425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2000"/>
              <a:buNone/>
            </a:pPr>
            <a:r>
              <a:rPr lang="en-US"/>
              <a:t>Strategic Recruitment Plan</a:t>
            </a:r>
            <a:endParaRPr/>
          </a:p>
        </p:txBody>
      </p:sp>
      <p:sp>
        <p:nvSpPr>
          <p:cNvPr id="164" name="Google Shape;164;g1276db88979_12_41"/>
          <p:cNvSpPr txBox="1"/>
          <p:nvPr>
            <p:ph idx="2" type="body"/>
          </p:nvPr>
        </p:nvSpPr>
        <p:spPr>
          <a:xfrm>
            <a:off x="718876" y="496651"/>
            <a:ext cx="6608199" cy="5721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7002E"/>
              </a:buClr>
              <a:buSzPts val="3600"/>
              <a:buNone/>
            </a:pPr>
            <a:r>
              <a:rPr lang="en-US"/>
              <a:t>Enrollment Objective</a:t>
            </a:r>
            <a:endParaRPr/>
          </a:p>
        </p:txBody>
      </p:sp>
      <p:sp>
        <p:nvSpPr>
          <p:cNvPr id="165" name="Google Shape;165;g1276db88979_12_41"/>
          <p:cNvSpPr txBox="1"/>
          <p:nvPr>
            <p:ph idx="3" type="body"/>
          </p:nvPr>
        </p:nvSpPr>
        <p:spPr>
          <a:xfrm>
            <a:off x="718876" y="1486534"/>
            <a:ext cx="9141561" cy="40672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77777"/>
              </a:buClr>
              <a:buSzPts val="1800"/>
              <a:buNone/>
            </a:pPr>
            <a:r>
              <a:rPr b="1" lang="en-US"/>
              <a:t>III. Develop a data-driven business process to enhance customer relationships, efficiency, and productivity</a:t>
            </a:r>
            <a:endParaRPr/>
          </a:p>
          <a:p>
            <a:pPr indent="0" lvl="0" marL="18288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777777"/>
              </a:buClr>
              <a:buSzPts val="1800"/>
              <a:buNone/>
            </a:pPr>
            <a:r>
              <a:rPr lang="en-US"/>
              <a:t>	a. Developing and communicating enrollment goals and projections</a:t>
            </a:r>
            <a:endParaRPr/>
          </a:p>
          <a:p>
            <a:pPr indent="0" lvl="0" marL="18288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777777"/>
              </a:buClr>
              <a:buSzPts val="1800"/>
              <a:buNone/>
            </a:pPr>
            <a:r>
              <a:rPr lang="en-US"/>
              <a:t>	b. Measuring and monitoring metrics on a daily and weekly basis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777777"/>
              </a:buClr>
              <a:buSzPts val="1800"/>
              <a:buNone/>
            </a:pPr>
            <a:r>
              <a:rPr b="1" lang="en-US"/>
              <a:t>IV. Develop an adaptive, efficient, and effective enrollment management team by emphasizing dialogue, collaboration, inclusivity, professional development and assessment.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777777"/>
              </a:buClr>
              <a:buSzPts val="1800"/>
              <a:buNone/>
            </a:pPr>
            <a:r>
              <a:rPr lang="en-US"/>
              <a:t>	a. Encourage a more customer center enrollment team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777777"/>
              </a:buClr>
              <a:buSzPts val="1800"/>
              <a:buNone/>
            </a:pPr>
            <a:r>
              <a:rPr lang="en-US"/>
              <a:t>	b. Develop a comprehensive approach to prospective 	student engagement by 	building a cohesive internal operation—unifying analytics, CRM experience, 	digital engagement, and campus visit experience</a:t>
            </a:r>
            <a:endParaRPr/>
          </a:p>
          <a:p>
            <a:pPr indent="0" lvl="0" marL="18288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777777"/>
              </a:buClr>
              <a:buSzPts val="1800"/>
              <a:buNone/>
            </a:pPr>
            <a:r>
              <a:t/>
            </a:r>
            <a:endParaRPr/>
          </a:p>
          <a:p>
            <a:pPr indent="0" lvl="0" marL="18288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777777"/>
              </a:buClr>
              <a:buSzPts val="1800"/>
              <a:buNone/>
            </a:pPr>
            <a:r>
              <a:rPr lang="en-US"/>
              <a:t>		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1276db88979_12_47"/>
          <p:cNvSpPr txBox="1"/>
          <p:nvPr>
            <p:ph idx="1" type="body"/>
          </p:nvPr>
        </p:nvSpPr>
        <p:spPr>
          <a:xfrm>
            <a:off x="718876" y="995429"/>
            <a:ext cx="6608199" cy="30425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2000"/>
              <a:buNone/>
            </a:pPr>
            <a:r>
              <a:rPr lang="en-US"/>
              <a:t>Strategic Enrollment Priorities</a:t>
            </a:r>
            <a:endParaRPr/>
          </a:p>
        </p:txBody>
      </p:sp>
      <p:sp>
        <p:nvSpPr>
          <p:cNvPr id="171" name="Google Shape;171;g1276db88979_12_47"/>
          <p:cNvSpPr txBox="1"/>
          <p:nvPr>
            <p:ph idx="2" type="body"/>
          </p:nvPr>
        </p:nvSpPr>
        <p:spPr>
          <a:xfrm>
            <a:off x="718876" y="496651"/>
            <a:ext cx="6608199" cy="5721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7002E"/>
              </a:buClr>
              <a:buSzPts val="3600"/>
              <a:buNone/>
            </a:pPr>
            <a:r>
              <a:rPr lang="en-US"/>
              <a:t>Strategic Enrollment Plan</a:t>
            </a:r>
            <a:endParaRPr/>
          </a:p>
        </p:txBody>
      </p:sp>
      <p:sp>
        <p:nvSpPr>
          <p:cNvPr id="172" name="Google Shape;172;g1276db88979_12_47"/>
          <p:cNvSpPr txBox="1"/>
          <p:nvPr>
            <p:ph idx="3" type="body"/>
          </p:nvPr>
        </p:nvSpPr>
        <p:spPr>
          <a:xfrm>
            <a:off x="718875" y="1494597"/>
            <a:ext cx="9282963" cy="34163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77777"/>
              </a:buClr>
              <a:buSzPts val="1800"/>
              <a:buNone/>
            </a:pPr>
            <a:r>
              <a:t/>
            </a:r>
            <a:endParaRPr b="1"/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777777"/>
              </a:buClr>
              <a:buSzPts val="1800"/>
              <a:buNone/>
            </a:pPr>
            <a:r>
              <a:rPr b="1" lang="en-US"/>
              <a:t>Priority #1: </a:t>
            </a:r>
            <a:r>
              <a:rPr lang="en-US"/>
              <a:t>Significant Increase in New Students Enrollment by Spring 2023 and Fall 2023 </a:t>
            </a:r>
            <a:r>
              <a:rPr lang="en-US">
                <a:solidFill>
                  <a:srgbClr val="FF0000"/>
                </a:solidFill>
              </a:rPr>
              <a:t>(New Recruitment Plan)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777777"/>
              </a:buClr>
              <a:buSzPts val="18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777777"/>
              </a:buClr>
              <a:buSzPts val="1800"/>
              <a:buNone/>
            </a:pPr>
            <a:r>
              <a:rPr b="1" lang="en-US"/>
              <a:t>Priority #2: </a:t>
            </a:r>
            <a:r>
              <a:rPr lang="en-US"/>
              <a:t>Increased Retention Rate for the Fall 2022 Cohort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777777"/>
              </a:buClr>
              <a:buSzPts val="18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777777"/>
              </a:buClr>
              <a:buSzPts val="1800"/>
              <a:buNone/>
            </a:pPr>
            <a:r>
              <a:rPr b="1" lang="en-US"/>
              <a:t>Priority #3: </a:t>
            </a:r>
            <a:r>
              <a:rPr lang="en-US"/>
              <a:t>Expand Access and Academic Support for FTC, Adult, Transfer and Graduate 	     Students</a:t>
            </a:r>
            <a:endParaRPr b="1"/>
          </a:p>
          <a:p>
            <a:pPr indent="0" lvl="0" marL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777777"/>
              </a:buClr>
              <a:buSzPts val="1800"/>
              <a:buNone/>
            </a:pPr>
            <a:r>
              <a:rPr lang="en-US"/>
              <a:t>		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777777"/>
              </a:buClr>
              <a:buSzPts val="1800"/>
              <a:buNone/>
            </a:pPr>
            <a:r>
              <a:rPr lang="en-US"/>
              <a:t>.		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1276db88979_0_20"/>
          <p:cNvSpPr txBox="1"/>
          <p:nvPr>
            <p:ph type="title"/>
          </p:nvPr>
        </p:nvSpPr>
        <p:spPr>
          <a:xfrm>
            <a:off x="0" y="1377725"/>
            <a:ext cx="7556100" cy="4425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3600"/>
              <a:buFont typeface="Arial"/>
              <a:buNone/>
            </a:pPr>
            <a:br>
              <a:rPr lang="en-US"/>
            </a:br>
            <a:r>
              <a:rPr lang="en-US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Student Success</a:t>
            </a:r>
            <a:br>
              <a:rPr lang="en-US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</a:br>
            <a:br>
              <a:rPr lang="en-US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</a:br>
            <a:r>
              <a:rPr b="0" lang="en-US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Beth Eckelkamp</a:t>
            </a:r>
            <a:endParaRPr b="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36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3600"/>
              <a:buFont typeface="Arial"/>
              <a:buNone/>
            </a:pPr>
            <a:r>
              <a:rPr b="0" i="1" lang="en-US" sz="30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Vice Provost for Student Success &amp; Academic Innovation </a:t>
            </a:r>
            <a:endParaRPr b="0" i="1" sz="30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3600"/>
              <a:buFont typeface="Arial"/>
              <a:buNone/>
            </a:pPr>
            <a:r>
              <a:rPr lang="en-US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1279720e15a_2_0"/>
          <p:cNvSpPr txBox="1"/>
          <p:nvPr>
            <p:ph type="title"/>
          </p:nvPr>
        </p:nvSpPr>
        <p:spPr>
          <a:xfrm>
            <a:off x="184250" y="256975"/>
            <a:ext cx="7492500" cy="168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7002E"/>
              </a:buClr>
              <a:buSzPts val="2400"/>
              <a:buFont typeface="Arial"/>
              <a:buNone/>
            </a:pPr>
            <a:r>
              <a:rPr b="0" lang="en-US" sz="2400">
                <a:solidFill>
                  <a:srgbClr val="A7002E"/>
                </a:solidFill>
              </a:rPr>
              <a:t>UMSL Strat Plan – Student Success Compact Goals: </a:t>
            </a:r>
            <a:br>
              <a:rPr b="0" lang="en-US" sz="2800"/>
            </a:br>
            <a:r>
              <a:rPr b="0" lang="en-US" sz="2400"/>
              <a:t>     Increase first- to second-year retention rates from    		79% to 82% by 2023.</a:t>
            </a:r>
            <a:br>
              <a:rPr b="0" lang="en-US" sz="2400"/>
            </a:br>
            <a:r>
              <a:rPr b="0" lang="en-US" sz="2400"/>
              <a:t>     Increase six-year graduation rate from </a:t>
            </a:r>
            <a:br>
              <a:rPr b="0" lang="en-US" sz="2400"/>
            </a:br>
            <a:r>
              <a:rPr b="0" lang="en-US" sz="2400"/>
              <a:t>		60% to 65% by 2023.</a:t>
            </a:r>
            <a:br>
              <a:rPr b="0" lang="en-US" sz="2400"/>
            </a:br>
            <a:br>
              <a:rPr b="0" lang="en-US" sz="2400"/>
            </a:br>
            <a:br>
              <a:rPr b="0" lang="en-US" sz="2400"/>
            </a:br>
            <a:endParaRPr b="0" sz="2400"/>
          </a:p>
        </p:txBody>
      </p:sp>
      <p:sp>
        <p:nvSpPr>
          <p:cNvPr id="183" name="Google Shape;183;g1279720e15a_2_0"/>
          <p:cNvSpPr txBox="1"/>
          <p:nvPr>
            <p:ph idx="1" type="body"/>
          </p:nvPr>
        </p:nvSpPr>
        <p:spPr>
          <a:xfrm>
            <a:off x="484238" y="2024985"/>
            <a:ext cx="6811297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184" name="Google Shape;184;g1279720e15a_2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4237" y="2024986"/>
            <a:ext cx="6807031" cy="4616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1279720e15a_2_7"/>
          <p:cNvSpPr txBox="1"/>
          <p:nvPr>
            <p:ph type="title"/>
          </p:nvPr>
        </p:nvSpPr>
        <p:spPr>
          <a:xfrm>
            <a:off x="258614" y="42854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4000"/>
              <a:buFont typeface="Calibri"/>
              <a:buNone/>
            </a:pPr>
            <a:r>
              <a:rPr lang="en-US" sz="3700">
                <a:latin typeface="Calibri"/>
                <a:ea typeface="Calibri"/>
                <a:cs typeface="Calibri"/>
                <a:sym typeface="Calibri"/>
              </a:rPr>
              <a:t>Campus Graduation Rates by Student </a:t>
            </a:r>
            <a:r>
              <a:rPr lang="en-US" sz="37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Group</a:t>
            </a:r>
            <a:r>
              <a:rPr lang="en-US" sz="4000">
                <a:latin typeface="Calibri"/>
                <a:ea typeface="Calibri"/>
                <a:cs typeface="Calibri"/>
                <a:sym typeface="Calibri"/>
              </a:rPr>
              <a:t>   </a:t>
            </a:r>
            <a:endParaRPr sz="4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0" name="Google Shape;190;g1279720e15a_2_7"/>
          <p:cNvSpPr txBox="1"/>
          <p:nvPr>
            <p:ph idx="1" type="body"/>
          </p:nvPr>
        </p:nvSpPr>
        <p:spPr>
          <a:xfrm>
            <a:off x="484238" y="2024985"/>
            <a:ext cx="6811297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Noto Sans Symbols"/>
              <a:buNone/>
            </a:pPr>
            <a:r>
              <a:t/>
            </a:r>
            <a:endParaRPr/>
          </a:p>
        </p:txBody>
      </p:sp>
      <p:graphicFrame>
        <p:nvGraphicFramePr>
          <p:cNvPr id="191" name="Google Shape;191;g1279720e15a_2_7"/>
          <p:cNvGraphicFramePr/>
          <p:nvPr/>
        </p:nvGraphicFramePr>
        <p:xfrm>
          <a:off x="535710" y="949958"/>
          <a:ext cx="3000000" cy="3000000"/>
        </p:xfrm>
        <a:graphic>
          <a:graphicData uri="http://schemas.openxmlformats.org/drawingml/2006/table">
            <a:tbl>
              <a:tblPr bandRow="1" firstCol="1" firstRow="1">
                <a:noFill/>
                <a:tableStyleId>{FAF0309A-6DF7-4611-A7F0-214701779019}</a:tableStyleId>
              </a:tblPr>
              <a:tblGrid>
                <a:gridCol w="2208825"/>
                <a:gridCol w="973950"/>
                <a:gridCol w="946100"/>
                <a:gridCol w="933450"/>
                <a:gridCol w="1034800"/>
                <a:gridCol w="1034800"/>
                <a:gridCol w="1034800"/>
                <a:gridCol w="1034800"/>
                <a:gridCol w="1034800"/>
                <a:gridCol w="1034800"/>
              </a:tblGrid>
              <a:tr h="4723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FTC</a:t>
                      </a:r>
                      <a:endParaRPr sz="28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FTC</a:t>
                      </a:r>
                      <a:endParaRPr sz="28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Calibri"/>
                        <a:buNone/>
                      </a:pPr>
                      <a:r>
                        <a:rPr lang="en-US" sz="28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FTC</a:t>
                      </a:r>
                      <a:endParaRPr/>
                    </a:p>
                  </a:txBody>
                  <a:tcPr marT="0" marB="0" marR="68575" marL="68575"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TRE</a:t>
                      </a:r>
                      <a:endParaRPr sz="28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>
                    <a:solidFill>
                      <a:srgbClr val="AEABAB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TRE</a:t>
                      </a:r>
                      <a:endParaRPr sz="28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>
                    <a:solidFill>
                      <a:srgbClr val="AEABAB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Calibri"/>
                        <a:buNone/>
                      </a:pPr>
                      <a:r>
                        <a:rPr lang="en-US" sz="28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TRE</a:t>
                      </a:r>
                      <a:endParaRPr/>
                    </a:p>
                  </a:txBody>
                  <a:tcPr marT="0" marB="0" marR="68575" marL="68575">
                    <a:solidFill>
                      <a:srgbClr val="AEABAB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Comb</a:t>
                      </a:r>
                      <a:endParaRPr sz="28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Comb</a:t>
                      </a:r>
                      <a:endParaRPr sz="28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Calibri"/>
                        <a:buNone/>
                      </a:pPr>
                      <a:r>
                        <a:rPr lang="en-US" sz="28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Comb</a:t>
                      </a:r>
                      <a:endParaRPr/>
                    </a:p>
                  </a:txBody>
                  <a:tcPr marT="0" marB="0" marR="68575" marL="68575">
                    <a:solidFill>
                      <a:srgbClr val="D8D8D8"/>
                    </a:solidFill>
                  </a:tcPr>
                </a:tc>
              </a:tr>
              <a:tr h="6072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cap="none" strike="noStrike"/>
                        <a:t> </a:t>
                      </a:r>
                      <a:endParaRPr sz="1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>
                    <a:solidFill>
                      <a:srgbClr val="A20B3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cap="none" strike="noStrike">
                          <a:solidFill>
                            <a:schemeClr val="lt1"/>
                          </a:solidFill>
                        </a:rPr>
                        <a:t> 2013-19</a:t>
                      </a:r>
                      <a:endParaRPr sz="1800" u="none" cap="none" strike="noStrik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>
                    <a:solidFill>
                      <a:srgbClr val="A20B3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cap="none" strike="noStrike">
                          <a:solidFill>
                            <a:schemeClr val="lt1"/>
                          </a:solidFill>
                        </a:rPr>
                        <a:t> 2014-20</a:t>
                      </a:r>
                      <a:endParaRPr sz="1800" u="none" cap="none" strike="noStrik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>
                    <a:solidFill>
                      <a:srgbClr val="A20B3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cap="none" strike="noStrik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2015-21</a:t>
                      </a:r>
                      <a:endParaRPr sz="1800" u="none" cap="none" strike="noStrik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>
                    <a:solidFill>
                      <a:srgbClr val="A20B3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cap="none" strike="noStrike">
                          <a:solidFill>
                            <a:schemeClr val="lt1"/>
                          </a:solidFill>
                        </a:rPr>
                        <a:t> 2013-19</a:t>
                      </a:r>
                      <a:endParaRPr sz="1800" u="none" cap="none" strike="noStrik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>
                    <a:solidFill>
                      <a:srgbClr val="A20B3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cap="none" strike="noStrike">
                          <a:solidFill>
                            <a:schemeClr val="lt1"/>
                          </a:solidFill>
                        </a:rPr>
                        <a:t> 2014-20</a:t>
                      </a:r>
                      <a:endParaRPr sz="1800" u="none" cap="none" strike="noStrik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>
                    <a:solidFill>
                      <a:srgbClr val="A20B3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800" u="none" cap="none" strike="noStrik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2015-21</a:t>
                      </a:r>
                      <a:endParaRPr/>
                    </a:p>
                  </a:txBody>
                  <a:tcPr marT="0" marB="0" marR="68575" marL="68575">
                    <a:solidFill>
                      <a:srgbClr val="A20B3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cap="none" strike="noStrike">
                          <a:solidFill>
                            <a:schemeClr val="lt1"/>
                          </a:solidFill>
                        </a:rPr>
                        <a:t> 2013-19</a:t>
                      </a:r>
                      <a:endParaRPr sz="1800" u="none" cap="none" strike="noStrik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>
                    <a:solidFill>
                      <a:srgbClr val="A20B3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cap="none" strike="noStrike">
                          <a:solidFill>
                            <a:schemeClr val="lt1"/>
                          </a:solidFill>
                        </a:rPr>
                        <a:t> 2014-20</a:t>
                      </a:r>
                      <a:endParaRPr sz="1800" u="none" cap="none" strike="noStrik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>
                    <a:solidFill>
                      <a:srgbClr val="A20B3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800" u="none" cap="none" strike="noStrik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2015-21</a:t>
                      </a:r>
                      <a:endParaRPr/>
                    </a:p>
                  </a:txBody>
                  <a:tcPr marT="0" marB="0" marR="68575" marL="68575">
                    <a:solidFill>
                      <a:srgbClr val="A20B34"/>
                    </a:solidFill>
                  </a:tcPr>
                </a:tc>
              </a:tr>
              <a:tr h="5058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cap="none" strike="noStrike"/>
                        <a:t>Honors College</a:t>
                      </a:r>
                      <a:endParaRPr sz="2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>
                    <a:solidFill>
                      <a:srgbClr val="A20B3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72%</a:t>
                      </a:r>
                      <a:endParaRPr sz="2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77%</a:t>
                      </a:r>
                      <a:endParaRPr sz="2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78%</a:t>
                      </a:r>
                      <a:endParaRPr sz="2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84%</a:t>
                      </a:r>
                      <a:endParaRPr sz="28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>
                    <a:solidFill>
                      <a:srgbClr val="AEABAB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83%</a:t>
                      </a:r>
                      <a:endParaRPr sz="28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>
                    <a:solidFill>
                      <a:srgbClr val="AEABAB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89%</a:t>
                      </a:r>
                      <a:endParaRPr sz="28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>
                    <a:solidFill>
                      <a:srgbClr val="AEABAB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75%</a:t>
                      </a:r>
                      <a:endParaRPr sz="2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78%</a:t>
                      </a:r>
                      <a:endParaRPr sz="2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80%</a:t>
                      </a:r>
                      <a:endParaRPr sz="2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>
                    <a:solidFill>
                      <a:srgbClr val="D8D8D8"/>
                    </a:solidFill>
                  </a:tcPr>
                </a:tc>
              </a:tr>
              <a:tr h="5058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Transfer with AA</a:t>
                      </a:r>
                      <a:endParaRPr sz="2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>
                    <a:solidFill>
                      <a:srgbClr val="A20B3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-</a:t>
                      </a:r>
                      <a:endParaRPr sz="2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-</a:t>
                      </a:r>
                      <a:endParaRPr sz="2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-</a:t>
                      </a:r>
                      <a:endParaRPr sz="2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75%</a:t>
                      </a:r>
                      <a:endParaRPr sz="28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>
                    <a:solidFill>
                      <a:srgbClr val="AEABAB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77%</a:t>
                      </a:r>
                      <a:endParaRPr sz="28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>
                    <a:solidFill>
                      <a:srgbClr val="AEABAB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78%</a:t>
                      </a:r>
                      <a:endParaRPr sz="28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>
                    <a:solidFill>
                      <a:srgbClr val="AEABAB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75%</a:t>
                      </a:r>
                      <a:endParaRPr sz="2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77%</a:t>
                      </a:r>
                      <a:endParaRPr sz="2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78%</a:t>
                      </a:r>
                      <a:endParaRPr sz="2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>
                    <a:solidFill>
                      <a:srgbClr val="D8D8D8"/>
                    </a:solidFill>
                  </a:tcPr>
                </a:tc>
              </a:tr>
              <a:tr h="5058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cap="none" strike="noStrike"/>
                        <a:t>Student Athletes</a:t>
                      </a:r>
                      <a:endParaRPr sz="2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>
                    <a:solidFill>
                      <a:srgbClr val="A20B3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71%</a:t>
                      </a:r>
                      <a:endParaRPr sz="2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55%</a:t>
                      </a:r>
                      <a:endParaRPr sz="2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66%</a:t>
                      </a:r>
                      <a:endParaRPr sz="2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68%</a:t>
                      </a:r>
                      <a:endParaRPr sz="28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>
                    <a:solidFill>
                      <a:srgbClr val="AEABAB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82%</a:t>
                      </a:r>
                      <a:endParaRPr sz="28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>
                    <a:solidFill>
                      <a:srgbClr val="AEABAB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70%</a:t>
                      </a:r>
                      <a:endParaRPr sz="28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>
                    <a:solidFill>
                      <a:srgbClr val="AEABAB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66%</a:t>
                      </a:r>
                      <a:endParaRPr sz="2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67%</a:t>
                      </a:r>
                      <a:endParaRPr sz="2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68%</a:t>
                      </a:r>
                      <a:endParaRPr sz="2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>
                    <a:solidFill>
                      <a:srgbClr val="D8D8D8"/>
                    </a:solidFill>
                  </a:tcPr>
                </a:tc>
              </a:tr>
              <a:tr h="4723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Pell Recipients</a:t>
                      </a:r>
                      <a:endParaRPr sz="2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>
                    <a:solidFill>
                      <a:srgbClr val="A20B3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44%</a:t>
                      </a:r>
                      <a:endParaRPr sz="2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49%</a:t>
                      </a:r>
                      <a:endParaRPr sz="2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53%</a:t>
                      </a:r>
                      <a:endParaRPr sz="2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63%</a:t>
                      </a:r>
                      <a:endParaRPr sz="28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>
                    <a:solidFill>
                      <a:srgbClr val="AEABAB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63%</a:t>
                      </a:r>
                      <a:endParaRPr sz="28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>
                    <a:solidFill>
                      <a:srgbClr val="AEABAB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71%</a:t>
                      </a:r>
                      <a:endParaRPr sz="28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>
                    <a:solidFill>
                      <a:srgbClr val="AEABAB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58%</a:t>
                      </a:r>
                      <a:endParaRPr sz="2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59%</a:t>
                      </a:r>
                      <a:endParaRPr sz="2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66%</a:t>
                      </a:r>
                      <a:endParaRPr sz="2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>
                    <a:solidFill>
                      <a:srgbClr val="D8D8D8"/>
                    </a:solidFill>
                  </a:tcPr>
                </a:tc>
              </a:tr>
              <a:tr h="5058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First Generation</a:t>
                      </a:r>
                      <a:endParaRPr sz="2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>
                    <a:solidFill>
                      <a:srgbClr val="A20B3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48%</a:t>
                      </a:r>
                      <a:endParaRPr sz="2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49%</a:t>
                      </a:r>
                      <a:endParaRPr sz="2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53%</a:t>
                      </a:r>
                      <a:endParaRPr sz="2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61%</a:t>
                      </a:r>
                      <a:endParaRPr sz="28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>
                    <a:solidFill>
                      <a:srgbClr val="AEABAB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61%</a:t>
                      </a:r>
                      <a:endParaRPr sz="28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>
                    <a:solidFill>
                      <a:srgbClr val="AEABAB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69%</a:t>
                      </a:r>
                      <a:endParaRPr sz="28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>
                    <a:solidFill>
                      <a:srgbClr val="AEABAB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58%</a:t>
                      </a:r>
                      <a:endParaRPr sz="2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58%</a:t>
                      </a:r>
                      <a:endParaRPr sz="2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64%</a:t>
                      </a:r>
                      <a:endParaRPr sz="2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>
                    <a:solidFill>
                      <a:srgbClr val="D8D8D8"/>
                    </a:solidFill>
                  </a:tcPr>
                </a:tc>
              </a:tr>
              <a:tr h="5058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Under-represented</a:t>
                      </a:r>
                      <a:endParaRPr sz="2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>
                    <a:solidFill>
                      <a:srgbClr val="A20B3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49%</a:t>
                      </a:r>
                      <a:endParaRPr sz="2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49%</a:t>
                      </a:r>
                      <a:endParaRPr sz="2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52%</a:t>
                      </a:r>
                      <a:endParaRPr sz="2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59%</a:t>
                      </a:r>
                      <a:endParaRPr sz="28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>
                    <a:solidFill>
                      <a:srgbClr val="AEABAB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58%</a:t>
                      </a:r>
                      <a:endParaRPr sz="28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>
                    <a:solidFill>
                      <a:srgbClr val="AEABAB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65%</a:t>
                      </a:r>
                      <a:endParaRPr sz="28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>
                    <a:solidFill>
                      <a:srgbClr val="AEABAB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55%</a:t>
                      </a:r>
                      <a:endParaRPr sz="2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55%</a:t>
                      </a:r>
                      <a:endParaRPr sz="2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60%</a:t>
                      </a:r>
                      <a:endParaRPr sz="2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>
                    <a:solidFill>
                      <a:srgbClr val="D8D8D8"/>
                    </a:solidFill>
                  </a:tcPr>
                </a:tc>
              </a:tr>
              <a:tr h="5058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Veterans</a:t>
                      </a:r>
                      <a:endParaRPr sz="2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>
                    <a:solidFill>
                      <a:srgbClr val="A20B3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-</a:t>
                      </a:r>
                      <a:endParaRPr sz="2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-</a:t>
                      </a:r>
                      <a:endParaRPr sz="2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-</a:t>
                      </a:r>
                      <a:endParaRPr sz="2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63%</a:t>
                      </a:r>
                      <a:endParaRPr sz="28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>
                    <a:solidFill>
                      <a:srgbClr val="AEABAB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48%</a:t>
                      </a:r>
                      <a:endParaRPr sz="28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>
                    <a:solidFill>
                      <a:srgbClr val="AEABAB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68%</a:t>
                      </a:r>
                      <a:endParaRPr sz="28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>
                    <a:solidFill>
                      <a:srgbClr val="AEABAB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63%</a:t>
                      </a:r>
                      <a:endParaRPr sz="2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47%</a:t>
                      </a:r>
                      <a:endParaRPr sz="2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67%</a:t>
                      </a:r>
                      <a:endParaRPr sz="2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>
                    <a:solidFill>
                      <a:srgbClr val="D8D8D8"/>
                    </a:solidFill>
                  </a:tcPr>
                </a:tc>
              </a:tr>
              <a:tr h="5058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International </a:t>
                      </a:r>
                      <a:endParaRPr sz="2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>
                    <a:solidFill>
                      <a:srgbClr val="A20B3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62%</a:t>
                      </a:r>
                      <a:endParaRPr sz="2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74%</a:t>
                      </a:r>
                      <a:endParaRPr sz="2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80%</a:t>
                      </a:r>
                      <a:endParaRPr sz="2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89%</a:t>
                      </a:r>
                      <a:endParaRPr sz="28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>
                    <a:solidFill>
                      <a:srgbClr val="AEABAB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74%</a:t>
                      </a:r>
                      <a:endParaRPr sz="28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>
                    <a:solidFill>
                      <a:srgbClr val="AEABAB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74%</a:t>
                      </a:r>
                      <a:endParaRPr sz="28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>
                    <a:solidFill>
                      <a:srgbClr val="AEABAB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75%</a:t>
                      </a:r>
                      <a:endParaRPr sz="2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74%</a:t>
                      </a:r>
                      <a:endParaRPr sz="2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78%</a:t>
                      </a:r>
                      <a:endParaRPr sz="2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>
                    <a:solidFill>
                      <a:srgbClr val="D8D8D8"/>
                    </a:solidFill>
                  </a:tcPr>
                </a:tc>
              </a:tr>
              <a:tr h="5058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u="none" cap="none" strike="noStrike"/>
                        <a:t>Total </a:t>
                      </a:r>
                      <a:endParaRPr sz="2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>
                    <a:solidFill>
                      <a:srgbClr val="A20B3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8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52%</a:t>
                      </a:r>
                      <a:endParaRPr b="1" sz="2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8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56%</a:t>
                      </a:r>
                      <a:endParaRPr b="1" sz="2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8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57%</a:t>
                      </a:r>
                      <a:endParaRPr b="1" sz="2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8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65%</a:t>
                      </a:r>
                      <a:endParaRPr b="1" sz="28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>
                    <a:solidFill>
                      <a:srgbClr val="AEABAB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8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65%</a:t>
                      </a:r>
                      <a:endParaRPr b="1" sz="28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>
                    <a:solidFill>
                      <a:srgbClr val="AEABAB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8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72%</a:t>
                      </a:r>
                      <a:endParaRPr b="1" sz="28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>
                    <a:solidFill>
                      <a:srgbClr val="AEABAB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8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61%</a:t>
                      </a:r>
                      <a:endParaRPr b="1" sz="2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8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62%</a:t>
                      </a:r>
                      <a:endParaRPr b="1" sz="2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8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67%</a:t>
                      </a:r>
                      <a:endParaRPr b="1" sz="2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>
                    <a:solidFill>
                      <a:srgbClr val="D8D8D8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1279720e15a_2_13"/>
          <p:cNvSpPr txBox="1"/>
          <p:nvPr/>
        </p:nvSpPr>
        <p:spPr>
          <a:xfrm>
            <a:off x="344986" y="6007238"/>
            <a:ext cx="93960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*FY21 numbers for our urban peers are not available yet, but UMSL should remain on top for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 6 year graduation.  </a:t>
            </a:r>
            <a:endParaRPr/>
          </a:p>
        </p:txBody>
      </p:sp>
      <p:sp>
        <p:nvSpPr>
          <p:cNvPr id="197" name="Google Shape;197;g1279720e15a_2_13"/>
          <p:cNvSpPr txBox="1"/>
          <p:nvPr/>
        </p:nvSpPr>
        <p:spPr>
          <a:xfrm>
            <a:off x="307550" y="5261200"/>
            <a:ext cx="7328400" cy="69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700">
                <a:solidFill>
                  <a:srgbClr val="4040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b="1" lang="en-US" sz="2600">
                <a:solidFill>
                  <a:srgbClr val="4040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Narrowed Peers ranked by FTC Grad Rates</a:t>
            </a:r>
            <a:endParaRPr sz="800"/>
          </a:p>
        </p:txBody>
      </p:sp>
      <p:pic>
        <p:nvPicPr>
          <p:cNvPr id="198" name="Google Shape;198;g1279720e15a_2_13"/>
          <p:cNvPicPr preferRelativeResize="0"/>
          <p:nvPr/>
        </p:nvPicPr>
        <p:blipFill rotWithShape="1">
          <a:blip r:embed="rId3">
            <a:alphaModFix/>
          </a:blip>
          <a:srcRect b="-8412" l="0" r="-4025" t="0"/>
          <a:stretch/>
        </p:blipFill>
        <p:spPr>
          <a:xfrm>
            <a:off x="565250" y="307025"/>
            <a:ext cx="9035950" cy="4905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127b04369b7_0_0"/>
          <p:cNvSpPr txBox="1"/>
          <p:nvPr>
            <p:ph type="title"/>
          </p:nvPr>
        </p:nvSpPr>
        <p:spPr>
          <a:xfrm>
            <a:off x="484250" y="152399"/>
            <a:ext cx="6811200" cy="795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Starfish Analytics </a:t>
            </a:r>
            <a:endParaRPr/>
          </a:p>
        </p:txBody>
      </p:sp>
      <p:sp>
        <p:nvSpPr>
          <p:cNvPr id="205" name="Google Shape;205;g127b04369b7_0_0"/>
          <p:cNvSpPr txBox="1"/>
          <p:nvPr>
            <p:ph idx="1" type="body"/>
          </p:nvPr>
        </p:nvSpPr>
        <p:spPr>
          <a:xfrm>
            <a:off x="484250" y="839349"/>
            <a:ext cx="6811200" cy="4881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</a:rPr>
              <a:t>An investment in predictive analytics at the course and student level has provided models based on long-term historical data and rolling 4-year data that assist with:</a:t>
            </a:r>
            <a:endParaRPr sz="2000">
              <a:solidFill>
                <a:schemeClr val="dk1"/>
              </a:solidFill>
            </a:endParaRPr>
          </a:p>
          <a:p>
            <a:pPr indent="-342900" lvl="0" marL="9144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</a:pPr>
            <a:r>
              <a:rPr lang="en-US" sz="1800">
                <a:solidFill>
                  <a:schemeClr val="dk1"/>
                </a:solidFill>
              </a:rPr>
              <a:t>Targeting resources and supports to courses and students that need them the most </a:t>
            </a:r>
            <a:endParaRPr sz="1800">
              <a:solidFill>
                <a:schemeClr val="dk1"/>
              </a:solidFill>
            </a:endParaRPr>
          </a:p>
          <a:p>
            <a:pPr indent="-342900" lvl="0" marL="9144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</a:pPr>
            <a:r>
              <a:rPr lang="en-US" sz="1800">
                <a:solidFill>
                  <a:schemeClr val="dk1"/>
                </a:solidFill>
              </a:rPr>
              <a:t>Designing interventions to impact velocity scores </a:t>
            </a:r>
            <a:endParaRPr sz="1800">
              <a:solidFill>
                <a:schemeClr val="dk1"/>
              </a:solidFill>
            </a:endParaRPr>
          </a:p>
          <a:p>
            <a:pPr indent="-342900" lvl="0" marL="9144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</a:pPr>
            <a:r>
              <a:rPr lang="en-US" sz="1800">
                <a:solidFill>
                  <a:schemeClr val="dk1"/>
                </a:solidFill>
              </a:rPr>
              <a:t>Strategic curriculum planning to remove roadblocks to completion </a:t>
            </a:r>
            <a:endParaRPr sz="1800">
              <a:solidFill>
                <a:schemeClr val="dk1"/>
              </a:solidFill>
            </a:endParaRPr>
          </a:p>
          <a:p>
            <a:pPr indent="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600">
                <a:solidFill>
                  <a:schemeClr val="dk1"/>
                </a:solidFill>
              </a:rPr>
              <a:t>  </a:t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06" name="Google Shape;206;g127b04369b7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66275" y="3582550"/>
            <a:ext cx="4311924" cy="3014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1276db88979_0_0"/>
          <p:cNvSpPr txBox="1"/>
          <p:nvPr>
            <p:ph type="title"/>
          </p:nvPr>
        </p:nvSpPr>
        <p:spPr>
          <a:xfrm>
            <a:off x="481275" y="1362198"/>
            <a:ext cx="6811200" cy="378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3600"/>
              <a:buFont typeface="Arial"/>
              <a:buNone/>
            </a:pPr>
            <a:br>
              <a:rPr lang="en-US"/>
            </a:br>
            <a:r>
              <a:rPr lang="en-US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Faculty Senate Report</a:t>
            </a:r>
            <a:br>
              <a:rPr lang="en-US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</a:br>
            <a:br>
              <a:rPr lang="en-US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</a:br>
            <a:r>
              <a:rPr b="0" lang="en-US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Jon McGinnis</a:t>
            </a:r>
            <a:endParaRPr b="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3600"/>
              <a:buFont typeface="Arial"/>
              <a:buNone/>
            </a:pPr>
            <a:r>
              <a:t/>
            </a:r>
            <a:endParaRPr b="0" i="1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3600"/>
              <a:buFont typeface="Arial"/>
              <a:buNone/>
            </a:pPr>
            <a:r>
              <a:rPr b="0" i="1" lang="en-US" sz="30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Senate Chair </a:t>
            </a:r>
            <a:endParaRPr b="0" i="1" sz="30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3600"/>
              <a:buFont typeface="Arial"/>
              <a:buNone/>
            </a:pPr>
            <a:r>
              <a:t/>
            </a:r>
            <a:endParaRPr b="0" i="1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1279720e15a_0_0"/>
          <p:cNvSpPr txBox="1"/>
          <p:nvPr>
            <p:ph type="title"/>
          </p:nvPr>
        </p:nvSpPr>
        <p:spPr>
          <a:xfrm>
            <a:off x="0" y="1377725"/>
            <a:ext cx="7664700" cy="4983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3600"/>
              <a:buFont typeface="Arial"/>
              <a:buNone/>
            </a:pPr>
            <a:br>
              <a:rPr lang="en-US"/>
            </a:br>
            <a:r>
              <a:rPr b="0" lang="en-US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Access, Academic Support &amp; Workforce Integration</a:t>
            </a:r>
            <a:br>
              <a:rPr lang="en-US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</a:br>
            <a:br>
              <a:rPr lang="en-US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</a:br>
            <a:r>
              <a:rPr lang="en-US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Natissia Small</a:t>
            </a:r>
            <a:endParaRPr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36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3600"/>
              <a:buFont typeface="Arial"/>
              <a:buNone/>
            </a:pPr>
            <a:r>
              <a:rPr b="0" i="1" lang="en-US" sz="30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Vice Provost for </a:t>
            </a:r>
            <a:endParaRPr b="0" i="1" sz="30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3600"/>
              <a:buFont typeface="Arial"/>
              <a:buNone/>
            </a:pPr>
            <a:r>
              <a:rPr b="0" i="1" lang="en-US" sz="30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Access, Academic Support, </a:t>
            </a:r>
            <a:endParaRPr b="0" i="1" sz="30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3600"/>
              <a:buFont typeface="Arial"/>
              <a:buNone/>
            </a:pPr>
            <a:r>
              <a:rPr b="0" i="1" lang="en-US" sz="30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&amp; Workforce </a:t>
            </a:r>
            <a:r>
              <a:rPr b="0" i="1" lang="en-US" sz="30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Integration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1279720e15a_12_16"/>
          <p:cNvSpPr txBox="1"/>
          <p:nvPr/>
        </p:nvSpPr>
        <p:spPr>
          <a:xfrm>
            <a:off x="116450" y="63800"/>
            <a:ext cx="626700" cy="301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00"/>
              <a:buFont typeface="Arial"/>
              <a:buNone/>
            </a:pPr>
            <a:r>
              <a:rPr b="0" i="0" lang="en-US" sz="4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SASS</a:t>
            </a:r>
            <a:endParaRPr b="0" i="0" sz="45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17" name="Google Shape;217;g1279720e15a_12_16"/>
          <p:cNvGrpSpPr/>
          <p:nvPr/>
        </p:nvGrpSpPr>
        <p:grpSpPr>
          <a:xfrm>
            <a:off x="1170050" y="201725"/>
            <a:ext cx="6365432" cy="817000"/>
            <a:chOff x="1799745" y="277050"/>
            <a:chExt cx="5646117" cy="817000"/>
          </a:xfrm>
        </p:grpSpPr>
        <p:sp>
          <p:nvSpPr>
            <p:cNvPr id="218" name="Google Shape;218;g1279720e15a_12_16"/>
            <p:cNvSpPr/>
            <p:nvPr/>
          </p:nvSpPr>
          <p:spPr>
            <a:xfrm>
              <a:off x="3134562" y="281350"/>
              <a:ext cx="4311300" cy="812700"/>
            </a:xfrm>
            <a:prstGeom prst="rect">
              <a:avLst/>
            </a:prstGeom>
            <a:solidFill>
              <a:srgbClr val="981E32"/>
            </a:solidFill>
            <a:ln cap="flat" cmpd="sng" w="9525">
              <a:solidFill>
                <a:srgbClr val="981E3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-US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K-12 Students and Parents</a:t>
              </a:r>
              <a:endPara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-US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School Administrators, Teachers, Counselors, etc.</a:t>
              </a:r>
              <a:endPara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-US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Community Organizations</a:t>
              </a:r>
              <a:endPara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1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9" name="Google Shape;219;g1279720e15a_12_16"/>
            <p:cNvSpPr/>
            <p:nvPr/>
          </p:nvSpPr>
          <p:spPr>
            <a:xfrm rot="-5400000">
              <a:off x="2041095" y="35700"/>
              <a:ext cx="802500" cy="1285200"/>
            </a:xfrm>
            <a:prstGeom prst="triangle">
              <a:avLst>
                <a:gd fmla="val 50000" name="adj"/>
              </a:avLst>
            </a:prstGeom>
            <a:solidFill>
              <a:srgbClr val="981E32"/>
            </a:solidFill>
            <a:ln cap="flat" cmpd="sng" w="9525">
              <a:solidFill>
                <a:srgbClr val="981E3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20" name="Google Shape;220;g1279720e15a_12_16"/>
          <p:cNvSpPr/>
          <p:nvPr/>
        </p:nvSpPr>
        <p:spPr>
          <a:xfrm>
            <a:off x="116444" y="107325"/>
            <a:ext cx="1938000" cy="927900"/>
          </a:xfrm>
          <a:prstGeom prst="ellipse">
            <a:avLst/>
          </a:prstGeom>
          <a:solidFill>
            <a:srgbClr val="EAAB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n-US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Precollegiate Student Services</a:t>
            </a:r>
            <a:endParaRPr b="1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21" name="Google Shape;221;g1279720e15a_12_16"/>
          <p:cNvGrpSpPr/>
          <p:nvPr/>
        </p:nvGrpSpPr>
        <p:grpSpPr>
          <a:xfrm>
            <a:off x="1157425" y="1108250"/>
            <a:ext cx="6378057" cy="927900"/>
            <a:chOff x="1235811" y="186304"/>
            <a:chExt cx="5982607" cy="927900"/>
          </a:xfrm>
        </p:grpSpPr>
        <p:sp>
          <p:nvSpPr>
            <p:cNvPr id="222" name="Google Shape;222;g1279720e15a_12_16"/>
            <p:cNvSpPr/>
            <p:nvPr/>
          </p:nvSpPr>
          <p:spPr>
            <a:xfrm>
              <a:off x="2668321" y="194554"/>
              <a:ext cx="4550097" cy="911400"/>
            </a:xfrm>
            <a:prstGeom prst="rect">
              <a:avLst/>
            </a:prstGeom>
            <a:solidFill>
              <a:srgbClr val="981E32"/>
            </a:solidFill>
            <a:ln cap="flat" cmpd="sng" w="9525">
              <a:solidFill>
                <a:srgbClr val="981E3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t/>
              </a:r>
              <a:endParaRPr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-US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Eligible transfer students who meet at least one of the federal TRIO criteria: (1) First-Generation (2) Pell Eligible (3) Documented Disability</a:t>
              </a:r>
              <a:endPara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1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3" name="Google Shape;223;g1279720e15a_12_16"/>
            <p:cNvSpPr/>
            <p:nvPr/>
          </p:nvSpPr>
          <p:spPr>
            <a:xfrm rot="-5400000">
              <a:off x="1453161" y="-31046"/>
              <a:ext cx="927900" cy="1362600"/>
            </a:xfrm>
            <a:prstGeom prst="triangle">
              <a:avLst>
                <a:gd fmla="val 50000" name="adj"/>
              </a:avLst>
            </a:prstGeom>
            <a:solidFill>
              <a:srgbClr val="981E32"/>
            </a:solidFill>
            <a:ln cap="flat" cmpd="sng" w="9525">
              <a:solidFill>
                <a:srgbClr val="981E3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24" name="Google Shape;224;g1279720e15a_12_16"/>
          <p:cNvSpPr/>
          <p:nvPr/>
        </p:nvSpPr>
        <p:spPr>
          <a:xfrm>
            <a:off x="116444" y="1148827"/>
            <a:ext cx="1938000" cy="1039800"/>
          </a:xfrm>
          <a:prstGeom prst="ellipse">
            <a:avLst/>
          </a:prstGeom>
          <a:solidFill>
            <a:srgbClr val="EAAB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TRIO Student Support Services</a:t>
            </a:r>
            <a:endParaRPr b="1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25" name="Google Shape;225;g1279720e15a_12_16"/>
          <p:cNvGrpSpPr/>
          <p:nvPr/>
        </p:nvGrpSpPr>
        <p:grpSpPr>
          <a:xfrm>
            <a:off x="1320550" y="2116531"/>
            <a:ext cx="6212813" cy="1474236"/>
            <a:chOff x="1213800" y="182426"/>
            <a:chExt cx="6212813" cy="973800"/>
          </a:xfrm>
        </p:grpSpPr>
        <p:sp>
          <p:nvSpPr>
            <p:cNvPr id="226" name="Google Shape;226;g1279720e15a_12_16"/>
            <p:cNvSpPr/>
            <p:nvPr/>
          </p:nvSpPr>
          <p:spPr>
            <a:xfrm>
              <a:off x="2574413" y="182426"/>
              <a:ext cx="4852200" cy="973800"/>
            </a:xfrm>
            <a:prstGeom prst="rect">
              <a:avLst/>
            </a:prstGeom>
            <a:solidFill>
              <a:srgbClr val="981E32"/>
            </a:solidFill>
            <a:ln cap="flat" cmpd="sng" w="9525">
              <a:solidFill>
                <a:srgbClr val="981E3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-US" sz="14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Students with cumulative 2.49 and below campus-wide:</a:t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-US" sz="14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(1) Conditional admits (2) Academic probation</a:t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-US" sz="14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(3) Suspension reinstatements (4) Financial Aid SAP Back on Track referrals (5) Manages all campus early alerts for all 2.49 and below (6) Academically challenged;</a:t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-US" sz="14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(7) Oversight for Early Alert System</a:t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1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7" name="Google Shape;227;g1279720e15a_12_16"/>
            <p:cNvSpPr/>
            <p:nvPr/>
          </p:nvSpPr>
          <p:spPr>
            <a:xfrm rot="-5400000">
              <a:off x="1379700" y="18887"/>
              <a:ext cx="956100" cy="1287900"/>
            </a:xfrm>
            <a:prstGeom prst="triangle">
              <a:avLst>
                <a:gd fmla="val 51496" name="adj"/>
              </a:avLst>
            </a:prstGeom>
            <a:solidFill>
              <a:srgbClr val="981E32"/>
            </a:solidFill>
            <a:ln cap="flat" cmpd="sng" w="9525">
              <a:solidFill>
                <a:srgbClr val="981E3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8" name="Google Shape;228;g1279720e15a_12_16"/>
          <p:cNvGrpSpPr/>
          <p:nvPr/>
        </p:nvGrpSpPr>
        <p:grpSpPr>
          <a:xfrm>
            <a:off x="1227288" y="3654899"/>
            <a:ext cx="6295361" cy="1137292"/>
            <a:chOff x="1577550" y="88173"/>
            <a:chExt cx="6292844" cy="1026900"/>
          </a:xfrm>
        </p:grpSpPr>
        <p:sp>
          <p:nvSpPr>
            <p:cNvPr id="229" name="Google Shape;229;g1279720e15a_12_16"/>
            <p:cNvSpPr/>
            <p:nvPr/>
          </p:nvSpPr>
          <p:spPr>
            <a:xfrm>
              <a:off x="2970799" y="88173"/>
              <a:ext cx="4899595" cy="1016866"/>
            </a:xfrm>
            <a:prstGeom prst="rect">
              <a:avLst/>
            </a:prstGeom>
            <a:solidFill>
              <a:srgbClr val="981E32"/>
            </a:solidFill>
            <a:ln cap="flat" cmpd="sng" w="9525">
              <a:solidFill>
                <a:srgbClr val="981E3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-US" sz="14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All students 2.5 and above campus-wide:</a:t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-US" sz="14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(1) Diversity Scholarship Recipients</a:t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-US" sz="14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(2) SEA non-probationary students</a:t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-US" sz="14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(3) Early alerts for 2.5 &amp; above students</a:t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b="1" lang="en-US"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nts</a:t>
              </a:r>
              <a:endParaRPr b="1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0" name="Google Shape;230;g1279720e15a_12_16"/>
            <p:cNvSpPr/>
            <p:nvPr/>
          </p:nvSpPr>
          <p:spPr>
            <a:xfrm rot="-5400000">
              <a:off x="1728750" y="-63027"/>
              <a:ext cx="1026900" cy="1329300"/>
            </a:xfrm>
            <a:prstGeom prst="triangle">
              <a:avLst>
                <a:gd fmla="val 50000" name="adj"/>
              </a:avLst>
            </a:prstGeom>
            <a:solidFill>
              <a:srgbClr val="981E32"/>
            </a:solidFill>
            <a:ln cap="flat" cmpd="sng" w="9525">
              <a:solidFill>
                <a:srgbClr val="981E3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1" name="Google Shape;231;g1279720e15a_12_16"/>
          <p:cNvGrpSpPr/>
          <p:nvPr/>
        </p:nvGrpSpPr>
        <p:grpSpPr>
          <a:xfrm>
            <a:off x="973550" y="4847200"/>
            <a:ext cx="6549100" cy="934700"/>
            <a:chOff x="1719862" y="253770"/>
            <a:chExt cx="6549100" cy="939019"/>
          </a:xfrm>
        </p:grpSpPr>
        <p:sp>
          <p:nvSpPr>
            <p:cNvPr id="232" name="Google Shape;232;g1279720e15a_12_16"/>
            <p:cNvSpPr/>
            <p:nvPr/>
          </p:nvSpPr>
          <p:spPr>
            <a:xfrm>
              <a:off x="3436262" y="253770"/>
              <a:ext cx="4832700" cy="911400"/>
            </a:xfrm>
            <a:prstGeom prst="rect">
              <a:avLst/>
            </a:prstGeom>
            <a:solidFill>
              <a:srgbClr val="981E32"/>
            </a:solidFill>
            <a:ln cap="flat" cmpd="sng" w="9525">
              <a:solidFill>
                <a:srgbClr val="981E3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-US" sz="14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All UMSL student tutoring options:</a:t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-US" sz="14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(1) Paired Peer (individual) (2) Walk-in</a:t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-US" sz="14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(3)Student Organization Study Night (4) Alumni</a:t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-US" sz="14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(5) NetTutor Online (6) Triton Online Tutors</a:t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1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3" name="Google Shape;233;g1279720e15a_12_16"/>
            <p:cNvSpPr/>
            <p:nvPr/>
          </p:nvSpPr>
          <p:spPr>
            <a:xfrm rot="-5400000">
              <a:off x="2080312" y="-83261"/>
              <a:ext cx="915600" cy="1636500"/>
            </a:xfrm>
            <a:prstGeom prst="triangle">
              <a:avLst>
                <a:gd fmla="val 50000" name="adj"/>
              </a:avLst>
            </a:prstGeom>
            <a:solidFill>
              <a:srgbClr val="981E32"/>
            </a:solidFill>
            <a:ln cap="flat" cmpd="sng" w="9525">
              <a:solidFill>
                <a:srgbClr val="981E3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34" name="Google Shape;234;g1279720e15a_12_16"/>
          <p:cNvSpPr/>
          <p:nvPr/>
        </p:nvSpPr>
        <p:spPr>
          <a:xfrm>
            <a:off x="116444" y="2310352"/>
            <a:ext cx="1938000" cy="1206300"/>
          </a:xfrm>
          <a:prstGeom prst="ellipse">
            <a:avLst/>
          </a:prstGeom>
          <a:solidFill>
            <a:srgbClr val="EAAB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Student Enrichment &amp; Achievement</a:t>
            </a:r>
            <a:endParaRPr b="1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" name="Google Shape;235;g1279720e15a_12_16"/>
          <p:cNvSpPr/>
          <p:nvPr/>
        </p:nvSpPr>
        <p:spPr>
          <a:xfrm>
            <a:off x="116444" y="3754376"/>
            <a:ext cx="1938000" cy="927900"/>
          </a:xfrm>
          <a:prstGeom prst="ellipse">
            <a:avLst/>
          </a:prstGeom>
          <a:solidFill>
            <a:srgbClr val="EAAB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Multicultural Student Services</a:t>
            </a:r>
            <a:endParaRPr b="1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" name="Google Shape;236;g1279720e15a_12_16"/>
          <p:cNvSpPr/>
          <p:nvPr/>
        </p:nvSpPr>
        <p:spPr>
          <a:xfrm>
            <a:off x="116444" y="4853250"/>
            <a:ext cx="1938000" cy="911400"/>
          </a:xfrm>
          <a:prstGeom prst="ellipse">
            <a:avLst/>
          </a:prstGeom>
          <a:solidFill>
            <a:srgbClr val="EAAB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University Tutoring Center</a:t>
            </a:r>
            <a:endParaRPr b="1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37" name="Google Shape;237;g1279720e15a_12_16"/>
          <p:cNvGrpSpPr/>
          <p:nvPr/>
        </p:nvGrpSpPr>
        <p:grpSpPr>
          <a:xfrm>
            <a:off x="1265127" y="5836914"/>
            <a:ext cx="6257521" cy="932700"/>
            <a:chOff x="1470925" y="89190"/>
            <a:chExt cx="6207859" cy="1177503"/>
          </a:xfrm>
        </p:grpSpPr>
        <p:sp>
          <p:nvSpPr>
            <p:cNvPr id="238" name="Google Shape;238;g1279720e15a_12_16"/>
            <p:cNvSpPr/>
            <p:nvPr/>
          </p:nvSpPr>
          <p:spPr>
            <a:xfrm>
              <a:off x="2870125" y="89190"/>
              <a:ext cx="4808659" cy="1171500"/>
            </a:xfrm>
            <a:prstGeom prst="rect">
              <a:avLst/>
            </a:prstGeom>
            <a:solidFill>
              <a:srgbClr val="981E32"/>
            </a:solidFill>
            <a:ln cap="flat" cmpd="sng" w="9525">
              <a:solidFill>
                <a:srgbClr val="981E3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-US" sz="13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Serving workforce needs to increase the St Louis region and beyond talent pool by creating a variety of educational pathway options for: (1) Adult learners (2) High School (3) Employers (4) Mid-Career Learners (5) Justice Community and more.</a:t>
              </a:r>
              <a:endParaRPr b="1" sz="13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9" name="Google Shape;239;g1279720e15a_12_16"/>
            <p:cNvSpPr/>
            <p:nvPr/>
          </p:nvSpPr>
          <p:spPr>
            <a:xfrm rot="-5400000">
              <a:off x="1540225" y="19893"/>
              <a:ext cx="1177500" cy="1316100"/>
            </a:xfrm>
            <a:prstGeom prst="triangle">
              <a:avLst>
                <a:gd fmla="val 50000" name="adj"/>
              </a:avLst>
            </a:prstGeom>
            <a:solidFill>
              <a:srgbClr val="981E32"/>
            </a:solidFill>
            <a:ln cap="flat" cmpd="sng" w="9525">
              <a:solidFill>
                <a:srgbClr val="981E3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0" name="Google Shape;240;g1279720e15a_12_16"/>
          <p:cNvSpPr/>
          <p:nvPr/>
        </p:nvSpPr>
        <p:spPr>
          <a:xfrm>
            <a:off x="116444" y="5870025"/>
            <a:ext cx="1938000" cy="911400"/>
          </a:xfrm>
          <a:prstGeom prst="ellipse">
            <a:avLst/>
          </a:prstGeom>
          <a:solidFill>
            <a:srgbClr val="EAAB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Workforce Integration</a:t>
            </a:r>
            <a:endParaRPr b="1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" name="Google Shape;241;g1279720e15a_12_16"/>
          <p:cNvSpPr txBox="1"/>
          <p:nvPr/>
        </p:nvSpPr>
        <p:spPr>
          <a:xfrm>
            <a:off x="7910413" y="107325"/>
            <a:ext cx="3901800" cy="110796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n-US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Academic Affairs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n-US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Division of Student Academic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n-US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Support Services</a:t>
            </a:r>
            <a:endParaRPr b="1" i="0" sz="1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" name="Google Shape;242;g1279720e15a_12_16"/>
          <p:cNvSpPr txBox="1"/>
          <p:nvPr/>
        </p:nvSpPr>
        <p:spPr>
          <a:xfrm>
            <a:off x="7588980" y="3500092"/>
            <a:ext cx="4544700" cy="144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Leadership Team</a:t>
            </a:r>
            <a:endParaRPr sz="1600">
              <a:solidFill>
                <a:schemeClr val="lt1"/>
              </a:solidFill>
            </a:endParaRPr>
          </a:p>
          <a:p>
            <a:pPr indent="45720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7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Dr. Channon Peoples, PSS-Bridge Director</a:t>
            </a:r>
            <a:endParaRPr b="1" sz="17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45720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7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Dr. Maya Scruggs-Hicks, SEA Director</a:t>
            </a:r>
            <a:endParaRPr b="1" sz="1300">
              <a:solidFill>
                <a:schemeClr val="lt1"/>
              </a:solidFill>
            </a:endParaRPr>
          </a:p>
          <a:p>
            <a:pPr indent="45720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7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Derrick Freeman, M.Ed., MSS Director</a:t>
            </a:r>
            <a:endParaRPr b="1" sz="1300">
              <a:solidFill>
                <a:schemeClr val="lt1"/>
              </a:solidFill>
            </a:endParaRPr>
          </a:p>
          <a:p>
            <a:pPr indent="45720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7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Jake Long, M.Ed., TRIO Director</a:t>
            </a:r>
            <a:endParaRPr b="1" sz="17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1279720e15a_12_47"/>
          <p:cNvSpPr txBox="1"/>
          <p:nvPr>
            <p:ph type="title"/>
          </p:nvPr>
        </p:nvSpPr>
        <p:spPr>
          <a:xfrm>
            <a:off x="148653" y="52206"/>
            <a:ext cx="7146883" cy="6164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US" sz="1700">
                <a:solidFill>
                  <a:schemeClr val="dk1"/>
                </a:solidFill>
              </a:rPr>
              <a:t>Strategic Plan Pillars: Marketing &amp; Outreach / Student Success / Academic Programs &amp; Pathways - Outcomes </a:t>
            </a:r>
            <a:endParaRPr sz="1700"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sz="1900">
              <a:solidFill>
                <a:schemeClr val="dk1"/>
              </a:solidFill>
            </a:endParaRPr>
          </a:p>
        </p:txBody>
      </p:sp>
      <p:sp>
        <p:nvSpPr>
          <p:cNvPr id="249" name="Google Shape;249;g1279720e15a_12_47"/>
          <p:cNvSpPr txBox="1"/>
          <p:nvPr>
            <p:ph idx="1" type="body"/>
          </p:nvPr>
        </p:nvSpPr>
        <p:spPr>
          <a:xfrm>
            <a:off x="0" y="588725"/>
            <a:ext cx="7670400" cy="6096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3495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▪"/>
            </a:pPr>
            <a:r>
              <a:rPr lang="en-US" sz="1500">
                <a:solidFill>
                  <a:schemeClr val="dk1"/>
                </a:solidFill>
              </a:rPr>
              <a:t>Maintained efficient and effective holistic academic support coaching model for </a:t>
            </a:r>
            <a:r>
              <a:rPr b="1" lang="en-US" sz="1500" u="sng">
                <a:solidFill>
                  <a:schemeClr val="dk1"/>
                </a:solidFill>
              </a:rPr>
              <a:t>all </a:t>
            </a:r>
            <a:r>
              <a:rPr lang="en-US" sz="1500">
                <a:solidFill>
                  <a:schemeClr val="dk1"/>
                </a:solidFill>
              </a:rPr>
              <a:t>students </a:t>
            </a:r>
            <a:endParaRPr sz="2900"/>
          </a:p>
          <a:p>
            <a:pPr indent="-23495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▪"/>
            </a:pPr>
            <a:r>
              <a:rPr lang="en-US" sz="1500">
                <a:solidFill>
                  <a:schemeClr val="dk1"/>
                </a:solidFill>
              </a:rPr>
              <a:t>Managed</a:t>
            </a:r>
            <a:r>
              <a:rPr b="1" lang="en-US" sz="1500">
                <a:solidFill>
                  <a:schemeClr val="dk1"/>
                </a:solidFill>
              </a:rPr>
              <a:t> 74.3%</a:t>
            </a:r>
            <a:r>
              <a:rPr lang="en-US" sz="1500">
                <a:solidFill>
                  <a:schemeClr val="dk1"/>
                </a:solidFill>
              </a:rPr>
              <a:t> of the campus wide academic performance flags with 99.8% clearance</a:t>
            </a:r>
            <a:endParaRPr sz="1500">
              <a:solidFill>
                <a:schemeClr val="dk1"/>
              </a:solidFill>
            </a:endParaRPr>
          </a:p>
          <a:p>
            <a:pPr indent="-23495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▪"/>
            </a:pPr>
            <a:r>
              <a:rPr lang="en-US" sz="1500">
                <a:solidFill>
                  <a:schemeClr val="dk1"/>
                </a:solidFill>
              </a:rPr>
              <a:t>Managed over </a:t>
            </a:r>
            <a:r>
              <a:rPr b="1" lang="en-US" sz="1500">
                <a:solidFill>
                  <a:schemeClr val="dk1"/>
                </a:solidFill>
              </a:rPr>
              <a:t>1,500 </a:t>
            </a:r>
            <a:r>
              <a:rPr lang="en-US" sz="1500">
                <a:solidFill>
                  <a:schemeClr val="dk1"/>
                </a:solidFill>
              </a:rPr>
              <a:t>flags per semester for Fall 2021 and Spring 2022</a:t>
            </a:r>
            <a:endParaRPr sz="2900"/>
          </a:p>
          <a:p>
            <a:pPr indent="-23495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▪"/>
            </a:pPr>
            <a:r>
              <a:rPr b="1" lang="en-US" sz="1500">
                <a:solidFill>
                  <a:schemeClr val="dk1"/>
                </a:solidFill>
              </a:rPr>
              <a:t>90%</a:t>
            </a:r>
            <a:r>
              <a:rPr lang="en-US" sz="1500">
                <a:solidFill>
                  <a:schemeClr val="dk1"/>
                </a:solidFill>
              </a:rPr>
              <a:t> Triton LEAP probationary admits enrolled Summer Transition Enrichment Program (STEP) persisted with </a:t>
            </a:r>
            <a:r>
              <a:rPr b="1" lang="en-US" sz="1500">
                <a:solidFill>
                  <a:schemeClr val="dk1"/>
                </a:solidFill>
              </a:rPr>
              <a:t>2.51 </a:t>
            </a:r>
            <a:r>
              <a:rPr lang="en-US" sz="1500">
                <a:solidFill>
                  <a:schemeClr val="dk1"/>
                </a:solidFill>
              </a:rPr>
              <a:t>cumulative gpa &amp; prob. transfer admits earned an average term </a:t>
            </a:r>
            <a:r>
              <a:rPr b="1" lang="en-US" sz="1500">
                <a:solidFill>
                  <a:schemeClr val="dk1"/>
                </a:solidFill>
              </a:rPr>
              <a:t>2.40 gpa </a:t>
            </a:r>
            <a:endParaRPr b="1" sz="1500">
              <a:solidFill>
                <a:schemeClr val="dk1"/>
              </a:solidFill>
            </a:endParaRPr>
          </a:p>
          <a:p>
            <a:pPr indent="-23495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▪"/>
            </a:pPr>
            <a:r>
              <a:rPr lang="en-US" sz="1500">
                <a:solidFill>
                  <a:schemeClr val="dk1"/>
                </a:solidFill>
              </a:rPr>
              <a:t>Triton LEAP students completed an </a:t>
            </a:r>
            <a:r>
              <a:rPr b="1" lang="en-US" sz="1500">
                <a:solidFill>
                  <a:schemeClr val="dk1"/>
                </a:solidFill>
              </a:rPr>
              <a:t>average of 13</a:t>
            </a:r>
            <a:r>
              <a:rPr lang="en-US" sz="1500">
                <a:solidFill>
                  <a:schemeClr val="dk1"/>
                </a:solidFill>
              </a:rPr>
              <a:t> credit hours during the Fall 2021 semester </a:t>
            </a:r>
            <a:endParaRPr sz="2900"/>
          </a:p>
          <a:p>
            <a:pPr indent="-23495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▪"/>
            </a:pPr>
            <a:r>
              <a:rPr b="1" lang="en-US" sz="1500">
                <a:solidFill>
                  <a:schemeClr val="dk1"/>
                </a:solidFill>
              </a:rPr>
              <a:t>1063 </a:t>
            </a:r>
            <a:r>
              <a:rPr lang="en-US" sz="1500">
                <a:solidFill>
                  <a:schemeClr val="dk1"/>
                </a:solidFill>
              </a:rPr>
              <a:t>connected to </a:t>
            </a:r>
            <a:r>
              <a:rPr lang="en-US" sz="1500">
                <a:solidFill>
                  <a:schemeClr val="dk1"/>
                </a:solidFill>
              </a:rPr>
              <a:t>tutoring with </a:t>
            </a:r>
            <a:r>
              <a:rPr b="1" lang="en-US" sz="1500">
                <a:solidFill>
                  <a:schemeClr val="dk1"/>
                </a:solidFill>
              </a:rPr>
              <a:t>90%</a:t>
            </a:r>
            <a:r>
              <a:rPr lang="en-US" sz="1500">
                <a:solidFill>
                  <a:schemeClr val="dk1"/>
                </a:solidFill>
              </a:rPr>
              <a:t> average students who met with averaging C or better </a:t>
            </a:r>
            <a:endParaRPr sz="1500">
              <a:solidFill>
                <a:schemeClr val="dk1"/>
              </a:solidFill>
            </a:endParaRPr>
          </a:p>
          <a:p>
            <a:pPr indent="-23495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▪"/>
            </a:pPr>
            <a:r>
              <a:rPr lang="en-US" sz="1500">
                <a:solidFill>
                  <a:schemeClr val="dk1"/>
                </a:solidFill>
              </a:rPr>
              <a:t>UTC employed more than </a:t>
            </a:r>
            <a:r>
              <a:rPr b="1" lang="en-US" sz="1500">
                <a:solidFill>
                  <a:schemeClr val="dk1"/>
                </a:solidFill>
              </a:rPr>
              <a:t>200</a:t>
            </a:r>
            <a:r>
              <a:rPr lang="en-US" sz="1500">
                <a:solidFill>
                  <a:schemeClr val="dk1"/>
                </a:solidFill>
              </a:rPr>
              <a:t> graduate and undergraduate students as tutors (</a:t>
            </a:r>
            <a:r>
              <a:rPr b="1" lang="en-US" sz="1500">
                <a:solidFill>
                  <a:schemeClr val="dk1"/>
                </a:solidFill>
              </a:rPr>
              <a:t>94 </a:t>
            </a:r>
            <a:r>
              <a:rPr lang="en-US" sz="1500">
                <a:solidFill>
                  <a:schemeClr val="dk1"/>
                </a:solidFill>
              </a:rPr>
              <a:t>SST grant funded) </a:t>
            </a:r>
            <a:endParaRPr sz="1500">
              <a:solidFill>
                <a:schemeClr val="dk1"/>
              </a:solidFill>
            </a:endParaRPr>
          </a:p>
          <a:p>
            <a:pPr indent="-23495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▪"/>
            </a:pPr>
            <a:r>
              <a:rPr lang="en-US" sz="1500">
                <a:solidFill>
                  <a:schemeClr val="dk1"/>
                </a:solidFill>
              </a:rPr>
              <a:t>Enhanced asynchronous coaching &amp; tutoring options for students (evening/weekends)</a:t>
            </a:r>
            <a:endParaRPr sz="1500">
              <a:solidFill>
                <a:schemeClr val="dk1"/>
              </a:solidFill>
            </a:endParaRPr>
          </a:p>
          <a:p>
            <a:pPr indent="-23495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▪"/>
            </a:pPr>
            <a:r>
              <a:rPr lang="en-US" sz="1500">
                <a:solidFill>
                  <a:schemeClr val="dk1"/>
                </a:solidFill>
              </a:rPr>
              <a:t>PSS provided dual enrollment courses in English &amp; Psychology to </a:t>
            </a:r>
            <a:r>
              <a:rPr b="1" lang="en-US" sz="1500">
                <a:solidFill>
                  <a:schemeClr val="dk1"/>
                </a:solidFill>
              </a:rPr>
              <a:t>20+ </a:t>
            </a:r>
            <a:r>
              <a:rPr lang="en-US" sz="1500">
                <a:solidFill>
                  <a:schemeClr val="dk1"/>
                </a:solidFill>
              </a:rPr>
              <a:t>junior and senior students </a:t>
            </a:r>
            <a:endParaRPr sz="1500">
              <a:solidFill>
                <a:schemeClr val="dk1"/>
              </a:solidFill>
            </a:endParaRPr>
          </a:p>
          <a:p>
            <a:pPr indent="-23495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▪"/>
            </a:pPr>
            <a:r>
              <a:rPr lang="en-US" sz="1500">
                <a:solidFill>
                  <a:schemeClr val="dk1"/>
                </a:solidFill>
              </a:rPr>
              <a:t>PSS (Bridge) continues to serve more than </a:t>
            </a:r>
            <a:r>
              <a:rPr b="1" lang="en-US" sz="1500">
                <a:solidFill>
                  <a:schemeClr val="dk1"/>
                </a:solidFill>
              </a:rPr>
              <a:t>4000+</a:t>
            </a:r>
            <a:r>
              <a:rPr lang="en-US" sz="1500">
                <a:solidFill>
                  <a:schemeClr val="dk1"/>
                </a:solidFill>
              </a:rPr>
              <a:t> students and parents yearly</a:t>
            </a:r>
            <a:endParaRPr sz="2900"/>
          </a:p>
          <a:p>
            <a:pPr indent="-23495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▪"/>
            </a:pPr>
            <a:r>
              <a:rPr lang="en-US" sz="1500">
                <a:solidFill>
                  <a:schemeClr val="dk1"/>
                </a:solidFill>
              </a:rPr>
              <a:t>PSS (Bridge) collaborates with more than </a:t>
            </a:r>
            <a:r>
              <a:rPr b="1" lang="en-US" sz="1500">
                <a:solidFill>
                  <a:schemeClr val="dk1"/>
                </a:solidFill>
              </a:rPr>
              <a:t>143</a:t>
            </a:r>
            <a:r>
              <a:rPr lang="en-US" sz="1500">
                <a:solidFill>
                  <a:schemeClr val="dk1"/>
                </a:solidFill>
              </a:rPr>
              <a:t> local public/private/home schools and </a:t>
            </a:r>
            <a:r>
              <a:rPr b="1" lang="en-US" sz="1500">
                <a:solidFill>
                  <a:schemeClr val="dk1"/>
                </a:solidFill>
              </a:rPr>
              <a:t>99</a:t>
            </a:r>
            <a:r>
              <a:rPr lang="en-US" sz="1500">
                <a:solidFill>
                  <a:schemeClr val="dk1"/>
                </a:solidFill>
              </a:rPr>
              <a:t> middle schools; </a:t>
            </a:r>
            <a:r>
              <a:rPr b="1" lang="en-US" sz="1500">
                <a:solidFill>
                  <a:schemeClr val="dk1"/>
                </a:solidFill>
              </a:rPr>
              <a:t>9</a:t>
            </a:r>
            <a:r>
              <a:rPr lang="en-US" sz="1500">
                <a:solidFill>
                  <a:schemeClr val="dk1"/>
                </a:solidFill>
              </a:rPr>
              <a:t> Bridge sponsored math and science after school clubs</a:t>
            </a:r>
            <a:endParaRPr sz="2900"/>
          </a:p>
          <a:p>
            <a:pPr indent="-23495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▪"/>
            </a:pPr>
            <a:r>
              <a:rPr lang="en-US" sz="1500">
                <a:solidFill>
                  <a:schemeClr val="dk1"/>
                </a:solidFill>
              </a:rPr>
              <a:t>Launched</a:t>
            </a:r>
            <a:r>
              <a:rPr lang="en-US" sz="1500">
                <a:solidFill>
                  <a:schemeClr val="dk1"/>
                </a:solidFill>
              </a:rPr>
              <a:t> major specific pipeline programs in partnership with</a:t>
            </a:r>
            <a:r>
              <a:rPr b="1" lang="en-US" sz="1500">
                <a:solidFill>
                  <a:schemeClr val="dk1"/>
                </a:solidFill>
              </a:rPr>
              <a:t> 3 </a:t>
            </a:r>
            <a:r>
              <a:rPr lang="en-US" sz="1500">
                <a:solidFill>
                  <a:schemeClr val="dk1"/>
                </a:solidFill>
              </a:rPr>
              <a:t>academic colleges</a:t>
            </a:r>
            <a:endParaRPr sz="2900"/>
          </a:p>
          <a:p>
            <a:pPr indent="-23495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▪"/>
            </a:pPr>
            <a:r>
              <a:rPr lang="en-US" sz="1500">
                <a:solidFill>
                  <a:schemeClr val="dk1"/>
                </a:solidFill>
              </a:rPr>
              <a:t>Launched virtual “College Prep Talks”</a:t>
            </a:r>
            <a:r>
              <a:rPr b="1" lang="en-US" sz="1500">
                <a:solidFill>
                  <a:schemeClr val="dk1"/>
                </a:solidFill>
              </a:rPr>
              <a:t> w/600+</a:t>
            </a:r>
            <a:r>
              <a:rPr lang="en-US" sz="1500">
                <a:solidFill>
                  <a:schemeClr val="dk1"/>
                </a:solidFill>
              </a:rPr>
              <a:t> high school and expanded academic support  “Commit to Success” workshops</a:t>
            </a:r>
            <a:endParaRPr sz="2900"/>
          </a:p>
          <a:p>
            <a:pPr indent="-23495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▪"/>
            </a:pPr>
            <a:r>
              <a:rPr lang="en-US" sz="1500">
                <a:solidFill>
                  <a:schemeClr val="dk1"/>
                </a:solidFill>
              </a:rPr>
              <a:t>Office of </a:t>
            </a:r>
            <a:r>
              <a:rPr lang="en-US" sz="1500">
                <a:solidFill>
                  <a:schemeClr val="dk1"/>
                </a:solidFill>
              </a:rPr>
              <a:t>Workforce Integration (WI) department implemented &amp; launched </a:t>
            </a:r>
            <a:endParaRPr sz="1500">
              <a:solidFill>
                <a:schemeClr val="dk1"/>
              </a:solidFill>
            </a:endParaRPr>
          </a:p>
          <a:p>
            <a:pPr indent="-23495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▪"/>
            </a:pPr>
            <a:r>
              <a:rPr lang="en-US" sz="1500">
                <a:solidFill>
                  <a:schemeClr val="dk1"/>
                </a:solidFill>
              </a:rPr>
              <a:t>WI launched key partnerships with Amazon, Generations/Verizon, STL County, etc.</a:t>
            </a:r>
            <a:endParaRPr sz="1500">
              <a:solidFill>
                <a:schemeClr val="dk1"/>
              </a:solidFill>
            </a:endParaRPr>
          </a:p>
          <a:p>
            <a:pPr indent="-23495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▪"/>
            </a:pPr>
            <a:r>
              <a:rPr lang="en-US" sz="1500">
                <a:solidFill>
                  <a:schemeClr val="dk1"/>
                </a:solidFill>
              </a:rPr>
              <a:t>Cross-collaboration from yield to enrollment with Enrollment Management</a:t>
            </a:r>
            <a:endParaRPr sz="1500">
              <a:solidFill>
                <a:schemeClr val="dk1"/>
              </a:solidFill>
            </a:endParaRPr>
          </a:p>
          <a:p>
            <a:pPr indent="0" lvl="0" marL="76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Noto Sans Symbols"/>
              <a:buNone/>
            </a:pPr>
            <a:r>
              <a:t/>
            </a:r>
            <a:endParaRPr sz="130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1279720e15a_12_53"/>
          <p:cNvSpPr txBox="1"/>
          <p:nvPr>
            <p:ph type="title"/>
          </p:nvPr>
        </p:nvSpPr>
        <p:spPr>
          <a:xfrm>
            <a:off x="401950" y="65618"/>
            <a:ext cx="6811200" cy="959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US" sz="2000">
                <a:solidFill>
                  <a:schemeClr val="dk1"/>
                </a:solidFill>
              </a:rPr>
              <a:t>2022-2023 Initiatives</a:t>
            </a:r>
            <a:endParaRPr sz="2000"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US" sz="2000">
                <a:solidFill>
                  <a:schemeClr val="dk1"/>
                </a:solidFill>
              </a:rPr>
              <a:t>Access, </a:t>
            </a:r>
            <a:r>
              <a:rPr lang="en-US" sz="2000">
                <a:solidFill>
                  <a:schemeClr val="dk1"/>
                </a:solidFill>
              </a:rPr>
              <a:t>Academic Support, &amp; Workforce Efforts</a:t>
            </a:r>
            <a:endParaRPr sz="2000">
              <a:solidFill>
                <a:schemeClr val="dk1"/>
              </a:solidFill>
            </a:endParaRPr>
          </a:p>
        </p:txBody>
      </p:sp>
      <p:sp>
        <p:nvSpPr>
          <p:cNvPr id="255" name="Google Shape;255;g1279720e15a_12_53"/>
          <p:cNvSpPr txBox="1"/>
          <p:nvPr>
            <p:ph idx="1" type="body"/>
          </p:nvPr>
        </p:nvSpPr>
        <p:spPr>
          <a:xfrm>
            <a:off x="0" y="799000"/>
            <a:ext cx="7656900" cy="605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</a:endParaRPr>
          </a:p>
          <a:p>
            <a:pPr indent="-18415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●"/>
            </a:pPr>
            <a:r>
              <a:rPr b="1" lang="en-US" sz="2100">
                <a:solidFill>
                  <a:schemeClr val="dk1"/>
                </a:solidFill>
              </a:rPr>
              <a:t>Campus, Community &amp; C</a:t>
            </a:r>
            <a:r>
              <a:rPr b="1" lang="en-US" sz="2100">
                <a:solidFill>
                  <a:schemeClr val="dk1"/>
                </a:solidFill>
              </a:rPr>
              <a:t>orporate Collaborations</a:t>
            </a:r>
            <a:endParaRPr b="1" sz="2100">
              <a:solidFill>
                <a:schemeClr val="dk1"/>
              </a:solidFill>
            </a:endParaRPr>
          </a:p>
          <a:p>
            <a:pPr indent="-190500" lvl="1" marL="685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en-US" sz="1800">
                <a:solidFill>
                  <a:schemeClr val="dk1"/>
                </a:solidFill>
              </a:rPr>
              <a:t>Access</a:t>
            </a:r>
            <a:endParaRPr sz="1800">
              <a:solidFill>
                <a:schemeClr val="dk1"/>
              </a:solidFill>
            </a:endParaRPr>
          </a:p>
          <a:p>
            <a:pPr indent="-190500" lvl="1" marL="685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en-US" sz="1800">
                <a:solidFill>
                  <a:schemeClr val="dk1"/>
                </a:solidFill>
              </a:rPr>
              <a:t>Academic Support</a:t>
            </a:r>
            <a:endParaRPr sz="1800">
              <a:solidFill>
                <a:schemeClr val="dk1"/>
              </a:solidFill>
            </a:endParaRPr>
          </a:p>
          <a:p>
            <a:pPr indent="-190500" lvl="1" marL="685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en-US" sz="1800">
                <a:solidFill>
                  <a:schemeClr val="dk1"/>
                </a:solidFill>
              </a:rPr>
              <a:t>Workforce Integration</a:t>
            </a:r>
            <a:endParaRPr sz="1800">
              <a:solidFill>
                <a:schemeClr val="dk1"/>
              </a:solidFill>
            </a:endParaRPr>
          </a:p>
          <a:p>
            <a:pPr indent="-18415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●"/>
            </a:pPr>
            <a:r>
              <a:rPr b="1" lang="en-US" sz="2100">
                <a:solidFill>
                  <a:schemeClr val="dk1"/>
                </a:solidFill>
              </a:rPr>
              <a:t>College Access Programming (pipeline efforts)</a:t>
            </a:r>
            <a:endParaRPr b="1" sz="2100">
              <a:solidFill>
                <a:schemeClr val="dk1"/>
              </a:solidFill>
            </a:endParaRPr>
          </a:p>
          <a:p>
            <a:pPr indent="-18415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●"/>
            </a:pPr>
            <a:r>
              <a:rPr b="1" lang="en-US" sz="2100">
                <a:solidFill>
                  <a:schemeClr val="dk1"/>
                </a:solidFill>
              </a:rPr>
              <a:t>Summer Transition Program (full scale)</a:t>
            </a:r>
            <a:endParaRPr b="1" sz="2100">
              <a:solidFill>
                <a:schemeClr val="dk1"/>
              </a:solidFill>
            </a:endParaRPr>
          </a:p>
          <a:p>
            <a:pPr indent="-18415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●"/>
            </a:pPr>
            <a:r>
              <a:rPr b="1" lang="en-US" sz="2100">
                <a:solidFill>
                  <a:schemeClr val="dk1"/>
                </a:solidFill>
              </a:rPr>
              <a:t>Comprehensive Support &amp; Coaching Model</a:t>
            </a:r>
            <a:r>
              <a:rPr lang="en-US" sz="2100">
                <a:solidFill>
                  <a:schemeClr val="dk1"/>
                </a:solidFill>
              </a:rPr>
              <a:t> </a:t>
            </a:r>
            <a:endParaRPr sz="2100">
              <a:solidFill>
                <a:schemeClr val="dk1"/>
              </a:solidFill>
            </a:endParaRPr>
          </a:p>
          <a:p>
            <a:pPr indent="-18415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●"/>
            </a:pPr>
            <a:r>
              <a:rPr b="1" lang="en-US" sz="2100">
                <a:solidFill>
                  <a:schemeClr val="dk1"/>
                </a:solidFill>
              </a:rPr>
              <a:t>Student Academic Support Committee </a:t>
            </a:r>
            <a:r>
              <a:rPr lang="en-US" sz="2100">
                <a:solidFill>
                  <a:schemeClr val="dk1"/>
                </a:solidFill>
              </a:rPr>
              <a:t>(SAS-C </a:t>
            </a:r>
            <a:r>
              <a:rPr i="1" lang="en-US" sz="1900">
                <a:solidFill>
                  <a:schemeClr val="dk1"/>
                </a:solidFill>
              </a:rPr>
              <a:t>expansion)</a:t>
            </a:r>
            <a:endParaRPr i="1" sz="1900">
              <a:solidFill>
                <a:schemeClr val="dk1"/>
              </a:solidFill>
            </a:endParaRPr>
          </a:p>
          <a:p>
            <a:pPr indent="-196850" lvl="1" marL="685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</a:pPr>
            <a:r>
              <a:rPr lang="en-US" sz="1900">
                <a:solidFill>
                  <a:schemeClr val="dk1"/>
                </a:solidFill>
              </a:rPr>
              <a:t>St Louis Graduates </a:t>
            </a:r>
            <a:endParaRPr sz="1900">
              <a:solidFill>
                <a:schemeClr val="dk1"/>
              </a:solidFill>
            </a:endParaRPr>
          </a:p>
          <a:p>
            <a:pPr indent="-18415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●"/>
            </a:pPr>
            <a:r>
              <a:rPr b="1" lang="en-US" sz="2100">
                <a:solidFill>
                  <a:schemeClr val="dk1"/>
                </a:solidFill>
              </a:rPr>
              <a:t>Early Alert Program</a:t>
            </a:r>
            <a:endParaRPr b="1" sz="2100">
              <a:solidFill>
                <a:schemeClr val="dk1"/>
              </a:solidFill>
            </a:endParaRPr>
          </a:p>
          <a:p>
            <a:pPr indent="-18415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●"/>
            </a:pPr>
            <a:r>
              <a:rPr b="1" lang="en-US" sz="2100">
                <a:solidFill>
                  <a:schemeClr val="dk1"/>
                </a:solidFill>
              </a:rPr>
              <a:t>Mentoring </a:t>
            </a:r>
            <a:endParaRPr b="1" sz="2100">
              <a:solidFill>
                <a:schemeClr val="dk1"/>
              </a:solidFill>
            </a:endParaRPr>
          </a:p>
          <a:p>
            <a:pPr indent="-209550" lvl="1" marL="685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○"/>
            </a:pPr>
            <a:r>
              <a:rPr lang="en-US" sz="2100">
                <a:solidFill>
                  <a:schemeClr val="dk1"/>
                </a:solidFill>
              </a:rPr>
              <a:t>gender-specific</a:t>
            </a:r>
            <a:endParaRPr sz="2100">
              <a:solidFill>
                <a:schemeClr val="dk1"/>
              </a:solidFill>
            </a:endParaRPr>
          </a:p>
          <a:p>
            <a:pPr indent="-209550" lvl="1" marL="685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○"/>
            </a:pPr>
            <a:r>
              <a:rPr lang="en-US" sz="2100">
                <a:solidFill>
                  <a:schemeClr val="dk1"/>
                </a:solidFill>
              </a:rPr>
              <a:t>diversity\research focus</a:t>
            </a:r>
            <a:endParaRPr sz="2100">
              <a:solidFill>
                <a:schemeClr val="dk1"/>
              </a:solidFill>
            </a:endParaRPr>
          </a:p>
          <a:p>
            <a:pPr indent="-209550" lvl="1" marL="685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○"/>
            </a:pPr>
            <a:r>
              <a:rPr lang="en-US" sz="2100">
                <a:solidFill>
                  <a:schemeClr val="dk1"/>
                </a:solidFill>
              </a:rPr>
              <a:t>McNair (applicant)</a:t>
            </a:r>
            <a:endParaRPr sz="2100">
              <a:solidFill>
                <a:schemeClr val="dk1"/>
              </a:solidFill>
            </a:endParaRPr>
          </a:p>
          <a:p>
            <a:pPr indent="-18415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●"/>
            </a:pPr>
            <a:r>
              <a:rPr b="1" lang="en-US" sz="2100">
                <a:solidFill>
                  <a:schemeClr val="dk1"/>
                </a:solidFill>
              </a:rPr>
              <a:t>Tutorial Centralize Support</a:t>
            </a:r>
            <a:endParaRPr b="1" sz="2100">
              <a:solidFill>
                <a:schemeClr val="dk1"/>
              </a:solidFill>
            </a:endParaRPr>
          </a:p>
          <a:p>
            <a:pPr indent="-209550" lvl="1" marL="685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○"/>
            </a:pPr>
            <a:r>
              <a:rPr b="1" lang="en-US" sz="2100">
                <a:solidFill>
                  <a:schemeClr val="dk1"/>
                </a:solidFill>
              </a:rPr>
              <a:t>SST Grant</a:t>
            </a:r>
            <a:endParaRPr b="1" sz="2100">
              <a:solidFill>
                <a:schemeClr val="dk1"/>
              </a:solidFill>
            </a:endParaRPr>
          </a:p>
          <a:p>
            <a:pPr indent="-18415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●"/>
            </a:pPr>
            <a:r>
              <a:rPr b="1" lang="en-US" sz="2100">
                <a:solidFill>
                  <a:schemeClr val="dk1"/>
                </a:solidFill>
              </a:rPr>
              <a:t>Workforce Integration &amp; continuing education </a:t>
            </a:r>
            <a:endParaRPr b="1" sz="2100"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1200"/>
              <a:buNone/>
            </a:pPr>
            <a:r>
              <a:t/>
            </a:r>
            <a:endParaRPr sz="12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1276db88979_0_28"/>
          <p:cNvSpPr txBox="1"/>
          <p:nvPr>
            <p:ph type="title"/>
          </p:nvPr>
        </p:nvSpPr>
        <p:spPr>
          <a:xfrm>
            <a:off x="0" y="1377725"/>
            <a:ext cx="7664700" cy="4983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3600"/>
              <a:buFont typeface="Arial"/>
              <a:buNone/>
            </a:pPr>
            <a:br>
              <a:rPr lang="en-US"/>
            </a:br>
            <a:r>
              <a:rPr b="0" lang="en-US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Center for Teaching and Learning</a:t>
            </a:r>
            <a:br>
              <a:rPr lang="en-US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</a:br>
            <a:br>
              <a:rPr lang="en-US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</a:br>
            <a:r>
              <a:rPr lang="en-US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Keeta Holmes </a:t>
            </a:r>
            <a:endParaRPr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36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3600"/>
              <a:buFont typeface="Arial"/>
              <a:buNone/>
            </a:pPr>
            <a:r>
              <a:rPr b="0" i="1" lang="en-US" sz="30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Assistant Vice Provost for </a:t>
            </a:r>
            <a:endParaRPr b="0" i="1" sz="30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3600"/>
              <a:buFont typeface="Arial"/>
              <a:buNone/>
            </a:pPr>
            <a:r>
              <a:rPr b="0" i="1" lang="en-US" sz="30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Academic Innovation and</a:t>
            </a:r>
            <a:endParaRPr b="0" i="1" sz="30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3600"/>
              <a:buFont typeface="Arial"/>
              <a:buNone/>
            </a:pPr>
            <a:r>
              <a:rPr b="0" i="1" lang="en-US" sz="30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Director, Center for Teaching and Learning</a:t>
            </a:r>
            <a:endParaRPr b="0" i="1" sz="30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36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1276db88979_7_13"/>
          <p:cNvSpPr txBox="1"/>
          <p:nvPr>
            <p:ph idx="1" type="body"/>
          </p:nvPr>
        </p:nvSpPr>
        <p:spPr>
          <a:xfrm>
            <a:off x="310923" y="1633538"/>
            <a:ext cx="7674691" cy="34163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85750" lvl="0" marL="2857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1" lang="en-US">
                <a:solidFill>
                  <a:schemeClr val="dk1"/>
                </a:solidFill>
              </a:rPr>
              <a:t>Summer CAMP </a:t>
            </a:r>
            <a:r>
              <a:rPr lang="en-US">
                <a:solidFill>
                  <a:schemeClr val="dk1"/>
                </a:solidFill>
              </a:rPr>
              <a:t>(Collaborating to Advance Meaningful Partnerships) – (53 faculty across 3 cohorts)</a:t>
            </a:r>
            <a:endParaRPr/>
          </a:p>
          <a:p>
            <a:pPr indent="-285750" lvl="0" marL="28575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1" lang="en-US">
                <a:solidFill>
                  <a:schemeClr val="dk1"/>
                </a:solidFill>
              </a:rPr>
              <a:t>Faculty Learning Communities</a:t>
            </a:r>
            <a:endParaRPr/>
          </a:p>
          <a:p>
            <a:pPr indent="-285750" lvl="1" marL="97155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sz="1800"/>
              <a:t>Creative/Alternative Assessments (12 faculty)</a:t>
            </a:r>
            <a:endParaRPr/>
          </a:p>
          <a:p>
            <a:pPr indent="-285750" lvl="1" marL="97155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sz="1800"/>
              <a:t>Transparency/Designing Writing Assignments (12 faculty)</a:t>
            </a:r>
            <a:endParaRPr/>
          </a:p>
          <a:p>
            <a:pPr indent="-285750" lvl="1" marL="97155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sz="1800"/>
              <a:t>Statistics Teaching Circle (14 faculty)</a:t>
            </a:r>
            <a:endParaRPr/>
          </a:p>
          <a:p>
            <a:pPr indent="-285750" lvl="0" marL="28575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1" lang="en-US">
                <a:solidFill>
                  <a:schemeClr val="dk1"/>
                </a:solidFill>
              </a:rPr>
              <a:t>Anti-Racist Educators Group </a:t>
            </a:r>
            <a:r>
              <a:rPr lang="en-US">
                <a:solidFill>
                  <a:schemeClr val="dk1"/>
                </a:solidFill>
              </a:rPr>
              <a:t>(12 faculty)</a:t>
            </a:r>
            <a:endParaRPr/>
          </a:p>
          <a:p>
            <a:pPr indent="-285750" lvl="0" marL="28575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1" lang="en-US">
                <a:solidFill>
                  <a:schemeClr val="dk1"/>
                </a:solidFill>
              </a:rPr>
              <a:t>ACUE Lunch n Learn </a:t>
            </a:r>
            <a:r>
              <a:rPr lang="en-US">
                <a:solidFill>
                  <a:schemeClr val="dk1"/>
                </a:solidFill>
              </a:rPr>
              <a:t>monthly meetings (53 faculty)</a:t>
            </a:r>
            <a:endParaRPr/>
          </a:p>
          <a:p>
            <a:pPr indent="-285750" lvl="0" marL="28575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1" lang="en-US">
                <a:solidFill>
                  <a:schemeClr val="dk1"/>
                </a:solidFill>
              </a:rPr>
              <a:t>Part-Time Faculty Advisory Group </a:t>
            </a:r>
            <a:r>
              <a:rPr lang="en-US">
                <a:solidFill>
                  <a:schemeClr val="dk1"/>
                </a:solidFill>
              </a:rPr>
              <a:t>(9 Faculty)</a:t>
            </a:r>
            <a:br>
              <a:rPr b="1" lang="en-US">
                <a:solidFill>
                  <a:schemeClr val="dk1"/>
                </a:solidFill>
              </a:rPr>
            </a:br>
            <a:r>
              <a:rPr b="1" lang="en-US">
                <a:solidFill>
                  <a:schemeClr val="dk1"/>
                </a:solidFill>
              </a:rPr>
              <a:t>Part-Time Faculty Teaching Circle </a:t>
            </a:r>
            <a:r>
              <a:rPr lang="en-US">
                <a:solidFill>
                  <a:schemeClr val="dk1"/>
                </a:solidFill>
              </a:rPr>
              <a:t>(22 Faculty)</a:t>
            </a:r>
            <a:endParaRPr/>
          </a:p>
          <a:p>
            <a:pPr indent="-285750" lvl="0" marL="28575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1" lang="en-US">
                <a:solidFill>
                  <a:schemeClr val="dk1"/>
                </a:solidFill>
              </a:rPr>
              <a:t>New Faculty Orientation </a:t>
            </a:r>
            <a:r>
              <a:rPr lang="en-US">
                <a:solidFill>
                  <a:schemeClr val="dk1"/>
                </a:solidFill>
              </a:rPr>
              <a:t>(Extended Orientation) (6 Faculty) and </a:t>
            </a:r>
            <a:br>
              <a:rPr lang="en-US">
                <a:solidFill>
                  <a:schemeClr val="dk1"/>
                </a:solidFill>
              </a:rPr>
            </a:br>
            <a:r>
              <a:rPr b="1" lang="en-US">
                <a:solidFill>
                  <a:schemeClr val="dk1"/>
                </a:solidFill>
              </a:rPr>
              <a:t>Part-Time Faculty Orientations </a:t>
            </a:r>
            <a:r>
              <a:rPr lang="en-US">
                <a:solidFill>
                  <a:schemeClr val="dk1"/>
                </a:solidFill>
              </a:rPr>
              <a:t>(72 Faculty)</a:t>
            </a:r>
            <a:endParaRPr/>
          </a:p>
          <a:p>
            <a:pPr indent="-285750" lvl="0" marL="28575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1" lang="en-US">
                <a:solidFill>
                  <a:schemeClr val="dk1"/>
                </a:solidFill>
              </a:rPr>
              <a:t>20</a:t>
            </a:r>
            <a:r>
              <a:rPr b="1" baseline="30000" lang="en-US">
                <a:solidFill>
                  <a:schemeClr val="dk1"/>
                </a:solidFill>
              </a:rPr>
              <a:t>th</a:t>
            </a:r>
            <a:r>
              <a:rPr b="1" lang="en-US">
                <a:solidFill>
                  <a:schemeClr val="dk1"/>
                </a:solidFill>
              </a:rPr>
              <a:t> Annual Focus on Teaching and Technology Conference </a:t>
            </a:r>
            <a:br>
              <a:rPr b="1" lang="en-US">
                <a:solidFill>
                  <a:schemeClr val="dk1"/>
                </a:solidFill>
              </a:rPr>
            </a:br>
            <a:r>
              <a:rPr lang="en-US">
                <a:solidFill>
                  <a:schemeClr val="dk1"/>
                </a:solidFill>
              </a:rPr>
              <a:t>(1,950 Participants representing over 465 institutions) </a:t>
            </a:r>
            <a:endParaRPr/>
          </a:p>
        </p:txBody>
      </p:sp>
      <p:sp>
        <p:nvSpPr>
          <p:cNvPr id="266" name="Google Shape;266;g1276db88979_7_13"/>
          <p:cNvSpPr txBox="1"/>
          <p:nvPr>
            <p:ph idx="3" type="body"/>
          </p:nvPr>
        </p:nvSpPr>
        <p:spPr>
          <a:xfrm>
            <a:off x="387847" y="704347"/>
            <a:ext cx="11100000" cy="49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</a:pPr>
            <a:r>
              <a:rPr lang="en-US"/>
              <a:t>Center for Teaching and Learning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descr="A picture containing vector graphics&#10;&#10;Description automatically generated" id="267" name="Google Shape;267;g1276db88979_7_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215375" y="919350"/>
            <a:ext cx="4130500" cy="4130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1276db88979_7_19"/>
          <p:cNvSpPr txBox="1"/>
          <p:nvPr>
            <p:ph idx="1" type="body"/>
          </p:nvPr>
        </p:nvSpPr>
        <p:spPr>
          <a:xfrm>
            <a:off x="310923" y="1633538"/>
            <a:ext cx="7674691" cy="34163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85750" lvl="0" marL="2857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b="1" lang="en-US" sz="2400">
                <a:solidFill>
                  <a:schemeClr val="dk1"/>
                </a:solidFill>
              </a:rPr>
              <a:t>Embedded Student Leaders</a:t>
            </a:r>
            <a:endParaRPr/>
          </a:p>
          <a:p>
            <a:pPr indent="-285750" lvl="1" marL="97155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b="1" lang="en-US"/>
              <a:t>Supplemental Instruction (SI) </a:t>
            </a:r>
            <a:endParaRPr/>
          </a:p>
          <a:p>
            <a:pPr indent="-285750" lvl="1" marL="97155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b="1" lang="en-US"/>
              <a:t>Active Learning Assistant (ALA)</a:t>
            </a:r>
            <a:endParaRPr/>
          </a:p>
          <a:p>
            <a:pPr indent="-285750" lvl="0" marL="28575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b="1" lang="en-US" sz="2400">
                <a:solidFill>
                  <a:schemeClr val="dk1"/>
                </a:solidFill>
              </a:rPr>
              <a:t>Students as Partners</a:t>
            </a:r>
            <a:endParaRPr/>
          </a:p>
          <a:p>
            <a:pPr indent="-285750" lvl="1" marL="97155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b="1" lang="en-US"/>
              <a:t>Summer CAMP (13 student partners)</a:t>
            </a:r>
            <a:endParaRPr/>
          </a:p>
          <a:p>
            <a:pPr indent="-285750" lvl="1" marL="97155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b="1" lang="en-US"/>
              <a:t>Designing Writing Assignments FLC (3 students)</a:t>
            </a:r>
            <a:endParaRPr/>
          </a:p>
          <a:p>
            <a:pPr indent="-285750" lvl="0" marL="28575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b="1" lang="en-US" sz="2400">
                <a:solidFill>
                  <a:schemeClr val="dk1"/>
                </a:solidFill>
              </a:rPr>
              <a:t>Teaching Assistants and Graduate Assistants</a:t>
            </a:r>
            <a:endParaRPr/>
          </a:p>
          <a:p>
            <a:pPr indent="-285750" lvl="1" marL="97155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b="1" lang="en-US"/>
              <a:t>Teaching Assistant Academy (60 students)</a:t>
            </a:r>
            <a:endParaRPr/>
          </a:p>
          <a:p>
            <a:pPr indent="-285750" lvl="1" marL="97155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b="1" lang="en-US"/>
              <a:t>Certificate in University Teaching (30 students)</a:t>
            </a:r>
            <a:endParaRPr/>
          </a:p>
        </p:txBody>
      </p:sp>
      <p:sp>
        <p:nvSpPr>
          <p:cNvPr id="273" name="Google Shape;273;g1276db88979_7_19"/>
          <p:cNvSpPr txBox="1"/>
          <p:nvPr>
            <p:ph idx="3" type="body"/>
          </p:nvPr>
        </p:nvSpPr>
        <p:spPr>
          <a:xfrm>
            <a:off x="416147" y="718497"/>
            <a:ext cx="11100000" cy="49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</a:pPr>
            <a:r>
              <a:rPr lang="en-US"/>
              <a:t>Center for Teaching and Learning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descr="A person giving a presentation&#10;&#10;Description automatically generated with low confidence" id="274" name="Google Shape;274;g1276db88979_7_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466868" y="2095500"/>
            <a:ext cx="4762500" cy="4762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1276db88979_7_25"/>
          <p:cNvSpPr txBox="1"/>
          <p:nvPr>
            <p:ph idx="1" type="body"/>
          </p:nvPr>
        </p:nvSpPr>
        <p:spPr>
          <a:xfrm>
            <a:off x="310925" y="1633525"/>
            <a:ext cx="6011400" cy="522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85750" lvl="0" marL="2857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b="1" lang="en-US" sz="2000">
                <a:solidFill>
                  <a:schemeClr val="dk1"/>
                </a:solidFill>
              </a:rPr>
              <a:t>Summer CAMP </a:t>
            </a:r>
            <a:r>
              <a:rPr lang="en-US" sz="2000">
                <a:solidFill>
                  <a:schemeClr val="dk1"/>
                </a:solidFill>
              </a:rPr>
              <a:t>(Collaborating to Advance Meaningful Partnerships) </a:t>
            </a:r>
            <a:endParaRPr sz="2000"/>
          </a:p>
          <a:p>
            <a:pPr indent="-285750" lvl="0" marL="28575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b="1" lang="en-US" sz="2000">
                <a:solidFill>
                  <a:schemeClr val="dk1"/>
                </a:solidFill>
              </a:rPr>
              <a:t>Faculty Learning Communities</a:t>
            </a:r>
            <a:endParaRPr sz="2000"/>
          </a:p>
          <a:p>
            <a:pPr indent="-285750" lvl="1" marL="97155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b="1" lang="en-US" sz="2000">
                <a:solidFill>
                  <a:schemeClr val="dk1"/>
                </a:solidFill>
              </a:rPr>
              <a:t>Writing Assignments</a:t>
            </a:r>
            <a:endParaRPr sz="2000"/>
          </a:p>
          <a:p>
            <a:pPr indent="-285750" lvl="1" marL="97155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b="1" lang="en-US" sz="2000"/>
              <a:t>Culturally Responsive Teaching *New in 2023</a:t>
            </a:r>
            <a:endParaRPr b="1" sz="2000">
              <a:solidFill>
                <a:schemeClr val="dk1"/>
              </a:solidFill>
            </a:endParaRPr>
          </a:p>
          <a:p>
            <a:pPr indent="-285750" lvl="0" marL="28575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b="1" lang="en-US" sz="2000">
                <a:solidFill>
                  <a:schemeClr val="dk1"/>
                </a:solidFill>
              </a:rPr>
              <a:t>Anti-Racist Educators Group </a:t>
            </a:r>
            <a:endParaRPr sz="2000"/>
          </a:p>
          <a:p>
            <a:pPr indent="-285750" lvl="0" marL="28575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b="1" lang="en-US" sz="2000">
                <a:solidFill>
                  <a:schemeClr val="dk1"/>
                </a:solidFill>
              </a:rPr>
              <a:t>ACUE Lunch n Learn </a:t>
            </a:r>
            <a:r>
              <a:rPr lang="en-US" sz="2000">
                <a:solidFill>
                  <a:schemeClr val="dk1"/>
                </a:solidFill>
              </a:rPr>
              <a:t>monthly meetings </a:t>
            </a:r>
            <a:endParaRPr sz="2000"/>
          </a:p>
          <a:p>
            <a:pPr indent="-285750" lvl="0" marL="28575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b="1" lang="en-US" sz="2000">
                <a:solidFill>
                  <a:schemeClr val="dk1"/>
                </a:solidFill>
              </a:rPr>
              <a:t>Part-Time Faculty Advisory Group</a:t>
            </a:r>
            <a:br>
              <a:rPr b="1" lang="en-US" sz="2000">
                <a:solidFill>
                  <a:schemeClr val="dk1"/>
                </a:solidFill>
              </a:rPr>
            </a:br>
            <a:r>
              <a:rPr b="1" lang="en-US" sz="2000">
                <a:solidFill>
                  <a:schemeClr val="dk1"/>
                </a:solidFill>
              </a:rPr>
              <a:t>Part-Time Faculty Teaching Circle </a:t>
            </a:r>
            <a:endParaRPr sz="2000"/>
          </a:p>
          <a:p>
            <a:pPr indent="-285750" lvl="0" marL="28575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b="1" lang="en-US" sz="2000">
                <a:solidFill>
                  <a:schemeClr val="dk1"/>
                </a:solidFill>
              </a:rPr>
              <a:t>New Faculty Orientation </a:t>
            </a:r>
            <a:r>
              <a:rPr lang="en-US" sz="2000">
                <a:solidFill>
                  <a:schemeClr val="dk1"/>
                </a:solidFill>
              </a:rPr>
              <a:t>(Extended Orientation) and </a:t>
            </a:r>
            <a:br>
              <a:rPr lang="en-US" sz="2000">
                <a:solidFill>
                  <a:schemeClr val="dk1"/>
                </a:solidFill>
              </a:rPr>
            </a:br>
            <a:r>
              <a:rPr b="1" lang="en-US" sz="2000">
                <a:solidFill>
                  <a:schemeClr val="dk1"/>
                </a:solidFill>
              </a:rPr>
              <a:t>Part-Time Faculty Orientations </a:t>
            </a:r>
            <a:endParaRPr sz="2000"/>
          </a:p>
          <a:p>
            <a:pPr indent="-285750" lvl="0" marL="28575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b="1" lang="en-US" sz="2000">
                <a:solidFill>
                  <a:schemeClr val="dk1"/>
                </a:solidFill>
              </a:rPr>
              <a:t>Annual Focus on Teaching and Technology Conference</a:t>
            </a:r>
            <a:endParaRPr sz="2000"/>
          </a:p>
          <a:p>
            <a:pPr indent="-171450" lvl="0" marL="28575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777777"/>
              </a:buClr>
              <a:buSzPts val="18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280" name="Google Shape;280;g1276db88979_7_25"/>
          <p:cNvSpPr txBox="1"/>
          <p:nvPr>
            <p:ph idx="3" type="body"/>
          </p:nvPr>
        </p:nvSpPr>
        <p:spPr>
          <a:xfrm>
            <a:off x="713172" y="704347"/>
            <a:ext cx="11099887" cy="49688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</a:pPr>
            <a:r>
              <a:rPr lang="en-US"/>
              <a:t>CTL Plans for 2022-2023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281" name="Google Shape;281;g1276db88979_7_25"/>
          <p:cNvSpPr txBox="1"/>
          <p:nvPr>
            <p:ph idx="1" type="body"/>
          </p:nvPr>
        </p:nvSpPr>
        <p:spPr>
          <a:xfrm>
            <a:off x="6732300" y="1633525"/>
            <a:ext cx="5459700" cy="522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85750" lvl="0" marL="28575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b="1" lang="en-US" sz="2000">
                <a:solidFill>
                  <a:schemeClr val="dk1"/>
                </a:solidFill>
              </a:rPr>
              <a:t>Teaching Assistant Academy</a:t>
            </a:r>
            <a:endParaRPr sz="2000"/>
          </a:p>
          <a:p>
            <a:pPr indent="-285750" lvl="0" marL="28575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b="1" lang="en-US" sz="2000">
                <a:solidFill>
                  <a:schemeClr val="dk1"/>
                </a:solidFill>
              </a:rPr>
              <a:t>Certificate in University Teaching</a:t>
            </a:r>
            <a:endParaRPr sz="2000"/>
          </a:p>
          <a:p>
            <a:pPr indent="-285750" lvl="0" marL="28575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b="1" lang="en-US" sz="2000">
                <a:solidFill>
                  <a:schemeClr val="dk1"/>
                </a:solidFill>
              </a:rPr>
              <a:t>Supplemental Instruction (SI) program</a:t>
            </a:r>
            <a:endParaRPr sz="2000"/>
          </a:p>
          <a:p>
            <a:pPr indent="-285750" lvl="0" marL="28575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b="1" lang="en-US" sz="2000">
                <a:solidFill>
                  <a:schemeClr val="dk1"/>
                </a:solidFill>
              </a:rPr>
              <a:t>Active Learning Assistant (ALA) program</a:t>
            </a:r>
            <a:endParaRPr sz="2000"/>
          </a:p>
          <a:p>
            <a:pPr indent="-285750" lvl="0" marL="28575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b="1" lang="en-US" sz="2000">
                <a:solidFill>
                  <a:schemeClr val="dk1"/>
                </a:solidFill>
              </a:rPr>
              <a:t>Tritons as Partners (partnering students with new faculty)</a:t>
            </a:r>
            <a:endParaRPr sz="2000"/>
          </a:p>
          <a:p>
            <a:pPr indent="-171450" lvl="0" marL="28575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777777"/>
              </a:buClr>
              <a:buSzPts val="18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1276db88979_0_32"/>
          <p:cNvSpPr txBox="1"/>
          <p:nvPr>
            <p:ph type="title"/>
          </p:nvPr>
        </p:nvSpPr>
        <p:spPr>
          <a:xfrm>
            <a:off x="0" y="1377725"/>
            <a:ext cx="7664700" cy="4983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3600"/>
              <a:buFont typeface="Arial"/>
              <a:buNone/>
            </a:pPr>
            <a:br>
              <a:rPr lang="en-US"/>
            </a:br>
            <a:r>
              <a:rPr b="0" lang="en-US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UMSL Global </a:t>
            </a:r>
            <a:br>
              <a:rPr lang="en-US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</a:br>
            <a:br>
              <a:rPr lang="en-US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</a:br>
            <a:r>
              <a:rPr lang="en-US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Liane </a:t>
            </a:r>
            <a:r>
              <a:rPr lang="en-US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Constantine</a:t>
            </a:r>
            <a:endParaRPr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36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3600"/>
              <a:buFont typeface="Arial"/>
              <a:buNone/>
            </a:pPr>
            <a:r>
              <a:rPr b="0" i="1" lang="en-US" sz="30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Executive Director of UMSL Global</a:t>
            </a:r>
            <a:endParaRPr b="0" i="1" sz="30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36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126d48d9707_0_46"/>
          <p:cNvSpPr txBox="1"/>
          <p:nvPr>
            <p:ph type="title"/>
          </p:nvPr>
        </p:nvSpPr>
        <p:spPr>
          <a:xfrm>
            <a:off x="484239" y="699422"/>
            <a:ext cx="68112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3600"/>
              <a:buFont typeface="Arial"/>
              <a:buNone/>
            </a:pPr>
            <a:r>
              <a:rPr lang="en-US" sz="3200"/>
              <a:t>UMSL Global </a:t>
            </a:r>
            <a:br>
              <a:rPr lang="en-US" sz="3200"/>
            </a:br>
            <a:r>
              <a:rPr lang="en-US" sz="2000"/>
              <a:t>Celebrating comebacks after pandemic limitations</a:t>
            </a:r>
            <a:br>
              <a:rPr lang="en-US" sz="2000"/>
            </a:br>
            <a:r>
              <a:rPr lang="en-US" sz="2000"/>
              <a:t>and planning for robust campus internationalization</a:t>
            </a:r>
            <a:endParaRPr sz="2000"/>
          </a:p>
        </p:txBody>
      </p:sp>
      <p:sp>
        <p:nvSpPr>
          <p:cNvPr id="292" name="Google Shape;292;g126d48d9707_0_46"/>
          <p:cNvSpPr txBox="1"/>
          <p:nvPr>
            <p:ph idx="1" type="body"/>
          </p:nvPr>
        </p:nvSpPr>
        <p:spPr>
          <a:xfrm>
            <a:off x="220436" y="2024985"/>
            <a:ext cx="7633500" cy="4133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06400" lvl="0" marL="4572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▪"/>
            </a:pPr>
            <a:r>
              <a:rPr lang="en-US" sz="2400"/>
              <a:t>Student and faculty mobility opportunities are on the rise. </a:t>
            </a:r>
            <a:endParaRPr b="1" i="1" sz="2400"/>
          </a:p>
          <a:p>
            <a:pPr indent="-406400" lvl="0" marL="4572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▪"/>
            </a:pPr>
            <a:r>
              <a:rPr lang="en-US" sz="2400"/>
              <a:t>In-person international student events are back.</a:t>
            </a:r>
            <a:endParaRPr/>
          </a:p>
          <a:p>
            <a:pPr indent="-406400" lvl="0" marL="4572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▪"/>
            </a:pPr>
            <a:r>
              <a:rPr lang="en-US" sz="2400"/>
              <a:t>The International Performing Arts Series is back!</a:t>
            </a:r>
            <a:endParaRPr/>
          </a:p>
          <a:p>
            <a:pPr indent="-406400" lvl="0" marL="4572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▪"/>
            </a:pPr>
            <a:r>
              <a:rPr lang="en-US" sz="2400"/>
              <a:t>Hosted 50 international events since September 2021 with you and for you. </a:t>
            </a:r>
            <a:endParaRPr/>
          </a:p>
          <a:p>
            <a:pPr indent="-406400" lvl="0" marL="4572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▪"/>
            </a:pPr>
            <a:r>
              <a:rPr lang="en-US" sz="2400"/>
              <a:t>International Fellowships – pathway to global  partnerships and research.</a:t>
            </a:r>
            <a:endParaRPr/>
          </a:p>
          <a:p>
            <a:pPr indent="-406400" lvl="0" marL="4572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▪"/>
            </a:pPr>
            <a:r>
              <a:rPr lang="en-US" sz="2400"/>
              <a:t>UMSL Global provides campus growth. High value: cultural, tuition/revenue, impact on rankings.</a:t>
            </a:r>
            <a:endParaRPr sz="24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"/>
          <p:cNvSpPr txBox="1"/>
          <p:nvPr>
            <p:ph idx="2" type="body"/>
          </p:nvPr>
        </p:nvSpPr>
        <p:spPr>
          <a:xfrm>
            <a:off x="480750" y="478479"/>
            <a:ext cx="7384800" cy="756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</a:pPr>
            <a:r>
              <a:rPr lang="en-US" sz="3000">
                <a:latin typeface="Georgia"/>
                <a:ea typeface="Georgia"/>
                <a:cs typeface="Georgia"/>
                <a:sym typeface="Georgia"/>
              </a:rPr>
              <a:t>Faculty Senate Highlights for 2021-2022</a:t>
            </a:r>
            <a:endParaRPr/>
          </a:p>
        </p:txBody>
      </p:sp>
      <p:sp>
        <p:nvSpPr>
          <p:cNvPr id="105" name="Google Shape;105;p2"/>
          <p:cNvSpPr/>
          <p:nvPr/>
        </p:nvSpPr>
        <p:spPr>
          <a:xfrm>
            <a:off x="346229" y="1864311"/>
            <a:ext cx="11194742" cy="379078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13970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Noto Sans Symbols"/>
              <a:buChar char="⮚"/>
            </a:pPr>
            <a:r>
              <a:rPr b="1" i="0" lang="en-US" sz="22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The Senate conducted its 5-year review with input from faculty, staff, students, and administrators.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-13970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Noto Sans Symbols"/>
              <a:buChar char="⮚"/>
            </a:pPr>
            <a:r>
              <a:rPr b="1" lang="en-US" sz="2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The Senate approved changes to the ATP Promotion Guidelines.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-13970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Noto Sans Symbols"/>
              <a:buChar char="⮚"/>
            </a:pPr>
            <a:r>
              <a:rPr b="1" lang="en-US" sz="2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The Budget and Planning Committee endorsed the Campus Master Plan and recently endorsed the proposal for differential tuition.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-13970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Noto Sans Symbols"/>
              <a:buChar char="⮚"/>
            </a:pPr>
            <a:r>
              <a:rPr b="1" lang="en-US" sz="2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The Senate approved a proposal for an award for the Chancellor’s Award for Excellence in </a:t>
            </a:r>
            <a:r>
              <a:rPr b="1" lang="en-US" sz="2200">
                <a:solidFill>
                  <a:schemeClr val="dk1"/>
                </a:solidFill>
                <a:highlight>
                  <a:srgbClr val="FFFF00"/>
                </a:highlight>
                <a:latin typeface="Georgia"/>
                <a:ea typeface="Georgia"/>
                <a:cs typeface="Georgia"/>
                <a:sym typeface="Georgia"/>
              </a:rPr>
              <a:t>Collaborative</a:t>
            </a:r>
            <a:r>
              <a:rPr b="1" lang="en-US" sz="2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 Research and Creativity.</a:t>
            </a:r>
            <a:endParaRPr b="1" sz="14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1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97" name="Google Shape;297;g126d48d9707_0_51"/>
          <p:cNvGraphicFramePr/>
          <p:nvPr/>
        </p:nvGraphicFramePr>
        <p:xfrm>
          <a:off x="417739" y="1466849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{65C22AAB-541A-4541-AE7D-B9BC9C42049C}</a:tableStyleId>
              </a:tblPr>
              <a:tblGrid>
                <a:gridCol w="4082150"/>
                <a:gridCol w="7274375"/>
              </a:tblGrid>
              <a:tr h="3708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cap="none" strike="noStrike"/>
                        <a:t>Initiative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cap="none" strike="noStrike"/>
                        <a:t>Details</a:t>
                      </a:r>
                      <a:endParaRPr/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/>
                        <a:t>UMSL Global Strategic Plan</a:t>
                      </a:r>
                      <a:endParaRPr sz="14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/>
                        <a:t>Develop bold, exciting and feasible 5-year plan</a:t>
                      </a:r>
                      <a:endParaRPr sz="1400" u="none" cap="none" strike="noStrike"/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/>
                        <a:t>Alignment with campus enrollment strategies </a:t>
                      </a:r>
                      <a:endParaRPr sz="14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/>
                        <a:t>Consultancy assessment, marketing and diversified messaging.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/>
                        <a:t>Spring / summer 2022</a:t>
                      </a:r>
                      <a:endParaRPr sz="14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/>
                        <a:t>CRM and other technology tools build-out for increased efficiency levels in international student enrollment and partnerships management.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/>
                        <a:t>UMSL Global staff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/>
                        <a:t>Hiring, training and retaining team members</a:t>
                      </a:r>
                      <a:endParaRPr sz="1400" u="none" cap="none" strike="noStrike"/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/>
                        <a:t>Faculty networks and partnering opportunities </a:t>
                      </a:r>
                      <a:endParaRPr sz="14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/>
                        <a:t>GFAN, Fellowships, committees, and events</a:t>
                      </a:r>
                      <a:endParaRPr sz="1400" u="none" cap="none" strike="noStrike"/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/>
                        <a:t>Endowed professorships and culture centers </a:t>
                      </a:r>
                      <a:endParaRPr sz="14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/>
                        <a:t>Core of international community outreach and campus internationalization.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45725" marB="45725" marR="91450" marL="91450"/>
                </a:tc>
              </a:tr>
              <a:tr h="6564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/>
                        <a:t>Increase international enrollment </a:t>
                      </a:r>
                      <a:endParaRPr sz="14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/>
                        <a:t>Direct recruiting, agents, partnerships, retention activities and through improved technology and staffing levels. Off-shore programming.</a:t>
                      </a:r>
                      <a:endParaRPr sz="1400" u="none" cap="none" strike="noStrike"/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/>
                        <a:t>Our “currency” for success</a:t>
                      </a:r>
                      <a:endParaRPr sz="14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/>
                        <a:t>Our faculty community, their expertise, ideas and commitment</a:t>
                      </a:r>
                      <a:endParaRPr sz="1400" u="none" cap="none" strike="noStrike"/>
                    </a:p>
                  </a:txBody>
                  <a:tcPr marT="45725" marB="45725" marR="91450" marL="91450"/>
                </a:tc>
              </a:tr>
            </a:tbl>
          </a:graphicData>
        </a:graphic>
      </p:graphicFrame>
      <p:sp>
        <p:nvSpPr>
          <p:cNvPr id="298" name="Google Shape;298;g126d48d9707_0_51"/>
          <p:cNvSpPr txBox="1"/>
          <p:nvPr/>
        </p:nvSpPr>
        <p:spPr>
          <a:xfrm>
            <a:off x="538842" y="704850"/>
            <a:ext cx="5796600" cy="49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Outlook 2022 / 2023</a:t>
            </a:r>
            <a:endParaRPr/>
          </a:p>
        </p:txBody>
      </p:sp>
      <p:pic>
        <p:nvPicPr>
          <p:cNvPr id="299" name="Google Shape;299;g126d48d9707_0_5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232156" y="0"/>
            <a:ext cx="1580868" cy="174278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g126d48d9707_0_5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530725" y="0"/>
            <a:ext cx="1769334" cy="17427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5" name="Google Shape;305;g126d48d9707_0_58"/>
          <p:cNvPicPr preferRelativeResize="0"/>
          <p:nvPr/>
        </p:nvPicPr>
        <p:blipFill rotWithShape="1">
          <a:blip r:embed="rId3">
            <a:alphaModFix/>
          </a:blip>
          <a:srcRect b="10469" l="0" r="0" t="11228"/>
          <a:stretch/>
        </p:blipFill>
        <p:spPr>
          <a:xfrm>
            <a:off x="5162050" y="3257000"/>
            <a:ext cx="6935352" cy="3585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g126d48d9707_0_58"/>
          <p:cNvPicPr preferRelativeResize="0"/>
          <p:nvPr/>
        </p:nvPicPr>
        <p:blipFill rotWithShape="1">
          <a:blip r:embed="rId4">
            <a:alphaModFix/>
          </a:blip>
          <a:srcRect b="20995" l="0" r="0" t="7662"/>
          <a:stretch/>
        </p:blipFill>
        <p:spPr>
          <a:xfrm>
            <a:off x="35620" y="9"/>
            <a:ext cx="7279913" cy="3895335"/>
          </a:xfrm>
          <a:custGeom>
            <a:rect b="b" l="l" r="r" t="t"/>
            <a:pathLst>
              <a:path extrusionOk="0" h="3895335" w="7279913">
                <a:moveTo>
                  <a:pt x="0" y="0"/>
                </a:moveTo>
                <a:lnTo>
                  <a:pt x="7279913" y="0"/>
                </a:lnTo>
                <a:lnTo>
                  <a:pt x="7279913" y="3116976"/>
                </a:lnTo>
                <a:lnTo>
                  <a:pt x="5011287" y="3116976"/>
                </a:lnTo>
                <a:lnTo>
                  <a:pt x="5011287" y="3895335"/>
                </a:lnTo>
                <a:lnTo>
                  <a:pt x="0" y="3895335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id="307" name="Google Shape;307;g126d48d9707_0_58"/>
          <p:cNvPicPr preferRelativeResize="0"/>
          <p:nvPr/>
        </p:nvPicPr>
        <p:blipFill rotWithShape="1">
          <a:blip r:embed="rId5">
            <a:alphaModFix/>
          </a:blip>
          <a:srcRect b="0" l="0" r="8999" t="0"/>
          <a:stretch/>
        </p:blipFill>
        <p:spPr>
          <a:xfrm>
            <a:off x="7458300" y="79100"/>
            <a:ext cx="4639102" cy="3037878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g126d48d9707_0_58"/>
          <p:cNvPicPr preferRelativeResize="0"/>
          <p:nvPr/>
        </p:nvPicPr>
        <p:blipFill rotWithShape="1">
          <a:blip r:embed="rId6">
            <a:alphaModFix/>
          </a:blip>
          <a:srcRect b="1369" l="0" r="0" t="24186"/>
          <a:stretch/>
        </p:blipFill>
        <p:spPr>
          <a:xfrm>
            <a:off x="156476" y="3981275"/>
            <a:ext cx="5001183" cy="2792223"/>
          </a:xfrm>
          <a:prstGeom prst="rect">
            <a:avLst/>
          </a:prstGeom>
          <a:noFill/>
          <a:ln>
            <a:noFill/>
          </a:ln>
        </p:spPr>
      </p:pic>
      <p:sp>
        <p:nvSpPr>
          <p:cNvPr id="309" name="Google Shape;309;g126d48d9707_0_58"/>
          <p:cNvSpPr/>
          <p:nvPr/>
        </p:nvSpPr>
        <p:spPr>
          <a:xfrm>
            <a:off x="-44197" y="3198167"/>
            <a:ext cx="5028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00" u="none" cap="none" strike="noStrike">
                <a:solidFill>
                  <a:schemeClr val="dk1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Lunar New Years </a:t>
            </a:r>
            <a:r>
              <a:rPr b="1" i="0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Calligraphy</a:t>
            </a:r>
            <a:endParaRPr/>
          </a:p>
        </p:txBody>
      </p:sp>
      <p:sp>
        <p:nvSpPr>
          <p:cNvPr id="310" name="Google Shape;310;g126d48d9707_0_58"/>
          <p:cNvSpPr/>
          <p:nvPr/>
        </p:nvSpPr>
        <p:spPr>
          <a:xfrm>
            <a:off x="-1589364" y="4070454"/>
            <a:ext cx="5028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00" u="none" cap="none" strike="noStrike">
                <a:solidFill>
                  <a:schemeClr val="dk1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Ice Skating</a:t>
            </a:r>
            <a:endParaRPr>
              <a:highlight>
                <a:schemeClr val="lt1"/>
              </a:highlight>
            </a:endParaRPr>
          </a:p>
        </p:txBody>
      </p:sp>
      <p:sp>
        <p:nvSpPr>
          <p:cNvPr id="311" name="Google Shape;311;g126d48d9707_0_58"/>
          <p:cNvSpPr/>
          <p:nvPr/>
        </p:nvSpPr>
        <p:spPr>
          <a:xfrm>
            <a:off x="7069398" y="6250718"/>
            <a:ext cx="5028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00" u="none" cap="none" strike="noStrike">
                <a:solidFill>
                  <a:srgbClr val="000000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Blues Hockey Night</a:t>
            </a:r>
            <a:endParaRPr b="1" i="0" sz="2400" u="none" cap="none" strike="noStrike">
              <a:solidFill>
                <a:schemeClr val="dk1"/>
              </a:solidFill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2" name="Google Shape;312;g126d48d9707_0_58"/>
          <p:cNvSpPr/>
          <p:nvPr/>
        </p:nvSpPr>
        <p:spPr>
          <a:xfrm>
            <a:off x="5480529" y="79100"/>
            <a:ext cx="5028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00" u="none" cap="none" strike="noStrike">
                <a:solidFill>
                  <a:srgbClr val="000000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Holi</a:t>
            </a:r>
            <a:endParaRPr b="1" i="0" sz="2400" u="none" cap="none" strike="noStrike">
              <a:solidFill>
                <a:schemeClr val="dk1"/>
              </a:solidFill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3" name="Google Shape;313;g126d48d9707_0_58"/>
          <p:cNvPicPr preferRelativeResize="0"/>
          <p:nvPr/>
        </p:nvPicPr>
        <p:blipFill rotWithShape="1">
          <a:blip r:embed="rId7">
            <a:alphaModFix/>
          </a:blip>
          <a:srcRect b="33197" l="13861" r="12566" t="34309"/>
          <a:stretch/>
        </p:blipFill>
        <p:spPr>
          <a:xfrm>
            <a:off x="5157656" y="3256994"/>
            <a:ext cx="2157864" cy="9530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1276db88979_0_36"/>
          <p:cNvSpPr txBox="1"/>
          <p:nvPr>
            <p:ph type="title"/>
          </p:nvPr>
        </p:nvSpPr>
        <p:spPr>
          <a:xfrm>
            <a:off x="0" y="1377725"/>
            <a:ext cx="7664700" cy="4983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3600"/>
              <a:buFont typeface="Arial"/>
              <a:buNone/>
            </a:pPr>
            <a:br>
              <a:rPr lang="en-US"/>
            </a:br>
            <a:r>
              <a:rPr b="0" lang="en-US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Student Affairs</a:t>
            </a:r>
            <a:br>
              <a:rPr lang="en-US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</a:br>
            <a:br>
              <a:rPr lang="en-US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</a:br>
            <a:r>
              <a:rPr lang="en-US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D’Andre Braddix </a:t>
            </a:r>
            <a:endParaRPr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3600"/>
              <a:buFont typeface="Arial"/>
              <a:buNone/>
            </a:pPr>
            <a:r>
              <a:rPr b="0" i="1" lang="en-US" sz="30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Associate Vice Provost &amp; Dean of Students</a:t>
            </a:r>
            <a:endParaRPr b="0" i="1" sz="30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3600"/>
              <a:buFont typeface="Arial"/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3600"/>
              <a:buFont typeface="Arial"/>
              <a:buNone/>
            </a:pPr>
            <a:r>
              <a:rPr lang="en-US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Jessica Long-Pease</a:t>
            </a:r>
            <a:endParaRPr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3600"/>
              <a:buFont typeface="Arial"/>
              <a:buNone/>
            </a:pPr>
            <a:r>
              <a:rPr b="0" i="1" lang="en-US" sz="30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Associate Vice Provost for Campus Life</a:t>
            </a:r>
            <a:endParaRPr sz="300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g1279720e15a_7_0"/>
          <p:cNvSpPr txBox="1"/>
          <p:nvPr>
            <p:ph type="title"/>
          </p:nvPr>
        </p:nvSpPr>
        <p:spPr>
          <a:xfrm>
            <a:off x="484239" y="699422"/>
            <a:ext cx="6811297" cy="13255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3600"/>
              <a:buFont typeface="Arial"/>
              <a:buNone/>
            </a:pPr>
            <a:r>
              <a:rPr lang="en-US"/>
              <a:t>Student Affairs Initiatives </a:t>
            </a:r>
            <a:endParaRPr/>
          </a:p>
        </p:txBody>
      </p:sp>
      <p:sp>
        <p:nvSpPr>
          <p:cNvPr id="324" name="Google Shape;324;g1279720e15a_7_0"/>
          <p:cNvSpPr txBox="1"/>
          <p:nvPr>
            <p:ph idx="1" type="body"/>
          </p:nvPr>
        </p:nvSpPr>
        <p:spPr>
          <a:xfrm>
            <a:off x="484238" y="1796385"/>
            <a:ext cx="68112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064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Char char="▪"/>
            </a:pPr>
            <a:r>
              <a:rPr lang="en-US"/>
              <a:t>Handshake </a:t>
            </a:r>
            <a:endParaRPr/>
          </a:p>
          <a:p>
            <a:pPr indent="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4064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Char char="▪"/>
            </a:pPr>
            <a:r>
              <a:rPr lang="en-US"/>
              <a:t>Prayer Rooms on North and South Campus</a:t>
            </a:r>
            <a:endParaRPr/>
          </a:p>
          <a:p>
            <a:pPr indent="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4064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Char char="▪"/>
            </a:pPr>
            <a:r>
              <a:rPr lang="en-US"/>
              <a:t>Triton Technology Loaner Program</a:t>
            </a:r>
            <a:endParaRPr/>
          </a:p>
          <a:p>
            <a:pPr indent="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4064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Char char="▪"/>
            </a:pPr>
            <a:r>
              <a:rPr lang="en-US"/>
              <a:t>Campus Dining and Vending Contracts</a:t>
            </a:r>
            <a:endParaRPr/>
          </a:p>
          <a:p>
            <a:pPr indent="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4064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Char char="▪"/>
            </a:pPr>
            <a:r>
              <a:rPr lang="en-US"/>
              <a:t>Triton Connect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4064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Char char="▪"/>
            </a:pPr>
            <a:r>
              <a:rPr lang="en-US"/>
              <a:t>Centralized Event Services</a:t>
            </a:r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1279720e15a_7_6"/>
          <p:cNvSpPr txBox="1"/>
          <p:nvPr>
            <p:ph type="title"/>
          </p:nvPr>
        </p:nvSpPr>
        <p:spPr>
          <a:xfrm>
            <a:off x="484250" y="699424"/>
            <a:ext cx="6811200" cy="899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Student Affairs Highlights</a:t>
            </a:r>
            <a:endParaRPr/>
          </a:p>
        </p:txBody>
      </p:sp>
      <p:sp>
        <p:nvSpPr>
          <p:cNvPr id="330" name="Google Shape;330;g1279720e15a_7_6"/>
          <p:cNvSpPr txBox="1"/>
          <p:nvPr>
            <p:ph idx="1" type="body"/>
          </p:nvPr>
        </p:nvSpPr>
        <p:spPr>
          <a:xfrm>
            <a:off x="484250" y="1636775"/>
            <a:ext cx="3423300" cy="4974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US" sz="1800" u="sng"/>
              <a:t>Student Services</a:t>
            </a:r>
            <a:endParaRPr b="1" sz="1800" u="sng"/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▪"/>
            </a:pPr>
            <a:r>
              <a:rPr b="1" lang="en-US" sz="1800"/>
              <a:t>2,211 employer/student meetings during career fairs</a:t>
            </a:r>
            <a:br>
              <a:rPr b="1" lang="en-US" sz="1800"/>
            </a:br>
            <a:endParaRPr b="1"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▪"/>
            </a:pPr>
            <a:r>
              <a:rPr b="1" lang="en-US" sz="1800"/>
              <a:t>150 conduct cases investigated: 94 academic integrity and 56 student conduct</a:t>
            </a:r>
            <a:br>
              <a:rPr b="1" lang="en-US" sz="1800"/>
            </a:br>
            <a:endParaRPr b="1"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▪"/>
            </a:pPr>
            <a:r>
              <a:rPr b="1" lang="en-US" sz="1800"/>
              <a:t>Contact tracing for over 1,000 COVID-19 reports</a:t>
            </a:r>
            <a:br>
              <a:rPr b="1" lang="en-US" sz="1800">
                <a:highlight>
                  <a:srgbClr val="FFFF00"/>
                </a:highlight>
              </a:rPr>
            </a:br>
            <a:endParaRPr b="1" sz="1800">
              <a:highlight>
                <a:srgbClr val="FFFF00"/>
              </a:highlight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▪"/>
            </a:pPr>
            <a:r>
              <a:rPr b="1" lang="en-US" sz="1800"/>
              <a:t>573 students supported through CARE</a:t>
            </a:r>
            <a:br>
              <a:rPr b="1" lang="en-US" sz="1800"/>
            </a:br>
            <a:endParaRPr b="1"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▪"/>
            </a:pPr>
            <a:r>
              <a:rPr b="1" lang="en-US" sz="1800"/>
              <a:t>$17,000 Grant for UMSL Veterans Center</a:t>
            </a:r>
            <a:endParaRPr b="1" sz="18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b="1" sz="1800" u="sng"/>
          </a:p>
        </p:txBody>
      </p:sp>
      <p:sp>
        <p:nvSpPr>
          <p:cNvPr id="331" name="Google Shape;331;g1279720e15a_7_6"/>
          <p:cNvSpPr txBox="1"/>
          <p:nvPr>
            <p:ph idx="1" type="body"/>
          </p:nvPr>
        </p:nvSpPr>
        <p:spPr>
          <a:xfrm>
            <a:off x="4041000" y="1567775"/>
            <a:ext cx="3423300" cy="5043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US" sz="1800" u="sng"/>
              <a:t>Campus Life</a:t>
            </a:r>
            <a:endParaRPr b="1" sz="1800" u="sng"/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▪"/>
            </a:pPr>
            <a:r>
              <a:rPr b="1" lang="en-US" sz="1800"/>
              <a:t>51 customized live streams to e</a:t>
            </a:r>
            <a:r>
              <a:rPr b="1" lang="en-US" sz="1800"/>
              <a:t>xpand access to campus events </a:t>
            </a:r>
            <a:br>
              <a:rPr b="1" lang="en-US" sz="1800"/>
            </a:br>
            <a:endParaRPr b="1"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▪"/>
            </a:pPr>
            <a:r>
              <a:rPr b="1" lang="en-US" sz="1800"/>
              <a:t>6,054 program attendees </a:t>
            </a:r>
            <a:r>
              <a:rPr b="1" lang="en-US" sz="1800"/>
              <a:t>during</a:t>
            </a:r>
            <a:r>
              <a:rPr b="1" lang="en-US" sz="1800"/>
              <a:t> the 2021-2022 academic year</a:t>
            </a:r>
            <a:br>
              <a:rPr b="1" lang="en-US" sz="1800"/>
            </a:br>
            <a:endParaRPr b="1"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▪"/>
            </a:pPr>
            <a:r>
              <a:rPr b="1" lang="en-US" sz="1800"/>
              <a:t>919 </a:t>
            </a:r>
            <a:r>
              <a:rPr b="1" lang="en-US" sz="1800"/>
              <a:t>bookings</a:t>
            </a:r>
            <a:r>
              <a:rPr b="1" lang="en-US" sz="1800"/>
              <a:t> in Touhill Performing Arts Center</a:t>
            </a:r>
            <a:br>
              <a:rPr b="1" lang="en-US" sz="1800"/>
            </a:br>
            <a:endParaRPr b="1"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▪"/>
            </a:pPr>
            <a:r>
              <a:rPr b="1" lang="en-US" sz="1800"/>
              <a:t>75 </a:t>
            </a:r>
            <a:r>
              <a:rPr b="1" lang="en-US" sz="1800"/>
              <a:t>summer</a:t>
            </a:r>
            <a:r>
              <a:rPr b="1" lang="en-US" sz="1800"/>
              <a:t> interns and 13 conference groups in residential housing for Summer 2022</a:t>
            </a:r>
            <a:br>
              <a:rPr b="1" lang="en-US" sz="1800"/>
            </a:br>
            <a:endParaRPr b="1"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▪"/>
            </a:pPr>
            <a:r>
              <a:rPr b="1" lang="en-US" sz="1800"/>
              <a:t>U-Create Summer Camps Full for Summer 2022</a:t>
            </a:r>
            <a:endParaRPr b="1" sz="180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1276db88979_0_8"/>
          <p:cNvSpPr txBox="1"/>
          <p:nvPr>
            <p:ph type="title"/>
          </p:nvPr>
        </p:nvSpPr>
        <p:spPr>
          <a:xfrm>
            <a:off x="108600" y="1362200"/>
            <a:ext cx="7416600" cy="388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3600"/>
              <a:buFont typeface="Arial"/>
              <a:buNone/>
            </a:pPr>
            <a:br>
              <a:rPr lang="en-US"/>
            </a:br>
            <a:r>
              <a:rPr lang="en-US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Academic Affairs </a:t>
            </a:r>
            <a:endParaRPr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36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3600"/>
              <a:buFont typeface="Arial"/>
              <a:buNone/>
            </a:pPr>
            <a:r>
              <a:rPr b="0" lang="en-US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Amber Reinhart</a:t>
            </a:r>
            <a:endParaRPr b="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36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3600"/>
              <a:buFont typeface="Arial"/>
              <a:buNone/>
            </a:pPr>
            <a:r>
              <a:rPr b="0" i="1" lang="en-US" sz="30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Associate Provost for Academic Affairs </a:t>
            </a:r>
            <a:endParaRPr b="0" i="1" sz="30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36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1276db88979_2_13"/>
          <p:cNvSpPr txBox="1"/>
          <p:nvPr>
            <p:ph type="title"/>
          </p:nvPr>
        </p:nvSpPr>
        <p:spPr>
          <a:xfrm>
            <a:off x="168150" y="78775"/>
            <a:ext cx="7308300" cy="70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3600"/>
              <a:buFont typeface="Arial"/>
              <a:buNone/>
            </a:pPr>
            <a:r>
              <a:rPr lang="en-US"/>
              <a:t>AA Highlights: 2021-2022</a:t>
            </a:r>
            <a:endParaRPr/>
          </a:p>
        </p:txBody>
      </p:sp>
      <p:sp>
        <p:nvSpPr>
          <p:cNvPr id="342" name="Google Shape;342;g1276db88979_2_13"/>
          <p:cNvSpPr txBox="1"/>
          <p:nvPr>
            <p:ph idx="1" type="body"/>
          </p:nvPr>
        </p:nvSpPr>
        <p:spPr>
          <a:xfrm>
            <a:off x="168150" y="647775"/>
            <a:ext cx="7308300" cy="60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937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600"/>
              <a:buChar char="▪"/>
            </a:pPr>
            <a:r>
              <a:rPr lang="en-US" sz="2600"/>
              <a:t>Monthly meetings with department chairs, program directors, and associate deans</a:t>
            </a:r>
            <a:endParaRPr sz="2600"/>
          </a:p>
          <a:p>
            <a:pPr indent="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 sz="2600"/>
          </a:p>
          <a:p>
            <a:pPr indent="-3937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600"/>
              <a:buChar char="▪"/>
            </a:pPr>
            <a:r>
              <a:rPr lang="en-US" sz="2600"/>
              <a:t>Formalized hiring process</a:t>
            </a:r>
            <a:endParaRPr sz="2600"/>
          </a:p>
          <a:p>
            <a:pPr indent="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 sz="2600"/>
          </a:p>
          <a:p>
            <a:pPr indent="-3937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600"/>
              <a:buChar char="▪"/>
            </a:pPr>
            <a:r>
              <a:rPr lang="en-US" sz="2600"/>
              <a:t>Added Office of Institutional Research </a:t>
            </a:r>
            <a:endParaRPr sz="2600"/>
          </a:p>
          <a:p>
            <a:pPr indent="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 sz="2600"/>
          </a:p>
          <a:p>
            <a:pPr indent="-3937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600"/>
              <a:buChar char="▪"/>
            </a:pPr>
            <a:r>
              <a:rPr lang="en-US" sz="2600"/>
              <a:t>Faculty Development</a:t>
            </a:r>
            <a:endParaRPr sz="2600"/>
          </a:p>
          <a:p>
            <a:pPr indent="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 sz="2600"/>
          </a:p>
          <a:p>
            <a:pPr indent="-3937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600"/>
              <a:buChar char="▪"/>
            </a:pPr>
            <a:r>
              <a:rPr lang="en-US" sz="2600"/>
              <a:t>Open Office Hours</a:t>
            </a:r>
            <a:endParaRPr sz="2600"/>
          </a:p>
          <a:p>
            <a:pPr indent="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 sz="2600"/>
          </a:p>
          <a:p>
            <a:pPr indent="-3937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600"/>
              <a:buChar char="▪"/>
            </a:pPr>
            <a:r>
              <a:rPr lang="en-US" sz="2600"/>
              <a:t>New Degree Programs</a:t>
            </a:r>
            <a:endParaRPr sz="2600"/>
          </a:p>
          <a:p>
            <a:pPr indent="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600"/>
          </a:p>
          <a:p>
            <a:pPr indent="-3937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600"/>
              <a:buChar char="▪"/>
            </a:pPr>
            <a:r>
              <a:rPr lang="en-US" sz="2600"/>
              <a:t>Student Success Initiatives </a:t>
            </a:r>
            <a:endParaRPr sz="2600"/>
          </a:p>
          <a:p>
            <a:pPr indent="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 sz="2600"/>
          </a:p>
          <a:p>
            <a:pPr indent="-3937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600"/>
              <a:buChar char="▪"/>
            </a:pPr>
            <a:r>
              <a:rPr lang="en-US" sz="2600"/>
              <a:t>Diversity Requirement Changes </a:t>
            </a:r>
            <a:endParaRPr sz="2600"/>
          </a:p>
          <a:p>
            <a:pPr indent="0" lvl="0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g1276db88979_2_28"/>
          <p:cNvSpPr txBox="1"/>
          <p:nvPr>
            <p:ph idx="1" type="body"/>
          </p:nvPr>
        </p:nvSpPr>
        <p:spPr>
          <a:xfrm>
            <a:off x="109950" y="1633525"/>
            <a:ext cx="6459300" cy="522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85750" lvl="0" marL="28575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b="1" lang="en-US" sz="2000">
                <a:solidFill>
                  <a:schemeClr val="dk1"/>
                </a:solidFill>
              </a:rPr>
              <a:t>8 Academic Departments </a:t>
            </a:r>
            <a:endParaRPr b="1" sz="2000">
              <a:solidFill>
                <a:schemeClr val="dk1"/>
              </a:solidFill>
            </a:endParaRPr>
          </a:p>
          <a:p>
            <a:pPr indent="-165100" lvl="1" marL="6858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Criminology and Criminal Justice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165100" lvl="1" marL="6858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Economics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165100" lvl="1" marL="6858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English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165100" lvl="1" marL="6858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Global Leadership and Management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165100" lvl="1" marL="6858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Marketing and Entrepreneurship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165100" lvl="1" marL="6858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Philosophy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165100" lvl="1" marL="6858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Political Science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165100" lvl="1" marL="6858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Supply Chain and Analytics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0" lvl="0" marL="9144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b="1" lang="en-US" sz="2000">
                <a:solidFill>
                  <a:schemeClr val="dk1"/>
                </a:solidFill>
              </a:rPr>
              <a:t>4 Colleges/Schools</a:t>
            </a:r>
            <a:endParaRPr b="1" sz="2000">
              <a:solidFill>
                <a:schemeClr val="dk1"/>
              </a:solidFill>
            </a:endParaRPr>
          </a:p>
          <a:p>
            <a:pPr indent="-165100" lvl="1" marL="6858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en-US" sz="1800"/>
              <a:t>College of Arts and Sciences      College of Education</a:t>
            </a:r>
            <a:endParaRPr sz="1800"/>
          </a:p>
          <a:p>
            <a:pPr indent="-165100" lvl="1" marL="6858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en-US" sz="1800"/>
              <a:t>School of Social Work                 Joint Engineering Program</a:t>
            </a:r>
            <a:endParaRPr sz="1800"/>
          </a:p>
          <a:p>
            <a:pPr indent="-171450" lvl="0" marL="28575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777777"/>
              </a:buClr>
              <a:buSzPts val="18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348" name="Google Shape;348;g1276db88979_2_28"/>
          <p:cNvSpPr txBox="1"/>
          <p:nvPr>
            <p:ph idx="3" type="body"/>
          </p:nvPr>
        </p:nvSpPr>
        <p:spPr>
          <a:xfrm>
            <a:off x="310925" y="459500"/>
            <a:ext cx="7659000" cy="71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</a:pPr>
            <a:r>
              <a:rPr lang="en-US" sz="3000"/>
              <a:t>Five-year reviews by the numbers</a:t>
            </a:r>
            <a:endParaRPr sz="30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</a:pPr>
            <a:r>
              <a:rPr lang="en-US" sz="3000"/>
              <a:t> (Summer 21-Spring 22)</a:t>
            </a:r>
            <a:endParaRPr sz="3000">
              <a:solidFill>
                <a:schemeClr val="dk1"/>
              </a:solidFill>
            </a:endParaRPr>
          </a:p>
        </p:txBody>
      </p:sp>
      <p:sp>
        <p:nvSpPr>
          <p:cNvPr id="349" name="Google Shape;349;g1276db88979_2_28"/>
          <p:cNvSpPr txBox="1"/>
          <p:nvPr>
            <p:ph idx="1" type="body"/>
          </p:nvPr>
        </p:nvSpPr>
        <p:spPr>
          <a:xfrm>
            <a:off x="6569375" y="1633525"/>
            <a:ext cx="5622600" cy="522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85750" lvl="0" marL="28575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b="1" lang="en-US" sz="2000">
                <a:solidFill>
                  <a:schemeClr val="dk1"/>
                </a:solidFill>
              </a:rPr>
              <a:t>2 Centers/Units</a:t>
            </a:r>
            <a:endParaRPr b="1" sz="2000">
              <a:solidFill>
                <a:schemeClr val="dk1"/>
              </a:solidFill>
            </a:endParaRPr>
          </a:p>
          <a:p>
            <a:pPr indent="-190500" lvl="1" marL="6858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Children’s Advocacy Center 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190500" lvl="1" marL="6858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Faculty Senate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0" lvl="0" marL="9144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b="1" lang="en-US" sz="2000">
                <a:solidFill>
                  <a:schemeClr val="dk1"/>
                </a:solidFill>
              </a:rPr>
              <a:t>4 Administrative Units</a:t>
            </a:r>
            <a:endParaRPr b="1" sz="2000">
              <a:solidFill>
                <a:schemeClr val="dk1"/>
              </a:solidFill>
            </a:endParaRPr>
          </a:p>
          <a:p>
            <a:pPr indent="-190500" lvl="1" marL="6858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Academic Affairs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190500" lvl="1" marL="6858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Office of Diversity, Equity and Inclusion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190500" lvl="1" marL="6858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Research and Economic &amp; Community Development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190500" lvl="1" marL="6858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UMSL Global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171450" lvl="0" marL="28575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777777"/>
              </a:buClr>
              <a:buSzPts val="18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350" name="Google Shape;350;g1276db88979_2_28"/>
          <p:cNvSpPr txBox="1"/>
          <p:nvPr/>
        </p:nvSpPr>
        <p:spPr>
          <a:xfrm>
            <a:off x="7969925" y="525050"/>
            <a:ext cx="31548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en-US" sz="4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Total of 18</a:t>
            </a:r>
            <a:endParaRPr b="1" i="0" sz="4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1276db88979_2_35"/>
          <p:cNvSpPr txBox="1"/>
          <p:nvPr>
            <p:ph idx="1" type="body"/>
          </p:nvPr>
        </p:nvSpPr>
        <p:spPr>
          <a:xfrm>
            <a:off x="109950" y="1633525"/>
            <a:ext cx="10417500" cy="522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2400">
              <a:solidFill>
                <a:schemeClr val="dk1"/>
              </a:solidFill>
            </a:endParaRPr>
          </a:p>
          <a:p>
            <a:pPr indent="-3810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en-US" sz="2400">
                <a:solidFill>
                  <a:schemeClr val="dk1"/>
                </a:solidFill>
              </a:rPr>
              <a:t>18 External Reviewers</a:t>
            </a:r>
            <a:endParaRPr sz="24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2400">
              <a:solidFill>
                <a:schemeClr val="dk1"/>
              </a:solidFill>
            </a:endParaRPr>
          </a:p>
          <a:p>
            <a:pPr indent="-4318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●"/>
            </a:pPr>
            <a:r>
              <a:rPr b="1" lang="en-US" sz="3200">
                <a:solidFill>
                  <a:schemeClr val="dk1"/>
                </a:solidFill>
              </a:rPr>
              <a:t>59 Campus Reviewers (faculty and staff)</a:t>
            </a:r>
            <a:endParaRPr b="1" sz="32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24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2400">
              <a:solidFill>
                <a:schemeClr val="dk1"/>
              </a:solidFill>
            </a:endParaRPr>
          </a:p>
        </p:txBody>
      </p:sp>
      <p:sp>
        <p:nvSpPr>
          <p:cNvPr id="356" name="Google Shape;356;g1276db88979_2_35"/>
          <p:cNvSpPr txBox="1"/>
          <p:nvPr>
            <p:ph idx="3" type="body"/>
          </p:nvPr>
        </p:nvSpPr>
        <p:spPr>
          <a:xfrm>
            <a:off x="310925" y="676850"/>
            <a:ext cx="7659000" cy="49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</a:pPr>
            <a:r>
              <a:rPr lang="en-US" sz="3000"/>
              <a:t>Five-year reviews (Summer 21-Spring 22)</a:t>
            </a:r>
            <a:endParaRPr sz="3000">
              <a:solidFill>
                <a:schemeClr val="dk1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1279720e57e_0_7"/>
          <p:cNvSpPr txBox="1"/>
          <p:nvPr>
            <p:ph idx="1" type="body"/>
          </p:nvPr>
        </p:nvSpPr>
        <p:spPr>
          <a:xfrm>
            <a:off x="109950" y="1363175"/>
            <a:ext cx="12082200" cy="549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45720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n-US">
                <a:solidFill>
                  <a:schemeClr val="dk1"/>
                </a:solidFill>
              </a:rPr>
              <a:t>Alice Hall 			Haitao Li			David Stofer		Danielle Faucett		Michael Elliott</a:t>
            </a:r>
            <a:endParaRPr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Annie Vandermause 	Carl Bassi		Jim Craig		Marvin Berkowitz		Timothy Makubuya</a:t>
            </a:r>
            <a:endParaRPr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n-US">
                <a:solidFill>
                  <a:schemeClr val="dk1"/>
                </a:solidFill>
              </a:rPr>
              <a:t>Aimee Dunlap		Keri Jupka		Lara Zwarun		Michael Gearhart		Nancy Magnuson</a:t>
            </a:r>
            <a:endParaRPr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n-US">
                <a:solidFill>
                  <a:schemeClr val="dk1"/>
                </a:solidFill>
              </a:rPr>
              <a:t>Theresa Coble		Shaji Khan		John Meriac		Gaiyan Zhang		Kevin Fernlund</a:t>
            </a:r>
            <a:endParaRPr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n-US">
                <a:solidFill>
                  <a:schemeClr val="dk1"/>
                </a:solidFill>
              </a:rPr>
              <a:t>Suahn Cho			Matt Taylor		Anne Winkler		Adrian Clingher		Amanda Bequette</a:t>
            </a:r>
            <a:endParaRPr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n-US">
                <a:solidFill>
                  <a:schemeClr val="dk1"/>
                </a:solidFill>
              </a:rPr>
              <a:t>David Kimball		Vivek Singh		Dan Gerth		Marc Spingola		Lon Chubiz</a:t>
            </a:r>
            <a:endParaRPr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n-US">
                <a:solidFill>
                  <a:schemeClr val="dk1"/>
                </a:solidFill>
              </a:rPr>
              <a:t>Steve Moehrle		Dan Sise		Andy Goodman	Laura Westhoff		Eiji Goto</a:t>
            </a:r>
            <a:endParaRPr>
              <a:solidFill>
                <a:schemeClr val="dk1"/>
              </a:solidFill>
            </a:endParaRPr>
          </a:p>
          <a:p>
            <a:pPr indent="45720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n-US">
                <a:solidFill>
                  <a:schemeClr val="dk1"/>
                </a:solidFill>
              </a:rPr>
              <a:t>Ekin Pellegrini		Jennifer Nolan	Andres Pedraza	Sheila Grigsby		Shea Kerkhoff</a:t>
            </a:r>
            <a:endParaRPr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n-US">
                <a:solidFill>
                  <a:schemeClr val="dk1"/>
                </a:solidFill>
              </a:rPr>
              <a:t>Justin Roberts		Lynn Staley		Joe Pickard		Seemantini Pathak	Shirley Porterfield</a:t>
            </a:r>
            <a:endParaRPr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n-US">
                <a:solidFill>
                  <a:schemeClr val="dk1"/>
                </a:solidFill>
              </a:rPr>
              <a:t>D'Andre Braddix		Julie Bertram		Leigh Heisel		Deborah Cohen		Keith Stine</a:t>
            </a:r>
            <a:endParaRPr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n-US">
                <a:solidFill>
                  <a:schemeClr val="dk1"/>
                </a:solidFill>
              </a:rPr>
              <a:t>Andrew Black		Nancy Singer	Emily Gerstein	Dan Lauer</a:t>
            </a:r>
            <a:endParaRPr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n-US">
                <a:solidFill>
                  <a:schemeClr val="dk1"/>
                </a:solidFill>
              </a:rPr>
              <a:t>Emily Ross			Ann Steffen		Michael Nichols</a:t>
            </a:r>
            <a:endParaRPr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n-US">
                <a:solidFill>
                  <a:schemeClr val="dk1"/>
                </a:solidFill>
              </a:rPr>
              <a:t>Perry Drake			Qingtang Jiang</a:t>
            </a:r>
            <a:endParaRPr sz="2400">
              <a:solidFill>
                <a:schemeClr val="dk1"/>
              </a:solidFill>
            </a:endParaRPr>
          </a:p>
        </p:txBody>
      </p:sp>
      <p:sp>
        <p:nvSpPr>
          <p:cNvPr id="362" name="Google Shape;362;g1279720e57e_0_7"/>
          <p:cNvSpPr txBox="1"/>
          <p:nvPr>
            <p:ph idx="3" type="body"/>
          </p:nvPr>
        </p:nvSpPr>
        <p:spPr>
          <a:xfrm>
            <a:off x="310925" y="676850"/>
            <a:ext cx="7659000" cy="49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</a:pPr>
            <a:r>
              <a:rPr lang="en-US" sz="3000"/>
              <a:t>Five-year reviews (Summer 21-Spring 22)</a:t>
            </a:r>
            <a:endParaRPr sz="3000">
              <a:solidFill>
                <a:schemeClr val="dk1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>
                                            <p:txEl>
                                              <p:pRg end="10" st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>
                                            <p:txEl>
                                              <p:pRg end="11" st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>
                                            <p:txEl>
                                              <p:pRg end="12" st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3"/>
          <p:cNvSpPr txBox="1"/>
          <p:nvPr>
            <p:ph idx="1" type="body"/>
          </p:nvPr>
        </p:nvSpPr>
        <p:spPr>
          <a:xfrm>
            <a:off x="470517" y="656948"/>
            <a:ext cx="7155402" cy="64273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</a:pPr>
            <a:r>
              <a:rPr b="1" lang="en-US" sz="3600">
                <a:latin typeface="Georgia"/>
                <a:ea typeface="Georgia"/>
                <a:cs typeface="Georgia"/>
                <a:sym typeface="Georgia"/>
              </a:rPr>
              <a:t>Election of IFC Member</a:t>
            </a:r>
            <a:endParaRPr/>
          </a:p>
        </p:txBody>
      </p:sp>
      <p:sp>
        <p:nvSpPr>
          <p:cNvPr id="111" name="Google Shape;111;p3"/>
          <p:cNvSpPr txBox="1"/>
          <p:nvPr>
            <p:ph idx="3" type="body"/>
          </p:nvPr>
        </p:nvSpPr>
        <p:spPr>
          <a:xfrm>
            <a:off x="363984" y="1819922"/>
            <a:ext cx="11638626" cy="41458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</a:pPr>
            <a:r>
              <a:rPr b="1" lang="en-US" sz="200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Election of member to serve on the Intercampus Faculty Cabinet (IFC)</a:t>
            </a:r>
            <a:r>
              <a:rPr lang="en-US" sz="200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 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77777"/>
              </a:buClr>
              <a:buSzPts val="2000"/>
              <a:buNone/>
            </a:pPr>
            <a:r>
              <a:t/>
            </a:r>
            <a:endParaRPr b="1" sz="2000">
              <a:solidFill>
                <a:srgbClr val="0000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</a:pPr>
            <a:r>
              <a:rPr b="1" lang="en-US" sz="200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Continuing members are: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</a:pPr>
            <a:r>
              <a:rPr b="1" lang="en-US" sz="200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   - Dr. Sanjiv Bhatia, Computer Science Department, (2021-2023)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</a:pPr>
            <a:r>
              <a:rPr b="1" lang="en-US" sz="200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   - Dr. Jon McGinnis, Philosophy Department, by virtue of election as 2022-2023       Faculty Senate Chair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77777"/>
              </a:buClr>
              <a:buSzPts val="2000"/>
              <a:buNone/>
            </a:pPr>
            <a:r>
              <a:t/>
            </a:r>
            <a:endParaRPr b="1" sz="2000">
              <a:solidFill>
                <a:srgbClr val="0000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</a:pPr>
            <a:r>
              <a:rPr b="1" lang="en-US" sz="2000">
                <a:solidFill>
                  <a:srgbClr val="000000"/>
                </a:solidFill>
                <a:highlight>
                  <a:srgbClr val="FFFF00"/>
                </a:highlight>
                <a:latin typeface="Georgia"/>
                <a:ea typeface="Georgia"/>
                <a:cs typeface="Georgia"/>
                <a:sym typeface="Georgia"/>
              </a:rPr>
              <a:t>Vote for the following candidate as the third UMSL representative on the IFC or make a nomination</a:t>
            </a:r>
            <a:r>
              <a:rPr b="1" lang="en-US" sz="200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: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77777"/>
              </a:buClr>
              <a:buSzPts val="2000"/>
              <a:buNone/>
            </a:pPr>
            <a:r>
              <a:t/>
            </a:r>
            <a:endParaRPr b="1" sz="2000">
              <a:solidFill>
                <a:srgbClr val="0000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</a:pPr>
            <a:r>
              <a:rPr b="1" lang="en-US" sz="200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   - Pamela Stuerke (Accounting Department) is willing to serve again. (2022-2024)</a:t>
            </a:r>
            <a:endParaRPr sz="2000"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1279720e57e_0_13"/>
          <p:cNvSpPr txBox="1"/>
          <p:nvPr>
            <p:ph idx="1" type="body"/>
          </p:nvPr>
        </p:nvSpPr>
        <p:spPr>
          <a:xfrm>
            <a:off x="109950" y="1363175"/>
            <a:ext cx="12082200" cy="549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45720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n-US">
                <a:solidFill>
                  <a:schemeClr val="dk1"/>
                </a:solidFill>
              </a:rPr>
              <a:t>Alice Hall 			Haitao Li			David Stofer		Danielle Faucett		Michael Elliott</a:t>
            </a:r>
            <a:endParaRPr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n-US">
                <a:solidFill>
                  <a:schemeClr val="dk1"/>
                </a:solidFill>
              </a:rPr>
              <a:t>Annie Vandermause 	Carl Bassi		Jim Craig		Marvin Berkowitz		Timothy Makubuya</a:t>
            </a:r>
            <a:endParaRPr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n-US">
                <a:solidFill>
                  <a:schemeClr val="dk1"/>
                </a:solidFill>
              </a:rPr>
              <a:t>Aimee Dunlap		Keri Jupka		Lara Zwarun		Michael Gearhart		Nancy Magnuson</a:t>
            </a:r>
            <a:endParaRPr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n-US">
                <a:solidFill>
                  <a:schemeClr val="dk1"/>
                </a:solidFill>
              </a:rPr>
              <a:t>Theresa Coble		Shaji Khan		John Meriac		Gaiyan Zhang		Kevin Fernlund</a:t>
            </a:r>
            <a:endParaRPr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n-US">
                <a:solidFill>
                  <a:schemeClr val="dk1"/>
                </a:solidFill>
              </a:rPr>
              <a:t>Suahn Cho			Matt Taylor		Anne Winkler		Adrian Clingher		Amanda Bequette</a:t>
            </a:r>
            <a:endParaRPr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n-US">
                <a:solidFill>
                  <a:schemeClr val="dk1"/>
                </a:solidFill>
              </a:rPr>
              <a:t>David Kimball		Vivek Singh		Dan Gerth		Marc Spingola		Lon Chubiz</a:t>
            </a:r>
            <a:endParaRPr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n-US">
                <a:solidFill>
                  <a:schemeClr val="dk1"/>
                </a:solidFill>
              </a:rPr>
              <a:t>Steve Moehrle		Dan Sise		Andy Goodman	Laura Westoff		Eiji Goto</a:t>
            </a:r>
            <a:endParaRPr>
              <a:solidFill>
                <a:schemeClr val="dk1"/>
              </a:solidFill>
            </a:endParaRPr>
          </a:p>
          <a:p>
            <a:pPr indent="45720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n-US">
                <a:solidFill>
                  <a:schemeClr val="dk1"/>
                </a:solidFill>
              </a:rPr>
              <a:t>Ekin Pellegrini		Jennifer Nolan	Andres Pedraza	Sheila Grigsby		Shea Kerkhoff</a:t>
            </a:r>
            <a:endParaRPr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n-US">
                <a:solidFill>
                  <a:schemeClr val="dk1"/>
                </a:solidFill>
              </a:rPr>
              <a:t>Justin Roberts		Lynn Staley		Joe Pickard		Seemantini Pathak	Shirley Porterfield</a:t>
            </a:r>
            <a:endParaRPr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n-US">
                <a:solidFill>
                  <a:schemeClr val="dk1"/>
                </a:solidFill>
              </a:rPr>
              <a:t>D'Andre Braddix		Julie Bertram		Leigh Heisel		Deborah Cohen		Keith Stine</a:t>
            </a:r>
            <a:endParaRPr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n-US">
                <a:solidFill>
                  <a:schemeClr val="dk1"/>
                </a:solidFill>
              </a:rPr>
              <a:t>Andrew Black		Nancy Singer	Emily Gerstein	Dan Lauer</a:t>
            </a:r>
            <a:endParaRPr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n-US">
                <a:solidFill>
                  <a:schemeClr val="dk1"/>
                </a:solidFill>
              </a:rPr>
              <a:t>Emily Ross			Ann Steffen		Michael Nichols</a:t>
            </a:r>
            <a:endParaRPr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n-US">
                <a:solidFill>
                  <a:schemeClr val="dk1"/>
                </a:solidFill>
              </a:rPr>
              <a:t>Perry Drake			Qingtang Jiang</a:t>
            </a:r>
            <a:endParaRPr sz="2400">
              <a:solidFill>
                <a:schemeClr val="dk1"/>
              </a:solidFill>
            </a:endParaRPr>
          </a:p>
        </p:txBody>
      </p:sp>
      <p:sp>
        <p:nvSpPr>
          <p:cNvPr id="368" name="Google Shape;368;g1279720e57e_0_13"/>
          <p:cNvSpPr txBox="1"/>
          <p:nvPr>
            <p:ph idx="3" type="body"/>
          </p:nvPr>
        </p:nvSpPr>
        <p:spPr>
          <a:xfrm>
            <a:off x="310925" y="676850"/>
            <a:ext cx="7659000" cy="49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</a:pPr>
            <a:r>
              <a:rPr lang="en-US" sz="3000"/>
              <a:t>Five-year reviews (Summer 21-Spring 22)</a:t>
            </a:r>
            <a:endParaRPr sz="3000">
              <a:solidFill>
                <a:schemeClr val="dk1"/>
              </a:solidFill>
            </a:endParaRPr>
          </a:p>
        </p:txBody>
      </p:sp>
      <p:pic>
        <p:nvPicPr>
          <p:cNvPr id="369" name="Google Shape;369;g1279720e57e_0_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54425" y="375875"/>
            <a:ext cx="8393250" cy="5581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>
                                            <p:txEl>
                                              <p:pRg end="10" st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>
                                            <p:txEl>
                                              <p:pRg end="11" st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>
                                            <p:txEl>
                                              <p:pRg end="12" st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g1276db88979_0_40"/>
          <p:cNvSpPr txBox="1"/>
          <p:nvPr>
            <p:ph type="title"/>
          </p:nvPr>
        </p:nvSpPr>
        <p:spPr>
          <a:xfrm>
            <a:off x="108600" y="1362200"/>
            <a:ext cx="7416600" cy="388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3600"/>
              <a:buFont typeface="Arial"/>
              <a:buNone/>
            </a:pPr>
            <a:br>
              <a:rPr lang="en-US"/>
            </a:br>
            <a:r>
              <a:rPr lang="en-US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Research Activities</a:t>
            </a:r>
            <a:endParaRPr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36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3600"/>
              <a:buFont typeface="Arial"/>
              <a:buNone/>
            </a:pPr>
            <a:r>
              <a:rPr b="0" lang="en-US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Chris Spilling</a:t>
            </a:r>
            <a:endParaRPr b="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36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3600"/>
              <a:buFont typeface="Arial"/>
              <a:buNone/>
            </a:pPr>
            <a:r>
              <a:rPr b="0" i="1" lang="en-US" sz="30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Vice Chancellor for Research and Economic and Community Development</a:t>
            </a:r>
            <a:endParaRPr b="0" i="1" sz="30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36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126d48d9707_2_10"/>
          <p:cNvSpPr txBox="1"/>
          <p:nvPr>
            <p:ph type="title"/>
          </p:nvPr>
        </p:nvSpPr>
        <p:spPr>
          <a:xfrm>
            <a:off x="460616" y="2961428"/>
            <a:ext cx="6811297" cy="56688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3600"/>
              <a:buFont typeface="Arial"/>
              <a:buNone/>
            </a:pPr>
            <a:r>
              <a:rPr lang="en-US"/>
              <a:t>Grant Expenditures</a:t>
            </a:r>
            <a:endParaRPr/>
          </a:p>
        </p:txBody>
      </p:sp>
      <p:graphicFrame>
        <p:nvGraphicFramePr>
          <p:cNvPr id="380" name="Google Shape;380;g126d48d9707_2_10"/>
          <p:cNvGraphicFramePr/>
          <p:nvPr/>
        </p:nvGraphicFramePr>
        <p:xfrm>
          <a:off x="460615" y="352830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{50D15B27-7B6E-4AF0-9202-7B4463B936B8}</a:tableStyleId>
              </a:tblPr>
              <a:tblGrid>
                <a:gridCol w="2048050"/>
                <a:gridCol w="1104325"/>
                <a:gridCol w="936700"/>
                <a:gridCol w="880950"/>
                <a:gridCol w="914400"/>
                <a:gridCol w="926875"/>
              </a:tblGrid>
              <a:tr h="3772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i="0" sz="1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" marB="0" marR="9525" marL="952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8EA9DB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2013</a:t>
                      </a:r>
                      <a:endParaRPr/>
                    </a:p>
                  </a:txBody>
                  <a:tcPr marT="9525" marB="0" marR="9525" marL="952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8EA9DB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2014</a:t>
                      </a:r>
                      <a:endParaRPr/>
                    </a:p>
                  </a:txBody>
                  <a:tcPr marT="9525" marB="0" marR="9525" marL="952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8EA9DB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2015</a:t>
                      </a:r>
                      <a:endParaRPr/>
                    </a:p>
                  </a:txBody>
                  <a:tcPr marT="9525" marB="0" marR="9525" marL="952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8EA9DB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2016</a:t>
                      </a:r>
                      <a:endParaRPr/>
                    </a:p>
                  </a:txBody>
                  <a:tcPr marT="9525" marB="0" marR="9525" marL="952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8EA9DB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2017</a:t>
                      </a:r>
                      <a:endParaRPr/>
                    </a:p>
                  </a:txBody>
                  <a:tcPr marT="9525" marB="0" marR="9525" marL="952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8EA9DB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E1F2"/>
                    </a:solidFill>
                  </a:tcPr>
                </a:tc>
              </a:tr>
              <a:tr h="2614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Instruction</a:t>
                      </a:r>
                      <a:endParaRPr/>
                    </a:p>
                  </a:txBody>
                  <a:tcPr marT="9525" marB="0" marR="9525" marL="952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8EA9DB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523,804</a:t>
                      </a:r>
                      <a:endParaRPr/>
                    </a:p>
                  </a:txBody>
                  <a:tcPr marT="9525" marB="0" marR="9525" marL="952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8EA9DB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596,094</a:t>
                      </a:r>
                      <a:endParaRPr/>
                    </a:p>
                  </a:txBody>
                  <a:tcPr marT="9525" marB="0" marR="9525" marL="952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8EA9DB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498,258</a:t>
                      </a:r>
                      <a:endParaRPr/>
                    </a:p>
                  </a:txBody>
                  <a:tcPr marT="9525" marB="0" marR="9525" marL="952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8EA9DB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227,326</a:t>
                      </a:r>
                      <a:endParaRPr/>
                    </a:p>
                  </a:txBody>
                  <a:tcPr marT="9525" marB="0" marR="9525" marL="952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8EA9DB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376,737</a:t>
                      </a:r>
                      <a:endParaRPr/>
                    </a:p>
                  </a:txBody>
                  <a:tcPr marT="9525" marB="0" marR="9525" marL="952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8EA9DB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614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Other Sponsored Activities</a:t>
                      </a:r>
                      <a:endParaRPr/>
                    </a:p>
                  </a:txBody>
                  <a:tcPr marT="9525" marB="0" marR="9525" marL="952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12,127,085</a:t>
                      </a:r>
                      <a:endParaRPr/>
                    </a:p>
                  </a:txBody>
                  <a:tcPr marT="9525" marB="0" marR="9525" marL="952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10,344,314</a:t>
                      </a:r>
                      <a:endParaRPr/>
                    </a:p>
                  </a:txBody>
                  <a:tcPr marT="9525" marB="0" marR="9525" marL="952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9,740,270</a:t>
                      </a:r>
                      <a:endParaRPr/>
                    </a:p>
                  </a:txBody>
                  <a:tcPr marT="9525" marB="0" marR="9525" marL="952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10,166,399</a:t>
                      </a:r>
                      <a:endParaRPr/>
                    </a:p>
                  </a:txBody>
                  <a:tcPr marT="9525" marB="0" marR="9525" marL="952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12,118,343</a:t>
                      </a:r>
                      <a:endParaRPr/>
                    </a:p>
                  </a:txBody>
                  <a:tcPr marT="9525" marB="0" marR="9525" marL="952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614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Research</a:t>
                      </a:r>
                      <a:endParaRPr/>
                    </a:p>
                  </a:txBody>
                  <a:tcPr marT="9525" marB="0" marR="9525" marL="952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8EA9DB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9,889,902</a:t>
                      </a:r>
                      <a:endParaRPr/>
                    </a:p>
                  </a:txBody>
                  <a:tcPr marT="9525" marB="0" marR="9525" marL="952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8EA9DB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7,812,963</a:t>
                      </a:r>
                      <a:endParaRPr/>
                    </a:p>
                  </a:txBody>
                  <a:tcPr marT="9525" marB="0" marR="9525" marL="952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8EA9DB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6,155,407</a:t>
                      </a:r>
                      <a:endParaRPr/>
                    </a:p>
                  </a:txBody>
                  <a:tcPr marT="9525" marB="0" marR="9525" marL="952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8EA9DB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7,229,336</a:t>
                      </a:r>
                      <a:endParaRPr/>
                    </a:p>
                  </a:txBody>
                  <a:tcPr marT="9525" marB="0" marR="9525" marL="952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8EA9DB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7,548,681</a:t>
                      </a:r>
                      <a:endParaRPr/>
                    </a:p>
                  </a:txBody>
                  <a:tcPr marT="9525" marB="0" marR="9525" marL="952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8EA9DB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614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Grand Total</a:t>
                      </a:r>
                      <a:endParaRPr/>
                    </a:p>
                  </a:txBody>
                  <a:tcPr marT="9525" marB="0" marR="9525" marL="952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8EA9DB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22,540,791</a:t>
                      </a:r>
                      <a:endParaRPr/>
                    </a:p>
                  </a:txBody>
                  <a:tcPr marT="9525" marB="0" marR="9525" marL="952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8EA9DB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18,753,371</a:t>
                      </a:r>
                      <a:endParaRPr/>
                    </a:p>
                  </a:txBody>
                  <a:tcPr marT="9525" marB="0" marR="9525" marL="952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8EA9DB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16,393,935</a:t>
                      </a:r>
                      <a:endParaRPr/>
                    </a:p>
                  </a:txBody>
                  <a:tcPr marT="9525" marB="0" marR="9525" marL="952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8EA9DB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17,623,061</a:t>
                      </a:r>
                      <a:endParaRPr/>
                    </a:p>
                  </a:txBody>
                  <a:tcPr marT="9525" marB="0" marR="9525" marL="952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8EA9DB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20,043,761</a:t>
                      </a:r>
                      <a:endParaRPr/>
                    </a:p>
                  </a:txBody>
                  <a:tcPr marT="9525" marB="0" marR="9525" marL="952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8EA9DB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E1F2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81" name="Google Shape;381;g126d48d9707_2_10"/>
          <p:cNvGraphicFramePr/>
          <p:nvPr/>
        </p:nvGraphicFramePr>
        <p:xfrm>
          <a:off x="2865863" y="5218687"/>
          <a:ext cx="3000000" cy="3000000"/>
        </p:xfrm>
        <a:graphic>
          <a:graphicData uri="http://schemas.openxmlformats.org/drawingml/2006/table">
            <a:tbl>
              <a:tblPr>
                <a:noFill/>
                <a:tableStyleId>{50D15B27-7B6E-4AF0-9202-7B4463B936B8}</a:tableStyleId>
              </a:tblPr>
              <a:tblGrid>
                <a:gridCol w="881200"/>
                <a:gridCol w="881200"/>
                <a:gridCol w="881200"/>
                <a:gridCol w="881200"/>
                <a:gridCol w="881200"/>
              </a:tblGrid>
              <a:tr h="246150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2018</a:t>
                      </a:r>
                      <a:endParaRPr/>
                    </a:p>
                  </a:txBody>
                  <a:tcPr marT="9525" marB="0" marR="9525" marL="952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8EA9DB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2019</a:t>
                      </a:r>
                      <a:endParaRPr/>
                    </a:p>
                  </a:txBody>
                  <a:tcPr marT="9525" marB="0" marR="9525" marL="952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8EA9DB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2020</a:t>
                      </a:r>
                      <a:endParaRPr/>
                    </a:p>
                  </a:txBody>
                  <a:tcPr marT="9525" marB="0" marR="9525" marL="952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8EA9DB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2021</a:t>
                      </a:r>
                      <a:endParaRPr/>
                    </a:p>
                  </a:txBody>
                  <a:tcPr marT="9525" marB="0" marR="9525" marL="952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8EA9DB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2022*</a:t>
                      </a:r>
                      <a:endParaRPr/>
                    </a:p>
                  </a:txBody>
                  <a:tcPr marT="9525" marB="0" marR="9525" marL="952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8EA9DB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E1F2"/>
                    </a:solidFill>
                  </a:tcPr>
                </a:tc>
              </a:tr>
              <a:tr h="264675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453,229</a:t>
                      </a:r>
                      <a:endParaRPr/>
                    </a:p>
                  </a:txBody>
                  <a:tcPr marT="9525" marB="0" marR="9525" marL="952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8EA9DB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798,208</a:t>
                      </a:r>
                      <a:endParaRPr/>
                    </a:p>
                  </a:txBody>
                  <a:tcPr marT="9525" marB="0" marR="9525" marL="952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8EA9DB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690,450</a:t>
                      </a:r>
                      <a:endParaRPr/>
                    </a:p>
                  </a:txBody>
                  <a:tcPr marT="9525" marB="0" marR="9525" marL="952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8EA9DB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739,108</a:t>
                      </a:r>
                      <a:endParaRPr/>
                    </a:p>
                  </a:txBody>
                  <a:tcPr marT="9525" marB="0" marR="9525" marL="952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8EA9DB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1,992,683</a:t>
                      </a:r>
                      <a:endParaRPr/>
                    </a:p>
                  </a:txBody>
                  <a:tcPr marT="9525" marB="0" marR="9525" marL="952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8EA9DB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64675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15,010,248</a:t>
                      </a:r>
                      <a:endParaRPr/>
                    </a:p>
                  </a:txBody>
                  <a:tcPr marT="9525" marB="0" marR="9525" marL="952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17,471,481</a:t>
                      </a:r>
                      <a:endParaRPr/>
                    </a:p>
                  </a:txBody>
                  <a:tcPr marT="9525" marB="0" marR="9525" marL="952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17,239,105</a:t>
                      </a:r>
                      <a:endParaRPr/>
                    </a:p>
                  </a:txBody>
                  <a:tcPr marT="9525" marB="0" marR="9525" marL="952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17,157,126</a:t>
                      </a:r>
                      <a:endParaRPr/>
                    </a:p>
                  </a:txBody>
                  <a:tcPr marT="9525" marB="0" marR="9525" marL="952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18,066,745</a:t>
                      </a:r>
                      <a:endParaRPr/>
                    </a:p>
                  </a:txBody>
                  <a:tcPr marT="9525" marB="0" marR="9525" marL="952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64675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8,723,940</a:t>
                      </a:r>
                      <a:endParaRPr/>
                    </a:p>
                  </a:txBody>
                  <a:tcPr marT="9525" marB="0" marR="9525" marL="952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8EA9DB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8,975,001</a:t>
                      </a:r>
                      <a:endParaRPr/>
                    </a:p>
                  </a:txBody>
                  <a:tcPr marT="9525" marB="0" marR="9525" marL="952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8EA9DB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8,877,924</a:t>
                      </a:r>
                      <a:endParaRPr/>
                    </a:p>
                  </a:txBody>
                  <a:tcPr marT="9525" marB="0" marR="9525" marL="952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8EA9DB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8,693,684</a:t>
                      </a:r>
                      <a:endParaRPr/>
                    </a:p>
                  </a:txBody>
                  <a:tcPr marT="9525" marB="0" marR="9525" marL="952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8EA9DB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6,318,053</a:t>
                      </a:r>
                      <a:endParaRPr/>
                    </a:p>
                  </a:txBody>
                  <a:tcPr marT="9525" marB="0" marR="9525" marL="952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8EA9DB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64675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24,187,418</a:t>
                      </a:r>
                      <a:endParaRPr/>
                    </a:p>
                  </a:txBody>
                  <a:tcPr marT="9525" marB="0" marR="9525" marL="952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8EA9DB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27,244,690</a:t>
                      </a:r>
                      <a:endParaRPr/>
                    </a:p>
                  </a:txBody>
                  <a:tcPr marT="9525" marB="0" marR="9525" marL="952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8EA9DB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26,807,479</a:t>
                      </a:r>
                      <a:endParaRPr/>
                    </a:p>
                  </a:txBody>
                  <a:tcPr marT="9525" marB="0" marR="9525" marL="952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8EA9DB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26,589,918</a:t>
                      </a:r>
                      <a:endParaRPr/>
                    </a:p>
                  </a:txBody>
                  <a:tcPr marT="9525" marB="0" marR="9525" marL="952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8EA9DB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26,377,482</a:t>
                      </a:r>
                      <a:endParaRPr/>
                    </a:p>
                  </a:txBody>
                  <a:tcPr marT="9525" marB="0" marR="9525" marL="952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8EA9DB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E1F2"/>
                    </a:solidFill>
                  </a:tcPr>
                </a:tc>
              </a:tr>
            </a:tbl>
          </a:graphicData>
        </a:graphic>
      </p:graphicFrame>
      <p:sp>
        <p:nvSpPr>
          <p:cNvPr id="382" name="Google Shape;382;g126d48d9707_2_10"/>
          <p:cNvSpPr txBox="1"/>
          <p:nvPr/>
        </p:nvSpPr>
        <p:spPr>
          <a:xfrm>
            <a:off x="5475398" y="6556467"/>
            <a:ext cx="1717137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*through April 2022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3" name="Google Shape;383;g126d48d9707_2_10"/>
          <p:cNvSpPr/>
          <p:nvPr/>
        </p:nvSpPr>
        <p:spPr>
          <a:xfrm>
            <a:off x="211225" y="834225"/>
            <a:ext cx="7421400" cy="212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457200" marR="26429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●"/>
            </a:pPr>
            <a:r>
              <a:rPr b="0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So far in FY2022, a total of 194 awards have been received through March for $27,454,807 for research and other sponsored activities.</a:t>
            </a:r>
            <a:endParaRPr sz="1800"/>
          </a:p>
          <a:p>
            <a:pPr indent="-342900" lvl="0" marL="457200" marR="26429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●"/>
            </a:pPr>
            <a:r>
              <a:rPr b="0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 FY2021, a total of 183 awards were received for $28,324,729 through March and $32,353,483 (229 awards) for the year</a:t>
            </a:r>
            <a:endParaRPr sz="1800"/>
          </a:p>
          <a:p>
            <a:pPr indent="-342900" lvl="0" marL="457200" marR="26429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●"/>
            </a:pPr>
            <a:r>
              <a:rPr b="0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 FY2020, a total of 167 awards were received for $25,503,180 through March and $29,597,437 (207 awards) for the year.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4" name="Google Shape;384;g126d48d9707_2_10"/>
          <p:cNvSpPr txBox="1"/>
          <p:nvPr/>
        </p:nvSpPr>
        <p:spPr>
          <a:xfrm>
            <a:off x="150816" y="98472"/>
            <a:ext cx="6811200" cy="567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3600"/>
              <a:buFont typeface="Arial"/>
              <a:buNone/>
            </a:pPr>
            <a:r>
              <a:rPr b="1" i="0" lang="en-US" sz="3600" u="none" cap="none" strike="noStrik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Grant Awards</a:t>
            </a:r>
            <a:endParaRPr b="1" i="0" sz="3600" u="none" cap="none" strike="noStrike">
              <a:solidFill>
                <a:srgbClr val="40404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g126d48d9707_2_20"/>
          <p:cNvSpPr txBox="1"/>
          <p:nvPr>
            <p:ph type="title"/>
          </p:nvPr>
        </p:nvSpPr>
        <p:spPr>
          <a:xfrm>
            <a:off x="484239" y="699422"/>
            <a:ext cx="6811297" cy="13255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3600"/>
              <a:buFont typeface="Arial"/>
              <a:buNone/>
            </a:pPr>
            <a:r>
              <a:rPr lang="en-US"/>
              <a:t>Grant Expenditures</a:t>
            </a:r>
            <a:endParaRPr/>
          </a:p>
        </p:txBody>
      </p:sp>
      <p:pic>
        <p:nvPicPr>
          <p:cNvPr id="390" name="Google Shape;390;g126d48d9707_2_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362203"/>
            <a:ext cx="7567961" cy="5045927"/>
          </a:xfrm>
          <a:prstGeom prst="rect">
            <a:avLst/>
          </a:prstGeom>
          <a:noFill/>
          <a:ln>
            <a:noFill/>
          </a:ln>
        </p:spPr>
      </p:pic>
      <p:pic>
        <p:nvPicPr>
          <p:cNvPr id="391" name="Google Shape;391;g126d48d9707_2_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558025" y="6408130"/>
            <a:ext cx="1737511" cy="384081"/>
          </a:xfrm>
          <a:prstGeom prst="rect">
            <a:avLst/>
          </a:prstGeom>
          <a:noFill/>
          <a:ln>
            <a:noFill/>
          </a:ln>
        </p:spPr>
      </p:pic>
      <p:sp>
        <p:nvSpPr>
          <p:cNvPr id="392" name="Google Shape;392;g126d48d9707_2_20"/>
          <p:cNvSpPr txBox="1"/>
          <p:nvPr/>
        </p:nvSpPr>
        <p:spPr>
          <a:xfrm>
            <a:off x="6601521" y="2386362"/>
            <a:ext cx="223024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*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g126d48d9707_2_27"/>
          <p:cNvSpPr txBox="1"/>
          <p:nvPr>
            <p:ph type="title"/>
          </p:nvPr>
        </p:nvSpPr>
        <p:spPr>
          <a:xfrm>
            <a:off x="174414" y="93897"/>
            <a:ext cx="68112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3600"/>
              <a:buFont typeface="Arial"/>
              <a:buNone/>
            </a:pPr>
            <a:r>
              <a:rPr lang="en-US"/>
              <a:t>New Programs to Stimulate Research</a:t>
            </a:r>
            <a:endParaRPr/>
          </a:p>
        </p:txBody>
      </p:sp>
      <p:sp>
        <p:nvSpPr>
          <p:cNvPr id="398" name="Google Shape;398;g126d48d9707_2_27"/>
          <p:cNvSpPr/>
          <p:nvPr/>
        </p:nvSpPr>
        <p:spPr>
          <a:xfrm>
            <a:off x="239400" y="1239225"/>
            <a:ext cx="7056000" cy="5196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Already Achieved </a:t>
            </a:r>
            <a:endParaRPr b="0" i="0" sz="1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65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Char char="●"/>
            </a:pPr>
            <a:r>
              <a:rPr b="0" i="0" lang="en-US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Early career research network (ECRN) </a:t>
            </a:r>
            <a:endParaRPr sz="1700"/>
          </a:p>
          <a:p>
            <a:pPr indent="-3365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Char char="●"/>
            </a:pPr>
            <a:r>
              <a:rPr b="0" i="0" lang="en-US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Faculty research data base (IRL@UMSL) (and academic insights from academic analytics) </a:t>
            </a:r>
            <a:endParaRPr sz="1700"/>
          </a:p>
          <a:p>
            <a:pPr indent="-3365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Char char="●"/>
            </a:pPr>
            <a:r>
              <a:rPr b="0" i="0" lang="en-US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Additional grant writer/reviewer </a:t>
            </a:r>
            <a:endParaRPr sz="1700"/>
          </a:p>
          <a:p>
            <a:pPr indent="-3365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Char char="●"/>
            </a:pPr>
            <a:r>
              <a:rPr b="0" i="0" lang="en-US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Mid career faculty programs </a:t>
            </a:r>
            <a:endParaRPr sz="1700"/>
          </a:p>
          <a:p>
            <a:pPr indent="-3365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Char char="●"/>
            </a:pPr>
            <a:r>
              <a:rPr b="0" i="0" lang="en-US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Grantsmanship workshops, expert proposal review, agency specific boot camps, etc. </a:t>
            </a:r>
            <a:endParaRPr b="0" i="0" sz="1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65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Char char="●"/>
            </a:pPr>
            <a:r>
              <a:rPr b="0" i="0" lang="en-US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External mentoring program for ECRN cohort </a:t>
            </a:r>
            <a:endParaRPr sz="1700"/>
          </a:p>
          <a:p>
            <a:pPr indent="-3365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Char char="●"/>
            </a:pPr>
            <a:r>
              <a:rPr b="0" i="0" lang="en-US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Junior faculty symposium to foster collaboration</a:t>
            </a:r>
            <a:endParaRPr sz="1700"/>
          </a:p>
          <a:p>
            <a:pPr indent="-3365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Char char="●"/>
            </a:pPr>
            <a:r>
              <a:rPr b="0" i="0" lang="en-US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Statistical training for faculty</a:t>
            </a:r>
            <a:endParaRPr sz="1700"/>
          </a:p>
          <a:p>
            <a:pPr indent="-3365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Char char="●"/>
            </a:pPr>
            <a:r>
              <a:rPr b="0" i="0" lang="en-US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Qualitative methods training </a:t>
            </a:r>
            <a:endParaRPr sz="1700"/>
          </a:p>
          <a:p>
            <a:pPr indent="-3365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Char char="●"/>
            </a:pPr>
            <a:r>
              <a:rPr b="0" i="0" lang="en-US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Research Enabled </a:t>
            </a:r>
            <a:endParaRPr b="0" i="0" sz="1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65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Char char="●"/>
            </a:pPr>
            <a:r>
              <a:rPr b="0" i="0" lang="en-US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Federal white papers </a:t>
            </a:r>
            <a:endParaRPr b="0" i="0" sz="1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65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Char char="●"/>
            </a:pPr>
            <a:r>
              <a:rPr b="0" i="0" lang="en-US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And more…….</a:t>
            </a:r>
            <a:endParaRPr b="0" i="0" sz="1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New </a:t>
            </a:r>
            <a:endParaRPr b="0" i="0" sz="1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65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Char char="●"/>
            </a:pPr>
            <a:r>
              <a:rPr b="0" i="0" lang="en-US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Increased seed funding for individual and collaborative research </a:t>
            </a:r>
            <a:endParaRPr sz="1700"/>
          </a:p>
          <a:p>
            <a:pPr indent="-3365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Char char="●"/>
            </a:pPr>
            <a:r>
              <a:rPr b="0" i="0" lang="en-US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Research infrastructure and research data base access (FRSDC) </a:t>
            </a:r>
            <a:endParaRPr sz="1700"/>
          </a:p>
          <a:p>
            <a:pPr indent="-3365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Char char="●"/>
            </a:pPr>
            <a:r>
              <a:rPr b="0" i="0" lang="en-US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Travel costs to meet with program officers </a:t>
            </a:r>
            <a:endParaRPr sz="1700"/>
          </a:p>
          <a:p>
            <a:pPr indent="-3365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Char char="●"/>
            </a:pPr>
            <a:r>
              <a:rPr b="0" i="0" lang="en-US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UMSL Research Board</a:t>
            </a:r>
            <a:endParaRPr b="0" i="0" sz="1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g1279720e57e_0_0"/>
          <p:cNvSpPr txBox="1"/>
          <p:nvPr>
            <p:ph type="title"/>
          </p:nvPr>
        </p:nvSpPr>
        <p:spPr>
          <a:xfrm>
            <a:off x="484239" y="699422"/>
            <a:ext cx="6811200" cy="1325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5" name="Google Shape;405;g1279720e57e_0_0"/>
          <p:cNvSpPr txBox="1"/>
          <p:nvPr>
            <p:ph idx="1" type="body"/>
          </p:nvPr>
        </p:nvSpPr>
        <p:spPr>
          <a:xfrm>
            <a:off x="484238" y="2024985"/>
            <a:ext cx="68112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From our own backyard to the broader world, the University of Missouri–St. Louis is committed to building a future in which our greatest outcome is transformative change for all. Learn more at https://www.umsl.edu/transform/index.html." id="406" name="Google Shape;406;g1279720e57e_0_0" title="Transform UMSL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3800" y="0"/>
            <a:ext cx="120082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g1276db88979_0_44"/>
          <p:cNvSpPr txBox="1"/>
          <p:nvPr>
            <p:ph type="title"/>
          </p:nvPr>
        </p:nvSpPr>
        <p:spPr>
          <a:xfrm>
            <a:off x="108600" y="1362200"/>
            <a:ext cx="7416600" cy="388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3600"/>
              <a:buFont typeface="Arial"/>
              <a:buNone/>
            </a:pPr>
            <a:br>
              <a:rPr lang="en-US"/>
            </a:br>
            <a:r>
              <a:rPr lang="en-US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Academic Campus Consolidation</a:t>
            </a:r>
            <a:endParaRPr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36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3600"/>
              <a:buFont typeface="Arial"/>
              <a:buNone/>
            </a:pPr>
            <a:r>
              <a:rPr b="0" lang="en-US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Matt Prsha</a:t>
            </a:r>
            <a:endParaRPr b="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36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3600"/>
              <a:buFont typeface="Arial"/>
              <a:buNone/>
            </a:pPr>
            <a:r>
              <a:rPr b="0" i="1" lang="en-US" sz="30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Interim Executive Director of Facilities</a:t>
            </a:r>
            <a:endParaRPr b="0" i="1" sz="30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36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g127730dc8e2_0_0"/>
          <p:cNvSpPr txBox="1"/>
          <p:nvPr>
            <p:ph idx="1" type="body"/>
          </p:nvPr>
        </p:nvSpPr>
        <p:spPr>
          <a:xfrm>
            <a:off x="718876" y="995429"/>
            <a:ext cx="6608100" cy="30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2000"/>
              <a:buNone/>
            </a:pPr>
            <a:r>
              <a:rPr lang="en-US"/>
              <a:t> </a:t>
            </a:r>
            <a:endParaRPr/>
          </a:p>
        </p:txBody>
      </p:sp>
      <p:sp>
        <p:nvSpPr>
          <p:cNvPr id="417" name="Google Shape;417;g127730dc8e2_0_0"/>
          <p:cNvSpPr txBox="1"/>
          <p:nvPr>
            <p:ph idx="2" type="body"/>
          </p:nvPr>
        </p:nvSpPr>
        <p:spPr>
          <a:xfrm>
            <a:off x="718874" y="496650"/>
            <a:ext cx="10105500" cy="572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7002E"/>
              </a:buClr>
              <a:buSzPts val="3600"/>
              <a:buNone/>
            </a:pPr>
            <a:r>
              <a:rPr lang="en-US"/>
              <a:t>Objectives of the UMSL ARPA Projects </a:t>
            </a:r>
            <a:endParaRPr/>
          </a:p>
        </p:txBody>
      </p:sp>
      <p:sp>
        <p:nvSpPr>
          <p:cNvPr id="418" name="Google Shape;418;g127730dc8e2_0_0"/>
          <p:cNvSpPr txBox="1"/>
          <p:nvPr>
            <p:ph idx="3" type="body"/>
          </p:nvPr>
        </p:nvSpPr>
        <p:spPr>
          <a:xfrm>
            <a:off x="6488750" y="1299625"/>
            <a:ext cx="5352000" cy="4067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1115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en-US">
                <a:solidFill>
                  <a:schemeClr val="dk1"/>
                </a:solidFill>
              </a:rPr>
              <a:t>Rightsizing campus by reducing square footage and making smart use of existing space </a:t>
            </a:r>
            <a:endParaRPr>
              <a:solidFill>
                <a:schemeClr val="dk1"/>
              </a:solidFill>
            </a:endParaRPr>
          </a:p>
          <a:p>
            <a:pPr indent="-31115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en-US">
                <a:solidFill>
                  <a:schemeClr val="dk1"/>
                </a:solidFill>
              </a:rPr>
              <a:t>Unify campus</a:t>
            </a:r>
            <a:endParaRPr>
              <a:solidFill>
                <a:schemeClr val="dk1"/>
              </a:solidFill>
            </a:endParaRPr>
          </a:p>
          <a:p>
            <a:pPr indent="-31115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en-US">
                <a:solidFill>
                  <a:schemeClr val="dk1"/>
                </a:solidFill>
              </a:rPr>
              <a:t>Improve building quality across the board</a:t>
            </a:r>
            <a:endParaRPr>
              <a:solidFill>
                <a:schemeClr val="dk1"/>
              </a:solidFill>
            </a:endParaRPr>
          </a:p>
          <a:p>
            <a:pPr indent="-31115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en-US">
                <a:solidFill>
                  <a:schemeClr val="dk1"/>
                </a:solidFill>
              </a:rPr>
              <a:t>Create a sense of community </a:t>
            </a:r>
            <a:r>
              <a:rPr lang="en-US">
                <a:solidFill>
                  <a:schemeClr val="dk1"/>
                </a:solidFill>
              </a:rPr>
              <a:t>through</a:t>
            </a:r>
            <a:r>
              <a:rPr lang="en-US">
                <a:solidFill>
                  <a:schemeClr val="dk1"/>
                </a:solidFill>
              </a:rPr>
              <a:t> engagement areas</a:t>
            </a:r>
            <a:endParaRPr>
              <a:solidFill>
                <a:schemeClr val="dk1"/>
              </a:solidFill>
            </a:endParaRPr>
          </a:p>
          <a:p>
            <a:pPr indent="-31115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en-US">
                <a:solidFill>
                  <a:schemeClr val="dk1"/>
                </a:solidFill>
              </a:rPr>
              <a:t>Employ landscape as low-cost strategy to improve engagement and connectivity </a:t>
            </a:r>
            <a:endParaRPr>
              <a:solidFill>
                <a:schemeClr val="dk1"/>
              </a:solidFill>
            </a:endParaRPr>
          </a:p>
          <a:p>
            <a:pPr indent="0" lvl="0" marL="18288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777777"/>
              </a:buClr>
              <a:buSzPts val="1800"/>
              <a:buNone/>
            </a:pPr>
            <a:r>
              <a:t/>
            </a:r>
            <a:endParaRPr b="1"/>
          </a:p>
        </p:txBody>
      </p:sp>
      <p:pic>
        <p:nvPicPr>
          <p:cNvPr id="419" name="Google Shape;419;g127730dc8e2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7000" y="1234477"/>
            <a:ext cx="5087850" cy="5133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127730dc8e2_0_8"/>
          <p:cNvSpPr txBox="1"/>
          <p:nvPr>
            <p:ph idx="1" type="body"/>
          </p:nvPr>
        </p:nvSpPr>
        <p:spPr>
          <a:xfrm>
            <a:off x="718876" y="995429"/>
            <a:ext cx="6608100" cy="30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2000"/>
              <a:buNone/>
            </a:pPr>
            <a:r>
              <a:rPr lang="en-US"/>
              <a:t> </a:t>
            </a:r>
            <a:endParaRPr/>
          </a:p>
        </p:txBody>
      </p:sp>
      <p:sp>
        <p:nvSpPr>
          <p:cNvPr id="425" name="Google Shape;425;g127730dc8e2_0_8"/>
          <p:cNvSpPr txBox="1"/>
          <p:nvPr>
            <p:ph idx="2" type="body"/>
          </p:nvPr>
        </p:nvSpPr>
        <p:spPr>
          <a:xfrm>
            <a:off x="718874" y="496650"/>
            <a:ext cx="10105500" cy="572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7465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300"/>
              <a:buAutoNum type="arabicParenR"/>
            </a:pPr>
            <a:r>
              <a:rPr lang="en-US" sz="2300"/>
              <a:t>Optometry to PCC </a:t>
            </a:r>
            <a:endParaRPr sz="2300"/>
          </a:p>
          <a:p>
            <a:pPr indent="-37465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300"/>
              <a:buAutoNum type="arabicParenR"/>
            </a:pPr>
            <a:r>
              <a:rPr lang="en-US" sz="2300"/>
              <a:t>Optometry and Honors Consolidation </a:t>
            </a:r>
            <a:endParaRPr sz="2300"/>
          </a:p>
        </p:txBody>
      </p:sp>
      <p:sp>
        <p:nvSpPr>
          <p:cNvPr id="426" name="Google Shape;426;g127730dc8e2_0_8"/>
          <p:cNvSpPr txBox="1"/>
          <p:nvPr>
            <p:ph idx="3" type="body"/>
          </p:nvPr>
        </p:nvSpPr>
        <p:spPr>
          <a:xfrm>
            <a:off x="6445775" y="1277475"/>
            <a:ext cx="5352000" cy="179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048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n-US" sz="1400">
                <a:solidFill>
                  <a:schemeClr val="dk1"/>
                </a:solidFill>
              </a:rPr>
              <a:t>Renovate the Patient Care Center and Provincial House, relocate Optometry, and demo Marillac Hall. The demolition of Marillac will remove $16 M from campus deferred maintenance and the College of Optometry will move into a new renovated Patient Care Center (PCC). The remainder of coursework outside of the PCC will be conducted in Provincial House. </a:t>
            </a:r>
            <a:endParaRPr sz="1400">
              <a:solidFill>
                <a:schemeClr val="dk1"/>
              </a:solidFill>
            </a:endParaRPr>
          </a:p>
          <a:p>
            <a:pPr indent="-317500" lvl="1" marL="9144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-US" sz="1400">
                <a:solidFill>
                  <a:schemeClr val="dk1"/>
                </a:solidFill>
              </a:rPr>
              <a:t>Build-out shell space on the 2nd floor of the Patient Care Center (PCC) for the College of Optometry</a:t>
            </a:r>
            <a:endParaRPr sz="1400">
              <a:solidFill>
                <a:schemeClr val="dk1"/>
              </a:solidFill>
            </a:endParaRPr>
          </a:p>
          <a:p>
            <a:pPr indent="-317500" lvl="1" marL="9144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-US" sz="1400">
                <a:solidFill>
                  <a:schemeClr val="dk1"/>
                </a:solidFill>
              </a:rPr>
              <a:t>Renovate additional space in Provincial House for Honors and O</a:t>
            </a:r>
            <a:r>
              <a:rPr lang="en-US" sz="1400"/>
              <a:t>ptometry </a:t>
            </a:r>
            <a:endParaRPr sz="1400">
              <a:solidFill>
                <a:schemeClr val="dk1"/>
              </a:solidFill>
            </a:endParaRPr>
          </a:p>
          <a:p>
            <a:pPr indent="-317500" lvl="1" marL="9144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-US" sz="1400">
                <a:solidFill>
                  <a:schemeClr val="dk1"/>
                </a:solidFill>
              </a:rPr>
              <a:t>Demo Marillac</a:t>
            </a:r>
            <a:endParaRPr sz="1400">
              <a:solidFill>
                <a:schemeClr val="dk1"/>
              </a:solidFill>
            </a:endParaRPr>
          </a:p>
          <a:p>
            <a:pPr indent="0" lvl="0" marL="18288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777777"/>
              </a:buClr>
              <a:buSzPts val="1800"/>
              <a:buNone/>
            </a:pPr>
            <a:r>
              <a:t/>
            </a:r>
            <a:endParaRPr b="1" sz="1000"/>
          </a:p>
        </p:txBody>
      </p:sp>
      <p:pic>
        <p:nvPicPr>
          <p:cNvPr id="427" name="Google Shape;427;g127730dc8e2_0_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8875" y="1299629"/>
            <a:ext cx="4105868" cy="5253571"/>
          </a:xfrm>
          <a:prstGeom prst="rect">
            <a:avLst/>
          </a:prstGeom>
          <a:noFill/>
          <a:ln>
            <a:noFill/>
          </a:ln>
        </p:spPr>
      </p:pic>
      <p:sp>
        <p:nvSpPr>
          <p:cNvPr id="428" name="Google Shape;428;g127730dc8e2_0_8"/>
          <p:cNvSpPr txBox="1"/>
          <p:nvPr/>
        </p:nvSpPr>
        <p:spPr>
          <a:xfrm>
            <a:off x="6583900" y="962875"/>
            <a:ext cx="1412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/>
              <a:t>Scope</a:t>
            </a:r>
            <a:endParaRPr u="sng"/>
          </a:p>
        </p:txBody>
      </p:sp>
      <p:sp>
        <p:nvSpPr>
          <p:cNvPr id="429" name="Google Shape;429;g127730dc8e2_0_8"/>
          <p:cNvSpPr/>
          <p:nvPr/>
        </p:nvSpPr>
        <p:spPr>
          <a:xfrm>
            <a:off x="2805850" y="4810850"/>
            <a:ext cx="228600" cy="228600"/>
          </a:xfrm>
          <a:prstGeom prst="pentagon">
            <a:avLst>
              <a:gd fmla="val 105146" name="hf"/>
              <a:gd fmla="val 110557" name="vf"/>
            </a:avLst>
          </a:prstGeom>
          <a:solidFill>
            <a:schemeClr val="accent2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0" name="Google Shape;430;g127730dc8e2_0_8"/>
          <p:cNvSpPr/>
          <p:nvPr/>
        </p:nvSpPr>
        <p:spPr>
          <a:xfrm>
            <a:off x="2846250" y="3595400"/>
            <a:ext cx="228600" cy="228600"/>
          </a:xfrm>
          <a:prstGeom prst="pentagon">
            <a:avLst>
              <a:gd fmla="val 105146" name="hf"/>
              <a:gd fmla="val 110557" name="vf"/>
            </a:avLst>
          </a:prstGeom>
          <a:solidFill>
            <a:schemeClr val="accen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/>
          </a:p>
        </p:txBody>
      </p:sp>
      <p:sp>
        <p:nvSpPr>
          <p:cNvPr id="431" name="Google Shape;431;g127730dc8e2_0_8"/>
          <p:cNvSpPr/>
          <p:nvPr/>
        </p:nvSpPr>
        <p:spPr>
          <a:xfrm>
            <a:off x="3152150" y="5550925"/>
            <a:ext cx="228600" cy="228600"/>
          </a:xfrm>
          <a:prstGeom prst="pentagon">
            <a:avLst>
              <a:gd fmla="val 105146" name="hf"/>
              <a:gd fmla="val 110557" name="vf"/>
            </a:avLst>
          </a:prstGeom>
          <a:solidFill>
            <a:schemeClr val="accen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32" name="Google Shape;432;g127730dc8e2_0_8"/>
          <p:cNvCxnSpPr/>
          <p:nvPr/>
        </p:nvCxnSpPr>
        <p:spPr>
          <a:xfrm flipH="1" rot="10800000">
            <a:off x="2920150" y="3824150"/>
            <a:ext cx="36600" cy="986700"/>
          </a:xfrm>
          <a:prstGeom prst="straightConnector1">
            <a:avLst/>
          </a:prstGeom>
          <a:noFill/>
          <a:ln cap="flat" cmpd="sng" w="28575">
            <a:solidFill>
              <a:srgbClr val="A7002E"/>
            </a:solidFill>
            <a:prstDash val="dash"/>
            <a:round/>
            <a:headEnd len="med" w="med" type="none"/>
            <a:tailEnd len="med" w="med" type="triangle"/>
          </a:ln>
        </p:spPr>
      </p:cxnSp>
      <p:cxnSp>
        <p:nvCxnSpPr>
          <p:cNvPr id="433" name="Google Shape;433;g127730dc8e2_0_8"/>
          <p:cNvCxnSpPr>
            <a:stCxn id="429" idx="4"/>
            <a:endCxn id="431" idx="0"/>
          </p:cNvCxnSpPr>
          <p:nvPr/>
        </p:nvCxnSpPr>
        <p:spPr>
          <a:xfrm>
            <a:off x="2990791" y="5039449"/>
            <a:ext cx="275700" cy="511500"/>
          </a:xfrm>
          <a:prstGeom prst="straightConnector1">
            <a:avLst/>
          </a:prstGeom>
          <a:noFill/>
          <a:ln cap="flat" cmpd="sng" w="28575">
            <a:solidFill>
              <a:srgbClr val="A7002E"/>
            </a:solidFill>
            <a:prstDash val="dash"/>
            <a:round/>
            <a:headEnd len="med" w="med" type="none"/>
            <a:tailEnd len="med" w="med" type="triangle"/>
          </a:ln>
        </p:spPr>
      </p:cxnSp>
      <p:sp>
        <p:nvSpPr>
          <p:cNvPr id="434" name="Google Shape;434;g127730dc8e2_0_8"/>
          <p:cNvSpPr/>
          <p:nvPr/>
        </p:nvSpPr>
        <p:spPr>
          <a:xfrm>
            <a:off x="5228650" y="5763950"/>
            <a:ext cx="228600" cy="228600"/>
          </a:xfrm>
          <a:prstGeom prst="pentagon">
            <a:avLst>
              <a:gd fmla="val 105146" name="hf"/>
              <a:gd fmla="val 110557" name="vf"/>
            </a:avLst>
          </a:prstGeom>
          <a:solidFill>
            <a:schemeClr val="accen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/>
          </a:p>
        </p:txBody>
      </p:sp>
      <p:sp>
        <p:nvSpPr>
          <p:cNvPr id="435" name="Google Shape;435;g127730dc8e2_0_8"/>
          <p:cNvSpPr/>
          <p:nvPr/>
        </p:nvSpPr>
        <p:spPr>
          <a:xfrm>
            <a:off x="5228650" y="5207450"/>
            <a:ext cx="228600" cy="228600"/>
          </a:xfrm>
          <a:prstGeom prst="pentagon">
            <a:avLst>
              <a:gd fmla="val 105146" name="hf"/>
              <a:gd fmla="val 110557" name="vf"/>
            </a:avLst>
          </a:prstGeom>
          <a:solidFill>
            <a:schemeClr val="accen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/>
          </a:p>
        </p:txBody>
      </p:sp>
      <p:sp>
        <p:nvSpPr>
          <p:cNvPr id="436" name="Google Shape;436;g127730dc8e2_0_8"/>
          <p:cNvSpPr/>
          <p:nvPr/>
        </p:nvSpPr>
        <p:spPr>
          <a:xfrm>
            <a:off x="5228650" y="4508000"/>
            <a:ext cx="228600" cy="228600"/>
          </a:xfrm>
          <a:prstGeom prst="pentagon">
            <a:avLst>
              <a:gd fmla="val 105146" name="hf"/>
              <a:gd fmla="val 110557" name="vf"/>
            </a:avLst>
          </a:prstGeom>
          <a:solidFill>
            <a:schemeClr val="accent2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7" name="Google Shape;437;g127730dc8e2_0_8"/>
          <p:cNvSpPr txBox="1"/>
          <p:nvPr/>
        </p:nvSpPr>
        <p:spPr>
          <a:xfrm>
            <a:off x="5616700" y="4349325"/>
            <a:ext cx="16479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 u="sng"/>
              <a:t>Marillac Hall</a:t>
            </a:r>
            <a:endParaRPr b="1" sz="1200" u="sng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/>
              <a:t>Area: 31,500 Sqft</a:t>
            </a:r>
            <a:endParaRPr sz="1100"/>
          </a:p>
        </p:txBody>
      </p:sp>
      <p:sp>
        <p:nvSpPr>
          <p:cNvPr id="438" name="Google Shape;438;g127730dc8e2_0_8"/>
          <p:cNvSpPr txBox="1"/>
          <p:nvPr/>
        </p:nvSpPr>
        <p:spPr>
          <a:xfrm>
            <a:off x="5616700" y="5115650"/>
            <a:ext cx="20868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 u="sng"/>
              <a:t>Patient Care Center (PCC)</a:t>
            </a:r>
            <a:endParaRPr b="1" sz="1200" u="sng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/>
              <a:t>Area: 13,000 Sqft</a:t>
            </a:r>
            <a:endParaRPr sz="1100"/>
          </a:p>
        </p:txBody>
      </p:sp>
      <p:sp>
        <p:nvSpPr>
          <p:cNvPr id="439" name="Google Shape;439;g127730dc8e2_0_8"/>
          <p:cNvSpPr txBox="1"/>
          <p:nvPr/>
        </p:nvSpPr>
        <p:spPr>
          <a:xfrm>
            <a:off x="5616700" y="5700625"/>
            <a:ext cx="20868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 u="sng"/>
              <a:t>Provincial House</a:t>
            </a:r>
            <a:endParaRPr b="1" sz="1200" u="sng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/>
              <a:t>Area: TBD</a:t>
            </a:r>
            <a:endParaRPr sz="1100"/>
          </a:p>
        </p:txBody>
      </p:sp>
      <p:sp>
        <p:nvSpPr>
          <p:cNvPr id="440" name="Google Shape;440;g127730dc8e2_0_8"/>
          <p:cNvSpPr txBox="1"/>
          <p:nvPr/>
        </p:nvSpPr>
        <p:spPr>
          <a:xfrm>
            <a:off x="5275475" y="4072475"/>
            <a:ext cx="1170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Demo</a:t>
            </a:r>
            <a:endParaRPr/>
          </a:p>
        </p:txBody>
      </p:sp>
      <p:sp>
        <p:nvSpPr>
          <p:cNvPr id="441" name="Google Shape;441;g127730dc8e2_0_8"/>
          <p:cNvSpPr txBox="1"/>
          <p:nvPr/>
        </p:nvSpPr>
        <p:spPr>
          <a:xfrm>
            <a:off x="5228650" y="4771925"/>
            <a:ext cx="1170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Renovate</a:t>
            </a:r>
            <a:endParaRPr/>
          </a:p>
        </p:txBody>
      </p:sp>
      <p:pic>
        <p:nvPicPr>
          <p:cNvPr id="442" name="Google Shape;442;g127730dc8e2_0_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87525" y="5228937"/>
            <a:ext cx="1731415" cy="12986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3360000" dist="85725">
              <a:srgbClr val="000000">
                <a:alpha val="50000"/>
              </a:srgbClr>
            </a:outerShdw>
          </a:effectLst>
        </p:spPr>
      </p:pic>
      <p:pic>
        <p:nvPicPr>
          <p:cNvPr id="443" name="Google Shape;443;g127730dc8e2_0_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518960" y="5242562"/>
            <a:ext cx="2564667" cy="1271375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3240000" dist="952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7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8" name="Google Shape;448;g127730dc8e2_0_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8875" y="1172209"/>
            <a:ext cx="5220049" cy="4791925"/>
          </a:xfrm>
          <a:prstGeom prst="rect">
            <a:avLst/>
          </a:prstGeom>
          <a:noFill/>
          <a:ln>
            <a:noFill/>
          </a:ln>
        </p:spPr>
      </p:pic>
      <p:sp>
        <p:nvSpPr>
          <p:cNvPr id="449" name="Google Shape;449;g127730dc8e2_0_38"/>
          <p:cNvSpPr txBox="1"/>
          <p:nvPr>
            <p:ph idx="1" type="body"/>
          </p:nvPr>
        </p:nvSpPr>
        <p:spPr>
          <a:xfrm>
            <a:off x="718876" y="995429"/>
            <a:ext cx="6608100" cy="30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2000"/>
              <a:buNone/>
            </a:pPr>
            <a:r>
              <a:rPr lang="en-US"/>
              <a:t> </a:t>
            </a:r>
            <a:endParaRPr/>
          </a:p>
        </p:txBody>
      </p:sp>
      <p:sp>
        <p:nvSpPr>
          <p:cNvPr id="450" name="Google Shape;450;g127730dc8e2_0_38"/>
          <p:cNvSpPr txBox="1"/>
          <p:nvPr>
            <p:ph idx="2" type="body"/>
          </p:nvPr>
        </p:nvSpPr>
        <p:spPr>
          <a:xfrm>
            <a:off x="718874" y="496650"/>
            <a:ext cx="10105500" cy="572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/>
              <a:t>3)  Music and Fine Arts to AAB	</a:t>
            </a:r>
            <a:r>
              <a:rPr lang="en-US" sz="2300"/>
              <a:t> </a:t>
            </a:r>
            <a:endParaRPr sz="2300"/>
          </a:p>
        </p:txBody>
      </p:sp>
      <p:sp>
        <p:nvSpPr>
          <p:cNvPr id="451" name="Google Shape;451;g127730dc8e2_0_38"/>
          <p:cNvSpPr txBox="1"/>
          <p:nvPr>
            <p:ph idx="3" type="body"/>
          </p:nvPr>
        </p:nvSpPr>
        <p:spPr>
          <a:xfrm>
            <a:off x="6488750" y="1541500"/>
            <a:ext cx="5352000" cy="179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175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-US" sz="1600">
                <a:solidFill>
                  <a:schemeClr val="dk1"/>
                </a:solidFill>
              </a:rPr>
              <a:t>Consolidate music and fine arts to the Arts &amp; Administration Building (AAB) on the North Campus. Includes interior renovation and </a:t>
            </a:r>
            <a:r>
              <a:rPr lang="en-US" sz="1600">
                <a:solidFill>
                  <a:schemeClr val="dk1"/>
                </a:solidFill>
              </a:rPr>
              <a:t>infrastructure</a:t>
            </a:r>
            <a:r>
              <a:rPr lang="en-US" sz="1600">
                <a:solidFill>
                  <a:schemeClr val="dk1"/>
                </a:solidFill>
              </a:rPr>
              <a:t> improvements to AAB</a:t>
            </a:r>
            <a:endParaRPr sz="1600">
              <a:solidFill>
                <a:schemeClr val="dk1"/>
              </a:solidFill>
            </a:endParaRPr>
          </a:p>
          <a:p>
            <a:pPr indent="-3175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-US" sz="1600">
                <a:solidFill>
                  <a:schemeClr val="dk1"/>
                </a:solidFill>
              </a:rPr>
              <a:t>Demo Music Building </a:t>
            </a:r>
            <a:endParaRPr sz="1600">
              <a:solidFill>
                <a:schemeClr val="dk1"/>
              </a:solidFill>
            </a:endParaRPr>
          </a:p>
        </p:txBody>
      </p:sp>
      <p:sp>
        <p:nvSpPr>
          <p:cNvPr id="452" name="Google Shape;452;g127730dc8e2_0_38"/>
          <p:cNvSpPr txBox="1"/>
          <p:nvPr/>
        </p:nvSpPr>
        <p:spPr>
          <a:xfrm>
            <a:off x="6597975" y="1172200"/>
            <a:ext cx="14121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u="sng"/>
              <a:t>Scope</a:t>
            </a:r>
            <a:endParaRPr sz="1600" u="sng"/>
          </a:p>
        </p:txBody>
      </p:sp>
      <p:sp>
        <p:nvSpPr>
          <p:cNvPr id="453" name="Google Shape;453;g127730dc8e2_0_38"/>
          <p:cNvSpPr/>
          <p:nvPr/>
        </p:nvSpPr>
        <p:spPr>
          <a:xfrm>
            <a:off x="3380750" y="5550925"/>
            <a:ext cx="228600" cy="228600"/>
          </a:xfrm>
          <a:prstGeom prst="pentagon">
            <a:avLst>
              <a:gd fmla="val 105146" name="hf"/>
              <a:gd fmla="val 110557" name="vf"/>
            </a:avLst>
          </a:prstGeom>
          <a:solidFill>
            <a:schemeClr val="accent2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4" name="Google Shape;454;g127730dc8e2_0_38"/>
          <p:cNvSpPr/>
          <p:nvPr/>
        </p:nvSpPr>
        <p:spPr>
          <a:xfrm>
            <a:off x="5156975" y="3897925"/>
            <a:ext cx="228600" cy="228600"/>
          </a:xfrm>
          <a:prstGeom prst="pentagon">
            <a:avLst>
              <a:gd fmla="val 105146" name="hf"/>
              <a:gd fmla="val 110557" name="vf"/>
            </a:avLst>
          </a:prstGeom>
          <a:solidFill>
            <a:srgbClr val="A7002E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/>
          </a:p>
        </p:txBody>
      </p:sp>
      <p:sp>
        <p:nvSpPr>
          <p:cNvPr id="455" name="Google Shape;455;g127730dc8e2_0_38"/>
          <p:cNvSpPr/>
          <p:nvPr/>
        </p:nvSpPr>
        <p:spPr>
          <a:xfrm>
            <a:off x="3717725" y="3106900"/>
            <a:ext cx="228600" cy="228600"/>
          </a:xfrm>
          <a:prstGeom prst="pentagon">
            <a:avLst>
              <a:gd fmla="val 105146" name="hf"/>
              <a:gd fmla="val 110557" name="vf"/>
            </a:avLst>
          </a:prstGeom>
          <a:solidFill>
            <a:schemeClr val="accen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56" name="Google Shape;456;g127730dc8e2_0_38"/>
          <p:cNvCxnSpPr>
            <a:stCxn id="453" idx="0"/>
            <a:endCxn id="455" idx="3"/>
          </p:cNvCxnSpPr>
          <p:nvPr/>
        </p:nvCxnSpPr>
        <p:spPr>
          <a:xfrm flipH="1" rot="10800000">
            <a:off x="3495050" y="3335425"/>
            <a:ext cx="336900" cy="2215500"/>
          </a:xfrm>
          <a:prstGeom prst="straightConnector1">
            <a:avLst/>
          </a:prstGeom>
          <a:noFill/>
          <a:ln cap="flat" cmpd="sng" w="28575">
            <a:solidFill>
              <a:srgbClr val="A7002E"/>
            </a:solidFill>
            <a:prstDash val="dash"/>
            <a:round/>
            <a:headEnd len="med" w="med" type="none"/>
            <a:tailEnd len="med" w="med" type="triangle"/>
          </a:ln>
        </p:spPr>
      </p:cxnSp>
      <p:sp>
        <p:nvSpPr>
          <p:cNvPr id="457" name="Google Shape;457;g127730dc8e2_0_38"/>
          <p:cNvSpPr/>
          <p:nvPr/>
        </p:nvSpPr>
        <p:spPr>
          <a:xfrm>
            <a:off x="6219250" y="5763950"/>
            <a:ext cx="228600" cy="228600"/>
          </a:xfrm>
          <a:prstGeom prst="pentagon">
            <a:avLst>
              <a:gd fmla="val 105146" name="hf"/>
              <a:gd fmla="val 110557" name="vf"/>
            </a:avLst>
          </a:prstGeom>
          <a:solidFill>
            <a:schemeClr val="accen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/>
          </a:p>
        </p:txBody>
      </p:sp>
      <p:sp>
        <p:nvSpPr>
          <p:cNvPr id="458" name="Google Shape;458;g127730dc8e2_0_38"/>
          <p:cNvSpPr/>
          <p:nvPr/>
        </p:nvSpPr>
        <p:spPr>
          <a:xfrm>
            <a:off x="6219250" y="4826450"/>
            <a:ext cx="228600" cy="228600"/>
          </a:xfrm>
          <a:prstGeom prst="pentagon">
            <a:avLst>
              <a:gd fmla="val 105146" name="hf"/>
              <a:gd fmla="val 110557" name="vf"/>
            </a:avLst>
          </a:prstGeom>
          <a:solidFill>
            <a:srgbClr val="A7002E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/>
          </a:p>
        </p:txBody>
      </p:sp>
      <p:sp>
        <p:nvSpPr>
          <p:cNvPr id="459" name="Google Shape;459;g127730dc8e2_0_38"/>
          <p:cNvSpPr/>
          <p:nvPr/>
        </p:nvSpPr>
        <p:spPr>
          <a:xfrm>
            <a:off x="6219250" y="3898400"/>
            <a:ext cx="228600" cy="228600"/>
          </a:xfrm>
          <a:prstGeom prst="pentagon">
            <a:avLst>
              <a:gd fmla="val 105146" name="hf"/>
              <a:gd fmla="val 110557" name="vf"/>
            </a:avLst>
          </a:prstGeom>
          <a:solidFill>
            <a:schemeClr val="accent2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0" name="Google Shape;460;g127730dc8e2_0_38"/>
          <p:cNvSpPr txBox="1"/>
          <p:nvPr/>
        </p:nvSpPr>
        <p:spPr>
          <a:xfrm>
            <a:off x="6607300" y="3735650"/>
            <a:ext cx="16479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 u="sng"/>
              <a:t>Music Building</a:t>
            </a:r>
            <a:endParaRPr b="1" sz="1200" u="sng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/>
              <a:t>Area: 25,300 Sqft</a:t>
            </a:r>
            <a:endParaRPr sz="1100"/>
          </a:p>
        </p:txBody>
      </p:sp>
      <p:sp>
        <p:nvSpPr>
          <p:cNvPr id="461" name="Google Shape;461;g127730dc8e2_0_38"/>
          <p:cNvSpPr txBox="1"/>
          <p:nvPr/>
        </p:nvSpPr>
        <p:spPr>
          <a:xfrm>
            <a:off x="6607300" y="4734650"/>
            <a:ext cx="20868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 u="sng"/>
              <a:t>Fine Arts Building</a:t>
            </a:r>
            <a:endParaRPr b="1" sz="1200" u="sng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/>
              <a:t>Area: 31,400 Sqft</a:t>
            </a:r>
            <a:endParaRPr sz="1100"/>
          </a:p>
        </p:txBody>
      </p:sp>
      <p:sp>
        <p:nvSpPr>
          <p:cNvPr id="462" name="Google Shape;462;g127730dc8e2_0_38"/>
          <p:cNvSpPr txBox="1"/>
          <p:nvPr/>
        </p:nvSpPr>
        <p:spPr>
          <a:xfrm>
            <a:off x="6607300" y="5700625"/>
            <a:ext cx="29499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 u="sng"/>
              <a:t>Arts and Administration Building</a:t>
            </a:r>
            <a:endParaRPr b="1" sz="1200" u="sng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/>
              <a:t>Area: TBD</a:t>
            </a:r>
            <a:endParaRPr sz="1100"/>
          </a:p>
        </p:txBody>
      </p:sp>
      <p:sp>
        <p:nvSpPr>
          <p:cNvPr id="463" name="Google Shape;463;g127730dc8e2_0_38"/>
          <p:cNvSpPr txBox="1"/>
          <p:nvPr/>
        </p:nvSpPr>
        <p:spPr>
          <a:xfrm>
            <a:off x="6293500" y="3262113"/>
            <a:ext cx="1170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Demo</a:t>
            </a:r>
            <a:endParaRPr/>
          </a:p>
        </p:txBody>
      </p:sp>
      <p:sp>
        <p:nvSpPr>
          <p:cNvPr id="464" name="Google Shape;464;g127730dc8e2_0_38"/>
          <p:cNvSpPr txBox="1"/>
          <p:nvPr/>
        </p:nvSpPr>
        <p:spPr>
          <a:xfrm>
            <a:off x="6219250" y="4350350"/>
            <a:ext cx="1170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Relocate</a:t>
            </a:r>
            <a:endParaRPr/>
          </a:p>
        </p:txBody>
      </p:sp>
      <p:pic>
        <p:nvPicPr>
          <p:cNvPr id="465" name="Google Shape;465;g127730dc8e2_0_38"/>
          <p:cNvPicPr preferRelativeResize="0"/>
          <p:nvPr/>
        </p:nvPicPr>
        <p:blipFill rotWithShape="1">
          <a:blip r:embed="rId4">
            <a:alphaModFix/>
          </a:blip>
          <a:srcRect b="16947" l="0" r="0" t="16954"/>
          <a:stretch/>
        </p:blipFill>
        <p:spPr>
          <a:xfrm>
            <a:off x="8815085" y="3750375"/>
            <a:ext cx="2564664" cy="1271374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3240000" dist="95250">
              <a:srgbClr val="000000">
                <a:alpha val="50000"/>
              </a:srgbClr>
            </a:outerShdw>
          </a:effectLst>
        </p:spPr>
      </p:pic>
      <p:cxnSp>
        <p:nvCxnSpPr>
          <p:cNvPr id="466" name="Google Shape;466;g127730dc8e2_0_38"/>
          <p:cNvCxnSpPr>
            <a:stCxn id="454" idx="1"/>
            <a:endCxn id="455" idx="4"/>
          </p:cNvCxnSpPr>
          <p:nvPr/>
        </p:nvCxnSpPr>
        <p:spPr>
          <a:xfrm rot="10800000">
            <a:off x="3902675" y="3335442"/>
            <a:ext cx="1254300" cy="649800"/>
          </a:xfrm>
          <a:prstGeom prst="straightConnector1">
            <a:avLst/>
          </a:prstGeom>
          <a:noFill/>
          <a:ln cap="flat" cmpd="sng" w="28575">
            <a:solidFill>
              <a:srgbClr val="A7002E"/>
            </a:solidFill>
            <a:prstDash val="dash"/>
            <a:round/>
            <a:headEnd len="med" w="med" type="none"/>
            <a:tailEnd len="med" w="med" type="triangle"/>
          </a:ln>
        </p:spPr>
      </p:cxnSp>
      <p:sp>
        <p:nvSpPr>
          <p:cNvPr id="467" name="Google Shape;467;g127730dc8e2_0_38"/>
          <p:cNvSpPr txBox="1"/>
          <p:nvPr/>
        </p:nvSpPr>
        <p:spPr>
          <a:xfrm>
            <a:off x="6219250" y="5273438"/>
            <a:ext cx="1170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</a:t>
            </a:r>
            <a:r>
              <a:rPr lang="en-US"/>
              <a:t>enovate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4"/>
          <p:cNvSpPr txBox="1"/>
          <p:nvPr>
            <p:ph idx="2" type="body"/>
          </p:nvPr>
        </p:nvSpPr>
        <p:spPr>
          <a:xfrm>
            <a:off x="435007" y="701335"/>
            <a:ext cx="7450210" cy="36744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rPr lang="en-US" sz="2400">
                <a:latin typeface="Georgia"/>
                <a:ea typeface="Georgia"/>
                <a:cs typeface="Georgia"/>
                <a:sym typeface="Georgia"/>
              </a:rPr>
              <a:t>Election – University Faculty Committee on Tenure</a:t>
            </a:r>
            <a:endParaRPr/>
          </a:p>
        </p:txBody>
      </p:sp>
      <p:sp>
        <p:nvSpPr>
          <p:cNvPr id="117" name="Google Shape;117;p4"/>
          <p:cNvSpPr txBox="1"/>
          <p:nvPr>
            <p:ph idx="3" type="body"/>
          </p:nvPr>
        </p:nvSpPr>
        <p:spPr>
          <a:xfrm>
            <a:off x="435007" y="1526959"/>
            <a:ext cx="10972799" cy="480281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None/>
            </a:pPr>
            <a:r>
              <a:rPr b="1" lang="en-US" sz="220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Election of members to serve on the University Faculty Committee on Tenure (This is a UM System Committee.)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77777"/>
              </a:buClr>
              <a:buSzPts val="1000"/>
              <a:buNone/>
            </a:pPr>
            <a:r>
              <a:t/>
            </a:r>
            <a:endParaRPr sz="1000">
              <a:solidFill>
                <a:srgbClr val="0000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-4572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Noto Sans Symbols"/>
              <a:buChar char="⮚"/>
            </a:pPr>
            <a:r>
              <a:rPr b="1" lang="en-US" sz="160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Three vacancies:</a:t>
            </a:r>
            <a:endParaRPr/>
          </a:p>
          <a:p>
            <a:pPr indent="0" lvl="1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</a:pPr>
            <a:r>
              <a:rPr b="1" lang="en-US" sz="160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	 - one member to complete the last year of Uma Segal’s term since she has retired.</a:t>
            </a:r>
            <a:endParaRPr/>
          </a:p>
          <a:p>
            <a:pPr indent="0" lvl="1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</a:pPr>
            <a:r>
              <a:rPr b="1" lang="en-US" sz="160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         - two members – one member and one alternate to serve 2022-2024</a:t>
            </a:r>
            <a:endParaRPr/>
          </a:p>
          <a:p>
            <a:pPr indent="0" lvl="1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</a:pPr>
            <a:r>
              <a:t/>
            </a:r>
            <a:endParaRPr b="1" sz="1200">
              <a:solidFill>
                <a:srgbClr val="0000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-285750" lvl="1" marL="7429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Noto Sans Symbols"/>
              <a:buChar char="⮚"/>
            </a:pPr>
            <a:r>
              <a:rPr b="1" lang="en-US" sz="160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  Continuing member:</a:t>
            </a:r>
            <a:endParaRPr b="1" sz="1600">
              <a:solidFill>
                <a:srgbClr val="C000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1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b="1" lang="en-US" sz="1600">
                <a:solidFill>
                  <a:srgbClr val="C00000"/>
                </a:solidFill>
                <a:latin typeface="Georgia"/>
                <a:ea typeface="Georgia"/>
                <a:cs typeface="Georgia"/>
                <a:sym typeface="Georgia"/>
              </a:rPr>
              <a:t>	</a:t>
            </a:r>
            <a:r>
              <a:rPr b="1" lang="en-US" sz="1600">
                <a:latin typeface="Georgia"/>
                <a:ea typeface="Georgia"/>
                <a:cs typeface="Georgia"/>
                <a:sym typeface="Georgia"/>
              </a:rPr>
              <a:t>- A</a:t>
            </a:r>
            <a:r>
              <a:rPr b="1" lang="en-US" sz="160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ndrew Hurley, History Department, alternate (2021-2023)</a:t>
            </a:r>
            <a:endParaRPr/>
          </a:p>
          <a:p>
            <a:pPr indent="0" lvl="1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</a:pPr>
            <a:r>
              <a:t/>
            </a:r>
            <a:endParaRPr b="1" sz="1200">
              <a:solidFill>
                <a:srgbClr val="0000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-285750" lvl="1" marL="7429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Noto Sans Symbols"/>
              <a:buChar char="⮚"/>
            </a:pPr>
            <a:r>
              <a:rPr b="1" lang="en-US" sz="160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  </a:t>
            </a:r>
            <a:r>
              <a:rPr b="1" lang="en-US" sz="1600">
                <a:solidFill>
                  <a:srgbClr val="000000"/>
                </a:solidFill>
                <a:highlight>
                  <a:srgbClr val="FFFF00"/>
                </a:highlight>
                <a:latin typeface="Georgia"/>
                <a:ea typeface="Georgia"/>
                <a:cs typeface="Georgia"/>
                <a:sym typeface="Georgia"/>
              </a:rPr>
              <a:t>Vote for the following candidate to replace Uma Segal for last year of her term:</a:t>
            </a:r>
            <a:endParaRPr/>
          </a:p>
          <a:p>
            <a:pPr indent="0" lvl="1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</a:pPr>
            <a:r>
              <a:rPr b="1" lang="en-US" sz="160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       - Anne Winkler, Economics Department, member (term will end in 2023)</a:t>
            </a:r>
            <a:endParaRPr/>
          </a:p>
          <a:p>
            <a:pPr indent="0" lvl="1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</a:pPr>
            <a:r>
              <a:t/>
            </a:r>
            <a:endParaRPr b="1" sz="1200">
              <a:solidFill>
                <a:srgbClr val="0000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-285750" lvl="1" marL="7429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Noto Sans Symbols"/>
              <a:buChar char="⮚"/>
            </a:pPr>
            <a:r>
              <a:rPr b="1" lang="en-US" sz="160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 </a:t>
            </a:r>
            <a:r>
              <a:rPr b="1" lang="en-US" sz="1600">
                <a:solidFill>
                  <a:srgbClr val="000000"/>
                </a:solidFill>
                <a:highlight>
                  <a:srgbClr val="FFFF00"/>
                </a:highlight>
                <a:latin typeface="Georgia"/>
                <a:ea typeface="Georgia"/>
                <a:cs typeface="Georgia"/>
                <a:sym typeface="Georgia"/>
              </a:rPr>
              <a:t>Vote for the following candidates who are willing to serve 2022-2024:</a:t>
            </a:r>
            <a:endParaRPr/>
          </a:p>
          <a:p>
            <a:pPr indent="0" lvl="1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</a:pPr>
            <a:r>
              <a:rPr b="1" lang="en-US" sz="160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       - Paulette Isaac-Savage, Education Sciences &amp; Professional Programs, member (2022-2024)</a:t>
            </a:r>
            <a:endParaRPr/>
          </a:p>
          <a:p>
            <a:pPr indent="0" lvl="1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</a:pPr>
            <a:r>
              <a:rPr b="1" lang="en-US" sz="160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       - Dinesh Mirchandani, Information Systems &amp; Technology, alternate (2022-2024)</a:t>
            </a:r>
            <a:endParaRPr/>
          </a:p>
          <a:p>
            <a:pPr indent="0" lvl="1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</a:pPr>
            <a:r>
              <a:rPr b="1" lang="en-US" sz="16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        </a:t>
            </a:r>
            <a:endParaRPr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2" name="Google Shape;472;g127730dc8e2_0_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8875" y="1299629"/>
            <a:ext cx="4105868" cy="5253571"/>
          </a:xfrm>
          <a:prstGeom prst="rect">
            <a:avLst/>
          </a:prstGeom>
          <a:noFill/>
          <a:ln>
            <a:noFill/>
          </a:ln>
        </p:spPr>
      </p:pic>
      <p:sp>
        <p:nvSpPr>
          <p:cNvPr id="473" name="Google Shape;473;g127730dc8e2_0_64"/>
          <p:cNvSpPr txBox="1"/>
          <p:nvPr>
            <p:ph idx="1" type="body"/>
          </p:nvPr>
        </p:nvSpPr>
        <p:spPr>
          <a:xfrm>
            <a:off x="718876" y="995429"/>
            <a:ext cx="6608100" cy="30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2000"/>
              <a:buNone/>
            </a:pPr>
            <a:r>
              <a:rPr lang="en-US"/>
              <a:t> </a:t>
            </a:r>
            <a:endParaRPr/>
          </a:p>
        </p:txBody>
      </p:sp>
      <p:sp>
        <p:nvSpPr>
          <p:cNvPr id="474" name="Google Shape;474;g127730dc8e2_0_64"/>
          <p:cNvSpPr txBox="1"/>
          <p:nvPr>
            <p:ph idx="2" type="body"/>
          </p:nvPr>
        </p:nvSpPr>
        <p:spPr>
          <a:xfrm>
            <a:off x="718874" y="496650"/>
            <a:ext cx="10105500" cy="572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/>
              <a:t>4</a:t>
            </a:r>
            <a:r>
              <a:rPr lang="en-US" sz="2300"/>
              <a:t>)  College of </a:t>
            </a:r>
            <a:r>
              <a:rPr lang="en-US" sz="2300"/>
              <a:t>Education</a:t>
            </a:r>
            <a:r>
              <a:rPr lang="en-US" sz="2300"/>
              <a:t> to Quad Area</a:t>
            </a:r>
            <a:endParaRPr sz="2300"/>
          </a:p>
        </p:txBody>
      </p:sp>
      <p:sp>
        <p:nvSpPr>
          <p:cNvPr id="475" name="Google Shape;475;g127730dc8e2_0_64"/>
          <p:cNvSpPr txBox="1"/>
          <p:nvPr>
            <p:ph idx="3" type="body"/>
          </p:nvPr>
        </p:nvSpPr>
        <p:spPr>
          <a:xfrm>
            <a:off x="6488750" y="1541500"/>
            <a:ext cx="5352000" cy="179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048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n-US" sz="1400">
                <a:solidFill>
                  <a:schemeClr val="dk1"/>
                </a:solidFill>
              </a:rPr>
              <a:t>Renovate Social Sciences &amp; Business Building</a:t>
            </a:r>
            <a:r>
              <a:rPr lang="en-US" sz="1400">
                <a:solidFill>
                  <a:schemeClr val="dk1"/>
                </a:solidFill>
              </a:rPr>
              <a:t> (SSB)</a:t>
            </a:r>
            <a:r>
              <a:rPr lang="en-US" sz="1400">
                <a:solidFill>
                  <a:schemeClr val="dk1"/>
                </a:solidFill>
              </a:rPr>
              <a:t>. Scope includes interior renovations and improvements to building infrastructure</a:t>
            </a:r>
            <a:endParaRPr sz="1400">
              <a:solidFill>
                <a:schemeClr val="dk1"/>
              </a:solidFill>
            </a:endParaRPr>
          </a:p>
          <a:p>
            <a:pPr indent="-3048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n-US" sz="1400">
                <a:solidFill>
                  <a:schemeClr val="dk1"/>
                </a:solidFill>
              </a:rPr>
              <a:t>Relocate the College of Education from South Campus to the quad area on North Campus</a:t>
            </a:r>
            <a:endParaRPr sz="1400">
              <a:solidFill>
                <a:schemeClr val="dk1"/>
              </a:solidFill>
            </a:endParaRPr>
          </a:p>
          <a:p>
            <a:pPr indent="-3048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n-US" sz="1400">
                <a:solidFill>
                  <a:schemeClr val="dk1"/>
                </a:solidFill>
              </a:rPr>
              <a:t>Demo existing COE spaces on South Campus </a:t>
            </a:r>
            <a:endParaRPr sz="1400">
              <a:solidFill>
                <a:schemeClr val="dk1"/>
              </a:solidFill>
            </a:endParaRPr>
          </a:p>
        </p:txBody>
      </p:sp>
      <p:sp>
        <p:nvSpPr>
          <p:cNvPr id="476" name="Google Shape;476;g127730dc8e2_0_64"/>
          <p:cNvSpPr txBox="1"/>
          <p:nvPr/>
        </p:nvSpPr>
        <p:spPr>
          <a:xfrm>
            <a:off x="6597975" y="1172200"/>
            <a:ext cx="14121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u="sng"/>
              <a:t>Scope</a:t>
            </a:r>
            <a:endParaRPr sz="2000" u="sng"/>
          </a:p>
        </p:txBody>
      </p:sp>
      <p:sp>
        <p:nvSpPr>
          <p:cNvPr id="477" name="Google Shape;477;g127730dc8e2_0_64"/>
          <p:cNvSpPr/>
          <p:nvPr/>
        </p:nvSpPr>
        <p:spPr>
          <a:xfrm>
            <a:off x="2871750" y="4793150"/>
            <a:ext cx="228600" cy="228600"/>
          </a:xfrm>
          <a:prstGeom prst="pentagon">
            <a:avLst>
              <a:gd fmla="val 105146" name="hf"/>
              <a:gd fmla="val 110557" name="vf"/>
            </a:avLst>
          </a:prstGeom>
          <a:solidFill>
            <a:schemeClr val="accent2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8" name="Google Shape;478;g127730dc8e2_0_64"/>
          <p:cNvSpPr/>
          <p:nvPr/>
        </p:nvSpPr>
        <p:spPr>
          <a:xfrm>
            <a:off x="1310025" y="1967675"/>
            <a:ext cx="228600" cy="228600"/>
          </a:xfrm>
          <a:prstGeom prst="pentagon">
            <a:avLst>
              <a:gd fmla="val 105146" name="hf"/>
              <a:gd fmla="val 110557" name="vf"/>
            </a:avLst>
          </a:prstGeom>
          <a:solidFill>
            <a:schemeClr val="accen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9" name="Google Shape;479;g127730dc8e2_0_64"/>
          <p:cNvSpPr/>
          <p:nvPr/>
        </p:nvSpPr>
        <p:spPr>
          <a:xfrm>
            <a:off x="5762050" y="3365000"/>
            <a:ext cx="228600" cy="228600"/>
          </a:xfrm>
          <a:prstGeom prst="pentagon">
            <a:avLst>
              <a:gd fmla="val 105146" name="hf"/>
              <a:gd fmla="val 110557" name="vf"/>
            </a:avLst>
          </a:prstGeom>
          <a:solidFill>
            <a:schemeClr val="accent2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0" name="Google Shape;480;g127730dc8e2_0_64"/>
          <p:cNvSpPr txBox="1"/>
          <p:nvPr/>
        </p:nvSpPr>
        <p:spPr>
          <a:xfrm>
            <a:off x="6150100" y="3202250"/>
            <a:ext cx="24411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 u="sng"/>
              <a:t>South Campus Classroom</a:t>
            </a:r>
            <a:endParaRPr b="1" sz="1200" u="sng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/>
              <a:t>Area: 55,500 Sqft</a:t>
            </a:r>
            <a:endParaRPr sz="1100"/>
          </a:p>
        </p:txBody>
      </p:sp>
      <p:sp>
        <p:nvSpPr>
          <p:cNvPr id="481" name="Google Shape;481;g127730dc8e2_0_64"/>
          <p:cNvSpPr txBox="1"/>
          <p:nvPr/>
        </p:nvSpPr>
        <p:spPr>
          <a:xfrm>
            <a:off x="5836300" y="2804913"/>
            <a:ext cx="1170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Demo</a:t>
            </a:r>
            <a:endParaRPr/>
          </a:p>
        </p:txBody>
      </p:sp>
      <p:cxnSp>
        <p:nvCxnSpPr>
          <p:cNvPr id="482" name="Google Shape;482;g127730dc8e2_0_64"/>
          <p:cNvCxnSpPr>
            <a:stCxn id="483" idx="0"/>
            <a:endCxn id="478" idx="4"/>
          </p:cNvCxnSpPr>
          <p:nvPr/>
        </p:nvCxnSpPr>
        <p:spPr>
          <a:xfrm rot="10800000">
            <a:off x="1494875" y="2196125"/>
            <a:ext cx="1358400" cy="2756400"/>
          </a:xfrm>
          <a:prstGeom prst="straightConnector1">
            <a:avLst/>
          </a:prstGeom>
          <a:noFill/>
          <a:ln cap="flat" cmpd="sng" w="28575">
            <a:solidFill>
              <a:srgbClr val="A7002E"/>
            </a:solidFill>
            <a:prstDash val="dash"/>
            <a:round/>
            <a:headEnd len="med" w="med" type="none"/>
            <a:tailEnd len="med" w="med" type="triangle"/>
          </a:ln>
        </p:spPr>
      </p:cxnSp>
      <p:sp>
        <p:nvSpPr>
          <p:cNvPr id="484" name="Google Shape;484;g127730dc8e2_0_64"/>
          <p:cNvSpPr/>
          <p:nvPr/>
        </p:nvSpPr>
        <p:spPr>
          <a:xfrm>
            <a:off x="2967575" y="4952525"/>
            <a:ext cx="228600" cy="228600"/>
          </a:xfrm>
          <a:prstGeom prst="pentagon">
            <a:avLst>
              <a:gd fmla="val 105146" name="hf"/>
              <a:gd fmla="val 110557" name="vf"/>
            </a:avLst>
          </a:prstGeom>
          <a:solidFill>
            <a:schemeClr val="accent2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3" name="Google Shape;483;g127730dc8e2_0_64"/>
          <p:cNvSpPr/>
          <p:nvPr/>
        </p:nvSpPr>
        <p:spPr>
          <a:xfrm>
            <a:off x="2738975" y="4952525"/>
            <a:ext cx="228600" cy="228600"/>
          </a:xfrm>
          <a:prstGeom prst="pentagon">
            <a:avLst>
              <a:gd fmla="val 105146" name="hf"/>
              <a:gd fmla="val 110557" name="vf"/>
            </a:avLst>
          </a:prstGeom>
          <a:solidFill>
            <a:schemeClr val="accent2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5" name="Google Shape;485;g127730dc8e2_0_64"/>
          <p:cNvSpPr/>
          <p:nvPr/>
        </p:nvSpPr>
        <p:spPr>
          <a:xfrm>
            <a:off x="2853275" y="5121100"/>
            <a:ext cx="228600" cy="228600"/>
          </a:xfrm>
          <a:prstGeom prst="pentagon">
            <a:avLst>
              <a:gd fmla="val 105146" name="hf"/>
              <a:gd fmla="val 110557" name="vf"/>
            </a:avLst>
          </a:prstGeom>
          <a:solidFill>
            <a:schemeClr val="accent2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6" name="Google Shape;486;g127730dc8e2_0_64"/>
          <p:cNvSpPr/>
          <p:nvPr/>
        </p:nvSpPr>
        <p:spPr>
          <a:xfrm>
            <a:off x="5762050" y="3977125"/>
            <a:ext cx="228600" cy="228600"/>
          </a:xfrm>
          <a:prstGeom prst="pentagon">
            <a:avLst>
              <a:gd fmla="val 105146" name="hf"/>
              <a:gd fmla="val 110557" name="vf"/>
            </a:avLst>
          </a:prstGeom>
          <a:solidFill>
            <a:schemeClr val="accent2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7" name="Google Shape;487;g127730dc8e2_0_64"/>
          <p:cNvSpPr txBox="1"/>
          <p:nvPr/>
        </p:nvSpPr>
        <p:spPr>
          <a:xfrm>
            <a:off x="6150100" y="3814375"/>
            <a:ext cx="24411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 u="sng"/>
              <a:t>E. Desmond Lee Technology and Learning Center </a:t>
            </a:r>
            <a:endParaRPr sz="1100"/>
          </a:p>
        </p:txBody>
      </p:sp>
      <p:sp>
        <p:nvSpPr>
          <p:cNvPr id="488" name="Google Shape;488;g127730dc8e2_0_64"/>
          <p:cNvSpPr/>
          <p:nvPr/>
        </p:nvSpPr>
        <p:spPr>
          <a:xfrm>
            <a:off x="5762050" y="4589250"/>
            <a:ext cx="228600" cy="228600"/>
          </a:xfrm>
          <a:prstGeom prst="pentagon">
            <a:avLst>
              <a:gd fmla="val 105146" name="hf"/>
              <a:gd fmla="val 110557" name="vf"/>
            </a:avLst>
          </a:prstGeom>
          <a:solidFill>
            <a:schemeClr val="accent2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9" name="Google Shape;489;g127730dc8e2_0_64"/>
          <p:cNvSpPr txBox="1"/>
          <p:nvPr/>
        </p:nvSpPr>
        <p:spPr>
          <a:xfrm>
            <a:off x="6150100" y="4426500"/>
            <a:ext cx="24411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 u="sng"/>
              <a:t>Education and Administration Building</a:t>
            </a:r>
            <a:endParaRPr sz="1100"/>
          </a:p>
        </p:txBody>
      </p:sp>
      <p:sp>
        <p:nvSpPr>
          <p:cNvPr id="490" name="Google Shape;490;g127730dc8e2_0_64"/>
          <p:cNvSpPr/>
          <p:nvPr/>
        </p:nvSpPr>
        <p:spPr>
          <a:xfrm>
            <a:off x="5762050" y="5216675"/>
            <a:ext cx="228600" cy="228600"/>
          </a:xfrm>
          <a:prstGeom prst="pentagon">
            <a:avLst>
              <a:gd fmla="val 105146" name="hf"/>
              <a:gd fmla="val 110557" name="vf"/>
            </a:avLst>
          </a:prstGeom>
          <a:solidFill>
            <a:schemeClr val="accent2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1" name="Google Shape;491;g127730dc8e2_0_64"/>
          <p:cNvSpPr txBox="1"/>
          <p:nvPr/>
        </p:nvSpPr>
        <p:spPr>
          <a:xfrm>
            <a:off x="6150100" y="5053925"/>
            <a:ext cx="24411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 u="sng"/>
              <a:t>Marillac Hall</a:t>
            </a:r>
            <a:endParaRPr b="1" sz="1200" u="sng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/>
              <a:t>Area: 31,500 Sqft</a:t>
            </a:r>
            <a:endParaRPr sz="1100"/>
          </a:p>
        </p:txBody>
      </p:sp>
      <p:sp>
        <p:nvSpPr>
          <p:cNvPr id="492" name="Google Shape;492;g127730dc8e2_0_64"/>
          <p:cNvSpPr/>
          <p:nvPr/>
        </p:nvSpPr>
        <p:spPr>
          <a:xfrm>
            <a:off x="5762050" y="6152800"/>
            <a:ext cx="228600" cy="228600"/>
          </a:xfrm>
          <a:prstGeom prst="pentagon">
            <a:avLst>
              <a:gd fmla="val 105146" name="hf"/>
              <a:gd fmla="val 110557" name="vf"/>
            </a:avLst>
          </a:prstGeom>
          <a:solidFill>
            <a:schemeClr val="accen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3" name="Google Shape;493;g127730dc8e2_0_64"/>
          <p:cNvSpPr txBox="1"/>
          <p:nvPr/>
        </p:nvSpPr>
        <p:spPr>
          <a:xfrm>
            <a:off x="6150100" y="5990050"/>
            <a:ext cx="2441100" cy="7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 u="sng"/>
              <a:t>Social Sciences &amp; Business Building (SSB)</a:t>
            </a:r>
            <a:endParaRPr b="1" sz="1200" u="sng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/>
              <a:t>Area: 143,800 Sqft</a:t>
            </a:r>
            <a:endParaRPr sz="1100"/>
          </a:p>
        </p:txBody>
      </p:sp>
      <p:sp>
        <p:nvSpPr>
          <p:cNvPr id="494" name="Google Shape;494;g127730dc8e2_0_64"/>
          <p:cNvSpPr txBox="1"/>
          <p:nvPr/>
        </p:nvSpPr>
        <p:spPr>
          <a:xfrm>
            <a:off x="5836300" y="5668913"/>
            <a:ext cx="1170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Renovate</a:t>
            </a:r>
            <a:endParaRPr/>
          </a:p>
        </p:txBody>
      </p:sp>
      <p:pic>
        <p:nvPicPr>
          <p:cNvPr id="495" name="Google Shape;495;g127730dc8e2_0_6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743600" y="3487900"/>
            <a:ext cx="2552700" cy="1933575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3120000" dist="952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9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0" name="Google Shape;500;g127730dc8e2_0_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8875" y="1172209"/>
            <a:ext cx="5220049" cy="4791925"/>
          </a:xfrm>
          <a:prstGeom prst="rect">
            <a:avLst/>
          </a:prstGeom>
          <a:noFill/>
          <a:ln>
            <a:noFill/>
          </a:ln>
        </p:spPr>
      </p:pic>
      <p:sp>
        <p:nvSpPr>
          <p:cNvPr id="501" name="Google Shape;501;g127730dc8e2_0_87"/>
          <p:cNvSpPr txBox="1"/>
          <p:nvPr>
            <p:ph idx="1" type="body"/>
          </p:nvPr>
        </p:nvSpPr>
        <p:spPr>
          <a:xfrm>
            <a:off x="718876" y="995429"/>
            <a:ext cx="6608100" cy="30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2000"/>
              <a:buNone/>
            </a:pPr>
            <a:r>
              <a:rPr lang="en-US"/>
              <a:t> </a:t>
            </a:r>
            <a:endParaRPr/>
          </a:p>
        </p:txBody>
      </p:sp>
      <p:sp>
        <p:nvSpPr>
          <p:cNvPr id="502" name="Google Shape;502;g127730dc8e2_0_87"/>
          <p:cNvSpPr txBox="1"/>
          <p:nvPr>
            <p:ph idx="2" type="body"/>
          </p:nvPr>
        </p:nvSpPr>
        <p:spPr>
          <a:xfrm>
            <a:off x="718874" y="496650"/>
            <a:ext cx="10105500" cy="572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/>
              <a:t>5</a:t>
            </a:r>
            <a:r>
              <a:rPr lang="en-US" sz="2300"/>
              <a:t>)  Library Renovation 	 </a:t>
            </a:r>
            <a:endParaRPr sz="2300"/>
          </a:p>
        </p:txBody>
      </p:sp>
      <p:sp>
        <p:nvSpPr>
          <p:cNvPr id="503" name="Google Shape;503;g127730dc8e2_0_87"/>
          <p:cNvSpPr txBox="1"/>
          <p:nvPr>
            <p:ph idx="3" type="body"/>
          </p:nvPr>
        </p:nvSpPr>
        <p:spPr>
          <a:xfrm>
            <a:off x="6488750" y="1541500"/>
            <a:ext cx="5352000" cy="179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048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n-US" sz="1400">
                <a:solidFill>
                  <a:schemeClr val="dk1"/>
                </a:solidFill>
              </a:rPr>
              <a:t>Renovate Thomas Jefferson and </a:t>
            </a:r>
            <a:r>
              <a:rPr lang="en-US" sz="1400">
                <a:solidFill>
                  <a:schemeClr val="dk1"/>
                </a:solidFill>
              </a:rPr>
              <a:t>Mercantile libraries. Includes new student-focused spaces on the main level, a cafe area, and an additional entrance on the north side of the library to improve connection with the quad</a:t>
            </a:r>
            <a:endParaRPr sz="1400">
              <a:solidFill>
                <a:schemeClr val="dk1"/>
              </a:solidFill>
            </a:endParaRPr>
          </a:p>
          <a:p>
            <a:pPr indent="-3048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n-US" sz="1400">
                <a:solidFill>
                  <a:schemeClr val="dk1"/>
                </a:solidFill>
              </a:rPr>
              <a:t>Relocate existing SSB computer lab to TJ library</a:t>
            </a:r>
            <a:endParaRPr sz="1400">
              <a:solidFill>
                <a:schemeClr val="dk1"/>
              </a:solidFill>
            </a:endParaRPr>
          </a:p>
          <a:p>
            <a:pPr indent="-2794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●"/>
            </a:pPr>
            <a:r>
              <a:rPr lang="en-US" sz="1400">
                <a:solidFill>
                  <a:schemeClr val="dk1"/>
                </a:solidFill>
              </a:rPr>
              <a:t>Relocate library staff to a new administrative suite on the 5th floo</a:t>
            </a:r>
            <a:r>
              <a:rPr lang="en-US" sz="1000">
                <a:solidFill>
                  <a:schemeClr val="dk1"/>
                </a:solidFill>
              </a:rPr>
              <a:t>r</a:t>
            </a:r>
            <a:endParaRPr sz="1000">
              <a:solidFill>
                <a:schemeClr val="dk1"/>
              </a:solidFill>
            </a:endParaRPr>
          </a:p>
        </p:txBody>
      </p:sp>
      <p:sp>
        <p:nvSpPr>
          <p:cNvPr id="504" name="Google Shape;504;g127730dc8e2_0_87"/>
          <p:cNvSpPr txBox="1"/>
          <p:nvPr/>
        </p:nvSpPr>
        <p:spPr>
          <a:xfrm>
            <a:off x="6597975" y="1172200"/>
            <a:ext cx="1412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/>
              <a:t>Scope</a:t>
            </a:r>
            <a:endParaRPr u="sng"/>
          </a:p>
        </p:txBody>
      </p:sp>
      <p:sp>
        <p:nvSpPr>
          <p:cNvPr id="505" name="Google Shape;505;g127730dc8e2_0_87"/>
          <p:cNvSpPr/>
          <p:nvPr/>
        </p:nvSpPr>
        <p:spPr>
          <a:xfrm>
            <a:off x="2664450" y="4271763"/>
            <a:ext cx="228600" cy="228600"/>
          </a:xfrm>
          <a:prstGeom prst="pentagon">
            <a:avLst>
              <a:gd fmla="val 105146" name="hf"/>
              <a:gd fmla="val 110557" name="vf"/>
            </a:avLst>
          </a:prstGeom>
          <a:solidFill>
            <a:srgbClr val="A7002E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/>
          </a:p>
        </p:txBody>
      </p:sp>
      <p:sp>
        <p:nvSpPr>
          <p:cNvPr id="506" name="Google Shape;506;g127730dc8e2_0_87"/>
          <p:cNvSpPr/>
          <p:nvPr/>
        </p:nvSpPr>
        <p:spPr>
          <a:xfrm>
            <a:off x="2893050" y="4620950"/>
            <a:ext cx="228600" cy="228600"/>
          </a:xfrm>
          <a:prstGeom prst="pentagon">
            <a:avLst>
              <a:gd fmla="val 105146" name="hf"/>
              <a:gd fmla="val 110557" name="vf"/>
            </a:avLst>
          </a:prstGeom>
          <a:solidFill>
            <a:schemeClr val="accen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7" name="Google Shape;507;g127730dc8e2_0_87"/>
          <p:cNvSpPr/>
          <p:nvPr/>
        </p:nvSpPr>
        <p:spPr>
          <a:xfrm>
            <a:off x="6219250" y="4620950"/>
            <a:ext cx="228600" cy="228600"/>
          </a:xfrm>
          <a:prstGeom prst="pentagon">
            <a:avLst>
              <a:gd fmla="val 105146" name="hf"/>
              <a:gd fmla="val 110557" name="vf"/>
            </a:avLst>
          </a:prstGeom>
          <a:solidFill>
            <a:schemeClr val="accen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/>
          </a:p>
        </p:txBody>
      </p:sp>
      <p:sp>
        <p:nvSpPr>
          <p:cNvPr id="508" name="Google Shape;508;g127730dc8e2_0_87"/>
          <p:cNvSpPr/>
          <p:nvPr/>
        </p:nvSpPr>
        <p:spPr>
          <a:xfrm>
            <a:off x="6219250" y="3759650"/>
            <a:ext cx="228600" cy="228600"/>
          </a:xfrm>
          <a:prstGeom prst="pentagon">
            <a:avLst>
              <a:gd fmla="val 105146" name="hf"/>
              <a:gd fmla="val 110557" name="vf"/>
            </a:avLst>
          </a:prstGeom>
          <a:solidFill>
            <a:srgbClr val="A7002E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/>
          </a:p>
        </p:txBody>
      </p:sp>
      <p:sp>
        <p:nvSpPr>
          <p:cNvPr id="509" name="Google Shape;509;g127730dc8e2_0_87"/>
          <p:cNvSpPr txBox="1"/>
          <p:nvPr/>
        </p:nvSpPr>
        <p:spPr>
          <a:xfrm>
            <a:off x="6607300" y="3667850"/>
            <a:ext cx="2086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 u="sng"/>
              <a:t>SSB Computer Lab</a:t>
            </a:r>
            <a:endParaRPr sz="1100"/>
          </a:p>
        </p:txBody>
      </p:sp>
      <p:sp>
        <p:nvSpPr>
          <p:cNvPr id="510" name="Google Shape;510;g127730dc8e2_0_87"/>
          <p:cNvSpPr txBox="1"/>
          <p:nvPr/>
        </p:nvSpPr>
        <p:spPr>
          <a:xfrm>
            <a:off x="6607300" y="4557625"/>
            <a:ext cx="24087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 u="sng"/>
              <a:t>TJ / Mercantile Library</a:t>
            </a:r>
            <a:endParaRPr b="1" sz="1200" u="sng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/>
              <a:t>Area: 35,000 Sqft</a:t>
            </a:r>
            <a:endParaRPr sz="1100"/>
          </a:p>
        </p:txBody>
      </p:sp>
      <p:sp>
        <p:nvSpPr>
          <p:cNvPr id="511" name="Google Shape;511;g127730dc8e2_0_87"/>
          <p:cNvSpPr txBox="1"/>
          <p:nvPr/>
        </p:nvSpPr>
        <p:spPr>
          <a:xfrm>
            <a:off x="6219250" y="3283550"/>
            <a:ext cx="1170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Relocate</a:t>
            </a:r>
            <a:endParaRPr/>
          </a:p>
        </p:txBody>
      </p:sp>
      <p:cxnSp>
        <p:nvCxnSpPr>
          <p:cNvPr id="512" name="Google Shape;512;g127730dc8e2_0_87"/>
          <p:cNvCxnSpPr>
            <a:stCxn id="505" idx="4"/>
            <a:endCxn id="506" idx="0"/>
          </p:cNvCxnSpPr>
          <p:nvPr/>
        </p:nvCxnSpPr>
        <p:spPr>
          <a:xfrm>
            <a:off x="2849391" y="4500362"/>
            <a:ext cx="158100" cy="120600"/>
          </a:xfrm>
          <a:prstGeom prst="straightConnector1">
            <a:avLst/>
          </a:prstGeom>
          <a:noFill/>
          <a:ln cap="flat" cmpd="sng" w="9525">
            <a:solidFill>
              <a:srgbClr val="A7002E"/>
            </a:solidFill>
            <a:prstDash val="dash"/>
            <a:round/>
            <a:headEnd len="med" w="med" type="none"/>
            <a:tailEnd len="med" w="med" type="triangle"/>
          </a:ln>
        </p:spPr>
      </p:cxnSp>
      <p:sp>
        <p:nvSpPr>
          <p:cNvPr id="513" name="Google Shape;513;g127730dc8e2_0_87"/>
          <p:cNvSpPr txBox="1"/>
          <p:nvPr/>
        </p:nvSpPr>
        <p:spPr>
          <a:xfrm>
            <a:off x="6219250" y="4130438"/>
            <a:ext cx="1170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Renovate</a:t>
            </a:r>
            <a:endParaRPr/>
          </a:p>
        </p:txBody>
      </p:sp>
      <p:pic>
        <p:nvPicPr>
          <p:cNvPr id="514" name="Google Shape;514;g127730dc8e2_0_8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886724" y="3497696"/>
            <a:ext cx="2849375" cy="1598729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3480000" dist="952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8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9" name="Google Shape;519;g127730dc8e2_0_1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8875" y="1172209"/>
            <a:ext cx="5220049" cy="4791925"/>
          </a:xfrm>
          <a:prstGeom prst="rect">
            <a:avLst/>
          </a:prstGeom>
          <a:noFill/>
          <a:ln>
            <a:noFill/>
          </a:ln>
        </p:spPr>
      </p:pic>
      <p:sp>
        <p:nvSpPr>
          <p:cNvPr id="520" name="Google Shape;520;g127730dc8e2_0_125"/>
          <p:cNvSpPr txBox="1"/>
          <p:nvPr>
            <p:ph idx="1" type="body"/>
          </p:nvPr>
        </p:nvSpPr>
        <p:spPr>
          <a:xfrm>
            <a:off x="718876" y="995429"/>
            <a:ext cx="6608100" cy="30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2000"/>
              <a:buNone/>
            </a:pPr>
            <a:r>
              <a:rPr lang="en-US"/>
              <a:t> </a:t>
            </a:r>
            <a:endParaRPr/>
          </a:p>
        </p:txBody>
      </p:sp>
      <p:sp>
        <p:nvSpPr>
          <p:cNvPr id="521" name="Google Shape;521;g127730dc8e2_0_125"/>
          <p:cNvSpPr txBox="1"/>
          <p:nvPr>
            <p:ph idx="2" type="body"/>
          </p:nvPr>
        </p:nvSpPr>
        <p:spPr>
          <a:xfrm>
            <a:off x="718874" y="496650"/>
            <a:ext cx="10105500" cy="572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/>
              <a:t>6</a:t>
            </a:r>
            <a:r>
              <a:rPr lang="en-US" sz="2300"/>
              <a:t>)  Welcome / Alumni Center 	 </a:t>
            </a:r>
            <a:endParaRPr sz="2300"/>
          </a:p>
        </p:txBody>
      </p:sp>
      <p:sp>
        <p:nvSpPr>
          <p:cNvPr id="522" name="Google Shape;522;g127730dc8e2_0_125"/>
          <p:cNvSpPr txBox="1"/>
          <p:nvPr>
            <p:ph idx="3" type="body"/>
          </p:nvPr>
        </p:nvSpPr>
        <p:spPr>
          <a:xfrm>
            <a:off x="6488750" y="1541500"/>
            <a:ext cx="5352000" cy="179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794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●"/>
            </a:pPr>
            <a:r>
              <a:rPr lang="en-US" sz="1400">
                <a:solidFill>
                  <a:schemeClr val="dk1"/>
                </a:solidFill>
              </a:rPr>
              <a:t>Renovate the J.C. Penney Building into a state-of-the-art Welcome / Alumni Center to enhance the campus experience for </a:t>
            </a:r>
            <a:r>
              <a:rPr lang="en-US" sz="1400">
                <a:solidFill>
                  <a:schemeClr val="dk1"/>
                </a:solidFill>
              </a:rPr>
              <a:t>prospective</a:t>
            </a:r>
            <a:r>
              <a:rPr lang="en-US" sz="1400">
                <a:solidFill>
                  <a:schemeClr val="dk1"/>
                </a:solidFill>
              </a:rPr>
              <a:t> students and visiting alumni</a:t>
            </a:r>
            <a:r>
              <a:rPr lang="en-US" sz="1000">
                <a:solidFill>
                  <a:schemeClr val="dk1"/>
                </a:solidFill>
              </a:rPr>
              <a:t> </a:t>
            </a:r>
            <a:endParaRPr sz="1000">
              <a:solidFill>
                <a:schemeClr val="dk1"/>
              </a:solidFill>
            </a:endParaRPr>
          </a:p>
        </p:txBody>
      </p:sp>
      <p:sp>
        <p:nvSpPr>
          <p:cNvPr id="523" name="Google Shape;523;g127730dc8e2_0_125"/>
          <p:cNvSpPr txBox="1"/>
          <p:nvPr/>
        </p:nvSpPr>
        <p:spPr>
          <a:xfrm>
            <a:off x="6597975" y="1172200"/>
            <a:ext cx="14121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u="sng"/>
              <a:t>Scope</a:t>
            </a:r>
            <a:endParaRPr sz="1500" u="sng"/>
          </a:p>
        </p:txBody>
      </p:sp>
      <p:sp>
        <p:nvSpPr>
          <p:cNvPr id="524" name="Google Shape;524;g127730dc8e2_0_125"/>
          <p:cNvSpPr/>
          <p:nvPr/>
        </p:nvSpPr>
        <p:spPr>
          <a:xfrm>
            <a:off x="3119275" y="5033000"/>
            <a:ext cx="228600" cy="228600"/>
          </a:xfrm>
          <a:prstGeom prst="pentagon">
            <a:avLst>
              <a:gd fmla="val 105146" name="hf"/>
              <a:gd fmla="val 110557" name="vf"/>
            </a:avLst>
          </a:prstGeom>
          <a:solidFill>
            <a:schemeClr val="accen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5" name="Google Shape;525;g127730dc8e2_0_125"/>
          <p:cNvSpPr/>
          <p:nvPr/>
        </p:nvSpPr>
        <p:spPr>
          <a:xfrm>
            <a:off x="6219250" y="3706550"/>
            <a:ext cx="228600" cy="228600"/>
          </a:xfrm>
          <a:prstGeom prst="pentagon">
            <a:avLst>
              <a:gd fmla="val 105146" name="hf"/>
              <a:gd fmla="val 110557" name="vf"/>
            </a:avLst>
          </a:prstGeom>
          <a:solidFill>
            <a:schemeClr val="accen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/>
          </a:p>
        </p:txBody>
      </p:sp>
      <p:sp>
        <p:nvSpPr>
          <p:cNvPr id="526" name="Google Shape;526;g127730dc8e2_0_125"/>
          <p:cNvSpPr txBox="1"/>
          <p:nvPr/>
        </p:nvSpPr>
        <p:spPr>
          <a:xfrm>
            <a:off x="6607300" y="3643225"/>
            <a:ext cx="24087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 u="sng"/>
              <a:t>J.C. Penney Building</a:t>
            </a:r>
            <a:endParaRPr b="1" sz="1200" u="sng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/>
              <a:t>Area: 25,000 Sqft</a:t>
            </a:r>
            <a:endParaRPr sz="1100"/>
          </a:p>
        </p:txBody>
      </p:sp>
      <p:sp>
        <p:nvSpPr>
          <p:cNvPr id="527" name="Google Shape;527;g127730dc8e2_0_125"/>
          <p:cNvSpPr txBox="1"/>
          <p:nvPr/>
        </p:nvSpPr>
        <p:spPr>
          <a:xfrm>
            <a:off x="6219250" y="3216038"/>
            <a:ext cx="1170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Renovate</a:t>
            </a:r>
            <a:endParaRPr/>
          </a:p>
        </p:txBody>
      </p:sp>
      <p:pic>
        <p:nvPicPr>
          <p:cNvPr id="528" name="Google Shape;528;g127730dc8e2_0_1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440175" y="3372975"/>
            <a:ext cx="3815750" cy="2173725"/>
          </a:xfrm>
          <a:prstGeom prst="rect">
            <a:avLst/>
          </a:prstGeom>
          <a:noFill/>
          <a:ln>
            <a:noFill/>
          </a:ln>
          <a:effectLst>
            <a:outerShdw blurRad="42863" rotWithShape="0" algn="bl" dir="3120000" dist="114300">
              <a:srgbClr val="000000">
                <a:alpha val="38000"/>
              </a:srgbClr>
            </a:outerShdw>
          </a:effectLst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2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g127730dc8e2_0_144"/>
          <p:cNvSpPr txBox="1"/>
          <p:nvPr>
            <p:ph idx="1" type="body"/>
          </p:nvPr>
        </p:nvSpPr>
        <p:spPr>
          <a:xfrm>
            <a:off x="718876" y="995429"/>
            <a:ext cx="6608100" cy="30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2000"/>
              <a:buNone/>
            </a:pPr>
            <a:r>
              <a:rPr lang="en-US"/>
              <a:t> </a:t>
            </a:r>
            <a:endParaRPr/>
          </a:p>
        </p:txBody>
      </p:sp>
      <p:sp>
        <p:nvSpPr>
          <p:cNvPr id="534" name="Google Shape;534;g127730dc8e2_0_144"/>
          <p:cNvSpPr txBox="1"/>
          <p:nvPr>
            <p:ph idx="2" type="body"/>
          </p:nvPr>
        </p:nvSpPr>
        <p:spPr>
          <a:xfrm>
            <a:off x="718874" y="496650"/>
            <a:ext cx="10105500" cy="572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7002E"/>
              </a:buClr>
              <a:buSzPts val="3600"/>
              <a:buNone/>
            </a:pPr>
            <a:r>
              <a:rPr lang="en-US"/>
              <a:t>Summary</a:t>
            </a:r>
            <a:endParaRPr/>
          </a:p>
        </p:txBody>
      </p:sp>
      <p:graphicFrame>
        <p:nvGraphicFramePr>
          <p:cNvPr id="535" name="Google Shape;535;g127730dc8e2_0_144"/>
          <p:cNvGraphicFramePr/>
          <p:nvPr/>
        </p:nvGraphicFramePr>
        <p:xfrm>
          <a:off x="952500" y="14389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{C5F50763-1C79-47F1-B4A0-D7BDD95EC28C}</a:tableStyleId>
              </a:tblPr>
              <a:tblGrid>
                <a:gridCol w="5143500"/>
                <a:gridCol w="5143500"/>
              </a:tblGrid>
              <a:tr h="381000">
                <a:tc gridSpan="2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>
                          <a:solidFill>
                            <a:schemeClr val="lt1"/>
                          </a:solidFill>
                        </a:rPr>
                        <a:t>Renovations</a:t>
                      </a:r>
                      <a:endParaRPr b="1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  <a:tc hMerge="1"/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Arts Administration Building (AAB)</a:t>
                      </a:r>
                      <a:endParaRPr/>
                    </a:p>
                  </a:txBody>
                  <a:tcPr marT="91425" marB="91425" marR="91425" marL="91425"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Provincial House</a:t>
                      </a:r>
                      <a:endParaRPr/>
                    </a:p>
                  </a:txBody>
                  <a:tcPr marT="91425" marB="91425" marR="91425" marL="91425"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JCPenney</a:t>
                      </a:r>
                      <a:r>
                        <a:rPr lang="en-US"/>
                        <a:t> - Welcome / Alumni Center 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Social Sciences &amp; Business (SSB)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Patient Care Center (PCC)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Thomas Jefferson / Mercantile Library</a:t>
                      </a:r>
                      <a:endParaRPr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graphicFrame>
        <p:nvGraphicFramePr>
          <p:cNvPr id="536" name="Google Shape;536;g127730dc8e2_0_144"/>
          <p:cNvGraphicFramePr/>
          <p:nvPr/>
        </p:nvGraphicFramePr>
        <p:xfrm>
          <a:off x="952500" y="38778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{C5F50763-1C79-47F1-B4A0-D7BDD95EC28C}</a:tableStyleId>
              </a:tblPr>
              <a:tblGrid>
                <a:gridCol w="5143500"/>
                <a:gridCol w="5143500"/>
              </a:tblGrid>
              <a:tr h="381000">
                <a:tc gridSpan="2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>
                          <a:solidFill>
                            <a:schemeClr val="lt1"/>
                          </a:solidFill>
                        </a:rPr>
                        <a:t>Demo Buildings</a:t>
                      </a:r>
                      <a:endParaRPr b="1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solidFill>
                      <a:schemeClr val="accent2"/>
                    </a:solidFill>
                  </a:tcPr>
                </a:tc>
                <a:tc hMerge="1"/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E. Desmond Lee Technology and Learning Center (TLC)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Music Building 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Education Administration Building 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Sassin Building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Marillac Hall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South Campus Classroom Building </a:t>
                      </a:r>
                      <a:endParaRPr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0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g1276db88979_0_48"/>
          <p:cNvSpPr txBox="1"/>
          <p:nvPr>
            <p:ph type="title"/>
          </p:nvPr>
        </p:nvSpPr>
        <p:spPr>
          <a:xfrm>
            <a:off x="108600" y="1362200"/>
            <a:ext cx="7416600" cy="388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3600"/>
              <a:buFont typeface="Arial"/>
              <a:buNone/>
            </a:pPr>
            <a:br>
              <a:rPr lang="en-US"/>
            </a:br>
            <a:r>
              <a:rPr lang="en-US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Academic Year</a:t>
            </a:r>
            <a:endParaRPr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3600"/>
              <a:buFont typeface="Arial"/>
              <a:buNone/>
            </a:pPr>
            <a:r>
              <a:rPr lang="en-US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2022-2023</a:t>
            </a:r>
            <a:endParaRPr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36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3600"/>
              <a:buFont typeface="Arial"/>
              <a:buNone/>
            </a:pPr>
            <a:r>
              <a:rPr b="0" lang="en-US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Steve Berberich</a:t>
            </a:r>
            <a:endParaRPr b="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3600"/>
              <a:buFont typeface="Arial"/>
              <a:buNone/>
            </a:pPr>
            <a:r>
              <a:t/>
            </a:r>
            <a:endParaRPr b="0" i="1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3600"/>
              <a:buFont typeface="Arial"/>
              <a:buNone/>
            </a:pPr>
            <a:r>
              <a:rPr b="0" i="1" lang="en-US" sz="30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Provost &amp; </a:t>
            </a:r>
            <a:endParaRPr b="0" i="1" sz="30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3600"/>
              <a:buFont typeface="Arial"/>
              <a:buNone/>
            </a:pPr>
            <a:r>
              <a:rPr b="0" i="1" lang="en-US" sz="30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Interim Vice Chancellor </a:t>
            </a:r>
            <a:endParaRPr b="0" i="1" sz="30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3600"/>
              <a:buFont typeface="Arial"/>
              <a:buNone/>
            </a:pPr>
            <a:r>
              <a:rPr b="0" i="1" lang="en-US" sz="30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for Academic Affairs</a:t>
            </a:r>
            <a:endParaRPr b="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36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6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g1283b46b973_0_0"/>
          <p:cNvSpPr txBox="1"/>
          <p:nvPr>
            <p:ph type="title"/>
          </p:nvPr>
        </p:nvSpPr>
        <p:spPr>
          <a:xfrm>
            <a:off x="484239" y="89822"/>
            <a:ext cx="6811200" cy="1325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Fall 2022</a:t>
            </a:r>
            <a:endParaRPr/>
          </a:p>
        </p:txBody>
      </p:sp>
      <p:sp>
        <p:nvSpPr>
          <p:cNvPr id="548" name="Google Shape;548;g1283b46b973_0_0"/>
          <p:cNvSpPr txBox="1"/>
          <p:nvPr>
            <p:ph idx="1" type="body"/>
          </p:nvPr>
        </p:nvSpPr>
        <p:spPr>
          <a:xfrm>
            <a:off x="484250" y="1063200"/>
            <a:ext cx="6811200" cy="5519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06400" lvl="0" marL="457200" rtl="0" algn="l">
              <a:spcBef>
                <a:spcPts val="1000"/>
              </a:spcBef>
              <a:spcAft>
                <a:spcPts val="0"/>
              </a:spcAft>
              <a:buSzPts val="2800"/>
              <a:buChar char="▪"/>
            </a:pPr>
            <a:r>
              <a:rPr lang="en-US"/>
              <a:t>Strategic Planning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406400" lvl="0" marL="457200" rtl="0" algn="l">
              <a:spcBef>
                <a:spcPts val="1000"/>
              </a:spcBef>
              <a:spcAft>
                <a:spcPts val="0"/>
              </a:spcAft>
              <a:buSzPts val="2800"/>
              <a:buChar char="▪"/>
            </a:pPr>
            <a:r>
              <a:rPr lang="en-US"/>
              <a:t>Task Force</a:t>
            </a:r>
            <a:r>
              <a:rPr lang="en-US"/>
              <a:t> on Graduate Support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406400" lvl="0" marL="457200" rtl="0" algn="l">
              <a:spcBef>
                <a:spcPts val="1000"/>
              </a:spcBef>
              <a:spcAft>
                <a:spcPts val="0"/>
              </a:spcAft>
              <a:buSzPts val="2800"/>
              <a:buChar char="▪"/>
            </a:pPr>
            <a:r>
              <a:rPr lang="en-US"/>
              <a:t>Sabbatical Leaves for AY 23-24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406400" lvl="0" marL="457200" rtl="0" algn="l">
              <a:spcBef>
                <a:spcPts val="1000"/>
              </a:spcBef>
              <a:spcAft>
                <a:spcPts val="0"/>
              </a:spcAft>
              <a:buSzPts val="2800"/>
              <a:buChar char="▪"/>
            </a:pPr>
            <a:r>
              <a:rPr lang="en-US"/>
              <a:t>NTT Leave process (Faculty Senate)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406400" lvl="0" marL="457200" rtl="0" algn="l">
              <a:spcBef>
                <a:spcPts val="1000"/>
              </a:spcBef>
              <a:spcAft>
                <a:spcPts val="0"/>
              </a:spcAft>
              <a:buSzPts val="2800"/>
              <a:buChar char="▪"/>
            </a:pPr>
            <a:r>
              <a:rPr lang="en-US"/>
              <a:t>15 to Finish Campaign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406400" lvl="0" marL="457200" rtl="0" algn="l">
              <a:spcBef>
                <a:spcPts val="1000"/>
              </a:spcBef>
              <a:spcAft>
                <a:spcPts val="0"/>
              </a:spcAft>
              <a:buSzPts val="2800"/>
              <a:buChar char="▪"/>
            </a:pPr>
            <a:r>
              <a:rPr lang="en-US"/>
              <a:t>Faculty and Staff Leadership Program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">
                                            <p:txEl>
                                              <p:pRg end="10" st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3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g126d48d9707_0_97"/>
          <p:cNvSpPr txBox="1"/>
          <p:nvPr>
            <p:ph type="title"/>
          </p:nvPr>
        </p:nvSpPr>
        <p:spPr>
          <a:xfrm>
            <a:off x="324764" y="332597"/>
            <a:ext cx="6811200" cy="1325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New Associate Provosts</a:t>
            </a:r>
            <a:endParaRPr/>
          </a:p>
        </p:txBody>
      </p:sp>
      <p:sp>
        <p:nvSpPr>
          <p:cNvPr id="555" name="Google Shape;555;g126d48d9707_0_97"/>
          <p:cNvSpPr txBox="1"/>
          <p:nvPr>
            <p:ph idx="1" type="body"/>
          </p:nvPr>
        </p:nvSpPr>
        <p:spPr>
          <a:xfrm>
            <a:off x="484238" y="2024985"/>
            <a:ext cx="68112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06400" lvl="0" marL="457200" rtl="0" algn="l">
              <a:spcBef>
                <a:spcPts val="1000"/>
              </a:spcBef>
              <a:spcAft>
                <a:spcPts val="0"/>
              </a:spcAft>
              <a:buSzPts val="2800"/>
              <a:buChar char="▪"/>
            </a:pPr>
            <a:r>
              <a:rPr lang="en-US"/>
              <a:t>Alice Hall - Associate Provost for Faculty Affairs</a:t>
            </a:r>
            <a:endParaRPr/>
          </a:p>
          <a:p>
            <a:pPr indent="0" lvl="0" marL="45720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45720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45720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406400" lvl="0" marL="457200" rtl="0" algn="l">
              <a:spcBef>
                <a:spcPts val="1000"/>
              </a:spcBef>
              <a:spcAft>
                <a:spcPts val="0"/>
              </a:spcAft>
              <a:buSzPts val="2800"/>
              <a:buChar char="▪"/>
            </a:pPr>
            <a:r>
              <a:rPr lang="en-US"/>
              <a:t>Colette Dixon - Associate Provost for Student Success</a:t>
            </a:r>
            <a:endParaRPr/>
          </a:p>
        </p:txBody>
      </p:sp>
      <p:pic>
        <p:nvPicPr>
          <p:cNvPr id="556" name="Google Shape;556;g126d48d9707_0_9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15513" y="0"/>
            <a:ext cx="2570300" cy="3212829"/>
          </a:xfrm>
          <a:prstGeom prst="rect">
            <a:avLst/>
          </a:prstGeom>
          <a:noFill/>
          <a:ln>
            <a:noFill/>
          </a:ln>
        </p:spPr>
      </p:pic>
      <p:pic>
        <p:nvPicPr>
          <p:cNvPr id="557" name="Google Shape;557;g126d48d9707_0_9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59625" y="3080175"/>
            <a:ext cx="2833369" cy="3777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1276db88979_0_4"/>
          <p:cNvSpPr txBox="1"/>
          <p:nvPr>
            <p:ph type="title"/>
          </p:nvPr>
        </p:nvSpPr>
        <p:spPr>
          <a:xfrm>
            <a:off x="481275" y="1362197"/>
            <a:ext cx="6811200" cy="4487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3600"/>
              <a:buFont typeface="Arial"/>
              <a:buNone/>
            </a:pPr>
            <a:br>
              <a:rPr lang="en-US"/>
            </a:br>
            <a:r>
              <a:rPr lang="en-US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Academic Affairs Remarks</a:t>
            </a:r>
            <a:endParaRPr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36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3600"/>
              <a:buFont typeface="Arial"/>
              <a:buNone/>
            </a:pPr>
            <a:r>
              <a:rPr b="0" lang="en-US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Steve Berberich</a:t>
            </a:r>
            <a:endParaRPr b="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3600"/>
              <a:buFont typeface="Arial"/>
              <a:buNone/>
            </a:pPr>
            <a:r>
              <a:t/>
            </a:r>
            <a:endParaRPr b="0" i="1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3600"/>
              <a:buFont typeface="Arial"/>
              <a:buNone/>
            </a:pPr>
            <a:r>
              <a:rPr b="0" i="1" lang="en-US" sz="30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Provost &amp; </a:t>
            </a:r>
            <a:endParaRPr b="0" i="1" sz="30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3600"/>
              <a:buFont typeface="Arial"/>
              <a:buNone/>
            </a:pPr>
            <a:r>
              <a:rPr b="0" i="1" lang="en-US" sz="30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Interim Vice Chancellor </a:t>
            </a:r>
            <a:endParaRPr b="0" i="1" sz="30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3600"/>
              <a:buFont typeface="Arial"/>
              <a:buNone/>
            </a:pPr>
            <a:r>
              <a:rPr b="0" i="1" lang="en-US" sz="30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for Academic Affairs</a:t>
            </a:r>
            <a:endParaRPr b="0" i="1" sz="30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3600"/>
              <a:buFont typeface="Arial"/>
              <a:buNone/>
            </a:pPr>
            <a:r>
              <a:rPr b="0" i="1" lang="en-US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n-US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endParaRPr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1276db88979_2_46"/>
          <p:cNvSpPr txBox="1"/>
          <p:nvPr>
            <p:ph type="title"/>
          </p:nvPr>
        </p:nvSpPr>
        <p:spPr>
          <a:xfrm>
            <a:off x="108950" y="247336"/>
            <a:ext cx="10515600" cy="69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500"/>
              <a:buFont typeface="Arial"/>
              <a:buNone/>
            </a:pPr>
            <a:r>
              <a:rPr b="1" lang="en-US" sz="2600"/>
              <a:t>ATP Promotions (Effective September 1, 2022)</a:t>
            </a:r>
            <a:endParaRPr b="1" sz="2600"/>
          </a:p>
        </p:txBody>
      </p:sp>
      <p:sp>
        <p:nvSpPr>
          <p:cNvPr id="128" name="Google Shape;128;g1276db88979_2_46"/>
          <p:cNvSpPr txBox="1"/>
          <p:nvPr>
            <p:ph idx="1" type="body"/>
          </p:nvPr>
        </p:nvSpPr>
        <p:spPr>
          <a:xfrm>
            <a:off x="108950" y="1301425"/>
            <a:ext cx="7478400" cy="5215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159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600"/>
              <a:buChar char="●"/>
            </a:pPr>
            <a:r>
              <a:rPr lang="en-US" sz="2600"/>
              <a:t>Promotion to Associate Professor with Tenure</a:t>
            </a:r>
            <a:endParaRPr sz="2600"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❖"/>
            </a:pPr>
            <a:r>
              <a:rPr lang="en-US"/>
              <a:t>Sharlee Climer – Computer Science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❖"/>
            </a:pPr>
            <a:r>
              <a:rPr lang="en-US"/>
              <a:t>Marisa Omori – Criminology and Criminal Justice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❖"/>
            </a:pPr>
            <a:r>
              <a:rPr lang="en-US"/>
              <a:t>Rachel Wamser-Nanney – Psychological Sciences</a:t>
            </a:r>
            <a:endParaRPr/>
          </a:p>
          <a:p>
            <a:pPr indent="-101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/>
          </a:p>
          <a:p>
            <a:pPr indent="-2159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2600"/>
              <a:buChar char="●"/>
            </a:pPr>
            <a:r>
              <a:rPr lang="en-US" sz="2600"/>
              <a:t>Granting Tenure</a:t>
            </a:r>
            <a:endParaRPr sz="2600"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❖"/>
            </a:pPr>
            <a:r>
              <a:rPr lang="en-US"/>
              <a:t>Kimberly Werner – Nursing</a:t>
            </a:r>
            <a:endParaRPr/>
          </a:p>
          <a:p>
            <a:pPr indent="-101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/>
          </a:p>
          <a:p>
            <a:pPr indent="-2159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2600"/>
              <a:buChar char="●"/>
            </a:pPr>
            <a:r>
              <a:rPr lang="en-US" sz="2600"/>
              <a:t>Promotion to Professor</a:t>
            </a:r>
            <a:endParaRPr sz="2600"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❖"/>
            </a:pPr>
            <a:r>
              <a:rPr lang="en-US"/>
              <a:t>Eike Bauer – Chemistry and Biochemistry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❖"/>
            </a:pPr>
            <a:r>
              <a:rPr lang="en-US"/>
              <a:t>Adrian Clingher – Mathematics and Statistics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❖"/>
            </a:pPr>
            <a:r>
              <a:rPr lang="en-US"/>
              <a:t>Joseph Pickard – Social Work</a:t>
            </a:r>
            <a:endParaRPr/>
          </a:p>
          <a:p>
            <a:pPr indent="-101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1276db88979_2_51"/>
          <p:cNvSpPr txBox="1"/>
          <p:nvPr>
            <p:ph type="title"/>
          </p:nvPr>
        </p:nvSpPr>
        <p:spPr>
          <a:xfrm>
            <a:off x="0" y="340475"/>
            <a:ext cx="7633800" cy="69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ct val="129628"/>
              <a:buFont typeface="Arial"/>
              <a:buNone/>
            </a:pPr>
            <a:r>
              <a:rPr b="1" lang="en-US" sz="2700"/>
              <a:t>NTT Promotions (Effective September 1, 2022)</a:t>
            </a:r>
            <a:endParaRPr b="1" sz="2700"/>
          </a:p>
        </p:txBody>
      </p:sp>
      <p:sp>
        <p:nvSpPr>
          <p:cNvPr id="134" name="Google Shape;134;g1276db88979_2_51"/>
          <p:cNvSpPr txBox="1"/>
          <p:nvPr>
            <p:ph idx="1" type="body"/>
          </p:nvPr>
        </p:nvSpPr>
        <p:spPr>
          <a:xfrm>
            <a:off x="264125" y="1341050"/>
            <a:ext cx="7044000" cy="466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159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600"/>
              <a:buChar char="●"/>
            </a:pPr>
            <a:r>
              <a:rPr lang="en-US" sz="2600"/>
              <a:t>Promotion to Associate Teaching Professor</a:t>
            </a:r>
            <a:endParaRPr sz="2600"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❖"/>
            </a:pPr>
            <a:r>
              <a:rPr lang="en-US"/>
              <a:t>Amy D’Agrosa – Language and Cultural Studies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❖"/>
            </a:pPr>
            <a:r>
              <a:rPr lang="en-US"/>
              <a:t>Amanda Finley – Nursing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❖"/>
            </a:pPr>
            <a:r>
              <a:rPr lang="en-US"/>
              <a:t>Jennifer Fisher – Art and Design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❖"/>
            </a:pPr>
            <a:r>
              <a:rPr lang="en-US"/>
              <a:t>Dana Klar – Psychological Sciences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❖"/>
            </a:pPr>
            <a:r>
              <a:rPr lang="en-US"/>
              <a:t>Shawne Manies – Nursing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❖"/>
            </a:pPr>
            <a:r>
              <a:rPr lang="en-US"/>
              <a:t>Lynda McDowell – Chemistry and Biochemistry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❖"/>
            </a:pPr>
            <a:r>
              <a:rPr lang="en-US"/>
              <a:t>Johnna Murray – Accounting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❖"/>
            </a:pPr>
            <a:r>
              <a:rPr lang="en-US"/>
              <a:t>Paula Prouhet – Nursing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❖"/>
            </a:pPr>
            <a:r>
              <a:rPr lang="en-US"/>
              <a:t>Kate Votaw – Pierre Laclede Honors College</a:t>
            </a:r>
            <a:endParaRPr/>
          </a:p>
          <a:p>
            <a:pPr indent="0" lvl="1" marL="457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1276db88979_2_56"/>
          <p:cNvSpPr txBox="1"/>
          <p:nvPr>
            <p:ph type="title"/>
          </p:nvPr>
        </p:nvSpPr>
        <p:spPr>
          <a:xfrm>
            <a:off x="93450" y="418025"/>
            <a:ext cx="7555800" cy="69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ct val="129628"/>
              <a:buFont typeface="Arial"/>
              <a:buNone/>
            </a:pPr>
            <a:r>
              <a:rPr b="1" lang="en-US" sz="2700"/>
              <a:t>NTT Promotions (Effective September 1, 2022)</a:t>
            </a:r>
            <a:endParaRPr b="1" sz="2700"/>
          </a:p>
        </p:txBody>
      </p:sp>
      <p:sp>
        <p:nvSpPr>
          <p:cNvPr id="140" name="Google Shape;140;g1276db88979_2_56"/>
          <p:cNvSpPr txBox="1"/>
          <p:nvPr>
            <p:ph idx="1" type="body"/>
          </p:nvPr>
        </p:nvSpPr>
        <p:spPr>
          <a:xfrm>
            <a:off x="0" y="1285900"/>
            <a:ext cx="7090500" cy="466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159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600"/>
              <a:buChar char="●"/>
            </a:pPr>
            <a:r>
              <a:rPr lang="en-US" sz="2600"/>
              <a:t>Promotion to Associate Clinical Professor</a:t>
            </a:r>
            <a:endParaRPr sz="2600"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❖"/>
            </a:pPr>
            <a:r>
              <a:rPr lang="en-US"/>
              <a:t>Casey Hamm – Optometry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❖"/>
            </a:pPr>
            <a:r>
              <a:rPr lang="en-US"/>
              <a:t>Emily Oliveira – Education Sciences and Professional Programs</a:t>
            </a:r>
            <a:endParaRPr/>
          </a:p>
          <a:p>
            <a:pPr indent="-101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/>
          </a:p>
          <a:p>
            <a:pPr indent="-2159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2600"/>
              <a:buChar char="●"/>
            </a:pPr>
            <a:r>
              <a:rPr lang="en-US" sz="2600"/>
              <a:t>Promotion to Teaching Professor</a:t>
            </a:r>
            <a:endParaRPr sz="2600"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❖"/>
            </a:pPr>
            <a:r>
              <a:rPr lang="en-US"/>
              <a:t>Michael Costello - Finance and Legal Studies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❖"/>
            </a:pPr>
            <a:r>
              <a:rPr lang="en-US"/>
              <a:t>James Craig - Sociology</a:t>
            </a:r>
            <a:endParaRPr/>
          </a:p>
          <a:p>
            <a:pPr indent="-101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Custom Design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2_Slide with Graphic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4_Slide with Graphic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Custom Design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Custom Design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xmlns:r="http://schemas.openxmlformats.org/officeDocument/2006/relationships" name="1_Slide with Graphic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7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8.xml><?xml version="1.0" encoding="utf-8"?>
<a:theme xmlns:a="http://schemas.openxmlformats.org/drawingml/2006/main" xmlns:r="http://schemas.openxmlformats.org/officeDocument/2006/relationships" name="2_Slide with Graphic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2018-10-03T18:10:29Z</dcterms:created>
  <dc:creator>Microsoft Office User</dc:creator>
</cp:coreProperties>
</file>