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sldIdLst>
    <p:sldId id="373" r:id="rId5"/>
    <p:sldId id="315" r:id="rId6"/>
    <p:sldId id="332" r:id="rId7"/>
    <p:sldId id="374" r:id="rId8"/>
    <p:sldId id="345" r:id="rId9"/>
    <p:sldId id="346" r:id="rId10"/>
    <p:sldId id="363" r:id="rId11"/>
    <p:sldId id="381" r:id="rId12"/>
    <p:sldId id="355" r:id="rId13"/>
    <p:sldId id="356" r:id="rId14"/>
    <p:sldId id="357"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88970" autoAdjust="0"/>
  </p:normalViewPr>
  <p:slideViewPr>
    <p:cSldViewPr snapToGrid="0">
      <p:cViewPr varScale="1">
        <p:scale>
          <a:sx n="67" d="100"/>
          <a:sy n="67" d="100"/>
        </p:scale>
        <p:origin x="1044" y="66"/>
      </p:cViewPr>
      <p:guideLst/>
    </p:cSldViewPr>
  </p:slideViewPr>
  <p:outlineViewPr>
    <p:cViewPr>
      <p:scale>
        <a:sx n="33" d="100"/>
        <a:sy n="33" d="100"/>
      </p:scale>
      <p:origin x="0" y="-564"/>
    </p:cViewPr>
  </p:outlineViewPr>
  <p:notesTextViewPr>
    <p:cViewPr>
      <p:scale>
        <a:sx n="100" d="100"/>
        <a:sy n="100" d="100"/>
      </p:scale>
      <p:origin x="0" y="0"/>
    </p:cViewPr>
  </p:notesTextViewPr>
  <p:notesViewPr>
    <p:cSldViewPr snapToGrid="0">
      <p:cViewPr varScale="1">
        <p:scale>
          <a:sx n="67" d="100"/>
          <a:sy n="67" d="100"/>
        </p:scale>
        <p:origin x="274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0127139-6483-4058-A238-15789974CC60}" type="datetimeFigureOut">
              <a:rPr lang="en-US" smtClean="0"/>
              <a:t>10/18/2020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3246EE-DFBD-43EC-BFCD-396B1015350C}" type="slidenum">
              <a:rPr lang="en-US" smtClean="0"/>
              <a:t>‹#›</a:t>
            </a:fld>
            <a:endParaRPr lang="en-US"/>
          </a:p>
        </p:txBody>
      </p:sp>
    </p:spTree>
    <p:extLst>
      <p:ext uri="{BB962C8B-B14F-4D97-AF65-F5344CB8AC3E}">
        <p14:creationId xmlns:p14="http://schemas.microsoft.com/office/powerpoint/2010/main" val="1600126080"/>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18C9DC-C07B-485A-A4B2-185C7DF26783}" type="slidenum">
              <a:rPr lang="en-US" smtClean="0"/>
              <a:t>2</a:t>
            </a:fld>
            <a:endParaRPr lang="en-US" dirty="0"/>
          </a:p>
        </p:txBody>
      </p:sp>
    </p:spTree>
    <p:extLst>
      <p:ext uri="{BB962C8B-B14F-4D97-AF65-F5344CB8AC3E}">
        <p14:creationId xmlns:p14="http://schemas.microsoft.com/office/powerpoint/2010/main" val="2450310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18C9DC-C07B-485A-A4B2-185C7DF26783}" type="slidenum">
              <a:rPr lang="en-US" smtClean="0"/>
              <a:t>3</a:t>
            </a:fld>
            <a:endParaRPr lang="en-US" dirty="0"/>
          </a:p>
        </p:txBody>
      </p:sp>
    </p:spTree>
    <p:extLst>
      <p:ext uri="{BB962C8B-B14F-4D97-AF65-F5344CB8AC3E}">
        <p14:creationId xmlns:p14="http://schemas.microsoft.com/office/powerpoint/2010/main" val="3028496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types of evidence. TESTIMONY IS EVIDENCE</a:t>
            </a:r>
          </a:p>
        </p:txBody>
      </p:sp>
      <p:sp>
        <p:nvSpPr>
          <p:cNvPr id="4" name="Slide Number Placeholder 3"/>
          <p:cNvSpPr>
            <a:spLocks noGrp="1"/>
          </p:cNvSpPr>
          <p:nvPr>
            <p:ph type="sldNum" sz="quarter" idx="5"/>
          </p:nvPr>
        </p:nvSpPr>
        <p:spPr/>
        <p:txBody>
          <a:bodyPr/>
          <a:lstStyle/>
          <a:p>
            <a:fld id="{6BCD15C7-5AF3-4FAC-B225-9E676DD122E5}" type="slidenum">
              <a:rPr lang="en-US" smtClean="0"/>
              <a:t>4</a:t>
            </a:fld>
            <a:endParaRPr lang="en-US" dirty="0"/>
          </a:p>
        </p:txBody>
      </p:sp>
    </p:spTree>
    <p:extLst>
      <p:ext uri="{BB962C8B-B14F-4D97-AF65-F5344CB8AC3E}">
        <p14:creationId xmlns:p14="http://schemas.microsoft.com/office/powerpoint/2010/main" val="35584626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3447"/>
            <a:ext cx="12192000" cy="6857999"/>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E0C20EA-FF7A-4189-8D4F-592AE8C4E173}" type="datetime1">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4254826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809BDD-55FA-4905-B8BD-7C3D7E03DE44}" type="datetime1">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19187-0210-4CC7-AE51-7FFB2AB5533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1818746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86DF94-0994-4495-9DB7-364218E6529B}" type="datetime1">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19187-0210-4CC7-AE51-7FFB2AB5533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2346212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D9B6F3-1F38-4A32-88BF-EAE5970D1DEB}" type="datetime1">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3760360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rot="5400000">
            <a:off x="-3159012" y="3045302"/>
            <a:ext cx="7086122"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894435" y="1582472"/>
            <a:ext cx="2745946" cy="365760"/>
          </a:xfrm>
          <a:prstGeom prst="rect">
            <a:avLst/>
          </a:prstGeom>
        </p:spPr>
      </p:pic>
      <p:sp>
        <p:nvSpPr>
          <p:cNvPr id="4" name="Date Placeholder 3"/>
          <p:cNvSpPr>
            <a:spLocks noGrp="1"/>
          </p:cNvSpPr>
          <p:nvPr>
            <p:ph type="dt" sz="half" idx="10"/>
          </p:nvPr>
        </p:nvSpPr>
        <p:spPr>
          <a:xfrm rot="5400000">
            <a:off x="-123892" y="4583076"/>
            <a:ext cx="1204854" cy="365125"/>
          </a:xfrm>
        </p:spPr>
        <p:txBody>
          <a:bodyPr/>
          <a:lstStyle/>
          <a:p>
            <a:fld id="{F53E6520-C5B9-4C69-92E6-F8E6353D3C23}" type="datetime1">
              <a:rPr lang="en-US" smtClean="0"/>
              <a:t>10/18/2020</a:t>
            </a:fld>
            <a:endParaRPr lang="en-US" dirty="0"/>
          </a:p>
        </p:txBody>
      </p:sp>
      <p:sp>
        <p:nvSpPr>
          <p:cNvPr id="6" name="Slide Number Placeholder 5"/>
          <p:cNvSpPr>
            <a:spLocks noGrp="1"/>
          </p:cNvSpPr>
          <p:nvPr>
            <p:ph type="sldNum" sz="quarter" idx="12"/>
          </p:nvPr>
        </p:nvSpPr>
        <p:spPr>
          <a:xfrm rot="5400000">
            <a:off x="126671" y="5642536"/>
            <a:ext cx="703729" cy="365125"/>
          </a:xfrm>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1007885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876781E8-5148-4D4D-A8F1-E09AB668A717}" type="datetime1">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711196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6781E8-5148-4D4D-A8F1-E09AB668A717}" type="datetime1">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221588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eature Program Layout">
    <p:spTree>
      <p:nvGrpSpPr>
        <p:cNvPr id="1" name=""/>
        <p:cNvGrpSpPr/>
        <p:nvPr/>
      </p:nvGrpSpPr>
      <p:grpSpPr>
        <a:xfrm>
          <a:off x="0" y="0"/>
          <a:ext cx="0" cy="0"/>
          <a:chOff x="0" y="0"/>
          <a:chExt cx="0" cy="0"/>
        </a:xfrm>
      </p:grpSpPr>
      <p:sp>
        <p:nvSpPr>
          <p:cNvPr id="11" name="Rectangle 10"/>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8715E4A2-5BBC-465A-8F04-D58E3186B83D}" type="datetime1">
              <a:rPr lang="en-US" smtClean="0"/>
              <a:pPr/>
              <a:t>10/18/2020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19187-0210-4CC7-AE51-7FFB2AB55339}" type="slidenum">
              <a:rPr lang="en-US" smtClean="0"/>
              <a:pPr/>
              <a:t>‹#›</a:t>
            </a:fld>
            <a:endParaRPr lang="en-US"/>
          </a:p>
        </p:txBody>
      </p:sp>
      <p:cxnSp>
        <p:nvCxnSpPr>
          <p:cNvPr id="8" name="Straight Connector 7"/>
          <p:cNvCxnSpPr/>
          <p:nvPr/>
        </p:nvCxnSpPr>
        <p:spPr>
          <a:xfrm>
            <a:off x="3068748" y="-18288"/>
            <a:ext cx="0" cy="612648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56304" y="0"/>
            <a:ext cx="0" cy="6089904"/>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userDrawn="1">
            <p:ph idx="1"/>
          </p:nvPr>
        </p:nvSpPr>
        <p:spPr>
          <a:xfrm>
            <a:off x="3195919" y="365125"/>
            <a:ext cx="8677834" cy="5429620"/>
          </a:xfrm>
        </p:spPr>
        <p:txBody>
          <a:bodyPr lIns="274320" tIns="274320" rIns="274320" bIns="274320" anchor="ctr"/>
          <a:lstStyle>
            <a:lvl1pPr marL="0" indent="0" algn="l">
              <a:buNone/>
              <a:defRPr/>
            </a:lvl1pPr>
            <a:lvl2pPr algn="l">
              <a:defRPr/>
            </a:lvl2pPr>
            <a:lvl3pPr algn="l">
              <a:defRPr/>
            </a:lvl3pPr>
            <a:lvl4pPr algn="l">
              <a:defRPr/>
            </a:lvl4pPr>
            <a:lvl5pPr algn="l">
              <a:defRPr/>
            </a:lvl5pPr>
          </a:lstStyle>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276447" y="365125"/>
            <a:ext cx="2552687" cy="5429619"/>
          </a:xfrm>
        </p:spPr>
        <p:txBody>
          <a:bodyPr>
            <a:normAutofit/>
          </a:bodyPr>
          <a:lstStyle>
            <a:lvl1pPr algn="r">
              <a:defRPr sz="3200"/>
            </a:lvl1pPr>
          </a:lstStyle>
          <a:p>
            <a:r>
              <a:rPr lang="en-US" dirty="0"/>
              <a:t>Click to edit Master title style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280451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AAED1B-313E-4B62-8C7C-65548EA49248}" type="datetime1">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383711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126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126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3ED5CB-31F7-4B4E-962B-A2106D67B258}" type="datetime1">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19187-0210-4CC7-AE51-7FFB2AB5533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4201670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468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468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F89C9A-49EC-41D9-936C-28FEBFD9DA84}" type="datetime1">
              <a:rPr lang="en-US" smtClean="0"/>
              <a:t>10/18/2020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19187-0210-4CC7-AE51-7FFB2AB55339}" type="slidenum">
              <a:rPr lang="en-US" smtClean="0"/>
              <a:t>‹#›</a:t>
            </a:fld>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1473830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780268-55A1-4560-99A4-D44BDB06C860}" type="datetime1">
              <a:rPr lang="en-US" smtClean="0"/>
              <a:t>10/18/2020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19187-0210-4CC7-AE51-7FFB2AB55339}"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11795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FE0924F3-9107-4B27-A238-A67E4B823817}" type="datetime1">
              <a:rPr lang="en-US" smtClean="0"/>
              <a:pPr/>
              <a:t>10/18/2020</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C6C19187-0210-4CC7-AE51-7FFB2AB55339}" type="slidenum">
              <a:rPr lang="en-US" smtClean="0"/>
              <a:pPr/>
              <a:t>‹#›</a:t>
            </a:fld>
            <a:endParaRPr lang="en-US"/>
          </a:p>
        </p:txBody>
      </p:sp>
    </p:spTree>
    <p:extLst>
      <p:ext uri="{BB962C8B-B14F-4D97-AF65-F5344CB8AC3E}">
        <p14:creationId xmlns:p14="http://schemas.microsoft.com/office/powerpoint/2010/main" val="404066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5" name="Rectangle 4"/>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E0924F3-9107-4B27-A238-A67E4B823817}" type="datetime1">
              <a:rPr lang="en-US" smtClean="0"/>
              <a:t>10/18/2020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19187-0210-4CC7-AE51-7FFB2AB55339}"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27701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11450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400800" y="6354931"/>
            <a:ext cx="1365326" cy="365125"/>
          </a:xfrm>
          <a:prstGeom prst="rect">
            <a:avLst/>
          </a:prstGeom>
        </p:spPr>
        <p:txBody>
          <a:bodyPr vert="horz" lIns="91440" tIns="45720" rIns="91440" bIns="45720" rtlCol="0" anchor="ctr"/>
          <a:lstStyle>
            <a:lvl1pPr algn="l">
              <a:defRPr sz="1200">
                <a:solidFill>
                  <a:schemeClr val="bg1"/>
                </a:solidFill>
              </a:defRPr>
            </a:lvl1pPr>
          </a:lstStyle>
          <a:p>
            <a:fld id="{8715E4A2-5BBC-465A-8F04-D58E3186B83D}" type="datetime1">
              <a:rPr lang="en-US" smtClean="0"/>
              <a:pPr/>
              <a:t>10/18/2020</a:t>
            </a:fld>
            <a:endParaRPr lang="en-US"/>
          </a:p>
        </p:txBody>
      </p:sp>
      <p:sp>
        <p:nvSpPr>
          <p:cNvPr id="5" name="Footer Placeholder 4"/>
          <p:cNvSpPr>
            <a:spLocks noGrp="1"/>
          </p:cNvSpPr>
          <p:nvPr>
            <p:ph type="ftr" sz="quarter" idx="3"/>
          </p:nvPr>
        </p:nvSpPr>
        <p:spPr>
          <a:xfrm>
            <a:off x="7960659" y="6356350"/>
            <a:ext cx="2494878"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10650070" y="6356350"/>
            <a:ext cx="703729" cy="365125"/>
          </a:xfrm>
          <a:prstGeom prst="rect">
            <a:avLst/>
          </a:prstGeom>
        </p:spPr>
        <p:txBody>
          <a:bodyPr vert="horz" lIns="91440" tIns="45720" rIns="91440" bIns="45720" rtlCol="0" anchor="ctr"/>
          <a:lstStyle>
            <a:lvl1pPr algn="r">
              <a:defRPr sz="1200">
                <a:solidFill>
                  <a:schemeClr val="bg1"/>
                </a:solidFill>
              </a:defRPr>
            </a:lvl1pPr>
          </a:lstStyle>
          <a:p>
            <a:fld id="{C6C19187-0210-4CC7-AE51-7FFB2AB55339}" type="slidenum">
              <a:rPr lang="en-US" smtClean="0"/>
              <a:pPr/>
              <a:t>‹#›</a:t>
            </a:fld>
            <a:endParaRPr lang="en-US"/>
          </a:p>
        </p:txBody>
      </p:sp>
    </p:spTree>
    <p:extLst>
      <p:ext uri="{BB962C8B-B14F-4D97-AF65-F5344CB8AC3E}">
        <p14:creationId xmlns:p14="http://schemas.microsoft.com/office/powerpoint/2010/main" val="2377476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 id="2147483658" r:id="rId12"/>
    <p:sldLayoutId id="2147483659" r:id="rId13"/>
    <p:sldLayoutId id="2147483662" r:id="rId14"/>
  </p:sldLayoutIdLst>
  <p:hf hdr="0" ftr="0" dt="0"/>
  <p:txStyles>
    <p:title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B45B-BD0D-4121-BEA8-E471B55C1921}"/>
              </a:ext>
            </a:extLst>
          </p:cNvPr>
          <p:cNvSpPr>
            <a:spLocks noGrp="1"/>
          </p:cNvSpPr>
          <p:nvPr>
            <p:ph type="ctrTitle"/>
          </p:nvPr>
        </p:nvSpPr>
        <p:spPr/>
        <p:txBody>
          <a:bodyPr>
            <a:normAutofit/>
          </a:bodyPr>
          <a:lstStyle/>
          <a:p>
            <a:r>
              <a:rPr lang="en-US" dirty="0"/>
              <a:t>Relevancy of Questions and Evidence</a:t>
            </a:r>
          </a:p>
        </p:txBody>
      </p:sp>
      <p:sp>
        <p:nvSpPr>
          <p:cNvPr id="3" name="Subtitle 2">
            <a:extLst>
              <a:ext uri="{FF2B5EF4-FFF2-40B4-BE49-F238E27FC236}">
                <a16:creationId xmlns:a16="http://schemas.microsoft.com/office/drawing/2014/main" id="{9BD49194-562D-4412-9862-63B00FC7D0D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06870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031AE4B-DC27-425A-BEA1-8E10C7B2A940}"/>
              </a:ext>
            </a:extLst>
          </p:cNvPr>
          <p:cNvSpPr>
            <a:spLocks noGrp="1"/>
          </p:cNvSpPr>
          <p:nvPr>
            <p:ph type="sldNum" sz="quarter" idx="12"/>
          </p:nvPr>
        </p:nvSpPr>
        <p:spPr/>
        <p:txBody>
          <a:bodyPr/>
          <a:lstStyle/>
          <a:p>
            <a:fld id="{C6C19187-0210-4CC7-AE51-7FFB2AB55339}" type="slidenum">
              <a:rPr lang="en-US" smtClean="0"/>
              <a:pPr/>
              <a:t>10</a:t>
            </a:fld>
            <a:endParaRPr lang="en-US"/>
          </a:p>
        </p:txBody>
      </p:sp>
      <p:sp>
        <p:nvSpPr>
          <p:cNvPr id="3" name="Content Placeholder 2">
            <a:extLst>
              <a:ext uri="{FF2B5EF4-FFF2-40B4-BE49-F238E27FC236}">
                <a16:creationId xmlns:a16="http://schemas.microsoft.com/office/drawing/2014/main" id="{195E9239-B19D-4C16-AF3B-16A6FF0AFC73}"/>
              </a:ext>
            </a:extLst>
          </p:cNvPr>
          <p:cNvSpPr>
            <a:spLocks noGrp="1"/>
          </p:cNvSpPr>
          <p:nvPr>
            <p:ph idx="1"/>
          </p:nvPr>
        </p:nvSpPr>
        <p:spPr/>
        <p:txBody>
          <a:bodyPr/>
          <a:lstStyle/>
          <a:p>
            <a:r>
              <a:rPr lang="en-US" dirty="0"/>
              <a:t>The standard of proof is the level of certainty and the degree of evidence necessary to establish a violation of policy.</a:t>
            </a:r>
          </a:p>
        </p:txBody>
      </p:sp>
      <p:sp>
        <p:nvSpPr>
          <p:cNvPr id="4" name="Title 3">
            <a:extLst>
              <a:ext uri="{FF2B5EF4-FFF2-40B4-BE49-F238E27FC236}">
                <a16:creationId xmlns:a16="http://schemas.microsoft.com/office/drawing/2014/main" id="{99786234-F7CB-4E77-B204-25413A655808}"/>
              </a:ext>
            </a:extLst>
          </p:cNvPr>
          <p:cNvSpPr>
            <a:spLocks noGrp="1"/>
          </p:cNvSpPr>
          <p:nvPr>
            <p:ph type="title"/>
          </p:nvPr>
        </p:nvSpPr>
        <p:spPr/>
        <p:txBody>
          <a:bodyPr/>
          <a:lstStyle/>
          <a:p>
            <a:r>
              <a:rPr lang="en-US" dirty="0"/>
              <a:t>What is the Standard of Proof?</a:t>
            </a:r>
          </a:p>
        </p:txBody>
      </p:sp>
    </p:spTree>
    <p:extLst>
      <p:ext uri="{BB962C8B-B14F-4D97-AF65-F5344CB8AC3E}">
        <p14:creationId xmlns:p14="http://schemas.microsoft.com/office/powerpoint/2010/main" val="1393567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4FC48-1B73-4487-87BD-82487B01893B}"/>
              </a:ext>
            </a:extLst>
          </p:cNvPr>
          <p:cNvSpPr>
            <a:spLocks noGrp="1"/>
          </p:cNvSpPr>
          <p:nvPr>
            <p:ph type="title"/>
          </p:nvPr>
        </p:nvSpPr>
        <p:spPr/>
        <p:txBody>
          <a:bodyPr/>
          <a:lstStyle/>
          <a:p>
            <a:r>
              <a:rPr lang="en-US" dirty="0"/>
              <a:t>Common Standards of Proof</a:t>
            </a:r>
          </a:p>
        </p:txBody>
      </p:sp>
      <p:sp>
        <p:nvSpPr>
          <p:cNvPr id="3" name="Content Placeholder 2">
            <a:extLst>
              <a:ext uri="{FF2B5EF4-FFF2-40B4-BE49-F238E27FC236}">
                <a16:creationId xmlns:a16="http://schemas.microsoft.com/office/drawing/2014/main" id="{DA19AF77-CCC2-4198-9DB9-3A8FA33CF69E}"/>
              </a:ext>
            </a:extLst>
          </p:cNvPr>
          <p:cNvSpPr>
            <a:spLocks noGrp="1"/>
          </p:cNvSpPr>
          <p:nvPr>
            <p:ph idx="1"/>
          </p:nvPr>
        </p:nvSpPr>
        <p:spPr>
          <a:xfrm>
            <a:off x="385011" y="1825625"/>
            <a:ext cx="11454063" cy="4114502"/>
          </a:xfrm>
        </p:spPr>
        <p:txBody>
          <a:bodyPr>
            <a:normAutofit/>
          </a:bodyPr>
          <a:lstStyle/>
          <a:p>
            <a:r>
              <a:rPr lang="en-US" dirty="0"/>
              <a:t>Beyond a Reasonable Doubt:  “firmly convinced of the defendant’s guilt”</a:t>
            </a:r>
          </a:p>
          <a:p>
            <a:endParaRPr lang="en-US" dirty="0"/>
          </a:p>
          <a:p>
            <a:r>
              <a:rPr lang="en-US" dirty="0"/>
              <a:t>Clear and Convincing:  “substantially more likely than not”</a:t>
            </a:r>
          </a:p>
          <a:p>
            <a:endParaRPr lang="en-US" dirty="0"/>
          </a:p>
          <a:p>
            <a:r>
              <a:rPr lang="en-US" b="1" dirty="0"/>
              <a:t>Preponderance of the Evidence</a:t>
            </a:r>
            <a:r>
              <a:rPr lang="en-US" dirty="0"/>
              <a:t>: “more likely than not”; 50%+</a:t>
            </a:r>
          </a:p>
          <a:p>
            <a:pPr marL="0" indent="0">
              <a:buNone/>
            </a:pPr>
            <a:r>
              <a:rPr lang="en-US" sz="2600" dirty="0"/>
              <a:t>This is the standard of proof in the Title IX and Equity Resolution processes.</a:t>
            </a:r>
          </a:p>
        </p:txBody>
      </p:sp>
      <p:sp>
        <p:nvSpPr>
          <p:cNvPr id="4" name="Slide Number Placeholder 3">
            <a:extLst>
              <a:ext uri="{FF2B5EF4-FFF2-40B4-BE49-F238E27FC236}">
                <a16:creationId xmlns:a16="http://schemas.microsoft.com/office/drawing/2014/main" id="{ED96FFA6-02EC-4EF9-8801-92AA105DC021}"/>
              </a:ext>
            </a:extLst>
          </p:cNvPr>
          <p:cNvSpPr>
            <a:spLocks noGrp="1"/>
          </p:cNvSpPr>
          <p:nvPr>
            <p:ph type="sldNum" sz="quarter" idx="12"/>
          </p:nvPr>
        </p:nvSpPr>
        <p:spPr/>
        <p:txBody>
          <a:bodyPr/>
          <a:lstStyle/>
          <a:p>
            <a:fld id="{C6C19187-0210-4CC7-AE51-7FFB2AB55339}" type="slidenum">
              <a:rPr lang="en-US" smtClean="0"/>
              <a:t>11</a:t>
            </a:fld>
            <a:endParaRPr lang="en-US"/>
          </a:p>
        </p:txBody>
      </p:sp>
    </p:spTree>
    <p:extLst>
      <p:ext uri="{BB962C8B-B14F-4D97-AF65-F5344CB8AC3E}">
        <p14:creationId xmlns:p14="http://schemas.microsoft.com/office/powerpoint/2010/main" val="1245478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Considerations</a:t>
            </a:r>
          </a:p>
        </p:txBody>
      </p:sp>
      <p:sp>
        <p:nvSpPr>
          <p:cNvPr id="3" name="Content Placeholder 2"/>
          <p:cNvSpPr>
            <a:spLocks noGrp="1"/>
          </p:cNvSpPr>
          <p:nvPr>
            <p:ph idx="1"/>
          </p:nvPr>
        </p:nvSpPr>
        <p:spPr/>
        <p:txBody>
          <a:bodyPr/>
          <a:lstStyle/>
          <a:p>
            <a:pPr lvl="0"/>
            <a:r>
              <a:rPr lang="en-US" dirty="0"/>
              <a:t>Fact-finders are not charged with finding a </a:t>
            </a:r>
            <a:r>
              <a:rPr lang="en-US" i="1" dirty="0"/>
              <a:t>particular</a:t>
            </a:r>
            <a:r>
              <a:rPr lang="en-US" dirty="0"/>
              <a:t> outcome.</a:t>
            </a:r>
          </a:p>
          <a:p>
            <a:pPr lvl="0"/>
            <a:r>
              <a:rPr lang="en-US" dirty="0"/>
              <a:t>Fact-finders should avoid pre-conceived notions and consider </a:t>
            </a:r>
            <a:r>
              <a:rPr lang="en-US" i="1" dirty="0"/>
              <a:t>only</a:t>
            </a:r>
            <a:r>
              <a:rPr lang="en-US" dirty="0"/>
              <a:t> the information provided during the process.</a:t>
            </a:r>
          </a:p>
        </p:txBody>
      </p:sp>
    </p:spTree>
    <p:extLst>
      <p:ext uri="{BB962C8B-B14F-4D97-AF65-F5344CB8AC3E}">
        <p14:creationId xmlns:p14="http://schemas.microsoft.com/office/powerpoint/2010/main" val="378785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Relevancy and Evidence</a:t>
            </a:r>
          </a:p>
        </p:txBody>
      </p:sp>
      <p:sp>
        <p:nvSpPr>
          <p:cNvPr id="3" name="Content Placeholder 2"/>
          <p:cNvSpPr>
            <a:spLocks noGrp="1"/>
          </p:cNvSpPr>
          <p:nvPr>
            <p:ph idx="1"/>
          </p:nvPr>
        </p:nvSpPr>
        <p:spPr/>
        <p:txBody>
          <a:bodyPr>
            <a:normAutofit fontScale="85000" lnSpcReduction="20000"/>
          </a:bodyPr>
          <a:lstStyle/>
          <a:p>
            <a:pPr lvl="0"/>
            <a:r>
              <a:rPr lang="en-US" dirty="0"/>
              <a:t>Fact-finders should focus on evidence that is most relevant to making a determination.</a:t>
            </a:r>
          </a:p>
          <a:p>
            <a:pPr lvl="0"/>
            <a:r>
              <a:rPr lang="en-US" dirty="0"/>
              <a:t>Fact-finders </a:t>
            </a:r>
            <a:r>
              <a:rPr lang="en-US" u="sng" dirty="0"/>
              <a:t>must</a:t>
            </a:r>
            <a:r>
              <a:rPr lang="en-US" dirty="0"/>
              <a:t> address conflicting evidence that bears on the outcome of the proceeding.</a:t>
            </a:r>
          </a:p>
          <a:p>
            <a:pPr lvl="0"/>
            <a:r>
              <a:rPr lang="en-US" dirty="0"/>
              <a:t>The Hearing Officer or Panel Chair </a:t>
            </a:r>
            <a:r>
              <a:rPr lang="en-US" b="1" i="1" u="sng" dirty="0"/>
              <a:t>has the discretion </a:t>
            </a:r>
            <a:r>
              <a:rPr lang="en-US" dirty="0"/>
              <a:t>to determine the relevance of any witness or documentary evidence and may exclude information that is </a:t>
            </a:r>
            <a:r>
              <a:rPr lang="en-US" b="1" dirty="0"/>
              <a:t>irrelevant</a:t>
            </a:r>
            <a:r>
              <a:rPr lang="en-US" dirty="0"/>
              <a:t>, </a:t>
            </a:r>
            <a:r>
              <a:rPr lang="en-US" b="1" dirty="0"/>
              <a:t>immaterial</a:t>
            </a:r>
            <a:r>
              <a:rPr lang="en-US" dirty="0"/>
              <a:t>, </a:t>
            </a:r>
            <a:r>
              <a:rPr lang="en-US" b="1" dirty="0"/>
              <a:t>cumulative</a:t>
            </a:r>
            <a:r>
              <a:rPr lang="en-US" dirty="0"/>
              <a:t>, or </a:t>
            </a:r>
            <a:r>
              <a:rPr lang="en-US" b="1" dirty="0"/>
              <a:t>more prejudicial than informative</a:t>
            </a:r>
            <a:r>
              <a:rPr lang="en-US" dirty="0"/>
              <a:t>.</a:t>
            </a:r>
          </a:p>
          <a:p>
            <a:r>
              <a:rPr lang="en-US" dirty="0"/>
              <a:t>The relevancy and admissibility of any evidence offered at the hearing shall be determined by the Hearing Officer, whose ruling shall be final. In equity proceedings, the Chair shall present the question to the Hearing Panel at the request of a member of the Hearing Panel, in which event, the ruling of the Hearing Panel by majority vote shall be final.</a:t>
            </a:r>
            <a:endParaRPr lang="en-US" sz="2400" dirty="0"/>
          </a:p>
          <a:p>
            <a:endParaRPr lang="en-US" dirty="0"/>
          </a:p>
          <a:p>
            <a:pPr lvl="0"/>
            <a:endParaRPr lang="en-US" dirty="0"/>
          </a:p>
          <a:p>
            <a:pPr lvl="0"/>
            <a:endParaRPr lang="en-US" dirty="0"/>
          </a:p>
        </p:txBody>
      </p:sp>
    </p:spTree>
    <p:extLst>
      <p:ext uri="{BB962C8B-B14F-4D97-AF65-F5344CB8AC3E}">
        <p14:creationId xmlns:p14="http://schemas.microsoft.com/office/powerpoint/2010/main" val="2849432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834E1-DC4E-4ACA-953E-04FC1A67194D}"/>
              </a:ext>
            </a:extLst>
          </p:cNvPr>
          <p:cNvSpPr>
            <a:spLocks noGrp="1"/>
          </p:cNvSpPr>
          <p:nvPr>
            <p:ph type="title"/>
          </p:nvPr>
        </p:nvSpPr>
        <p:spPr/>
        <p:txBody>
          <a:bodyPr/>
          <a:lstStyle/>
          <a:p>
            <a:r>
              <a:rPr lang="en-US" dirty="0"/>
              <a:t>What Evidence Should</a:t>
            </a:r>
            <a:r>
              <a:rPr lang="en-US" sz="1500" dirty="0"/>
              <a:t> (not) </a:t>
            </a:r>
            <a:r>
              <a:rPr lang="en-US" dirty="0"/>
              <a:t>be Considered?</a:t>
            </a:r>
          </a:p>
        </p:txBody>
      </p:sp>
      <p:sp>
        <p:nvSpPr>
          <p:cNvPr id="3" name="Content Placeholder 2">
            <a:extLst>
              <a:ext uri="{FF2B5EF4-FFF2-40B4-BE49-F238E27FC236}">
                <a16:creationId xmlns:a16="http://schemas.microsoft.com/office/drawing/2014/main" id="{642D1CAE-919B-4557-9261-4FAE667CCD04}"/>
              </a:ext>
            </a:extLst>
          </p:cNvPr>
          <p:cNvSpPr>
            <a:spLocks noGrp="1"/>
          </p:cNvSpPr>
          <p:nvPr>
            <p:ph sz="half" idx="1"/>
          </p:nvPr>
        </p:nvSpPr>
        <p:spPr/>
        <p:txBody>
          <a:bodyPr>
            <a:normAutofit fontScale="70000" lnSpcReduction="20000"/>
          </a:bodyPr>
          <a:lstStyle/>
          <a:p>
            <a:r>
              <a:rPr lang="en-US" dirty="0"/>
              <a:t>The formal rules of evidence do not apply; but the evidence must be relevant.</a:t>
            </a:r>
          </a:p>
          <a:p>
            <a:r>
              <a:rPr lang="en-US" dirty="0"/>
              <a:t>Questions and evidence about the Complainant’s pre-disposition or prior sexual behavior are not relevant, unless offered to prove that someone other than the Respondent committed the alleged conduct.</a:t>
            </a:r>
          </a:p>
          <a:p>
            <a:r>
              <a:rPr lang="en-US" dirty="0"/>
              <a:t>Evidence concerning specific incidents of the Complainant’s prior sexual behavior with respect to the Respondent is not relevant unless it is offered to prove consent.</a:t>
            </a:r>
          </a:p>
          <a:p>
            <a:r>
              <a:rPr lang="en-US" dirty="0"/>
              <a:t>Character evidence is of limited utility and should not be admitted unless relevant.</a:t>
            </a:r>
          </a:p>
          <a:p>
            <a:endParaRPr lang="en-US" dirty="0"/>
          </a:p>
        </p:txBody>
      </p:sp>
      <p:sp>
        <p:nvSpPr>
          <p:cNvPr id="4" name="Content Placeholder 3">
            <a:extLst>
              <a:ext uri="{FF2B5EF4-FFF2-40B4-BE49-F238E27FC236}">
                <a16:creationId xmlns:a16="http://schemas.microsoft.com/office/drawing/2014/main" id="{755E3C6E-3932-4E06-9784-0AEB72335569}"/>
              </a:ext>
            </a:extLst>
          </p:cNvPr>
          <p:cNvSpPr>
            <a:spLocks noGrp="1"/>
          </p:cNvSpPr>
          <p:nvPr>
            <p:ph sz="half" idx="2"/>
          </p:nvPr>
        </p:nvSpPr>
        <p:spPr/>
        <p:txBody>
          <a:bodyPr>
            <a:normAutofit fontScale="70000" lnSpcReduction="20000"/>
          </a:bodyPr>
          <a:lstStyle/>
          <a:p>
            <a:r>
              <a:rPr lang="en-US" dirty="0"/>
              <a:t>Incidents or behaviors of a party not directly related to the alleged conduct should not be considered unless it shows a pattern of related misconduct that is deemed relevant.</a:t>
            </a:r>
          </a:p>
          <a:p>
            <a:r>
              <a:rPr lang="en-US" dirty="0"/>
              <a:t>Records of a party made or maintained by a physician or similar professional in connection with the provision of treatment to a party may not be used without the party’s express consent.</a:t>
            </a:r>
          </a:p>
          <a:p>
            <a:r>
              <a:rPr lang="en-US" dirty="0"/>
              <a:t>Information protected under a legally recognized privilege shall not be allowed, relied upon or otherwise used unless the person holding the privilege has waived that privilege.</a:t>
            </a:r>
          </a:p>
        </p:txBody>
      </p:sp>
      <p:sp>
        <p:nvSpPr>
          <p:cNvPr id="5" name="Slide Number Placeholder 4">
            <a:extLst>
              <a:ext uri="{FF2B5EF4-FFF2-40B4-BE49-F238E27FC236}">
                <a16:creationId xmlns:a16="http://schemas.microsoft.com/office/drawing/2014/main" id="{748EA918-7428-40F5-8762-DEA72DD362C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C19187-0210-4CC7-AE51-7FFB2AB55339}" type="slidenum">
              <a:rPr kumimoji="0" lang="en-US" sz="1200" b="0" i="0" u="none" strike="noStrike" kern="1200" cap="none" spc="0" normalizeH="0" baseline="0" noProof="0" smtClean="0">
                <a:ln>
                  <a:noFill/>
                </a:ln>
                <a:solidFill>
                  <a:prstClr val="white"/>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6365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B4A67-2CE8-46A2-86D2-31EA0825FEF6}"/>
              </a:ext>
            </a:extLst>
          </p:cNvPr>
          <p:cNvSpPr>
            <a:spLocks noGrp="1"/>
          </p:cNvSpPr>
          <p:nvPr>
            <p:ph type="title"/>
          </p:nvPr>
        </p:nvSpPr>
        <p:spPr/>
        <p:txBody>
          <a:bodyPr/>
          <a:lstStyle/>
          <a:p>
            <a:r>
              <a:rPr lang="en-US" dirty="0"/>
              <a:t>Questioning of parties and witnesses at a hearing under 600.030</a:t>
            </a:r>
          </a:p>
        </p:txBody>
      </p:sp>
      <p:sp>
        <p:nvSpPr>
          <p:cNvPr id="3" name="Content Placeholder 2">
            <a:extLst>
              <a:ext uri="{FF2B5EF4-FFF2-40B4-BE49-F238E27FC236}">
                <a16:creationId xmlns:a16="http://schemas.microsoft.com/office/drawing/2014/main" id="{D78C109D-942B-46D3-889B-8327F6594C8C}"/>
              </a:ext>
            </a:extLst>
          </p:cNvPr>
          <p:cNvSpPr>
            <a:spLocks noGrp="1"/>
          </p:cNvSpPr>
          <p:nvPr>
            <p:ph idx="1"/>
          </p:nvPr>
        </p:nvSpPr>
        <p:spPr/>
        <p:txBody>
          <a:bodyPr>
            <a:normAutofit fontScale="85000" lnSpcReduction="20000"/>
          </a:bodyPr>
          <a:lstStyle/>
          <a:p>
            <a:r>
              <a:rPr lang="en-US" dirty="0"/>
              <a:t>A Party is subject to direct cross-examination by the other Party’s Advisor; the Parties may not directly question each other.</a:t>
            </a:r>
          </a:p>
          <a:p>
            <a:r>
              <a:rPr lang="en-US" dirty="0"/>
              <a:t>A Party’s Advisor will be permitted to ask the other Party and any witnesses relevant questions and follow-up questions, including those challenging credibility.</a:t>
            </a:r>
          </a:p>
          <a:p>
            <a:r>
              <a:rPr lang="en-US" dirty="0"/>
              <a:t>Before a Party or witness answers a question, the Hearing Officer must determine whether the question is relevant.</a:t>
            </a:r>
          </a:p>
          <a:p>
            <a:r>
              <a:rPr lang="en-US" dirty="0"/>
              <a:t>If a question is excluded as not relevant, the Hearing Officer must explain the decision to exclude that question.</a:t>
            </a:r>
          </a:p>
          <a:p>
            <a:r>
              <a:rPr lang="en-US" dirty="0"/>
              <a:t>Where the Hearing Officer permits a question to be answered, there is a presumption that the Hearing Officer found the question to be relevant.</a:t>
            </a:r>
          </a:p>
          <a:p>
            <a:r>
              <a:rPr lang="en-US" dirty="0"/>
              <a:t>The Parties’ Advisors may object to questions on limited grounds as set forth in the Rules of Decorum.</a:t>
            </a:r>
          </a:p>
        </p:txBody>
      </p:sp>
      <p:sp>
        <p:nvSpPr>
          <p:cNvPr id="4" name="Slide Number Placeholder 3">
            <a:extLst>
              <a:ext uri="{FF2B5EF4-FFF2-40B4-BE49-F238E27FC236}">
                <a16:creationId xmlns:a16="http://schemas.microsoft.com/office/drawing/2014/main" id="{4A5805C3-C475-4A16-A28B-562A1A037376}"/>
              </a:ext>
            </a:extLst>
          </p:cNvPr>
          <p:cNvSpPr>
            <a:spLocks noGrp="1"/>
          </p:cNvSpPr>
          <p:nvPr>
            <p:ph type="sldNum" sz="quarter" idx="12"/>
          </p:nvPr>
        </p:nvSpPr>
        <p:spPr/>
        <p:txBody>
          <a:bodyPr/>
          <a:lstStyle/>
          <a:p>
            <a:fld id="{C6C19187-0210-4CC7-AE51-7FFB2AB55339}" type="slidenum">
              <a:rPr lang="en-US" smtClean="0"/>
              <a:t>5</a:t>
            </a:fld>
            <a:endParaRPr lang="en-US"/>
          </a:p>
        </p:txBody>
      </p:sp>
    </p:spTree>
    <p:extLst>
      <p:ext uri="{BB962C8B-B14F-4D97-AF65-F5344CB8AC3E}">
        <p14:creationId xmlns:p14="http://schemas.microsoft.com/office/powerpoint/2010/main" val="2714210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74A17-779F-4E71-B8CD-9634D1282F16}"/>
              </a:ext>
            </a:extLst>
          </p:cNvPr>
          <p:cNvSpPr>
            <a:spLocks noGrp="1"/>
          </p:cNvSpPr>
          <p:nvPr>
            <p:ph type="title"/>
          </p:nvPr>
        </p:nvSpPr>
        <p:spPr/>
        <p:txBody>
          <a:bodyPr/>
          <a:lstStyle/>
          <a:p>
            <a:r>
              <a:rPr lang="en-US" dirty="0"/>
              <a:t>Cross-examination and questioning of parties and witnesses under 600.030</a:t>
            </a:r>
          </a:p>
        </p:txBody>
      </p:sp>
      <p:sp>
        <p:nvSpPr>
          <p:cNvPr id="3" name="Content Placeholder 2">
            <a:extLst>
              <a:ext uri="{FF2B5EF4-FFF2-40B4-BE49-F238E27FC236}">
                <a16:creationId xmlns:a16="http://schemas.microsoft.com/office/drawing/2014/main" id="{7AE85FE8-115E-4B14-9062-7691BF39A5A4}"/>
              </a:ext>
            </a:extLst>
          </p:cNvPr>
          <p:cNvSpPr>
            <a:spLocks noGrp="1"/>
          </p:cNvSpPr>
          <p:nvPr>
            <p:ph idx="1"/>
          </p:nvPr>
        </p:nvSpPr>
        <p:spPr/>
        <p:txBody>
          <a:bodyPr/>
          <a:lstStyle/>
          <a:p>
            <a:r>
              <a:rPr lang="en-US" dirty="0"/>
              <a:t>No Party or witness can be forced to participate in the 600.030 process, including testifying at a hearing.</a:t>
            </a:r>
          </a:p>
          <a:p>
            <a:r>
              <a:rPr lang="en-US" dirty="0"/>
              <a:t>If a Party or witness fails to submit to cross-examination at a hearing, the Hearing Panel shall not rely on any statement of that Party or witness in reaching a determination regarding responsibility.</a:t>
            </a:r>
          </a:p>
          <a:p>
            <a:r>
              <a:rPr lang="en-US" dirty="0"/>
              <a:t>The Hearing Panel shall not draw any inference about the determination regarding responsibility based solely on a Party’s or witness’s failure to submit to cross-examination.</a:t>
            </a:r>
          </a:p>
        </p:txBody>
      </p:sp>
      <p:sp>
        <p:nvSpPr>
          <p:cNvPr id="4" name="Slide Number Placeholder 3">
            <a:extLst>
              <a:ext uri="{FF2B5EF4-FFF2-40B4-BE49-F238E27FC236}">
                <a16:creationId xmlns:a16="http://schemas.microsoft.com/office/drawing/2014/main" id="{86947456-28C9-478E-804A-A5F65EDDCF8C}"/>
              </a:ext>
            </a:extLst>
          </p:cNvPr>
          <p:cNvSpPr>
            <a:spLocks noGrp="1"/>
          </p:cNvSpPr>
          <p:nvPr>
            <p:ph type="sldNum" sz="quarter" idx="12"/>
          </p:nvPr>
        </p:nvSpPr>
        <p:spPr/>
        <p:txBody>
          <a:bodyPr/>
          <a:lstStyle/>
          <a:p>
            <a:fld id="{C6C19187-0210-4CC7-AE51-7FFB2AB55339}" type="slidenum">
              <a:rPr lang="en-US" smtClean="0"/>
              <a:t>6</a:t>
            </a:fld>
            <a:endParaRPr lang="en-US"/>
          </a:p>
        </p:txBody>
      </p:sp>
    </p:spTree>
    <p:extLst>
      <p:ext uri="{BB962C8B-B14F-4D97-AF65-F5344CB8AC3E}">
        <p14:creationId xmlns:p14="http://schemas.microsoft.com/office/powerpoint/2010/main" val="1047097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A5E5C-15EC-4B9D-A1FE-04A30EE8089A}"/>
              </a:ext>
            </a:extLst>
          </p:cNvPr>
          <p:cNvSpPr>
            <a:spLocks noGrp="1"/>
          </p:cNvSpPr>
          <p:nvPr>
            <p:ph type="title"/>
          </p:nvPr>
        </p:nvSpPr>
        <p:spPr>
          <a:xfrm>
            <a:off x="838200" y="365125"/>
            <a:ext cx="10515600" cy="1096963"/>
          </a:xfrm>
        </p:spPr>
        <p:txBody>
          <a:bodyPr>
            <a:normAutofit fontScale="90000"/>
          </a:bodyPr>
          <a:lstStyle/>
          <a:p>
            <a:r>
              <a:rPr lang="en-US" sz="4000" dirty="0"/>
              <a:t>Questioning of a Party </a:t>
            </a:r>
            <a:br>
              <a:rPr lang="en-US" sz="4000" dirty="0"/>
            </a:br>
            <a:r>
              <a:rPr lang="en-US" sz="4000" dirty="0"/>
              <a:t>under 600.040 or 600.050 (Equity)</a:t>
            </a:r>
          </a:p>
        </p:txBody>
      </p:sp>
      <p:sp>
        <p:nvSpPr>
          <p:cNvPr id="3" name="Content Placeholder 2">
            <a:extLst>
              <a:ext uri="{FF2B5EF4-FFF2-40B4-BE49-F238E27FC236}">
                <a16:creationId xmlns:a16="http://schemas.microsoft.com/office/drawing/2014/main" id="{2A1B9C5B-D8D0-4F0A-9C31-10F8950E214B}"/>
              </a:ext>
            </a:extLst>
          </p:cNvPr>
          <p:cNvSpPr>
            <a:spLocks noGrp="1"/>
          </p:cNvSpPr>
          <p:nvPr>
            <p:ph idx="1"/>
          </p:nvPr>
        </p:nvSpPr>
        <p:spPr>
          <a:xfrm>
            <a:off x="838200" y="1462087"/>
            <a:ext cx="10515600" cy="5030788"/>
          </a:xfrm>
        </p:spPr>
        <p:txBody>
          <a:bodyPr>
            <a:normAutofit fontScale="47500" lnSpcReduction="20000"/>
          </a:bodyPr>
          <a:lstStyle/>
          <a:p>
            <a:r>
              <a:rPr lang="en-US" sz="4400" dirty="0"/>
              <a:t>Under the 600.040 hearing process:</a:t>
            </a:r>
          </a:p>
          <a:p>
            <a:pPr lvl="1"/>
            <a:r>
              <a:rPr lang="en-US" sz="4200" dirty="0"/>
              <a:t>The Parties will be provided the opportunity to present facts and arguments in full and question all present witnesses during the hearing.</a:t>
            </a:r>
          </a:p>
          <a:p>
            <a:pPr lvl="1"/>
            <a:r>
              <a:rPr lang="en-US" sz="4200" dirty="0"/>
              <a:t>The Parties may submit questions for each other to the Hearing Panel Chair, who will determine if the questions are relevant and appropriate, and if so, will ask the questions on behalf of the submitting Party.</a:t>
            </a:r>
          </a:p>
          <a:p>
            <a:pPr lvl="1"/>
            <a:r>
              <a:rPr lang="en-US" sz="4200" dirty="0"/>
              <a:t>If both Parties request the opportunity, direct questioning between the Parties will be permitted.</a:t>
            </a:r>
          </a:p>
          <a:p>
            <a:pPr lvl="1"/>
            <a:r>
              <a:rPr lang="en-US" sz="4200" dirty="0"/>
              <a:t>Advisors are present solely to advise their Party, and may not participate directly in the hearing.</a:t>
            </a:r>
          </a:p>
          <a:p>
            <a:pPr lvl="1"/>
            <a:r>
              <a:rPr lang="en-US" sz="4200" dirty="0"/>
              <a:t>The Chair of the Hearing Panel, in consultation with the Parties and investigators, may decide in advance of the hearing that certain witnesses do not need to be physically present if their testimony can be adequately summarized by the Investigator(s) in the investigative report or during the hearing.  All Parties will have ample opportunity to present facts and arguments in full and question all present </a:t>
            </a:r>
            <a:r>
              <a:rPr lang="en-US" sz="3600" dirty="0"/>
              <a:t>witnesses during the hearing, though formal cross-examination is not used between the Parties. </a:t>
            </a:r>
          </a:p>
          <a:p>
            <a:r>
              <a:rPr lang="en-US" sz="4400" dirty="0"/>
              <a:t>Under the 600.050 process, there is no hearing; Parties may submit questions for the other party to be asked by the decision-makers.</a:t>
            </a:r>
          </a:p>
        </p:txBody>
      </p:sp>
      <p:sp>
        <p:nvSpPr>
          <p:cNvPr id="4" name="Slide Number Placeholder 3">
            <a:extLst>
              <a:ext uri="{FF2B5EF4-FFF2-40B4-BE49-F238E27FC236}">
                <a16:creationId xmlns:a16="http://schemas.microsoft.com/office/drawing/2014/main" id="{021863C4-6CB5-4C42-A21C-CBE64194DD83}"/>
              </a:ext>
            </a:extLst>
          </p:cNvPr>
          <p:cNvSpPr>
            <a:spLocks noGrp="1"/>
          </p:cNvSpPr>
          <p:nvPr>
            <p:ph type="sldNum" sz="quarter" idx="12"/>
          </p:nvPr>
        </p:nvSpPr>
        <p:spPr/>
        <p:txBody>
          <a:bodyPr/>
          <a:lstStyle/>
          <a:p>
            <a:fld id="{C6C19187-0210-4CC7-AE51-7FFB2AB55339}" type="slidenum">
              <a:rPr lang="en-US" smtClean="0"/>
              <a:t>7</a:t>
            </a:fld>
            <a:endParaRPr lang="en-US"/>
          </a:p>
        </p:txBody>
      </p:sp>
    </p:spTree>
    <p:extLst>
      <p:ext uri="{BB962C8B-B14F-4D97-AF65-F5344CB8AC3E}">
        <p14:creationId xmlns:p14="http://schemas.microsoft.com/office/powerpoint/2010/main" val="3171738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5929E-7C63-46E2-95D0-1B053BA8EE16}"/>
              </a:ext>
            </a:extLst>
          </p:cNvPr>
          <p:cNvSpPr>
            <a:spLocks noGrp="1"/>
          </p:cNvSpPr>
          <p:nvPr>
            <p:ph type="title"/>
          </p:nvPr>
        </p:nvSpPr>
        <p:spPr/>
        <p:txBody>
          <a:bodyPr/>
          <a:lstStyle/>
          <a:p>
            <a:r>
              <a:rPr lang="en-US" dirty="0"/>
              <a:t>Presumption of Not Responsible &amp; Preponderance of Evidence</a:t>
            </a:r>
          </a:p>
        </p:txBody>
      </p:sp>
      <p:sp>
        <p:nvSpPr>
          <p:cNvPr id="3" name="Text Placeholder 2">
            <a:extLst>
              <a:ext uri="{FF2B5EF4-FFF2-40B4-BE49-F238E27FC236}">
                <a16:creationId xmlns:a16="http://schemas.microsoft.com/office/drawing/2014/main" id="{A4BF451E-C561-4B41-81A4-EB4D35E4FEA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55716CF-3EAA-4D71-BA32-1BF995F62CA9}"/>
              </a:ext>
            </a:extLst>
          </p:cNvPr>
          <p:cNvSpPr>
            <a:spLocks noGrp="1"/>
          </p:cNvSpPr>
          <p:nvPr>
            <p:ph type="sldNum" sz="quarter" idx="12"/>
          </p:nvPr>
        </p:nvSpPr>
        <p:spPr/>
        <p:txBody>
          <a:bodyPr/>
          <a:lstStyle/>
          <a:p>
            <a:fld id="{C6C19187-0210-4CC7-AE51-7FFB2AB55339}" type="slidenum">
              <a:rPr lang="en-US" smtClean="0"/>
              <a:t>8</a:t>
            </a:fld>
            <a:endParaRPr lang="en-US"/>
          </a:p>
        </p:txBody>
      </p:sp>
    </p:spTree>
    <p:extLst>
      <p:ext uri="{BB962C8B-B14F-4D97-AF65-F5344CB8AC3E}">
        <p14:creationId xmlns:p14="http://schemas.microsoft.com/office/powerpoint/2010/main" val="3287441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10AD3-5A30-4BB7-AE3A-F25F943F0DF6}"/>
              </a:ext>
            </a:extLst>
          </p:cNvPr>
          <p:cNvSpPr>
            <a:spLocks noGrp="1"/>
          </p:cNvSpPr>
          <p:nvPr>
            <p:ph type="title"/>
          </p:nvPr>
        </p:nvSpPr>
        <p:spPr/>
        <p:txBody>
          <a:bodyPr/>
          <a:lstStyle/>
          <a:p>
            <a:r>
              <a:rPr lang="en-US" dirty="0"/>
              <a:t>Presumption of Not Responsible</a:t>
            </a:r>
          </a:p>
        </p:txBody>
      </p:sp>
      <p:sp>
        <p:nvSpPr>
          <p:cNvPr id="3" name="Content Placeholder 2">
            <a:extLst>
              <a:ext uri="{FF2B5EF4-FFF2-40B4-BE49-F238E27FC236}">
                <a16:creationId xmlns:a16="http://schemas.microsoft.com/office/drawing/2014/main" id="{8FC5FDBA-A313-496B-B1AD-B4E68473C6EE}"/>
              </a:ext>
            </a:extLst>
          </p:cNvPr>
          <p:cNvSpPr>
            <a:spLocks noGrp="1"/>
          </p:cNvSpPr>
          <p:nvPr>
            <p:ph idx="1"/>
          </p:nvPr>
        </p:nvSpPr>
        <p:spPr/>
        <p:txBody>
          <a:bodyPr>
            <a:normAutofit/>
          </a:bodyPr>
          <a:lstStyle/>
          <a:p>
            <a:r>
              <a:rPr lang="en-US" sz="4000" dirty="0"/>
              <a:t>The Respondent is presumed not responsible for a policy violation.</a:t>
            </a:r>
          </a:p>
          <a:p>
            <a:pPr marL="0" indent="0">
              <a:buNone/>
            </a:pPr>
            <a:endParaRPr lang="en-US" sz="3600" dirty="0"/>
          </a:p>
          <a:p>
            <a:r>
              <a:rPr lang="en-US" sz="3600" dirty="0"/>
              <a:t>A determination regarding responsibility is made at the conclusion of the Title IX/ Equity process; the Respondent remains not responsible for a violation until they have been proven responsible.</a:t>
            </a:r>
          </a:p>
        </p:txBody>
      </p:sp>
      <p:sp>
        <p:nvSpPr>
          <p:cNvPr id="4" name="Slide Number Placeholder 3">
            <a:extLst>
              <a:ext uri="{FF2B5EF4-FFF2-40B4-BE49-F238E27FC236}">
                <a16:creationId xmlns:a16="http://schemas.microsoft.com/office/drawing/2014/main" id="{805D3341-B6AC-4019-A323-4A9AFA0BA7D6}"/>
              </a:ext>
            </a:extLst>
          </p:cNvPr>
          <p:cNvSpPr>
            <a:spLocks noGrp="1"/>
          </p:cNvSpPr>
          <p:nvPr>
            <p:ph type="sldNum" sz="quarter" idx="12"/>
          </p:nvPr>
        </p:nvSpPr>
        <p:spPr/>
        <p:txBody>
          <a:bodyPr/>
          <a:lstStyle/>
          <a:p>
            <a:fld id="{C6C19187-0210-4CC7-AE51-7FFB2AB55339}" type="slidenum">
              <a:rPr lang="en-US" smtClean="0"/>
              <a:t>9</a:t>
            </a:fld>
            <a:endParaRPr lang="en-US"/>
          </a:p>
        </p:txBody>
      </p:sp>
    </p:spTree>
    <p:extLst>
      <p:ext uri="{BB962C8B-B14F-4D97-AF65-F5344CB8AC3E}">
        <p14:creationId xmlns:p14="http://schemas.microsoft.com/office/powerpoint/2010/main" val="3845563308"/>
      </p:ext>
    </p:extLst>
  </p:cSld>
  <p:clrMapOvr>
    <a:masterClrMapping/>
  </p:clrMapOvr>
</p:sld>
</file>

<file path=ppt/theme/theme1.xml><?xml version="1.0" encoding="utf-8"?>
<a:theme xmlns:a="http://schemas.openxmlformats.org/drawingml/2006/main" name="Office Theme">
  <a:themeElements>
    <a:clrScheme name="Custom 18">
      <a:dk1>
        <a:sysClr val="windowText" lastClr="000000"/>
      </a:dk1>
      <a:lt1>
        <a:sysClr val="window" lastClr="FFFFFF"/>
      </a:lt1>
      <a:dk2>
        <a:srgbClr val="2D3D54"/>
      </a:dk2>
      <a:lt2>
        <a:srgbClr val="F1B82D"/>
      </a:lt2>
      <a:accent1>
        <a:srgbClr val="64697C"/>
      </a:accent1>
      <a:accent2>
        <a:srgbClr val="F6CD79"/>
      </a:accent2>
      <a:accent3>
        <a:srgbClr val="B3B2C0"/>
      </a:accent3>
      <a:accent4>
        <a:srgbClr val="F9E2B6"/>
      </a:accent4>
      <a:accent5>
        <a:srgbClr val="DADBE0"/>
      </a:accent5>
      <a:accent6>
        <a:srgbClr val="FDF4E5"/>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09AE13F9AE3644B916BF12863A98E7D" ma:contentTypeVersion="1" ma:contentTypeDescription="Create a new document." ma:contentTypeScope="" ma:versionID="3c902c10b223f403f0379a1f5a8b90fc">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CBAB5-FDA9-45F0-AEDC-6153983E2B10}">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DB57206-09CE-416B-A769-AF33811AEAA1}">
  <ds:schemaRefs>
    <ds:schemaRef ds:uri="http://schemas.microsoft.com/sharepoint/v3/contenttype/forms"/>
  </ds:schemaRefs>
</ds:datastoreItem>
</file>

<file path=customXml/itemProps3.xml><?xml version="1.0" encoding="utf-8"?>
<ds:datastoreItem xmlns:ds="http://schemas.openxmlformats.org/officeDocument/2006/customXml" ds:itemID="{A198789F-359C-459D-BC6A-A44277B786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13225</TotalTime>
  <Words>973</Words>
  <Application>Microsoft Office PowerPoint</Application>
  <PresentationFormat>Widescreen</PresentationFormat>
  <Paragraphs>63</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Relevancy of Questions and Evidence</vt:lpstr>
      <vt:lpstr>Important Considerations</vt:lpstr>
      <vt:lpstr>Relevancy and Evidence</vt:lpstr>
      <vt:lpstr>What Evidence Should (not) be Considered?</vt:lpstr>
      <vt:lpstr>Questioning of parties and witnesses at a hearing under 600.030</vt:lpstr>
      <vt:lpstr>Cross-examination and questioning of parties and witnesses under 600.030</vt:lpstr>
      <vt:lpstr>Questioning of a Party  under 600.040 or 600.050 (Equity)</vt:lpstr>
      <vt:lpstr>Presumption of Not Responsible &amp; Preponderance of Evidence</vt:lpstr>
      <vt:lpstr>Presumption of Not Responsible</vt:lpstr>
      <vt:lpstr>What is the Standard of Proof?</vt:lpstr>
      <vt:lpstr>Common Standards of Proof</vt:lpstr>
    </vt:vector>
  </TitlesOfParts>
  <Company>University of Missouri-Columbia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Missouri System</dc:title>
  <dc:creator>University of Missouri System</dc:creator>
  <cp:lastModifiedBy>Bunn, Kathy</cp:lastModifiedBy>
  <cp:revision>270</cp:revision>
  <cp:lastPrinted>2020-10-18T21:49:45Z</cp:lastPrinted>
  <dcterms:created xsi:type="dcterms:W3CDTF">2017-03-12T19:27:26Z</dcterms:created>
  <dcterms:modified xsi:type="dcterms:W3CDTF">2020-10-19T14:50:29Z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0x010100F09AE13F9AE3644B916BF12863A98E7D</vt:lpwstr>
  </property>
  <property fmtid="{D5CDD505-2E9C-101B-9397-08002B2CF9AE}" pid="3" name="Order">
    <vt:r8>153500</vt:r8>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ies>
</file>