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3" r:id="rId6"/>
    <p:sldId id="261" r:id="rId7"/>
    <p:sldId id="265" r:id="rId8"/>
    <p:sldId id="264" r:id="rId9"/>
    <p:sldId id="267" r:id="rId10"/>
    <p:sldId id="268" r:id="rId11"/>
    <p:sldId id="269" r:id="rId12"/>
    <p:sldId id="260" r:id="rId13"/>
    <p:sldId id="270" r:id="rId14"/>
    <p:sldId id="271" r:id="rId15"/>
    <p:sldId id="266" r:id="rId16"/>
    <p:sldId id="262" r:id="rId17"/>
    <p:sldId id="272" r:id="rId18"/>
    <p:sldId id="273" r:id="rId19"/>
    <p:sldId id="274" r:id="rId20"/>
    <p:sldId id="275" r:id="rId21"/>
    <p:sldId id="276" r:id="rId22"/>
    <p:sldId id="278" r:id="rId23"/>
    <p:sldId id="277" r:id="rId24"/>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6B3C6781-849A-4B5C-9772-0721E3A7B9A2}">
          <p14:sldIdLst>
            <p14:sldId id="256"/>
          </p14:sldIdLst>
        </p14:section>
        <p14:section name="Starting" id="{EC644F46-6B13-41C9-B350-EDEF1F525F09}">
          <p14:sldIdLst>
            <p14:sldId id="257"/>
          </p14:sldIdLst>
        </p14:section>
        <p14:section name="The Importance of SEO and Content" id="{F76814B6-76DF-4A77-B5F4-D352539A452D}">
          <p14:sldIdLst>
            <p14:sldId id="258"/>
            <p14:sldId id="259"/>
          </p14:sldIdLst>
        </p14:section>
        <p14:section name="Identifying and Understanding Your Audience" id="{3FDA5E5B-77D7-4BDC-A763-578543FF0CED}">
          <p14:sldIdLst>
            <p14:sldId id="263"/>
            <p14:sldId id="261"/>
            <p14:sldId id="265"/>
            <p14:sldId id="264"/>
            <p14:sldId id="267"/>
          </p14:sldIdLst>
        </p14:section>
        <p14:section name="Crafting Effective Content" id="{C0F50747-56F0-43E5-9C2F-6E7C37D8819B}">
          <p14:sldIdLst>
            <p14:sldId id="268"/>
            <p14:sldId id="269"/>
            <p14:sldId id="260"/>
            <p14:sldId id="270"/>
            <p14:sldId id="271"/>
            <p14:sldId id="266"/>
            <p14:sldId id="262"/>
            <p14:sldId id="272"/>
          </p14:sldIdLst>
        </p14:section>
        <p14:section name="Best Practices for SEO and Accessibility in Images" id="{1C51A198-7904-4BF8-8030-DE8FEDE759A2}">
          <p14:sldIdLst>
            <p14:sldId id="273"/>
            <p14:sldId id="274"/>
            <p14:sldId id="275"/>
            <p14:sldId id="276"/>
            <p14:sldId id="278"/>
          </p14:sldIdLst>
        </p14:section>
        <p14:section name="Ending" id="{B2982B0D-5807-4A12-A932-846E8087574E}">
          <p14:sldIdLst>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38" autoAdjust="0"/>
  </p:normalViewPr>
  <p:slideViewPr>
    <p:cSldViewPr>
      <p:cViewPr varScale="1">
        <p:scale>
          <a:sx n="138" d="100"/>
          <a:sy n="138" d="100"/>
        </p:scale>
        <p:origin x="5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71D54-71E4-474F-8272-2F628AD8A361}" type="datetimeFigureOut">
              <a:rPr lang="en-US" smtClean="0"/>
              <a:t>10/23/24</a:t>
            </a:fld>
            <a:endParaRPr lang="en-US"/>
          </a:p>
        </p:txBody>
      </p:sp>
      <p:sp>
        <p:nvSpPr>
          <p:cNvPr id="4" name="Slide Image Placeholder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10DAA-0F6A-7E4B-AD4B-3C3E82A7D24A}" type="slidenum">
              <a:rPr lang="en-US" smtClean="0"/>
              <a:t>‹#›</a:t>
            </a:fld>
            <a:endParaRPr lang="en-US"/>
          </a:p>
        </p:txBody>
      </p:sp>
    </p:spTree>
    <p:extLst>
      <p:ext uri="{BB962C8B-B14F-4D97-AF65-F5344CB8AC3E}">
        <p14:creationId xmlns:p14="http://schemas.microsoft.com/office/powerpoint/2010/main" val="39103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10DAA-0F6A-7E4B-AD4B-3C3E82A7D24A}" type="slidenum">
              <a:rPr lang="en-US" smtClean="0"/>
              <a:t>8</a:t>
            </a:fld>
            <a:endParaRPr lang="en-US"/>
          </a:p>
        </p:txBody>
      </p:sp>
    </p:spTree>
    <p:extLst>
      <p:ext uri="{BB962C8B-B14F-4D97-AF65-F5344CB8AC3E}">
        <p14:creationId xmlns:p14="http://schemas.microsoft.com/office/powerpoint/2010/main" val="358503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msl.edu/transform/index.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msl.edu/admission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umsl.edu/workforce/index.html" TargetMode="External"/><Relationship Id="rId5" Type="http://schemas.openxmlformats.org/officeDocument/2006/relationships/hyperlink" Target="https://www.umsl.edu/sfs/billing-payment/billing.html" TargetMode="External"/><Relationship Id="rId4" Type="http://schemas.openxmlformats.org/officeDocument/2006/relationships/hyperlink" Target="https://www.umsl.edu/~biotech/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umsl.edu/sfs/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umsl.edu/workforce/skills-lab/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blogs.umsl.edu/news/2024/10/21/collaborative-new-fintech-career-event-draws-big-crowd-of-business-students/" TargetMode="External"/><Relationship Id="rId5" Type="http://schemas.openxmlformats.org/officeDocument/2006/relationships/hyperlink" Target="https://www.umsl.edu/~umslhistory/museum-studies/index.html" TargetMode="External"/><Relationship Id="rId4" Type="http://schemas.openxmlformats.org/officeDocument/2006/relationships/hyperlink" Target="https://www.umsl.edu/chemistry/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msl.edu/~webdev/new-test-site/workshops/image-demo.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www.umsl.edu/branding/grammar/index.html" TargetMode="External"/><Relationship Id="rId2" Type="http://schemas.openxmlformats.org/officeDocument/2006/relationships/hyperlink" Target="https://www.umsl.edu/branding/web-digital/web-style-guide.html" TargetMode="External"/><Relationship Id="rId1" Type="http://schemas.openxmlformats.org/officeDocument/2006/relationships/slideLayout" Target="../slideLayouts/slideLayout7.xml"/><Relationship Id="rId5" Type="http://schemas.openxmlformats.org/officeDocument/2006/relationships/hyperlink" Target="https://www.umsl.edu/branding/web-digital/social-guidelines.html" TargetMode="External"/><Relationship Id="rId4" Type="http://schemas.openxmlformats.org/officeDocument/2006/relationships/hyperlink" Target="https://www.umsl.edu/branding/web-digital/policie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womblest@umsl.edu"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mailto:msmoore@umsl.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giving.umsl.edu/s/260/35-development/giving/start.aspx?sid=260&amp;gid=35&amp;pgid=61" TargetMode="External"/><Relationship Id="rId13" Type="http://schemas.openxmlformats.org/officeDocument/2006/relationships/hyperlink" Target="https://www.umsl.edu/services/weinman/index.html" TargetMode="External"/><Relationship Id="rId3" Type="http://schemas.openxmlformats.org/officeDocument/2006/relationships/hyperlink" Target="https://www.umsl.edu/admissions/first-year-student/index.html" TargetMode="External"/><Relationship Id="rId7" Type="http://schemas.openxmlformats.org/officeDocument/2006/relationships/hyperlink" Target="https://www.umslalumni.org/s/260/alumni/start.aspx?gid=1001&amp;pgid=61" TargetMode="External"/><Relationship Id="rId12" Type="http://schemas.openxmlformats.org/officeDocument/2006/relationships/hyperlink" Target="https://www.umsl.edu/services/hrs/careers/index.html"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umsl.edu/sfs/padres.html" TargetMode="External"/><Relationship Id="rId11" Type="http://schemas.openxmlformats.org/officeDocument/2006/relationships/hyperlink" Target="https://www.umsl.edu/recd/sponsored-projects/index.html" TargetMode="External"/><Relationship Id="rId5" Type="http://schemas.openxmlformats.org/officeDocument/2006/relationships/hyperlink" Target="https://www.umsl.edu/sfs/parents.html" TargetMode="External"/><Relationship Id="rId10" Type="http://schemas.openxmlformats.org/officeDocument/2006/relationships/hyperlink" Target="https://www.umsl.edu/nursing/directory/index.html" TargetMode="External"/><Relationship Id="rId4" Type="http://schemas.openxmlformats.org/officeDocument/2006/relationships/hyperlink" Target="https://www.umsl.edu/divisions/artscience/sociology/index.html" TargetMode="External"/><Relationship Id="rId9" Type="http://schemas.openxmlformats.org/officeDocument/2006/relationships/hyperlink" Target="https://www.umsl.edu/divisions/artscience/index.html" TargetMode="External"/><Relationship Id="rId14" Type="http://schemas.openxmlformats.org/officeDocument/2006/relationships/hyperlink" Target="https://www.umsl.edu/touhill/index.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umsl.edu/campusrecreation/aboutus/contactus.html" TargetMode="External"/><Relationship Id="rId3" Type="http://schemas.openxmlformats.org/officeDocument/2006/relationships/image" Target="../media/image6.png"/><Relationship Id="rId7" Type="http://schemas.openxmlformats.org/officeDocument/2006/relationships/hyperlink" Target="https://www.umsl.edu/services/hrs/employee-engagement/index.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msl.edu/services/hrs/employee-resources/index.html"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srcRect l="1000" r="1000"/>
          <a:stretch>
            <a:fillRect/>
          </a:stretch>
        </p:blipFill>
        <p:spPr>
          <a:xfrm>
            <a:off x="0" y="0"/>
            <a:ext cx="10388600" cy="5854700"/>
          </a:xfrm>
          <a:prstGeom prst="rect">
            <a:avLst/>
          </a:prstGeom>
        </p:spPr>
      </p:pic>
      <p:sp>
        <p:nvSpPr>
          <p:cNvPr id="4" name="AutoShape 4"/>
          <p:cNvSpPr/>
          <p:nvPr/>
        </p:nvSpPr>
        <p:spPr>
          <a:xfrm>
            <a:off x="774700" y="3949700"/>
            <a:ext cx="8851900" cy="266700"/>
          </a:xfrm>
          <a:prstGeom prst="rect">
            <a:avLst/>
          </a:prstGeom>
          <a:solidFill>
            <a:srgbClr val="000000">
              <a:alpha val="0"/>
            </a:srgbClr>
          </a:solidFill>
        </p:spPr>
        <p:txBody>
          <a:bodyPr/>
          <a:lstStyle/>
          <a:p>
            <a:endParaRPr lang="en-US"/>
          </a:p>
        </p:txBody>
      </p:sp>
      <p:sp>
        <p:nvSpPr>
          <p:cNvPr id="5" name="AutoShape 5"/>
          <p:cNvSpPr/>
          <p:nvPr/>
        </p:nvSpPr>
        <p:spPr>
          <a:xfrm>
            <a:off x="0" y="0"/>
            <a:ext cx="10388600" cy="5854700"/>
          </a:xfrm>
          <a:prstGeom prst="rect">
            <a:avLst/>
          </a:prstGeom>
          <a:solidFill>
            <a:srgbClr val="000000">
              <a:alpha val="0"/>
            </a:srgbClr>
          </a:solidFill>
        </p:spPr>
        <p:txBody>
          <a:bodyPr/>
          <a:lstStyle/>
          <a:p>
            <a:endParaRPr lang="en-US"/>
          </a:p>
        </p:txBody>
      </p:sp>
      <p:sp>
        <p:nvSpPr>
          <p:cNvPr id="6" name="AutoShape 6"/>
          <p:cNvSpPr/>
          <p:nvPr/>
        </p:nvSpPr>
        <p:spPr>
          <a:xfrm>
            <a:off x="3632200" y="762000"/>
            <a:ext cx="3111500" cy="0"/>
          </a:xfrm>
          <a:prstGeom prst="rect">
            <a:avLst/>
          </a:prstGeom>
          <a:solidFill>
            <a:srgbClr val="000000"/>
          </a:solidFill>
        </p:spPr>
        <p:txBody>
          <a:bodyPr/>
          <a:lstStyle/>
          <a:p>
            <a:endParaRPr lang="en-US"/>
          </a:p>
        </p:txBody>
      </p:sp>
      <p:sp>
        <p:nvSpPr>
          <p:cNvPr id="7" name="AutoShape 7"/>
          <p:cNvSpPr/>
          <p:nvPr/>
        </p:nvSpPr>
        <p:spPr>
          <a:xfrm>
            <a:off x="774700" y="1143000"/>
            <a:ext cx="8851900" cy="3086100"/>
          </a:xfrm>
          <a:prstGeom prst="rect">
            <a:avLst/>
          </a:prstGeom>
          <a:solidFill>
            <a:srgbClr val="3FB447">
              <a:alpha val="0"/>
            </a:srgbClr>
          </a:solidFill>
        </p:spPr>
        <p:txBody>
          <a:bodyPr/>
          <a:lstStyle/>
          <a:p>
            <a:endParaRPr lang="en-US"/>
          </a:p>
        </p:txBody>
      </p:sp>
      <p:sp>
        <p:nvSpPr>
          <p:cNvPr id="8" name="TextBox 8"/>
          <p:cNvSpPr txBox="1"/>
          <p:nvPr/>
        </p:nvSpPr>
        <p:spPr>
          <a:xfrm>
            <a:off x="774700" y="2921000"/>
            <a:ext cx="8851900" cy="723900"/>
          </a:xfrm>
          <a:prstGeom prst="rect">
            <a:avLst/>
          </a:prstGeom>
          <a:solidFill>
            <a:srgbClr val="000000">
              <a:alpha val="0"/>
            </a:srgbClr>
          </a:solidFill>
        </p:spPr>
        <p:txBody>
          <a:bodyPr lIns="0" tIns="0" rIns="0" bIns="0" rtlCol="0" anchor="ctr"/>
          <a:lstStyle/>
          <a:p>
            <a:pPr indent="0" algn="l">
              <a:lnSpc>
                <a:spcPct val="100000"/>
              </a:lnSpc>
              <a:defRPr/>
            </a:pPr>
            <a:r>
              <a:rPr lang="en-US" sz="4800" b="1">
                <a:solidFill>
                  <a:srgbClr val="000000"/>
                </a:solidFill>
                <a:latin typeface="苹方-简"/>
              </a:rPr>
              <a:t>SEO and Content Strategy</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778000"/>
            <a:ext cx="8864600" cy="266700"/>
          </a:xfrm>
          <a:prstGeom prst="rect">
            <a:avLst/>
          </a:prstGeom>
          <a:solidFill>
            <a:srgbClr val="000000">
              <a:alpha val="0"/>
            </a:srgbClr>
          </a:solidFill>
        </p:spPr>
        <p:txBody>
          <a:bodyPr/>
          <a:lstStyle/>
          <a:p>
            <a:endParaRPr lang="en-US"/>
          </a:p>
        </p:txBody>
      </p:sp>
      <p:sp>
        <p:nvSpPr>
          <p:cNvPr id="6" name="AutoShape 6"/>
          <p:cNvSpPr/>
          <p:nvPr/>
        </p:nvSpPr>
        <p:spPr>
          <a:xfrm>
            <a:off x="0" y="0"/>
            <a:ext cx="10388600" cy="5854700"/>
          </a:xfrm>
          <a:prstGeom prst="rect">
            <a:avLst/>
          </a:prstGeom>
          <a:solidFill>
            <a:srgbClr val="000000">
              <a:alpha val="0"/>
            </a:srgbClr>
          </a:solidFill>
        </p:spPr>
        <p:txBody>
          <a:bodyPr/>
          <a:lstStyle/>
          <a:p>
            <a:endParaRPr lang="en-US"/>
          </a:p>
        </p:txBody>
      </p:sp>
      <p:sp>
        <p:nvSpPr>
          <p:cNvPr id="7" name="AutoShape 7"/>
          <p:cNvSpPr/>
          <p:nvPr/>
        </p:nvSpPr>
        <p:spPr>
          <a:xfrm>
            <a:off x="3632200" y="4584700"/>
            <a:ext cx="3111500" cy="0"/>
          </a:xfrm>
          <a:prstGeom prst="rect">
            <a:avLst/>
          </a:prstGeom>
          <a:solidFill>
            <a:srgbClr val="000000"/>
          </a:solidFill>
        </p:spPr>
        <p:txBody>
          <a:bodyPr/>
          <a:lstStyle/>
          <a:p>
            <a:endParaRPr lang="en-US"/>
          </a:p>
        </p:txBody>
      </p:sp>
      <p:sp>
        <p:nvSpPr>
          <p:cNvPr id="8" name="TextBox 8"/>
          <p:cNvSpPr txBox="1"/>
          <p:nvPr/>
        </p:nvSpPr>
        <p:spPr>
          <a:xfrm>
            <a:off x="762000" y="26543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mj-lt"/>
              </a:rPr>
              <a:t>Crafting Effective Content</a:t>
            </a:r>
            <a:endParaRPr lang="en-US" sz="1100">
              <a:latin typeface="+mj-lt"/>
            </a:endParaRPr>
          </a:p>
        </p:txBody>
      </p:sp>
      <p:sp>
        <p:nvSpPr>
          <p:cNvPr id="9" name="TextBox 9"/>
          <p:cNvSpPr txBox="1"/>
          <p:nvPr/>
        </p:nvSpPr>
        <p:spPr>
          <a:xfrm>
            <a:off x="762000" y="1778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dirty="0">
                <a:solidFill>
                  <a:srgbClr val="000000"/>
                </a:solidFill>
                <a:latin typeface="+mj-lt"/>
              </a:rPr>
              <a:t>Section 3</a:t>
            </a:r>
            <a:endParaRPr lang="en-US" sz="11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930400"/>
          </a:xfrm>
          <a:prstGeom prst="rect">
            <a:avLst/>
          </a:prstGeom>
          <a:solidFill>
            <a:srgbClr val="000000">
              <a:alpha val="0"/>
            </a:srgbClr>
          </a:solidFill>
        </p:spPr>
        <p:txBody>
          <a:bodyPr/>
          <a:lstStyle/>
          <a:p>
            <a:endParaRPr lang="en-US"/>
          </a:p>
        </p:txBody>
      </p:sp>
      <p:sp>
        <p:nvSpPr>
          <p:cNvPr id="6" name="AutoShape 6"/>
          <p:cNvSpPr/>
          <p:nvPr/>
        </p:nvSpPr>
        <p:spPr>
          <a:xfrm>
            <a:off x="1016000" y="1016000"/>
            <a:ext cx="3810000" cy="3810000"/>
          </a:xfrm>
          <a:prstGeom prst="rect">
            <a:avLst/>
          </a:prstGeom>
          <a:solidFill>
            <a:srgbClr val="000000">
              <a:alpha val="0"/>
            </a:srgbClr>
          </a:solidFill>
        </p:spPr>
        <p:txBody>
          <a:bodyPr/>
          <a:lstStyle/>
          <a:p>
            <a:endParaRPr lang="en-US"/>
          </a:p>
        </p:txBody>
      </p:sp>
      <p:sp>
        <p:nvSpPr>
          <p:cNvPr id="7" name="AutoShape 7"/>
          <p:cNvSpPr/>
          <p:nvPr/>
        </p:nvSpPr>
        <p:spPr>
          <a:xfrm>
            <a:off x="5461000" y="2095500"/>
            <a:ext cx="635000" cy="25400"/>
          </a:xfrm>
          <a:prstGeom prst="rect">
            <a:avLst/>
          </a:prstGeom>
          <a:solidFill>
            <a:srgbClr val="000000"/>
          </a:solidFill>
        </p:spPr>
        <p:txBody>
          <a:bodyPr/>
          <a:lstStyle/>
          <a:p>
            <a:endParaRPr lang="en-US"/>
          </a:p>
        </p:txBody>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Content-First Design Principles</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Prioritizing Content Clarity</a:t>
            </a:r>
            <a:endParaRPr lang="en-US" sz="1100"/>
          </a:p>
        </p:txBody>
      </p:sp>
      <p:sp>
        <p:nvSpPr>
          <p:cNvPr id="10" name="TextBox 10"/>
          <p:cNvSpPr txBox="1"/>
          <p:nvPr/>
        </p:nvSpPr>
        <p:spPr>
          <a:xfrm>
            <a:off x="5461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Content-first design emphasizes the importance of delivering clear, concise, and relevant information to users before visual elements, ensuring that the primary message resonates with the audience's needs and enhances overall engagement.</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sp>
        <p:nvSpPr>
          <p:cNvPr id="4" name="AutoShape 4"/>
          <p:cNvSpPr/>
          <p:nvPr/>
        </p:nvSpPr>
        <p:spPr>
          <a:xfrm>
            <a:off x="508000" y="1308100"/>
            <a:ext cx="2806700" cy="3378200"/>
          </a:xfrm>
          <a:prstGeom prst="rect">
            <a:avLst/>
          </a:prstGeom>
          <a:solidFill>
            <a:srgbClr val="000000">
              <a:alpha val="0"/>
            </a:srgbClr>
          </a:solidFill>
        </p:spPr>
        <p:txBody>
          <a:bodyPr/>
          <a:lstStyle/>
          <a:p>
            <a:endParaRPr lang="en-US"/>
          </a:p>
        </p:txBody>
      </p:sp>
      <p:sp>
        <p:nvSpPr>
          <p:cNvPr id="5" name="AutoShape 5"/>
          <p:cNvSpPr/>
          <p:nvPr/>
        </p:nvSpPr>
        <p:spPr>
          <a:xfrm>
            <a:off x="3784600" y="1308100"/>
            <a:ext cx="2806700" cy="3378200"/>
          </a:xfrm>
          <a:prstGeom prst="rect">
            <a:avLst/>
          </a:prstGeom>
          <a:solidFill>
            <a:srgbClr val="000000">
              <a:alpha val="0"/>
            </a:srgbClr>
          </a:solidFill>
        </p:spPr>
        <p:txBody>
          <a:bodyPr/>
          <a:lstStyle/>
          <a:p>
            <a:endParaRPr lang="en-US"/>
          </a:p>
        </p:txBody>
      </p:sp>
      <p:sp>
        <p:nvSpPr>
          <p:cNvPr id="6" name="AutoShape 6"/>
          <p:cNvSpPr/>
          <p:nvPr/>
        </p:nvSpPr>
        <p:spPr>
          <a:xfrm>
            <a:off x="7061200" y="1308100"/>
            <a:ext cx="2806700" cy="3378200"/>
          </a:xfrm>
          <a:prstGeom prst="rect">
            <a:avLst/>
          </a:prstGeom>
          <a:solidFill>
            <a:srgbClr val="000000">
              <a:alpha val="0"/>
            </a:srgbClr>
          </a:solidFill>
        </p:spPr>
        <p:txBody>
          <a:bodyPr/>
          <a:lstStyle/>
          <a:p>
            <a:endParaRPr lang="en-US"/>
          </a:p>
        </p:txBody>
      </p:sp>
      <p:sp>
        <p:nvSpPr>
          <p:cNvPr id="7" name="AutoShape 7"/>
          <p:cNvSpPr/>
          <p:nvPr/>
        </p:nvSpPr>
        <p:spPr>
          <a:xfrm>
            <a:off x="508000" y="0"/>
            <a:ext cx="0" cy="0"/>
          </a:xfrm>
          <a:prstGeom prst="rect">
            <a:avLst/>
          </a:prstGeom>
          <a:solidFill>
            <a:srgbClr val="000000">
              <a:alpha val="0"/>
            </a:srgbClr>
          </a:solidFill>
        </p:spPr>
        <p:txBody>
          <a:bodyPr/>
          <a:lstStyle/>
          <a:p>
            <a:endParaRPr lang="en-US"/>
          </a:p>
        </p:txBody>
      </p:sp>
      <p:sp>
        <p:nvSpPr>
          <p:cNvPr id="8" name="AutoShape 8"/>
          <p:cNvSpPr/>
          <p:nvPr/>
        </p:nvSpPr>
        <p:spPr>
          <a:xfrm>
            <a:off x="3784600" y="0"/>
            <a:ext cx="0" cy="0"/>
          </a:xfrm>
          <a:prstGeom prst="rect">
            <a:avLst/>
          </a:prstGeom>
          <a:solidFill>
            <a:srgbClr val="000000">
              <a:alpha val="0"/>
            </a:srgbClr>
          </a:solidFill>
        </p:spPr>
        <p:txBody>
          <a:bodyPr/>
          <a:lstStyle/>
          <a:p>
            <a:endParaRPr lang="en-US"/>
          </a:p>
        </p:txBody>
      </p:sp>
      <p:sp>
        <p:nvSpPr>
          <p:cNvPr id="9" name="AutoShape 9"/>
          <p:cNvSpPr/>
          <p:nvPr/>
        </p:nvSpPr>
        <p:spPr>
          <a:xfrm>
            <a:off x="7061200" y="0"/>
            <a:ext cx="0" cy="0"/>
          </a:xfrm>
          <a:prstGeom prst="rect">
            <a:avLst/>
          </a:prstGeom>
          <a:solidFill>
            <a:srgbClr val="000000">
              <a:alpha val="0"/>
            </a:srgbClr>
          </a:solidFill>
        </p:spPr>
        <p:txBody>
          <a:bodyPr/>
          <a:lstStyle/>
          <a:p>
            <a:endParaRPr lang="en-US"/>
          </a:p>
        </p:txBody>
      </p:sp>
      <p:sp>
        <p:nvSpPr>
          <p:cNvPr id="10" name="TextBox 10"/>
          <p:cNvSpPr txBox="1"/>
          <p:nvPr/>
        </p:nvSpPr>
        <p:spPr>
          <a:xfrm>
            <a:off x="1524000" y="1308100"/>
            <a:ext cx="762000" cy="762000"/>
          </a:xfrm>
          <a:prstGeom prst="roundRect">
            <a:avLst>
              <a:gd name="adj" fmla="val 50000"/>
            </a:avLst>
          </a:prstGeom>
          <a:solidFill>
            <a:srgbClr val="E97357"/>
          </a:solidFill>
        </p:spPr>
        <p:txBody>
          <a:bodyPr lIns="0" tIns="0" rIns="0" bIns="0" rtlCol="0" anchor="ctr"/>
          <a:lstStyle/>
          <a:p>
            <a:pPr indent="0" algn="l">
              <a:lnSpc>
                <a:spcPct val="100000"/>
              </a:lnSpc>
              <a:defRPr/>
            </a:pPr>
            <a:r>
              <a:rPr lang="en-US" sz="3200" b="1">
                <a:solidFill>
                  <a:srgbClr val="FFFFFF"/>
                </a:solidFill>
              </a:rPr>
              <a:t>01</a:t>
            </a:r>
            <a:endParaRPr lang="en-US" sz="1100"/>
          </a:p>
        </p:txBody>
      </p:sp>
      <p:sp>
        <p:nvSpPr>
          <p:cNvPr id="11" name="TextBox 11"/>
          <p:cNvSpPr txBox="1"/>
          <p:nvPr/>
        </p:nvSpPr>
        <p:spPr>
          <a:xfrm>
            <a:off x="4800600" y="1308100"/>
            <a:ext cx="762000" cy="762000"/>
          </a:xfrm>
          <a:prstGeom prst="roundRect">
            <a:avLst>
              <a:gd name="adj" fmla="val 50000"/>
            </a:avLst>
          </a:prstGeom>
          <a:solidFill>
            <a:srgbClr val="E97357"/>
          </a:solidFill>
        </p:spPr>
        <p:txBody>
          <a:bodyPr lIns="0" tIns="0" rIns="0" bIns="0" rtlCol="0" anchor="ctr"/>
          <a:lstStyle/>
          <a:p>
            <a:pPr indent="0" algn="l">
              <a:lnSpc>
                <a:spcPct val="100000"/>
              </a:lnSpc>
              <a:defRPr/>
            </a:pPr>
            <a:r>
              <a:rPr lang="en-US" sz="3200" b="1">
                <a:solidFill>
                  <a:srgbClr val="FFFFFF"/>
                </a:solidFill>
              </a:rPr>
              <a:t>02</a:t>
            </a:r>
            <a:endParaRPr lang="en-US" sz="1100"/>
          </a:p>
        </p:txBody>
      </p:sp>
      <p:sp>
        <p:nvSpPr>
          <p:cNvPr id="12" name="TextBox 12"/>
          <p:cNvSpPr txBox="1"/>
          <p:nvPr/>
        </p:nvSpPr>
        <p:spPr>
          <a:xfrm>
            <a:off x="8089900" y="1308100"/>
            <a:ext cx="762000" cy="762000"/>
          </a:xfrm>
          <a:prstGeom prst="roundRect">
            <a:avLst>
              <a:gd name="adj" fmla="val 50000"/>
            </a:avLst>
          </a:prstGeom>
          <a:solidFill>
            <a:srgbClr val="E97357"/>
          </a:solidFill>
        </p:spPr>
        <p:txBody>
          <a:bodyPr lIns="0" tIns="0" rIns="0" bIns="0" rtlCol="0" anchor="ctr"/>
          <a:lstStyle/>
          <a:p>
            <a:pPr indent="0" algn="l">
              <a:lnSpc>
                <a:spcPct val="100000"/>
              </a:lnSpc>
              <a:defRPr/>
            </a:pPr>
            <a:r>
              <a:rPr lang="en-US" sz="3200" b="1">
                <a:solidFill>
                  <a:srgbClr val="FFFFFF"/>
                </a:solidFill>
              </a:rPr>
              <a:t>03</a:t>
            </a:r>
            <a:endParaRPr lang="en-US" sz="1100"/>
          </a:p>
        </p:txBody>
      </p:sp>
      <p:sp>
        <p:nvSpPr>
          <p:cNvPr id="13" name="TextBox 13"/>
          <p:cNvSpPr txBox="1"/>
          <p:nvPr/>
        </p:nvSpPr>
        <p:spPr>
          <a:xfrm>
            <a:off x="508000" y="381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rPr>
              <a:t>Building a Strong Brand Identity through Content</a:t>
            </a:r>
            <a:endParaRPr lang="en-US" sz="1100"/>
          </a:p>
        </p:txBody>
      </p:sp>
      <p:sp>
        <p:nvSpPr>
          <p:cNvPr id="14" name="TextBox 14"/>
          <p:cNvSpPr txBox="1"/>
          <p:nvPr/>
        </p:nvSpPr>
        <p:spPr>
          <a:xfrm>
            <a:off x="508000" y="2324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rPr>
              <a:t>Consistency in Messaging</a:t>
            </a:r>
            <a:endParaRPr lang="en-US" sz="1100"/>
          </a:p>
        </p:txBody>
      </p:sp>
      <p:sp>
        <p:nvSpPr>
          <p:cNvPr id="15" name="TextBox 15"/>
          <p:cNvSpPr txBox="1"/>
          <p:nvPr/>
        </p:nvSpPr>
        <p:spPr>
          <a:xfrm>
            <a:off x="3784600" y="2324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rPr>
              <a:t>Visual and Verbal Cohesion</a:t>
            </a:r>
            <a:endParaRPr lang="en-US" sz="1100"/>
          </a:p>
        </p:txBody>
      </p:sp>
      <p:sp>
        <p:nvSpPr>
          <p:cNvPr id="16" name="TextBox 16"/>
          <p:cNvSpPr txBox="1"/>
          <p:nvPr/>
        </p:nvSpPr>
        <p:spPr>
          <a:xfrm>
            <a:off x="7061200" y="2324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rPr>
              <a:t>Engagement through Storytelling</a:t>
            </a:r>
            <a:endParaRPr lang="en-US" sz="1100"/>
          </a:p>
        </p:txBody>
      </p:sp>
      <p:sp>
        <p:nvSpPr>
          <p:cNvPr id="17" name="TextBox 17"/>
          <p:cNvSpPr txBox="1"/>
          <p:nvPr/>
        </p:nvSpPr>
        <p:spPr>
          <a:xfrm>
            <a:off x="508000" y="3086100"/>
            <a:ext cx="28067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dirty="0">
                <a:solidFill>
                  <a:srgbClr val="000000"/>
                </a:solidFill>
              </a:rPr>
              <a:t>A strong brand identity is built through </a:t>
            </a:r>
            <a:r>
              <a:rPr lang="en-US" sz="1400" b="0" dirty="0">
                <a:solidFill>
                  <a:srgbClr val="000000"/>
                </a:solidFill>
                <a:hlinkClick r:id="rId3"/>
              </a:rPr>
              <a:t>consistent messaging </a:t>
            </a:r>
            <a:r>
              <a:rPr lang="en-US" sz="1400" b="0" dirty="0">
                <a:solidFill>
                  <a:srgbClr val="000000"/>
                </a:solidFill>
              </a:rPr>
              <a:t>across all content platforms, ensuring that the audience recognizes and relates to the brand's values and mission.</a:t>
            </a:r>
            <a:endParaRPr lang="en-US" sz="1100" dirty="0"/>
          </a:p>
        </p:txBody>
      </p:sp>
      <p:sp>
        <p:nvSpPr>
          <p:cNvPr id="18" name="TextBox 18"/>
          <p:cNvSpPr txBox="1"/>
          <p:nvPr/>
        </p:nvSpPr>
        <p:spPr>
          <a:xfrm>
            <a:off x="3784600" y="3086100"/>
            <a:ext cx="28067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dirty="0">
                <a:solidFill>
                  <a:srgbClr val="000000"/>
                </a:solidFill>
              </a:rPr>
              <a:t>Integrating visual elements with verbal content enhances brand recognition, as cohesive design and language create a unified experience that resonates with the target audience.</a:t>
            </a:r>
            <a:endParaRPr lang="en-US" sz="1100" dirty="0"/>
          </a:p>
        </p:txBody>
      </p:sp>
      <p:sp>
        <p:nvSpPr>
          <p:cNvPr id="19" name="TextBox 19"/>
          <p:cNvSpPr txBox="1"/>
          <p:nvPr/>
        </p:nvSpPr>
        <p:spPr>
          <a:xfrm>
            <a:off x="7061200" y="3086100"/>
            <a:ext cx="28067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dirty="0">
                <a:solidFill>
                  <a:srgbClr val="000000"/>
                </a:solidFill>
              </a:rPr>
              <a:t>Utilizing storytelling techniques in content fosters emotional connections with the audience, reinforcing brand identity and encouraging loyalty among stakeholders.</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00" r="2000"/>
          <a:stretch>
            <a:fillRect/>
          </a:stretch>
        </p:blipFill>
        <p:spPr>
          <a:xfrm>
            <a:off x="0" y="0"/>
            <a:ext cx="10388600" cy="6045200"/>
          </a:xfrm>
          <a:prstGeom prst="rect">
            <a:avLst/>
          </a:prstGeom>
        </p:spPr>
      </p:pic>
      <p:sp>
        <p:nvSpPr>
          <p:cNvPr id="3" name="AutoShape 3"/>
          <p:cNvSpPr/>
          <p:nvPr/>
        </p:nvSpPr>
        <p:spPr>
          <a:xfrm>
            <a:off x="0" y="0"/>
            <a:ext cx="10388600" cy="6045200"/>
          </a:xfrm>
          <a:prstGeom prst="rect">
            <a:avLst/>
          </a:prstGeom>
          <a:solidFill>
            <a:srgbClr val="000000">
              <a:alpha val="0"/>
            </a:srgbClr>
          </a:solidFill>
        </p:spPr>
        <p:txBody>
          <a:bodyPr/>
          <a:lstStyle/>
          <a:p>
            <a:endParaRPr lang="en-US"/>
          </a:p>
        </p:txBody>
      </p:sp>
      <p:sp>
        <p:nvSpPr>
          <p:cNvPr id="4" name="AutoShape 4"/>
          <p:cNvSpPr/>
          <p:nvPr/>
        </p:nvSpPr>
        <p:spPr>
          <a:xfrm>
            <a:off x="774700" y="1054100"/>
            <a:ext cx="4216400" cy="4597400"/>
          </a:xfrm>
          <a:prstGeom prst="roundRect">
            <a:avLst>
              <a:gd name="adj" fmla="val 3614"/>
            </a:avLst>
          </a:prstGeom>
          <a:solidFill>
            <a:srgbClr val="FFFFFF"/>
          </a:solidFill>
        </p:spPr>
        <p:txBody>
          <a:bodyPr/>
          <a:lstStyle/>
          <a:p>
            <a:endParaRPr lang="en-US"/>
          </a:p>
        </p:txBody>
      </p:sp>
      <p:sp>
        <p:nvSpPr>
          <p:cNvPr id="5" name="AutoShape 5"/>
          <p:cNvSpPr/>
          <p:nvPr/>
        </p:nvSpPr>
        <p:spPr>
          <a:xfrm>
            <a:off x="5384800" y="1054100"/>
            <a:ext cx="4216400" cy="4597400"/>
          </a:xfrm>
          <a:prstGeom prst="roundRect">
            <a:avLst>
              <a:gd name="adj" fmla="val 3614"/>
            </a:avLst>
          </a:prstGeom>
          <a:solidFill>
            <a:srgbClr val="FFFFFF"/>
          </a:solidFill>
        </p:spPr>
        <p:txBody>
          <a:bodyPr/>
          <a:lstStyle/>
          <a:p>
            <a:endParaRPr lang="en-US"/>
          </a:p>
        </p:txBody>
      </p:sp>
      <p:sp>
        <p:nvSpPr>
          <p:cNvPr id="6" name="TextBox 6"/>
          <p:cNvSpPr txBox="1"/>
          <p:nvPr/>
        </p:nvSpPr>
        <p:spPr>
          <a:xfrm>
            <a:off x="508000" y="381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rPr>
              <a:t>Aligning Content with Institutional Goals</a:t>
            </a:r>
            <a:endParaRPr lang="en-US" sz="1100"/>
          </a:p>
        </p:txBody>
      </p:sp>
      <p:sp>
        <p:nvSpPr>
          <p:cNvPr id="7" name="TextBox 7"/>
          <p:cNvSpPr txBox="1"/>
          <p:nvPr/>
        </p:nvSpPr>
        <p:spPr>
          <a:xfrm>
            <a:off x="1409700" y="1181100"/>
            <a:ext cx="2959100" cy="1676400"/>
          </a:xfrm>
          <a:prstGeom prst="rect">
            <a:avLst/>
          </a:prstGeom>
          <a:solidFill>
            <a:srgbClr val="000000">
              <a:alpha val="0"/>
            </a:srgbClr>
          </a:solidFill>
        </p:spPr>
        <p:txBody>
          <a:bodyPr lIns="0" tIns="0" rIns="0" bIns="0" rtlCol="0" anchor="ctr"/>
          <a:lstStyle/>
          <a:p>
            <a:pPr indent="0" algn="ctr">
              <a:lnSpc>
                <a:spcPct val="100000"/>
              </a:lnSpc>
              <a:defRPr/>
            </a:pPr>
            <a:r>
              <a:rPr lang="en-US" sz="3400" b="1">
                <a:solidFill>
                  <a:srgbClr val="E97357"/>
                </a:solidFill>
              </a:rPr>
              <a:t>Strategic Content Alignment</a:t>
            </a:r>
            <a:endParaRPr lang="en-US" sz="1100"/>
          </a:p>
        </p:txBody>
      </p:sp>
      <p:sp>
        <p:nvSpPr>
          <p:cNvPr id="8" name="TextBox 8"/>
          <p:cNvSpPr txBox="1"/>
          <p:nvPr/>
        </p:nvSpPr>
        <p:spPr>
          <a:xfrm>
            <a:off x="6007100" y="1181100"/>
            <a:ext cx="2959100" cy="1676400"/>
          </a:xfrm>
          <a:prstGeom prst="rect">
            <a:avLst/>
          </a:prstGeom>
          <a:solidFill>
            <a:srgbClr val="000000">
              <a:alpha val="0"/>
            </a:srgbClr>
          </a:solidFill>
        </p:spPr>
        <p:txBody>
          <a:bodyPr lIns="0" tIns="0" rIns="0" bIns="0" rtlCol="0" anchor="ctr"/>
          <a:lstStyle/>
          <a:p>
            <a:pPr indent="0" algn="ctr">
              <a:lnSpc>
                <a:spcPct val="100000"/>
              </a:lnSpc>
              <a:defRPr/>
            </a:pPr>
            <a:r>
              <a:rPr lang="en-US" sz="3400" b="1" dirty="0">
                <a:solidFill>
                  <a:srgbClr val="E97357"/>
                </a:solidFill>
              </a:rPr>
              <a:t>Measuring Impact and Effectiveness</a:t>
            </a:r>
            <a:endParaRPr lang="en-US" sz="1100" dirty="0"/>
          </a:p>
        </p:txBody>
      </p:sp>
      <p:sp>
        <p:nvSpPr>
          <p:cNvPr id="9" name="TextBox 9"/>
          <p:cNvSpPr txBox="1"/>
          <p:nvPr/>
        </p:nvSpPr>
        <p:spPr>
          <a:xfrm>
            <a:off x="1028700" y="2997200"/>
            <a:ext cx="3708400" cy="2413000"/>
          </a:xfrm>
          <a:prstGeom prst="rect">
            <a:avLst/>
          </a:prstGeom>
          <a:solidFill>
            <a:srgbClr val="000000">
              <a:alpha val="0"/>
            </a:srgbClr>
          </a:solidFill>
        </p:spPr>
        <p:txBody>
          <a:bodyPr lIns="0" tIns="0" rIns="0" bIns="0" rtlCol="0" anchor="ctr"/>
          <a:lstStyle/>
          <a:p>
            <a:pPr indent="0" algn="ctr">
              <a:lnSpc>
                <a:spcPct val="100000"/>
              </a:lnSpc>
              <a:defRPr/>
            </a:pPr>
            <a:r>
              <a:rPr lang="en-US" sz="1600" b="0" dirty="0">
                <a:solidFill>
                  <a:srgbClr val="000000"/>
                </a:solidFill>
              </a:rPr>
              <a:t>Ensuring that </a:t>
            </a:r>
            <a:r>
              <a:rPr lang="en-US" sz="1600" b="0" dirty="0">
                <a:solidFill>
                  <a:srgbClr val="000000"/>
                </a:solidFill>
                <a:hlinkClick r:id="rId3"/>
              </a:rPr>
              <a:t>content aligns</a:t>
            </a:r>
            <a:r>
              <a:rPr lang="en-US" sz="1600" b="0" dirty="0">
                <a:solidFill>
                  <a:srgbClr val="000000"/>
                </a:solidFill>
              </a:rPr>
              <a:t> with institutional goals is essential for reinforcing the mission and vision of the organization, as it creates a cohesive narrative that resonates with both internal and external audiences, fostering a unified brand identity.</a:t>
            </a:r>
            <a:endParaRPr lang="en-US" sz="1100" dirty="0"/>
          </a:p>
        </p:txBody>
      </p:sp>
      <p:sp>
        <p:nvSpPr>
          <p:cNvPr id="10" name="TextBox 10"/>
          <p:cNvSpPr txBox="1"/>
          <p:nvPr/>
        </p:nvSpPr>
        <p:spPr>
          <a:xfrm>
            <a:off x="5638800" y="2997200"/>
            <a:ext cx="3708400" cy="2413000"/>
          </a:xfrm>
          <a:prstGeom prst="rect">
            <a:avLst/>
          </a:prstGeom>
          <a:solidFill>
            <a:srgbClr val="000000">
              <a:alpha val="0"/>
            </a:srgbClr>
          </a:solidFill>
        </p:spPr>
        <p:txBody>
          <a:bodyPr lIns="0" tIns="0" rIns="0" bIns="0" rtlCol="0" anchor="ctr"/>
          <a:lstStyle/>
          <a:p>
            <a:pPr indent="0" algn="ctr">
              <a:lnSpc>
                <a:spcPct val="100000"/>
              </a:lnSpc>
              <a:defRPr/>
            </a:pPr>
            <a:r>
              <a:rPr lang="en-US" sz="1600" b="0" dirty="0">
                <a:solidFill>
                  <a:srgbClr val="000000"/>
                </a:solidFill>
              </a:rPr>
              <a:t>Regularly assessing the effectiveness of content in relation to institutional objectives allows for data-driven adjustments, ensuring that content not only meets audience needs but also contributes to the overall success and strategic direction of the institution.</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000" r="15000"/>
          <a:stretch>
            <a:fillRect/>
          </a:stretch>
        </p:blipFill>
        <p:spPr>
          <a:xfrm>
            <a:off x="0" y="0"/>
            <a:ext cx="10388600" cy="8229600"/>
          </a:xfrm>
          <a:prstGeom prst="rect">
            <a:avLst/>
          </a:prstGeom>
        </p:spPr>
      </p:pic>
      <p:sp>
        <p:nvSpPr>
          <p:cNvPr id="3" name="AutoShape 3"/>
          <p:cNvSpPr/>
          <p:nvPr/>
        </p:nvSpPr>
        <p:spPr>
          <a:xfrm>
            <a:off x="0" y="0"/>
            <a:ext cx="10388600" cy="8229600"/>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3"/>
          <a:srcRect l="36000" r="36000"/>
          <a:stretch>
            <a:fillRect/>
          </a:stretch>
        </p:blipFill>
        <p:spPr>
          <a:xfrm>
            <a:off x="0" y="0"/>
            <a:ext cx="3454400" cy="8229600"/>
          </a:xfrm>
          <a:prstGeom prst="rect">
            <a:avLst/>
          </a:prstGeom>
        </p:spPr>
      </p:pic>
      <p:sp>
        <p:nvSpPr>
          <p:cNvPr id="5" name="AutoShape 5"/>
          <p:cNvSpPr/>
          <p:nvPr/>
        </p:nvSpPr>
        <p:spPr>
          <a:xfrm>
            <a:off x="4064000" y="1905000"/>
            <a:ext cx="5829300" cy="1549400"/>
          </a:xfrm>
          <a:prstGeom prst="roundRect">
            <a:avLst>
              <a:gd name="adj" fmla="val 13114"/>
            </a:avLst>
          </a:prstGeom>
          <a:solidFill>
            <a:srgbClr val="FBEFF0"/>
          </a:solidFill>
          <a:ln w="12700">
            <a:solidFill>
              <a:srgbClr val="FCDBE0"/>
            </a:solidFill>
          </a:ln>
        </p:spPr>
        <p:txBody>
          <a:bodyPr/>
          <a:lstStyle/>
          <a:p>
            <a:endParaRPr lang="en-US"/>
          </a:p>
        </p:txBody>
      </p:sp>
      <p:sp>
        <p:nvSpPr>
          <p:cNvPr id="6" name="AutoShape 6"/>
          <p:cNvSpPr/>
          <p:nvPr/>
        </p:nvSpPr>
        <p:spPr>
          <a:xfrm>
            <a:off x="4064000" y="3657600"/>
            <a:ext cx="5829300" cy="1790700"/>
          </a:xfrm>
          <a:prstGeom prst="roundRect">
            <a:avLst>
              <a:gd name="adj" fmla="val 11347"/>
            </a:avLst>
          </a:prstGeom>
          <a:solidFill>
            <a:srgbClr val="FBEFF0"/>
          </a:solidFill>
          <a:ln w="12700">
            <a:solidFill>
              <a:srgbClr val="FCDBE0"/>
            </a:solidFill>
          </a:ln>
        </p:spPr>
        <p:txBody>
          <a:bodyPr/>
          <a:lstStyle/>
          <a:p>
            <a:endParaRPr lang="en-US"/>
          </a:p>
        </p:txBody>
      </p:sp>
      <p:sp>
        <p:nvSpPr>
          <p:cNvPr id="7" name="AutoShape 7"/>
          <p:cNvSpPr/>
          <p:nvPr/>
        </p:nvSpPr>
        <p:spPr>
          <a:xfrm>
            <a:off x="4064000" y="5664200"/>
            <a:ext cx="5829300" cy="1790700"/>
          </a:xfrm>
          <a:prstGeom prst="roundRect">
            <a:avLst>
              <a:gd name="adj" fmla="val 11347"/>
            </a:avLst>
          </a:prstGeom>
          <a:solidFill>
            <a:srgbClr val="FBEFF0"/>
          </a:solidFill>
          <a:ln w="12700">
            <a:solidFill>
              <a:srgbClr val="FCDBE0"/>
            </a:solidFill>
          </a:ln>
        </p:spPr>
        <p:txBody>
          <a:bodyPr/>
          <a:lstStyle/>
          <a:p>
            <a:endParaRPr lang="en-US"/>
          </a:p>
        </p:txBody>
      </p:sp>
      <p:sp>
        <p:nvSpPr>
          <p:cNvPr id="8" name="AutoShape 8"/>
          <p:cNvSpPr/>
          <p:nvPr/>
        </p:nvSpPr>
        <p:spPr>
          <a:xfrm>
            <a:off x="0" y="0"/>
            <a:ext cx="3454400" cy="8229600"/>
          </a:xfrm>
          <a:prstGeom prst="rect">
            <a:avLst/>
          </a:prstGeom>
          <a:solidFill>
            <a:srgbClr val="000000">
              <a:alpha val="0"/>
            </a:srgbClr>
          </a:solidFill>
        </p:spPr>
        <p:txBody>
          <a:bodyPr/>
          <a:lstStyle/>
          <a:p>
            <a:endParaRPr lang="en-US"/>
          </a:p>
        </p:txBody>
      </p:sp>
      <p:sp>
        <p:nvSpPr>
          <p:cNvPr id="9" name="AutoShape 9"/>
          <p:cNvSpPr/>
          <p:nvPr/>
        </p:nvSpPr>
        <p:spPr>
          <a:xfrm>
            <a:off x="4064000" y="2057400"/>
            <a:ext cx="0" cy="1219200"/>
          </a:xfrm>
          <a:prstGeom prst="rect">
            <a:avLst/>
          </a:prstGeom>
          <a:solidFill>
            <a:srgbClr val="FFFFFF"/>
          </a:solidFill>
        </p:spPr>
        <p:txBody>
          <a:bodyPr/>
          <a:lstStyle/>
          <a:p>
            <a:endParaRPr lang="en-US"/>
          </a:p>
        </p:txBody>
      </p:sp>
      <p:sp>
        <p:nvSpPr>
          <p:cNvPr id="10" name="AutoShape 10"/>
          <p:cNvSpPr/>
          <p:nvPr/>
        </p:nvSpPr>
        <p:spPr>
          <a:xfrm>
            <a:off x="4064000" y="3835400"/>
            <a:ext cx="0" cy="1409700"/>
          </a:xfrm>
          <a:prstGeom prst="rect">
            <a:avLst/>
          </a:prstGeom>
          <a:solidFill>
            <a:srgbClr val="FFFFFF"/>
          </a:solidFill>
        </p:spPr>
        <p:txBody>
          <a:bodyPr/>
          <a:lstStyle/>
          <a:p>
            <a:endParaRPr lang="en-US"/>
          </a:p>
        </p:txBody>
      </p:sp>
      <p:sp>
        <p:nvSpPr>
          <p:cNvPr id="11" name="AutoShape 11"/>
          <p:cNvSpPr/>
          <p:nvPr/>
        </p:nvSpPr>
        <p:spPr>
          <a:xfrm>
            <a:off x="4064000" y="5842000"/>
            <a:ext cx="0" cy="1409700"/>
          </a:xfrm>
          <a:prstGeom prst="rect">
            <a:avLst/>
          </a:prstGeom>
          <a:solidFill>
            <a:srgbClr val="FFFFFF"/>
          </a:solidFill>
        </p:spPr>
        <p:txBody>
          <a:bodyPr/>
          <a:lstStyle/>
          <a:p>
            <a:endParaRPr lang="en-US"/>
          </a:p>
        </p:txBody>
      </p:sp>
      <p:sp>
        <p:nvSpPr>
          <p:cNvPr id="12" name="AutoShape 12"/>
          <p:cNvSpPr/>
          <p:nvPr/>
        </p:nvSpPr>
        <p:spPr>
          <a:xfrm>
            <a:off x="0" y="0"/>
            <a:ext cx="0" cy="0"/>
          </a:xfrm>
          <a:prstGeom prst="rect">
            <a:avLst/>
          </a:prstGeom>
          <a:solidFill>
            <a:srgbClr val="000000">
              <a:alpha val="0"/>
            </a:srgbClr>
          </a:solidFill>
        </p:spPr>
        <p:txBody>
          <a:bodyPr/>
          <a:lstStyle/>
          <a:p>
            <a:endParaRPr lang="en-US"/>
          </a:p>
        </p:txBody>
      </p:sp>
      <p:sp>
        <p:nvSpPr>
          <p:cNvPr id="13" name="TextBox 13"/>
          <p:cNvSpPr txBox="1"/>
          <p:nvPr/>
        </p:nvSpPr>
        <p:spPr>
          <a:xfrm>
            <a:off x="4064000" y="457200"/>
            <a:ext cx="5829300" cy="9906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Enhancing User Experience through Navigation</a:t>
            </a:r>
            <a:endParaRPr lang="en-US" sz="1100"/>
          </a:p>
        </p:txBody>
      </p:sp>
      <p:sp>
        <p:nvSpPr>
          <p:cNvPr id="14" name="TextBox 14"/>
          <p:cNvSpPr txBox="1"/>
          <p:nvPr/>
        </p:nvSpPr>
        <p:spPr>
          <a:xfrm>
            <a:off x="4279900" y="21209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Intuitive Navigation Structures</a:t>
            </a:r>
            <a:endParaRPr lang="en-US" sz="1100"/>
          </a:p>
        </p:txBody>
      </p:sp>
      <p:sp>
        <p:nvSpPr>
          <p:cNvPr id="15" name="TextBox 15"/>
          <p:cNvSpPr txBox="1"/>
          <p:nvPr/>
        </p:nvSpPr>
        <p:spPr>
          <a:xfrm>
            <a:off x="4279900" y="38735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Scannable Content Design</a:t>
            </a:r>
            <a:endParaRPr lang="en-US" sz="1100"/>
          </a:p>
        </p:txBody>
      </p:sp>
      <p:sp>
        <p:nvSpPr>
          <p:cNvPr id="16" name="TextBox 16"/>
          <p:cNvSpPr txBox="1"/>
          <p:nvPr/>
        </p:nvSpPr>
        <p:spPr>
          <a:xfrm>
            <a:off x="4279900" y="58801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000000"/>
                </a:solidFill>
              </a:rPr>
              <a:t>Responsive Design Considerations</a:t>
            </a:r>
            <a:endParaRPr lang="en-US" sz="1100" dirty="0"/>
          </a:p>
        </p:txBody>
      </p:sp>
      <p:sp>
        <p:nvSpPr>
          <p:cNvPr id="17" name="TextBox 17"/>
          <p:cNvSpPr txBox="1"/>
          <p:nvPr/>
        </p:nvSpPr>
        <p:spPr>
          <a:xfrm>
            <a:off x="4279900" y="2489200"/>
            <a:ext cx="5397500" cy="736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Implementing </a:t>
            </a:r>
            <a:r>
              <a:rPr lang="en-US" sz="1400" b="0" dirty="0">
                <a:solidFill>
                  <a:srgbClr val="000000">
                    <a:alpha val="87843"/>
                  </a:srgbClr>
                </a:solidFill>
                <a:hlinkClick r:id="rId4"/>
              </a:rPr>
              <a:t>clear and logical</a:t>
            </a:r>
            <a:r>
              <a:rPr lang="en-US" sz="1400" b="0" dirty="0">
                <a:solidFill>
                  <a:srgbClr val="000000">
                    <a:alpha val="87843"/>
                  </a:srgbClr>
                </a:solidFill>
              </a:rPr>
              <a:t> navigation paths allows users to find information effortlessly, reducing frustration and enhancing overall satisfaction with the website experience.</a:t>
            </a:r>
            <a:endParaRPr lang="en-US" sz="1100" dirty="0"/>
          </a:p>
        </p:txBody>
      </p:sp>
      <p:sp>
        <p:nvSpPr>
          <p:cNvPr id="18" name="TextBox 18"/>
          <p:cNvSpPr txBox="1"/>
          <p:nvPr/>
        </p:nvSpPr>
        <p:spPr>
          <a:xfrm>
            <a:off x="4279900" y="4254500"/>
            <a:ext cx="5397500" cy="990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Utilizing headings, bullet points, and concise paragraphs makes content more digestible, enabling users to </a:t>
            </a:r>
            <a:r>
              <a:rPr lang="en-US" sz="1400" b="0" dirty="0">
                <a:solidFill>
                  <a:srgbClr val="000000">
                    <a:alpha val="87843"/>
                  </a:srgbClr>
                </a:solidFill>
                <a:hlinkClick r:id="rId5"/>
              </a:rPr>
              <a:t>quickly scan</a:t>
            </a:r>
            <a:r>
              <a:rPr lang="en-US" sz="1400" b="0" dirty="0">
                <a:solidFill>
                  <a:srgbClr val="000000">
                    <a:alpha val="87843"/>
                  </a:srgbClr>
                </a:solidFill>
              </a:rPr>
              <a:t> for relevant information and improving their engagement with the material.</a:t>
            </a:r>
            <a:endParaRPr lang="en-US" sz="1100" dirty="0"/>
          </a:p>
        </p:txBody>
      </p:sp>
      <p:sp>
        <p:nvSpPr>
          <p:cNvPr id="19" name="TextBox 19"/>
          <p:cNvSpPr txBox="1"/>
          <p:nvPr/>
        </p:nvSpPr>
        <p:spPr>
          <a:xfrm>
            <a:off x="4279900" y="6261100"/>
            <a:ext cx="5397500" cy="990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Ensuring that </a:t>
            </a:r>
            <a:r>
              <a:rPr lang="en-US" sz="1400" b="0" dirty="0">
                <a:solidFill>
                  <a:srgbClr val="000000">
                    <a:alpha val="87843"/>
                  </a:srgbClr>
                </a:solidFill>
                <a:hlinkClick r:id="rId6"/>
              </a:rPr>
              <a:t>navigation is optimized</a:t>
            </a:r>
            <a:r>
              <a:rPr lang="en-US" sz="1400" b="0" dirty="0">
                <a:solidFill>
                  <a:srgbClr val="000000">
                    <a:alpha val="87843"/>
                  </a:srgbClr>
                </a:solidFill>
              </a:rPr>
              <a:t> for various devices enhances accessibility, allowing users to have a seamless experience whether they are on a desktop, tablet, or mobile device.</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1016000"/>
            <a:ext cx="3810000" cy="1638300"/>
          </a:xfrm>
          <a:prstGeom prst="rect">
            <a:avLst/>
          </a:prstGeom>
          <a:solidFill>
            <a:srgbClr val="000000">
              <a:alpha val="0"/>
            </a:srgbClr>
          </a:solidFill>
        </p:spPr>
        <p:txBody>
          <a:bodyPr/>
          <a:lstStyle/>
          <a:p>
            <a:endParaRPr lang="en-US"/>
          </a:p>
        </p:txBody>
      </p:sp>
      <p:sp>
        <p:nvSpPr>
          <p:cNvPr id="6" name="AutoShape 6"/>
          <p:cNvSpPr/>
          <p:nvPr/>
        </p:nvSpPr>
        <p:spPr>
          <a:xfrm>
            <a:off x="1016000" y="1016000"/>
            <a:ext cx="3810000" cy="3810000"/>
          </a:xfrm>
          <a:prstGeom prst="rect">
            <a:avLst/>
          </a:prstGeom>
          <a:solidFill>
            <a:srgbClr val="000000">
              <a:alpha val="0"/>
            </a:srgbClr>
          </a:solidFill>
        </p:spPr>
        <p:txBody>
          <a:bodyPr/>
          <a:lstStyle/>
          <a:p>
            <a:endParaRPr lang="en-US"/>
          </a:p>
        </p:txBody>
      </p:sp>
      <p:sp>
        <p:nvSpPr>
          <p:cNvPr id="7" name="AutoShape 7"/>
          <p:cNvSpPr/>
          <p:nvPr/>
        </p:nvSpPr>
        <p:spPr>
          <a:xfrm>
            <a:off x="5410200" y="4419600"/>
            <a:ext cx="635000" cy="25400"/>
          </a:xfrm>
          <a:prstGeom prst="rect">
            <a:avLst/>
          </a:prstGeom>
          <a:solidFill>
            <a:srgbClr val="000000"/>
          </a:solidFill>
        </p:spPr>
        <p:txBody>
          <a:bodyPr/>
          <a:lstStyle/>
          <a:p>
            <a:endParaRPr lang="en-US"/>
          </a:p>
        </p:txBody>
      </p:sp>
      <p:sp>
        <p:nvSpPr>
          <p:cNvPr id="8" name="TextBox 8"/>
          <p:cNvSpPr txBox="1"/>
          <p:nvPr/>
        </p:nvSpPr>
        <p:spPr>
          <a:xfrm>
            <a:off x="5410200" y="29083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dirty="0">
                <a:solidFill>
                  <a:srgbClr val="000000"/>
                </a:solidFill>
              </a:rPr>
              <a:t>The Importance of Quick Information Access</a:t>
            </a:r>
            <a:endParaRPr lang="en-US" sz="1100" dirty="0"/>
          </a:p>
        </p:txBody>
      </p:sp>
      <p:sp>
        <p:nvSpPr>
          <p:cNvPr id="9" name="TextBox 9"/>
          <p:cNvSpPr txBox="1"/>
          <p:nvPr/>
        </p:nvSpPr>
        <p:spPr>
          <a:xfrm>
            <a:off x="5410200" y="10160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rPr>
              <a:t>User-Centric Design</a:t>
            </a:r>
            <a:endParaRPr lang="en-US" sz="1100"/>
          </a:p>
        </p:txBody>
      </p:sp>
      <p:sp>
        <p:nvSpPr>
          <p:cNvPr id="10" name="TextBox 10"/>
          <p:cNvSpPr txBox="1"/>
          <p:nvPr/>
        </p:nvSpPr>
        <p:spPr>
          <a:xfrm>
            <a:off x="5410200" y="13843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hlinkClick r:id="rId4"/>
              </a:rPr>
              <a:t>Quick access to information</a:t>
            </a:r>
            <a:r>
              <a:rPr lang="en-US" sz="1400" b="0" dirty="0">
                <a:solidFill>
                  <a:srgbClr val="000000"/>
                </a:solidFill>
              </a:rPr>
              <a:t> is vital for enhancing user satisfaction and engagement, as it minimizes frustration and encourages users to explore further, ultimately leading to a more positive perception of the brand and its offerings.</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540000"/>
            <a:ext cx="3810000" cy="1930400"/>
          </a:xfrm>
          <a:prstGeom prst="rect">
            <a:avLst/>
          </a:prstGeom>
          <a:solidFill>
            <a:srgbClr val="000000">
              <a:alpha val="0"/>
            </a:srgbClr>
          </a:solidFill>
        </p:spPr>
        <p:txBody>
          <a:bodyPr/>
          <a:lstStyle/>
          <a:p>
            <a:endParaRPr lang="en-US"/>
          </a:p>
        </p:txBody>
      </p:sp>
      <p:sp>
        <p:nvSpPr>
          <p:cNvPr id="6" name="AutoShape 6"/>
          <p:cNvSpPr/>
          <p:nvPr/>
        </p:nvSpPr>
        <p:spPr>
          <a:xfrm>
            <a:off x="5410200" y="1016000"/>
            <a:ext cx="3810000" cy="3810000"/>
          </a:xfrm>
          <a:prstGeom prst="rect">
            <a:avLst/>
          </a:prstGeom>
          <a:solidFill>
            <a:srgbClr val="000000">
              <a:alpha val="0"/>
            </a:srgbClr>
          </a:solidFill>
        </p:spPr>
        <p:txBody>
          <a:bodyPr/>
          <a:lstStyle/>
          <a:p>
            <a:endParaRPr lang="en-US"/>
          </a:p>
        </p:txBody>
      </p:sp>
      <p:sp>
        <p:nvSpPr>
          <p:cNvPr id="7" name="AutoShape 7"/>
          <p:cNvSpPr/>
          <p:nvPr/>
        </p:nvSpPr>
        <p:spPr>
          <a:xfrm>
            <a:off x="1016000" y="2514600"/>
            <a:ext cx="635000" cy="25400"/>
          </a:xfrm>
          <a:prstGeom prst="rect">
            <a:avLst/>
          </a:prstGeom>
          <a:solidFill>
            <a:srgbClr val="000000"/>
          </a:solidFill>
        </p:spPr>
        <p:txBody>
          <a:bodyPr/>
          <a:lstStyle/>
          <a:p>
            <a:endParaRPr lang="en-US"/>
          </a:p>
        </p:txBody>
      </p:sp>
      <p:sp>
        <p:nvSpPr>
          <p:cNvPr id="8" name="TextBox 8"/>
          <p:cNvSpPr txBox="1"/>
          <p:nvPr/>
        </p:nvSpPr>
        <p:spPr>
          <a:xfrm>
            <a:off x="1016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dirty="0">
                <a:solidFill>
                  <a:srgbClr val="000000"/>
                </a:solidFill>
              </a:rPr>
              <a:t>Enhancing User Experience and Engagement</a:t>
            </a:r>
            <a:endParaRPr lang="en-US" sz="1100" dirty="0"/>
          </a:p>
        </p:txBody>
      </p:sp>
      <p:sp>
        <p:nvSpPr>
          <p:cNvPr id="10" name="TextBox 10"/>
          <p:cNvSpPr txBox="1"/>
          <p:nvPr/>
        </p:nvSpPr>
        <p:spPr>
          <a:xfrm>
            <a:off x="1016000" y="3079750"/>
            <a:ext cx="3810000" cy="201295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Implementing intuitive navigation structures and scannable content significantly enhances user experience by allowing visitors to locate information quickly and efficiently, thereby increasing engagement and reducing bounce rates.</a:t>
            </a:r>
          </a:p>
          <a:p>
            <a:pPr marL="285750" indent="-285750" algn="l">
              <a:lnSpc>
                <a:spcPct val="100000"/>
              </a:lnSpc>
              <a:buFont typeface="Arial" panose="020B0604020202020204" pitchFamily="34" charset="0"/>
              <a:buChar char="•"/>
              <a:defRPr/>
            </a:pPr>
            <a:endParaRPr lang="en-US" sz="1400" dirty="0">
              <a:solidFill>
                <a:srgbClr val="000000"/>
              </a:solidFill>
            </a:endParaRPr>
          </a:p>
          <a:p>
            <a:pPr marL="285750" indent="-285750" algn="l">
              <a:lnSpc>
                <a:spcPct val="100000"/>
              </a:lnSpc>
              <a:buFont typeface="Arial" panose="020B0604020202020204" pitchFamily="34" charset="0"/>
              <a:buChar char="•"/>
              <a:defRPr/>
            </a:pPr>
            <a:r>
              <a:rPr lang="en-US" sz="1400" dirty="0">
                <a:solidFill>
                  <a:srgbClr val="000000"/>
                </a:solidFill>
              </a:rPr>
              <a:t>Familiar navigation terms (contact us)</a:t>
            </a:r>
          </a:p>
          <a:p>
            <a:pPr marL="285750" indent="-285750" algn="l">
              <a:lnSpc>
                <a:spcPct val="100000"/>
              </a:lnSpc>
              <a:buFont typeface="Arial" panose="020B0604020202020204" pitchFamily="34" charset="0"/>
              <a:buChar char="•"/>
              <a:defRPr/>
            </a:pPr>
            <a:r>
              <a:rPr lang="en-US" sz="1400" dirty="0">
                <a:solidFill>
                  <a:srgbClr val="000000"/>
                </a:solidFill>
              </a:rPr>
              <a:t>Check nav on mobile, make sure title and length of menus is not bad</a:t>
            </a:r>
          </a:p>
          <a:p>
            <a:pPr marL="285750" indent="-285750" algn="l">
              <a:lnSpc>
                <a:spcPct val="100000"/>
              </a:lnSpc>
              <a:buFont typeface="Arial" panose="020B0604020202020204" pitchFamily="34" charset="0"/>
              <a:buChar char="•"/>
              <a:defRPr/>
            </a:pPr>
            <a:r>
              <a:rPr lang="en-US" sz="1400" dirty="0">
                <a:solidFill>
                  <a:srgbClr val="000000"/>
                </a:solidFill>
                <a:hlinkClick r:id="rId4"/>
              </a:rPr>
              <a:t>Clear calls to action</a:t>
            </a:r>
            <a:endParaRPr lang="en-US" sz="1400" dirty="0">
              <a:solidFill>
                <a:srgbClr val="000000"/>
              </a:solidFill>
            </a:endParaRPr>
          </a:p>
          <a:p>
            <a:pPr indent="0" algn="l">
              <a:lnSpc>
                <a:spcPct val="100000"/>
              </a:lnSpc>
              <a:defRPr/>
            </a:pPr>
            <a:endParaRPr lang="en-US" sz="1400" dirty="0">
              <a:solidFill>
                <a:srgbClr val="000000"/>
              </a:solidFill>
            </a:endParaRPr>
          </a:p>
          <a:p>
            <a:pPr indent="0" algn="l">
              <a:lnSpc>
                <a:spcPct val="100000"/>
              </a:lnSpc>
              <a:defRPr/>
            </a:pP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l="2000" r="2000"/>
          <a:stretch>
            <a:fillRect/>
          </a:stretch>
        </p:blipFill>
        <p:spPr>
          <a:xfrm>
            <a:off x="1016000" y="1016000"/>
            <a:ext cx="3810000" cy="3810000"/>
          </a:xfrm>
          <a:prstGeom prst="roundRect">
            <a:avLst>
              <a:gd name="adj" fmla="val 6000"/>
            </a:avLst>
          </a:prstGeom>
        </p:spPr>
      </p:pic>
      <p:sp>
        <p:nvSpPr>
          <p:cNvPr id="5" name="AutoShape 5"/>
          <p:cNvSpPr/>
          <p:nvPr/>
        </p:nvSpPr>
        <p:spPr>
          <a:xfrm>
            <a:off x="5374409" y="1009650"/>
            <a:ext cx="3810000" cy="1638300"/>
          </a:xfrm>
          <a:prstGeom prst="rect">
            <a:avLst/>
          </a:prstGeom>
          <a:solidFill>
            <a:srgbClr val="000000">
              <a:alpha val="0"/>
            </a:srgbClr>
          </a:solidFill>
        </p:spPr>
        <p:txBody>
          <a:bodyPr/>
          <a:lstStyle/>
          <a:p>
            <a:endParaRPr lang="en-US"/>
          </a:p>
        </p:txBody>
      </p:sp>
      <p:sp>
        <p:nvSpPr>
          <p:cNvPr id="6" name="AutoShape 6"/>
          <p:cNvSpPr/>
          <p:nvPr/>
        </p:nvSpPr>
        <p:spPr>
          <a:xfrm>
            <a:off x="997527" y="831850"/>
            <a:ext cx="3810000" cy="3810000"/>
          </a:xfrm>
          <a:prstGeom prst="rect">
            <a:avLst/>
          </a:prstGeom>
          <a:solidFill>
            <a:srgbClr val="000000">
              <a:alpha val="0"/>
            </a:srgbClr>
          </a:solidFill>
        </p:spPr>
        <p:txBody>
          <a:bodyPr/>
          <a:lstStyle/>
          <a:p>
            <a:endParaRPr lang="en-US"/>
          </a:p>
        </p:txBody>
      </p:sp>
      <p:sp>
        <p:nvSpPr>
          <p:cNvPr id="7" name="AutoShape 7"/>
          <p:cNvSpPr/>
          <p:nvPr/>
        </p:nvSpPr>
        <p:spPr>
          <a:xfrm>
            <a:off x="5410200" y="4419600"/>
            <a:ext cx="635000" cy="25400"/>
          </a:xfrm>
          <a:prstGeom prst="rect">
            <a:avLst/>
          </a:prstGeom>
          <a:solidFill>
            <a:srgbClr val="000000"/>
          </a:solidFill>
        </p:spPr>
        <p:txBody>
          <a:bodyPr/>
          <a:lstStyle/>
          <a:p>
            <a:endParaRPr lang="en-US"/>
          </a:p>
        </p:txBody>
      </p:sp>
      <p:sp>
        <p:nvSpPr>
          <p:cNvPr id="8" name="TextBox 8"/>
          <p:cNvSpPr txBox="1"/>
          <p:nvPr/>
        </p:nvSpPr>
        <p:spPr>
          <a:xfrm>
            <a:off x="5410200" y="29083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dirty="0">
                <a:solidFill>
                  <a:srgbClr val="000000"/>
                </a:solidFill>
              </a:rPr>
              <a:t>Utilizing Storytelling for Community Engagement</a:t>
            </a:r>
            <a:endParaRPr lang="en-US" sz="1100" dirty="0"/>
          </a:p>
        </p:txBody>
      </p:sp>
      <p:sp>
        <p:nvSpPr>
          <p:cNvPr id="9" name="TextBox 9"/>
          <p:cNvSpPr txBox="1"/>
          <p:nvPr/>
        </p:nvSpPr>
        <p:spPr>
          <a:xfrm>
            <a:off x="5410200" y="7112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dirty="0">
                <a:solidFill>
                  <a:srgbClr val="000000"/>
                </a:solidFill>
              </a:rPr>
              <a:t>Building Trust through Narratives</a:t>
            </a:r>
            <a:endParaRPr lang="en-US" sz="1100" dirty="0"/>
          </a:p>
        </p:txBody>
      </p:sp>
      <p:sp>
        <p:nvSpPr>
          <p:cNvPr id="10" name="TextBox 10"/>
          <p:cNvSpPr txBox="1"/>
          <p:nvPr/>
        </p:nvSpPr>
        <p:spPr>
          <a:xfrm>
            <a:off x="5410200" y="12954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Engaging storytelling creates relatable narratives that foster trust and emotional connections within the community, encouraging participation and strengthening relationships among stakeholders such as students, alumni, and local residents.</a:t>
            </a:r>
          </a:p>
          <a:p>
            <a:pPr marL="285750" indent="-285750" algn="l">
              <a:lnSpc>
                <a:spcPct val="100000"/>
              </a:lnSpc>
              <a:buFont typeface="Arial" panose="020B0604020202020204" pitchFamily="34" charset="0"/>
              <a:buChar char="•"/>
              <a:defRPr/>
            </a:pPr>
            <a:r>
              <a:rPr lang="en-US" sz="1400" dirty="0">
                <a:solidFill>
                  <a:srgbClr val="000000"/>
                </a:solidFill>
                <a:hlinkClick r:id="rId4"/>
              </a:rPr>
              <a:t>Imagery</a:t>
            </a:r>
            <a:r>
              <a:rPr lang="en-US" sz="1400" dirty="0">
                <a:solidFill>
                  <a:srgbClr val="000000"/>
                </a:solidFill>
              </a:rPr>
              <a:t>, </a:t>
            </a:r>
            <a:r>
              <a:rPr lang="en-US" sz="1400" dirty="0">
                <a:solidFill>
                  <a:srgbClr val="000000"/>
                </a:solidFill>
                <a:hlinkClick r:id="rId5"/>
              </a:rPr>
              <a:t>Testimonials</a:t>
            </a:r>
            <a:r>
              <a:rPr lang="en-US" sz="1400" dirty="0">
                <a:solidFill>
                  <a:srgbClr val="000000"/>
                </a:solidFill>
              </a:rPr>
              <a:t>, </a:t>
            </a:r>
            <a:r>
              <a:rPr lang="en-US" sz="1400" dirty="0">
                <a:solidFill>
                  <a:srgbClr val="000000"/>
                </a:solidFill>
                <a:hlinkClick r:id="rId6"/>
              </a:rPr>
              <a:t>UMSL Daily pitches</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778000"/>
            <a:ext cx="8864600" cy="266700"/>
          </a:xfrm>
          <a:prstGeom prst="rect">
            <a:avLst/>
          </a:prstGeom>
          <a:solidFill>
            <a:srgbClr val="000000">
              <a:alpha val="0"/>
            </a:srgbClr>
          </a:solidFill>
        </p:spPr>
        <p:txBody>
          <a:bodyPr/>
          <a:lstStyle/>
          <a:p>
            <a:endParaRPr lang="en-US"/>
          </a:p>
        </p:txBody>
      </p:sp>
      <p:sp>
        <p:nvSpPr>
          <p:cNvPr id="6" name="AutoShape 6"/>
          <p:cNvSpPr/>
          <p:nvPr/>
        </p:nvSpPr>
        <p:spPr>
          <a:xfrm>
            <a:off x="0" y="0"/>
            <a:ext cx="10388600" cy="5854700"/>
          </a:xfrm>
          <a:prstGeom prst="rect">
            <a:avLst/>
          </a:prstGeom>
          <a:solidFill>
            <a:srgbClr val="000000">
              <a:alpha val="0"/>
            </a:srgbClr>
          </a:solidFill>
        </p:spPr>
        <p:txBody>
          <a:bodyPr/>
          <a:lstStyle/>
          <a:p>
            <a:endParaRPr lang="en-US"/>
          </a:p>
        </p:txBody>
      </p:sp>
      <p:sp>
        <p:nvSpPr>
          <p:cNvPr id="7" name="AutoShape 7"/>
          <p:cNvSpPr/>
          <p:nvPr/>
        </p:nvSpPr>
        <p:spPr>
          <a:xfrm>
            <a:off x="3632200" y="4584700"/>
            <a:ext cx="3111500" cy="0"/>
          </a:xfrm>
          <a:prstGeom prst="rect">
            <a:avLst/>
          </a:prstGeom>
          <a:solidFill>
            <a:srgbClr val="000000"/>
          </a:solidFill>
        </p:spPr>
        <p:txBody>
          <a:bodyPr/>
          <a:lstStyle/>
          <a:p>
            <a:endParaRPr lang="en-US"/>
          </a:p>
        </p:txBody>
      </p:sp>
      <p:sp>
        <p:nvSpPr>
          <p:cNvPr id="8" name="TextBox 8"/>
          <p:cNvSpPr txBox="1"/>
          <p:nvPr/>
        </p:nvSpPr>
        <p:spPr>
          <a:xfrm>
            <a:off x="762000" y="26543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rPr>
              <a:t>Best Practices for SEO and Accessibility in Images</a:t>
            </a:r>
            <a:endParaRPr lang="en-US" sz="1100"/>
          </a:p>
        </p:txBody>
      </p:sp>
      <p:sp>
        <p:nvSpPr>
          <p:cNvPr id="9" name="TextBox 9"/>
          <p:cNvSpPr txBox="1"/>
          <p:nvPr/>
        </p:nvSpPr>
        <p:spPr>
          <a:xfrm>
            <a:off x="762000" y="1778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rPr>
              <a:t>Section 4</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000" r="16000"/>
          <a:stretch>
            <a:fillRect/>
          </a:stretch>
        </p:blipFill>
        <p:spPr>
          <a:xfrm>
            <a:off x="0" y="0"/>
            <a:ext cx="10388600" cy="8483600"/>
          </a:xfrm>
          <a:prstGeom prst="rect">
            <a:avLst/>
          </a:prstGeom>
        </p:spPr>
      </p:pic>
      <p:sp>
        <p:nvSpPr>
          <p:cNvPr id="3" name="AutoShape 3"/>
          <p:cNvSpPr/>
          <p:nvPr/>
        </p:nvSpPr>
        <p:spPr>
          <a:xfrm>
            <a:off x="0" y="0"/>
            <a:ext cx="10388600" cy="8483600"/>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3"/>
          <a:srcRect l="30000" r="30000"/>
          <a:stretch>
            <a:fillRect/>
          </a:stretch>
        </p:blipFill>
        <p:spPr>
          <a:xfrm>
            <a:off x="0" y="0"/>
            <a:ext cx="3454400" cy="8483600"/>
          </a:xfrm>
          <a:prstGeom prst="rect">
            <a:avLst/>
          </a:prstGeom>
        </p:spPr>
      </p:pic>
      <p:sp>
        <p:nvSpPr>
          <p:cNvPr id="5" name="AutoShape 5"/>
          <p:cNvSpPr/>
          <p:nvPr/>
        </p:nvSpPr>
        <p:spPr>
          <a:xfrm>
            <a:off x="4064000" y="1905000"/>
            <a:ext cx="5829300" cy="1790700"/>
          </a:xfrm>
          <a:prstGeom prst="roundRect">
            <a:avLst>
              <a:gd name="adj" fmla="val 11347"/>
            </a:avLst>
          </a:prstGeom>
          <a:solidFill>
            <a:srgbClr val="FBEFF0"/>
          </a:solidFill>
          <a:ln w="12700">
            <a:solidFill>
              <a:srgbClr val="FCDBE0"/>
            </a:solidFill>
          </a:ln>
        </p:spPr>
        <p:txBody>
          <a:bodyPr/>
          <a:lstStyle/>
          <a:p>
            <a:endParaRPr lang="en-US"/>
          </a:p>
        </p:txBody>
      </p:sp>
      <p:sp>
        <p:nvSpPr>
          <p:cNvPr id="6" name="AutoShape 6"/>
          <p:cNvSpPr/>
          <p:nvPr/>
        </p:nvSpPr>
        <p:spPr>
          <a:xfrm>
            <a:off x="4064000" y="3911600"/>
            <a:ext cx="5829300" cy="1790700"/>
          </a:xfrm>
          <a:prstGeom prst="roundRect">
            <a:avLst>
              <a:gd name="adj" fmla="val 11347"/>
            </a:avLst>
          </a:prstGeom>
          <a:solidFill>
            <a:srgbClr val="FBEFF0"/>
          </a:solidFill>
          <a:ln w="12700">
            <a:solidFill>
              <a:srgbClr val="FCDBE0"/>
            </a:solidFill>
          </a:ln>
        </p:spPr>
        <p:txBody>
          <a:bodyPr/>
          <a:lstStyle/>
          <a:p>
            <a:endParaRPr lang="en-US"/>
          </a:p>
        </p:txBody>
      </p:sp>
      <p:sp>
        <p:nvSpPr>
          <p:cNvPr id="7" name="AutoShape 7"/>
          <p:cNvSpPr/>
          <p:nvPr/>
        </p:nvSpPr>
        <p:spPr>
          <a:xfrm>
            <a:off x="4064000" y="5918200"/>
            <a:ext cx="5829300" cy="1790700"/>
          </a:xfrm>
          <a:prstGeom prst="roundRect">
            <a:avLst>
              <a:gd name="adj" fmla="val 11347"/>
            </a:avLst>
          </a:prstGeom>
          <a:solidFill>
            <a:srgbClr val="FBEFF0"/>
          </a:solidFill>
          <a:ln w="12700">
            <a:solidFill>
              <a:srgbClr val="FCDBE0"/>
            </a:solidFill>
          </a:ln>
        </p:spPr>
        <p:txBody>
          <a:bodyPr/>
          <a:lstStyle/>
          <a:p>
            <a:endParaRPr lang="en-US"/>
          </a:p>
        </p:txBody>
      </p:sp>
      <p:sp>
        <p:nvSpPr>
          <p:cNvPr id="8" name="AutoShape 8"/>
          <p:cNvSpPr/>
          <p:nvPr/>
        </p:nvSpPr>
        <p:spPr>
          <a:xfrm>
            <a:off x="0" y="0"/>
            <a:ext cx="3454400" cy="8483600"/>
          </a:xfrm>
          <a:prstGeom prst="rect">
            <a:avLst/>
          </a:prstGeom>
          <a:solidFill>
            <a:srgbClr val="000000">
              <a:alpha val="0"/>
            </a:srgbClr>
          </a:solidFill>
        </p:spPr>
        <p:txBody>
          <a:bodyPr/>
          <a:lstStyle/>
          <a:p>
            <a:endParaRPr lang="en-US"/>
          </a:p>
        </p:txBody>
      </p:sp>
      <p:sp>
        <p:nvSpPr>
          <p:cNvPr id="9" name="AutoShape 9"/>
          <p:cNvSpPr/>
          <p:nvPr/>
        </p:nvSpPr>
        <p:spPr>
          <a:xfrm>
            <a:off x="4064000" y="2082800"/>
            <a:ext cx="0" cy="1409700"/>
          </a:xfrm>
          <a:prstGeom prst="rect">
            <a:avLst/>
          </a:prstGeom>
          <a:solidFill>
            <a:srgbClr val="FFFFFF"/>
          </a:solidFill>
        </p:spPr>
        <p:txBody>
          <a:bodyPr/>
          <a:lstStyle/>
          <a:p>
            <a:endParaRPr lang="en-US"/>
          </a:p>
        </p:txBody>
      </p:sp>
      <p:sp>
        <p:nvSpPr>
          <p:cNvPr id="10" name="AutoShape 10"/>
          <p:cNvSpPr/>
          <p:nvPr/>
        </p:nvSpPr>
        <p:spPr>
          <a:xfrm>
            <a:off x="4064000" y="4089400"/>
            <a:ext cx="0" cy="1409700"/>
          </a:xfrm>
          <a:prstGeom prst="rect">
            <a:avLst/>
          </a:prstGeom>
          <a:solidFill>
            <a:srgbClr val="FFFFFF"/>
          </a:solidFill>
        </p:spPr>
        <p:txBody>
          <a:bodyPr/>
          <a:lstStyle/>
          <a:p>
            <a:endParaRPr lang="en-US"/>
          </a:p>
        </p:txBody>
      </p:sp>
      <p:sp>
        <p:nvSpPr>
          <p:cNvPr id="11" name="AutoShape 11"/>
          <p:cNvSpPr/>
          <p:nvPr/>
        </p:nvSpPr>
        <p:spPr>
          <a:xfrm>
            <a:off x="4064000" y="6096000"/>
            <a:ext cx="0" cy="1409700"/>
          </a:xfrm>
          <a:prstGeom prst="rect">
            <a:avLst/>
          </a:prstGeom>
          <a:solidFill>
            <a:srgbClr val="FFFFFF"/>
          </a:solidFill>
        </p:spPr>
        <p:txBody>
          <a:bodyPr/>
          <a:lstStyle/>
          <a:p>
            <a:endParaRPr lang="en-US"/>
          </a:p>
        </p:txBody>
      </p:sp>
      <p:sp>
        <p:nvSpPr>
          <p:cNvPr id="12" name="AutoShape 12"/>
          <p:cNvSpPr/>
          <p:nvPr/>
        </p:nvSpPr>
        <p:spPr>
          <a:xfrm>
            <a:off x="0" y="0"/>
            <a:ext cx="0" cy="0"/>
          </a:xfrm>
          <a:prstGeom prst="rect">
            <a:avLst/>
          </a:prstGeom>
          <a:solidFill>
            <a:srgbClr val="000000">
              <a:alpha val="0"/>
            </a:srgbClr>
          </a:solidFill>
        </p:spPr>
        <p:txBody>
          <a:bodyPr/>
          <a:lstStyle/>
          <a:p>
            <a:endParaRPr lang="en-US"/>
          </a:p>
        </p:txBody>
      </p:sp>
      <p:sp>
        <p:nvSpPr>
          <p:cNvPr id="13" name="TextBox 13"/>
          <p:cNvSpPr txBox="1"/>
          <p:nvPr/>
        </p:nvSpPr>
        <p:spPr>
          <a:xfrm>
            <a:off x="4064000" y="457200"/>
            <a:ext cx="5829300" cy="9906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Writing Descriptive Alt Text for Images</a:t>
            </a:r>
            <a:endParaRPr lang="en-US" sz="1100"/>
          </a:p>
        </p:txBody>
      </p:sp>
      <p:sp>
        <p:nvSpPr>
          <p:cNvPr id="14" name="TextBox 14"/>
          <p:cNvSpPr txBox="1"/>
          <p:nvPr/>
        </p:nvSpPr>
        <p:spPr>
          <a:xfrm>
            <a:off x="4279900" y="21209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Importance of Alt Text</a:t>
            </a:r>
            <a:endParaRPr lang="en-US" sz="1100"/>
          </a:p>
        </p:txBody>
      </p:sp>
      <p:sp>
        <p:nvSpPr>
          <p:cNvPr id="15" name="TextBox 15"/>
          <p:cNvSpPr txBox="1"/>
          <p:nvPr/>
        </p:nvSpPr>
        <p:spPr>
          <a:xfrm>
            <a:off x="4279900" y="41275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000000"/>
                </a:solidFill>
              </a:rPr>
              <a:t>Concision and Clarity</a:t>
            </a:r>
            <a:endParaRPr lang="en-US" sz="1100" dirty="0"/>
          </a:p>
        </p:txBody>
      </p:sp>
      <p:sp>
        <p:nvSpPr>
          <p:cNvPr id="16" name="TextBox 16"/>
          <p:cNvSpPr txBox="1"/>
          <p:nvPr/>
        </p:nvSpPr>
        <p:spPr>
          <a:xfrm>
            <a:off x="4279900" y="61341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000000"/>
                </a:solidFill>
              </a:rPr>
              <a:t>Keyword Integration</a:t>
            </a:r>
            <a:endParaRPr lang="en-US" sz="1100" dirty="0"/>
          </a:p>
        </p:txBody>
      </p:sp>
      <p:sp>
        <p:nvSpPr>
          <p:cNvPr id="17" name="TextBox 17"/>
          <p:cNvSpPr txBox="1"/>
          <p:nvPr/>
        </p:nvSpPr>
        <p:spPr>
          <a:xfrm>
            <a:off x="4279900" y="2489200"/>
            <a:ext cx="5397500" cy="990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Descriptive </a:t>
            </a:r>
            <a:r>
              <a:rPr lang="en-US" sz="1400" b="0" dirty="0">
                <a:solidFill>
                  <a:srgbClr val="000000">
                    <a:alpha val="87843"/>
                  </a:srgbClr>
                </a:solidFill>
                <a:hlinkClick r:id="rId4"/>
              </a:rPr>
              <a:t>alt text</a:t>
            </a:r>
            <a:r>
              <a:rPr lang="en-US" sz="1400" b="0" dirty="0">
                <a:solidFill>
                  <a:srgbClr val="000000">
                    <a:alpha val="87843"/>
                  </a:srgbClr>
                </a:solidFill>
              </a:rPr>
              <a:t> enhances accessibility for visually impaired users and improves SEO by providing search engines with context about the image, thereby increasing the likelihood of appearing in relevant search results.</a:t>
            </a:r>
            <a:endParaRPr lang="en-US" sz="1100" dirty="0"/>
          </a:p>
        </p:txBody>
      </p:sp>
      <p:sp>
        <p:nvSpPr>
          <p:cNvPr id="18" name="TextBox 18"/>
          <p:cNvSpPr txBox="1"/>
          <p:nvPr/>
        </p:nvSpPr>
        <p:spPr>
          <a:xfrm>
            <a:off x="4279900" y="4495800"/>
            <a:ext cx="5397500" cy="990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Alt text should be concise yet descriptive, ideally under 125 characters, accurately conveying the image's content without unnecessary phrases like 'image of' or 'picture of,' ensuring clarity for all users.</a:t>
            </a:r>
            <a:endParaRPr lang="en-US" sz="1100" dirty="0"/>
          </a:p>
        </p:txBody>
      </p:sp>
      <p:sp>
        <p:nvSpPr>
          <p:cNvPr id="19" name="TextBox 19"/>
          <p:cNvSpPr txBox="1"/>
          <p:nvPr/>
        </p:nvSpPr>
        <p:spPr>
          <a:xfrm>
            <a:off x="4279900" y="6502400"/>
            <a:ext cx="5397500" cy="9906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alpha val="87843"/>
                  </a:srgbClr>
                </a:solidFill>
              </a:rPr>
              <a:t>Including relevant keywords naturally within alt text can boost SEO performance; however, it is essential to maintain a balance between optimization and providing a genuine description of the image content.</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l="3000" r="3000"/>
          <a:stretch>
            <a:fillRect/>
          </a:stretch>
        </p:blipFill>
        <p:spPr>
          <a:xfrm>
            <a:off x="6921500" y="0"/>
            <a:ext cx="3454400" cy="5854700"/>
          </a:xfrm>
          <a:prstGeom prst="rect">
            <a:avLst/>
          </a:prstGeom>
        </p:spPr>
      </p:pic>
      <p:sp>
        <p:nvSpPr>
          <p:cNvPr id="5" name="AutoShape 5"/>
          <p:cNvSpPr/>
          <p:nvPr/>
        </p:nvSpPr>
        <p:spPr>
          <a:xfrm>
            <a:off x="2743200" y="1143000"/>
            <a:ext cx="3644900" cy="584200"/>
          </a:xfrm>
          <a:prstGeom prst="rect">
            <a:avLst/>
          </a:prstGeom>
          <a:solidFill>
            <a:srgbClr val="000000">
              <a:alpha val="0"/>
            </a:srgbClr>
          </a:solidFill>
        </p:spPr>
        <p:txBody>
          <a:bodyPr/>
          <a:lstStyle/>
          <a:p>
            <a:endParaRPr lang="en-US"/>
          </a:p>
        </p:txBody>
      </p:sp>
      <p:sp>
        <p:nvSpPr>
          <p:cNvPr id="6" name="AutoShape 6"/>
          <p:cNvSpPr/>
          <p:nvPr/>
        </p:nvSpPr>
        <p:spPr>
          <a:xfrm>
            <a:off x="2743200" y="1727200"/>
            <a:ext cx="3644900" cy="584200"/>
          </a:xfrm>
          <a:prstGeom prst="rect">
            <a:avLst/>
          </a:prstGeom>
          <a:solidFill>
            <a:srgbClr val="000000">
              <a:alpha val="0"/>
            </a:srgbClr>
          </a:solidFill>
        </p:spPr>
        <p:txBody>
          <a:bodyPr/>
          <a:lstStyle/>
          <a:p>
            <a:endParaRPr lang="en-US"/>
          </a:p>
        </p:txBody>
      </p:sp>
      <p:sp>
        <p:nvSpPr>
          <p:cNvPr id="7" name="AutoShape 7"/>
          <p:cNvSpPr/>
          <p:nvPr/>
        </p:nvSpPr>
        <p:spPr>
          <a:xfrm>
            <a:off x="2743200" y="2311400"/>
            <a:ext cx="3644900" cy="342900"/>
          </a:xfrm>
          <a:prstGeom prst="rect">
            <a:avLst/>
          </a:prstGeom>
          <a:solidFill>
            <a:srgbClr val="000000">
              <a:alpha val="0"/>
            </a:srgbClr>
          </a:solidFill>
        </p:spPr>
        <p:txBody>
          <a:bodyPr/>
          <a:lstStyle/>
          <a:p>
            <a:endParaRPr lang="en-US"/>
          </a:p>
        </p:txBody>
      </p:sp>
      <p:sp>
        <p:nvSpPr>
          <p:cNvPr id="8" name="AutoShape 8"/>
          <p:cNvSpPr/>
          <p:nvPr/>
        </p:nvSpPr>
        <p:spPr>
          <a:xfrm>
            <a:off x="2743200" y="2654300"/>
            <a:ext cx="3644900" cy="584200"/>
          </a:xfrm>
          <a:prstGeom prst="rect">
            <a:avLst/>
          </a:prstGeom>
          <a:solidFill>
            <a:srgbClr val="000000">
              <a:alpha val="0"/>
            </a:srgbClr>
          </a:solidFill>
        </p:spPr>
        <p:txBody>
          <a:bodyPr/>
          <a:lstStyle/>
          <a:p>
            <a:endParaRPr lang="en-US"/>
          </a:p>
        </p:txBody>
      </p:sp>
      <p:sp>
        <p:nvSpPr>
          <p:cNvPr id="9" name="AutoShape 9"/>
          <p:cNvSpPr/>
          <p:nvPr/>
        </p:nvSpPr>
        <p:spPr>
          <a:xfrm>
            <a:off x="6921500" y="0"/>
            <a:ext cx="3454400" cy="5854700"/>
          </a:xfrm>
          <a:prstGeom prst="rect">
            <a:avLst/>
          </a:prstGeom>
          <a:solidFill>
            <a:srgbClr val="000000">
              <a:alpha val="0"/>
            </a:srgbClr>
          </a:solidFill>
        </p:spPr>
        <p:txBody>
          <a:bodyPr/>
          <a:lstStyle/>
          <a:p>
            <a:endParaRPr lang="en-US"/>
          </a:p>
        </p:txBody>
      </p:sp>
      <p:sp>
        <p:nvSpPr>
          <p:cNvPr id="10" name="TextBox 10"/>
          <p:cNvSpPr txBox="1"/>
          <p:nvPr/>
        </p:nvSpPr>
        <p:spPr>
          <a:xfrm>
            <a:off x="749300" y="1143000"/>
            <a:ext cx="16764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Content</a:t>
            </a:r>
            <a:endParaRPr lang="en-US" sz="1100"/>
          </a:p>
        </p:txBody>
      </p:sp>
      <p:sp>
        <p:nvSpPr>
          <p:cNvPr id="11" name="TextBox 11"/>
          <p:cNvSpPr txBox="1"/>
          <p:nvPr/>
        </p:nvSpPr>
        <p:spPr>
          <a:xfrm>
            <a:off x="2743200" y="1143000"/>
            <a:ext cx="36449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1. The Importance of SEO and Content</a:t>
            </a:r>
            <a:endParaRPr lang="en-US" sz="1100"/>
          </a:p>
        </p:txBody>
      </p:sp>
      <p:sp>
        <p:nvSpPr>
          <p:cNvPr id="12" name="TextBox 12"/>
          <p:cNvSpPr txBox="1"/>
          <p:nvPr/>
        </p:nvSpPr>
        <p:spPr>
          <a:xfrm>
            <a:off x="2743200" y="1727200"/>
            <a:ext cx="36449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dirty="0">
                <a:solidFill>
                  <a:srgbClr val="000000"/>
                </a:solidFill>
                <a:latin typeface="苹方-简"/>
              </a:rPr>
              <a:t>2. Identifying and Understanding Your Audience</a:t>
            </a:r>
            <a:endParaRPr lang="en-US" sz="1100" dirty="0"/>
          </a:p>
        </p:txBody>
      </p:sp>
      <p:sp>
        <p:nvSpPr>
          <p:cNvPr id="13" name="TextBox 13"/>
          <p:cNvSpPr txBox="1"/>
          <p:nvPr/>
        </p:nvSpPr>
        <p:spPr>
          <a:xfrm>
            <a:off x="2743200" y="2311400"/>
            <a:ext cx="36449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dirty="0">
                <a:solidFill>
                  <a:srgbClr val="000000"/>
                </a:solidFill>
                <a:latin typeface="苹方-简"/>
              </a:rPr>
              <a:t>3. Crafting Effective Content</a:t>
            </a:r>
            <a:endParaRPr lang="en-US" sz="1100" dirty="0"/>
          </a:p>
        </p:txBody>
      </p:sp>
      <p:sp>
        <p:nvSpPr>
          <p:cNvPr id="14" name="TextBox 14"/>
          <p:cNvSpPr txBox="1"/>
          <p:nvPr/>
        </p:nvSpPr>
        <p:spPr>
          <a:xfrm>
            <a:off x="2743200" y="2654300"/>
            <a:ext cx="36449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dirty="0">
                <a:solidFill>
                  <a:srgbClr val="000000"/>
                </a:solidFill>
                <a:latin typeface="苹方-简"/>
              </a:rPr>
              <a:t>4. Best Practices for SEO and Accessibility in Images</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00" r="2000"/>
          <a:stretch>
            <a:fillRect/>
          </a:stretch>
        </p:blipFill>
        <p:spPr>
          <a:xfrm>
            <a:off x="0" y="0"/>
            <a:ext cx="10388600" cy="6045200"/>
          </a:xfrm>
          <a:prstGeom prst="rect">
            <a:avLst/>
          </a:prstGeom>
        </p:spPr>
      </p:pic>
      <p:sp>
        <p:nvSpPr>
          <p:cNvPr id="3" name="AutoShape 3"/>
          <p:cNvSpPr/>
          <p:nvPr/>
        </p:nvSpPr>
        <p:spPr>
          <a:xfrm>
            <a:off x="0" y="0"/>
            <a:ext cx="10388600" cy="6045200"/>
          </a:xfrm>
          <a:prstGeom prst="rect">
            <a:avLst/>
          </a:prstGeom>
          <a:solidFill>
            <a:srgbClr val="000000">
              <a:alpha val="0"/>
            </a:srgbClr>
          </a:solidFill>
        </p:spPr>
        <p:txBody>
          <a:bodyPr/>
          <a:lstStyle/>
          <a:p>
            <a:endParaRPr lang="en-US"/>
          </a:p>
        </p:txBody>
      </p:sp>
      <p:sp>
        <p:nvSpPr>
          <p:cNvPr id="4" name="AutoShape 4"/>
          <p:cNvSpPr/>
          <p:nvPr/>
        </p:nvSpPr>
        <p:spPr>
          <a:xfrm>
            <a:off x="762000" y="1358900"/>
            <a:ext cx="2743200" cy="3911600"/>
          </a:xfrm>
          <a:prstGeom prst="roundRect">
            <a:avLst>
              <a:gd name="adj" fmla="val 3703"/>
            </a:avLst>
          </a:prstGeom>
          <a:solidFill>
            <a:srgbClr val="000000">
              <a:alpha val="0"/>
            </a:srgbClr>
          </a:solidFill>
        </p:spPr>
        <p:txBody>
          <a:bodyPr/>
          <a:lstStyle/>
          <a:p>
            <a:endParaRPr lang="en-US"/>
          </a:p>
        </p:txBody>
      </p:sp>
      <p:sp>
        <p:nvSpPr>
          <p:cNvPr id="5" name="AutoShape 5"/>
          <p:cNvSpPr/>
          <p:nvPr/>
        </p:nvSpPr>
        <p:spPr>
          <a:xfrm>
            <a:off x="3810000" y="1358900"/>
            <a:ext cx="2743200" cy="3911600"/>
          </a:xfrm>
          <a:prstGeom prst="roundRect">
            <a:avLst>
              <a:gd name="adj" fmla="val 3703"/>
            </a:avLst>
          </a:prstGeom>
          <a:solidFill>
            <a:srgbClr val="000000">
              <a:alpha val="0"/>
            </a:srgbClr>
          </a:solidFill>
        </p:spPr>
        <p:txBody>
          <a:bodyPr/>
          <a:lstStyle/>
          <a:p>
            <a:endParaRPr lang="en-US"/>
          </a:p>
        </p:txBody>
      </p:sp>
      <p:sp>
        <p:nvSpPr>
          <p:cNvPr id="6" name="AutoShape 6"/>
          <p:cNvSpPr/>
          <p:nvPr/>
        </p:nvSpPr>
        <p:spPr>
          <a:xfrm>
            <a:off x="6870700" y="1358900"/>
            <a:ext cx="2743200" cy="3911600"/>
          </a:xfrm>
          <a:prstGeom prst="roundRect">
            <a:avLst>
              <a:gd name="adj" fmla="val 3703"/>
            </a:avLst>
          </a:prstGeom>
          <a:solidFill>
            <a:srgbClr val="000000">
              <a:alpha val="0"/>
            </a:srgbClr>
          </a:solidFill>
        </p:spPr>
        <p:txBody>
          <a:bodyPr/>
          <a:lstStyle/>
          <a:p>
            <a:endParaRPr lang="en-US"/>
          </a:p>
        </p:txBody>
      </p:sp>
      <p:sp>
        <p:nvSpPr>
          <p:cNvPr id="7" name="AutoShape 7"/>
          <p:cNvSpPr/>
          <p:nvPr/>
        </p:nvSpPr>
        <p:spPr>
          <a:xfrm>
            <a:off x="762000" y="5410200"/>
            <a:ext cx="2743200" cy="0"/>
          </a:xfrm>
          <a:prstGeom prst="rect">
            <a:avLst/>
          </a:prstGeom>
          <a:solidFill>
            <a:srgbClr val="000000"/>
          </a:solidFill>
        </p:spPr>
        <p:txBody>
          <a:bodyPr/>
          <a:lstStyle/>
          <a:p>
            <a:endParaRPr lang="en-US"/>
          </a:p>
        </p:txBody>
      </p:sp>
      <p:sp>
        <p:nvSpPr>
          <p:cNvPr id="8" name="AutoShape 8"/>
          <p:cNvSpPr/>
          <p:nvPr/>
        </p:nvSpPr>
        <p:spPr>
          <a:xfrm>
            <a:off x="3810000" y="5410200"/>
            <a:ext cx="2743200" cy="0"/>
          </a:xfrm>
          <a:prstGeom prst="rect">
            <a:avLst/>
          </a:prstGeom>
          <a:solidFill>
            <a:srgbClr val="000000"/>
          </a:solidFill>
        </p:spPr>
        <p:txBody>
          <a:bodyPr/>
          <a:lstStyle/>
          <a:p>
            <a:endParaRPr lang="en-US"/>
          </a:p>
        </p:txBody>
      </p:sp>
      <p:sp>
        <p:nvSpPr>
          <p:cNvPr id="9" name="AutoShape 9"/>
          <p:cNvSpPr/>
          <p:nvPr/>
        </p:nvSpPr>
        <p:spPr>
          <a:xfrm>
            <a:off x="6870700" y="5410200"/>
            <a:ext cx="2743200" cy="0"/>
          </a:xfrm>
          <a:prstGeom prst="rect">
            <a:avLst/>
          </a:prstGeom>
          <a:solidFill>
            <a:srgbClr val="000000"/>
          </a:solidFill>
        </p:spPr>
        <p:txBody>
          <a:bodyPr/>
          <a:lstStyle/>
          <a:p>
            <a:endParaRPr lang="en-US"/>
          </a:p>
        </p:txBody>
      </p:sp>
      <p:pic>
        <p:nvPicPr>
          <p:cNvPr id="10" name="Picture 10"/>
          <p:cNvPicPr>
            <a:picLocks noChangeAspect="1"/>
          </p:cNvPicPr>
          <p:nvPr/>
        </p:nvPicPr>
        <p:blipFill>
          <a:blip r:embed="rId3"/>
          <a:srcRect t="22000" b="22000"/>
          <a:stretch>
            <a:fillRect/>
          </a:stretch>
        </p:blipFill>
        <p:spPr>
          <a:xfrm>
            <a:off x="762000" y="1358900"/>
            <a:ext cx="2743200" cy="1536700"/>
          </a:xfrm>
          <a:prstGeom prst="roundRect">
            <a:avLst>
              <a:gd name="adj" fmla="val 6611"/>
            </a:avLst>
          </a:prstGeom>
        </p:spPr>
      </p:pic>
      <p:pic>
        <p:nvPicPr>
          <p:cNvPr id="11" name="Picture 11"/>
          <p:cNvPicPr>
            <a:picLocks noChangeAspect="1"/>
          </p:cNvPicPr>
          <p:nvPr/>
        </p:nvPicPr>
        <p:blipFill>
          <a:blip r:embed="rId4"/>
          <a:srcRect t="22000" b="22000"/>
          <a:stretch>
            <a:fillRect/>
          </a:stretch>
        </p:blipFill>
        <p:spPr>
          <a:xfrm>
            <a:off x="3810000" y="1358900"/>
            <a:ext cx="2743200" cy="1536700"/>
          </a:xfrm>
          <a:prstGeom prst="roundRect">
            <a:avLst>
              <a:gd name="adj" fmla="val 6611"/>
            </a:avLst>
          </a:prstGeom>
        </p:spPr>
      </p:pic>
      <p:pic>
        <p:nvPicPr>
          <p:cNvPr id="12" name="Picture 12"/>
          <p:cNvPicPr>
            <a:picLocks noChangeAspect="1"/>
          </p:cNvPicPr>
          <p:nvPr/>
        </p:nvPicPr>
        <p:blipFill>
          <a:blip r:embed="rId5"/>
          <a:srcRect t="22000" b="22000"/>
          <a:stretch>
            <a:fillRect/>
          </a:stretch>
        </p:blipFill>
        <p:spPr>
          <a:xfrm>
            <a:off x="6870700" y="13589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dirty="0">
                <a:solidFill>
                  <a:srgbClr val="000000"/>
                </a:solidFill>
              </a:rPr>
              <a:t>Optimizing Image File Names and Sizes</a:t>
            </a:r>
            <a:endParaRPr lang="en-US" sz="1100" dirty="0"/>
          </a:p>
        </p:txBody>
      </p:sp>
      <p:sp>
        <p:nvSpPr>
          <p:cNvPr id="14" name="TextBox 14"/>
          <p:cNvSpPr txBox="1"/>
          <p:nvPr/>
        </p:nvSpPr>
        <p:spPr>
          <a:xfrm>
            <a:off x="762000" y="31115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Descriptive File Names</a:t>
            </a:r>
            <a:endParaRPr lang="en-US" sz="1100"/>
          </a:p>
        </p:txBody>
      </p:sp>
      <p:sp>
        <p:nvSpPr>
          <p:cNvPr id="15" name="TextBox 15"/>
          <p:cNvSpPr txBox="1"/>
          <p:nvPr/>
        </p:nvSpPr>
        <p:spPr>
          <a:xfrm>
            <a:off x="3810000" y="31115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000000"/>
                </a:solidFill>
              </a:rPr>
              <a:t>Image Compression Techniques</a:t>
            </a:r>
            <a:endParaRPr lang="en-US" sz="1100" dirty="0"/>
          </a:p>
        </p:txBody>
      </p:sp>
      <p:sp>
        <p:nvSpPr>
          <p:cNvPr id="16" name="TextBox 16"/>
          <p:cNvSpPr txBox="1"/>
          <p:nvPr/>
        </p:nvSpPr>
        <p:spPr>
          <a:xfrm>
            <a:off x="6870700" y="31115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Responsive Image Sizing</a:t>
            </a:r>
            <a:endParaRPr lang="en-US" sz="1100"/>
          </a:p>
        </p:txBody>
      </p:sp>
      <p:sp>
        <p:nvSpPr>
          <p:cNvPr id="17" name="TextBox 17"/>
          <p:cNvSpPr txBox="1"/>
          <p:nvPr/>
        </p:nvSpPr>
        <p:spPr>
          <a:xfrm>
            <a:off x="762000" y="35179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Use clear, keyword-rich file names for images to enhance SEO. This practice provides context to search engines and improves the likelihood of images appearing in relevant search results.</a:t>
            </a:r>
            <a:endParaRPr lang="en-US" sz="1100" dirty="0"/>
          </a:p>
        </p:txBody>
      </p:sp>
      <p:sp>
        <p:nvSpPr>
          <p:cNvPr id="18" name="TextBox 18"/>
          <p:cNvSpPr txBox="1"/>
          <p:nvPr/>
        </p:nvSpPr>
        <p:spPr>
          <a:xfrm>
            <a:off x="3810000" y="37846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Optimize image sizes through compression to enhance page load speed, which is crucial for user experience and SEO. Utilize formats like JPEG for photos and PNG for graphics to maintain quality.</a:t>
            </a:r>
            <a:endParaRPr lang="en-US" sz="1100" dirty="0"/>
          </a:p>
        </p:txBody>
      </p:sp>
      <p:sp>
        <p:nvSpPr>
          <p:cNvPr id="19" name="TextBox 19"/>
          <p:cNvSpPr txBox="1"/>
          <p:nvPr/>
        </p:nvSpPr>
        <p:spPr>
          <a:xfrm>
            <a:off x="6870700" y="3517900"/>
            <a:ext cx="2743200" cy="17018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Implement responsive image techniques to ensure images display correctly across various devices. This approach improves accessibility and user experience, contributing positively to overall site performance.</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000" r="11000"/>
          <a:stretch>
            <a:fillRect/>
          </a:stretch>
        </p:blipFill>
        <p:spPr>
          <a:xfrm>
            <a:off x="0" y="0"/>
            <a:ext cx="10388600" cy="7454900"/>
          </a:xfrm>
          <a:prstGeom prst="rect">
            <a:avLst/>
          </a:prstGeom>
        </p:spPr>
      </p:pic>
      <p:sp>
        <p:nvSpPr>
          <p:cNvPr id="3" name="AutoShape 3"/>
          <p:cNvSpPr/>
          <p:nvPr/>
        </p:nvSpPr>
        <p:spPr>
          <a:xfrm>
            <a:off x="0" y="0"/>
            <a:ext cx="10388600" cy="74549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l="16000" r="16000"/>
          <a:stretch>
            <a:fillRect/>
          </a:stretch>
        </p:blipFill>
        <p:spPr>
          <a:xfrm>
            <a:off x="762000" y="1701800"/>
            <a:ext cx="2743200" cy="4991100"/>
          </a:xfrm>
          <a:prstGeom prst="roundRect">
            <a:avLst>
              <a:gd name="adj" fmla="val 10185"/>
            </a:avLst>
          </a:prstGeom>
        </p:spPr>
      </p:pic>
      <p:pic>
        <p:nvPicPr>
          <p:cNvPr id="5" name="Picture 5"/>
          <p:cNvPicPr>
            <a:picLocks noChangeAspect="1"/>
          </p:cNvPicPr>
          <p:nvPr/>
        </p:nvPicPr>
        <p:blipFill>
          <a:blip r:embed="rId4"/>
          <a:srcRect l="16000" r="16000"/>
          <a:stretch>
            <a:fillRect/>
          </a:stretch>
        </p:blipFill>
        <p:spPr>
          <a:xfrm>
            <a:off x="3810000" y="1701800"/>
            <a:ext cx="2743200" cy="4991100"/>
          </a:xfrm>
          <a:prstGeom prst="roundRect">
            <a:avLst>
              <a:gd name="adj" fmla="val 10185"/>
            </a:avLst>
          </a:prstGeom>
        </p:spPr>
      </p:pic>
      <p:pic>
        <p:nvPicPr>
          <p:cNvPr id="6" name="Picture 6"/>
          <p:cNvPicPr>
            <a:picLocks noChangeAspect="1"/>
          </p:cNvPicPr>
          <p:nvPr/>
        </p:nvPicPr>
        <p:blipFill>
          <a:blip r:embed="rId3"/>
          <a:srcRect l="16000" r="16000"/>
          <a:stretch>
            <a:fillRect/>
          </a:stretch>
        </p:blipFill>
        <p:spPr>
          <a:xfrm>
            <a:off x="6870700" y="1701800"/>
            <a:ext cx="2743200" cy="4991100"/>
          </a:xfrm>
          <a:prstGeom prst="roundRect">
            <a:avLst>
              <a:gd name="adj" fmla="val 10185"/>
            </a:avLst>
          </a:prstGeom>
        </p:spPr>
      </p:pic>
      <p:sp>
        <p:nvSpPr>
          <p:cNvPr id="7" name="AutoShape 7"/>
          <p:cNvSpPr/>
          <p:nvPr/>
        </p:nvSpPr>
        <p:spPr>
          <a:xfrm>
            <a:off x="762000" y="1905000"/>
            <a:ext cx="0" cy="711200"/>
          </a:xfrm>
          <a:prstGeom prst="rect">
            <a:avLst/>
          </a:prstGeom>
          <a:solidFill>
            <a:srgbClr val="000000"/>
          </a:solidFill>
        </p:spPr>
        <p:txBody>
          <a:bodyPr/>
          <a:lstStyle/>
          <a:p>
            <a:endParaRPr lang="en-US"/>
          </a:p>
        </p:txBody>
      </p:sp>
      <p:sp>
        <p:nvSpPr>
          <p:cNvPr id="8" name="AutoShape 8"/>
          <p:cNvSpPr/>
          <p:nvPr/>
        </p:nvSpPr>
        <p:spPr>
          <a:xfrm>
            <a:off x="762000" y="1701800"/>
            <a:ext cx="2743200" cy="499110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a:p>
        </p:txBody>
      </p:sp>
      <p:sp>
        <p:nvSpPr>
          <p:cNvPr id="9" name="AutoShape 9"/>
          <p:cNvSpPr/>
          <p:nvPr/>
        </p:nvSpPr>
        <p:spPr>
          <a:xfrm>
            <a:off x="3810000" y="1905000"/>
            <a:ext cx="0" cy="711200"/>
          </a:xfrm>
          <a:prstGeom prst="rect">
            <a:avLst/>
          </a:prstGeom>
          <a:solidFill>
            <a:srgbClr val="000000"/>
          </a:solidFill>
        </p:spPr>
        <p:txBody>
          <a:bodyPr/>
          <a:lstStyle/>
          <a:p>
            <a:endParaRPr lang="en-US"/>
          </a:p>
        </p:txBody>
      </p:sp>
      <p:sp>
        <p:nvSpPr>
          <p:cNvPr id="10" name="AutoShape 10"/>
          <p:cNvSpPr/>
          <p:nvPr/>
        </p:nvSpPr>
        <p:spPr>
          <a:xfrm>
            <a:off x="3810000" y="1701800"/>
            <a:ext cx="2743200" cy="4991100"/>
          </a:xfrm>
          <a:prstGeom prst="roundRect">
            <a:avLst>
              <a:gd name="adj" fmla="val 10185"/>
            </a:avLst>
          </a:prstGeom>
          <a:solidFill>
            <a:srgbClr val="000000">
              <a:alpha val="0"/>
            </a:srgbClr>
          </a:solidFill>
          <a:ln w="25400">
            <a:solidFill>
              <a:srgbClr val="FF65E2">
                <a:alpha val="35686"/>
              </a:srgbClr>
            </a:solidFill>
          </a:ln>
        </p:spPr>
        <p:txBody>
          <a:bodyPr/>
          <a:lstStyle/>
          <a:p>
            <a:endParaRPr lang="en-US"/>
          </a:p>
        </p:txBody>
      </p:sp>
      <p:sp>
        <p:nvSpPr>
          <p:cNvPr id="11" name="AutoShape 11"/>
          <p:cNvSpPr/>
          <p:nvPr/>
        </p:nvSpPr>
        <p:spPr>
          <a:xfrm>
            <a:off x="6870700" y="1905000"/>
            <a:ext cx="0" cy="711200"/>
          </a:xfrm>
          <a:prstGeom prst="rect">
            <a:avLst/>
          </a:prstGeom>
          <a:solidFill>
            <a:srgbClr val="000000"/>
          </a:solidFill>
        </p:spPr>
        <p:txBody>
          <a:bodyPr/>
          <a:lstStyle/>
          <a:p>
            <a:endParaRPr lang="en-US"/>
          </a:p>
        </p:txBody>
      </p:sp>
      <p:sp>
        <p:nvSpPr>
          <p:cNvPr id="12" name="AutoShape 12"/>
          <p:cNvSpPr/>
          <p:nvPr/>
        </p:nvSpPr>
        <p:spPr>
          <a:xfrm>
            <a:off x="6870700" y="1701800"/>
            <a:ext cx="2743200" cy="499110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a:p>
        </p:txBody>
      </p:sp>
      <p:sp>
        <p:nvSpPr>
          <p:cNvPr id="13" name="TextBox 13"/>
          <p:cNvSpPr txBox="1"/>
          <p:nvPr/>
        </p:nvSpPr>
        <p:spPr>
          <a:xfrm>
            <a:off x="10922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05BB5"/>
                </a:solidFill>
              </a:rPr>
              <a:t>01</a:t>
            </a:r>
            <a:endParaRPr lang="en-US" sz="1100"/>
          </a:p>
        </p:txBody>
      </p:sp>
      <p:sp>
        <p:nvSpPr>
          <p:cNvPr id="14" name="TextBox 14"/>
          <p:cNvSpPr txBox="1"/>
          <p:nvPr/>
        </p:nvSpPr>
        <p:spPr>
          <a:xfrm>
            <a:off x="41402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rPr>
              <a:t>02</a:t>
            </a:r>
            <a:endParaRPr lang="en-US" sz="1100"/>
          </a:p>
        </p:txBody>
      </p:sp>
      <p:sp>
        <p:nvSpPr>
          <p:cNvPr id="15" name="TextBox 15"/>
          <p:cNvSpPr txBox="1"/>
          <p:nvPr/>
        </p:nvSpPr>
        <p:spPr>
          <a:xfrm>
            <a:off x="72009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05BB5"/>
                </a:solidFill>
              </a:rPr>
              <a:t>03</a:t>
            </a:r>
            <a:endParaRPr lang="en-US" sz="1100"/>
          </a:p>
        </p:txBody>
      </p:sp>
      <p:sp>
        <p:nvSpPr>
          <p:cNvPr id="16" name="TextBox 16"/>
          <p:cNvSpPr txBox="1"/>
          <p:nvPr/>
        </p:nvSpPr>
        <p:spPr>
          <a:xfrm>
            <a:off x="762000" y="5715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Ensuring Accessibility and Compliance Standards</a:t>
            </a:r>
            <a:endParaRPr lang="en-US" sz="1100"/>
          </a:p>
        </p:txBody>
      </p:sp>
      <p:sp>
        <p:nvSpPr>
          <p:cNvPr id="17" name="TextBox 17"/>
          <p:cNvSpPr txBox="1"/>
          <p:nvPr/>
        </p:nvSpPr>
        <p:spPr>
          <a:xfrm>
            <a:off x="1092200" y="32512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E05BB5"/>
                </a:solidFill>
              </a:rPr>
              <a:t>Understanding Accessibility Standards</a:t>
            </a:r>
            <a:endParaRPr lang="en-US" sz="1100"/>
          </a:p>
        </p:txBody>
      </p:sp>
      <p:sp>
        <p:nvSpPr>
          <p:cNvPr id="18" name="TextBox 18"/>
          <p:cNvSpPr txBox="1"/>
          <p:nvPr/>
        </p:nvSpPr>
        <p:spPr>
          <a:xfrm>
            <a:off x="4140200" y="32512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rPr>
              <a:t>Regular Compliance Audits</a:t>
            </a:r>
            <a:endParaRPr lang="en-US" sz="1100"/>
          </a:p>
        </p:txBody>
      </p:sp>
      <p:sp>
        <p:nvSpPr>
          <p:cNvPr id="19" name="TextBox 19"/>
          <p:cNvSpPr txBox="1"/>
          <p:nvPr/>
        </p:nvSpPr>
        <p:spPr>
          <a:xfrm>
            <a:off x="7200900" y="32512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E05BB5"/>
                </a:solidFill>
              </a:rPr>
              <a:t>Training and Awareness</a:t>
            </a:r>
            <a:endParaRPr lang="en-US" sz="1100"/>
          </a:p>
        </p:txBody>
      </p:sp>
      <p:sp>
        <p:nvSpPr>
          <p:cNvPr id="20" name="TextBox 20"/>
          <p:cNvSpPr txBox="1"/>
          <p:nvPr/>
        </p:nvSpPr>
        <p:spPr>
          <a:xfrm>
            <a:off x="1092200" y="4229100"/>
            <a:ext cx="2082800" cy="2120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E05BB5"/>
                </a:solidFill>
              </a:rPr>
              <a:t>Familiarize yourself with key accessibility standards such as WCAG (Web Content Accessibility Guidelines) to ensure that all content is usable by individuals with disabilities, promoting inclusivity and compliance.</a:t>
            </a:r>
            <a:endParaRPr lang="en-US" sz="1100" dirty="0"/>
          </a:p>
        </p:txBody>
      </p:sp>
      <p:sp>
        <p:nvSpPr>
          <p:cNvPr id="21" name="TextBox 21"/>
          <p:cNvSpPr txBox="1"/>
          <p:nvPr/>
        </p:nvSpPr>
        <p:spPr>
          <a:xfrm>
            <a:off x="4140200" y="3962400"/>
            <a:ext cx="2082800" cy="212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rPr>
              <a:t>Conduct regular audits of your website to assess compliance with accessibility standards, identifying areas for improvement and ensuring that all content remains accessible to diverse audiences over time.</a:t>
            </a:r>
            <a:endParaRPr lang="en-US" sz="1100"/>
          </a:p>
        </p:txBody>
      </p:sp>
      <p:sp>
        <p:nvSpPr>
          <p:cNvPr id="22" name="TextBox 22"/>
          <p:cNvSpPr txBox="1"/>
          <p:nvPr/>
        </p:nvSpPr>
        <p:spPr>
          <a:xfrm>
            <a:off x="7200900" y="39624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E05BB5"/>
                </a:solidFill>
              </a:rPr>
              <a:t>Provide training for content creators on best practices for accessibility, fostering a culture of awareness and responsibility that prioritizes inclusive design in all aspects of content development.</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CBE7E6-F8E1-6F89-4133-514775D41EDE}"/>
              </a:ext>
            </a:extLst>
          </p:cNvPr>
          <p:cNvSpPr txBox="1"/>
          <p:nvPr/>
        </p:nvSpPr>
        <p:spPr>
          <a:xfrm>
            <a:off x="469900" y="488950"/>
            <a:ext cx="5195454" cy="369332"/>
          </a:xfrm>
          <a:prstGeom prst="rect">
            <a:avLst/>
          </a:prstGeom>
          <a:noFill/>
        </p:spPr>
        <p:txBody>
          <a:bodyPr wrap="square">
            <a:spAutoFit/>
          </a:bodyPr>
          <a:lstStyle/>
          <a:p>
            <a:pPr indent="0" algn="l">
              <a:lnSpc>
                <a:spcPct val="100000"/>
              </a:lnSpc>
              <a:defRPr/>
            </a:pPr>
            <a:r>
              <a:rPr lang="en-US" sz="1800" b="1" dirty="0">
                <a:solidFill>
                  <a:srgbClr val="000000"/>
                </a:solidFill>
              </a:rPr>
              <a:t>Policies and Guidelines</a:t>
            </a:r>
            <a:endParaRPr lang="en-US" sz="900" dirty="0"/>
          </a:p>
        </p:txBody>
      </p:sp>
      <p:sp>
        <p:nvSpPr>
          <p:cNvPr id="5" name="TextBox 4">
            <a:extLst>
              <a:ext uri="{FF2B5EF4-FFF2-40B4-BE49-F238E27FC236}">
                <a16:creationId xmlns:a16="http://schemas.microsoft.com/office/drawing/2014/main" id="{F8B3AFFD-2C3B-191B-E767-F6BEA1EC35AC}"/>
              </a:ext>
            </a:extLst>
          </p:cNvPr>
          <p:cNvSpPr txBox="1"/>
          <p:nvPr/>
        </p:nvSpPr>
        <p:spPr>
          <a:xfrm>
            <a:off x="1231900" y="1403350"/>
            <a:ext cx="2420856" cy="2585323"/>
          </a:xfrm>
          <a:prstGeom prst="rect">
            <a:avLst/>
          </a:prstGeom>
          <a:noFill/>
        </p:spPr>
        <p:txBody>
          <a:bodyPr wrap="none" rtlCol="0">
            <a:spAutoFit/>
          </a:bodyPr>
          <a:lstStyle/>
          <a:p>
            <a:r>
              <a:rPr lang="en-US" dirty="0">
                <a:hlinkClick r:id="rId2"/>
              </a:rPr>
              <a:t>Style Guide</a:t>
            </a:r>
            <a:endParaRPr lang="en-US" dirty="0"/>
          </a:p>
          <a:p>
            <a:endParaRPr lang="en-US" dirty="0"/>
          </a:p>
          <a:p>
            <a:r>
              <a:rPr lang="en-US" dirty="0">
                <a:hlinkClick r:id="rId3"/>
              </a:rPr>
              <a:t>Grammar Guide</a:t>
            </a:r>
            <a:endParaRPr lang="en-US" dirty="0"/>
          </a:p>
          <a:p>
            <a:endParaRPr lang="en-US" dirty="0"/>
          </a:p>
          <a:p>
            <a:r>
              <a:rPr lang="en-US" dirty="0">
                <a:hlinkClick r:id="rId4"/>
              </a:rPr>
              <a:t>Web Policies</a:t>
            </a:r>
            <a:endParaRPr lang="en-US" dirty="0"/>
          </a:p>
          <a:p>
            <a:endParaRPr lang="en-US" dirty="0"/>
          </a:p>
          <a:p>
            <a:r>
              <a:rPr lang="en-US" dirty="0">
                <a:hlinkClick r:id="rId5"/>
              </a:rPr>
              <a:t>Social Media Guidelines</a:t>
            </a:r>
            <a:endParaRPr lang="en-US" dirty="0"/>
          </a:p>
          <a:p>
            <a:endParaRPr lang="en-US" dirty="0"/>
          </a:p>
          <a:p>
            <a:r>
              <a:rPr lang="en-US" dirty="0"/>
              <a:t>&amp;, </a:t>
            </a:r>
            <a:r>
              <a:rPr lang="en-US" dirty="0" err="1"/>
              <a:t>en</a:t>
            </a:r>
            <a:r>
              <a:rPr lang="en-US" dirty="0"/>
              <a:t>-dash</a:t>
            </a:r>
          </a:p>
        </p:txBody>
      </p:sp>
    </p:spTree>
    <p:extLst>
      <p:ext uri="{BB962C8B-B14F-4D97-AF65-F5344CB8AC3E}">
        <p14:creationId xmlns:p14="http://schemas.microsoft.com/office/powerpoint/2010/main" val="40858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srcRect l="1000" r="1000"/>
          <a:stretch>
            <a:fillRect/>
          </a:stretch>
        </p:blipFill>
        <p:spPr>
          <a:xfrm>
            <a:off x="0" y="0"/>
            <a:ext cx="10388600" cy="5854700"/>
          </a:xfrm>
          <a:prstGeom prst="rect">
            <a:avLst/>
          </a:prstGeom>
        </p:spPr>
      </p:pic>
      <p:sp>
        <p:nvSpPr>
          <p:cNvPr id="4" name="AutoShape 4"/>
          <p:cNvSpPr/>
          <p:nvPr/>
        </p:nvSpPr>
        <p:spPr>
          <a:xfrm>
            <a:off x="787400" y="3441700"/>
            <a:ext cx="9601200" cy="241300"/>
          </a:xfrm>
          <a:prstGeom prst="rect">
            <a:avLst/>
          </a:prstGeom>
          <a:solidFill>
            <a:srgbClr val="000000">
              <a:alpha val="0"/>
            </a:srgbClr>
          </a:solidFill>
        </p:spPr>
        <p:txBody>
          <a:bodyPr/>
          <a:lstStyle/>
          <a:p>
            <a:endParaRPr lang="en-US"/>
          </a:p>
        </p:txBody>
      </p:sp>
      <p:sp>
        <p:nvSpPr>
          <p:cNvPr id="5" name="AutoShape 5"/>
          <p:cNvSpPr/>
          <p:nvPr/>
        </p:nvSpPr>
        <p:spPr>
          <a:xfrm>
            <a:off x="0" y="0"/>
            <a:ext cx="10388600" cy="5854700"/>
          </a:xfrm>
          <a:prstGeom prst="rect">
            <a:avLst/>
          </a:prstGeom>
          <a:solidFill>
            <a:srgbClr val="000000">
              <a:alpha val="0"/>
            </a:srgbClr>
          </a:solidFill>
        </p:spPr>
        <p:txBody>
          <a:bodyPr/>
          <a:lstStyle/>
          <a:p>
            <a:endParaRPr lang="en-US"/>
          </a:p>
        </p:txBody>
      </p:sp>
      <p:sp>
        <p:nvSpPr>
          <p:cNvPr id="6" name="TextBox 6"/>
          <p:cNvSpPr txBox="1"/>
          <p:nvPr/>
        </p:nvSpPr>
        <p:spPr>
          <a:xfrm>
            <a:off x="787400" y="2286000"/>
            <a:ext cx="9601200" cy="850900"/>
          </a:xfrm>
          <a:prstGeom prst="rect">
            <a:avLst/>
          </a:prstGeom>
          <a:solidFill>
            <a:srgbClr val="000000">
              <a:alpha val="0"/>
            </a:srgbClr>
          </a:solidFill>
        </p:spPr>
        <p:txBody>
          <a:bodyPr lIns="0" tIns="0" rIns="0" bIns="0" rtlCol="0" anchor="ctr"/>
          <a:lstStyle/>
          <a:p>
            <a:pPr indent="0" algn="l">
              <a:lnSpc>
                <a:spcPct val="100000"/>
              </a:lnSpc>
              <a:defRPr/>
            </a:pPr>
            <a:r>
              <a:rPr lang="en-US" sz="5600" b="1">
                <a:solidFill>
                  <a:srgbClr val="000000"/>
                </a:solidFill>
              </a:rPr>
              <a:t>Thank You</a:t>
            </a:r>
            <a:endParaRPr lang="en-US" sz="1100"/>
          </a:p>
        </p:txBody>
      </p:sp>
      <p:sp>
        <p:nvSpPr>
          <p:cNvPr id="7" name="TextBox 7"/>
          <p:cNvSpPr txBox="1"/>
          <p:nvPr/>
        </p:nvSpPr>
        <p:spPr>
          <a:xfrm>
            <a:off x="787400" y="3441700"/>
            <a:ext cx="9601200" cy="241300"/>
          </a:xfrm>
          <a:prstGeom prst="rect">
            <a:avLst/>
          </a:prstGeom>
          <a:solidFill>
            <a:srgbClr val="000000">
              <a:alpha val="0"/>
            </a:srgbClr>
          </a:solidFill>
        </p:spPr>
        <p:txBody>
          <a:bodyPr lIns="0" tIns="0" rIns="0" bIns="0" rtlCol="0" anchor="ctr"/>
          <a:lstStyle/>
          <a:p>
            <a:pPr indent="0" algn="l">
              <a:lnSpc>
                <a:spcPct val="100000"/>
              </a:lnSpc>
              <a:defRPr/>
            </a:pPr>
            <a:r>
              <a:rPr lang="en-US" b="1" dirty="0">
                <a:solidFill>
                  <a:srgbClr val="000000"/>
                </a:solidFill>
              </a:rPr>
              <a:t>Contact: </a:t>
            </a:r>
            <a:r>
              <a:rPr lang="en-US" b="1" dirty="0">
                <a:solidFill>
                  <a:srgbClr val="000000"/>
                </a:solidFill>
                <a:hlinkClick r:id="rId3"/>
              </a:rPr>
              <a:t>womblest@umsl.edu</a:t>
            </a:r>
            <a:r>
              <a:rPr lang="en-US" b="1" dirty="0">
                <a:solidFill>
                  <a:srgbClr val="000000"/>
                </a:solidFill>
              </a:rPr>
              <a:t>, </a:t>
            </a:r>
            <a:r>
              <a:rPr lang="en-US" b="1" dirty="0">
                <a:solidFill>
                  <a:srgbClr val="000000"/>
                </a:solidFill>
                <a:hlinkClick r:id="rId4"/>
              </a:rPr>
              <a:t>msmoore@umsl.edu</a:t>
            </a:r>
            <a:endParaRPr lang="en-US"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3"/>
          <a:srcRect l="1000" r="1000"/>
          <a:stretch>
            <a:fillRect/>
          </a:stretch>
        </p:blipFill>
        <p:spPr>
          <a:xfrm>
            <a:off x="0" y="0"/>
            <a:ext cx="10388600" cy="5854700"/>
          </a:xfrm>
          <a:prstGeom prst="rect">
            <a:avLst/>
          </a:prstGeom>
        </p:spPr>
      </p:pic>
      <p:sp>
        <p:nvSpPr>
          <p:cNvPr id="5" name="AutoShape 5"/>
          <p:cNvSpPr/>
          <p:nvPr/>
        </p:nvSpPr>
        <p:spPr>
          <a:xfrm>
            <a:off x="762000" y="1778000"/>
            <a:ext cx="8864600" cy="266700"/>
          </a:xfrm>
          <a:prstGeom prst="rect">
            <a:avLst/>
          </a:prstGeom>
          <a:solidFill>
            <a:srgbClr val="000000">
              <a:alpha val="0"/>
            </a:srgbClr>
          </a:solidFill>
        </p:spPr>
        <p:txBody>
          <a:bodyPr/>
          <a:lstStyle/>
          <a:p>
            <a:endParaRPr lang="en-US"/>
          </a:p>
        </p:txBody>
      </p:sp>
      <p:sp>
        <p:nvSpPr>
          <p:cNvPr id="6" name="AutoShape 6"/>
          <p:cNvSpPr/>
          <p:nvPr/>
        </p:nvSpPr>
        <p:spPr>
          <a:xfrm>
            <a:off x="0" y="0"/>
            <a:ext cx="10388600" cy="5854700"/>
          </a:xfrm>
          <a:prstGeom prst="rect">
            <a:avLst/>
          </a:prstGeom>
          <a:solidFill>
            <a:srgbClr val="000000">
              <a:alpha val="0"/>
            </a:srgbClr>
          </a:solidFill>
        </p:spPr>
        <p:txBody>
          <a:bodyPr/>
          <a:lstStyle/>
          <a:p>
            <a:endParaRPr lang="en-US"/>
          </a:p>
        </p:txBody>
      </p:sp>
      <p:sp>
        <p:nvSpPr>
          <p:cNvPr id="7" name="AutoShape 7"/>
          <p:cNvSpPr/>
          <p:nvPr/>
        </p:nvSpPr>
        <p:spPr>
          <a:xfrm>
            <a:off x="3632200" y="4584700"/>
            <a:ext cx="3111500" cy="0"/>
          </a:xfrm>
          <a:prstGeom prst="rect">
            <a:avLst/>
          </a:prstGeom>
          <a:solidFill>
            <a:srgbClr val="000000"/>
          </a:solidFill>
        </p:spPr>
        <p:txBody>
          <a:bodyPr/>
          <a:lstStyle/>
          <a:p>
            <a:endParaRPr lang="en-US"/>
          </a:p>
        </p:txBody>
      </p:sp>
      <p:sp>
        <p:nvSpPr>
          <p:cNvPr id="8" name="TextBox 8"/>
          <p:cNvSpPr txBox="1"/>
          <p:nvPr/>
        </p:nvSpPr>
        <p:spPr>
          <a:xfrm>
            <a:off x="762000" y="26543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rPr>
              <a:t>The Importance of SEO and Content</a:t>
            </a:r>
            <a:endParaRPr lang="en-US" sz="1100"/>
          </a:p>
        </p:txBody>
      </p:sp>
      <p:sp>
        <p:nvSpPr>
          <p:cNvPr id="9" name="TextBox 9"/>
          <p:cNvSpPr txBox="1"/>
          <p:nvPr/>
        </p:nvSpPr>
        <p:spPr>
          <a:xfrm>
            <a:off x="762000" y="1778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rPr>
              <a:t>Section 1</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sp>
        <p:nvSpPr>
          <p:cNvPr id="4" name="AutoShape 4"/>
          <p:cNvSpPr/>
          <p:nvPr/>
        </p:nvSpPr>
        <p:spPr>
          <a:xfrm>
            <a:off x="4178300" y="622300"/>
            <a:ext cx="5689600" cy="2108200"/>
          </a:xfrm>
          <a:prstGeom prst="rect">
            <a:avLst/>
          </a:prstGeom>
          <a:solidFill>
            <a:srgbClr val="000000">
              <a:alpha val="0"/>
            </a:srgbClr>
          </a:solidFill>
        </p:spPr>
        <p:txBody>
          <a:bodyPr/>
          <a:lstStyle/>
          <a:p>
            <a:endParaRPr lang="en-US"/>
          </a:p>
        </p:txBody>
      </p:sp>
      <p:sp>
        <p:nvSpPr>
          <p:cNvPr id="5" name="AutoShape 5"/>
          <p:cNvSpPr/>
          <p:nvPr/>
        </p:nvSpPr>
        <p:spPr>
          <a:xfrm>
            <a:off x="4178300" y="3111500"/>
            <a:ext cx="5689600" cy="2108200"/>
          </a:xfrm>
          <a:prstGeom prst="rect">
            <a:avLst/>
          </a:prstGeom>
          <a:solidFill>
            <a:srgbClr val="000000">
              <a:alpha val="0"/>
            </a:srgbClr>
          </a:solidFill>
        </p:spPr>
        <p:txBody>
          <a:bodyPr/>
          <a:lstStyle/>
          <a:p>
            <a:endParaRPr lang="en-US"/>
          </a:p>
        </p:txBody>
      </p:sp>
      <p:sp>
        <p:nvSpPr>
          <p:cNvPr id="6" name="AutoShape 6"/>
          <p:cNvSpPr/>
          <p:nvPr/>
        </p:nvSpPr>
        <p:spPr>
          <a:xfrm>
            <a:off x="4178300" y="0"/>
            <a:ext cx="0" cy="0"/>
          </a:xfrm>
          <a:prstGeom prst="rect">
            <a:avLst/>
          </a:prstGeom>
          <a:solidFill>
            <a:srgbClr val="000000">
              <a:alpha val="0"/>
            </a:srgbClr>
          </a:solidFill>
        </p:spPr>
        <p:txBody>
          <a:bodyPr/>
          <a:lstStyle/>
          <a:p>
            <a:endParaRPr lang="en-US"/>
          </a:p>
        </p:txBody>
      </p:sp>
      <p:sp>
        <p:nvSpPr>
          <p:cNvPr id="7" name="AutoShape 7"/>
          <p:cNvSpPr/>
          <p:nvPr/>
        </p:nvSpPr>
        <p:spPr>
          <a:xfrm>
            <a:off x="4178300" y="0"/>
            <a:ext cx="0" cy="0"/>
          </a:xfrm>
          <a:prstGeom prst="rect">
            <a:avLst/>
          </a:prstGeom>
          <a:solidFill>
            <a:srgbClr val="000000">
              <a:alpha val="0"/>
            </a:srgbClr>
          </a:solidFill>
        </p:spPr>
        <p:txBody>
          <a:bodyPr/>
          <a:lstStyle/>
          <a:p>
            <a:endParaRPr lang="en-US"/>
          </a:p>
        </p:txBody>
      </p:sp>
      <p:pic>
        <p:nvPicPr>
          <p:cNvPr id="8" name="Picture 8"/>
          <p:cNvPicPr>
            <a:picLocks noChangeAspect="1"/>
          </p:cNvPicPr>
          <p:nvPr/>
        </p:nvPicPr>
        <p:blipFill>
          <a:blip r:embed="rId3"/>
          <a:srcRect t="9000" b="9000"/>
          <a:stretch>
            <a:fillRect/>
          </a:stretch>
        </p:blipFill>
        <p:spPr>
          <a:xfrm>
            <a:off x="4178300" y="622300"/>
            <a:ext cx="2540000" cy="2108200"/>
          </a:xfrm>
          <a:prstGeom prst="rect">
            <a:avLst/>
          </a:prstGeom>
        </p:spPr>
      </p:pic>
      <p:pic>
        <p:nvPicPr>
          <p:cNvPr id="9" name="Picture 9"/>
          <p:cNvPicPr>
            <a:picLocks noChangeAspect="1"/>
          </p:cNvPicPr>
          <p:nvPr/>
        </p:nvPicPr>
        <p:blipFill>
          <a:blip r:embed="rId4"/>
          <a:srcRect t="9000" b="9000"/>
          <a:stretch>
            <a:fillRect/>
          </a:stretch>
        </p:blipFill>
        <p:spPr>
          <a:xfrm>
            <a:off x="7340600" y="3111500"/>
            <a:ext cx="2540000" cy="2108200"/>
          </a:xfrm>
          <a:prstGeom prst="rect">
            <a:avLst/>
          </a:prstGeom>
        </p:spPr>
      </p:pic>
      <p:sp>
        <p:nvSpPr>
          <p:cNvPr id="10" name="TextBox 10"/>
          <p:cNvSpPr txBox="1"/>
          <p:nvPr/>
        </p:nvSpPr>
        <p:spPr>
          <a:xfrm>
            <a:off x="508000" y="2222500"/>
            <a:ext cx="35433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dirty="0">
                <a:solidFill>
                  <a:srgbClr val="000000"/>
                </a:solidFill>
              </a:rPr>
              <a:t>Understanding the Role of SEO in Content Creation</a:t>
            </a:r>
            <a:endParaRPr lang="en-US" sz="1100" dirty="0"/>
          </a:p>
        </p:txBody>
      </p:sp>
      <p:sp>
        <p:nvSpPr>
          <p:cNvPr id="11" name="TextBox 11"/>
          <p:cNvSpPr txBox="1"/>
          <p:nvPr/>
        </p:nvSpPr>
        <p:spPr>
          <a:xfrm>
            <a:off x="7099300" y="736600"/>
            <a:ext cx="2768600" cy="1866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SEO serves as the backbone of effective content creation by ensuring that content is discoverable and relevant to search queries, thereby increasing visibility and driving organic traffic to websites.</a:t>
            </a:r>
            <a:endParaRPr lang="en-US" sz="1100" dirty="0"/>
          </a:p>
        </p:txBody>
      </p:sp>
      <p:sp>
        <p:nvSpPr>
          <p:cNvPr id="12" name="TextBox 12"/>
          <p:cNvSpPr txBox="1"/>
          <p:nvPr/>
        </p:nvSpPr>
        <p:spPr>
          <a:xfrm>
            <a:off x="4254500" y="2927350"/>
            <a:ext cx="2768600" cy="22098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High-quality content that meets user intent not only enhances engagement but also positively influences SEO rankings, as search engines prioritize content that provides value and satisfies user needs.</a:t>
            </a:r>
          </a:p>
          <a:p>
            <a:pPr marL="285750" indent="-285750" algn="l">
              <a:lnSpc>
                <a:spcPct val="100000"/>
              </a:lnSpc>
              <a:buFontTx/>
              <a:buChar char="-"/>
              <a:defRPr/>
            </a:pPr>
            <a:r>
              <a:rPr lang="en-US" sz="1100" dirty="0">
                <a:solidFill>
                  <a:srgbClr val="000000"/>
                </a:solidFill>
              </a:rPr>
              <a:t>Bounce rate</a:t>
            </a:r>
          </a:p>
          <a:p>
            <a:pPr marL="285750" indent="-285750" algn="l">
              <a:lnSpc>
                <a:spcPct val="100000"/>
              </a:lnSpc>
              <a:buFontTx/>
              <a:buChar char="-"/>
              <a:defRPr/>
            </a:pPr>
            <a:r>
              <a:rPr lang="en-US" sz="1100" dirty="0">
                <a:solidFill>
                  <a:srgbClr val="000000"/>
                </a:solidFill>
              </a:rPr>
              <a:t>Time on page</a:t>
            </a:r>
          </a:p>
          <a:p>
            <a:pPr marL="285750" indent="-285750" algn="l">
              <a:lnSpc>
                <a:spcPct val="100000"/>
              </a:lnSpc>
              <a:buFontTx/>
              <a:buChar char="-"/>
              <a:defRPr/>
            </a:pPr>
            <a:r>
              <a:rPr lang="en-US" sz="1100" dirty="0">
                <a:solidFill>
                  <a:srgbClr val="000000"/>
                </a:solidFill>
              </a:rPr>
              <a:t>Did the query lead to an answer?</a:t>
            </a:r>
          </a:p>
          <a:p>
            <a:pPr marL="285750" indent="-285750">
              <a:buFontTx/>
              <a:buChar char="-"/>
              <a:defRPr/>
            </a:pPr>
            <a:r>
              <a:rPr lang="en-US" sz="1100" dirty="0">
                <a:solidFill>
                  <a:srgbClr val="000000"/>
                </a:solidFill>
              </a:rPr>
              <a:t>Linking Authority</a:t>
            </a:r>
          </a:p>
          <a:p>
            <a:pPr marL="285750" indent="-285750" algn="l">
              <a:lnSpc>
                <a:spcPct val="100000"/>
              </a:lnSpc>
              <a:buFontTx/>
              <a:buChar char="-"/>
              <a:defRPr/>
            </a:pPr>
            <a:endParaRPr lang="en-US" sz="14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778000"/>
            <a:ext cx="8864600" cy="266700"/>
          </a:xfrm>
          <a:prstGeom prst="rect">
            <a:avLst/>
          </a:prstGeom>
          <a:solidFill>
            <a:srgbClr val="000000">
              <a:alpha val="0"/>
            </a:srgbClr>
          </a:solidFill>
        </p:spPr>
        <p:txBody>
          <a:bodyPr/>
          <a:lstStyle/>
          <a:p>
            <a:endParaRPr lang="en-US"/>
          </a:p>
        </p:txBody>
      </p:sp>
      <p:sp>
        <p:nvSpPr>
          <p:cNvPr id="6" name="AutoShape 6"/>
          <p:cNvSpPr/>
          <p:nvPr/>
        </p:nvSpPr>
        <p:spPr>
          <a:xfrm>
            <a:off x="0" y="0"/>
            <a:ext cx="10388600" cy="5854700"/>
          </a:xfrm>
          <a:prstGeom prst="rect">
            <a:avLst/>
          </a:prstGeom>
          <a:solidFill>
            <a:srgbClr val="000000">
              <a:alpha val="0"/>
            </a:srgbClr>
          </a:solidFill>
        </p:spPr>
        <p:txBody>
          <a:bodyPr/>
          <a:lstStyle/>
          <a:p>
            <a:endParaRPr lang="en-US"/>
          </a:p>
        </p:txBody>
      </p:sp>
      <p:sp>
        <p:nvSpPr>
          <p:cNvPr id="7" name="AutoShape 7"/>
          <p:cNvSpPr/>
          <p:nvPr/>
        </p:nvSpPr>
        <p:spPr>
          <a:xfrm>
            <a:off x="3632200" y="4584700"/>
            <a:ext cx="3111500" cy="0"/>
          </a:xfrm>
          <a:prstGeom prst="rect">
            <a:avLst/>
          </a:prstGeom>
          <a:solidFill>
            <a:srgbClr val="000000"/>
          </a:solidFill>
        </p:spPr>
        <p:txBody>
          <a:bodyPr/>
          <a:lstStyle/>
          <a:p>
            <a:endParaRPr lang="en-US"/>
          </a:p>
        </p:txBody>
      </p:sp>
      <p:sp>
        <p:nvSpPr>
          <p:cNvPr id="8" name="TextBox 8"/>
          <p:cNvSpPr txBox="1"/>
          <p:nvPr/>
        </p:nvSpPr>
        <p:spPr>
          <a:xfrm>
            <a:off x="762000" y="26543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dirty="0">
                <a:solidFill>
                  <a:srgbClr val="000000"/>
                </a:solidFill>
              </a:rPr>
              <a:t>Identifying and Understanding Your Audience</a:t>
            </a:r>
            <a:endParaRPr lang="en-US" sz="1100" dirty="0"/>
          </a:p>
        </p:txBody>
      </p:sp>
      <p:sp>
        <p:nvSpPr>
          <p:cNvPr id="9" name="TextBox 9"/>
          <p:cNvSpPr txBox="1"/>
          <p:nvPr/>
        </p:nvSpPr>
        <p:spPr>
          <a:xfrm>
            <a:off x="762000" y="1778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rPr>
              <a:t>Section 2</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txBody>
          <a:bodyPr/>
          <a:lstStyle/>
          <a:p>
            <a:endParaRPr lang="en-US"/>
          </a:p>
        </p:txBody>
      </p:sp>
      <p:sp>
        <p:nvSpPr>
          <p:cNvPr id="4" name="AutoShape 4"/>
          <p:cNvSpPr/>
          <p:nvPr/>
        </p:nvSpPr>
        <p:spPr>
          <a:xfrm>
            <a:off x="762000" y="1358900"/>
            <a:ext cx="2743200" cy="3695700"/>
          </a:xfrm>
          <a:prstGeom prst="roundRect">
            <a:avLst>
              <a:gd name="adj" fmla="val 3703"/>
            </a:avLst>
          </a:prstGeom>
          <a:solidFill>
            <a:srgbClr val="000000">
              <a:alpha val="0"/>
            </a:srgbClr>
          </a:solidFill>
        </p:spPr>
        <p:txBody>
          <a:bodyPr/>
          <a:lstStyle/>
          <a:p>
            <a:endParaRPr lang="en-US"/>
          </a:p>
        </p:txBody>
      </p:sp>
      <p:sp>
        <p:nvSpPr>
          <p:cNvPr id="5" name="AutoShape 5"/>
          <p:cNvSpPr/>
          <p:nvPr/>
        </p:nvSpPr>
        <p:spPr>
          <a:xfrm>
            <a:off x="3810000" y="1358900"/>
            <a:ext cx="2743200" cy="3695700"/>
          </a:xfrm>
          <a:prstGeom prst="roundRect">
            <a:avLst>
              <a:gd name="adj" fmla="val 3703"/>
            </a:avLst>
          </a:prstGeom>
          <a:solidFill>
            <a:srgbClr val="000000">
              <a:alpha val="0"/>
            </a:srgbClr>
          </a:solidFill>
        </p:spPr>
        <p:txBody>
          <a:bodyPr/>
          <a:lstStyle/>
          <a:p>
            <a:endParaRPr lang="en-US"/>
          </a:p>
        </p:txBody>
      </p:sp>
      <p:sp>
        <p:nvSpPr>
          <p:cNvPr id="6" name="AutoShape 6"/>
          <p:cNvSpPr/>
          <p:nvPr/>
        </p:nvSpPr>
        <p:spPr>
          <a:xfrm>
            <a:off x="6870700" y="1358900"/>
            <a:ext cx="2743200" cy="3695700"/>
          </a:xfrm>
          <a:prstGeom prst="roundRect">
            <a:avLst>
              <a:gd name="adj" fmla="val 3703"/>
            </a:avLst>
          </a:prstGeom>
          <a:solidFill>
            <a:srgbClr val="000000">
              <a:alpha val="0"/>
            </a:srgbClr>
          </a:solidFill>
        </p:spPr>
        <p:txBody>
          <a:bodyPr/>
          <a:lstStyle/>
          <a:p>
            <a:endParaRPr lang="en-US"/>
          </a:p>
        </p:txBody>
      </p:sp>
      <p:sp>
        <p:nvSpPr>
          <p:cNvPr id="7" name="AutoShape 7"/>
          <p:cNvSpPr/>
          <p:nvPr/>
        </p:nvSpPr>
        <p:spPr>
          <a:xfrm>
            <a:off x="762000" y="5194300"/>
            <a:ext cx="2743200" cy="0"/>
          </a:xfrm>
          <a:prstGeom prst="rect">
            <a:avLst/>
          </a:prstGeom>
          <a:solidFill>
            <a:srgbClr val="000000"/>
          </a:solidFill>
        </p:spPr>
        <p:txBody>
          <a:bodyPr/>
          <a:lstStyle/>
          <a:p>
            <a:endParaRPr lang="en-US"/>
          </a:p>
        </p:txBody>
      </p:sp>
      <p:sp>
        <p:nvSpPr>
          <p:cNvPr id="8" name="AutoShape 8"/>
          <p:cNvSpPr/>
          <p:nvPr/>
        </p:nvSpPr>
        <p:spPr>
          <a:xfrm>
            <a:off x="3810000" y="5194300"/>
            <a:ext cx="2743200" cy="0"/>
          </a:xfrm>
          <a:prstGeom prst="rect">
            <a:avLst/>
          </a:prstGeom>
          <a:solidFill>
            <a:srgbClr val="000000"/>
          </a:solidFill>
        </p:spPr>
        <p:txBody>
          <a:bodyPr/>
          <a:lstStyle/>
          <a:p>
            <a:endParaRPr lang="en-US"/>
          </a:p>
        </p:txBody>
      </p:sp>
      <p:sp>
        <p:nvSpPr>
          <p:cNvPr id="9" name="AutoShape 9"/>
          <p:cNvSpPr/>
          <p:nvPr/>
        </p:nvSpPr>
        <p:spPr>
          <a:xfrm>
            <a:off x="6870700" y="5194300"/>
            <a:ext cx="2743200" cy="0"/>
          </a:xfrm>
          <a:prstGeom prst="rect">
            <a:avLst/>
          </a:prstGeom>
          <a:solidFill>
            <a:srgbClr val="000000"/>
          </a:solidFill>
        </p:spPr>
        <p:txBody>
          <a:bodyPr/>
          <a:lstStyle/>
          <a:p>
            <a:endParaRPr lang="en-US"/>
          </a:p>
        </p:txBody>
      </p:sp>
      <p:pic>
        <p:nvPicPr>
          <p:cNvPr id="10" name="Picture 10"/>
          <p:cNvPicPr>
            <a:picLocks noChangeAspect="1"/>
          </p:cNvPicPr>
          <p:nvPr/>
        </p:nvPicPr>
        <p:blipFill>
          <a:blip r:embed="rId3"/>
          <a:srcRect t="22000" b="22000"/>
          <a:stretch>
            <a:fillRect/>
          </a:stretch>
        </p:blipFill>
        <p:spPr>
          <a:xfrm>
            <a:off x="762000" y="1358900"/>
            <a:ext cx="2743200" cy="1536700"/>
          </a:xfrm>
          <a:prstGeom prst="roundRect">
            <a:avLst>
              <a:gd name="adj" fmla="val 6611"/>
            </a:avLst>
          </a:prstGeom>
        </p:spPr>
      </p:pic>
      <p:pic>
        <p:nvPicPr>
          <p:cNvPr id="11" name="Picture 11"/>
          <p:cNvPicPr>
            <a:picLocks noChangeAspect="1"/>
          </p:cNvPicPr>
          <p:nvPr/>
        </p:nvPicPr>
        <p:blipFill>
          <a:blip r:embed="rId4"/>
          <a:srcRect t="22000" b="22000"/>
          <a:stretch>
            <a:fillRect/>
          </a:stretch>
        </p:blipFill>
        <p:spPr>
          <a:xfrm>
            <a:off x="3810000" y="1358900"/>
            <a:ext cx="2743200" cy="1536700"/>
          </a:xfrm>
          <a:prstGeom prst="roundRect">
            <a:avLst>
              <a:gd name="adj" fmla="val 6611"/>
            </a:avLst>
          </a:prstGeom>
        </p:spPr>
      </p:pic>
      <p:pic>
        <p:nvPicPr>
          <p:cNvPr id="12" name="Picture 12"/>
          <p:cNvPicPr>
            <a:picLocks noChangeAspect="1"/>
          </p:cNvPicPr>
          <p:nvPr/>
        </p:nvPicPr>
        <p:blipFill>
          <a:blip r:embed="rId5"/>
          <a:srcRect t="22000" b="22000"/>
          <a:stretch>
            <a:fillRect/>
          </a:stretch>
        </p:blipFill>
        <p:spPr>
          <a:xfrm>
            <a:off x="6870700" y="13589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Meeting Audience Needs with Relevant Information</a:t>
            </a:r>
            <a:endParaRPr lang="en-US" sz="1100"/>
          </a:p>
        </p:txBody>
      </p:sp>
      <p:sp>
        <p:nvSpPr>
          <p:cNvPr id="14" name="TextBox 14"/>
          <p:cNvSpPr txBox="1"/>
          <p:nvPr/>
        </p:nvSpPr>
        <p:spPr>
          <a:xfrm>
            <a:off x="762000" y="31115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Understanding Audience Intent</a:t>
            </a:r>
            <a:endParaRPr lang="en-US" sz="1100"/>
          </a:p>
        </p:txBody>
      </p:sp>
      <p:sp>
        <p:nvSpPr>
          <p:cNvPr id="15" name="TextBox 15"/>
          <p:cNvSpPr txBox="1"/>
          <p:nvPr/>
        </p:nvSpPr>
        <p:spPr>
          <a:xfrm>
            <a:off x="3810000" y="31115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Content Accessibility</a:t>
            </a:r>
            <a:endParaRPr lang="en-US" sz="1100"/>
          </a:p>
        </p:txBody>
      </p:sp>
      <p:sp>
        <p:nvSpPr>
          <p:cNvPr id="16" name="TextBox 16"/>
          <p:cNvSpPr txBox="1"/>
          <p:nvPr/>
        </p:nvSpPr>
        <p:spPr>
          <a:xfrm>
            <a:off x="6870700" y="31115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Feedback Mechanisms</a:t>
            </a:r>
            <a:endParaRPr lang="en-US" sz="1100"/>
          </a:p>
        </p:txBody>
      </p:sp>
      <p:sp>
        <p:nvSpPr>
          <p:cNvPr id="17" name="TextBox 17"/>
          <p:cNvSpPr txBox="1"/>
          <p:nvPr/>
        </p:nvSpPr>
        <p:spPr>
          <a:xfrm>
            <a:off x="762000" y="37846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Identifying the specific needs and questions of your audience is crucial for creating relevant content that directly addresses their interests, enhancing user satisfaction and engagement.</a:t>
            </a:r>
            <a:endParaRPr lang="en-US" sz="1100" dirty="0"/>
          </a:p>
        </p:txBody>
      </p:sp>
      <p:sp>
        <p:nvSpPr>
          <p:cNvPr id="18" name="TextBox 18"/>
          <p:cNvSpPr txBox="1"/>
          <p:nvPr/>
        </p:nvSpPr>
        <p:spPr>
          <a:xfrm>
            <a:off x="3810000" y="35179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Ensuring that information is easily accessible for the target audience through intuitive navigation and clear organization allows users to find what they need quickly, reducing frustration and improving overall experience.</a:t>
            </a:r>
            <a:endParaRPr lang="en-US" sz="1100" dirty="0"/>
          </a:p>
        </p:txBody>
      </p:sp>
      <p:sp>
        <p:nvSpPr>
          <p:cNvPr id="19" name="TextBox 19"/>
          <p:cNvSpPr txBox="1"/>
          <p:nvPr/>
        </p:nvSpPr>
        <p:spPr>
          <a:xfrm>
            <a:off x="6870700" y="35179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rPr>
              <a:t>Implementing feedback tools enables continuous improvement of content relevance, allowing organizations to adapt to changing audience needs and preferences effectively over time.</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968"/>
            <a:ext cx="10388600" cy="7899400"/>
          </a:xfrm>
          <a:prstGeom prst="rect">
            <a:avLst/>
          </a:prstGeom>
          <a:solidFill>
            <a:srgbClr val="FFFFFF"/>
          </a:solidFill>
        </p:spPr>
        <p:txBody>
          <a:bodyPr/>
          <a:lstStyle/>
          <a:p>
            <a:endParaRPr lang="en-US" dirty="0"/>
          </a:p>
        </p:txBody>
      </p:sp>
      <p:pic>
        <p:nvPicPr>
          <p:cNvPr id="3" name="Picture 3"/>
          <p:cNvPicPr>
            <a:picLocks noChangeAspect="1"/>
          </p:cNvPicPr>
          <p:nvPr/>
        </p:nvPicPr>
        <p:blipFill>
          <a:blip r:embed="rId2"/>
          <a:srcRect l="19000" r="19000"/>
          <a:stretch>
            <a:fillRect/>
          </a:stretch>
        </p:blipFill>
        <p:spPr>
          <a:xfrm>
            <a:off x="304800" y="304800"/>
            <a:ext cx="5727700" cy="6021428"/>
          </a:xfrm>
          <a:prstGeom prst="roundRect">
            <a:avLst>
              <a:gd name="adj" fmla="val 3296"/>
            </a:avLst>
          </a:prstGeom>
        </p:spPr>
      </p:pic>
      <p:sp>
        <p:nvSpPr>
          <p:cNvPr id="5" name="AutoShape 5"/>
          <p:cNvSpPr/>
          <p:nvPr/>
        </p:nvSpPr>
        <p:spPr>
          <a:xfrm>
            <a:off x="304800" y="304800"/>
            <a:ext cx="5803900" cy="5746750"/>
          </a:xfrm>
          <a:prstGeom prst="rect">
            <a:avLst/>
          </a:prstGeom>
          <a:solidFill>
            <a:srgbClr val="000000">
              <a:alpha val="0"/>
            </a:srgbClr>
          </a:solidFill>
        </p:spPr>
        <p:txBody>
          <a:bodyPr/>
          <a:lstStyle/>
          <a:p>
            <a:endParaRPr lang="en-US"/>
          </a:p>
        </p:txBody>
      </p:sp>
      <p:sp>
        <p:nvSpPr>
          <p:cNvPr id="6" name="AutoShape 6"/>
          <p:cNvSpPr/>
          <p:nvPr/>
        </p:nvSpPr>
        <p:spPr>
          <a:xfrm>
            <a:off x="6446982" y="2089150"/>
            <a:ext cx="635000" cy="25400"/>
          </a:xfrm>
          <a:prstGeom prst="rect">
            <a:avLst/>
          </a:prstGeom>
          <a:solidFill>
            <a:srgbClr val="000000"/>
          </a:solidFill>
        </p:spPr>
        <p:txBody>
          <a:bodyPr/>
          <a:lstStyle/>
          <a:p>
            <a:endParaRPr lang="en-US"/>
          </a:p>
        </p:txBody>
      </p:sp>
      <p:sp>
        <p:nvSpPr>
          <p:cNvPr id="7" name="TextBox 7"/>
          <p:cNvSpPr txBox="1"/>
          <p:nvPr/>
        </p:nvSpPr>
        <p:spPr>
          <a:xfrm>
            <a:off x="6413500" y="488950"/>
            <a:ext cx="2413000" cy="1524000"/>
          </a:xfrm>
          <a:prstGeom prst="rect">
            <a:avLst/>
          </a:prstGeom>
          <a:solidFill>
            <a:srgbClr val="000000">
              <a:alpha val="0"/>
            </a:srgbClr>
          </a:solidFill>
        </p:spPr>
        <p:txBody>
          <a:bodyPr lIns="0" tIns="0" rIns="0" bIns="0" rtlCol="0" anchor="ctr"/>
          <a:lstStyle/>
          <a:p>
            <a:pPr indent="0" algn="l">
              <a:lnSpc>
                <a:spcPct val="100000"/>
              </a:lnSpc>
              <a:defRPr/>
            </a:pPr>
            <a:r>
              <a:rPr lang="en-US" sz="2000" b="1" dirty="0">
                <a:solidFill>
                  <a:srgbClr val="000000"/>
                </a:solidFill>
              </a:rPr>
              <a:t>External Audiences: Prospective Students and Community</a:t>
            </a:r>
            <a:endParaRPr lang="en-US" sz="1100" dirty="0"/>
          </a:p>
        </p:txBody>
      </p:sp>
      <p:sp>
        <p:nvSpPr>
          <p:cNvPr id="8" name="TextBox 8"/>
          <p:cNvSpPr txBox="1"/>
          <p:nvPr/>
        </p:nvSpPr>
        <p:spPr>
          <a:xfrm>
            <a:off x="6446981" y="2368550"/>
            <a:ext cx="3380509"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1" dirty="0">
                <a:solidFill>
                  <a:srgbClr val="000000"/>
                </a:solidFill>
              </a:rPr>
              <a:t>Engaging External Stakeholders</a:t>
            </a:r>
            <a:endParaRPr lang="en-US" sz="1100" dirty="0"/>
          </a:p>
        </p:txBody>
      </p:sp>
      <p:sp>
        <p:nvSpPr>
          <p:cNvPr id="9" name="TextBox 9"/>
          <p:cNvSpPr txBox="1"/>
          <p:nvPr/>
        </p:nvSpPr>
        <p:spPr>
          <a:xfrm>
            <a:off x="6431972" y="2470150"/>
            <a:ext cx="3395518" cy="23368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000000"/>
                </a:solidFill>
              </a:rPr>
              <a:t>Developing targeted content strategies that resonate with prospective students and community members is essential for fostering interest and building relationships, as it addresses their specific needs and aspirations while enhancing the institution's visibility and reputation.</a:t>
            </a:r>
            <a:endParaRPr lang="en-US" sz="1100" dirty="0"/>
          </a:p>
        </p:txBody>
      </p:sp>
      <p:sp>
        <p:nvSpPr>
          <p:cNvPr id="11" name="TextBox 9">
            <a:extLst>
              <a:ext uri="{FF2B5EF4-FFF2-40B4-BE49-F238E27FC236}">
                <a16:creationId xmlns:a16="http://schemas.microsoft.com/office/drawing/2014/main" id="{9E5CDED3-2FD4-F195-E28D-ABC81978E0B2}"/>
              </a:ext>
            </a:extLst>
          </p:cNvPr>
          <p:cNvSpPr txBox="1"/>
          <p:nvPr/>
        </p:nvSpPr>
        <p:spPr>
          <a:xfrm>
            <a:off x="6346536" y="4197350"/>
            <a:ext cx="3728028" cy="2336800"/>
          </a:xfrm>
          <a:prstGeom prst="rect">
            <a:avLst/>
          </a:prstGeom>
          <a:solidFill>
            <a:srgbClr val="000000">
              <a:alpha val="0"/>
            </a:srgbClr>
          </a:solidFill>
        </p:spPr>
        <p:txBody>
          <a:bodyPr lIns="0" tIns="0" rIns="0" bIns="0" rtlCol="0" anchor="ctr"/>
          <a:lstStyle/>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Prospective Students (</a:t>
            </a:r>
            <a:r>
              <a:rPr lang="en-US" sz="1200" kern="100" dirty="0">
                <a:effectLst/>
                <a:ea typeface="Aptos" panose="020B0004020202020204" pitchFamily="34" charset="0"/>
                <a:cs typeface="Times New Roman" panose="02020603050405020304" pitchFamily="18" charset="0"/>
                <a:hlinkClick r:id="rId3"/>
              </a:rPr>
              <a:t>Admissions</a:t>
            </a:r>
            <a:r>
              <a:rPr lang="en-US" sz="1200" kern="100" dirty="0">
                <a:effectLst/>
                <a:ea typeface="Aptos" panose="020B0004020202020204" pitchFamily="34" charset="0"/>
                <a:cs typeface="Times New Roman" panose="02020603050405020304" pitchFamily="18" charset="0"/>
              </a:rPr>
              <a:t>, </a:t>
            </a:r>
            <a:r>
              <a:rPr lang="en-US" sz="1200" kern="100" dirty="0">
                <a:effectLst/>
                <a:ea typeface="Aptos" panose="020B0004020202020204" pitchFamily="34" charset="0"/>
                <a:cs typeface="Times New Roman" panose="02020603050405020304" pitchFamily="18" charset="0"/>
                <a:hlinkClick r:id="rId4"/>
              </a:rPr>
              <a:t>Individual Departments</a:t>
            </a:r>
            <a:r>
              <a:rPr lang="en-US" sz="1200" kern="100" dirty="0">
                <a:effectLst/>
                <a:ea typeface="Aptos" panose="020B0004020202020204" pitchFamily="34" charset="0"/>
                <a:cs typeface="Times New Roman" panose="02020603050405020304" pitchFamily="18" charset="0"/>
              </a:rPr>
              <a:t>)</a:t>
            </a:r>
          </a:p>
          <a:p>
            <a:pPr marL="742950" marR="0" lvl="1" indent="-28575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Parents (</a:t>
            </a:r>
            <a:r>
              <a:rPr lang="en-US" sz="1200" kern="100" dirty="0">
                <a:effectLst/>
                <a:ea typeface="Aptos" panose="020B0004020202020204" pitchFamily="34" charset="0"/>
                <a:cs typeface="Times New Roman" panose="02020603050405020304" pitchFamily="18" charset="0"/>
                <a:hlinkClick r:id="rId5"/>
              </a:rPr>
              <a:t>SFS</a:t>
            </a:r>
            <a:r>
              <a:rPr lang="en-US" sz="1200" kern="100" dirty="0">
                <a:effectLst/>
                <a:ea typeface="Aptos" panose="020B0004020202020204" pitchFamily="34" charset="0"/>
                <a:cs typeface="Times New Roman" panose="02020603050405020304" pitchFamily="18" charset="0"/>
              </a:rPr>
              <a:t>, </a:t>
            </a:r>
            <a:r>
              <a:rPr lang="en-US" sz="1200" kern="100" dirty="0">
                <a:effectLst/>
                <a:ea typeface="Aptos" panose="020B0004020202020204" pitchFamily="34" charset="0"/>
                <a:cs typeface="Times New Roman" panose="02020603050405020304" pitchFamily="18" charset="0"/>
                <a:hlinkClick r:id="rId6"/>
              </a:rPr>
              <a:t>Spanish</a:t>
            </a:r>
            <a:r>
              <a:rPr lang="en-US" sz="1200" kern="100" dirty="0">
                <a:effectLst/>
                <a:ea typeface="Aptos" panose="020B0004020202020204" pitchFamily="34" charset="0"/>
                <a:cs typeface="Times New Roman" panose="02020603050405020304" pitchFamily="18" charset="0"/>
              </a:rPr>
              <a:t>)</a:t>
            </a:r>
          </a:p>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hlinkClick r:id="rId7"/>
              </a:rPr>
              <a:t>Alumni</a:t>
            </a:r>
            <a:endParaRPr lang="en-US" sz="1200" kern="100" dirty="0">
              <a:effectLst/>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Donors (</a:t>
            </a:r>
            <a:r>
              <a:rPr lang="en-US" sz="1200" kern="100" dirty="0">
                <a:effectLst/>
                <a:ea typeface="Aptos" panose="020B0004020202020204" pitchFamily="34" charset="0"/>
                <a:cs typeface="Times New Roman" panose="02020603050405020304" pitchFamily="18" charset="0"/>
                <a:hlinkClick r:id="rId8"/>
              </a:rPr>
              <a:t>Development</a:t>
            </a:r>
            <a:r>
              <a:rPr lang="en-US" sz="1200" kern="100" dirty="0">
                <a:effectLst/>
                <a:ea typeface="Aptos" panose="020B0004020202020204" pitchFamily="34" charset="0"/>
                <a:cs typeface="Times New Roman" panose="02020603050405020304" pitchFamily="18" charset="0"/>
              </a:rPr>
              <a:t>, </a:t>
            </a:r>
            <a:r>
              <a:rPr lang="en-US" sz="1200" kern="100" dirty="0">
                <a:effectLst/>
                <a:ea typeface="Aptos" panose="020B0004020202020204" pitchFamily="34" charset="0"/>
                <a:cs typeface="Times New Roman" panose="02020603050405020304" pitchFamily="18" charset="0"/>
                <a:hlinkClick r:id="rId9"/>
              </a:rPr>
              <a:t>Colleges</a:t>
            </a:r>
            <a:r>
              <a:rPr lang="en-US" sz="1200" kern="100" dirty="0">
                <a:effectLst/>
                <a:ea typeface="Aptos" panose="020B0004020202020204" pitchFamily="34" charset="0"/>
                <a:cs typeface="Times New Roman" panose="02020603050405020304" pitchFamily="18" charset="0"/>
              </a:rPr>
              <a:t>)</a:t>
            </a:r>
          </a:p>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Other professors (</a:t>
            </a:r>
            <a:r>
              <a:rPr lang="en-US" sz="1200" kern="100" dirty="0">
                <a:effectLst/>
                <a:ea typeface="Aptos" panose="020B0004020202020204" pitchFamily="34" charset="0"/>
                <a:cs typeface="Times New Roman" panose="02020603050405020304" pitchFamily="18" charset="0"/>
                <a:hlinkClick r:id="rId10"/>
              </a:rPr>
              <a:t>Faculty directories</a:t>
            </a:r>
            <a:r>
              <a:rPr lang="en-US" sz="1200" kern="100" dirty="0">
                <a:effectLst/>
                <a:ea typeface="Aptos" panose="020B0004020202020204" pitchFamily="34" charset="0"/>
                <a:cs typeface="Times New Roman" panose="02020603050405020304" pitchFamily="18" charset="0"/>
              </a:rPr>
              <a:t>, </a:t>
            </a:r>
            <a:r>
              <a:rPr lang="en-US" sz="1200" kern="100" dirty="0">
                <a:effectLst/>
                <a:ea typeface="Aptos" panose="020B0004020202020204" pitchFamily="34" charset="0"/>
                <a:cs typeface="Times New Roman" panose="02020603050405020304" pitchFamily="18" charset="0"/>
                <a:hlinkClick r:id="rId11"/>
              </a:rPr>
              <a:t>Research website</a:t>
            </a:r>
            <a:r>
              <a:rPr lang="en-US" sz="1200" kern="100" dirty="0">
                <a:effectLst/>
                <a:ea typeface="Aptos" panose="020B0004020202020204" pitchFamily="34" charset="0"/>
                <a:cs typeface="Times New Roman" panose="02020603050405020304" pitchFamily="18" charset="0"/>
              </a:rPr>
              <a:t>)</a:t>
            </a:r>
          </a:p>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Other professionals who may want to work here (</a:t>
            </a:r>
            <a:r>
              <a:rPr lang="en-US" sz="1200" kern="100" dirty="0">
                <a:effectLst/>
                <a:ea typeface="Aptos" panose="020B0004020202020204" pitchFamily="34" charset="0"/>
                <a:cs typeface="Times New Roman" panose="02020603050405020304" pitchFamily="18" charset="0"/>
                <a:hlinkClick r:id="rId12"/>
              </a:rPr>
              <a:t>HR</a:t>
            </a:r>
            <a:r>
              <a:rPr lang="en-US" sz="1200" kern="100" dirty="0">
                <a:effectLst/>
                <a:ea typeface="Aptos" panose="020B0004020202020204" pitchFamily="34" charset="0"/>
                <a:cs typeface="Times New Roman" panose="02020603050405020304" pitchFamily="18" charset="0"/>
              </a:rPr>
              <a:t>, main site)</a:t>
            </a:r>
          </a:p>
          <a:p>
            <a:pPr marL="342900" marR="0" lvl="0" indent="-342900">
              <a:buFont typeface="Arial" panose="020B0604020202020204" pitchFamily="34" charset="0"/>
              <a:buChar char="⁃"/>
            </a:pPr>
            <a:r>
              <a:rPr lang="en-US" sz="1200" kern="100" dirty="0">
                <a:effectLst/>
                <a:ea typeface="Aptos" panose="020B0004020202020204" pitchFamily="34" charset="0"/>
                <a:cs typeface="Times New Roman" panose="02020603050405020304" pitchFamily="18" charset="0"/>
              </a:rPr>
              <a:t>Community Members (</a:t>
            </a:r>
            <a:r>
              <a:rPr lang="en-US" sz="1200" kern="100" dirty="0">
                <a:effectLst/>
                <a:ea typeface="Aptos" panose="020B0004020202020204" pitchFamily="34" charset="0"/>
                <a:cs typeface="Times New Roman" panose="02020603050405020304" pitchFamily="18" charset="0"/>
                <a:hlinkClick r:id="rId13"/>
              </a:rPr>
              <a:t>Child Advocacy/NEST</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hlinkClick r:id="rId14"/>
              </a:rPr>
              <a:t>Touhill</a:t>
            </a:r>
            <a:r>
              <a:rPr lang="en-US" sz="1200" kern="100" dirty="0">
                <a:effectLst/>
                <a:ea typeface="Aptos" panose="020B0004020202020204" pitchFamily="34"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1000" r="11000"/>
          <a:stretch>
            <a:fillRect/>
          </a:stretch>
        </p:blipFill>
        <p:spPr>
          <a:xfrm>
            <a:off x="0" y="0"/>
            <a:ext cx="10388600" cy="7454900"/>
          </a:xfrm>
          <a:prstGeom prst="rect">
            <a:avLst/>
          </a:prstGeom>
        </p:spPr>
      </p:pic>
      <p:sp>
        <p:nvSpPr>
          <p:cNvPr id="3" name="AutoShape 3"/>
          <p:cNvSpPr/>
          <p:nvPr/>
        </p:nvSpPr>
        <p:spPr>
          <a:xfrm>
            <a:off x="0" y="0"/>
            <a:ext cx="10388600" cy="7454900"/>
          </a:xfrm>
          <a:prstGeom prst="rect">
            <a:avLst/>
          </a:prstGeom>
          <a:solidFill>
            <a:srgbClr val="000000">
              <a:alpha val="0"/>
            </a:srgbClr>
          </a:solidFill>
        </p:spPr>
        <p:txBody>
          <a:bodyPr/>
          <a:lstStyle/>
          <a:p>
            <a:endParaRPr lang="en-US"/>
          </a:p>
        </p:txBody>
      </p:sp>
      <p:pic>
        <p:nvPicPr>
          <p:cNvPr id="4" name="Picture 4"/>
          <p:cNvPicPr>
            <a:picLocks noChangeAspect="1"/>
          </p:cNvPicPr>
          <p:nvPr/>
        </p:nvPicPr>
        <p:blipFill>
          <a:blip r:embed="rId4"/>
          <a:srcRect l="16000" r="16000"/>
          <a:stretch>
            <a:fillRect/>
          </a:stretch>
        </p:blipFill>
        <p:spPr>
          <a:xfrm>
            <a:off x="762000" y="1701800"/>
            <a:ext cx="2743200" cy="4991100"/>
          </a:xfrm>
          <a:prstGeom prst="roundRect">
            <a:avLst>
              <a:gd name="adj" fmla="val 10185"/>
            </a:avLst>
          </a:prstGeom>
        </p:spPr>
      </p:pic>
      <p:pic>
        <p:nvPicPr>
          <p:cNvPr id="5" name="Picture 5"/>
          <p:cNvPicPr>
            <a:picLocks noChangeAspect="1"/>
          </p:cNvPicPr>
          <p:nvPr/>
        </p:nvPicPr>
        <p:blipFill>
          <a:blip r:embed="rId5"/>
          <a:srcRect l="16000" r="16000"/>
          <a:stretch>
            <a:fillRect/>
          </a:stretch>
        </p:blipFill>
        <p:spPr>
          <a:xfrm>
            <a:off x="3810000" y="1701800"/>
            <a:ext cx="2743200" cy="4991100"/>
          </a:xfrm>
          <a:prstGeom prst="roundRect">
            <a:avLst>
              <a:gd name="adj" fmla="val 10185"/>
            </a:avLst>
          </a:prstGeom>
        </p:spPr>
      </p:pic>
      <p:pic>
        <p:nvPicPr>
          <p:cNvPr id="6" name="Picture 6"/>
          <p:cNvPicPr>
            <a:picLocks noChangeAspect="1"/>
          </p:cNvPicPr>
          <p:nvPr/>
        </p:nvPicPr>
        <p:blipFill>
          <a:blip r:embed="rId4"/>
          <a:srcRect l="16000" r="16000"/>
          <a:stretch>
            <a:fillRect/>
          </a:stretch>
        </p:blipFill>
        <p:spPr>
          <a:xfrm>
            <a:off x="6870700" y="1701800"/>
            <a:ext cx="2743200" cy="4991100"/>
          </a:xfrm>
          <a:prstGeom prst="roundRect">
            <a:avLst>
              <a:gd name="adj" fmla="val 10185"/>
            </a:avLst>
          </a:prstGeom>
        </p:spPr>
      </p:pic>
      <p:sp>
        <p:nvSpPr>
          <p:cNvPr id="7" name="AutoShape 7"/>
          <p:cNvSpPr/>
          <p:nvPr/>
        </p:nvSpPr>
        <p:spPr>
          <a:xfrm>
            <a:off x="762000" y="1905000"/>
            <a:ext cx="0" cy="711200"/>
          </a:xfrm>
          <a:prstGeom prst="rect">
            <a:avLst/>
          </a:prstGeom>
          <a:solidFill>
            <a:srgbClr val="000000"/>
          </a:solidFill>
        </p:spPr>
        <p:txBody>
          <a:bodyPr/>
          <a:lstStyle/>
          <a:p>
            <a:endParaRPr lang="en-US"/>
          </a:p>
        </p:txBody>
      </p:sp>
      <p:sp>
        <p:nvSpPr>
          <p:cNvPr id="8" name="AutoShape 8"/>
          <p:cNvSpPr/>
          <p:nvPr/>
        </p:nvSpPr>
        <p:spPr>
          <a:xfrm>
            <a:off x="762000" y="1701800"/>
            <a:ext cx="2743200" cy="499110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a:p>
        </p:txBody>
      </p:sp>
      <p:sp>
        <p:nvSpPr>
          <p:cNvPr id="9" name="AutoShape 9"/>
          <p:cNvSpPr/>
          <p:nvPr/>
        </p:nvSpPr>
        <p:spPr>
          <a:xfrm>
            <a:off x="3810000" y="1905000"/>
            <a:ext cx="0" cy="711200"/>
          </a:xfrm>
          <a:prstGeom prst="rect">
            <a:avLst/>
          </a:prstGeom>
          <a:solidFill>
            <a:srgbClr val="000000"/>
          </a:solidFill>
        </p:spPr>
        <p:txBody>
          <a:bodyPr/>
          <a:lstStyle/>
          <a:p>
            <a:endParaRPr lang="en-US"/>
          </a:p>
        </p:txBody>
      </p:sp>
      <p:sp>
        <p:nvSpPr>
          <p:cNvPr id="10" name="AutoShape 10"/>
          <p:cNvSpPr/>
          <p:nvPr/>
        </p:nvSpPr>
        <p:spPr>
          <a:xfrm>
            <a:off x="3810000" y="1701800"/>
            <a:ext cx="2743200" cy="4991100"/>
          </a:xfrm>
          <a:prstGeom prst="roundRect">
            <a:avLst>
              <a:gd name="adj" fmla="val 10185"/>
            </a:avLst>
          </a:prstGeom>
          <a:solidFill>
            <a:srgbClr val="000000">
              <a:alpha val="0"/>
            </a:srgbClr>
          </a:solidFill>
          <a:ln w="25400">
            <a:solidFill>
              <a:srgbClr val="FF65E2">
                <a:alpha val="35686"/>
              </a:srgbClr>
            </a:solidFill>
          </a:ln>
        </p:spPr>
        <p:txBody>
          <a:bodyPr/>
          <a:lstStyle/>
          <a:p>
            <a:endParaRPr lang="en-US"/>
          </a:p>
        </p:txBody>
      </p:sp>
      <p:sp>
        <p:nvSpPr>
          <p:cNvPr id="11" name="AutoShape 11"/>
          <p:cNvSpPr/>
          <p:nvPr/>
        </p:nvSpPr>
        <p:spPr>
          <a:xfrm>
            <a:off x="6870700" y="1905000"/>
            <a:ext cx="0" cy="711200"/>
          </a:xfrm>
          <a:prstGeom prst="rect">
            <a:avLst/>
          </a:prstGeom>
          <a:solidFill>
            <a:srgbClr val="000000"/>
          </a:solidFill>
        </p:spPr>
        <p:txBody>
          <a:bodyPr/>
          <a:lstStyle/>
          <a:p>
            <a:endParaRPr lang="en-US"/>
          </a:p>
        </p:txBody>
      </p:sp>
      <p:sp>
        <p:nvSpPr>
          <p:cNvPr id="12" name="AutoShape 12"/>
          <p:cNvSpPr/>
          <p:nvPr/>
        </p:nvSpPr>
        <p:spPr>
          <a:xfrm>
            <a:off x="6870700" y="1701800"/>
            <a:ext cx="2743200" cy="4991100"/>
          </a:xfrm>
          <a:prstGeom prst="roundRect">
            <a:avLst>
              <a:gd name="adj" fmla="val 10185"/>
            </a:avLst>
          </a:prstGeom>
          <a:solidFill>
            <a:srgbClr val="000000">
              <a:alpha val="0"/>
            </a:srgbClr>
          </a:solidFill>
          <a:ln w="25400">
            <a:solidFill>
              <a:srgbClr val="C68ED4">
                <a:alpha val="15686"/>
              </a:srgbClr>
            </a:solidFill>
          </a:ln>
        </p:spPr>
        <p:txBody>
          <a:bodyPr/>
          <a:lstStyle/>
          <a:p>
            <a:endParaRPr lang="en-US"/>
          </a:p>
        </p:txBody>
      </p:sp>
      <p:sp>
        <p:nvSpPr>
          <p:cNvPr id="13" name="TextBox 13"/>
          <p:cNvSpPr txBox="1"/>
          <p:nvPr/>
        </p:nvSpPr>
        <p:spPr>
          <a:xfrm>
            <a:off x="10922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05BB5"/>
                </a:solidFill>
              </a:rPr>
              <a:t>01</a:t>
            </a:r>
            <a:endParaRPr lang="en-US" sz="1100"/>
          </a:p>
        </p:txBody>
      </p:sp>
      <p:sp>
        <p:nvSpPr>
          <p:cNvPr id="14" name="TextBox 14"/>
          <p:cNvSpPr txBox="1"/>
          <p:nvPr/>
        </p:nvSpPr>
        <p:spPr>
          <a:xfrm>
            <a:off x="41402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rPr>
              <a:t>02</a:t>
            </a:r>
            <a:endParaRPr lang="en-US" sz="1100"/>
          </a:p>
        </p:txBody>
      </p:sp>
      <p:sp>
        <p:nvSpPr>
          <p:cNvPr id="15" name="TextBox 15"/>
          <p:cNvSpPr txBox="1"/>
          <p:nvPr/>
        </p:nvSpPr>
        <p:spPr>
          <a:xfrm>
            <a:off x="7200900" y="20320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05BB5"/>
                </a:solidFill>
              </a:rPr>
              <a:t>03</a:t>
            </a:r>
            <a:endParaRPr lang="en-US" sz="1100"/>
          </a:p>
        </p:txBody>
      </p:sp>
      <p:sp>
        <p:nvSpPr>
          <p:cNvPr id="16" name="TextBox 16"/>
          <p:cNvSpPr txBox="1"/>
          <p:nvPr/>
        </p:nvSpPr>
        <p:spPr>
          <a:xfrm>
            <a:off x="762000" y="5715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rPr>
              <a:t>Internal Audiences: Students and Staff</a:t>
            </a:r>
            <a:endParaRPr lang="en-US" sz="1100"/>
          </a:p>
        </p:txBody>
      </p:sp>
      <p:sp>
        <p:nvSpPr>
          <p:cNvPr id="17" name="TextBox 17"/>
          <p:cNvSpPr txBox="1"/>
          <p:nvPr/>
        </p:nvSpPr>
        <p:spPr>
          <a:xfrm>
            <a:off x="1092200" y="32512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E05BB5"/>
                </a:solidFill>
              </a:rPr>
              <a:t>Understanding Internal Needs</a:t>
            </a:r>
            <a:endParaRPr lang="en-US" sz="1100" dirty="0"/>
          </a:p>
        </p:txBody>
      </p:sp>
      <p:sp>
        <p:nvSpPr>
          <p:cNvPr id="18" name="TextBox 18"/>
          <p:cNvSpPr txBox="1"/>
          <p:nvPr/>
        </p:nvSpPr>
        <p:spPr>
          <a:xfrm>
            <a:off x="4140200" y="32512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dirty="0">
                <a:solidFill>
                  <a:srgbClr val="FFFFFF"/>
                </a:solidFill>
              </a:rPr>
              <a:t>Engagement through Relevant Content</a:t>
            </a:r>
            <a:endParaRPr lang="en-US" sz="1100" dirty="0"/>
          </a:p>
        </p:txBody>
      </p:sp>
      <p:sp>
        <p:nvSpPr>
          <p:cNvPr id="19" name="TextBox 19"/>
          <p:cNvSpPr txBox="1"/>
          <p:nvPr/>
        </p:nvSpPr>
        <p:spPr>
          <a:xfrm>
            <a:off x="7200900" y="32512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E05BB5"/>
                </a:solidFill>
              </a:rPr>
              <a:t>Streamlined Communication Channels</a:t>
            </a:r>
            <a:endParaRPr lang="en-US" sz="1100"/>
          </a:p>
        </p:txBody>
      </p:sp>
      <p:sp>
        <p:nvSpPr>
          <p:cNvPr id="20" name="TextBox 20"/>
          <p:cNvSpPr txBox="1"/>
          <p:nvPr/>
        </p:nvSpPr>
        <p:spPr>
          <a:xfrm>
            <a:off x="1092200" y="39624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E05BB5"/>
                </a:solidFill>
              </a:rPr>
              <a:t>Recognizing the unique information requirements of students and staff is essential for tailoring content that effectively addresses their specific concerns, such as academic policies and </a:t>
            </a:r>
            <a:r>
              <a:rPr lang="en-US" sz="1400" b="0" dirty="0">
                <a:solidFill>
                  <a:srgbClr val="E05BB5"/>
                </a:solidFill>
                <a:hlinkClick r:id="rId6"/>
              </a:rPr>
              <a:t>HR resources.</a:t>
            </a:r>
            <a:endParaRPr lang="en-US" sz="1100" dirty="0"/>
          </a:p>
        </p:txBody>
      </p:sp>
      <p:sp>
        <p:nvSpPr>
          <p:cNvPr id="21" name="TextBox 21"/>
          <p:cNvSpPr txBox="1"/>
          <p:nvPr/>
        </p:nvSpPr>
        <p:spPr>
          <a:xfrm>
            <a:off x="4140200" y="42291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FFFFFF"/>
                </a:solidFill>
              </a:rPr>
              <a:t>Creating content that resonates with internal audiences fosters a sense of </a:t>
            </a:r>
            <a:r>
              <a:rPr lang="en-US" sz="1400" b="0" dirty="0">
                <a:solidFill>
                  <a:srgbClr val="FFFFFF"/>
                </a:solidFill>
                <a:hlinkClick r:id="rId7"/>
              </a:rPr>
              <a:t>community and belonging</a:t>
            </a:r>
            <a:r>
              <a:rPr lang="en-US" sz="1400" b="0" dirty="0">
                <a:solidFill>
                  <a:srgbClr val="FFFFFF"/>
                </a:solidFill>
              </a:rPr>
              <a:t>, encouraging active </a:t>
            </a:r>
            <a:r>
              <a:rPr lang="en-US" sz="1400" b="0" dirty="0">
                <a:solidFill>
                  <a:srgbClr val="FFFFFF"/>
                </a:solidFill>
                <a:hlinkClick r:id="rId8"/>
              </a:rPr>
              <a:t>participation and feedback </a:t>
            </a:r>
            <a:r>
              <a:rPr lang="en-US" sz="1400" b="0" dirty="0">
                <a:solidFill>
                  <a:srgbClr val="FFFFFF"/>
                </a:solidFill>
              </a:rPr>
              <a:t>from both students and staff members.</a:t>
            </a:r>
            <a:endParaRPr lang="en-US" sz="1100" dirty="0"/>
          </a:p>
        </p:txBody>
      </p:sp>
      <p:sp>
        <p:nvSpPr>
          <p:cNvPr id="22" name="TextBox 22"/>
          <p:cNvSpPr txBox="1"/>
          <p:nvPr/>
        </p:nvSpPr>
        <p:spPr>
          <a:xfrm>
            <a:off x="7200900" y="4229100"/>
            <a:ext cx="2082800" cy="2120900"/>
          </a:xfrm>
          <a:prstGeom prst="rect">
            <a:avLst/>
          </a:prstGeom>
          <a:solidFill>
            <a:srgbClr val="000000">
              <a:alpha val="0"/>
            </a:srgbClr>
          </a:solidFill>
        </p:spPr>
        <p:txBody>
          <a:bodyPr lIns="0" tIns="0" rIns="0" bIns="0" rtlCol="0" anchor="ctr"/>
          <a:lstStyle/>
          <a:p>
            <a:pPr indent="0" algn="l">
              <a:lnSpc>
                <a:spcPct val="100000"/>
              </a:lnSpc>
              <a:defRPr/>
            </a:pPr>
            <a:r>
              <a:rPr lang="en-US" sz="1400" b="0" dirty="0">
                <a:solidFill>
                  <a:srgbClr val="E05BB5"/>
                </a:solidFill>
              </a:rPr>
              <a:t>Establishing clear and accessible communication pathways ensures that internal audiences can easily find and engage with the information they need, enhancing overall satisfaction and productivity.</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00" r="4000"/>
          <a:stretch>
            <a:fillRect/>
          </a:stretch>
        </p:blipFill>
        <p:spPr>
          <a:xfrm>
            <a:off x="0" y="0"/>
            <a:ext cx="10388600" cy="6273800"/>
          </a:xfrm>
          <a:prstGeom prst="rect">
            <a:avLst/>
          </a:prstGeom>
        </p:spPr>
      </p:pic>
      <p:sp>
        <p:nvSpPr>
          <p:cNvPr id="3" name="AutoShape 3"/>
          <p:cNvSpPr/>
          <p:nvPr/>
        </p:nvSpPr>
        <p:spPr>
          <a:xfrm>
            <a:off x="0" y="0"/>
            <a:ext cx="10388600" cy="6273800"/>
          </a:xfrm>
          <a:prstGeom prst="rect">
            <a:avLst/>
          </a:prstGeom>
          <a:solidFill>
            <a:srgbClr val="000000">
              <a:alpha val="0"/>
            </a:srgbClr>
          </a:solidFill>
        </p:spPr>
        <p:txBody>
          <a:bodyPr/>
          <a:lstStyle/>
          <a:p>
            <a:endParaRPr lang="en-US"/>
          </a:p>
        </p:txBody>
      </p:sp>
      <p:sp>
        <p:nvSpPr>
          <p:cNvPr id="4" name="AutoShape 4"/>
          <p:cNvSpPr/>
          <p:nvPr/>
        </p:nvSpPr>
        <p:spPr>
          <a:xfrm>
            <a:off x="508000" y="1054100"/>
            <a:ext cx="2616200" cy="4838700"/>
          </a:xfrm>
          <a:prstGeom prst="rect">
            <a:avLst/>
          </a:prstGeom>
          <a:solidFill>
            <a:srgbClr val="000000">
              <a:alpha val="0"/>
            </a:srgbClr>
          </a:solidFill>
        </p:spPr>
        <p:txBody>
          <a:bodyPr/>
          <a:lstStyle/>
          <a:p>
            <a:endParaRPr lang="en-US"/>
          </a:p>
        </p:txBody>
      </p:sp>
      <p:sp>
        <p:nvSpPr>
          <p:cNvPr id="5" name="AutoShape 5"/>
          <p:cNvSpPr/>
          <p:nvPr/>
        </p:nvSpPr>
        <p:spPr>
          <a:xfrm>
            <a:off x="3886200" y="1054100"/>
            <a:ext cx="2616200" cy="4838700"/>
          </a:xfrm>
          <a:prstGeom prst="rect">
            <a:avLst/>
          </a:prstGeom>
          <a:solidFill>
            <a:srgbClr val="000000">
              <a:alpha val="0"/>
            </a:srgbClr>
          </a:solidFill>
        </p:spPr>
        <p:txBody>
          <a:bodyPr/>
          <a:lstStyle/>
          <a:p>
            <a:endParaRPr lang="en-US"/>
          </a:p>
        </p:txBody>
      </p:sp>
      <p:sp>
        <p:nvSpPr>
          <p:cNvPr id="6" name="AutoShape 6"/>
          <p:cNvSpPr/>
          <p:nvPr/>
        </p:nvSpPr>
        <p:spPr>
          <a:xfrm>
            <a:off x="7264400" y="1054100"/>
            <a:ext cx="2616200" cy="4838700"/>
          </a:xfrm>
          <a:prstGeom prst="rect">
            <a:avLst/>
          </a:prstGeom>
          <a:solidFill>
            <a:srgbClr val="000000">
              <a:alpha val="0"/>
            </a:srgbClr>
          </a:solidFill>
        </p:spPr>
        <p:txBody>
          <a:bodyPr/>
          <a:lstStyle/>
          <a:p>
            <a:endParaRPr lang="en-US"/>
          </a:p>
        </p:txBody>
      </p:sp>
      <p:sp>
        <p:nvSpPr>
          <p:cNvPr id="7" name="AutoShape 7"/>
          <p:cNvSpPr/>
          <p:nvPr/>
        </p:nvSpPr>
        <p:spPr>
          <a:xfrm>
            <a:off x="508000" y="0"/>
            <a:ext cx="0" cy="0"/>
          </a:xfrm>
          <a:prstGeom prst="rect">
            <a:avLst/>
          </a:prstGeom>
          <a:solidFill>
            <a:srgbClr val="000000">
              <a:alpha val="0"/>
            </a:srgbClr>
          </a:solidFill>
        </p:spPr>
        <p:txBody>
          <a:bodyPr/>
          <a:lstStyle/>
          <a:p>
            <a:endParaRPr lang="en-US"/>
          </a:p>
        </p:txBody>
      </p:sp>
      <p:sp>
        <p:nvSpPr>
          <p:cNvPr id="8" name="AutoShape 8"/>
          <p:cNvSpPr/>
          <p:nvPr/>
        </p:nvSpPr>
        <p:spPr>
          <a:xfrm>
            <a:off x="3886200" y="0"/>
            <a:ext cx="0" cy="0"/>
          </a:xfrm>
          <a:prstGeom prst="rect">
            <a:avLst/>
          </a:prstGeom>
          <a:solidFill>
            <a:srgbClr val="000000">
              <a:alpha val="0"/>
            </a:srgbClr>
          </a:solidFill>
        </p:spPr>
        <p:txBody>
          <a:bodyPr/>
          <a:lstStyle/>
          <a:p>
            <a:endParaRPr lang="en-US"/>
          </a:p>
        </p:txBody>
      </p:sp>
      <p:sp>
        <p:nvSpPr>
          <p:cNvPr id="9" name="AutoShape 9"/>
          <p:cNvSpPr/>
          <p:nvPr/>
        </p:nvSpPr>
        <p:spPr>
          <a:xfrm>
            <a:off x="7264400" y="0"/>
            <a:ext cx="0" cy="0"/>
          </a:xfrm>
          <a:prstGeom prst="rect">
            <a:avLst/>
          </a:prstGeom>
          <a:solidFill>
            <a:srgbClr val="000000">
              <a:alpha val="0"/>
            </a:srgbClr>
          </a:solidFill>
        </p:spPr>
        <p:txBody>
          <a:bodyPr/>
          <a:lstStyle/>
          <a:p>
            <a:endParaRPr lang="en-US"/>
          </a:p>
        </p:txBody>
      </p:sp>
      <p:pic>
        <p:nvPicPr>
          <p:cNvPr id="10" name="Picture 10"/>
          <p:cNvPicPr>
            <a:picLocks noChangeAspect="1"/>
          </p:cNvPicPr>
          <p:nvPr/>
        </p:nvPicPr>
        <p:blipFill>
          <a:blip r:embed="rId3"/>
          <a:srcRect l="17000" r="17000"/>
          <a:stretch>
            <a:fillRect/>
          </a:stretch>
        </p:blipFill>
        <p:spPr>
          <a:xfrm>
            <a:off x="508000" y="1054100"/>
            <a:ext cx="2616200" cy="2171700"/>
          </a:xfrm>
          <a:prstGeom prst="rect">
            <a:avLst/>
          </a:prstGeom>
        </p:spPr>
      </p:pic>
      <p:pic>
        <p:nvPicPr>
          <p:cNvPr id="11" name="Picture 11"/>
          <p:cNvPicPr>
            <a:picLocks noChangeAspect="1"/>
          </p:cNvPicPr>
          <p:nvPr/>
        </p:nvPicPr>
        <p:blipFill>
          <a:blip r:embed="rId4"/>
          <a:srcRect t="9000" b="9000"/>
          <a:stretch>
            <a:fillRect/>
          </a:stretch>
        </p:blipFill>
        <p:spPr>
          <a:xfrm>
            <a:off x="3886200" y="1054100"/>
            <a:ext cx="2616200" cy="2171700"/>
          </a:xfrm>
          <a:prstGeom prst="rect">
            <a:avLst/>
          </a:prstGeom>
        </p:spPr>
      </p:pic>
      <p:pic>
        <p:nvPicPr>
          <p:cNvPr id="12" name="Picture 12"/>
          <p:cNvPicPr>
            <a:picLocks noChangeAspect="1"/>
          </p:cNvPicPr>
          <p:nvPr/>
        </p:nvPicPr>
        <p:blipFill>
          <a:blip r:embed="rId5"/>
          <a:srcRect l="10000" r="10000"/>
          <a:stretch>
            <a:fillRect/>
          </a:stretch>
        </p:blipFill>
        <p:spPr>
          <a:xfrm>
            <a:off x="7264400" y="1054100"/>
            <a:ext cx="2616200" cy="2171700"/>
          </a:xfrm>
          <a:prstGeom prst="rect">
            <a:avLst/>
          </a:prstGeom>
        </p:spPr>
      </p:pic>
      <p:sp>
        <p:nvSpPr>
          <p:cNvPr id="13" name="TextBox 13"/>
          <p:cNvSpPr txBox="1"/>
          <p:nvPr/>
        </p:nvSpPr>
        <p:spPr>
          <a:xfrm>
            <a:off x="508000" y="381000"/>
            <a:ext cx="9372600" cy="419100"/>
          </a:xfrm>
          <a:prstGeom prst="rect">
            <a:avLst/>
          </a:prstGeom>
          <a:solidFill>
            <a:srgbClr val="000000">
              <a:alpha val="0"/>
            </a:srgbClr>
          </a:solidFill>
        </p:spPr>
        <p:txBody>
          <a:bodyPr lIns="0" tIns="0" rIns="0" bIns="0" rtlCol="0" anchor="ctr"/>
          <a:lstStyle/>
          <a:p>
            <a:pPr indent="0" algn="r">
              <a:lnSpc>
                <a:spcPct val="100000"/>
              </a:lnSpc>
              <a:defRPr/>
            </a:pPr>
            <a:r>
              <a:rPr lang="en-US" sz="2800" b="1">
                <a:solidFill>
                  <a:srgbClr val="000000"/>
                </a:solidFill>
              </a:rPr>
              <a:t>Creating High-Quality Content for Diverse Audiences</a:t>
            </a:r>
            <a:endParaRPr lang="en-US" sz="1100"/>
          </a:p>
        </p:txBody>
      </p:sp>
      <p:sp>
        <p:nvSpPr>
          <p:cNvPr id="14" name="TextBox 14"/>
          <p:cNvSpPr txBox="1"/>
          <p:nvPr/>
        </p:nvSpPr>
        <p:spPr>
          <a:xfrm>
            <a:off x="508000" y="3429000"/>
            <a:ext cx="2616200" cy="5715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Understanding Audience Diversity</a:t>
            </a:r>
            <a:endParaRPr lang="en-US" sz="1100"/>
          </a:p>
        </p:txBody>
      </p:sp>
      <p:sp>
        <p:nvSpPr>
          <p:cNvPr id="15" name="TextBox 15"/>
          <p:cNvSpPr txBox="1"/>
          <p:nvPr/>
        </p:nvSpPr>
        <p:spPr>
          <a:xfrm>
            <a:off x="3886200" y="3429000"/>
            <a:ext cx="2616200" cy="5715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Content Relevance and Accessibility</a:t>
            </a:r>
            <a:endParaRPr lang="en-US" sz="1100"/>
          </a:p>
        </p:txBody>
      </p:sp>
      <p:sp>
        <p:nvSpPr>
          <p:cNvPr id="16" name="TextBox 16"/>
          <p:cNvSpPr txBox="1"/>
          <p:nvPr/>
        </p:nvSpPr>
        <p:spPr>
          <a:xfrm>
            <a:off x="7264400" y="3429000"/>
            <a:ext cx="2616200" cy="5715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rPr>
              <a:t>Utilizing Feedback for Improvement</a:t>
            </a:r>
            <a:endParaRPr lang="en-US" sz="1100"/>
          </a:p>
        </p:txBody>
      </p:sp>
      <p:sp>
        <p:nvSpPr>
          <p:cNvPr id="17" name="TextBox 17"/>
          <p:cNvSpPr txBox="1"/>
          <p:nvPr/>
        </p:nvSpPr>
        <p:spPr>
          <a:xfrm>
            <a:off x="508000" y="4191000"/>
            <a:ext cx="2616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rPr>
              <a:t>Recognizing the varied backgrounds, interests, and needs of different audience segments is crucial for tailoring content that resonates and engages effectively across diverse groups.</a:t>
            </a:r>
            <a:endParaRPr lang="en-US" sz="1100"/>
          </a:p>
        </p:txBody>
      </p:sp>
      <p:sp>
        <p:nvSpPr>
          <p:cNvPr id="18" name="TextBox 18"/>
          <p:cNvSpPr txBox="1"/>
          <p:nvPr/>
        </p:nvSpPr>
        <p:spPr>
          <a:xfrm>
            <a:off x="3886200" y="4191000"/>
            <a:ext cx="2616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rPr>
              <a:t>High-quality content must be relevant and easily accessible, ensuring that all audience members can find the information they need quickly, enhancing their overall experience and satisfaction.</a:t>
            </a:r>
            <a:endParaRPr lang="en-US" sz="1100"/>
          </a:p>
        </p:txBody>
      </p:sp>
      <p:sp>
        <p:nvSpPr>
          <p:cNvPr id="19" name="TextBox 19"/>
          <p:cNvSpPr txBox="1"/>
          <p:nvPr/>
        </p:nvSpPr>
        <p:spPr>
          <a:xfrm>
            <a:off x="7264400" y="4191000"/>
            <a:ext cx="2616200" cy="17018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rPr>
              <a:t>Actively seeking and incorporating audience feedback allows for continuous refinement of content strategies, ensuring that the material remains relevant, engaging, and aligned with audience expectations.</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1391</Words>
  <Application>Microsoft Macintosh PowerPoint</Application>
  <PresentationFormat>Custom</PresentationFormat>
  <Paragraphs>130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苹方-简</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Wombles, Timothy</cp:lastModifiedBy>
  <cp:revision>4</cp:revision>
  <dcterms:created xsi:type="dcterms:W3CDTF">2006-08-16T00:00:00Z</dcterms:created>
  <dcterms:modified xsi:type="dcterms:W3CDTF">2024-10-24T05:14:15Z</dcterms:modified>
</cp:coreProperties>
</file>