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92"/>
  </p:normalViewPr>
  <p:slideViewPr>
    <p:cSldViewPr snapToGrid="0">
      <p:cViewPr varScale="1">
        <p:scale>
          <a:sx n="121" d="100"/>
          <a:sy n="121" d="100"/>
        </p:scale>
        <p:origin x="176" y="6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7370bc8c6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7370bc8c6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ac1e1a4ef6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ac1e1a4ef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7370bc8c67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7370bc8c6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ac1e1a4ef6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ac1e1a4ef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ac1e1a4ef6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ac1e1a4ef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7370bc8c6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7370bc8c6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ac1e1a4ef6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ac1e1a4ef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c1e1a4ef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c1e1a4e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ac1e1a4ef6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ac1e1a4ef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ac1e1a4ef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ac1e1a4ef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ac1e1a4ef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ac1e1a4ef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ac1e1a4ef6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ac1e1a4ef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c1e1a4ef6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ac1e1a4ef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e50e7a239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e50e7a239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7370bc8c6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7370bc8c6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Participant Feedback</a:t>
            </a:r>
            <a:endParaRPr/>
          </a:p>
        </p:txBody>
      </p:sp>
      <p:sp>
        <p:nvSpPr>
          <p:cNvPr id="55" name="Google Shape;55;p13"/>
          <p:cNvSpPr txBox="1">
            <a:spLocks noGrp="1"/>
          </p:cNvSpPr>
          <p:nvPr>
            <p:ph type="subTitle" idx="1"/>
          </p:nvPr>
        </p:nvSpPr>
        <p:spPr>
          <a:xfrm>
            <a:off x="477275" y="27971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UMSL Literacy Clinic-Spring 2025</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121425"/>
            <a:ext cx="8520600" cy="134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88" b="1"/>
              <a:t>87.5%  of participants stated that they would like for their student to participate in in the future,while 14.4% responded that they would not like to continue on in the future.</a:t>
            </a:r>
            <a:endParaRPr sz="2088" b="1"/>
          </a:p>
        </p:txBody>
      </p:sp>
      <p:sp>
        <p:nvSpPr>
          <p:cNvPr id="117" name="Google Shape;117;p22"/>
          <p:cNvSpPr txBox="1">
            <a:spLocks noGrp="1"/>
          </p:cNvSpPr>
          <p:nvPr>
            <p:ph type="body" idx="1"/>
          </p:nvPr>
        </p:nvSpPr>
        <p:spPr>
          <a:xfrm>
            <a:off x="311700" y="1633550"/>
            <a:ext cx="8520600" cy="3421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8" name="Google Shape;118;p22" descr="Forms response chart. Question title: Would you like for your student to participate in the Literacy Clinic again in the future? (If so, we will add you to our list and contact you when we have our next available opening).. Number of responses: 7 responses." title="Would you like for your student to participate in the Literacy Clinic again in the future? (If so, we will add you to our list and contact you when we have our next available opening)."/>
          <p:cNvPicPr preferRelativeResize="0"/>
          <p:nvPr/>
        </p:nvPicPr>
        <p:blipFill>
          <a:blip r:embed="rId3">
            <a:alphaModFix/>
          </a:blip>
          <a:stretch>
            <a:fillRect/>
          </a:stretch>
        </p:blipFill>
        <p:spPr>
          <a:xfrm>
            <a:off x="0" y="1258275"/>
            <a:ext cx="9144003" cy="3796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198675"/>
            <a:ext cx="8520600" cy="7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388" b="1"/>
              <a:t>What did your student like best about the tutoring sessions?</a:t>
            </a:r>
            <a:endParaRPr sz="2388" b="1"/>
          </a:p>
        </p:txBody>
      </p:sp>
      <p:sp>
        <p:nvSpPr>
          <p:cNvPr id="124" name="Google Shape;12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457200" marR="101600" lvl="0" indent="-342900" algn="l" rtl="0">
              <a:lnSpc>
                <a:spcPct val="142857"/>
              </a:lnSpc>
              <a:spcBef>
                <a:spcPts val="300"/>
              </a:spcBef>
              <a:spcAft>
                <a:spcPts val="0"/>
              </a:spcAft>
              <a:buSzPct val="100000"/>
              <a:buChar char="●"/>
            </a:pPr>
            <a:r>
              <a:rPr lang="en" sz="7200">
                <a:solidFill>
                  <a:srgbClr val="202124"/>
                </a:solidFill>
                <a:highlight>
                  <a:schemeClr val="lt1"/>
                </a:highlight>
              </a:rPr>
              <a:t>Being able to talk about and write about his favorite thing he likes to, which is playing volleyball.</a:t>
            </a:r>
            <a:endParaRPr sz="7200">
              <a:solidFill>
                <a:srgbClr val="202124"/>
              </a:solidFill>
              <a:highlight>
                <a:schemeClr val="lt1"/>
              </a:highlight>
            </a:endParaRPr>
          </a:p>
          <a:p>
            <a:pPr marL="457200" marR="101600" lvl="0" indent="-342900" algn="l" rtl="0">
              <a:lnSpc>
                <a:spcPct val="142857"/>
              </a:lnSpc>
              <a:spcBef>
                <a:spcPts val="0"/>
              </a:spcBef>
              <a:spcAft>
                <a:spcPts val="0"/>
              </a:spcAft>
              <a:buSzPct val="100000"/>
              <a:buChar char="●"/>
            </a:pPr>
            <a:r>
              <a:rPr lang="en" sz="7200">
                <a:solidFill>
                  <a:srgbClr val="202124"/>
                </a:solidFill>
                <a:highlight>
                  <a:schemeClr val="lt1"/>
                </a:highlight>
              </a:rPr>
              <a:t>Reading the books</a:t>
            </a:r>
            <a:endParaRPr sz="7200">
              <a:solidFill>
                <a:srgbClr val="202124"/>
              </a:solidFill>
              <a:highlight>
                <a:schemeClr val="lt1"/>
              </a:highlight>
            </a:endParaRPr>
          </a:p>
          <a:p>
            <a:pPr marL="457200" marR="101600" lvl="0" indent="-342900" algn="l" rtl="0">
              <a:lnSpc>
                <a:spcPct val="142857"/>
              </a:lnSpc>
              <a:spcBef>
                <a:spcPts val="0"/>
              </a:spcBef>
              <a:spcAft>
                <a:spcPts val="0"/>
              </a:spcAft>
              <a:buSzPct val="100000"/>
              <a:buChar char="●"/>
            </a:pPr>
            <a:r>
              <a:rPr lang="en" sz="7200">
                <a:solidFill>
                  <a:srgbClr val="202124"/>
                </a:solidFill>
                <a:highlight>
                  <a:schemeClr val="lt1"/>
                </a:highlight>
              </a:rPr>
              <a:t>The titles they work with.</a:t>
            </a:r>
            <a:endParaRPr sz="7200">
              <a:solidFill>
                <a:srgbClr val="202124"/>
              </a:solidFill>
              <a:highlight>
                <a:schemeClr val="lt1"/>
              </a:highlight>
            </a:endParaRPr>
          </a:p>
          <a:p>
            <a:pPr marL="457200" marR="101600" lvl="0" indent="-342900" algn="l" rtl="0">
              <a:lnSpc>
                <a:spcPct val="142857"/>
              </a:lnSpc>
              <a:spcBef>
                <a:spcPts val="0"/>
              </a:spcBef>
              <a:spcAft>
                <a:spcPts val="0"/>
              </a:spcAft>
              <a:buSzPct val="100000"/>
              <a:buChar char="●"/>
            </a:pPr>
            <a:r>
              <a:rPr lang="en" sz="7200">
                <a:solidFill>
                  <a:srgbClr val="202124"/>
                </a:solidFill>
                <a:highlight>
                  <a:schemeClr val="lt1"/>
                </a:highlight>
              </a:rPr>
              <a:t>Marks least favorite subject is reading and writing. He was ready to go on all of the sessions, never gave me any problems getting on. In fact he was ready to go before I even had to remind him. He thoroughly loved it.</a:t>
            </a:r>
            <a:endParaRPr sz="7200">
              <a:solidFill>
                <a:srgbClr val="202124"/>
              </a:solidFill>
              <a:highlight>
                <a:schemeClr val="lt1"/>
              </a:highlight>
            </a:endParaRPr>
          </a:p>
          <a:p>
            <a:pPr marL="457200" marR="101600" lvl="0" indent="-342900" algn="l" rtl="0">
              <a:lnSpc>
                <a:spcPct val="142857"/>
              </a:lnSpc>
              <a:spcBef>
                <a:spcPts val="0"/>
              </a:spcBef>
              <a:spcAft>
                <a:spcPts val="0"/>
              </a:spcAft>
              <a:buSzPct val="100000"/>
              <a:buChar char="●"/>
            </a:pPr>
            <a:r>
              <a:rPr lang="en" sz="7200">
                <a:solidFill>
                  <a:srgbClr val="202124"/>
                </a:solidFill>
                <a:highlight>
                  <a:schemeClr val="lt1"/>
                </a:highlight>
              </a:rPr>
              <a:t>Socializing</a:t>
            </a:r>
            <a:endParaRPr sz="7200">
              <a:solidFill>
                <a:srgbClr val="202124"/>
              </a:solidFill>
              <a:highlight>
                <a:schemeClr val="lt1"/>
              </a:highlight>
            </a:endParaRPr>
          </a:p>
          <a:p>
            <a:pPr marL="457200" marR="101600" lvl="0" indent="-342900" algn="l" rtl="0">
              <a:lnSpc>
                <a:spcPct val="142857"/>
              </a:lnSpc>
              <a:spcBef>
                <a:spcPts val="0"/>
              </a:spcBef>
              <a:spcAft>
                <a:spcPts val="0"/>
              </a:spcAft>
              <a:buSzPct val="100000"/>
              <a:buChar char="●"/>
            </a:pPr>
            <a:r>
              <a:rPr lang="en" sz="7200">
                <a:solidFill>
                  <a:srgbClr val="202124"/>
                </a:solidFill>
                <a:highlight>
                  <a:schemeClr val="lt1"/>
                </a:highlight>
              </a:rPr>
              <a:t>She enjoyed her tutor</a:t>
            </a:r>
            <a:endParaRPr sz="7200">
              <a:solidFill>
                <a:srgbClr val="202124"/>
              </a:solidFill>
              <a:highlight>
                <a:schemeClr val="lt1"/>
              </a:highlight>
            </a:endParaRPr>
          </a:p>
          <a:p>
            <a:pPr marL="457200" marR="101600" lvl="0" indent="-342900" algn="l" rtl="0">
              <a:lnSpc>
                <a:spcPct val="142857"/>
              </a:lnSpc>
              <a:spcBef>
                <a:spcPts val="0"/>
              </a:spcBef>
              <a:spcAft>
                <a:spcPts val="0"/>
              </a:spcAft>
              <a:buSzPct val="100000"/>
              <a:buChar char="●"/>
            </a:pPr>
            <a:r>
              <a:rPr lang="en" sz="7200">
                <a:solidFill>
                  <a:srgbClr val="202124"/>
                </a:solidFill>
                <a:highlight>
                  <a:schemeClr val="lt1"/>
                </a:highlight>
              </a:rPr>
              <a:t>She was nice and took time to get to know him which made it easier for a weekly hour zoom. This was such a great experience for him!</a:t>
            </a:r>
            <a:endParaRPr sz="7200">
              <a:solidFill>
                <a:srgbClr val="202124"/>
              </a:solidFill>
              <a:highlight>
                <a:schemeClr val="lt1"/>
              </a:highlight>
            </a:endParaRPr>
          </a:p>
          <a:p>
            <a:pPr marL="457200" lvl="0" indent="0" algn="l" rtl="0">
              <a:spcBef>
                <a:spcPts val="0"/>
              </a:spcBef>
              <a:spcAft>
                <a:spcPts val="1200"/>
              </a:spcAft>
              <a:buNone/>
            </a:pP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123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88" b="1"/>
              <a:t>14.3% of the participants stated that their child read books utilizing the Scholastic Pro platform, and 28.6% stated that they utilized some other resources that were provided. 57.1% stated that they didn’t utilize any other suggested resources.</a:t>
            </a:r>
            <a:endParaRPr sz="2088" b="1"/>
          </a:p>
        </p:txBody>
      </p:sp>
      <p:sp>
        <p:nvSpPr>
          <p:cNvPr id="130" name="Google Shape;130;p24"/>
          <p:cNvSpPr txBox="1">
            <a:spLocks noGrp="1"/>
          </p:cNvSpPr>
          <p:nvPr>
            <p:ph type="body" idx="1"/>
          </p:nvPr>
        </p:nvSpPr>
        <p:spPr>
          <a:xfrm>
            <a:off x="0" y="2185425"/>
            <a:ext cx="9039600" cy="2892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1" name="Google Shape;131;p24" descr="Forms response chart. Question title: Did your child utilize any resources from their tutor outside of the tutoring sessions?&#10;. Number of responses: 7 responses." title="Did your child utilize any resources from their tutor outside of the tutoring sessions?&#10;"/>
          <p:cNvPicPr preferRelativeResize="0"/>
          <p:nvPr/>
        </p:nvPicPr>
        <p:blipFill>
          <a:blip r:embed="rId3">
            <a:alphaModFix/>
          </a:blip>
          <a:stretch>
            <a:fillRect/>
          </a:stretch>
        </p:blipFill>
        <p:spPr>
          <a:xfrm>
            <a:off x="0" y="1832225"/>
            <a:ext cx="9144003" cy="33112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28950" y="246325"/>
            <a:ext cx="908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90" b="1">
                <a:solidFill>
                  <a:schemeClr val="dk2"/>
                </a:solidFill>
              </a:rPr>
              <a:t>What suggestions do you have for the tutor/teacher to improve the literacy sessions?</a:t>
            </a:r>
            <a:endParaRPr sz="1990" b="1"/>
          </a:p>
        </p:txBody>
      </p:sp>
      <p:sp>
        <p:nvSpPr>
          <p:cNvPr id="137" name="Google Shape;13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914400" marR="101600" lvl="0" indent="-336550" algn="l" rtl="0">
              <a:lnSpc>
                <a:spcPct val="142857"/>
              </a:lnSpc>
              <a:spcBef>
                <a:spcPts val="300"/>
              </a:spcBef>
              <a:spcAft>
                <a:spcPts val="0"/>
              </a:spcAft>
              <a:buSzPct val="100000"/>
              <a:buChar char="●"/>
            </a:pPr>
            <a:r>
              <a:rPr lang="en" sz="6800">
                <a:solidFill>
                  <a:srgbClr val="202124"/>
                </a:solidFill>
                <a:highlight>
                  <a:schemeClr val="lt1"/>
                </a:highlight>
              </a:rPr>
              <a:t>The teacher did a good job in engaging with the student and being personal. I suggest the teacher to do that and keep up the great work.</a:t>
            </a:r>
            <a:endParaRPr sz="6800">
              <a:solidFill>
                <a:srgbClr val="202124"/>
              </a:solidFill>
              <a:highlight>
                <a:schemeClr val="lt1"/>
              </a:highlight>
            </a:endParaRPr>
          </a:p>
          <a:p>
            <a:pPr marL="914400" marR="101600" lvl="0" indent="-336550" algn="l" rtl="0">
              <a:lnSpc>
                <a:spcPct val="142857"/>
              </a:lnSpc>
              <a:spcBef>
                <a:spcPts val="0"/>
              </a:spcBef>
              <a:spcAft>
                <a:spcPts val="0"/>
              </a:spcAft>
              <a:buSzPct val="100000"/>
              <a:buChar char="●"/>
            </a:pPr>
            <a:r>
              <a:rPr lang="en" sz="6800">
                <a:solidFill>
                  <a:srgbClr val="202124"/>
                </a:solidFill>
                <a:highlight>
                  <a:schemeClr val="lt1"/>
                </a:highlight>
              </a:rPr>
              <a:t>I really like how student focus is the program and how teacher look way to motivate my son. However I think he still struggling with reading and writing so just may question of time to gain more confidence from my son.</a:t>
            </a:r>
            <a:endParaRPr sz="6800">
              <a:solidFill>
                <a:srgbClr val="202124"/>
              </a:solidFill>
              <a:highlight>
                <a:schemeClr val="lt1"/>
              </a:highlight>
            </a:endParaRPr>
          </a:p>
          <a:p>
            <a:pPr marL="914400" marR="101600" lvl="0" indent="-336550" algn="l" rtl="0">
              <a:lnSpc>
                <a:spcPct val="142857"/>
              </a:lnSpc>
              <a:spcBef>
                <a:spcPts val="0"/>
              </a:spcBef>
              <a:spcAft>
                <a:spcPts val="0"/>
              </a:spcAft>
              <a:buSzPct val="100000"/>
              <a:buChar char="●"/>
            </a:pPr>
            <a:r>
              <a:rPr lang="en" sz="6800">
                <a:solidFill>
                  <a:srgbClr val="202124"/>
                </a:solidFill>
                <a:highlight>
                  <a:schemeClr val="lt1"/>
                </a:highlight>
              </a:rPr>
              <a:t>No suggestions. Everything she did was great for Mark!</a:t>
            </a:r>
            <a:endParaRPr sz="6800">
              <a:solidFill>
                <a:srgbClr val="202124"/>
              </a:solidFill>
              <a:highlight>
                <a:schemeClr val="lt1"/>
              </a:highlight>
            </a:endParaRPr>
          </a:p>
          <a:p>
            <a:pPr marL="914400" marR="101600" lvl="0" indent="-336550" algn="l" rtl="0">
              <a:lnSpc>
                <a:spcPct val="142857"/>
              </a:lnSpc>
              <a:spcBef>
                <a:spcPts val="0"/>
              </a:spcBef>
              <a:spcAft>
                <a:spcPts val="0"/>
              </a:spcAft>
              <a:buSzPct val="100000"/>
              <a:buChar char="●"/>
            </a:pPr>
            <a:r>
              <a:rPr lang="en" sz="6800">
                <a:solidFill>
                  <a:srgbClr val="202124"/>
                </a:solidFill>
                <a:highlight>
                  <a:schemeClr val="lt1"/>
                </a:highlight>
              </a:rPr>
              <a:t>More practice on reading and writing</a:t>
            </a:r>
            <a:endParaRPr sz="6800">
              <a:solidFill>
                <a:srgbClr val="202124"/>
              </a:solidFill>
              <a:highlight>
                <a:schemeClr val="lt1"/>
              </a:highlight>
            </a:endParaRPr>
          </a:p>
          <a:p>
            <a:pPr marL="914400" marR="101600" lvl="0" indent="-336550" algn="l" rtl="0">
              <a:lnSpc>
                <a:spcPct val="142857"/>
              </a:lnSpc>
              <a:spcBef>
                <a:spcPts val="0"/>
              </a:spcBef>
              <a:spcAft>
                <a:spcPts val="0"/>
              </a:spcAft>
              <a:buSzPct val="100000"/>
              <a:buChar char="●"/>
            </a:pPr>
            <a:r>
              <a:rPr lang="en" sz="6800">
                <a:solidFill>
                  <a:srgbClr val="202124"/>
                </a:solidFill>
                <a:highlight>
                  <a:schemeClr val="lt1"/>
                </a:highlight>
              </a:rPr>
              <a:t>I thought it was really great! With the younger kiddos maybe a couple more smaller breaks to just stretch or do something else for 3 mins. Then get back to it. It was at night after a long day of school so keeping the engagement up is high.</a:t>
            </a:r>
            <a:endParaRPr sz="6800">
              <a:solidFill>
                <a:srgbClr val="202124"/>
              </a:solidFill>
              <a:highlight>
                <a:schemeClr val="lt1"/>
              </a:highlight>
            </a:endParaRPr>
          </a:p>
          <a:p>
            <a:pPr marL="457200" lvl="0" indent="-249237" algn="l" rtl="0">
              <a:spcBef>
                <a:spcPts val="0"/>
              </a:spcBef>
              <a:spcAft>
                <a:spcPts val="0"/>
              </a:spcAft>
              <a:buSzPct val="100000"/>
              <a:buChar char="●"/>
            </a:pPr>
            <a:endParaRPr sz="13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257375"/>
            <a:ext cx="8520600" cy="1332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100" b="1"/>
              <a:t>Are there any improvements that you would recommend for the online literacy clinic?</a:t>
            </a:r>
            <a:endParaRPr sz="2100" b="1"/>
          </a:p>
        </p:txBody>
      </p:sp>
      <p:sp>
        <p:nvSpPr>
          <p:cNvPr id="143" name="Google Shape;143;p26"/>
          <p:cNvSpPr txBox="1">
            <a:spLocks noGrp="1"/>
          </p:cNvSpPr>
          <p:nvPr>
            <p:ph type="body" idx="1"/>
          </p:nvPr>
        </p:nvSpPr>
        <p:spPr>
          <a:xfrm>
            <a:off x="311700" y="1401775"/>
            <a:ext cx="8520600" cy="3741600"/>
          </a:xfrm>
          <a:prstGeom prst="rect">
            <a:avLst/>
          </a:prstGeom>
        </p:spPr>
        <p:txBody>
          <a:bodyPr spcFirstLastPara="1" wrap="square" lIns="91425" tIns="91425" rIns="91425" bIns="91425" anchor="t" anchorCtr="0">
            <a:normAutofit fontScale="25000" lnSpcReduction="10000"/>
          </a:bodyPr>
          <a:lstStyle/>
          <a:p>
            <a:pPr marL="914400" marR="101600" lvl="0" indent="-355600" algn="l" rtl="0">
              <a:lnSpc>
                <a:spcPct val="142857"/>
              </a:lnSpc>
              <a:spcBef>
                <a:spcPts val="300"/>
              </a:spcBef>
              <a:spcAft>
                <a:spcPts val="0"/>
              </a:spcAft>
              <a:buClr>
                <a:srgbClr val="202124"/>
              </a:buClr>
              <a:buSzPct val="100000"/>
              <a:buChar char="●"/>
            </a:pPr>
            <a:r>
              <a:rPr lang="en" sz="8000">
                <a:solidFill>
                  <a:srgbClr val="202124"/>
                </a:solidFill>
                <a:highlight>
                  <a:schemeClr val="lt1"/>
                </a:highlight>
              </a:rPr>
              <a:t>Everything went well</a:t>
            </a:r>
            <a:endParaRPr sz="8000">
              <a:solidFill>
                <a:srgbClr val="202124"/>
              </a:solidFill>
              <a:highlight>
                <a:schemeClr val="lt1"/>
              </a:highlight>
            </a:endParaRPr>
          </a:p>
          <a:p>
            <a:pPr marL="914400" marR="101600" lvl="0" indent="-355600" algn="l" rtl="0">
              <a:lnSpc>
                <a:spcPct val="142857"/>
              </a:lnSpc>
              <a:spcBef>
                <a:spcPts val="0"/>
              </a:spcBef>
              <a:spcAft>
                <a:spcPts val="0"/>
              </a:spcAft>
              <a:buClr>
                <a:srgbClr val="202124"/>
              </a:buClr>
              <a:buSzPct val="100000"/>
              <a:buChar char="●"/>
            </a:pPr>
            <a:r>
              <a:rPr lang="en" sz="8000">
                <a:solidFill>
                  <a:srgbClr val="202124"/>
                </a:solidFill>
                <a:highlight>
                  <a:schemeClr val="lt1"/>
                </a:highlight>
              </a:rPr>
              <a:t>N/a</a:t>
            </a:r>
            <a:endParaRPr sz="8000">
              <a:solidFill>
                <a:srgbClr val="202124"/>
              </a:solidFill>
              <a:highlight>
                <a:schemeClr val="lt1"/>
              </a:highlight>
            </a:endParaRPr>
          </a:p>
          <a:p>
            <a:pPr marL="914400" marR="101600" lvl="0" indent="-355600" algn="l" rtl="0">
              <a:lnSpc>
                <a:spcPct val="142857"/>
              </a:lnSpc>
              <a:spcBef>
                <a:spcPts val="0"/>
              </a:spcBef>
              <a:spcAft>
                <a:spcPts val="0"/>
              </a:spcAft>
              <a:buClr>
                <a:srgbClr val="202124"/>
              </a:buClr>
              <a:buSzPct val="100000"/>
              <a:buChar char="●"/>
            </a:pPr>
            <a:r>
              <a:rPr lang="en" sz="8000">
                <a:solidFill>
                  <a:srgbClr val="202124"/>
                </a:solidFill>
                <a:highlight>
                  <a:schemeClr val="lt1"/>
                </a:highlight>
              </a:rPr>
              <a:t>No.</a:t>
            </a:r>
            <a:endParaRPr sz="8000">
              <a:solidFill>
                <a:srgbClr val="202124"/>
              </a:solidFill>
              <a:highlight>
                <a:schemeClr val="lt1"/>
              </a:highlight>
            </a:endParaRPr>
          </a:p>
          <a:p>
            <a:pPr marL="914400" marR="101600" lvl="0" indent="-355600" algn="l" rtl="0">
              <a:lnSpc>
                <a:spcPct val="142857"/>
              </a:lnSpc>
              <a:spcBef>
                <a:spcPts val="0"/>
              </a:spcBef>
              <a:spcAft>
                <a:spcPts val="0"/>
              </a:spcAft>
              <a:buClr>
                <a:srgbClr val="202124"/>
              </a:buClr>
              <a:buSzPct val="100000"/>
              <a:buChar char="●"/>
            </a:pPr>
            <a:r>
              <a:rPr lang="en" sz="8000">
                <a:solidFill>
                  <a:srgbClr val="202124"/>
                </a:solidFill>
                <a:highlight>
                  <a:schemeClr val="lt1"/>
                </a:highlight>
              </a:rPr>
              <a:t>No, you guys are doing great. Thank you for the opportunity.</a:t>
            </a:r>
            <a:endParaRPr sz="8000">
              <a:solidFill>
                <a:srgbClr val="202124"/>
              </a:solidFill>
              <a:highlight>
                <a:schemeClr val="lt1"/>
              </a:highlight>
            </a:endParaRPr>
          </a:p>
          <a:p>
            <a:pPr marL="914400" marR="101600" lvl="0" indent="-355600" algn="l" rtl="0">
              <a:lnSpc>
                <a:spcPct val="142857"/>
              </a:lnSpc>
              <a:spcBef>
                <a:spcPts val="0"/>
              </a:spcBef>
              <a:spcAft>
                <a:spcPts val="0"/>
              </a:spcAft>
              <a:buClr>
                <a:srgbClr val="202124"/>
              </a:buClr>
              <a:buSzPct val="100000"/>
              <a:buChar char="●"/>
            </a:pPr>
            <a:r>
              <a:rPr lang="en" sz="8000">
                <a:solidFill>
                  <a:srgbClr val="202124"/>
                </a:solidFill>
                <a:highlight>
                  <a:schemeClr val="lt1"/>
                </a:highlight>
              </a:rPr>
              <a:t>More than just once a week</a:t>
            </a:r>
            <a:endParaRPr sz="8000">
              <a:solidFill>
                <a:srgbClr val="202124"/>
              </a:solidFill>
              <a:highlight>
                <a:schemeClr val="lt1"/>
              </a:highlight>
            </a:endParaRPr>
          </a:p>
          <a:p>
            <a:pPr marL="914400" marR="101600" lvl="0" indent="-355600" algn="l" rtl="0">
              <a:lnSpc>
                <a:spcPct val="142857"/>
              </a:lnSpc>
              <a:spcBef>
                <a:spcPts val="0"/>
              </a:spcBef>
              <a:spcAft>
                <a:spcPts val="0"/>
              </a:spcAft>
              <a:buClr>
                <a:srgbClr val="202124"/>
              </a:buClr>
              <a:buSzPct val="100000"/>
              <a:buChar char="●"/>
            </a:pPr>
            <a:r>
              <a:rPr lang="en" sz="8000">
                <a:solidFill>
                  <a:srgbClr val="202124"/>
                </a:solidFill>
                <a:highlight>
                  <a:schemeClr val="lt1"/>
                </a:highlight>
              </a:rPr>
              <a:t>None</a:t>
            </a:r>
            <a:endParaRPr sz="8000">
              <a:solidFill>
                <a:srgbClr val="202124"/>
              </a:solidFill>
              <a:highlight>
                <a:schemeClr val="lt1"/>
              </a:highlight>
            </a:endParaRPr>
          </a:p>
          <a:p>
            <a:pPr marL="914400" marR="101600" lvl="0" indent="-355600" algn="l" rtl="0">
              <a:lnSpc>
                <a:spcPct val="142857"/>
              </a:lnSpc>
              <a:spcBef>
                <a:spcPts val="0"/>
              </a:spcBef>
              <a:spcAft>
                <a:spcPts val="0"/>
              </a:spcAft>
              <a:buClr>
                <a:srgbClr val="202124"/>
              </a:buClr>
              <a:buSzPct val="100000"/>
              <a:buChar char="●"/>
            </a:pPr>
            <a:r>
              <a:rPr lang="en" sz="8000">
                <a:solidFill>
                  <a:srgbClr val="202124"/>
                </a:solidFill>
                <a:highlight>
                  <a:schemeClr val="lt1"/>
                </a:highlight>
              </a:rPr>
              <a:t>I would say recommend on books for him to read and just getting them excited to read on their own.</a:t>
            </a:r>
            <a:endParaRPr sz="8000">
              <a:solidFill>
                <a:srgbClr val="202124"/>
              </a:solidFill>
              <a:highlight>
                <a:schemeClr val="lt1"/>
              </a:highlight>
            </a:endParaRPr>
          </a:p>
          <a:p>
            <a:pPr marL="457200" marR="215900" lvl="0" indent="-265906" algn="l" rtl="0">
              <a:lnSpc>
                <a:spcPct val="142857"/>
              </a:lnSpc>
              <a:spcBef>
                <a:spcPts val="0"/>
              </a:spcBef>
              <a:spcAft>
                <a:spcPts val="0"/>
              </a:spcAft>
              <a:buClr>
                <a:srgbClr val="202124"/>
              </a:buClr>
              <a:buSzPct val="100000"/>
              <a:buChar char="●"/>
            </a:pPr>
            <a:endParaRPr sz="2350">
              <a:solidFill>
                <a:srgbClr val="202124"/>
              </a:solidFill>
              <a:highlight>
                <a:srgbClr val="F8F9FA"/>
              </a:highlight>
            </a:endParaRPr>
          </a:p>
          <a:p>
            <a:pPr marL="0" lvl="0" indent="0" algn="l" rtl="0">
              <a:spcBef>
                <a:spcPts val="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99350"/>
            <a:ext cx="8520600" cy="141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80" b="1">
                <a:solidFill>
                  <a:srgbClr val="202124"/>
                </a:solidFill>
                <a:highlight>
                  <a:srgbClr val="FFFFFF"/>
                </a:highlight>
              </a:rPr>
              <a:t>Please give us any feedback you have on resources your child utilized outside of tutoring or let us know if there are any additional resources might you like to see us offer to support your student’s literacy learning</a:t>
            </a:r>
            <a:r>
              <a:rPr lang="en" sz="2080">
                <a:solidFill>
                  <a:srgbClr val="202124"/>
                </a:solidFill>
                <a:highlight>
                  <a:srgbClr val="FFFFFF"/>
                </a:highlight>
              </a:rPr>
              <a:t>.</a:t>
            </a:r>
            <a:endParaRPr sz="3520"/>
          </a:p>
        </p:txBody>
      </p:sp>
      <p:sp>
        <p:nvSpPr>
          <p:cNvPr id="149" name="Google Shape;149;p27"/>
          <p:cNvSpPr txBox="1">
            <a:spLocks noGrp="1"/>
          </p:cNvSpPr>
          <p:nvPr>
            <p:ph type="body" idx="1"/>
          </p:nvPr>
        </p:nvSpPr>
        <p:spPr>
          <a:xfrm>
            <a:off x="311700" y="1512050"/>
            <a:ext cx="8520600" cy="30567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202124"/>
              </a:buClr>
              <a:buSzPts val="2000"/>
              <a:buChar char="●"/>
            </a:pPr>
            <a:r>
              <a:rPr lang="en" sz="2000">
                <a:solidFill>
                  <a:srgbClr val="202124"/>
                </a:solidFill>
                <a:highlight>
                  <a:srgbClr val="FFFFFF"/>
                </a:highlight>
              </a:rPr>
              <a:t>After reading the questions above, I would like to know more about the Scholastic Pro Literacy. We went to the library to pick out books. I’d also like to know more about Dyslexia.</a:t>
            </a:r>
            <a:endParaRPr sz="2000">
              <a:solidFill>
                <a:srgbClr val="202124"/>
              </a:solidFill>
              <a:highlight>
                <a:srgbClr val="FFFFFF"/>
              </a:highlight>
            </a:endParaRPr>
          </a:p>
          <a:p>
            <a:pPr marL="457200" lvl="0" indent="-355600" algn="l" rtl="0">
              <a:spcBef>
                <a:spcPts val="0"/>
              </a:spcBef>
              <a:spcAft>
                <a:spcPts val="0"/>
              </a:spcAft>
              <a:buClr>
                <a:srgbClr val="202124"/>
              </a:buClr>
              <a:buSzPts val="2000"/>
              <a:buChar char="●"/>
            </a:pPr>
            <a:r>
              <a:rPr lang="en" sz="2000">
                <a:solidFill>
                  <a:srgbClr val="202124"/>
                </a:solidFill>
                <a:highlight>
                  <a:srgbClr val="FFFFFF"/>
                </a:highlight>
              </a:rPr>
              <a:t>If they can recommend printed books as well. I could try to find them in the library. I believe that it’s easier for me and my son to read on paper.</a:t>
            </a:r>
            <a:endParaRPr sz="2000">
              <a:solidFill>
                <a:srgbClr val="202124"/>
              </a:solidFill>
              <a:highlight>
                <a:srgbClr val="FFFFFF"/>
              </a:highlight>
            </a:endParaRPr>
          </a:p>
          <a:p>
            <a:pPr marL="457200" lvl="0" indent="-355600" algn="l" rtl="0">
              <a:spcBef>
                <a:spcPts val="0"/>
              </a:spcBef>
              <a:spcAft>
                <a:spcPts val="0"/>
              </a:spcAft>
              <a:buClr>
                <a:srgbClr val="202124"/>
              </a:buClr>
              <a:buSzPts val="2000"/>
              <a:buChar char="●"/>
            </a:pPr>
            <a:r>
              <a:rPr lang="en" sz="2000">
                <a:solidFill>
                  <a:srgbClr val="202124"/>
                </a:solidFill>
                <a:highlight>
                  <a:srgbClr val="FFFFFF"/>
                </a:highlight>
              </a:rPr>
              <a:t>Meet more than once a week</a:t>
            </a:r>
            <a:endParaRPr sz="2000">
              <a:solidFill>
                <a:srgbClr val="202124"/>
              </a:solidFill>
              <a:highlight>
                <a:srgbClr val="FFFFFF"/>
              </a:highlight>
            </a:endParaRPr>
          </a:p>
          <a:p>
            <a:pPr marL="457200" lvl="0" indent="-355600" algn="l" rtl="0">
              <a:spcBef>
                <a:spcPts val="0"/>
              </a:spcBef>
              <a:spcAft>
                <a:spcPts val="0"/>
              </a:spcAft>
              <a:buClr>
                <a:srgbClr val="202124"/>
              </a:buClr>
              <a:buSzPts val="2000"/>
              <a:buChar char="●"/>
            </a:pPr>
            <a:r>
              <a:rPr lang="en" sz="2000">
                <a:solidFill>
                  <a:srgbClr val="202124"/>
                </a:solidFill>
                <a:highlight>
                  <a:srgbClr val="FFFFFF"/>
                </a:highlight>
              </a:rPr>
              <a:t>Read more books at home</a:t>
            </a:r>
            <a:endParaRPr sz="2000">
              <a:solidFill>
                <a:srgbClr val="202124"/>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0" y="110400"/>
            <a:ext cx="9050700" cy="12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100" b="1">
                <a:solidFill>
                  <a:srgbClr val="202124"/>
                </a:solidFill>
                <a:highlight>
                  <a:srgbClr val="FFFFFF"/>
                </a:highlight>
              </a:rPr>
              <a:t>Do you have any additional questions/comments about the Literacy Clinic?</a:t>
            </a:r>
            <a:r>
              <a:rPr lang="en" sz="1900">
                <a:solidFill>
                  <a:srgbClr val="202124"/>
                </a:solidFill>
                <a:highlight>
                  <a:srgbClr val="FFFFFF"/>
                </a:highlight>
              </a:rPr>
              <a:t> </a:t>
            </a:r>
            <a:endParaRPr sz="3000"/>
          </a:p>
        </p:txBody>
      </p:sp>
      <p:sp>
        <p:nvSpPr>
          <p:cNvPr id="155" name="Google Shape;155;p28"/>
          <p:cNvSpPr txBox="1">
            <a:spLocks noGrp="1"/>
          </p:cNvSpPr>
          <p:nvPr>
            <p:ph type="body" idx="1"/>
          </p:nvPr>
        </p:nvSpPr>
        <p:spPr>
          <a:xfrm>
            <a:off x="311700" y="1048575"/>
            <a:ext cx="8520600" cy="4094700"/>
          </a:xfrm>
          <a:prstGeom prst="rect">
            <a:avLst/>
          </a:prstGeom>
        </p:spPr>
        <p:txBody>
          <a:bodyPr spcFirstLastPara="1" wrap="square" lIns="91425" tIns="91425" rIns="91425" bIns="91425" anchor="t" anchorCtr="0">
            <a:normAutofit/>
          </a:bodyPr>
          <a:lstStyle/>
          <a:p>
            <a:pPr marL="457200" marR="101600" lvl="0" indent="-358775" algn="l" rtl="0">
              <a:lnSpc>
                <a:spcPct val="142857"/>
              </a:lnSpc>
              <a:spcBef>
                <a:spcPts val="300"/>
              </a:spcBef>
              <a:spcAft>
                <a:spcPts val="0"/>
              </a:spcAft>
              <a:buClr>
                <a:srgbClr val="202124"/>
              </a:buClr>
              <a:buSzPts val="2050"/>
              <a:buChar char="●"/>
            </a:pPr>
            <a:r>
              <a:rPr lang="en" sz="2050">
                <a:solidFill>
                  <a:srgbClr val="202124"/>
                </a:solidFill>
                <a:highlight>
                  <a:schemeClr val="lt1"/>
                </a:highlight>
              </a:rPr>
              <a:t>No</a:t>
            </a:r>
            <a:endParaRPr sz="2050">
              <a:solidFill>
                <a:srgbClr val="202124"/>
              </a:solidFill>
              <a:highlight>
                <a:schemeClr val="lt1"/>
              </a:highlight>
            </a:endParaRPr>
          </a:p>
          <a:p>
            <a:pPr marL="457200" marR="101600" lvl="0" indent="-358775" algn="l" rtl="0">
              <a:lnSpc>
                <a:spcPct val="142857"/>
              </a:lnSpc>
              <a:spcBef>
                <a:spcPts val="0"/>
              </a:spcBef>
              <a:spcAft>
                <a:spcPts val="0"/>
              </a:spcAft>
              <a:buClr>
                <a:srgbClr val="202124"/>
              </a:buClr>
              <a:buSzPts val="2050"/>
              <a:buChar char="●"/>
            </a:pPr>
            <a:r>
              <a:rPr lang="en" sz="2050">
                <a:solidFill>
                  <a:srgbClr val="202124"/>
                </a:solidFill>
                <a:highlight>
                  <a:schemeClr val="lt1"/>
                </a:highlight>
              </a:rPr>
              <a:t>Ms Angie was friendly encouraging patient and knowledgeable. We would love to continue to work with her!</a:t>
            </a:r>
            <a:endParaRPr sz="2050">
              <a:solidFill>
                <a:srgbClr val="202124"/>
              </a:solidFill>
              <a:highlight>
                <a:schemeClr val="lt1"/>
              </a:highlight>
            </a:endParaRPr>
          </a:p>
          <a:p>
            <a:pPr marL="457200" marR="101600" lvl="0" indent="-358775" algn="l" rtl="0">
              <a:lnSpc>
                <a:spcPct val="142857"/>
              </a:lnSpc>
              <a:spcBef>
                <a:spcPts val="0"/>
              </a:spcBef>
              <a:spcAft>
                <a:spcPts val="0"/>
              </a:spcAft>
              <a:buClr>
                <a:srgbClr val="202124"/>
              </a:buClr>
              <a:buSzPts val="2050"/>
              <a:buChar char="●"/>
            </a:pPr>
            <a:r>
              <a:rPr lang="en" sz="2050">
                <a:solidFill>
                  <a:srgbClr val="202124"/>
                </a:solidFill>
                <a:highlight>
                  <a:schemeClr val="lt1"/>
                </a:highlight>
              </a:rPr>
              <a:t>NA</a:t>
            </a:r>
            <a:endParaRPr sz="2050">
              <a:solidFill>
                <a:srgbClr val="202124"/>
              </a:solidFill>
              <a:highlight>
                <a:schemeClr val="lt1"/>
              </a:highlight>
            </a:endParaRPr>
          </a:p>
          <a:p>
            <a:pPr marL="457200" marR="101600" lvl="0" indent="-358775" algn="l" rtl="0">
              <a:lnSpc>
                <a:spcPct val="142857"/>
              </a:lnSpc>
              <a:spcBef>
                <a:spcPts val="0"/>
              </a:spcBef>
              <a:spcAft>
                <a:spcPts val="0"/>
              </a:spcAft>
              <a:buClr>
                <a:srgbClr val="202124"/>
              </a:buClr>
              <a:buSzPts val="2050"/>
              <a:buChar char="●"/>
            </a:pPr>
            <a:r>
              <a:rPr lang="en" sz="2050">
                <a:solidFill>
                  <a:srgbClr val="202124"/>
                </a:solidFill>
                <a:highlight>
                  <a:schemeClr val="lt1"/>
                </a:highlight>
              </a:rPr>
              <a:t>Thank you for everything! We loved the opportunity.</a:t>
            </a:r>
            <a:endParaRPr sz="2050">
              <a:solidFill>
                <a:srgbClr val="202124"/>
              </a:solidFill>
              <a:highlight>
                <a:schemeClr val="lt1"/>
              </a:highlight>
            </a:endParaRPr>
          </a:p>
          <a:p>
            <a:pPr marL="457200" marR="101600" lvl="0" indent="-358775" algn="l" rtl="0">
              <a:lnSpc>
                <a:spcPct val="142857"/>
              </a:lnSpc>
              <a:spcBef>
                <a:spcPts val="0"/>
              </a:spcBef>
              <a:spcAft>
                <a:spcPts val="0"/>
              </a:spcAft>
              <a:buClr>
                <a:srgbClr val="202124"/>
              </a:buClr>
              <a:buSzPts val="2050"/>
              <a:buChar char="●"/>
            </a:pPr>
            <a:r>
              <a:rPr lang="en" sz="2050">
                <a:solidFill>
                  <a:srgbClr val="202124"/>
                </a:solidFill>
                <a:highlight>
                  <a:schemeClr val="lt1"/>
                </a:highlight>
              </a:rPr>
              <a:t>N/A</a:t>
            </a:r>
            <a:endParaRPr sz="2050">
              <a:solidFill>
                <a:srgbClr val="202124"/>
              </a:solidFill>
              <a:highlight>
                <a:schemeClr val="lt1"/>
              </a:highlight>
            </a:endParaRPr>
          </a:p>
          <a:p>
            <a:pPr marL="457200" marR="101600" lvl="0" indent="-358775" algn="l" rtl="0">
              <a:lnSpc>
                <a:spcPct val="142857"/>
              </a:lnSpc>
              <a:spcBef>
                <a:spcPts val="0"/>
              </a:spcBef>
              <a:spcAft>
                <a:spcPts val="0"/>
              </a:spcAft>
              <a:buClr>
                <a:srgbClr val="202124"/>
              </a:buClr>
              <a:buSzPts val="2050"/>
              <a:buChar char="●"/>
            </a:pPr>
            <a:r>
              <a:rPr lang="en" sz="2050">
                <a:solidFill>
                  <a:srgbClr val="202124"/>
                </a:solidFill>
                <a:highlight>
                  <a:schemeClr val="lt1"/>
                </a:highlight>
              </a:rPr>
              <a:t>None</a:t>
            </a:r>
            <a:endParaRPr sz="2050">
              <a:solidFill>
                <a:srgbClr val="202124"/>
              </a:solidFill>
              <a:highlight>
                <a:schemeClr val="lt1"/>
              </a:highlight>
            </a:endParaRPr>
          </a:p>
          <a:p>
            <a:pPr marL="457200" marR="101600" lvl="0" indent="-358775" algn="l" rtl="0">
              <a:lnSpc>
                <a:spcPct val="142857"/>
              </a:lnSpc>
              <a:spcBef>
                <a:spcPts val="0"/>
              </a:spcBef>
              <a:spcAft>
                <a:spcPts val="0"/>
              </a:spcAft>
              <a:buClr>
                <a:srgbClr val="202124"/>
              </a:buClr>
              <a:buSzPts val="2050"/>
              <a:buChar char="●"/>
            </a:pPr>
            <a:r>
              <a:rPr lang="en" sz="2050">
                <a:solidFill>
                  <a:srgbClr val="202124"/>
                </a:solidFill>
                <a:highlight>
                  <a:schemeClr val="lt1"/>
                </a:highlight>
              </a:rPr>
              <a:t>I think this is a great program and we are very interested in doing more!!</a:t>
            </a:r>
            <a:endParaRPr sz="2050">
              <a:solidFill>
                <a:srgbClr val="202124"/>
              </a:solidFill>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32450"/>
            <a:ext cx="8520600" cy="88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320" b="1"/>
              <a:t>The seven participants who answered the survey rated their student’s experience as 1(out of 3) and the remaining 6(out of 5) the highest rating.</a:t>
            </a:r>
            <a:endParaRPr sz="2320" b="1"/>
          </a:p>
        </p:txBody>
      </p:sp>
      <p:sp>
        <p:nvSpPr>
          <p:cNvPr id="61" name="Google Shape;61;p14"/>
          <p:cNvSpPr txBox="1">
            <a:spLocks noGrp="1"/>
          </p:cNvSpPr>
          <p:nvPr>
            <p:ph type="body" idx="1"/>
          </p:nvPr>
        </p:nvSpPr>
        <p:spPr>
          <a:xfrm>
            <a:off x="311700" y="1688750"/>
            <a:ext cx="8520600" cy="3355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2" name="Google Shape;62;p14" descr="Forms response chart. Question title: On a scale of 1 to 5, how would you rate your student's experience in the the Literacy Clinic.  . Number of responses: 7 responses." title="On a scale of 1 to 5, how would you rate your student's experience in the the Literacy Clinic.  "/>
          <p:cNvPicPr preferRelativeResize="0"/>
          <p:nvPr/>
        </p:nvPicPr>
        <p:blipFill>
          <a:blip r:embed="rId3">
            <a:alphaModFix/>
          </a:blip>
          <a:stretch>
            <a:fillRect/>
          </a:stretch>
        </p:blipFill>
        <p:spPr>
          <a:xfrm>
            <a:off x="0" y="1627750"/>
            <a:ext cx="9144003" cy="341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88300"/>
            <a:ext cx="8520600" cy="929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2300" b="1"/>
              <a:t>71.4% of the participants responded a (5) on a scale of 1 to 5, and 28.6% responded a (4) out of 5 regarding the Family Literacy Components of the Literacy Clinic.</a:t>
            </a:r>
            <a:endParaRPr sz="2300" b="1"/>
          </a:p>
        </p:txBody>
      </p:sp>
      <p:sp>
        <p:nvSpPr>
          <p:cNvPr id="68" name="Google Shape;68;p15"/>
          <p:cNvSpPr txBox="1">
            <a:spLocks noGrp="1"/>
          </p:cNvSpPr>
          <p:nvPr>
            <p:ph type="body" idx="1"/>
          </p:nvPr>
        </p:nvSpPr>
        <p:spPr>
          <a:xfrm>
            <a:off x="311700" y="16602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9" name="Google Shape;69;p15" descr="Forms response chart. Question title: On a scale of 1 to 5, how would you rate the family literacy components of the Literacy Clinic.. Number of responses: 7 responses." title="On a scale of 1 to 5, how would you rate the family literacy components of the Literacy Clinic."/>
          <p:cNvPicPr preferRelativeResize="0"/>
          <p:nvPr/>
        </p:nvPicPr>
        <p:blipFill>
          <a:blip r:embed="rId3">
            <a:alphaModFix/>
          </a:blip>
          <a:stretch>
            <a:fillRect/>
          </a:stretch>
        </p:blipFill>
        <p:spPr>
          <a:xfrm>
            <a:off x="0" y="1158950"/>
            <a:ext cx="9144003" cy="3917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0"/>
            <a:ext cx="8520600" cy="160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220" b="1"/>
              <a:t>All of the participants responded that their student made growth in literacy 57.1% felt their student made “substantial growth” in literacy, and 42.9% felt they made “some growth” in literacy. None of the participants felt that their student made “little to no literacy growth”.</a:t>
            </a:r>
            <a:endParaRPr sz="2220" b="1"/>
          </a:p>
        </p:txBody>
      </p:sp>
      <p:sp>
        <p:nvSpPr>
          <p:cNvPr id="75" name="Google Shape;75;p16"/>
          <p:cNvSpPr txBox="1">
            <a:spLocks noGrp="1"/>
          </p:cNvSpPr>
          <p:nvPr>
            <p:ph type="body" idx="1"/>
          </p:nvPr>
        </p:nvSpPr>
        <p:spPr>
          <a:xfrm>
            <a:off x="311700" y="19647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6" name="Google Shape;76;p16" descr="Forms response chart. Question title: Please indicate how much growth in reading and writing you noticed from your student.  . Number of responses: 7 responses." title="Please indicate how much growth in reading and writing you noticed from your student.  "/>
          <p:cNvPicPr preferRelativeResize="0"/>
          <p:nvPr/>
        </p:nvPicPr>
        <p:blipFill>
          <a:blip r:embed="rId3">
            <a:alphaModFix/>
          </a:blip>
          <a:stretch>
            <a:fillRect/>
          </a:stretch>
        </p:blipFill>
        <p:spPr>
          <a:xfrm>
            <a:off x="0" y="1501100"/>
            <a:ext cx="9061827" cy="358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88300"/>
            <a:ext cx="8520600" cy="147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170" b="1"/>
              <a:t>All of the participants responded that their student enjoyed reading/writing more. 71.4% felt that their student made a “substantial growth” and 28.6% felt their student made “some growth” in enjoyment of reading/writing.</a:t>
            </a:r>
            <a:endParaRPr sz="2070" b="1"/>
          </a:p>
        </p:txBody>
      </p:sp>
      <p:sp>
        <p:nvSpPr>
          <p:cNvPr id="82" name="Google Shape;82;p17"/>
          <p:cNvSpPr txBox="1">
            <a:spLocks noGrp="1"/>
          </p:cNvSpPr>
          <p:nvPr>
            <p:ph type="body" idx="1"/>
          </p:nvPr>
        </p:nvSpPr>
        <p:spPr>
          <a:xfrm>
            <a:off x="311700" y="1777050"/>
            <a:ext cx="8520600" cy="3366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3" name="Google Shape;83;p17" descr="Forms response chart. Question title: Please indicate how much growth in the enjoyment of literacy you noticed from your student.. Number of responses: 7 responses." title="Please indicate how much growth in the enjoyment of literacy you noticed from your student."/>
          <p:cNvPicPr preferRelativeResize="0"/>
          <p:nvPr/>
        </p:nvPicPr>
        <p:blipFill>
          <a:blip r:embed="rId3">
            <a:alphaModFix/>
          </a:blip>
          <a:stretch>
            <a:fillRect/>
          </a:stretch>
        </p:blipFill>
        <p:spPr>
          <a:xfrm>
            <a:off x="0" y="1567300"/>
            <a:ext cx="9144003" cy="3576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77275"/>
            <a:ext cx="8520600" cy="1512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2300" b="1"/>
              <a:t>All of the participants responded that their student grew in confidence with literacy skills, with the majority of participants reporting 71.4% “some growth” in confidence. The remaining participants reported 28.6% of the students gained “substantial growth” in confidence.</a:t>
            </a:r>
            <a:endParaRPr sz="2300" b="1"/>
          </a:p>
        </p:txBody>
      </p:sp>
      <p:sp>
        <p:nvSpPr>
          <p:cNvPr id="89" name="Google Shape;89;p18"/>
          <p:cNvSpPr txBox="1">
            <a:spLocks noGrp="1"/>
          </p:cNvSpPr>
          <p:nvPr>
            <p:ph type="body" idx="1"/>
          </p:nvPr>
        </p:nvSpPr>
        <p:spPr>
          <a:xfrm>
            <a:off x="311700" y="1832225"/>
            <a:ext cx="8520600" cy="2736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0" name="Google Shape;90;p18" descr="Forms response chart. Question title: Please indicate how much growth in confidence with literacy skills you noticed from your student.. Number of responses: 7 responses." title="Please indicate how much growth in confidence with literacy skills you noticed from your student."/>
          <p:cNvPicPr preferRelativeResize="0"/>
          <p:nvPr/>
        </p:nvPicPr>
        <p:blipFill>
          <a:blip r:embed="rId3">
            <a:alphaModFix/>
          </a:blip>
          <a:stretch>
            <a:fillRect/>
          </a:stretch>
        </p:blipFill>
        <p:spPr>
          <a:xfrm>
            <a:off x="0" y="1523175"/>
            <a:ext cx="9144003" cy="3620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88300"/>
            <a:ext cx="8520600" cy="1103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2300" b="1"/>
              <a:t>85.7% of the participants reported that they observed the tutoring sessions, while only 14.3% did not observe the sessions.The majority of the participants also attended the Family Literacy Nights sessions throughout the semester.</a:t>
            </a:r>
            <a:endParaRPr sz="2300" b="1"/>
          </a:p>
        </p:txBody>
      </p:sp>
      <p:sp>
        <p:nvSpPr>
          <p:cNvPr id="96" name="Google Shape;96;p19"/>
          <p:cNvSpPr txBox="1">
            <a:spLocks noGrp="1"/>
          </p:cNvSpPr>
          <p:nvPr>
            <p:ph type="body" idx="1"/>
          </p:nvPr>
        </p:nvSpPr>
        <p:spPr>
          <a:xfrm>
            <a:off x="311700" y="1942600"/>
            <a:ext cx="8520600" cy="3134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7" name="Google Shape;97;p19" descr="Forms response chart. Question title: Did you observe any of the tutoring sessions?. Number of responses: 7 responses." title="Did you observe any of the tutoring sessions?"/>
          <p:cNvPicPr preferRelativeResize="0"/>
          <p:nvPr/>
        </p:nvPicPr>
        <p:blipFill>
          <a:blip r:embed="rId3">
            <a:alphaModFix/>
          </a:blip>
          <a:stretch>
            <a:fillRect/>
          </a:stretch>
        </p:blipFill>
        <p:spPr>
          <a:xfrm>
            <a:off x="0" y="1512150"/>
            <a:ext cx="9144003" cy="35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2222" b="1"/>
              <a:t>85.7% responded that they would like to see</a:t>
            </a:r>
            <a:endParaRPr sz="2222" b="1"/>
          </a:p>
          <a:p>
            <a:pPr marL="0" lvl="0" indent="0" algn="ctr" rtl="0">
              <a:spcBef>
                <a:spcPts val="0"/>
              </a:spcBef>
              <a:spcAft>
                <a:spcPts val="0"/>
              </a:spcAft>
              <a:buNone/>
            </a:pPr>
            <a:r>
              <a:rPr lang="en" sz="2222" b="1"/>
              <a:t> more events like the author visit, while 14.3% responded maybe for additional</a:t>
            </a:r>
            <a:r>
              <a:rPr lang="en" sz="2000"/>
              <a:t> visits.</a:t>
            </a:r>
            <a:endParaRPr sz="2222"/>
          </a:p>
        </p:txBody>
      </p:sp>
      <p:sp>
        <p:nvSpPr>
          <p:cNvPr id="103" name="Google Shape;103;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4" name="Google Shape;104;p20" descr="Forms response chart. Question title: Would you like to see more events like the author visit?&#10;. Number of responses: 7 responses." title="Would you like to see more events like the author visit?&#10;"/>
          <p:cNvPicPr preferRelativeResize="0"/>
          <p:nvPr/>
        </p:nvPicPr>
        <p:blipFill>
          <a:blip r:embed="rId3">
            <a:alphaModFix/>
          </a:blip>
          <a:stretch>
            <a:fillRect/>
          </a:stretch>
        </p:blipFill>
        <p:spPr>
          <a:xfrm>
            <a:off x="0" y="1152475"/>
            <a:ext cx="9144003" cy="3935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132450"/>
            <a:ext cx="8520600" cy="88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88" b="1"/>
              <a:t>57% of the parents stated that they would like to have more frequent communications with the tutor,28.6% responded “Maybe”, and 14.3% responded that they didn’t want any more communication outside of the normal communication.</a:t>
            </a:r>
            <a:endParaRPr sz="2088" b="1"/>
          </a:p>
        </p:txBody>
      </p:sp>
      <p:sp>
        <p:nvSpPr>
          <p:cNvPr id="110" name="Google Shape;110;p21"/>
          <p:cNvSpPr txBox="1">
            <a:spLocks noGrp="1"/>
          </p:cNvSpPr>
          <p:nvPr>
            <p:ph type="body" idx="1"/>
          </p:nvPr>
        </p:nvSpPr>
        <p:spPr>
          <a:xfrm>
            <a:off x="311700" y="14836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1" name="Google Shape;111;p21" descr="Forms response chart. Question title: Would you like to have more frequent communication with your child's tutor? Such as more parent teacher conferences during the semester?&#10;. Number of responses: 7 responses." title="Would you like to have more frequent communication with your child's tutor? Such as more parent teacher conferences during the semester?&#10;"/>
          <p:cNvPicPr preferRelativeResize="0"/>
          <p:nvPr/>
        </p:nvPicPr>
        <p:blipFill>
          <a:blip r:embed="rId3">
            <a:alphaModFix/>
          </a:blip>
          <a:stretch>
            <a:fillRect/>
          </a:stretch>
        </p:blipFill>
        <p:spPr>
          <a:xfrm>
            <a:off x="187650" y="1434875"/>
            <a:ext cx="8697574" cy="36313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935</Words>
  <Application>Microsoft Office PowerPoint</Application>
  <PresentationFormat>On-screen Show (16:9)</PresentationFormat>
  <Paragraphs>48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 Light</vt:lpstr>
      <vt:lpstr>Participant Feedback</vt:lpstr>
      <vt:lpstr>The seven participants who answered the survey rated their student’s experience as 1(out of 3) and the remaining 6(out of 5) the highest rating.</vt:lpstr>
      <vt:lpstr>71.4% of the participants responded a (5) on a scale of 1 to 5, and 28.6% responded a (4) out of 5 regarding the Family Literacy Components of the Literacy Clinic.</vt:lpstr>
      <vt:lpstr>All of the participants responded that their student made growth in literacy 57.1% felt their student made “substantial growth” in literacy, and 42.9% felt they made “some growth” in literacy. None of the participants felt that their student made “little to no literacy growth”.</vt:lpstr>
      <vt:lpstr>All of the participants responded that their student enjoyed reading/writing more. 71.4% felt that their student made a “substantial growth” and 28.6% felt their student made “some growth” in enjoyment of reading/writing.</vt:lpstr>
      <vt:lpstr>All of the participants responded that their student grew in confidence with literacy skills, with the majority of participants reporting 71.4% “some growth” in confidence. The remaining participants reported 28.6% of the students gained “substantial growth” in confidence.</vt:lpstr>
      <vt:lpstr>85.7% of the participants reported that they observed the tutoring sessions, while only 14.3% did not observe the sessions.The majority of the participants also attended the Family Literacy Nights sessions throughout the semester.</vt:lpstr>
      <vt:lpstr>85.7% responded that they would like to see  more events like the author visit, while 14.3% responded maybe for additional visits.</vt:lpstr>
      <vt:lpstr>57% of the parents stated that they would like to have more frequent communications with the tutor,28.6% responded “Maybe”, and 14.3% responded that they didn’t want any more communication outside of the normal communication.</vt:lpstr>
      <vt:lpstr>87.5%  of participants stated that they would like for their student to participate in in the future,while 14.4% responded that they would not like to continue on in the future.</vt:lpstr>
      <vt:lpstr>What did your student like best about the tutoring sessions?</vt:lpstr>
      <vt:lpstr>14.3% of the participants stated that their child read books utilizing the Scholastic Pro platform, and 28.6% stated that they utilized some other resources that were provided. 57.1% stated that they didn’t utilize any other suggested resources.</vt:lpstr>
      <vt:lpstr>What suggestions do you have for the tutor/teacher to improve the literacy sessions?</vt:lpstr>
      <vt:lpstr>Are there any improvements that you would recommend for the online literacy clinic?</vt:lpstr>
      <vt:lpstr>Please give us any feedback you have on resources your child utilized outside of tutoring or let us know if there are any additional resources might you like to see us offer to support your student’s literacy learning.</vt:lpstr>
      <vt:lpstr>Do you have any additional questions/comments about the Literacy Clinic?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Smith, Audra</cp:lastModifiedBy>
  <cp:revision>2</cp:revision>
  <dcterms:modified xsi:type="dcterms:W3CDTF">2025-09-12T12:01:14Z</dcterms:modified>
</cp:coreProperties>
</file>