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508" r:id="rId2"/>
    <p:sldId id="603" r:id="rId3"/>
    <p:sldId id="604" r:id="rId4"/>
    <p:sldId id="605" r:id="rId5"/>
    <p:sldId id="606" r:id="rId6"/>
    <p:sldId id="509" r:id="rId7"/>
    <p:sldId id="586" r:id="rId8"/>
    <p:sldId id="519" r:id="rId9"/>
    <p:sldId id="549" r:id="rId10"/>
    <p:sldId id="567" r:id="rId11"/>
    <p:sldId id="544" r:id="rId12"/>
    <p:sldId id="525" r:id="rId13"/>
    <p:sldId id="588" r:id="rId14"/>
    <p:sldId id="589" r:id="rId15"/>
    <p:sldId id="545" r:id="rId16"/>
    <p:sldId id="531" r:id="rId17"/>
    <p:sldId id="532" r:id="rId18"/>
    <p:sldId id="536" r:id="rId19"/>
    <p:sldId id="535" r:id="rId20"/>
    <p:sldId id="590" r:id="rId21"/>
    <p:sldId id="537" r:id="rId22"/>
    <p:sldId id="546" r:id="rId23"/>
    <p:sldId id="584" r:id="rId24"/>
    <p:sldId id="548" r:id="rId25"/>
    <p:sldId id="550" r:id="rId26"/>
    <p:sldId id="554" r:id="rId27"/>
    <p:sldId id="577" r:id="rId28"/>
    <p:sldId id="552" r:id="rId29"/>
    <p:sldId id="592" r:id="rId30"/>
    <p:sldId id="593" r:id="rId31"/>
    <p:sldId id="558" r:id="rId32"/>
    <p:sldId id="602" r:id="rId33"/>
    <p:sldId id="559" r:id="rId34"/>
    <p:sldId id="553" r:id="rId35"/>
    <p:sldId id="547" r:id="rId36"/>
    <p:sldId id="568" r:id="rId37"/>
    <p:sldId id="595" r:id="rId38"/>
    <p:sldId id="596" r:id="rId39"/>
    <p:sldId id="597" r:id="rId40"/>
    <p:sldId id="598" r:id="rId41"/>
    <p:sldId id="599" r:id="rId42"/>
    <p:sldId id="600" r:id="rId43"/>
    <p:sldId id="601" r:id="rId44"/>
    <p:sldId id="587" r:id="rId45"/>
    <p:sldId id="581" r:id="rId46"/>
    <p:sldId id="582" r:id="rId47"/>
    <p:sldId id="583" r:id="rId48"/>
    <p:sldId id="591" r:id="rId49"/>
    <p:sldId id="569" r:id="rId50"/>
    <p:sldId id="570" r:id="rId51"/>
    <p:sldId id="571" r:id="rId52"/>
    <p:sldId id="572" r:id="rId53"/>
    <p:sldId id="573" r:id="rId54"/>
    <p:sldId id="574" r:id="rId55"/>
    <p:sldId id="575" r:id="rId56"/>
    <p:sldId id="576" r:id="rId57"/>
    <p:sldId id="585" r:id="rId58"/>
    <p:sldId id="578" r:id="rId59"/>
    <p:sldId id="579" r:id="rId60"/>
    <p:sldId id="580" r:id="rId61"/>
    <p:sldId id="506" r:id="rId62"/>
    <p:sldId id="507" r:id="rId6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84" userDrawn="1">
          <p15:clr>
            <a:srgbClr val="A4A3A4"/>
          </p15:clr>
        </p15:guide>
        <p15:guide id="2" pos="364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o Santos" initials="PS"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6AE85"/>
    <a:srgbClr val="B9B8BB"/>
    <a:srgbClr val="595959"/>
    <a:srgbClr val="969696"/>
    <a:srgbClr val="D9D9D9"/>
    <a:srgbClr val="822980"/>
    <a:srgbClr val="07C195"/>
    <a:srgbClr val="05856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254" autoAdjust="0"/>
  </p:normalViewPr>
  <p:slideViewPr>
    <p:cSldViewPr snapToGrid="0">
      <p:cViewPr varScale="1">
        <p:scale>
          <a:sx n="62" d="100"/>
          <a:sy n="62" d="100"/>
        </p:scale>
        <p:origin x="-636" y="-72"/>
      </p:cViewPr>
      <p:guideLst>
        <p:guide orient="horz" pos="3984"/>
        <p:guide pos="3648"/>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19T14:41:32.783" idx="5">
    <p:pos x="3022" y="644"/>
    <p:text>User cases are fundamental during training of PPO users since they provide examples of how to use the tool.The main idea of these User Cases is to describe different frameworks where portfolio planning can take place.</p:text>
    <p:extLst>
      <p:ext uri="{C676402C-5697-4E1C-873F-D02D1690AC5C}">
        <p15:threadingInfo xmlns:p15="http://schemas.microsoft.com/office/powerpoint/2012/main" timeZoneBias="480"/>
      </p:ext>
    </p:extLst>
  </p:cm>
  <p:cm authorId="1" dt="2015-02-19T14:46:45.229" idx="6">
    <p:pos x="3022" y="740"/>
    <p:text>These User cases will be used during training for PPO customers to help them designing the processes for portfolio planning</p:text>
    <p:extLst>
      <p:ext uri="{C676402C-5697-4E1C-873F-D02D1690AC5C}">
        <p15:threadingInfo xmlns:p15="http://schemas.microsoft.com/office/powerpoint/2012/main" timeZoneBias="480">
          <p15:parentCm authorId="1" idx="5"/>
        </p15:threadingInfo>
      </p:ext>
    </p:extLst>
  </p:cm>
  <p:cm authorId="1" dt="2015-02-19T14:49:00.006" idx="7">
    <p:pos x="3022" y="836"/>
    <p:text>You don't need to have all the details of these User cases just provide a general idea about what User Case is all about. Please feel free to add or modify as you find appropriate</p:text>
    <p:extLst>
      <p:ext uri="{C676402C-5697-4E1C-873F-D02D1690AC5C}">
        <p15:threadingInfo xmlns:p15="http://schemas.microsoft.com/office/powerpoint/2012/main" timeZoneBias="480">
          <p15:parentCm authorId="1" idx="5"/>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e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12" Type="http://schemas.openxmlformats.org/officeDocument/2006/relationships/image" Target="../media/image34.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3407"/>
          </a:xfrm>
          <a:prstGeom prst="rect">
            <a:avLst/>
          </a:prstGeom>
        </p:spPr>
        <p:txBody>
          <a:bodyPr vert="horz" lIns="91440" tIns="45720" rIns="91440" bIns="45720" rtlCol="0"/>
          <a:lstStyle>
            <a:lvl1pPr algn="r">
              <a:defRPr sz="1200"/>
            </a:lvl1pPr>
          </a:lstStyle>
          <a:p>
            <a:fld id="{26CA8F01-881A-495A-8E7D-507EEE919F78}" type="datetimeFigureOut">
              <a:rPr lang="en-US" smtClean="0"/>
              <a:t>12/4/2015</a:t>
            </a:fld>
            <a:endParaRPr lang="en-US" dirty="0"/>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72669"/>
            <a:ext cx="3037840" cy="463406"/>
          </a:xfrm>
          <a:prstGeom prst="rect">
            <a:avLst/>
          </a:prstGeom>
        </p:spPr>
        <p:txBody>
          <a:bodyPr vert="horz" lIns="91440" tIns="45720" rIns="91440" bIns="45720" rtlCol="0" anchor="b"/>
          <a:lstStyle>
            <a:lvl1pPr algn="r">
              <a:defRPr sz="1200"/>
            </a:lvl1pPr>
          </a:lstStyle>
          <a:p>
            <a:fld id="{BB3DAFD3-7092-4AE5-8973-41A1AFB185CB}" type="slidenum">
              <a:rPr lang="en-US" smtClean="0"/>
              <a:t>‹#›</a:t>
            </a:fld>
            <a:endParaRPr lang="en-US" dirty="0"/>
          </a:p>
        </p:txBody>
      </p:sp>
    </p:spTree>
    <p:extLst>
      <p:ext uri="{BB962C8B-B14F-4D97-AF65-F5344CB8AC3E}">
        <p14:creationId xmlns:p14="http://schemas.microsoft.com/office/powerpoint/2010/main" val="696150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9" y="0"/>
            <a:ext cx="3037840" cy="463407"/>
          </a:xfrm>
          <a:prstGeom prst="rect">
            <a:avLst/>
          </a:prstGeom>
        </p:spPr>
        <p:txBody>
          <a:bodyPr vert="horz" lIns="91440" tIns="45720" rIns="91440" bIns="45720" rtlCol="0"/>
          <a:lstStyle>
            <a:lvl1pPr algn="r">
              <a:defRPr sz="1200"/>
            </a:lvl1pPr>
          </a:lstStyle>
          <a:p>
            <a:fld id="{B14B1BE7-5CB8-4F63-8571-3F85152ADF03}" type="datetimeFigureOut">
              <a:rPr lang="en-US" smtClean="0"/>
              <a:t>12/4/2015</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3406"/>
          </a:xfrm>
          <a:prstGeom prst="rect">
            <a:avLst/>
          </a:prstGeom>
        </p:spPr>
        <p:txBody>
          <a:bodyPr vert="horz" lIns="91440" tIns="45720" rIns="91440" bIns="45720" rtlCol="0" anchor="b"/>
          <a:lstStyle>
            <a:lvl1pPr algn="r">
              <a:defRPr sz="1200"/>
            </a:lvl1pPr>
          </a:lstStyle>
          <a:p>
            <a:fld id="{196C9345-0BDB-41B5-8796-E0E3A65217EA}" type="slidenum">
              <a:rPr lang="en-US" smtClean="0"/>
              <a:t>‹#›</a:t>
            </a:fld>
            <a:endParaRPr lang="en-US" dirty="0"/>
          </a:p>
        </p:txBody>
      </p:sp>
    </p:spTree>
    <p:extLst>
      <p:ext uri="{BB962C8B-B14F-4D97-AF65-F5344CB8AC3E}">
        <p14:creationId xmlns:p14="http://schemas.microsoft.com/office/powerpoint/2010/main" val="238417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a:t>
            </a:fld>
            <a:endParaRPr lang="en-GB" dirty="0"/>
          </a:p>
        </p:txBody>
      </p:sp>
    </p:spTree>
    <p:extLst>
      <p:ext uri="{BB962C8B-B14F-4D97-AF65-F5344CB8AC3E}">
        <p14:creationId xmlns:p14="http://schemas.microsoft.com/office/powerpoint/2010/main" val="279305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406400" y="696913"/>
            <a:ext cx="6197600" cy="3486150"/>
          </a:xfrm>
          <a:ln/>
        </p:spPr>
      </p:sp>
      <p:sp>
        <p:nvSpPr>
          <p:cNvPr id="26627" name="Rectangle 3"/>
          <p:cNvSpPr>
            <a:spLocks noGrp="1" noChangeArrowheads="1"/>
          </p:cNvSpPr>
          <p:nvPr>
            <p:ph type="body" idx="1"/>
          </p:nvPr>
        </p:nvSpPr>
        <p:spPr>
          <a:xfrm>
            <a:off x="701040" y="4416427"/>
            <a:ext cx="5608320" cy="4183063"/>
          </a:xfrm>
          <a:noFill/>
          <a:ln/>
        </p:spPr>
        <p:txBody>
          <a:bodyPr/>
          <a:lstStyle/>
          <a:p>
            <a:pPr marL="232930" marR="0" lvl="1" indent="-232930" algn="l" defTabSz="457200" rtl="0" eaLnBrk="1" fontAlgn="auto" latinLnBrk="0" hangingPunct="1">
              <a:lnSpc>
                <a:spcPct val="100000"/>
              </a:lnSpc>
              <a:spcBef>
                <a:spcPts val="0"/>
              </a:spcBef>
              <a:spcAft>
                <a:spcPts val="0"/>
              </a:spcAft>
              <a:buClrTx/>
              <a:buSzTx/>
              <a:buFontTx/>
              <a:buNone/>
              <a:tabLst/>
              <a:defRPr/>
            </a:pPr>
            <a:r>
              <a:rPr lang="en-US" sz="2000" b="1" dirty="0" smtClean="0"/>
              <a:t>Data driven decisions</a:t>
            </a:r>
          </a:p>
          <a:p>
            <a:pPr marL="232930" marR="0" lvl="1" indent="-232930" algn="l" defTabSz="457200" rtl="0" eaLnBrk="1" fontAlgn="auto" latinLnBrk="0" hangingPunct="1">
              <a:lnSpc>
                <a:spcPct val="100000"/>
              </a:lnSpc>
              <a:spcBef>
                <a:spcPts val="0"/>
              </a:spcBef>
              <a:spcAft>
                <a:spcPts val="0"/>
              </a:spcAft>
              <a:buClrTx/>
              <a:buSzTx/>
              <a:buFontTx/>
              <a:buNone/>
              <a:tabLst/>
              <a:defRPr/>
            </a:pPr>
            <a:r>
              <a:rPr lang="en-US" sz="2000" b="0" dirty="0" smtClean="0"/>
              <a:t>+ Objectively shows impact in terms of business objectives criteria of forcing selection or removal of a project … or imposing a business rules that most be satisfied by optimal portfolio</a:t>
            </a:r>
            <a:r>
              <a:rPr lang="en-US" sz="2000" b="0" baseline="0" dirty="0" smtClean="0"/>
              <a:t> (at least 5% of the selected projects in the portfolio should be from HR organization)</a:t>
            </a:r>
            <a:endParaRPr lang="en-US" sz="2000" b="0" dirty="0" smtClean="0"/>
          </a:p>
          <a:p>
            <a:pPr marL="232930" marR="0" lvl="1" indent="-232930" algn="l" defTabSz="457200" rtl="0" eaLnBrk="1" fontAlgn="auto" latinLnBrk="0" hangingPunct="1">
              <a:lnSpc>
                <a:spcPct val="100000"/>
              </a:lnSpc>
              <a:spcBef>
                <a:spcPts val="0"/>
              </a:spcBef>
              <a:spcAft>
                <a:spcPts val="0"/>
              </a:spcAft>
              <a:buClrTx/>
              <a:buSzTx/>
              <a:buFontTx/>
              <a:buNone/>
              <a:tabLst/>
              <a:defRPr/>
            </a:pPr>
            <a:r>
              <a:rPr lang="en-US" sz="2000" b="0" dirty="0" smtClean="0"/>
              <a:t>+ </a:t>
            </a:r>
            <a:r>
              <a:rPr lang="en-US" sz="2000" dirty="0" smtClean="0"/>
              <a:t>Portfolio adjustments when budget amounts change</a:t>
            </a:r>
          </a:p>
          <a:p>
            <a:pPr marL="232930" marR="0" lvl="1" indent="-232930" algn="l" defTabSz="457200" rtl="0" eaLnBrk="1" fontAlgn="auto" latinLnBrk="0" hangingPunct="1">
              <a:lnSpc>
                <a:spcPct val="100000"/>
              </a:lnSpc>
              <a:spcBef>
                <a:spcPts val="0"/>
              </a:spcBef>
              <a:spcAft>
                <a:spcPts val="0"/>
              </a:spcAft>
              <a:buClrTx/>
              <a:buSzTx/>
              <a:buFontTx/>
              <a:buNone/>
              <a:tabLst/>
              <a:defRPr/>
            </a:pPr>
            <a:r>
              <a:rPr lang="en-US" sz="2000" dirty="0" smtClean="0"/>
              <a:t>	- Build a business case to justify increased budget</a:t>
            </a:r>
          </a:p>
          <a:p>
            <a:pPr marL="232930" marR="0" lvl="1" indent="-232930" algn="l" defTabSz="457200" rtl="0" eaLnBrk="1" fontAlgn="auto" latinLnBrk="0" hangingPunct="1">
              <a:lnSpc>
                <a:spcPct val="100000"/>
              </a:lnSpc>
              <a:spcBef>
                <a:spcPts val="0"/>
              </a:spcBef>
              <a:spcAft>
                <a:spcPts val="0"/>
              </a:spcAft>
              <a:buClrTx/>
              <a:buSzTx/>
              <a:buFontTx/>
              <a:buNone/>
              <a:tabLst/>
              <a:defRPr/>
            </a:pPr>
            <a:r>
              <a:rPr lang="en-US" sz="2000" dirty="0" smtClean="0"/>
              <a:t>	- Help selecting best set of projects,</a:t>
            </a:r>
            <a:r>
              <a:rPr lang="en-US" sz="2000" baseline="0" dirty="0" smtClean="0"/>
              <a:t> once final budget is received</a:t>
            </a:r>
          </a:p>
          <a:p>
            <a:pPr marL="232930" marR="0" lvl="1" indent="-232930" algn="l" defTabSz="457200" rtl="0" eaLnBrk="1" fontAlgn="auto" latinLnBrk="0" hangingPunct="1">
              <a:lnSpc>
                <a:spcPct val="100000"/>
              </a:lnSpc>
              <a:spcBef>
                <a:spcPts val="0"/>
              </a:spcBef>
              <a:spcAft>
                <a:spcPts val="0"/>
              </a:spcAft>
              <a:buClrTx/>
              <a:buSzTx/>
              <a:buFontTx/>
              <a:buNone/>
              <a:tabLst/>
              <a:defRPr/>
            </a:pPr>
            <a:r>
              <a:rPr lang="en-US" sz="2000" b="1" dirty="0" smtClean="0"/>
              <a:t>User completely drives the optimization … </a:t>
            </a:r>
            <a:r>
              <a:rPr lang="en-US" sz="2000" b="0" dirty="0" smtClean="0"/>
              <a:t>by defining business objectives to optimize and business rules that should be satisfied</a:t>
            </a:r>
            <a:endParaRPr lang="en-US" sz="2000" b="1" baseline="0" dirty="0" smtClean="0"/>
          </a:p>
          <a:p>
            <a:pPr marL="232930" marR="0" lvl="1" indent="-232930" algn="l" defTabSz="457200" rtl="0" eaLnBrk="1" fontAlgn="auto" latinLnBrk="0" hangingPunct="1">
              <a:lnSpc>
                <a:spcPct val="100000"/>
              </a:lnSpc>
              <a:spcBef>
                <a:spcPts val="0"/>
              </a:spcBef>
              <a:spcAft>
                <a:spcPts val="0"/>
              </a:spcAft>
              <a:buClrTx/>
              <a:buSzTx/>
              <a:buFontTx/>
              <a:buNone/>
              <a:tabLst/>
              <a:defRPr/>
            </a:pPr>
            <a:r>
              <a:rPr lang="en-US" sz="2000" b="1" dirty="0" smtClean="0"/>
              <a:t>Powerful scenario comparison analysis</a:t>
            </a:r>
            <a:r>
              <a:rPr lang="en-US" sz="2000" b="0" dirty="0" smtClean="0"/>
              <a:t> … allowing user to select the best portfolio by simulating various</a:t>
            </a:r>
            <a:r>
              <a:rPr lang="en-US" sz="2000" b="0" baseline="0" dirty="0" smtClean="0"/>
              <a:t> business scenarios and comparing multiple business objectives values</a:t>
            </a:r>
            <a:endParaRPr lang="en-US" sz="2000" baseline="0" dirty="0" smtClean="0"/>
          </a:p>
          <a:p>
            <a:pPr marL="232930" marR="0" lvl="1" indent="-232930" algn="l" defTabSz="457200" rtl="0" eaLnBrk="1" fontAlgn="auto" latinLnBrk="0" hangingPunct="1">
              <a:lnSpc>
                <a:spcPct val="100000"/>
              </a:lnSpc>
              <a:spcBef>
                <a:spcPts val="0"/>
              </a:spcBef>
              <a:spcAft>
                <a:spcPts val="0"/>
              </a:spcAft>
              <a:buClrTx/>
              <a:buSzTx/>
              <a:buFontTx/>
              <a:buNone/>
              <a:tabLst/>
              <a:defRPr/>
            </a:pPr>
            <a:r>
              <a:rPr lang="en-US" sz="2000" b="1" dirty="0" smtClean="0"/>
              <a:t>Team Optimization</a:t>
            </a:r>
            <a:r>
              <a:rPr lang="en-US" sz="2000" b="1" baseline="0" dirty="0" smtClean="0"/>
              <a:t> … </a:t>
            </a:r>
            <a:r>
              <a:rPr lang="en-US" sz="2000" dirty="0" smtClean="0">
                <a:solidFill>
                  <a:schemeClr val="tx1"/>
                </a:solidFill>
              </a:rPr>
              <a:t>Share and compare optimization scenarios with team members</a:t>
            </a:r>
          </a:p>
          <a:p>
            <a:pPr marL="232930" marR="0" lvl="1" indent="-23293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232930" marR="0" lvl="1" indent="-23293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232930" marR="0" lvl="1" indent="-232930" algn="l" defTabSz="457200" rtl="0" eaLnBrk="1" fontAlgn="auto" latinLnBrk="0" hangingPunct="1">
              <a:lnSpc>
                <a:spcPct val="100000"/>
              </a:lnSpc>
              <a:spcBef>
                <a:spcPts val="0"/>
              </a:spcBef>
              <a:spcAft>
                <a:spcPts val="0"/>
              </a:spcAft>
              <a:buClrTx/>
              <a:buSzTx/>
              <a:buFontTx/>
              <a:buNone/>
              <a:tabLst/>
              <a:defRPr/>
            </a:pPr>
            <a:endParaRPr lang="en-US" sz="2000" b="0" dirty="0" smtClean="0"/>
          </a:p>
          <a:p>
            <a:pPr marL="232930" indent="-232930"/>
            <a:endParaRPr lang="en-US" dirty="0" smtClean="0"/>
          </a:p>
        </p:txBody>
      </p:sp>
    </p:spTree>
    <p:extLst>
      <p:ext uri="{BB962C8B-B14F-4D97-AF65-F5344CB8AC3E}">
        <p14:creationId xmlns:p14="http://schemas.microsoft.com/office/powerpoint/2010/main" val="12210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5792141-E546-4CA6-A786-3BB457281D7E}" type="slidenum">
              <a:rPr lang="en-US">
                <a:solidFill>
                  <a:prstClr val="black"/>
                </a:solidFill>
              </a:rPr>
              <a:pPr/>
              <a:t>19</a:t>
            </a:fld>
            <a:endParaRPr lang="en-US">
              <a:solidFill>
                <a:prstClr val="black"/>
              </a:solidFill>
            </a:endParaRPr>
          </a:p>
        </p:txBody>
      </p:sp>
      <p:sp>
        <p:nvSpPr>
          <p:cNvPr id="50180" name="Rectangle 4"/>
          <p:cNvSpPr>
            <a:spLocks noGrp="1" noRot="1" noChangeAspect="1" noChangeArrowheads="1" noTextEdit="1"/>
          </p:cNvSpPr>
          <p:nvPr>
            <p:ph type="sldImg"/>
          </p:nvPr>
        </p:nvSpPr>
        <p:spPr bwMode="auto">
          <a:xfrm>
            <a:off x="352425" y="712788"/>
            <a:ext cx="6218238" cy="34988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idx="1"/>
          </p:nvPr>
        </p:nvSpPr>
        <p:spPr/>
        <p:txBody>
          <a:bodyPr/>
          <a:lstStyle/>
          <a:p>
            <a:r>
              <a:rPr lang="en-US" dirty="0" smtClean="0"/>
              <a:t>PPO Tool philosophy: The user defines the multiple objectives to optimize and the constraints and business rules that defines the feasible set of portfolios, then the PPO optimization engine computes an optimal portfolio in the “sense” of the multiple objective defined that satisfies all constraints and business rules </a:t>
            </a:r>
            <a:endParaRPr lang="en-US" dirty="0"/>
          </a:p>
        </p:txBody>
      </p:sp>
    </p:spTree>
    <p:extLst>
      <p:ext uri="{BB962C8B-B14F-4D97-AF65-F5344CB8AC3E}">
        <p14:creationId xmlns:p14="http://schemas.microsoft.com/office/powerpoint/2010/main" val="351886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21</a:t>
            </a:fld>
            <a:endParaRPr lang="en-GB" dirty="0"/>
          </a:p>
        </p:txBody>
      </p:sp>
    </p:spTree>
    <p:extLst>
      <p:ext uri="{BB962C8B-B14F-4D97-AF65-F5344CB8AC3E}">
        <p14:creationId xmlns:p14="http://schemas.microsoft.com/office/powerpoint/2010/main" val="402171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1988213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A369993-A512-4ACE-83F5-0106F9D1C40B}" type="slidenum">
              <a:rPr lang="en-US">
                <a:solidFill>
                  <a:prstClr val="black"/>
                </a:solidFill>
              </a:rPr>
              <a:pPr/>
              <a:t>25</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latin typeface="Arial" charset="0"/>
              </a:rPr>
              <a:t>After labor strategy has been defined, sales engineers will start filling a funnel of projects opportunities based on Aspire target revenues</a:t>
            </a:r>
          </a:p>
          <a:p>
            <a:pPr eaLnBrk="1" hangingPunct="1"/>
            <a:r>
              <a:rPr lang="en-US" smtClean="0">
                <a:latin typeface="Arial" charset="0"/>
              </a:rPr>
              <a:t>Practice mangers will go to the RP tool and fill in labor requirements for new opportunities in the funnel, update labor requirements for old ones, and update resources qualifications.</a:t>
            </a:r>
          </a:p>
          <a:p>
            <a:pPr eaLnBrk="1" hangingPunct="1"/>
            <a:r>
              <a:rPr lang="en-US" smtClean="0">
                <a:latin typeface="Arial" charset="0"/>
              </a:rPr>
              <a:t>RM runs RP tool on a weekly basis to keep RP plans aligned with the dynamics of the business</a:t>
            </a:r>
          </a:p>
          <a:p>
            <a:pPr eaLnBrk="1" hangingPunct="1"/>
            <a:r>
              <a:rPr lang="en-US" smtClean="0">
                <a:latin typeface="Arial" charset="0"/>
              </a:rPr>
              <a:t>The RP engine takes the input data which is …</a:t>
            </a:r>
          </a:p>
        </p:txBody>
      </p:sp>
    </p:spTree>
    <p:extLst>
      <p:ext uri="{BB962C8B-B14F-4D97-AF65-F5344CB8AC3E}">
        <p14:creationId xmlns:p14="http://schemas.microsoft.com/office/powerpoint/2010/main" val="228142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charset="0"/>
              </a:rPr>
              <a:t>This e-j characterization represents the instance that we have in RP. We  have six attributes, and we have the hierarchy of importance as is defined.</a:t>
            </a:r>
          </a:p>
        </p:txBody>
      </p:sp>
    </p:spTree>
    <p:extLst>
      <p:ext uri="{BB962C8B-B14F-4D97-AF65-F5344CB8AC3E}">
        <p14:creationId xmlns:p14="http://schemas.microsoft.com/office/powerpoint/2010/main" val="2995570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1183" y="8830627"/>
            <a:ext cx="3037628" cy="464185"/>
          </a:xfrm>
          <a:prstGeom prst="rect">
            <a:avLst/>
          </a:prstGeom>
          <a:noFill/>
          <a:ln w="9525">
            <a:noFill/>
            <a:miter lim="800000"/>
            <a:headEnd/>
            <a:tailEnd/>
          </a:ln>
        </p:spPr>
        <p:txBody>
          <a:bodyPr lIns="93168" tIns="46585" rIns="93168" bIns="46585" anchor="b"/>
          <a:lstStyle/>
          <a:p>
            <a:pPr algn="r" defTabSz="931645"/>
            <a:fld id="{20C3311A-2FE1-450A-93E7-5E147A6C42E0}" type="slidenum">
              <a:rPr lang="en-US" sz="1200"/>
              <a:pPr algn="r" defTabSz="931645"/>
              <a:t>27</a:t>
            </a:fld>
            <a:endParaRPr lang="en-US" sz="1200" dirty="0"/>
          </a:p>
        </p:txBody>
      </p:sp>
      <p:sp>
        <p:nvSpPr>
          <p:cNvPr id="74755" name="Rectangle 7"/>
          <p:cNvSpPr txBox="1">
            <a:spLocks noGrp="1" noChangeArrowheads="1"/>
          </p:cNvSpPr>
          <p:nvPr/>
        </p:nvSpPr>
        <p:spPr bwMode="auto">
          <a:xfrm>
            <a:off x="3971183" y="8830627"/>
            <a:ext cx="3037628" cy="464185"/>
          </a:xfrm>
          <a:prstGeom prst="rect">
            <a:avLst/>
          </a:prstGeom>
          <a:noFill/>
          <a:ln w="9525">
            <a:noFill/>
            <a:miter lim="800000"/>
            <a:headEnd/>
            <a:tailEnd/>
          </a:ln>
        </p:spPr>
        <p:txBody>
          <a:bodyPr lIns="91574" tIns="45788" rIns="91574" bIns="45788"/>
          <a:lstStyle/>
          <a:p>
            <a:pPr>
              <a:spcBef>
                <a:spcPct val="50000"/>
              </a:spcBef>
            </a:pPr>
            <a:fld id="{A6D1E262-DD3B-4972-8124-35300C903556}" type="slidenum">
              <a:rPr lang="en-US" sz="1600">
                <a:latin typeface="Futura Bk" pitchFamily="34" charset="0"/>
              </a:rPr>
              <a:pPr>
                <a:spcBef>
                  <a:spcPct val="50000"/>
                </a:spcBef>
              </a:pPr>
              <a:t>27</a:t>
            </a:fld>
            <a:endParaRPr lang="en-US" sz="1600" dirty="0">
              <a:latin typeface="Futura Bk" pitchFamily="34" charset="0"/>
            </a:endParaRPr>
          </a:p>
        </p:txBody>
      </p:sp>
      <p:sp>
        <p:nvSpPr>
          <p:cNvPr id="74756" name="Rectangle 2"/>
          <p:cNvSpPr>
            <a:spLocks noGrp="1" noRot="1" noChangeAspect="1" noChangeArrowheads="1" noTextEdit="1"/>
          </p:cNvSpPr>
          <p:nvPr>
            <p:ph type="sldImg"/>
          </p:nvPr>
        </p:nvSpPr>
        <p:spPr>
          <a:xfrm>
            <a:off x="406400" y="695325"/>
            <a:ext cx="6197600" cy="3486150"/>
          </a:xfrm>
          <a:ln/>
        </p:spPr>
      </p:sp>
      <p:sp>
        <p:nvSpPr>
          <p:cNvPr id="74757" name="Rectangle 3"/>
          <p:cNvSpPr>
            <a:spLocks noGrp="1" noChangeArrowheads="1"/>
          </p:cNvSpPr>
          <p:nvPr>
            <p:ph type="body" idx="1"/>
          </p:nvPr>
        </p:nvSpPr>
        <p:spPr>
          <a:xfrm>
            <a:off x="701359" y="4416109"/>
            <a:ext cx="5607684" cy="4184015"/>
          </a:xfrm>
          <a:noFill/>
          <a:ln/>
        </p:spPr>
        <p:txBody>
          <a:bodyPr lIns="91574" tIns="45788" rIns="91574" bIns="45788"/>
          <a:lstStyle/>
          <a:p>
            <a:pPr marL="119238" indent="-119238"/>
            <a:r>
              <a:rPr lang="en-US" dirty="0" smtClean="0">
                <a:latin typeface="Arial" charset="0"/>
              </a:rPr>
              <a:t>let’s assume that we have a resource entry level, and the job requires intermediate.</a:t>
            </a:r>
          </a:p>
          <a:p>
            <a:pPr marL="119238" indent="-119238"/>
            <a:r>
              <a:rPr lang="en-US" dirty="0" smtClean="0">
                <a:latin typeface="Arial" charset="0"/>
              </a:rPr>
              <a:t>Now, traditional approaches will produce this score ambiguity, if we just consider a weighted similarity function. Then assume </a:t>
            </a:r>
            <a:r>
              <a:rPr lang="en-US" dirty="0" err="1" smtClean="0">
                <a:latin typeface="Arial" charset="0"/>
              </a:rPr>
              <a:t>anohter</a:t>
            </a:r>
            <a:r>
              <a:rPr lang="en-US" dirty="0" smtClean="0">
                <a:latin typeface="Arial" charset="0"/>
              </a:rPr>
              <a:t> resource with other qualifications., then we end up with the same scoring even their qualifications are not equally, so</a:t>
            </a:r>
          </a:p>
          <a:p>
            <a:pPr marL="119238" indent="-119238"/>
            <a:r>
              <a:rPr lang="en-US" dirty="0" smtClean="0">
                <a:latin typeface="Arial" charset="0"/>
              </a:rPr>
              <a:t>However, with our scoring mechanism. Let assume the attribute hierarchy and this weights. Since we have a missing attributes, then we use a </a:t>
            </a:r>
            <a:r>
              <a:rPr lang="en-US" dirty="0" err="1" smtClean="0">
                <a:latin typeface="Arial" charset="0"/>
              </a:rPr>
              <a:t>reschaling</a:t>
            </a:r>
            <a:r>
              <a:rPr lang="en-US" dirty="0" smtClean="0">
                <a:latin typeface="Arial" charset="0"/>
              </a:rPr>
              <a:t> factor for the rest of the attributes.  Son we are capturing more information on our scoring mechanism.</a:t>
            </a:r>
          </a:p>
        </p:txBody>
      </p:sp>
    </p:spTree>
    <p:extLst>
      <p:ext uri="{BB962C8B-B14F-4D97-AF65-F5344CB8AC3E}">
        <p14:creationId xmlns:p14="http://schemas.microsoft.com/office/powerpoint/2010/main" val="330590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latin typeface="Arial" charset="0"/>
            </a:endParaRPr>
          </a:p>
        </p:txBody>
      </p:sp>
    </p:spTree>
    <p:extLst>
      <p:ext uri="{BB962C8B-B14F-4D97-AF65-F5344CB8AC3E}">
        <p14:creationId xmlns:p14="http://schemas.microsoft.com/office/powerpoint/2010/main" val="628468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4294967295"/>
          </p:nvPr>
        </p:nvSpPr>
        <p:spPr bwMode="auto">
          <a:xfrm>
            <a:off x="3963988" y="8818563"/>
            <a:ext cx="3032125"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fld id="{15CD246B-974D-4313-AAF2-26E276AC9956}" type="slidenum">
              <a:rPr lang="en-US" altLang="en-US"/>
              <a:pPr/>
              <a:t>30</a:t>
            </a:fld>
            <a:endParaRPr lang="en-US" alt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GB" altLang="en-US" smtClean="0"/>
              <a:t>Q: unexplained variables: “winprb”, “CT”, “CH”, “Cia”, “Cix”, “R_w,\tau”, “CU”, “honly”, “REQ”, “QT”, “hpipeline”, “atmosthire”, “hglobal”</a:t>
            </a:r>
          </a:p>
          <a:p>
            <a:pPr marL="228600" indent="-228600" eaLnBrk="1" hangingPunct="1"/>
            <a:r>
              <a:rPr lang="en-GB" altLang="en-US" smtClean="0"/>
              <a:t>Q: it seems the only reason to separate job and opportunity is because probabilities apply to opportunities, which are sets of jobs.  I don’t see the value of this – it just makes the formulas more complex.  You base the constraints on expected values anyway, so to my untrained eye the fact that job win probabilities are correlated seems irrelevant...  Please explain.</a:t>
            </a:r>
            <a:endParaRPr lang="en-US" altLang="en-US" smtClean="0"/>
          </a:p>
          <a:p>
            <a:pPr marL="228600" indent="-228600" eaLnBrk="1" hangingPunct="1"/>
            <a:r>
              <a:rPr lang="en-US" altLang="en-US" smtClean="0"/>
              <a:t>+The new optimization model keeps explicit the opportunity-job relationship</a:t>
            </a:r>
          </a:p>
          <a:p>
            <a:pPr marL="228600" indent="-228600" eaLnBrk="1" hangingPunct="1"/>
            <a:r>
              <a:rPr lang="en-US" altLang="en-US" smtClean="0"/>
              <a:t>+The penalties in the objective function captures the prioritization scheme of the business utility function in terms of priority given to opportunities and win probabilities. Also by suggestions of Alex Zhang and Jose Luis we capture penalties of idle employees which turn out to be as important as penalties for gaps… later I will give more details about the business utility function embedded in the optimization model.</a:t>
            </a:r>
          </a:p>
          <a:p>
            <a:pPr marL="228600" indent="-228600" eaLnBrk="1" hangingPunct="1"/>
            <a:r>
              <a:rPr lang="en-US" altLang="en-US" smtClean="0"/>
              <a:t>+We also enable the functional requirement that establish that practice building most be satisfied with hire only.</a:t>
            </a:r>
          </a:p>
          <a:p>
            <a:pPr marL="228600" indent="-228600" eaLnBrk="1" hangingPunct="1"/>
            <a:endParaRPr lang="en-US" altLang="en-US" smtClean="0"/>
          </a:p>
          <a:p>
            <a:pPr marL="228600" indent="-228600" eaLnBrk="1" hangingPunct="1"/>
            <a:r>
              <a:rPr lang="en-US" altLang="en-US" smtClean="0"/>
              <a:t>0) Objective Function. Minimize costs and penalties.</a:t>
            </a:r>
          </a:p>
          <a:p>
            <a:pPr marL="228600" indent="-228600" eaLnBrk="1" hangingPunct="1">
              <a:buFontTx/>
              <a:buAutoNum type="arabicParenR"/>
            </a:pPr>
            <a:r>
              <a:rPr lang="en-US" altLang="en-US" smtClean="0"/>
              <a:t>Satisfy demand. If demand cannot be satisfied with qualified workforce </a:t>
            </a:r>
            <a:r>
              <a:rPr lang="en-US" altLang="en-US" i="1" smtClean="0"/>
              <a:t>y</a:t>
            </a:r>
            <a:r>
              <a:rPr lang="en-US" altLang="en-US" smtClean="0"/>
              <a:t> variable captures a shortage that may be fulfilled with hiring. For each </a:t>
            </a:r>
            <a:r>
              <a:rPr lang="en-US" altLang="en-US" i="1" smtClean="0"/>
              <a:t>(j, t) </a:t>
            </a:r>
            <a:r>
              <a:rPr lang="en-US" altLang="en-US" smtClean="0"/>
              <a:t>satisfy</a:t>
            </a:r>
          </a:p>
          <a:p>
            <a:pPr marL="228600" indent="-228600" eaLnBrk="1" hangingPunct="1"/>
            <a:r>
              <a:rPr lang="en-US" altLang="en-US" smtClean="0"/>
              <a:t>2) An employee at most can be assigned to a single job. For each </a:t>
            </a:r>
            <a:r>
              <a:rPr lang="en-US" altLang="en-US" i="1" smtClean="0"/>
              <a:t>(w, t) </a:t>
            </a:r>
            <a:r>
              <a:rPr lang="en-US" altLang="en-US" smtClean="0"/>
              <a:t>satisfy</a:t>
            </a:r>
            <a:br>
              <a:rPr lang="en-US" altLang="en-US" smtClean="0"/>
            </a:br>
            <a:r>
              <a:rPr lang="en-US" altLang="en-US" smtClean="0"/>
              <a:t>3) A shortage may be filled with hiring or declared a gap. For each </a:t>
            </a:r>
            <a:r>
              <a:rPr lang="en-US" altLang="en-US" i="1" smtClean="0"/>
              <a:t>(j, t)</a:t>
            </a:r>
            <a:r>
              <a:rPr lang="en-US" altLang="en-US" smtClean="0"/>
              <a:t> satisfy</a:t>
            </a:r>
            <a:br>
              <a:rPr lang="en-US" altLang="en-US" smtClean="0"/>
            </a:br>
            <a:r>
              <a:rPr lang="en-US" altLang="en-US" smtClean="0"/>
              <a:t>4) Hired inventory balance equations </a:t>
            </a:r>
            <a:br>
              <a:rPr lang="en-US" altLang="en-US" smtClean="0"/>
            </a:br>
            <a:r>
              <a:rPr lang="en-US" altLang="en-US" smtClean="0"/>
              <a:t>5) Ensure employees are consistently assigned to same job over planning horizon. For this purpose we associated a fixed cost to the variable </a:t>
            </a:r>
            <a:r>
              <a:rPr lang="en-US" altLang="en-US" i="1" smtClean="0"/>
              <a:t>u</a:t>
            </a:r>
            <a:r>
              <a:rPr lang="en-US" altLang="en-US" smtClean="0"/>
              <a:t>. For each </a:t>
            </a:r>
            <a:r>
              <a:rPr lang="en-US" altLang="en-US" i="1" smtClean="0"/>
              <a:t>(w, j)</a:t>
            </a:r>
            <a:r>
              <a:rPr lang="en-US" altLang="en-US" smtClean="0"/>
              <a:t> satisfy </a:t>
            </a:r>
            <a:br>
              <a:rPr lang="en-US" altLang="en-US" smtClean="0"/>
            </a:br>
            <a:r>
              <a:rPr lang="en-US" altLang="en-US" smtClean="0"/>
              <a:t>5.1) An employee is assigned to only ONE job. For each </a:t>
            </a:r>
            <a:br>
              <a:rPr lang="en-US" altLang="en-US" smtClean="0"/>
            </a:br>
            <a:r>
              <a:rPr lang="en-US" altLang="en-US" smtClean="0"/>
              <a:t>6) An employee is considered to be available during and after his release date. Also, if an employee has been trained for a job then the employee is qualified to perform that job after completing the training. Training can only start if the employee is available (released). For each </a:t>
            </a:r>
            <a:r>
              <a:rPr lang="en-US" altLang="en-US" i="1" smtClean="0"/>
              <a:t>(w, j, t)</a:t>
            </a:r>
            <a:r>
              <a:rPr lang="en-US" altLang="en-US" smtClean="0"/>
              <a:t> satisfy</a:t>
            </a:r>
            <a:br>
              <a:rPr lang="en-US" altLang="en-US" smtClean="0"/>
            </a:br>
            <a:r>
              <a:rPr lang="en-US" altLang="en-US" smtClean="0"/>
              <a:t>7) Employees are at most trained once over planning horizon. </a:t>
            </a:r>
            <a:br>
              <a:rPr lang="en-US" altLang="en-US" smtClean="0"/>
            </a:br>
            <a:r>
              <a:rPr lang="en-US" altLang="en-US" smtClean="0"/>
              <a:t>8) Satisfy upper limit on the number of people we can hire per skill group and satisfy overall upper limit on the number of people we can hire. </a:t>
            </a:r>
            <a:br>
              <a:rPr lang="en-US" altLang="en-US" smtClean="0"/>
            </a:br>
            <a:endParaRPr lang="en-US" altLang="en-US" smtClean="0"/>
          </a:p>
          <a:p>
            <a:pPr marL="228600" indent="-228600" eaLnBrk="1" hangingPunct="1"/>
            <a:endParaRPr lang="en-US" altLang="en-US" smtClean="0"/>
          </a:p>
        </p:txBody>
      </p:sp>
    </p:spTree>
    <p:extLst>
      <p:ext uri="{BB962C8B-B14F-4D97-AF65-F5344CB8AC3E}">
        <p14:creationId xmlns:p14="http://schemas.microsoft.com/office/powerpoint/2010/main" val="2460556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Job</a:t>
            </a:r>
            <a:r>
              <a:rPr lang="en-US" baseline="0" dirty="0" smtClean="0"/>
              <a:t> requirements for the 50%, 75%, and 95% of the total capacity</a:t>
            </a:r>
            <a:endParaRPr lang="en-US" dirty="0"/>
          </a:p>
        </p:txBody>
      </p:sp>
      <p:sp>
        <p:nvSpPr>
          <p:cNvPr id="4" name="Slide Number Placeholder 3"/>
          <p:cNvSpPr>
            <a:spLocks noGrp="1"/>
          </p:cNvSpPr>
          <p:nvPr>
            <p:ph type="sldNum" sz="quarter" idx="10"/>
          </p:nvPr>
        </p:nvSpPr>
        <p:spPr/>
        <p:txBody>
          <a:bodyPr/>
          <a:lstStyle/>
          <a:p>
            <a:fld id="{C4B450F4-DF7D-474F-A753-26D3468E4B8F}" type="slidenum">
              <a:rPr lang="en-US" smtClean="0"/>
              <a:pPr/>
              <a:t>32</a:t>
            </a:fld>
            <a:endParaRPr lang="en-US"/>
          </a:p>
        </p:txBody>
      </p:sp>
    </p:spTree>
    <p:extLst>
      <p:ext uri="{BB962C8B-B14F-4D97-AF65-F5344CB8AC3E}">
        <p14:creationId xmlns:p14="http://schemas.microsoft.com/office/powerpoint/2010/main" val="146640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2359025" y="228600"/>
            <a:ext cx="4933950" cy="2776538"/>
          </a:xfrm>
          <a:ln/>
        </p:spPr>
      </p:sp>
      <p:sp>
        <p:nvSpPr>
          <p:cNvPr id="51203" name="Rectangle 3"/>
          <p:cNvSpPr>
            <a:spLocks noGrp="1" noChangeArrowheads="1"/>
          </p:cNvSpPr>
          <p:nvPr>
            <p:ph type="body" idx="1"/>
          </p:nvPr>
        </p:nvSpPr>
        <p:spPr>
          <a:xfrm>
            <a:off x="257175" y="3249613"/>
            <a:ext cx="6419850" cy="540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t>
            </a:r>
            <a:r>
              <a:rPr lang="en-US" altLang="en-US" baseline="0" dirty="0" smtClean="0"/>
              <a:t> </a:t>
            </a:r>
            <a:r>
              <a:rPr lang="en-US" altLang="en-US" dirty="0" err="1" smtClean="0"/>
              <a:t>Retrazos</a:t>
            </a:r>
            <a:r>
              <a:rPr lang="en-US" altLang="en-US" baseline="0" dirty="0" smtClean="0"/>
              <a:t> de </a:t>
            </a:r>
            <a:r>
              <a:rPr lang="en-US" altLang="en-US" baseline="0" dirty="0" err="1" smtClean="0"/>
              <a:t>vuelos</a:t>
            </a:r>
            <a:r>
              <a:rPr lang="en-US" altLang="en-US" baseline="0" dirty="0" smtClean="0"/>
              <a:t> de </a:t>
            </a:r>
            <a:r>
              <a:rPr lang="en-US" altLang="en-US" baseline="0" dirty="0" err="1" smtClean="0"/>
              <a:t>Aerolineas</a:t>
            </a:r>
            <a:endParaRPr lang="en-US" altLang="en-US" dirty="0" smtClean="0"/>
          </a:p>
          <a:p>
            <a:r>
              <a:rPr lang="en-US" altLang="en-US" dirty="0" smtClean="0"/>
              <a:t>+ Baja </a:t>
            </a:r>
            <a:r>
              <a:rPr lang="en-US" altLang="en-US" dirty="0" err="1" smtClean="0"/>
              <a:t>utilizacion</a:t>
            </a:r>
            <a:r>
              <a:rPr lang="en-US" altLang="en-US" dirty="0" smtClean="0"/>
              <a:t> de </a:t>
            </a:r>
            <a:r>
              <a:rPr lang="en-US" altLang="en-US" dirty="0" err="1" smtClean="0"/>
              <a:t>recursos</a:t>
            </a:r>
            <a:r>
              <a:rPr lang="en-US" altLang="en-US" dirty="0" smtClean="0"/>
              <a:t> en</a:t>
            </a:r>
            <a:r>
              <a:rPr lang="en-US" altLang="en-US" baseline="0" dirty="0" smtClean="0"/>
              <a:t> un </a:t>
            </a:r>
            <a:r>
              <a:rPr lang="en-US" altLang="en-US" baseline="0" dirty="0" err="1" smtClean="0"/>
              <a:t>centro</a:t>
            </a:r>
            <a:r>
              <a:rPr lang="en-US" altLang="en-US" dirty="0" smtClean="0"/>
              <a:t> </a:t>
            </a:r>
            <a:r>
              <a:rPr lang="en-US" altLang="en-US" dirty="0" err="1" smtClean="0"/>
              <a:t>computo</a:t>
            </a:r>
            <a:r>
              <a:rPr lang="en-US" altLang="en-US" dirty="0" smtClean="0"/>
              <a:t> de gran </a:t>
            </a:r>
            <a:r>
              <a:rPr lang="en-US" altLang="en-US" dirty="0" err="1" smtClean="0"/>
              <a:t>escala</a:t>
            </a:r>
            <a:r>
              <a:rPr lang="en-US" altLang="en-US" dirty="0" smtClean="0"/>
              <a:t> y al </a:t>
            </a:r>
            <a:r>
              <a:rPr lang="en-US" altLang="en-US" dirty="0" err="1" smtClean="0"/>
              <a:t>mismo</a:t>
            </a:r>
            <a:r>
              <a:rPr lang="en-US" altLang="en-US" dirty="0" smtClean="0"/>
              <a:t> un</a:t>
            </a:r>
            <a:r>
              <a:rPr lang="en-US" altLang="en-US" baseline="0" dirty="0" smtClean="0"/>
              <a:t> </a:t>
            </a:r>
            <a:r>
              <a:rPr lang="en-US" altLang="en-US" baseline="0" dirty="0" err="1" smtClean="0"/>
              <a:t>pobre</a:t>
            </a:r>
            <a:r>
              <a:rPr lang="en-US" altLang="en-US" baseline="0" dirty="0" smtClean="0"/>
              <a:t> </a:t>
            </a:r>
            <a:r>
              <a:rPr lang="en-US" altLang="en-US" baseline="0" dirty="0" err="1" smtClean="0"/>
              <a:t>servicio</a:t>
            </a:r>
            <a:r>
              <a:rPr lang="en-US" altLang="en-US" baseline="0" dirty="0" smtClean="0"/>
              <a:t> a clients</a:t>
            </a:r>
          </a:p>
          <a:p>
            <a:r>
              <a:rPr lang="en-US" altLang="en-US" baseline="0" dirty="0" smtClean="0"/>
              <a:t>+ </a:t>
            </a:r>
            <a:r>
              <a:rPr lang="en-US" altLang="en-US" baseline="0" smtClean="0"/>
              <a:t>Disaster Recovery ..</a:t>
            </a:r>
            <a:endParaRPr lang="en-US" altLang="en-US" dirty="0" smtClean="0"/>
          </a:p>
          <a:p>
            <a:endParaRPr lang="en-US" altLang="en-US" dirty="0" smtClean="0"/>
          </a:p>
          <a:p>
            <a:endParaRPr lang="en-US" altLang="en-US" dirty="0" smtClean="0"/>
          </a:p>
          <a:p>
            <a:r>
              <a:rPr lang="en-US" altLang="en-US" dirty="0" smtClean="0"/>
              <a:t>When solving a real life problem a mathematician or a set of mathematician can play 3 different roles ….</a:t>
            </a:r>
          </a:p>
          <a:p>
            <a:endParaRPr lang="en-US" altLang="en-US" dirty="0" smtClean="0"/>
          </a:p>
          <a:p>
            <a:r>
              <a:rPr lang="en-US" altLang="en-US" dirty="0" smtClean="0"/>
              <a:t>Mathsmith is the craftsman, OR-Practitioner is the applied mathematician, Computer Scientist is the magician</a:t>
            </a:r>
          </a:p>
        </p:txBody>
      </p:sp>
    </p:spTree>
    <p:extLst>
      <p:ext uri="{BB962C8B-B14F-4D97-AF65-F5344CB8AC3E}">
        <p14:creationId xmlns:p14="http://schemas.microsoft.com/office/powerpoint/2010/main" val="427537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OB(i-1) is as important as OB(</a:t>
            </a:r>
            <a:r>
              <a:rPr lang="en-US" dirty="0" err="1" smtClean="0"/>
              <a:t>i</a:t>
            </a:r>
            <a:r>
              <a:rPr lang="en-US" dirty="0" smtClean="0"/>
              <a:t>), OB(i-1) is moderately more important than OB(</a:t>
            </a:r>
            <a:r>
              <a:rPr lang="en-US" dirty="0" err="1" smtClean="0"/>
              <a:t>i</a:t>
            </a:r>
            <a:r>
              <a:rPr lang="en-US" dirty="0" smtClean="0"/>
              <a:t>), </a:t>
            </a:r>
            <a:r>
              <a:rPr lang="en-US" sz="1200" kern="1200" dirty="0" smtClean="0">
                <a:solidFill>
                  <a:schemeClr val="tx1"/>
                </a:solidFill>
                <a:latin typeface="+mn-lt"/>
                <a:ea typeface="+mn-ea"/>
                <a:cs typeface="+mn-cs"/>
              </a:rPr>
              <a:t>OB(i-1) is strongly  more important than OB(</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OB(i-1) is extremely  more important than OB(</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OB(i-1) is absolutely  more important than OB(</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C4B450F4-DF7D-474F-A753-26D3468E4B8F}" type="slidenum">
              <a:rPr lang="en-US" smtClean="0"/>
              <a:pPr/>
              <a:t>33</a:t>
            </a:fld>
            <a:endParaRPr lang="en-US"/>
          </a:p>
        </p:txBody>
      </p:sp>
    </p:spTree>
    <p:extLst>
      <p:ext uri="{BB962C8B-B14F-4D97-AF65-F5344CB8AC3E}">
        <p14:creationId xmlns:p14="http://schemas.microsoft.com/office/powerpoint/2010/main" val="406508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latin typeface="Arial" charset="0"/>
            </a:endParaRPr>
          </a:p>
        </p:txBody>
      </p:sp>
    </p:spTree>
    <p:extLst>
      <p:ext uri="{BB962C8B-B14F-4D97-AF65-F5344CB8AC3E}">
        <p14:creationId xmlns:p14="http://schemas.microsoft.com/office/powerpoint/2010/main" val="1372113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CD78A-3471-4DE9-B07F-0A2E8D9570F2}" type="slidenum">
              <a:rPr lang="en-US" altLang="en-US"/>
              <a:pPr/>
              <a:t>44</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72242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49</a:t>
            </a:fld>
            <a:endParaRPr lang="en-GB" dirty="0"/>
          </a:p>
        </p:txBody>
      </p:sp>
    </p:spTree>
    <p:extLst>
      <p:ext uri="{BB962C8B-B14F-4D97-AF65-F5344CB8AC3E}">
        <p14:creationId xmlns:p14="http://schemas.microsoft.com/office/powerpoint/2010/main" val="2001212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50</a:t>
            </a:fld>
            <a:endParaRPr lang="en-GB" dirty="0"/>
          </a:p>
        </p:txBody>
      </p:sp>
    </p:spTree>
    <p:extLst>
      <p:ext uri="{BB962C8B-B14F-4D97-AF65-F5344CB8AC3E}">
        <p14:creationId xmlns:p14="http://schemas.microsoft.com/office/powerpoint/2010/main" val="1722112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53</a:t>
            </a:fld>
            <a:endParaRPr lang="en-GB" dirty="0"/>
          </a:p>
        </p:txBody>
      </p:sp>
    </p:spTree>
    <p:extLst>
      <p:ext uri="{BB962C8B-B14F-4D97-AF65-F5344CB8AC3E}">
        <p14:creationId xmlns:p14="http://schemas.microsoft.com/office/powerpoint/2010/main" val="4059202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Prepare contingent plans, while minimizing disruption of project portfolio</a:t>
            </a:r>
            <a:endParaRPr lang="en-US" sz="1600" b="1"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54</a:t>
            </a:fld>
            <a:endParaRPr lang="en-GB" dirty="0"/>
          </a:p>
        </p:txBody>
      </p:sp>
    </p:spTree>
    <p:extLst>
      <p:ext uri="{BB962C8B-B14F-4D97-AF65-F5344CB8AC3E}">
        <p14:creationId xmlns:p14="http://schemas.microsoft.com/office/powerpoint/2010/main" val="748561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55</a:t>
            </a:fld>
            <a:endParaRPr lang="en-GB" dirty="0"/>
          </a:p>
        </p:txBody>
      </p:sp>
    </p:spTree>
    <p:extLst>
      <p:ext uri="{BB962C8B-B14F-4D97-AF65-F5344CB8AC3E}">
        <p14:creationId xmlns:p14="http://schemas.microsoft.com/office/powerpoint/2010/main" val="387864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4918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workforce planning reduces to matching resource requirements</a:t>
            </a:r>
            <a:r>
              <a:rPr lang="en-US" baseline="0" dirty="0" smtClean="0"/>
              <a:t> with resources available</a:t>
            </a:r>
            <a:endParaRPr lang="en-US" dirty="0"/>
          </a:p>
        </p:txBody>
      </p:sp>
      <p:sp>
        <p:nvSpPr>
          <p:cNvPr id="4" name="Slide Number Placeholder 3"/>
          <p:cNvSpPr>
            <a:spLocks noGrp="1"/>
          </p:cNvSpPr>
          <p:nvPr>
            <p:ph type="sldNum" sz="quarter" idx="10"/>
          </p:nvPr>
        </p:nvSpPr>
        <p:spPr/>
        <p:txBody>
          <a:bodyPr/>
          <a:lstStyle/>
          <a:p>
            <a:fld id="{196C9345-0BDB-41B5-8796-E0E3A65217EA}" type="slidenum">
              <a:rPr lang="en-US" smtClean="0"/>
              <a:t>7</a:t>
            </a:fld>
            <a:endParaRPr lang="en-US" dirty="0"/>
          </a:p>
        </p:txBody>
      </p:sp>
    </p:spTree>
    <p:extLst>
      <p:ext uri="{BB962C8B-B14F-4D97-AF65-F5344CB8AC3E}">
        <p14:creationId xmlns:p14="http://schemas.microsoft.com/office/powerpoint/2010/main" val="104806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C5FE68C-5A46-462B-9126-B6BB17C0BCA3}" type="slidenum">
              <a:rPr lang="en-US">
                <a:solidFill>
                  <a:prstClr val="black"/>
                </a:solidFill>
              </a:rPr>
              <a:pPr/>
              <a:t>9</a:t>
            </a:fld>
            <a:endParaRPr lang="en-US">
              <a:solidFill>
                <a:prstClr val="black"/>
              </a:solidFill>
            </a:endParaRPr>
          </a:p>
        </p:txBody>
      </p:sp>
      <p:sp>
        <p:nvSpPr>
          <p:cNvPr id="43011" name="Rectangle 2"/>
          <p:cNvSpPr>
            <a:spLocks noGrp="1" noRot="1" noChangeAspect="1" noChangeArrowheads="1" noTextEdit="1"/>
          </p:cNvSpPr>
          <p:nvPr>
            <p:ph type="sldImg"/>
          </p:nvPr>
        </p:nvSpPr>
        <p:spPr>
          <a:xfrm>
            <a:off x="382588" y="682625"/>
            <a:ext cx="6197600" cy="3486150"/>
          </a:xfrm>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2539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C2D53-3172-40A8-896E-B57F4798F1DB}" type="slidenum">
              <a:rPr lang="en-US" altLang="en-US"/>
              <a:pPr/>
              <a:t>12</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a:t>Funnel of opportunities labor requirements will be aggregate through a probability convolution of opportunities and attrition replacement probability distributions</a:t>
            </a:r>
          </a:p>
        </p:txBody>
      </p:sp>
    </p:spTree>
    <p:extLst>
      <p:ext uri="{BB962C8B-B14F-4D97-AF65-F5344CB8AC3E}">
        <p14:creationId xmlns:p14="http://schemas.microsoft.com/office/powerpoint/2010/main" val="186116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E0DB9-9BAF-49B9-A2B5-FC1DD8CADA4D}" type="slidenum">
              <a:rPr lang="en-US" altLang="en-US"/>
              <a:pPr/>
              <a:t>13</a:t>
            </a:fld>
            <a:endParaRPr lang="en-US" alt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700088" y="4410075"/>
            <a:ext cx="5597525" cy="4178300"/>
          </a:xfrm>
        </p:spPr>
        <p:txBody>
          <a:bodyPr/>
          <a:lstStyle/>
          <a:p>
            <a:r>
              <a:rPr lang="en-US" altLang="en-US"/>
              <a:t>To generate $10M of revenue at a rate of 10K/day, we need to bill 1000 days. How many working days Do we need?</a:t>
            </a:r>
          </a:p>
        </p:txBody>
      </p:sp>
    </p:spTree>
    <p:extLst>
      <p:ext uri="{BB962C8B-B14F-4D97-AF65-F5344CB8AC3E}">
        <p14:creationId xmlns:p14="http://schemas.microsoft.com/office/powerpoint/2010/main" val="32239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51698-B040-4C7D-863B-5E13C4DB9F03}" type="slidenum">
              <a:rPr lang="en-US" altLang="en-US"/>
              <a:pPr/>
              <a:t>14</a:t>
            </a:fld>
            <a:endParaRPr lang="en-US" altLang="en-US"/>
          </a:p>
        </p:txBody>
      </p:sp>
      <p:sp>
        <p:nvSpPr>
          <p:cNvPr id="270338" name="Rectangle 2"/>
          <p:cNvSpPr>
            <a:spLocks noGrp="1" noRot="1" noChangeAspect="1" noChangeArrowheads="1" noTextEdit="1"/>
          </p:cNvSpPr>
          <p:nvPr>
            <p:ph type="sldImg"/>
          </p:nvPr>
        </p:nvSpPr>
        <p:spPr>
          <a:xfrm>
            <a:off x="404813" y="695325"/>
            <a:ext cx="6188075" cy="3481388"/>
          </a:xfrm>
          <a:ln/>
        </p:spPr>
      </p:sp>
      <p:sp>
        <p:nvSpPr>
          <p:cNvPr id="270339" name="Rectangle 3"/>
          <p:cNvSpPr>
            <a:spLocks noGrp="1" noChangeArrowheads="1"/>
          </p:cNvSpPr>
          <p:nvPr>
            <p:ph type="body" idx="1"/>
          </p:nvPr>
        </p:nvSpPr>
        <p:spPr>
          <a:xfrm>
            <a:off x="700088" y="4410075"/>
            <a:ext cx="5597525" cy="4178300"/>
          </a:xfrm>
        </p:spPr>
        <p:txBody>
          <a:bodyPr/>
          <a:lstStyle/>
          <a:p>
            <a:r>
              <a:rPr lang="en-US" altLang="en-US"/>
              <a:t>Mathematical Optimization model based on spreadsheet model</a:t>
            </a:r>
          </a:p>
        </p:txBody>
      </p:sp>
    </p:spTree>
    <p:extLst>
      <p:ext uri="{BB962C8B-B14F-4D97-AF65-F5344CB8AC3E}">
        <p14:creationId xmlns:p14="http://schemas.microsoft.com/office/powerpoint/2010/main" val="281871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LSO provides planned labor resources (and associated budgets) to support target revenues</a:t>
            </a:r>
            <a:r>
              <a:rPr lang="en-US" baseline="0" dirty="0" smtClean="0"/>
              <a:t> of BUs… BUs in turn generates projects to match the target revenues … Then the question is which projects to pursue and when while satisfying labor and budget constraints and optimizing the trade of conflicting business objectives …</a:t>
            </a:r>
            <a:endParaRPr lang="en-US" dirty="0"/>
          </a:p>
        </p:txBody>
      </p:sp>
      <p:sp>
        <p:nvSpPr>
          <p:cNvPr id="4" name="Slide Number Placeholder 3"/>
          <p:cNvSpPr>
            <a:spLocks noGrp="1"/>
          </p:cNvSpPr>
          <p:nvPr>
            <p:ph type="sldNum" sz="quarter" idx="10"/>
          </p:nvPr>
        </p:nvSpPr>
        <p:spPr/>
        <p:txBody>
          <a:bodyPr/>
          <a:lstStyle/>
          <a:p>
            <a:fld id="{196C9345-0BDB-41B5-8796-E0E3A65217EA}" type="slidenum">
              <a:rPr lang="en-US" smtClean="0"/>
              <a:t>16</a:t>
            </a:fld>
            <a:endParaRPr lang="en-US" dirty="0"/>
          </a:p>
        </p:txBody>
      </p:sp>
    </p:spTree>
    <p:extLst>
      <p:ext uri="{BB962C8B-B14F-4D97-AF65-F5344CB8AC3E}">
        <p14:creationId xmlns:p14="http://schemas.microsoft.com/office/powerpoint/2010/main" val="1579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438912" y="316993"/>
            <a:ext cx="10479644" cy="2675604"/>
          </a:xfrm>
          <a:prstGeom prst="rect">
            <a:avLst/>
          </a:prstGeom>
        </p:spPr>
        <p:txBody>
          <a:bodyPr wrap="square" lIns="0" tIns="0" rIns="0" bIns="0" anchor="t" anchorCtr="0">
            <a:noAutofit/>
          </a:bodyPr>
          <a:lstStyle>
            <a:lvl1pPr algn="l">
              <a:lnSpc>
                <a:spcPct val="90000"/>
              </a:lnSpc>
              <a:defRPr sz="4400" b="1" i="0" spc="-133">
                <a:solidFill>
                  <a:srgbClr val="0AB58C"/>
                </a:solidFill>
                <a:latin typeface="Metric Bold" panose="020B0803030202060203" pitchFamily="34" charset="0"/>
                <a:cs typeface="Metric Bold" panose="020B0803030202060203"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9" b="19060"/>
          <a:stretch/>
        </p:blipFill>
        <p:spPr>
          <a:xfrm>
            <a:off x="10486054" y="6073626"/>
            <a:ext cx="1428932" cy="622041"/>
          </a:xfrm>
          <a:prstGeom prst="rect">
            <a:avLst/>
          </a:prstGeom>
        </p:spPr>
      </p:pic>
    </p:spTree>
    <p:extLst>
      <p:ext uri="{BB962C8B-B14F-4D97-AF65-F5344CB8AC3E}">
        <p14:creationId xmlns:p14="http://schemas.microsoft.com/office/powerpoint/2010/main" val="16069190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1"/>
            <a:ext cx="5412317"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8918" y="1447801"/>
            <a:ext cx="5414433"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584200" y="6550026"/>
            <a:ext cx="668867" cy="219075"/>
          </a:xfrm>
          <a:prstGeom prst="rect">
            <a:avLst/>
          </a:prstGeom>
        </p:spPr>
        <p:txBody>
          <a:bodyPr/>
          <a:lstStyle>
            <a:lvl1pPr>
              <a:defRPr/>
            </a:lvl1pPr>
          </a:lstStyle>
          <a:p>
            <a:fld id="{5AA8C564-67E7-43C1-A7AE-606CA87160D7}" type="slidenum">
              <a:rPr lang="en-US" altLang="en-US"/>
              <a:pPr/>
              <a:t>‹#›</a:t>
            </a:fld>
            <a:endParaRPr lang="en-US" altLang="en-US"/>
          </a:p>
        </p:txBody>
      </p:sp>
      <p:sp>
        <p:nvSpPr>
          <p:cNvPr id="6" name="Date Placeholder 5"/>
          <p:cNvSpPr>
            <a:spLocks noGrp="1"/>
          </p:cNvSpPr>
          <p:nvPr>
            <p:ph type="dt" sz="half" idx="11"/>
          </p:nvPr>
        </p:nvSpPr>
        <p:spPr>
          <a:xfrm>
            <a:off x="1305985" y="6550026"/>
            <a:ext cx="1485900" cy="219075"/>
          </a:xfrm>
          <a:prstGeom prst="rect">
            <a:avLst/>
          </a:prstGeom>
        </p:spPr>
        <p:txBody>
          <a:bodyPr/>
          <a:lstStyle>
            <a:lvl1pPr>
              <a:defRPr/>
            </a:lvl1pPr>
          </a:lstStyle>
          <a:p>
            <a:endParaRPr lang="en-US" altLang="en-US"/>
          </a:p>
        </p:txBody>
      </p:sp>
      <p:sp>
        <p:nvSpPr>
          <p:cNvPr id="7" name="Footer Placeholder 6"/>
          <p:cNvSpPr>
            <a:spLocks noGrp="1"/>
          </p:cNvSpPr>
          <p:nvPr>
            <p:ph type="ftr" sz="quarter" idx="12"/>
          </p:nvPr>
        </p:nvSpPr>
        <p:spPr>
          <a:xfrm>
            <a:off x="2853267" y="6550026"/>
            <a:ext cx="7145867" cy="219075"/>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35774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605F872-99C5-43FE-9C7E-FD4F3AA31956}" type="datetimeFigureOut">
              <a:rPr lang="en-US" smtClean="0"/>
              <a:pPr/>
              <a:t>12/4/2015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9F2359B-72C0-4BF8-BCAA-CFBB288E55B7}" type="slidenum">
              <a:rPr lang="en-US" smtClean="0"/>
              <a:pPr/>
              <a:t>‹#›</a:t>
            </a:fld>
            <a:endParaRPr lang="en-US"/>
          </a:p>
        </p:txBody>
      </p:sp>
    </p:spTree>
    <p:extLst>
      <p:ext uri="{BB962C8B-B14F-4D97-AF65-F5344CB8AC3E}">
        <p14:creationId xmlns:p14="http://schemas.microsoft.com/office/powerpoint/2010/main" val="293316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091773" y="1191896"/>
            <a:ext cx="5253560" cy="3888105"/>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441958" y="242369"/>
            <a:ext cx="11379625"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38912" y="1191895"/>
            <a:ext cx="5348816" cy="491300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33741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0BB350-1C2B-48CD-9108-CDEB8FC7E000}" type="datetimeFigureOut">
              <a:rPr lang="en-US" smtClean="0"/>
              <a:t>12/4/2015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919FFC-37A6-47EE-8A7F-CEAB3B2871BB}" type="slidenum">
              <a:rPr lang="en-US" smtClean="0"/>
              <a:t>‹#›</a:t>
            </a:fld>
            <a:endParaRPr lang="en-US"/>
          </a:p>
        </p:txBody>
      </p:sp>
    </p:spTree>
    <p:extLst>
      <p:ext uri="{BB962C8B-B14F-4D97-AF65-F5344CB8AC3E}">
        <p14:creationId xmlns:p14="http://schemas.microsoft.com/office/powerpoint/2010/main" val="274858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A137FA9-913F-48FA-9EE3-3D0DD587A72F}" type="datetimeFigureOut">
              <a:rPr lang="en-US" smtClean="0"/>
              <a:pPr/>
              <a:t>12/4/2015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C833E8A-8381-4BD8-BB4E-98DC29B6CC3A}" type="slidenum">
              <a:rPr lang="en-US" smtClean="0"/>
              <a:pPr/>
              <a:t>‹#›</a:t>
            </a:fld>
            <a:endParaRPr lang="en-US"/>
          </a:p>
        </p:txBody>
      </p:sp>
    </p:spTree>
    <p:extLst>
      <p:ext uri="{BB962C8B-B14F-4D97-AF65-F5344CB8AC3E}">
        <p14:creationId xmlns:p14="http://schemas.microsoft.com/office/powerpoint/2010/main" val="277095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41960" y="313419"/>
            <a:ext cx="10822941" cy="574516"/>
          </a:xfrm>
        </p:spPr>
        <p:txBody>
          <a:bodyPr wrap="square">
            <a:noAutofit/>
          </a:bodyPr>
          <a:lstStyle>
            <a:lvl1pPr>
              <a:defRPr b="1" i="0">
                <a:solidFill>
                  <a:srgbClr val="0AB58C"/>
                </a:solidFill>
                <a:latin typeface="Metric Bold" panose="020B0803030202060203" pitchFamily="34" charset="0"/>
                <a:cs typeface="Metric Bold" panose="020B0803030202060203"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0547290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 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41959" y="313419"/>
            <a:ext cx="11111412" cy="574516"/>
          </a:xfrm>
        </p:spPr>
        <p:txBody>
          <a:bodyPr wrap="square">
            <a:noAutofit/>
          </a:bodyPr>
          <a:lstStyle>
            <a:lvl1pPr>
              <a:defRPr b="1" i="0">
                <a:solidFill>
                  <a:srgbClr val="06AE85"/>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38911" y="1219201"/>
            <a:ext cx="11172516" cy="4671061"/>
          </a:xfrm>
        </p:spPr>
        <p:txBody>
          <a:bodyPr wrap="square">
            <a:noAutofit/>
          </a:bodyPr>
          <a:lstStyle>
            <a:lvl1pPr>
              <a:defRPr>
                <a:latin typeface="Metric Bold" panose="020B0803030202060203" pitchFamily="34" charset="0"/>
              </a:defRPr>
            </a:lvl1pPr>
            <a:lvl2pPr>
              <a:defRPr>
                <a:solidFill>
                  <a:schemeClr val="tx1">
                    <a:lumMod val="65000"/>
                    <a:lumOff val="35000"/>
                  </a:schemeClr>
                </a:solidFill>
                <a:latin typeface="Metric Regular" panose="020B0503030202060203" pitchFamily="34" charset="0"/>
              </a:defRPr>
            </a:lvl2pPr>
            <a:lvl3pPr>
              <a:defRPr>
                <a:solidFill>
                  <a:schemeClr val="tx1">
                    <a:lumMod val="65000"/>
                    <a:lumOff val="35000"/>
                  </a:schemeClr>
                </a:solidFill>
                <a:latin typeface="Metric Regular" panose="020B0503030202060203" pitchFamily="34" charset="0"/>
              </a:defRPr>
            </a:lvl3pPr>
            <a:lvl4pPr>
              <a:defRPr>
                <a:solidFill>
                  <a:schemeClr val="tx1">
                    <a:lumMod val="65000"/>
                    <a:lumOff val="35000"/>
                  </a:schemeClr>
                </a:solidFill>
                <a:latin typeface="Metric Regular" panose="020B0503030202060203" pitchFamily="34" charset="0"/>
              </a:defRPr>
            </a:lvl4pPr>
            <a:lvl5pPr>
              <a:defRPr>
                <a:solidFill>
                  <a:schemeClr val="tx1">
                    <a:lumMod val="65000"/>
                    <a:lumOff val="35000"/>
                  </a:schemeClr>
                </a:solidFill>
                <a:latin typeface="Metric Regular"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66962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441960" y="1001854"/>
            <a:ext cx="10822941" cy="369332"/>
          </a:xfrm>
          <a:prstGeom prst="rect">
            <a:avLst/>
          </a:prstGeom>
        </p:spPr>
        <p:txBody>
          <a:bodyPr wrap="square" anchor="t">
            <a:noAutofit/>
          </a:bodyPr>
          <a:lstStyle>
            <a:lvl1pPr marL="0" indent="0" algn="l">
              <a:lnSpc>
                <a:spcPct val="100000"/>
              </a:lnSpc>
              <a:buNone/>
              <a:defRPr sz="2400" b="0" i="0">
                <a:solidFill>
                  <a:srgbClr val="000000"/>
                </a:solidFill>
                <a:latin typeface="Metric Medium" panose="020B0603030202060203" pitchFamily="34" charset="0"/>
                <a:cs typeface="Metric Medium" panose="020B060303020206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441960" y="313419"/>
            <a:ext cx="10822941" cy="574516"/>
          </a:xfrm>
        </p:spPr>
        <p:txBody>
          <a:bodyPr wrap="square">
            <a:noAutofit/>
          </a:bodyPr>
          <a:lstStyle>
            <a:lvl1pPr>
              <a:defRPr b="1" i="0">
                <a:solidFill>
                  <a:srgbClr val="0AB58C"/>
                </a:solidFill>
                <a:latin typeface="Metric Bold" panose="020B0803030202060203" pitchFamily="34" charset="0"/>
                <a:cs typeface="Metric Bold" panose="020B0803030202060203"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38912" y="1584962"/>
            <a:ext cx="10826496" cy="4305300"/>
          </a:xfrm>
        </p:spPr>
        <p:txBody>
          <a:bodyPr wrap="square">
            <a:noAutofit/>
          </a:bodyPr>
          <a:lstStyle>
            <a:lvl1pPr>
              <a:defRPr>
                <a:latin typeface="Metric Medium" panose="020B0603030202060203" pitchFamily="34" charset="0"/>
              </a:defRPr>
            </a:lvl1pPr>
            <a:lvl2pPr>
              <a:defRPr>
                <a:solidFill>
                  <a:schemeClr val="tx1">
                    <a:lumMod val="65000"/>
                    <a:lumOff val="35000"/>
                  </a:schemeClr>
                </a:solidFill>
                <a:latin typeface="Metric Regular" panose="020B0503030202060203" pitchFamily="34" charset="0"/>
              </a:defRPr>
            </a:lvl2pPr>
            <a:lvl3pPr>
              <a:defRPr>
                <a:solidFill>
                  <a:schemeClr val="tx1">
                    <a:lumMod val="65000"/>
                    <a:lumOff val="35000"/>
                  </a:schemeClr>
                </a:solidFill>
                <a:latin typeface="Metric Regular" panose="020B0503030202060203" pitchFamily="34" charset="0"/>
              </a:defRPr>
            </a:lvl3pPr>
            <a:lvl4pPr>
              <a:defRPr>
                <a:solidFill>
                  <a:schemeClr val="tx1">
                    <a:lumMod val="65000"/>
                    <a:lumOff val="35000"/>
                  </a:schemeClr>
                </a:solidFill>
                <a:latin typeface="Metric Regular" panose="020B0503030202060203" pitchFamily="34" charset="0"/>
              </a:defRPr>
            </a:lvl4pPr>
            <a:lvl5pPr>
              <a:defRPr>
                <a:solidFill>
                  <a:schemeClr val="tx1">
                    <a:lumMod val="65000"/>
                    <a:lumOff val="35000"/>
                  </a:schemeClr>
                </a:solidFill>
                <a:latin typeface="Metric Regular"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2115583"/>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441962" y="313418"/>
            <a:ext cx="11280140" cy="430887"/>
          </a:xfrm>
          <a:prstGeom prst="rect">
            <a:avLst/>
          </a:prstGeom>
          <a:ln>
            <a:noFill/>
          </a:ln>
        </p:spPr>
        <p:txBody>
          <a:bodyPr vert="horz" wrap="square" lIns="0" tIns="0" rIns="0" bIns="0" rtlCol="0" anchor="t" anchorCtr="0">
            <a:spAutoFit/>
          </a:bodyPr>
          <a:lstStyle>
            <a:lvl1pPr>
              <a:defRPr>
                <a:solidFill>
                  <a:srgbClr val="06AE85"/>
                </a:solidFill>
                <a:latin typeface="Metric Bold" panose="020B0803030202060203" pitchFamily="34" charset="0"/>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443107" y="1584961"/>
            <a:ext cx="5374216" cy="4293025"/>
          </a:xfrm>
        </p:spPr>
        <p:txBody>
          <a:bodyPr/>
          <a:lstStyle>
            <a:lvl1pPr>
              <a:defRPr>
                <a:latin typeface="Metric Regular" panose="020B0503030202060203" pitchFamily="34" charset="0"/>
              </a:defRPr>
            </a:lvl1pPr>
            <a:lvl2pPr>
              <a:defRPr>
                <a:solidFill>
                  <a:schemeClr val="tx1">
                    <a:lumMod val="65000"/>
                    <a:lumOff val="35000"/>
                  </a:schemeClr>
                </a:solidFill>
                <a:latin typeface="Metric Regular" panose="020B0503030202060203" pitchFamily="34" charset="0"/>
              </a:defRPr>
            </a:lvl2pPr>
            <a:lvl3pPr>
              <a:defRPr>
                <a:solidFill>
                  <a:schemeClr val="tx1">
                    <a:lumMod val="65000"/>
                    <a:lumOff val="35000"/>
                  </a:schemeClr>
                </a:solidFill>
                <a:latin typeface="Metric Regular" panose="020B0503030202060203" pitchFamily="34" charset="0"/>
              </a:defRPr>
            </a:lvl3pPr>
            <a:lvl4pPr>
              <a:defRPr>
                <a:solidFill>
                  <a:schemeClr val="tx1">
                    <a:lumMod val="65000"/>
                    <a:lumOff val="35000"/>
                  </a:schemeClr>
                </a:solidFill>
                <a:latin typeface="Metric Regular" panose="020B0503030202060203" pitchFamily="34" charset="0"/>
              </a:defRPr>
            </a:lvl4pPr>
            <a:lvl5pPr>
              <a:defRPr>
                <a:solidFill>
                  <a:schemeClr val="tx1">
                    <a:lumMod val="65000"/>
                    <a:lumOff val="35000"/>
                  </a:schemeClr>
                </a:solidFill>
                <a:latin typeface="Metric Regular"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6091767" y="1581152"/>
            <a:ext cx="5171019" cy="4296832"/>
          </a:xfrm>
        </p:spPr>
        <p:txBody>
          <a:bodyPr/>
          <a:lstStyle>
            <a:lvl1pPr>
              <a:defRPr>
                <a:latin typeface="Metric Regular" panose="020B0503030202060203" pitchFamily="34" charset="0"/>
              </a:defRPr>
            </a:lvl1pPr>
            <a:lvl2pPr>
              <a:defRPr>
                <a:solidFill>
                  <a:schemeClr val="tx1">
                    <a:lumMod val="65000"/>
                    <a:lumOff val="35000"/>
                  </a:schemeClr>
                </a:solidFill>
                <a:latin typeface="Metric Regular" panose="020B0503030202060203" pitchFamily="34" charset="0"/>
              </a:defRPr>
            </a:lvl2pPr>
            <a:lvl3pPr>
              <a:defRPr>
                <a:solidFill>
                  <a:schemeClr val="tx1">
                    <a:lumMod val="65000"/>
                    <a:lumOff val="35000"/>
                  </a:schemeClr>
                </a:solidFill>
                <a:latin typeface="Metric Regular" panose="020B0503030202060203" pitchFamily="34" charset="0"/>
              </a:defRPr>
            </a:lvl3pPr>
            <a:lvl4pPr>
              <a:defRPr>
                <a:solidFill>
                  <a:schemeClr val="tx1">
                    <a:lumMod val="65000"/>
                    <a:lumOff val="35000"/>
                  </a:schemeClr>
                </a:solidFill>
                <a:latin typeface="Metric Regular" panose="020B0503030202060203" pitchFamily="34" charset="0"/>
              </a:defRPr>
            </a:lvl4pPr>
            <a:lvl5pPr>
              <a:defRPr>
                <a:solidFill>
                  <a:schemeClr val="tx1">
                    <a:lumMod val="65000"/>
                    <a:lumOff val="35000"/>
                  </a:schemeClr>
                </a:solidFill>
                <a:latin typeface="Metric Regular"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441962" y="1001854"/>
            <a:ext cx="11280140" cy="369332"/>
          </a:xfrm>
          <a:prstGeom prst="rect">
            <a:avLst/>
          </a:prstGeom>
        </p:spPr>
        <p:txBody>
          <a:bodyPr wrap="square" anchor="t">
            <a:noAutofit/>
          </a:bodyPr>
          <a:lstStyle>
            <a:lvl1pPr marL="0" indent="0" algn="l">
              <a:lnSpc>
                <a:spcPct val="100000"/>
              </a:lnSpc>
              <a:buNone/>
              <a:defRPr sz="2400" b="0" i="0">
                <a:solidFill>
                  <a:srgbClr val="000000"/>
                </a:solidFill>
                <a:latin typeface="Metric Regular" panose="020B0503030202060203" pitchFamily="34" charset="0"/>
                <a:cs typeface="Metric Regular" panose="020B050303020206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4174235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41963" y="313417"/>
            <a:ext cx="11280140" cy="573024"/>
          </a:xfrm>
        </p:spPr>
        <p:txBody>
          <a:bodyPr/>
          <a:lstStyle>
            <a:lvl1pPr>
              <a:defRPr>
                <a:solidFill>
                  <a:srgbClr val="0AB58C"/>
                </a:solidFill>
                <a:latin typeface="Metric Bold" panose="020B0803030202060203" pitchFamily="34" charset="0"/>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438912" y="1585385"/>
            <a:ext cx="3364992" cy="4296832"/>
          </a:xfrm>
        </p:spPr>
        <p:txBody>
          <a:bodyPr/>
          <a:lstStyle>
            <a:lvl1pPr>
              <a:defRPr sz="2000">
                <a:latin typeface="Metric Regular" panose="020B0503030202060203" pitchFamily="34" charset="0"/>
              </a:defRPr>
            </a:lvl1pPr>
            <a:lvl2pPr>
              <a:defRPr>
                <a:solidFill>
                  <a:schemeClr val="tx1">
                    <a:lumMod val="65000"/>
                    <a:lumOff val="35000"/>
                  </a:schemeClr>
                </a:solidFill>
                <a:latin typeface="Metric Regular" panose="020B0503030202060203" pitchFamily="34" charset="0"/>
              </a:defRPr>
            </a:lvl2pPr>
            <a:lvl3pPr>
              <a:defRPr>
                <a:solidFill>
                  <a:schemeClr val="tx1">
                    <a:lumMod val="65000"/>
                    <a:lumOff val="35000"/>
                  </a:schemeClr>
                </a:solidFill>
                <a:latin typeface="Metric Regular" panose="020B0503030202060203" pitchFamily="34" charset="0"/>
              </a:defRPr>
            </a:lvl3pPr>
            <a:lvl4pPr>
              <a:defRPr>
                <a:solidFill>
                  <a:schemeClr val="tx1">
                    <a:lumMod val="65000"/>
                    <a:lumOff val="35000"/>
                  </a:schemeClr>
                </a:solidFill>
                <a:latin typeface="Metric Regular" panose="020B0503030202060203" pitchFamily="34" charset="0"/>
              </a:defRPr>
            </a:lvl4pPr>
            <a:lvl5pPr>
              <a:defRPr>
                <a:solidFill>
                  <a:schemeClr val="tx1">
                    <a:lumMod val="65000"/>
                    <a:lumOff val="35000"/>
                  </a:schemeClr>
                </a:solidFill>
                <a:latin typeface="Metric Regular"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4165981" y="1585386"/>
            <a:ext cx="3364992" cy="4296833"/>
          </a:xfrm>
        </p:spPr>
        <p:txBody>
          <a:bodyPr/>
          <a:lstStyle>
            <a:lvl1pPr>
              <a:defRPr sz="2000">
                <a:latin typeface="Metric Regular" panose="020B0503030202060203" pitchFamily="34" charset="0"/>
              </a:defRPr>
            </a:lvl1pPr>
            <a:lvl2pPr>
              <a:defRPr>
                <a:solidFill>
                  <a:schemeClr val="tx1">
                    <a:lumMod val="65000"/>
                    <a:lumOff val="35000"/>
                  </a:schemeClr>
                </a:solidFill>
                <a:latin typeface="Metric Regular" panose="020B0503030202060203" pitchFamily="34" charset="0"/>
              </a:defRPr>
            </a:lvl2pPr>
            <a:lvl3pPr>
              <a:defRPr>
                <a:solidFill>
                  <a:schemeClr val="tx1">
                    <a:lumMod val="65000"/>
                    <a:lumOff val="35000"/>
                  </a:schemeClr>
                </a:solidFill>
                <a:latin typeface="Metric Regular" panose="020B0503030202060203" pitchFamily="34" charset="0"/>
              </a:defRPr>
            </a:lvl3pPr>
            <a:lvl4pPr>
              <a:defRPr>
                <a:solidFill>
                  <a:schemeClr val="tx1">
                    <a:lumMod val="65000"/>
                    <a:lumOff val="35000"/>
                  </a:schemeClr>
                </a:solidFill>
                <a:latin typeface="Metric Regular" panose="020B0503030202060203" pitchFamily="34" charset="0"/>
              </a:defRPr>
            </a:lvl4pPr>
            <a:lvl5pPr>
              <a:defRPr>
                <a:solidFill>
                  <a:schemeClr val="tx1">
                    <a:lumMod val="65000"/>
                    <a:lumOff val="35000"/>
                  </a:schemeClr>
                </a:solidFill>
                <a:latin typeface="Metric Regular"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7893051" y="1585385"/>
            <a:ext cx="3369733" cy="4296832"/>
          </a:xfrm>
        </p:spPr>
        <p:txBody>
          <a:bodyPr/>
          <a:lstStyle>
            <a:lvl1pPr>
              <a:defRPr sz="2000">
                <a:latin typeface="Metric Regular" panose="020B0503030202060203" pitchFamily="34" charset="0"/>
              </a:defRPr>
            </a:lvl1pPr>
            <a:lvl2pPr>
              <a:defRPr>
                <a:solidFill>
                  <a:schemeClr val="tx1">
                    <a:lumMod val="65000"/>
                    <a:lumOff val="35000"/>
                  </a:schemeClr>
                </a:solidFill>
                <a:latin typeface="Metric Regular" panose="020B0503030202060203" pitchFamily="34" charset="0"/>
              </a:defRPr>
            </a:lvl2pPr>
            <a:lvl3pPr>
              <a:defRPr>
                <a:solidFill>
                  <a:schemeClr val="tx1">
                    <a:lumMod val="65000"/>
                    <a:lumOff val="35000"/>
                  </a:schemeClr>
                </a:solidFill>
                <a:latin typeface="Metric Regular" panose="020B0503030202060203" pitchFamily="34" charset="0"/>
              </a:defRPr>
            </a:lvl3pPr>
            <a:lvl4pPr>
              <a:defRPr>
                <a:solidFill>
                  <a:schemeClr val="tx1">
                    <a:lumMod val="65000"/>
                    <a:lumOff val="35000"/>
                  </a:schemeClr>
                </a:solidFill>
                <a:latin typeface="Metric Regular" panose="020B0503030202060203" pitchFamily="34" charset="0"/>
              </a:defRPr>
            </a:lvl4pPr>
            <a:lvl5pPr>
              <a:defRPr>
                <a:solidFill>
                  <a:schemeClr val="tx1">
                    <a:lumMod val="65000"/>
                    <a:lumOff val="35000"/>
                  </a:schemeClr>
                </a:solidFill>
                <a:latin typeface="Metric Regular"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441962" y="1001854"/>
            <a:ext cx="11280140" cy="369332"/>
          </a:xfrm>
          <a:prstGeom prst="rect">
            <a:avLst/>
          </a:prstGeom>
        </p:spPr>
        <p:txBody>
          <a:bodyPr wrap="square" anchor="t">
            <a:noAutofit/>
          </a:bodyPr>
          <a:lstStyle>
            <a:lvl1pPr marL="0" indent="0" algn="l">
              <a:lnSpc>
                <a:spcPct val="100000"/>
              </a:lnSpc>
              <a:buNone/>
              <a:defRPr sz="2400" b="0" i="0">
                <a:solidFill>
                  <a:srgbClr val="000000"/>
                </a:solidFill>
                <a:latin typeface="Metric Regular" panose="020B0503030202060203" pitchFamily="34" charset="0"/>
                <a:cs typeface="Metric Regular" panose="020B050303020206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7216143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438912" y="2715760"/>
            <a:ext cx="9144000" cy="1608645"/>
          </a:xfrm>
        </p:spPr>
        <p:txBody>
          <a:bodyPr anchor="b"/>
          <a:lstStyle>
            <a:lvl1pPr>
              <a:lnSpc>
                <a:spcPct val="90000"/>
              </a:lnSpc>
              <a:defRPr sz="6133" spc="-133">
                <a:solidFill>
                  <a:srgbClr val="00B786"/>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438912" y="4422171"/>
            <a:ext cx="9144000" cy="1219200"/>
          </a:xfrm>
        </p:spPr>
        <p:txBody>
          <a:bodyPr/>
          <a:lstStyle>
            <a:lvl1pPr marL="0" indent="0" algn="l">
              <a:buNone/>
              <a:defRPr b="0">
                <a:solidFill>
                  <a:schemeClr val="tx1">
                    <a:lumMod val="65000"/>
                    <a:lumOff val="3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8570" y="99527"/>
            <a:ext cx="3256903" cy="2169517"/>
          </a:xfrm>
          <a:prstGeom prst="rect">
            <a:avLst/>
          </a:prstGeom>
        </p:spPr>
      </p:pic>
    </p:spTree>
    <p:extLst>
      <p:ext uri="{BB962C8B-B14F-4D97-AF65-F5344CB8AC3E}">
        <p14:creationId xmlns:p14="http://schemas.microsoft.com/office/powerpoint/2010/main" val="4095123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87400" y="6629401"/>
            <a:ext cx="1955800" cy="219075"/>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2844800" y="6629401"/>
            <a:ext cx="5943600" cy="219075"/>
          </a:xfrm>
          <a:prstGeom prst="rect">
            <a:avLst/>
          </a:prstGeom>
        </p:spPr>
        <p:txBody>
          <a:bodyPr/>
          <a:lstStyle>
            <a:lvl1pPr>
              <a:defRPr/>
            </a:lvl1pPr>
          </a:lstStyle>
          <a:p>
            <a:r>
              <a:rPr lang="en-US" altLang="en-US" dirty="0" smtClean="0"/>
              <a:t>Do not Distribute</a:t>
            </a:r>
            <a:endParaRPr lang="en-US" altLang="en-US" dirty="0"/>
          </a:p>
        </p:txBody>
      </p:sp>
      <p:sp>
        <p:nvSpPr>
          <p:cNvPr id="6" name="Slide Number Placeholder 5"/>
          <p:cNvSpPr>
            <a:spLocks noGrp="1"/>
          </p:cNvSpPr>
          <p:nvPr>
            <p:ph type="sldNum" sz="quarter" idx="12"/>
          </p:nvPr>
        </p:nvSpPr>
        <p:spPr>
          <a:xfrm>
            <a:off x="10968569" y="6629401"/>
            <a:ext cx="1011767" cy="219075"/>
          </a:xfrm>
          <a:prstGeom prst="rect">
            <a:avLst/>
          </a:prstGeom>
        </p:spPr>
        <p:txBody>
          <a:bodyPr/>
          <a:lstStyle>
            <a:lvl1pPr>
              <a:defRPr/>
            </a:lvl1pPr>
          </a:lstStyle>
          <a:p>
            <a:fld id="{427E4D64-BC13-47C1-997C-C21BEE82C1E8}" type="slidenum">
              <a:rPr lang="en-US" altLang="en-US"/>
              <a:pPr/>
              <a:t>‹#›</a:t>
            </a:fld>
            <a:endParaRPr lang="en-US" altLang="en-US"/>
          </a:p>
        </p:txBody>
      </p:sp>
    </p:spTree>
    <p:extLst>
      <p:ext uri="{BB962C8B-B14F-4D97-AF65-F5344CB8AC3E}">
        <p14:creationId xmlns:p14="http://schemas.microsoft.com/office/powerpoint/2010/main" val="25622030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84200" y="6550026"/>
            <a:ext cx="668867" cy="219075"/>
          </a:xfrm>
          <a:prstGeom prst="rect">
            <a:avLst/>
          </a:prstGeom>
        </p:spPr>
        <p:txBody>
          <a:bodyPr/>
          <a:lstStyle>
            <a:lvl1pPr>
              <a:defRPr/>
            </a:lvl1pPr>
          </a:lstStyle>
          <a:p>
            <a:fld id="{4A6A4302-AEF4-4AC0-9A5C-2AB8CE3A2AFD}" type="slidenum">
              <a:rPr lang="en-US" altLang="en-US"/>
              <a:pPr/>
              <a:t>‹#›</a:t>
            </a:fld>
            <a:endParaRPr lang="en-US" altLang="en-US"/>
          </a:p>
        </p:txBody>
      </p:sp>
      <p:sp>
        <p:nvSpPr>
          <p:cNvPr id="3" name="Date Placeholder 2"/>
          <p:cNvSpPr>
            <a:spLocks noGrp="1"/>
          </p:cNvSpPr>
          <p:nvPr>
            <p:ph type="dt" sz="half" idx="11"/>
          </p:nvPr>
        </p:nvSpPr>
        <p:spPr>
          <a:xfrm>
            <a:off x="1305985" y="6550026"/>
            <a:ext cx="1485900" cy="219075"/>
          </a:xfrm>
          <a:prstGeom prst="rect">
            <a:avLst/>
          </a:prstGeom>
        </p:spPr>
        <p:txBody>
          <a:bodyPr/>
          <a:lstStyle>
            <a:lvl1pPr>
              <a:defRPr/>
            </a:lvl1pPr>
          </a:lstStyle>
          <a:p>
            <a:endParaRPr lang="en-US" altLang="en-US"/>
          </a:p>
        </p:txBody>
      </p:sp>
      <p:sp>
        <p:nvSpPr>
          <p:cNvPr id="4" name="Footer Placeholder 3"/>
          <p:cNvSpPr>
            <a:spLocks noGrp="1"/>
          </p:cNvSpPr>
          <p:nvPr>
            <p:ph type="ftr" sz="quarter" idx="12"/>
          </p:nvPr>
        </p:nvSpPr>
        <p:spPr>
          <a:xfrm>
            <a:off x="2853267" y="6550026"/>
            <a:ext cx="7145867" cy="219075"/>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125698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438152" y="313419"/>
            <a:ext cx="10830981"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440267" y="1219199"/>
            <a:ext cx="11167872" cy="4683276"/>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Box 9"/>
          <p:cNvSpPr txBox="1"/>
          <p:nvPr/>
        </p:nvSpPr>
        <p:spPr>
          <a:xfrm>
            <a:off x="2449003" y="6345071"/>
            <a:ext cx="6382248" cy="304800"/>
          </a:xfrm>
          <a:prstGeom prst="rect">
            <a:avLst/>
          </a:prstGeom>
          <a:noFill/>
        </p:spPr>
        <p:txBody>
          <a:bodyPr wrap="square" rtlCol="0">
            <a:noAutofit/>
          </a:bodyPr>
          <a:lstStyle/>
          <a:p>
            <a:pPr algn="ctr" defTabSz="609585">
              <a:defRPr/>
            </a:pPr>
            <a:r>
              <a:rPr lang="en-US" sz="933" dirty="0">
                <a:solidFill>
                  <a:srgbClr val="87898B">
                    <a:lumMod val="60000"/>
                    <a:lumOff val="40000"/>
                  </a:srgbClr>
                </a:solidFill>
                <a:latin typeface="+mj-lt"/>
                <a:cs typeface="HP Simplified"/>
              </a:rPr>
              <a:t>© Copyright 2015 </a:t>
            </a:r>
            <a:r>
              <a:rPr lang="en-US" sz="933" dirty="0" smtClean="0">
                <a:solidFill>
                  <a:srgbClr val="87898B">
                    <a:lumMod val="60000"/>
                    <a:lumOff val="40000"/>
                  </a:srgbClr>
                </a:solidFill>
                <a:latin typeface="+mj-lt"/>
                <a:cs typeface="HP Simplified"/>
              </a:rPr>
              <a:t>Hewlett</a:t>
            </a:r>
            <a:r>
              <a:rPr lang="en-US" sz="933" baseline="0" dirty="0" smtClean="0">
                <a:solidFill>
                  <a:srgbClr val="87898B">
                    <a:lumMod val="60000"/>
                    <a:lumOff val="40000"/>
                  </a:srgbClr>
                </a:solidFill>
                <a:latin typeface="+mj-lt"/>
                <a:cs typeface="HP Simplified"/>
              </a:rPr>
              <a:t> </a:t>
            </a:r>
            <a:r>
              <a:rPr lang="en-US" sz="933" dirty="0" smtClean="0">
                <a:solidFill>
                  <a:srgbClr val="87898B">
                    <a:lumMod val="60000"/>
                    <a:lumOff val="40000"/>
                  </a:srgbClr>
                </a:solidFill>
                <a:latin typeface="+mj-lt"/>
                <a:cs typeface="HP Simplified"/>
              </a:rPr>
              <a:t>Packard </a:t>
            </a:r>
            <a:r>
              <a:rPr lang="en-US" sz="933" dirty="0">
                <a:solidFill>
                  <a:srgbClr val="87898B">
                    <a:lumMod val="60000"/>
                    <a:lumOff val="40000"/>
                  </a:srgbClr>
                </a:solidFill>
                <a:latin typeface="+mj-lt"/>
                <a:cs typeface="HP Simplified"/>
              </a:rPr>
              <a:t>Enterprise     |      Global Information Technology (GIT)</a:t>
            </a:r>
          </a:p>
        </p:txBody>
      </p:sp>
      <p:sp>
        <p:nvSpPr>
          <p:cNvPr id="11" name="TextBox 10"/>
          <p:cNvSpPr txBox="1"/>
          <p:nvPr/>
        </p:nvSpPr>
        <p:spPr bwMode="gray">
          <a:xfrm>
            <a:off x="258690" y="6384647"/>
            <a:ext cx="430679" cy="199109"/>
          </a:xfrm>
          <a:prstGeom prst="rect">
            <a:avLst/>
          </a:prstGeom>
        </p:spPr>
        <p:txBody>
          <a:bodyPr vert="horz" wrap="none" lIns="0" tIns="60960" rIns="121920" bIns="60960" rtlCol="0" anchor="ctr">
            <a:noAutofit/>
          </a:bodyPr>
          <a:lstStyle/>
          <a:p>
            <a:r>
              <a:rPr lang="en-US" sz="933" dirty="0">
                <a:solidFill>
                  <a:srgbClr val="87898B">
                    <a:lumMod val="60000"/>
                    <a:lumOff val="40000"/>
                  </a:srgbClr>
                </a:solidFill>
                <a:latin typeface="+mj-lt"/>
                <a:cs typeface="HP Simplified"/>
              </a:rPr>
              <a:t>Slide </a:t>
            </a:r>
            <a:fld id="{6C5AF65D-6854-49AF-ABC5-48B5BA0EA842}" type="slidenum">
              <a:rPr lang="en-US" sz="933">
                <a:solidFill>
                  <a:srgbClr val="87898B">
                    <a:lumMod val="60000"/>
                    <a:lumOff val="40000"/>
                  </a:srgbClr>
                </a:solidFill>
                <a:latin typeface="+mj-lt"/>
                <a:cs typeface="HP Simplified"/>
              </a:rPr>
              <a:pPr/>
              <a:t>‹#›</a:t>
            </a:fld>
            <a:endParaRPr lang="en-US" sz="933" dirty="0">
              <a:solidFill>
                <a:srgbClr val="87898B">
                  <a:lumMod val="60000"/>
                  <a:lumOff val="40000"/>
                </a:srgbClr>
              </a:solidFill>
              <a:latin typeface="+mj-lt"/>
              <a:cs typeface="HP Simplified"/>
            </a:endParaRPr>
          </a:p>
        </p:txBody>
      </p:sp>
      <p:pic>
        <p:nvPicPr>
          <p:cNvPr id="3" name="Picture 2"/>
          <p:cNvPicPr>
            <a:picLocks noChangeAspect="1"/>
          </p:cNvPicPr>
          <p:nvPr userDrawn="1"/>
        </p:nvPicPr>
        <p:blipFill rotWithShape="1">
          <a:blip r:embed="rId16" cstate="print">
            <a:extLst>
              <a:ext uri="{28A0092B-C50C-407E-A947-70E740481C1C}">
                <a14:useLocalDpi xmlns:a14="http://schemas.microsoft.com/office/drawing/2010/main" val="0"/>
              </a:ext>
            </a:extLst>
          </a:blip>
          <a:srcRect t="15589" b="19060"/>
          <a:stretch/>
        </p:blipFill>
        <p:spPr>
          <a:xfrm>
            <a:off x="10486054" y="6073626"/>
            <a:ext cx="1428932" cy="622041"/>
          </a:xfrm>
          <a:prstGeom prst="rect">
            <a:avLst/>
          </a:prstGeom>
        </p:spPr>
      </p:pic>
    </p:spTree>
    <p:extLst>
      <p:ext uri="{BB962C8B-B14F-4D97-AF65-F5344CB8AC3E}">
        <p14:creationId xmlns:p14="http://schemas.microsoft.com/office/powerpoint/2010/main" val="22207827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9"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iming>
    <p:tnLst>
      <p:par>
        <p:cTn id="1" dur="indefinite" restart="never" nodeType="tmRoot"/>
      </p:par>
    </p:tnLst>
  </p:timing>
  <p:hf hdr="0" ftr="0" dt="0"/>
  <p:txStyles>
    <p:titleStyle>
      <a:lvl1pPr algn="l" defTabSz="609585" rtl="0" eaLnBrk="1" latinLnBrk="0" hangingPunct="1">
        <a:lnSpc>
          <a:spcPct val="100000"/>
        </a:lnSpc>
        <a:spcBef>
          <a:spcPct val="0"/>
        </a:spcBef>
        <a:spcAft>
          <a:spcPts val="0"/>
        </a:spcAft>
        <a:buNone/>
        <a:defRPr lang="en-GB" sz="2800" b="1" i="0" kern="1200" dirty="0" smtClean="0">
          <a:solidFill>
            <a:srgbClr val="06AE85"/>
          </a:solidFill>
          <a:latin typeface="Metric Bold" panose="020B0803030202060203" pitchFamily="34" charset="0"/>
          <a:ea typeface="+mj-ea"/>
          <a:cs typeface="Metric Bold" panose="020B0803030202060203" pitchFamily="34" charset="0"/>
        </a:defRPr>
      </a:lvl1pPr>
    </p:titleStyle>
    <p:bodyStyle>
      <a:lvl1pPr marL="0" indent="0" algn="l" defTabSz="609585" rtl="0" eaLnBrk="1" latinLnBrk="0" hangingPunct="1">
        <a:lnSpc>
          <a:spcPct val="100000"/>
        </a:lnSpc>
        <a:spcBef>
          <a:spcPts val="0"/>
        </a:spcBef>
        <a:spcAft>
          <a:spcPts val="533"/>
        </a:spcAft>
        <a:buSzPct val="100000"/>
        <a:buFont typeface="Arial"/>
        <a:buNone/>
        <a:defRPr sz="2400" b="1" i="0" kern="1200">
          <a:solidFill>
            <a:srgbClr val="06AE85"/>
          </a:solidFill>
          <a:latin typeface="Metric Medium" panose="020B0603030202060203" pitchFamily="34" charset="0"/>
          <a:ea typeface="+mn-ea"/>
          <a:cs typeface="Metric Medium" panose="020B0603030202060203" pitchFamily="34" charset="0"/>
        </a:defRPr>
      </a:lvl1pPr>
      <a:lvl2pPr marL="0" indent="0" algn="l" defTabSz="573603" rtl="0" eaLnBrk="1" latinLnBrk="0" hangingPunct="1">
        <a:lnSpc>
          <a:spcPct val="100000"/>
        </a:lnSpc>
        <a:spcBef>
          <a:spcPts val="0"/>
        </a:spcBef>
        <a:spcAft>
          <a:spcPts val="533"/>
        </a:spcAft>
        <a:buSzPct val="100000"/>
        <a:buFont typeface="Lucida Grande"/>
        <a:buNone/>
        <a:defRPr sz="2000" b="0" i="0" kern="1200">
          <a:solidFill>
            <a:schemeClr val="tx1">
              <a:lumMod val="65000"/>
              <a:lumOff val="35000"/>
            </a:schemeClr>
          </a:solidFill>
          <a:latin typeface="Metric Regular" panose="020B0503030202060203" pitchFamily="34" charset="0"/>
          <a:ea typeface="+mn-ea"/>
          <a:cs typeface="Metric Regular" panose="020B0503030202060203" pitchFamily="34" charset="0"/>
        </a:defRPr>
      </a:lvl2pPr>
      <a:lvl3pPr marL="403225" indent="-171450" algn="l" defTabSz="609585" rtl="0" eaLnBrk="1" latinLnBrk="0" hangingPunct="1">
        <a:lnSpc>
          <a:spcPct val="100000"/>
        </a:lnSpc>
        <a:spcBef>
          <a:spcPts val="0"/>
        </a:spcBef>
        <a:spcAft>
          <a:spcPts val="533"/>
        </a:spcAft>
        <a:buFont typeface="Wingdings" pitchFamily="2" charset="2"/>
        <a:buChar char="§"/>
        <a:defRPr sz="1800" b="0" i="0" kern="1200">
          <a:solidFill>
            <a:schemeClr val="tx1">
              <a:lumMod val="65000"/>
              <a:lumOff val="35000"/>
            </a:schemeClr>
          </a:solidFill>
          <a:latin typeface="Metric Regular" panose="020B0503030202060203" pitchFamily="34" charset="0"/>
          <a:ea typeface="+mn-ea"/>
          <a:cs typeface="Metric Regular" panose="020B0503030202060203" pitchFamily="34" charset="0"/>
        </a:defRPr>
      </a:lvl3pPr>
      <a:lvl4pPr marL="511175" indent="-169863" algn="l" defTabSz="609585" rtl="0" eaLnBrk="1" latinLnBrk="0" hangingPunct="1">
        <a:lnSpc>
          <a:spcPct val="100000"/>
        </a:lnSpc>
        <a:spcBef>
          <a:spcPts val="0"/>
        </a:spcBef>
        <a:spcAft>
          <a:spcPts val="533"/>
        </a:spcAft>
        <a:buSzPct val="100000"/>
        <a:buFont typeface="Wingdings" pitchFamily="2" charset="2"/>
        <a:buChar char="§"/>
        <a:defRPr lang="en-US" sz="1400" b="0" i="0" kern="1200" dirty="0" smtClean="0">
          <a:solidFill>
            <a:schemeClr val="tx1">
              <a:lumMod val="65000"/>
              <a:lumOff val="35000"/>
            </a:schemeClr>
          </a:solidFill>
          <a:latin typeface="Metric Regular" panose="020B0503030202060203" pitchFamily="34" charset="0"/>
          <a:ea typeface="+mn-ea"/>
          <a:cs typeface="Metric Regular" panose="020B0503030202060203" pitchFamily="34" charset="0"/>
        </a:defRPr>
      </a:lvl4pPr>
      <a:lvl5pPr marL="627063" indent="-115888" algn="l" defTabSz="609585" rtl="0" eaLnBrk="1" latinLnBrk="0" hangingPunct="1">
        <a:lnSpc>
          <a:spcPct val="100000"/>
        </a:lnSpc>
        <a:spcBef>
          <a:spcPts val="0"/>
        </a:spcBef>
        <a:spcAft>
          <a:spcPts val="533"/>
        </a:spcAft>
        <a:buFont typeface="Wingdings" pitchFamily="2" charset="2"/>
        <a:buChar char="§"/>
        <a:tabLst/>
        <a:defRPr sz="1200" b="0" i="0" kern="1200">
          <a:solidFill>
            <a:schemeClr val="tx1">
              <a:lumMod val="65000"/>
              <a:lumOff val="35000"/>
            </a:schemeClr>
          </a:solidFill>
          <a:latin typeface="Metric Regular" panose="020B0503030202060203" pitchFamily="34" charset="0"/>
          <a:ea typeface="+mn-ea"/>
          <a:cs typeface="Metric Regular" panose="020B0503030202060203" pitchFamily="34" charset="0"/>
        </a:defRPr>
      </a:lvl5pPr>
      <a:lvl6pPr marL="3047924" indent="0" algn="l" defTabSz="609585" rtl="0" eaLnBrk="1" latinLnBrk="0" hangingPunct="1">
        <a:lnSpc>
          <a:spcPts val="3333"/>
        </a:lnSpc>
        <a:spcBef>
          <a:spcPct val="20000"/>
        </a:spcBef>
        <a:buFont typeface="Arial"/>
        <a:buNone/>
        <a:defRPr sz="24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slideLayout" Target="../slideLayouts/slideLayout2.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oleObject" Target="../embeddings/oleObject1.bin"/><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4.xml"/><Relationship Id="rId7" Type="http://schemas.openxmlformats.org/officeDocument/2006/relationships/image" Target="../media/image13.jpe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12.jpeg"/><Relationship Id="rId11" Type="http://schemas.openxmlformats.org/officeDocument/2006/relationships/image" Target="../media/image15.png"/><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9.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13" Type="http://schemas.openxmlformats.org/officeDocument/2006/relationships/image" Target="../media/image19.wmf"/><Relationship Id="rId18" Type="http://schemas.openxmlformats.org/officeDocument/2006/relationships/oleObject" Target="../embeddings/oleObject9.bin"/><Relationship Id="rId3" Type="http://schemas.openxmlformats.org/officeDocument/2006/relationships/notesSlide" Target="../notesSlides/notesSlide17.xml"/><Relationship Id="rId21" Type="http://schemas.openxmlformats.org/officeDocument/2006/relationships/image" Target="../media/image23.wmf"/><Relationship Id="rId7" Type="http://schemas.openxmlformats.org/officeDocument/2006/relationships/oleObject" Target="../embeddings/oleObject4.bin"/><Relationship Id="rId12" Type="http://schemas.openxmlformats.org/officeDocument/2006/relationships/oleObject" Target="../embeddings/oleObject6.bin"/><Relationship Id="rId17" Type="http://schemas.openxmlformats.org/officeDocument/2006/relationships/image" Target="../media/image21.wmf"/><Relationship Id="rId2" Type="http://schemas.openxmlformats.org/officeDocument/2006/relationships/slideLayout" Target="../slideLayouts/slideLayout9.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3.v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3.bin"/><Relationship Id="rId15" Type="http://schemas.openxmlformats.org/officeDocument/2006/relationships/image" Target="../media/image20.wmf"/><Relationship Id="rId10" Type="http://schemas.openxmlformats.org/officeDocument/2006/relationships/oleObject" Target="../embeddings/oleObject5.bin"/><Relationship Id="rId19" Type="http://schemas.openxmlformats.org/officeDocument/2006/relationships/image" Target="../media/image22.wmf"/><Relationship Id="rId4" Type="http://schemas.openxmlformats.org/officeDocument/2006/relationships/image" Target="../media/image24.png"/><Relationship Id="rId9" Type="http://schemas.openxmlformats.org/officeDocument/2006/relationships/image" Target="../media/image17.emf"/><Relationship Id="rId1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7.wmf"/><Relationship Id="rId18" Type="http://schemas.openxmlformats.org/officeDocument/2006/relationships/oleObject" Target="../embeddings/oleObject18.bin"/><Relationship Id="rId26" Type="http://schemas.openxmlformats.org/officeDocument/2006/relationships/oleObject" Target="../embeddings/oleObject22.bin"/><Relationship Id="rId3" Type="http://schemas.openxmlformats.org/officeDocument/2006/relationships/notesSlide" Target="../notesSlides/notesSlide18.xml"/><Relationship Id="rId21" Type="http://schemas.openxmlformats.org/officeDocument/2006/relationships/image" Target="../media/image31.wmf"/><Relationship Id="rId7" Type="http://schemas.openxmlformats.org/officeDocument/2006/relationships/image" Target="../media/image22.wmf"/><Relationship Id="rId12" Type="http://schemas.openxmlformats.org/officeDocument/2006/relationships/oleObject" Target="../embeddings/oleObject15.bin"/><Relationship Id="rId17" Type="http://schemas.openxmlformats.org/officeDocument/2006/relationships/image" Target="../media/image29.wmf"/><Relationship Id="rId25"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6.wmf"/><Relationship Id="rId24" Type="http://schemas.openxmlformats.org/officeDocument/2006/relationships/oleObject" Target="../embeddings/oleObject21.bin"/><Relationship Id="rId5" Type="http://schemas.openxmlformats.org/officeDocument/2006/relationships/image" Target="../media/image21.wmf"/><Relationship Id="rId15" Type="http://schemas.openxmlformats.org/officeDocument/2006/relationships/image" Target="../media/image28.wmf"/><Relationship Id="rId23" Type="http://schemas.openxmlformats.org/officeDocument/2006/relationships/image" Target="../media/image32.wmf"/><Relationship Id="rId10" Type="http://schemas.openxmlformats.org/officeDocument/2006/relationships/oleObject" Target="../embeddings/oleObject14.bin"/><Relationship Id="rId19" Type="http://schemas.openxmlformats.org/officeDocument/2006/relationships/image" Target="../media/image30.wmf"/><Relationship Id="rId4" Type="http://schemas.openxmlformats.org/officeDocument/2006/relationships/oleObject" Target="../embeddings/oleObject11.bin"/><Relationship Id="rId9" Type="http://schemas.openxmlformats.org/officeDocument/2006/relationships/image" Target="../media/image25.wmf"/><Relationship Id="rId14" Type="http://schemas.openxmlformats.org/officeDocument/2006/relationships/oleObject" Target="../embeddings/oleObject16.bin"/><Relationship Id="rId22" Type="http://schemas.openxmlformats.org/officeDocument/2006/relationships/oleObject" Target="../embeddings/oleObject20.bin"/><Relationship Id="rId27" Type="http://schemas.openxmlformats.org/officeDocument/2006/relationships/image" Target="../media/image3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9.xml"/><Relationship Id="rId5" Type="http://schemas.openxmlformats.org/officeDocument/2006/relationships/image" Target="../media/image40.jpe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Projects and Resources Optimization for IT </a:t>
            </a:r>
            <a:r>
              <a:rPr lang="en-US" dirty="0" smtClean="0"/>
              <a:t>Enterprises</a:t>
            </a:r>
            <a:endParaRPr lang="en-US" dirty="0"/>
          </a:p>
        </p:txBody>
      </p:sp>
      <p:sp>
        <p:nvSpPr>
          <p:cNvPr id="3" name="Subtitle 2"/>
          <p:cNvSpPr>
            <a:spLocks noGrp="1"/>
          </p:cNvSpPr>
          <p:nvPr>
            <p:ph type="subTitle" idx="1"/>
          </p:nvPr>
        </p:nvSpPr>
        <p:spPr>
          <a:xfrm>
            <a:off x="438912" y="4422170"/>
            <a:ext cx="9144000" cy="1953915"/>
          </a:xfrm>
        </p:spPr>
        <p:txBody>
          <a:bodyPr>
            <a:normAutofit fontScale="62500" lnSpcReduction="20000"/>
          </a:bodyPr>
          <a:lstStyle/>
          <a:p>
            <a:r>
              <a:rPr lang="en-US" dirty="0"/>
              <a:t>Cipriano </a:t>
            </a:r>
            <a:r>
              <a:rPr lang="en-US" dirty="0" smtClean="0"/>
              <a:t>(Pano) Santos</a:t>
            </a:r>
            <a:br>
              <a:rPr lang="en-US" dirty="0" smtClean="0"/>
            </a:br>
            <a:r>
              <a:rPr lang="en-US" dirty="0" smtClean="0"/>
              <a:t>(Homo Habilis)</a:t>
            </a:r>
            <a:endParaRPr lang="en-US" dirty="0"/>
          </a:p>
          <a:p>
            <a:endParaRPr lang="en-US" dirty="0"/>
          </a:p>
          <a:p>
            <a:r>
              <a:rPr lang="en-US" i="1" dirty="0"/>
              <a:t>Deep Analytics Distinguished Technologist</a:t>
            </a:r>
            <a:endParaRPr lang="en-US" dirty="0"/>
          </a:p>
          <a:p>
            <a:r>
              <a:rPr lang="en-US" i="1" dirty="0"/>
              <a:t>HP-IT Global Program Management Office</a:t>
            </a:r>
          </a:p>
          <a:p>
            <a:endParaRPr lang="en-US" dirty="0"/>
          </a:p>
          <a:p>
            <a:r>
              <a:rPr lang="en-US" i="1" dirty="0"/>
              <a:t>‘ </a:t>
            </a:r>
            <a:r>
              <a:rPr lang="en-US" i="1" dirty="0" smtClean="0"/>
              <a:t>In preparing for battle, I have always found that plans are useless, but planning is indispensable”</a:t>
            </a:r>
            <a:endParaRPr lang="en-US" dirty="0"/>
          </a:p>
          <a:p>
            <a:r>
              <a:rPr lang="en-US" i="1" dirty="0" smtClean="0"/>
              <a:t>Dwight D. Eisenhower</a:t>
            </a:r>
            <a:endParaRPr lang="en-US" dirty="0"/>
          </a:p>
          <a:p>
            <a:endParaRPr lang="en-US" dirty="0"/>
          </a:p>
        </p:txBody>
      </p:sp>
    </p:spTree>
    <p:extLst>
      <p:ext uri="{BB962C8B-B14F-4D97-AF65-F5344CB8AC3E}">
        <p14:creationId xmlns:p14="http://schemas.microsoft.com/office/powerpoint/2010/main" val="2963627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2" y="104409"/>
            <a:ext cx="10830981" cy="574516"/>
          </a:xfrm>
        </p:spPr>
        <p:txBody>
          <a:bodyPr/>
          <a:lstStyle/>
          <a:p>
            <a:r>
              <a:rPr lang="en-US" dirty="0" smtClean="0"/>
              <a:t>Hierarchical Planning</a:t>
            </a:r>
            <a:endParaRPr lang="en-US" dirty="0"/>
          </a:p>
        </p:txBody>
      </p:sp>
      <p:sp>
        <p:nvSpPr>
          <p:cNvPr id="4" name="Content Placeholder 3"/>
          <p:cNvSpPr>
            <a:spLocks noGrp="1"/>
          </p:cNvSpPr>
          <p:nvPr>
            <p:ph idx="1"/>
          </p:nvPr>
        </p:nvSpPr>
        <p:spPr>
          <a:xfrm>
            <a:off x="440267" y="678924"/>
            <a:ext cx="11167872" cy="5451909"/>
          </a:xfrm>
        </p:spPr>
        <p:txBody>
          <a:bodyPr>
            <a:normAutofit lnSpcReduction="10000"/>
          </a:bodyPr>
          <a:lstStyle/>
          <a:p>
            <a:r>
              <a:rPr lang="en-US" altLang="en-US" dirty="0">
                <a:latin typeface="Arial" panose="020B0604020202020204" pitchFamily="34" charset="0"/>
              </a:rPr>
              <a:t>Strategy </a:t>
            </a:r>
            <a:r>
              <a:rPr lang="en-US" altLang="en-US" dirty="0" smtClean="0">
                <a:latin typeface="Arial" panose="020B0604020202020204" pitchFamily="34" charset="0"/>
              </a:rPr>
              <a:t>model</a:t>
            </a:r>
          </a:p>
          <a:p>
            <a:pPr lvl="2"/>
            <a:r>
              <a:rPr lang="en-US" altLang="en-US" dirty="0" smtClean="0">
                <a:latin typeface="Arial" panose="020B0604020202020204" pitchFamily="34" charset="0"/>
              </a:rPr>
              <a:t>Given a Target revenue of business units of the Service Enterprise determine budgets for Location Strategy: onshore/offshore, Labor mix strategy: RWF/CWF (role &amp; capability</a:t>
            </a:r>
            <a:r>
              <a:rPr lang="en-US" altLang="en-US" dirty="0">
                <a:latin typeface="Arial" panose="020B0604020202020204" pitchFamily="34" charset="0"/>
              </a:rPr>
              <a:t>) and 3PP , </a:t>
            </a:r>
            <a:r>
              <a:rPr lang="en-US" altLang="en-US" dirty="0" smtClean="0">
                <a:latin typeface="Arial" panose="020B0604020202020204" pitchFamily="34" charset="0"/>
              </a:rPr>
              <a:t>and Labor Transformation strategy: Training/re-skilling, hiring/Layoffs, Promotions/demotions</a:t>
            </a:r>
          </a:p>
          <a:p>
            <a:pPr lvl="2"/>
            <a:r>
              <a:rPr lang="en-US" altLang="en-US" dirty="0" smtClean="0">
                <a:latin typeface="Arial" panose="020B0604020202020204" pitchFamily="34" charset="0"/>
              </a:rPr>
              <a:t>in such a way Enterprise total gross margin is maximized while satisfying resources and business constraints.</a:t>
            </a:r>
          </a:p>
          <a:p>
            <a:r>
              <a:rPr lang="en-US" altLang="en-US" dirty="0" smtClean="0">
                <a:latin typeface="Arial" panose="020B0604020202020204" pitchFamily="34" charset="0"/>
              </a:rPr>
              <a:t>Tactical model</a:t>
            </a:r>
          </a:p>
          <a:p>
            <a:pPr lvl="2"/>
            <a:r>
              <a:rPr lang="en-US" altLang="en-US" dirty="0" smtClean="0">
                <a:latin typeface="Arial" panose="020B0604020202020204" pitchFamily="34" charset="0"/>
              </a:rPr>
              <a:t>For </a:t>
            </a:r>
            <a:r>
              <a:rPr lang="en-US" altLang="en-US" dirty="0">
                <a:latin typeface="Arial" panose="020B0604020202020204" pitchFamily="34" charset="0"/>
              </a:rPr>
              <a:t>a given labor mix strategy (RWF/CWF), labor location strategy (onshore/offshore</a:t>
            </a:r>
            <a:r>
              <a:rPr lang="en-US" altLang="en-US" dirty="0" smtClean="0">
                <a:latin typeface="Arial" panose="020B0604020202020204" pitchFamily="34" charset="0"/>
              </a:rPr>
              <a:t>), labor transformation, and a given collections of projects (recommended, in-flight, on-hold, etc.), </a:t>
            </a:r>
          </a:p>
          <a:p>
            <a:pPr lvl="2"/>
            <a:r>
              <a:rPr lang="en-US" altLang="en-US" dirty="0" smtClean="0">
                <a:latin typeface="Arial" panose="020B0604020202020204" pitchFamily="34" charset="0"/>
              </a:rPr>
              <a:t>select and schedule a </a:t>
            </a:r>
            <a:r>
              <a:rPr lang="en-US" altLang="en-US" dirty="0">
                <a:latin typeface="Arial" panose="020B0604020202020204" pitchFamily="34" charset="0"/>
              </a:rPr>
              <a:t>portfolio </a:t>
            </a:r>
            <a:r>
              <a:rPr lang="en-US" altLang="en-US" dirty="0" smtClean="0">
                <a:latin typeface="Arial" panose="020B0604020202020204" pitchFamily="34" charset="0"/>
              </a:rPr>
              <a:t>of projects that optimizes the trade-offs of conflicting business objectives while considering budgets, labor resources, and other business constraints. This model determines the labor resource requirements to fill the jobs of selected projects</a:t>
            </a:r>
          </a:p>
          <a:p>
            <a:r>
              <a:rPr lang="en-US" altLang="en-US" dirty="0">
                <a:latin typeface="Arial" panose="020B0604020202020204" pitchFamily="34" charset="0"/>
              </a:rPr>
              <a:t>Operational </a:t>
            </a:r>
            <a:r>
              <a:rPr lang="en-US" altLang="en-US" dirty="0" smtClean="0">
                <a:latin typeface="Arial" panose="020B0604020202020204" pitchFamily="34" charset="0"/>
              </a:rPr>
              <a:t>model</a:t>
            </a:r>
          </a:p>
          <a:p>
            <a:pPr lvl="2"/>
            <a:r>
              <a:rPr lang="en-US" altLang="en-US" dirty="0" smtClean="0">
                <a:latin typeface="Arial" panose="020B0604020202020204" pitchFamily="34" charset="0"/>
              </a:rPr>
              <a:t>Given </a:t>
            </a:r>
            <a:r>
              <a:rPr lang="en-US" altLang="en-US" dirty="0">
                <a:latin typeface="Arial" panose="020B0604020202020204" pitchFamily="34" charset="0"/>
              </a:rPr>
              <a:t>the resource requirements </a:t>
            </a:r>
            <a:r>
              <a:rPr lang="en-US" altLang="en-US" dirty="0" smtClean="0">
                <a:latin typeface="Arial" panose="020B0604020202020204" pitchFamily="34" charset="0"/>
              </a:rPr>
              <a:t>that fill </a:t>
            </a:r>
            <a:r>
              <a:rPr lang="en-US" altLang="en-US" dirty="0">
                <a:latin typeface="Arial" panose="020B0604020202020204" pitchFamily="34" charset="0"/>
              </a:rPr>
              <a:t>the jobs of selected </a:t>
            </a:r>
            <a:r>
              <a:rPr lang="en-US" altLang="en-US" dirty="0" smtClean="0">
                <a:latin typeface="Arial" panose="020B0604020202020204" pitchFamily="34" charset="0"/>
              </a:rPr>
              <a:t>projects during the duration of the projects, </a:t>
            </a:r>
          </a:p>
          <a:p>
            <a:pPr lvl="2"/>
            <a:r>
              <a:rPr lang="en-US" altLang="en-US" dirty="0" smtClean="0">
                <a:latin typeface="Arial" panose="020B0604020202020204" pitchFamily="34" charset="0"/>
              </a:rPr>
              <a:t>determine “best” resources (by name) available to fill the resource requirements of jobs of selected projects in optimal portfolio.</a:t>
            </a:r>
          </a:p>
          <a:p>
            <a:r>
              <a:rPr lang="en-US" altLang="en-US" dirty="0" smtClean="0">
                <a:latin typeface="Arial" panose="020B0604020202020204" pitchFamily="34" charset="0"/>
              </a:rPr>
              <a:t>Execution</a:t>
            </a:r>
          </a:p>
          <a:p>
            <a:pPr lvl="2"/>
            <a:r>
              <a:rPr lang="en-US" dirty="0" smtClean="0">
                <a:latin typeface="Arial" panose="020B0604020202020204" pitchFamily="34" charset="0"/>
              </a:rPr>
              <a:t>Track execution and provide feedback loops to Operational/Tactical/Strategy models</a:t>
            </a:r>
            <a:endParaRPr lang="en-US" dirty="0"/>
          </a:p>
        </p:txBody>
      </p:sp>
      <p:sp>
        <p:nvSpPr>
          <p:cNvPr id="2" name="Slide Number Placeholder 1"/>
          <p:cNvSpPr>
            <a:spLocks noGrp="1"/>
          </p:cNvSpPr>
          <p:nvPr>
            <p:ph type="sldNum" sz="quarter" idx="12"/>
          </p:nvPr>
        </p:nvSpPr>
        <p:spPr/>
        <p:txBody>
          <a:bodyPr/>
          <a:lstStyle/>
          <a:p>
            <a:fld id="{4A6A4302-AEF4-4AC0-9A5C-2AB8CE3A2AFD}" type="slidenum">
              <a:rPr lang="en-US" altLang="en-US" smtClean="0"/>
              <a:pPr/>
              <a:t>10</a:t>
            </a:fld>
            <a:endParaRPr lang="en-US" altLang="en-US"/>
          </a:p>
        </p:txBody>
      </p:sp>
    </p:spTree>
    <p:extLst>
      <p:ext uri="{BB962C8B-B14F-4D97-AF65-F5344CB8AC3E}">
        <p14:creationId xmlns:p14="http://schemas.microsoft.com/office/powerpoint/2010/main" val="1068397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Labor Strategy Optimization … LSO</a:t>
            </a:r>
            <a:endParaRPr lang="en-US" dirty="0"/>
          </a:p>
        </p:txBody>
      </p:sp>
      <p:sp>
        <p:nvSpPr>
          <p:cNvPr id="4" name="Slide Number Placeholder 3"/>
          <p:cNvSpPr>
            <a:spLocks noGrp="1"/>
          </p:cNvSpPr>
          <p:nvPr>
            <p:ph type="sldNum" sz="quarter" idx="4294967295"/>
          </p:nvPr>
        </p:nvSpPr>
        <p:spPr>
          <a:xfrm>
            <a:off x="11179175" y="6629400"/>
            <a:ext cx="1012825" cy="219075"/>
          </a:xfrm>
          <a:prstGeom prst="rect">
            <a:avLst/>
          </a:prstGeom>
        </p:spPr>
        <p:txBody>
          <a:bodyPr/>
          <a:lstStyle/>
          <a:p>
            <a:fld id="{427E4D64-BC13-47C1-997C-C21BEE82C1E8}" type="slidenum">
              <a:rPr lang="en-US" altLang="en-US" smtClean="0"/>
              <a:pPr/>
              <a:t>11</a:t>
            </a:fld>
            <a:endParaRPr lang="en-US" altLang="en-US"/>
          </a:p>
        </p:txBody>
      </p:sp>
    </p:spTree>
    <p:extLst>
      <p:ext uri="{BB962C8B-B14F-4D97-AF65-F5344CB8AC3E}">
        <p14:creationId xmlns:p14="http://schemas.microsoft.com/office/powerpoint/2010/main" val="1723299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3200"/>
              <a:t>Labor Strategy Optimization (LSO) model</a:t>
            </a:r>
          </a:p>
        </p:txBody>
      </p:sp>
      <p:sp>
        <p:nvSpPr>
          <p:cNvPr id="10243" name="Rectangle 3"/>
          <p:cNvSpPr>
            <a:spLocks noGrp="1" noChangeArrowheads="1"/>
          </p:cNvSpPr>
          <p:nvPr>
            <p:ph type="body" sz="half" idx="1"/>
          </p:nvPr>
        </p:nvSpPr>
        <p:spPr/>
        <p:txBody>
          <a:bodyPr/>
          <a:lstStyle/>
          <a:p>
            <a:pPr>
              <a:lnSpc>
                <a:spcPct val="80000"/>
              </a:lnSpc>
            </a:pPr>
            <a:r>
              <a:rPr lang="en-US" altLang="en-US" sz="1400" dirty="0"/>
              <a:t>Operational framework:</a:t>
            </a:r>
          </a:p>
          <a:p>
            <a:pPr lvl="1">
              <a:lnSpc>
                <a:spcPct val="80000"/>
              </a:lnSpc>
            </a:pPr>
            <a:r>
              <a:rPr lang="en-US" altLang="en-US" sz="1200" dirty="0"/>
              <a:t>Business Unit</a:t>
            </a:r>
          </a:p>
          <a:p>
            <a:pPr lvl="1">
              <a:lnSpc>
                <a:spcPct val="80000"/>
              </a:lnSpc>
            </a:pPr>
            <a:r>
              <a:rPr lang="en-US" altLang="en-US" sz="1200" dirty="0"/>
              <a:t>Geography: Global, Region, Country, </a:t>
            </a:r>
          </a:p>
          <a:p>
            <a:pPr lvl="1">
              <a:lnSpc>
                <a:spcPct val="80000"/>
              </a:lnSpc>
            </a:pPr>
            <a:r>
              <a:rPr lang="en-US" altLang="en-US" sz="1200" dirty="0"/>
              <a:t>Planning Horizon and time period </a:t>
            </a:r>
          </a:p>
          <a:p>
            <a:pPr lvl="1">
              <a:lnSpc>
                <a:spcPct val="80000"/>
              </a:lnSpc>
            </a:pPr>
            <a:r>
              <a:rPr lang="en-US" altLang="en-US" sz="1200" dirty="0"/>
              <a:t>Period Rolling horizon and Frozen window</a:t>
            </a:r>
          </a:p>
          <a:p>
            <a:pPr lvl="1">
              <a:lnSpc>
                <a:spcPct val="80000"/>
              </a:lnSpc>
            </a:pPr>
            <a:r>
              <a:rPr lang="en-US" altLang="en-US" sz="1200" dirty="0"/>
              <a:t>Demand: Apps Service Lines</a:t>
            </a:r>
          </a:p>
          <a:p>
            <a:pPr lvl="1">
              <a:lnSpc>
                <a:spcPct val="80000"/>
              </a:lnSpc>
            </a:pPr>
            <a:r>
              <a:rPr lang="en-US" altLang="en-US" sz="1200" dirty="0"/>
              <a:t>Labor Nomenclature: Job function or role, JAI Level</a:t>
            </a:r>
          </a:p>
          <a:p>
            <a:pPr>
              <a:lnSpc>
                <a:spcPct val="80000"/>
              </a:lnSpc>
            </a:pPr>
            <a:r>
              <a:rPr lang="en-US" altLang="en-US" sz="1400" dirty="0"/>
              <a:t>Inputs: </a:t>
            </a:r>
          </a:p>
          <a:p>
            <a:pPr lvl="1">
              <a:lnSpc>
                <a:spcPct val="80000"/>
              </a:lnSpc>
            </a:pPr>
            <a:r>
              <a:rPr lang="en-US" altLang="en-US" sz="1200" dirty="0"/>
              <a:t>Demand signal forecast: </a:t>
            </a:r>
          </a:p>
          <a:p>
            <a:pPr lvl="2">
              <a:lnSpc>
                <a:spcPct val="80000"/>
              </a:lnSpc>
            </a:pPr>
            <a:r>
              <a:rPr lang="en-US" altLang="en-US" sz="1000" dirty="0"/>
              <a:t>Revenue (ASPIRE). </a:t>
            </a:r>
          </a:p>
          <a:p>
            <a:pPr lvl="2">
              <a:lnSpc>
                <a:spcPct val="80000"/>
              </a:lnSpc>
            </a:pPr>
            <a:r>
              <a:rPr lang="en-US" altLang="en-US" sz="1000" dirty="0"/>
              <a:t>Funnel of </a:t>
            </a:r>
            <a:r>
              <a:rPr lang="en-US" altLang="en-US" sz="1000" dirty="0" smtClean="0"/>
              <a:t>project opportunities</a:t>
            </a:r>
            <a:r>
              <a:rPr lang="en-US" altLang="en-US" sz="1000" dirty="0"/>
              <a:t>.  .</a:t>
            </a:r>
          </a:p>
          <a:p>
            <a:pPr lvl="2">
              <a:lnSpc>
                <a:spcPct val="80000"/>
              </a:lnSpc>
            </a:pPr>
            <a:r>
              <a:rPr lang="en-US" altLang="en-US" sz="1000" dirty="0"/>
              <a:t>Ongoing projects</a:t>
            </a:r>
          </a:p>
          <a:p>
            <a:pPr lvl="2">
              <a:lnSpc>
                <a:spcPct val="80000"/>
              </a:lnSpc>
            </a:pPr>
            <a:r>
              <a:rPr lang="en-US" altLang="en-US" sz="1000" dirty="0"/>
              <a:t>Attrition Replacements</a:t>
            </a:r>
          </a:p>
          <a:p>
            <a:pPr lvl="1">
              <a:lnSpc>
                <a:spcPct val="80000"/>
              </a:lnSpc>
            </a:pPr>
            <a:r>
              <a:rPr lang="en-US" altLang="en-US" sz="1200" dirty="0"/>
              <a:t>Service Line target labor pyramids.</a:t>
            </a:r>
          </a:p>
          <a:p>
            <a:pPr lvl="1">
              <a:lnSpc>
                <a:spcPct val="80000"/>
              </a:lnSpc>
            </a:pPr>
            <a:r>
              <a:rPr lang="en-US" altLang="en-US" sz="1200" dirty="0"/>
              <a:t>Labor financial &amp; time productivity</a:t>
            </a:r>
          </a:p>
          <a:p>
            <a:pPr lvl="1">
              <a:lnSpc>
                <a:spcPct val="80000"/>
              </a:lnSpc>
            </a:pPr>
            <a:r>
              <a:rPr lang="en-US" altLang="en-US" sz="1200" dirty="0"/>
              <a:t>HR Corp TCOW reduction strategies: </a:t>
            </a:r>
          </a:p>
          <a:p>
            <a:pPr lvl="1">
              <a:lnSpc>
                <a:spcPct val="80000"/>
              </a:lnSpc>
            </a:pPr>
            <a:r>
              <a:rPr lang="en-US" altLang="en-US" sz="1200" dirty="0"/>
              <a:t>Onshore/offshore RWF inventories.</a:t>
            </a:r>
          </a:p>
          <a:p>
            <a:pPr lvl="1">
              <a:lnSpc>
                <a:spcPct val="80000"/>
              </a:lnSpc>
            </a:pPr>
            <a:r>
              <a:rPr lang="en-US" altLang="en-US" sz="1200" dirty="0"/>
              <a:t>Training &amp; career path rules</a:t>
            </a:r>
          </a:p>
        </p:txBody>
      </p:sp>
      <p:sp>
        <p:nvSpPr>
          <p:cNvPr id="10244" name="Rectangle 4"/>
          <p:cNvSpPr>
            <a:spLocks noGrp="1" noChangeArrowheads="1"/>
          </p:cNvSpPr>
          <p:nvPr>
            <p:ph type="body" sz="half" idx="2"/>
          </p:nvPr>
        </p:nvSpPr>
        <p:spPr>
          <a:xfrm>
            <a:off x="6137275" y="1447801"/>
            <a:ext cx="4059238" cy="4632325"/>
          </a:xfrm>
        </p:spPr>
        <p:txBody>
          <a:bodyPr/>
          <a:lstStyle/>
          <a:p>
            <a:pPr>
              <a:lnSpc>
                <a:spcPct val="80000"/>
              </a:lnSpc>
            </a:pPr>
            <a:r>
              <a:rPr lang="en-US" altLang="en-US" sz="1400"/>
              <a:t>Inputs (continue)</a:t>
            </a:r>
          </a:p>
          <a:p>
            <a:pPr lvl="1">
              <a:lnSpc>
                <a:spcPct val="80000"/>
              </a:lnSpc>
            </a:pPr>
            <a:endParaRPr lang="en-US" altLang="en-US" sz="1200"/>
          </a:p>
          <a:p>
            <a:pPr lvl="1">
              <a:lnSpc>
                <a:spcPct val="80000"/>
              </a:lnSpc>
            </a:pPr>
            <a:r>
              <a:rPr lang="en-US" altLang="en-US" sz="1200"/>
              <a:t>Costs (Onshore/offshore, RWF/CTW), : Salary &amp; Benefits, hiring/on-boarding costs, severance costs, training costs</a:t>
            </a:r>
          </a:p>
          <a:p>
            <a:pPr>
              <a:lnSpc>
                <a:spcPct val="80000"/>
              </a:lnSpc>
            </a:pPr>
            <a:r>
              <a:rPr lang="en-US" altLang="en-US" sz="1400"/>
              <a:t>Output:</a:t>
            </a:r>
          </a:p>
          <a:p>
            <a:pPr lvl="1">
              <a:lnSpc>
                <a:spcPct val="80000"/>
              </a:lnSpc>
            </a:pPr>
            <a:r>
              <a:rPr lang="en-US" altLang="en-US" sz="1200"/>
              <a:t>Location ([Onshore,  Offshore] –current &amp; new ), Labor Mix (RWF, Off_On_shore Temporal relocation, CTW), Workforce Transformation (Training, Career Path, Hiring, WFR), Attrition Replacement Management and Planned Labor Pyramids</a:t>
            </a:r>
          </a:p>
          <a:p>
            <a:pPr>
              <a:lnSpc>
                <a:spcPct val="80000"/>
              </a:lnSpc>
            </a:pPr>
            <a:r>
              <a:rPr lang="en-US" altLang="en-US" sz="1400"/>
              <a:t>Execution: </a:t>
            </a:r>
          </a:p>
          <a:p>
            <a:pPr lvl="1">
              <a:lnSpc>
                <a:spcPct val="80000"/>
              </a:lnSpc>
            </a:pPr>
            <a:r>
              <a:rPr lang="en-US" altLang="en-US" sz="1200"/>
              <a:t>Inputs for Labor Tactical Optimization:</a:t>
            </a:r>
          </a:p>
          <a:p>
            <a:pPr lvl="2">
              <a:lnSpc>
                <a:spcPct val="80000"/>
              </a:lnSpc>
            </a:pPr>
            <a:r>
              <a:rPr lang="en-US" altLang="en-US" sz="1000"/>
              <a:t>Planned capacity of RWF onshore/offshore</a:t>
            </a:r>
          </a:p>
          <a:p>
            <a:pPr lvl="2">
              <a:lnSpc>
                <a:spcPct val="80000"/>
              </a:lnSpc>
            </a:pPr>
            <a:r>
              <a:rPr lang="en-US" altLang="en-US" sz="1000"/>
              <a:t>Planned inventory/budget of CTW onshore/offshore</a:t>
            </a:r>
          </a:p>
          <a:p>
            <a:pPr lvl="2">
              <a:lnSpc>
                <a:spcPct val="80000"/>
              </a:lnSpc>
            </a:pPr>
            <a:r>
              <a:rPr lang="en-US" altLang="en-US" sz="1000"/>
              <a:t>Planned inventory/budget for training and career path</a:t>
            </a:r>
          </a:p>
          <a:p>
            <a:pPr lvl="2">
              <a:lnSpc>
                <a:spcPct val="80000"/>
              </a:lnSpc>
            </a:pPr>
            <a:r>
              <a:rPr lang="en-US" altLang="en-US" sz="1000"/>
              <a:t>Planned inventory/budget for hiring</a:t>
            </a:r>
          </a:p>
          <a:p>
            <a:pPr lvl="1">
              <a:lnSpc>
                <a:spcPct val="80000"/>
              </a:lnSpc>
            </a:pPr>
            <a:r>
              <a:rPr lang="en-US" altLang="en-US" sz="1200"/>
              <a:t>Inputs for demand planning</a:t>
            </a:r>
          </a:p>
          <a:p>
            <a:pPr lvl="2">
              <a:lnSpc>
                <a:spcPct val="80000"/>
              </a:lnSpc>
            </a:pPr>
            <a:r>
              <a:rPr lang="en-US" altLang="en-US" sz="1000"/>
              <a:t>Onshore/offshore quotas for sales and pursue teams</a:t>
            </a:r>
          </a:p>
          <a:p>
            <a:pPr lvl="1">
              <a:lnSpc>
                <a:spcPct val="80000"/>
              </a:lnSpc>
            </a:pPr>
            <a:r>
              <a:rPr lang="en-US" altLang="en-US" sz="1200"/>
              <a:t>Inputs for supplier consolidation</a:t>
            </a:r>
          </a:p>
          <a:p>
            <a:pPr lvl="2">
              <a:lnSpc>
                <a:spcPct val="80000"/>
              </a:lnSpc>
            </a:pPr>
            <a:r>
              <a:rPr lang="en-US" altLang="en-US" sz="1000"/>
              <a:t>Planned inventories and reserved price for total CTW based on labor nomenclature</a:t>
            </a:r>
          </a:p>
        </p:txBody>
      </p:sp>
    </p:spTree>
    <p:extLst>
      <p:ext uri="{BB962C8B-B14F-4D97-AF65-F5344CB8AC3E}">
        <p14:creationId xmlns:p14="http://schemas.microsoft.com/office/powerpoint/2010/main" val="181770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981200" y="1"/>
            <a:ext cx="8229600" cy="503239"/>
          </a:xfrm>
        </p:spPr>
        <p:txBody>
          <a:bodyPr/>
          <a:lstStyle/>
          <a:p>
            <a:r>
              <a:rPr lang="en-US" altLang="en-US" sz="2400"/>
              <a:t>CCP algorithm</a:t>
            </a:r>
          </a:p>
        </p:txBody>
      </p:sp>
      <p:sp>
        <p:nvSpPr>
          <p:cNvPr id="276483" name="Freeform 3"/>
          <p:cNvSpPr>
            <a:spLocks/>
          </p:cNvSpPr>
          <p:nvPr/>
        </p:nvSpPr>
        <p:spPr bwMode="auto">
          <a:xfrm>
            <a:off x="6318251" y="555626"/>
            <a:ext cx="1866900" cy="909639"/>
          </a:xfrm>
          <a:custGeom>
            <a:avLst/>
            <a:gdLst>
              <a:gd name="T0" fmla="*/ 0 w 1176"/>
              <a:gd name="T1" fmla="*/ 573 h 573"/>
              <a:gd name="T2" fmla="*/ 905 w 1176"/>
              <a:gd name="T3" fmla="*/ 573 h 573"/>
              <a:gd name="T4" fmla="*/ 1176 w 1176"/>
              <a:gd name="T5" fmla="*/ 0 h 573"/>
              <a:gd name="T6" fmla="*/ 272 w 1176"/>
              <a:gd name="T7" fmla="*/ 0 h 573"/>
              <a:gd name="T8" fmla="*/ 0 w 1176"/>
              <a:gd name="T9" fmla="*/ 573 h 573"/>
            </a:gdLst>
            <a:ahLst/>
            <a:cxnLst>
              <a:cxn ang="0">
                <a:pos x="T0" y="T1"/>
              </a:cxn>
              <a:cxn ang="0">
                <a:pos x="T2" y="T3"/>
              </a:cxn>
              <a:cxn ang="0">
                <a:pos x="T4" y="T5"/>
              </a:cxn>
              <a:cxn ang="0">
                <a:pos x="T6" y="T7"/>
              </a:cxn>
              <a:cxn ang="0">
                <a:pos x="T8" y="T9"/>
              </a:cxn>
            </a:cxnLst>
            <a:rect l="0" t="0" r="r" b="b"/>
            <a:pathLst>
              <a:path w="1176" h="573">
                <a:moveTo>
                  <a:pt x="0" y="573"/>
                </a:moveTo>
                <a:lnTo>
                  <a:pt x="905" y="573"/>
                </a:lnTo>
                <a:lnTo>
                  <a:pt x="1176" y="0"/>
                </a:lnTo>
                <a:lnTo>
                  <a:pt x="272" y="0"/>
                </a:lnTo>
                <a:lnTo>
                  <a:pt x="0" y="57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484" name="Freeform 4"/>
          <p:cNvSpPr>
            <a:spLocks/>
          </p:cNvSpPr>
          <p:nvPr/>
        </p:nvSpPr>
        <p:spPr bwMode="auto">
          <a:xfrm>
            <a:off x="6318251" y="555626"/>
            <a:ext cx="1866900" cy="909639"/>
          </a:xfrm>
          <a:custGeom>
            <a:avLst/>
            <a:gdLst>
              <a:gd name="T0" fmla="*/ 0 w 1176"/>
              <a:gd name="T1" fmla="*/ 573 h 573"/>
              <a:gd name="T2" fmla="*/ 905 w 1176"/>
              <a:gd name="T3" fmla="*/ 573 h 573"/>
              <a:gd name="T4" fmla="*/ 1176 w 1176"/>
              <a:gd name="T5" fmla="*/ 0 h 573"/>
              <a:gd name="T6" fmla="*/ 272 w 1176"/>
              <a:gd name="T7" fmla="*/ 0 h 573"/>
              <a:gd name="T8" fmla="*/ 0 w 1176"/>
              <a:gd name="T9" fmla="*/ 573 h 573"/>
            </a:gdLst>
            <a:ahLst/>
            <a:cxnLst>
              <a:cxn ang="0">
                <a:pos x="T0" y="T1"/>
              </a:cxn>
              <a:cxn ang="0">
                <a:pos x="T2" y="T3"/>
              </a:cxn>
              <a:cxn ang="0">
                <a:pos x="T4" y="T5"/>
              </a:cxn>
              <a:cxn ang="0">
                <a:pos x="T6" y="T7"/>
              </a:cxn>
              <a:cxn ang="0">
                <a:pos x="T8" y="T9"/>
              </a:cxn>
            </a:cxnLst>
            <a:rect l="0" t="0" r="r" b="b"/>
            <a:pathLst>
              <a:path w="1176" h="573">
                <a:moveTo>
                  <a:pt x="0" y="573"/>
                </a:moveTo>
                <a:lnTo>
                  <a:pt x="905" y="573"/>
                </a:lnTo>
                <a:lnTo>
                  <a:pt x="1176" y="0"/>
                </a:lnTo>
                <a:lnTo>
                  <a:pt x="272" y="0"/>
                </a:lnTo>
                <a:lnTo>
                  <a:pt x="0" y="57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485" name="Line 5"/>
          <p:cNvSpPr>
            <a:spLocks noChangeShapeType="1"/>
          </p:cNvSpPr>
          <p:nvPr/>
        </p:nvSpPr>
        <p:spPr bwMode="auto">
          <a:xfrm flipH="1">
            <a:off x="6164264" y="1465264"/>
            <a:ext cx="1087437" cy="441325"/>
          </a:xfrm>
          <a:prstGeom prst="line">
            <a:avLst/>
          </a:prstGeom>
          <a:noFill/>
          <a:ln w="587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486" name="Freeform 6"/>
          <p:cNvSpPr>
            <a:spLocks/>
          </p:cNvSpPr>
          <p:nvPr/>
        </p:nvSpPr>
        <p:spPr bwMode="auto">
          <a:xfrm>
            <a:off x="5918201" y="1803400"/>
            <a:ext cx="301625" cy="203200"/>
          </a:xfrm>
          <a:custGeom>
            <a:avLst/>
            <a:gdLst>
              <a:gd name="T0" fmla="*/ 190 w 190"/>
              <a:gd name="T1" fmla="*/ 119 h 128"/>
              <a:gd name="T2" fmla="*/ 0 w 190"/>
              <a:gd name="T3" fmla="*/ 128 h 128"/>
              <a:gd name="T4" fmla="*/ 147 w 190"/>
              <a:gd name="T5" fmla="*/ 0 h 128"/>
              <a:gd name="T6" fmla="*/ 190 w 190"/>
              <a:gd name="T7" fmla="*/ 119 h 128"/>
            </a:gdLst>
            <a:ahLst/>
            <a:cxnLst>
              <a:cxn ang="0">
                <a:pos x="T0" y="T1"/>
              </a:cxn>
              <a:cxn ang="0">
                <a:pos x="T2" y="T3"/>
              </a:cxn>
              <a:cxn ang="0">
                <a:pos x="T4" y="T5"/>
              </a:cxn>
              <a:cxn ang="0">
                <a:pos x="T6" y="T7"/>
              </a:cxn>
            </a:cxnLst>
            <a:rect l="0" t="0" r="r" b="b"/>
            <a:pathLst>
              <a:path w="190" h="128">
                <a:moveTo>
                  <a:pt x="190" y="119"/>
                </a:moveTo>
                <a:lnTo>
                  <a:pt x="0" y="128"/>
                </a:lnTo>
                <a:lnTo>
                  <a:pt x="147" y="0"/>
                </a:lnTo>
                <a:lnTo>
                  <a:pt x="19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487" name="Line 7"/>
          <p:cNvSpPr>
            <a:spLocks noChangeShapeType="1"/>
          </p:cNvSpPr>
          <p:nvPr/>
        </p:nvSpPr>
        <p:spPr bwMode="auto">
          <a:xfrm>
            <a:off x="7251701" y="1465264"/>
            <a:ext cx="1588" cy="263525"/>
          </a:xfrm>
          <a:prstGeom prst="line">
            <a:avLst/>
          </a:prstGeom>
          <a:noFill/>
          <a:ln w="587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488" name="Freeform 8"/>
          <p:cNvSpPr>
            <a:spLocks/>
          </p:cNvSpPr>
          <p:nvPr/>
        </p:nvSpPr>
        <p:spPr bwMode="auto">
          <a:xfrm>
            <a:off x="7156451" y="1703389"/>
            <a:ext cx="190500" cy="303212"/>
          </a:xfrm>
          <a:custGeom>
            <a:avLst/>
            <a:gdLst>
              <a:gd name="T0" fmla="*/ 120 w 120"/>
              <a:gd name="T1" fmla="*/ 0 h 191"/>
              <a:gd name="T2" fmla="*/ 60 w 120"/>
              <a:gd name="T3" fmla="*/ 191 h 191"/>
              <a:gd name="T4" fmla="*/ 0 w 120"/>
              <a:gd name="T5" fmla="*/ 0 h 191"/>
              <a:gd name="T6" fmla="*/ 120 w 120"/>
              <a:gd name="T7" fmla="*/ 0 h 191"/>
            </a:gdLst>
            <a:ahLst/>
            <a:cxnLst>
              <a:cxn ang="0">
                <a:pos x="T0" y="T1"/>
              </a:cxn>
              <a:cxn ang="0">
                <a:pos x="T2" y="T3"/>
              </a:cxn>
              <a:cxn ang="0">
                <a:pos x="T4" y="T5"/>
              </a:cxn>
              <a:cxn ang="0">
                <a:pos x="T6" y="T7"/>
              </a:cxn>
            </a:cxnLst>
            <a:rect l="0" t="0" r="r" b="b"/>
            <a:pathLst>
              <a:path w="120" h="191">
                <a:moveTo>
                  <a:pt x="120" y="0"/>
                </a:moveTo>
                <a:lnTo>
                  <a:pt x="60" y="191"/>
                </a:ln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489" name="Line 9"/>
          <p:cNvSpPr>
            <a:spLocks noChangeShapeType="1"/>
          </p:cNvSpPr>
          <p:nvPr/>
        </p:nvSpPr>
        <p:spPr bwMode="auto">
          <a:xfrm>
            <a:off x="7251701" y="1465264"/>
            <a:ext cx="1087439" cy="441325"/>
          </a:xfrm>
          <a:prstGeom prst="line">
            <a:avLst/>
          </a:prstGeom>
          <a:noFill/>
          <a:ln w="587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490" name="Freeform 10"/>
          <p:cNvSpPr>
            <a:spLocks/>
          </p:cNvSpPr>
          <p:nvPr/>
        </p:nvSpPr>
        <p:spPr bwMode="auto">
          <a:xfrm>
            <a:off x="8283577" y="1803400"/>
            <a:ext cx="301625" cy="203200"/>
          </a:xfrm>
          <a:custGeom>
            <a:avLst/>
            <a:gdLst>
              <a:gd name="T0" fmla="*/ 43 w 190"/>
              <a:gd name="T1" fmla="*/ 0 h 128"/>
              <a:gd name="T2" fmla="*/ 190 w 190"/>
              <a:gd name="T3" fmla="*/ 128 h 128"/>
              <a:gd name="T4" fmla="*/ 0 w 190"/>
              <a:gd name="T5" fmla="*/ 119 h 128"/>
              <a:gd name="T6" fmla="*/ 43 w 190"/>
              <a:gd name="T7" fmla="*/ 0 h 128"/>
            </a:gdLst>
            <a:ahLst/>
            <a:cxnLst>
              <a:cxn ang="0">
                <a:pos x="T0" y="T1"/>
              </a:cxn>
              <a:cxn ang="0">
                <a:pos x="T2" y="T3"/>
              </a:cxn>
              <a:cxn ang="0">
                <a:pos x="T4" y="T5"/>
              </a:cxn>
              <a:cxn ang="0">
                <a:pos x="T6" y="T7"/>
              </a:cxn>
            </a:cxnLst>
            <a:rect l="0" t="0" r="r" b="b"/>
            <a:pathLst>
              <a:path w="190" h="128">
                <a:moveTo>
                  <a:pt x="43" y="0"/>
                </a:moveTo>
                <a:lnTo>
                  <a:pt x="190" y="128"/>
                </a:lnTo>
                <a:lnTo>
                  <a:pt x="0" y="119"/>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491" name="Freeform 11"/>
          <p:cNvSpPr>
            <a:spLocks/>
          </p:cNvSpPr>
          <p:nvPr/>
        </p:nvSpPr>
        <p:spPr bwMode="auto">
          <a:xfrm>
            <a:off x="5305425" y="2006600"/>
            <a:ext cx="1227139" cy="598488"/>
          </a:xfrm>
          <a:custGeom>
            <a:avLst/>
            <a:gdLst>
              <a:gd name="T0" fmla="*/ 0 w 773"/>
              <a:gd name="T1" fmla="*/ 377 h 377"/>
              <a:gd name="T2" fmla="*/ 594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4" y="377"/>
                </a:lnTo>
                <a:lnTo>
                  <a:pt x="773" y="0"/>
                </a:lnTo>
                <a:lnTo>
                  <a:pt x="179" y="0"/>
                </a:lnTo>
                <a:lnTo>
                  <a:pt x="0" y="377"/>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492" name="Freeform 12"/>
          <p:cNvSpPr>
            <a:spLocks/>
          </p:cNvSpPr>
          <p:nvPr/>
        </p:nvSpPr>
        <p:spPr bwMode="auto">
          <a:xfrm>
            <a:off x="5305425" y="2006600"/>
            <a:ext cx="1227139" cy="598488"/>
          </a:xfrm>
          <a:custGeom>
            <a:avLst/>
            <a:gdLst>
              <a:gd name="T0" fmla="*/ 0 w 773"/>
              <a:gd name="T1" fmla="*/ 377 h 377"/>
              <a:gd name="T2" fmla="*/ 594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4" y="377"/>
                </a:lnTo>
                <a:lnTo>
                  <a:pt x="773" y="0"/>
                </a:lnTo>
                <a:lnTo>
                  <a:pt x="179" y="0"/>
                </a:lnTo>
                <a:lnTo>
                  <a:pt x="0" y="377"/>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493" name="Rectangle 13"/>
          <p:cNvSpPr>
            <a:spLocks noChangeArrowheads="1"/>
          </p:cNvSpPr>
          <p:nvPr/>
        </p:nvSpPr>
        <p:spPr bwMode="auto">
          <a:xfrm>
            <a:off x="5670549" y="2151063"/>
            <a:ext cx="1458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HP</a:t>
            </a:r>
            <a:endParaRPr lang="en-US" altLang="en-US" sz="1600">
              <a:latin typeface="Futura Bk" panose="020B0502020204020303" pitchFamily="34" charset="0"/>
            </a:endParaRPr>
          </a:p>
        </p:txBody>
      </p:sp>
      <p:sp>
        <p:nvSpPr>
          <p:cNvPr id="276494" name="Rectangle 14"/>
          <p:cNvSpPr>
            <a:spLocks noChangeArrowheads="1"/>
          </p:cNvSpPr>
          <p:nvPr/>
        </p:nvSpPr>
        <p:spPr bwMode="auto">
          <a:xfrm>
            <a:off x="5834063" y="2151063"/>
            <a:ext cx="881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&amp;</a:t>
            </a:r>
            <a:endParaRPr lang="en-US" altLang="en-US" sz="1600">
              <a:latin typeface="Futura Bk" panose="020B0502020204020303" pitchFamily="34" charset="0"/>
            </a:endParaRPr>
          </a:p>
        </p:txBody>
      </p:sp>
      <p:sp>
        <p:nvSpPr>
          <p:cNvPr id="276495" name="Rectangle 15"/>
          <p:cNvSpPr>
            <a:spLocks noChangeArrowheads="1"/>
          </p:cNvSpPr>
          <p:nvPr/>
        </p:nvSpPr>
        <p:spPr bwMode="auto">
          <a:xfrm>
            <a:off x="5910263" y="2151063"/>
            <a:ext cx="2741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CTW </a:t>
            </a:r>
            <a:endParaRPr lang="en-US" altLang="en-US" sz="1600">
              <a:latin typeface="Futura Bk" panose="020B0502020204020303" pitchFamily="34" charset="0"/>
            </a:endParaRPr>
          </a:p>
        </p:txBody>
      </p:sp>
      <p:sp>
        <p:nvSpPr>
          <p:cNvPr id="276496" name="Rectangle 16"/>
          <p:cNvSpPr>
            <a:spLocks noChangeArrowheads="1"/>
          </p:cNvSpPr>
          <p:nvPr/>
        </p:nvSpPr>
        <p:spPr bwMode="auto">
          <a:xfrm>
            <a:off x="5681664" y="2300288"/>
            <a:ext cx="4536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Revenue</a:t>
            </a:r>
            <a:endParaRPr lang="en-US" altLang="en-US" sz="1600">
              <a:latin typeface="Futura Bk" panose="020B0502020204020303" pitchFamily="34" charset="0"/>
            </a:endParaRPr>
          </a:p>
        </p:txBody>
      </p:sp>
      <p:sp>
        <p:nvSpPr>
          <p:cNvPr id="276497" name="Freeform 17"/>
          <p:cNvSpPr>
            <a:spLocks/>
          </p:cNvSpPr>
          <p:nvPr/>
        </p:nvSpPr>
        <p:spPr bwMode="auto">
          <a:xfrm>
            <a:off x="6638926" y="2006600"/>
            <a:ext cx="1225551" cy="598488"/>
          </a:xfrm>
          <a:custGeom>
            <a:avLst/>
            <a:gdLst>
              <a:gd name="T0" fmla="*/ 0 w 772"/>
              <a:gd name="T1" fmla="*/ 377 h 377"/>
              <a:gd name="T2" fmla="*/ 594 w 772"/>
              <a:gd name="T3" fmla="*/ 377 h 377"/>
              <a:gd name="T4" fmla="*/ 772 w 772"/>
              <a:gd name="T5" fmla="*/ 0 h 377"/>
              <a:gd name="T6" fmla="*/ 178 w 772"/>
              <a:gd name="T7" fmla="*/ 0 h 377"/>
              <a:gd name="T8" fmla="*/ 0 w 772"/>
              <a:gd name="T9" fmla="*/ 377 h 377"/>
            </a:gdLst>
            <a:ahLst/>
            <a:cxnLst>
              <a:cxn ang="0">
                <a:pos x="T0" y="T1"/>
              </a:cxn>
              <a:cxn ang="0">
                <a:pos x="T2" y="T3"/>
              </a:cxn>
              <a:cxn ang="0">
                <a:pos x="T4" y="T5"/>
              </a:cxn>
              <a:cxn ang="0">
                <a:pos x="T6" y="T7"/>
              </a:cxn>
              <a:cxn ang="0">
                <a:pos x="T8" y="T9"/>
              </a:cxn>
            </a:cxnLst>
            <a:rect l="0" t="0" r="r" b="b"/>
            <a:pathLst>
              <a:path w="772" h="377">
                <a:moveTo>
                  <a:pt x="0" y="377"/>
                </a:moveTo>
                <a:lnTo>
                  <a:pt x="594" y="377"/>
                </a:lnTo>
                <a:lnTo>
                  <a:pt x="772" y="0"/>
                </a:lnTo>
                <a:lnTo>
                  <a:pt x="178" y="0"/>
                </a:lnTo>
                <a:lnTo>
                  <a:pt x="0" y="377"/>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498" name="Freeform 18"/>
          <p:cNvSpPr>
            <a:spLocks/>
          </p:cNvSpPr>
          <p:nvPr/>
        </p:nvSpPr>
        <p:spPr bwMode="auto">
          <a:xfrm>
            <a:off x="6638926" y="2006600"/>
            <a:ext cx="1225551" cy="598488"/>
          </a:xfrm>
          <a:custGeom>
            <a:avLst/>
            <a:gdLst>
              <a:gd name="T0" fmla="*/ 0 w 772"/>
              <a:gd name="T1" fmla="*/ 377 h 377"/>
              <a:gd name="T2" fmla="*/ 594 w 772"/>
              <a:gd name="T3" fmla="*/ 377 h 377"/>
              <a:gd name="T4" fmla="*/ 772 w 772"/>
              <a:gd name="T5" fmla="*/ 0 h 377"/>
              <a:gd name="T6" fmla="*/ 178 w 772"/>
              <a:gd name="T7" fmla="*/ 0 h 377"/>
              <a:gd name="T8" fmla="*/ 0 w 772"/>
              <a:gd name="T9" fmla="*/ 377 h 377"/>
            </a:gdLst>
            <a:ahLst/>
            <a:cxnLst>
              <a:cxn ang="0">
                <a:pos x="T0" y="T1"/>
              </a:cxn>
              <a:cxn ang="0">
                <a:pos x="T2" y="T3"/>
              </a:cxn>
              <a:cxn ang="0">
                <a:pos x="T4" y="T5"/>
              </a:cxn>
              <a:cxn ang="0">
                <a:pos x="T6" y="T7"/>
              </a:cxn>
              <a:cxn ang="0">
                <a:pos x="T8" y="T9"/>
              </a:cxn>
            </a:cxnLst>
            <a:rect l="0" t="0" r="r" b="b"/>
            <a:pathLst>
              <a:path w="772" h="377">
                <a:moveTo>
                  <a:pt x="0" y="377"/>
                </a:moveTo>
                <a:lnTo>
                  <a:pt x="594" y="377"/>
                </a:lnTo>
                <a:lnTo>
                  <a:pt x="772" y="0"/>
                </a:lnTo>
                <a:lnTo>
                  <a:pt x="178" y="0"/>
                </a:lnTo>
                <a:lnTo>
                  <a:pt x="0" y="377"/>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499" name="Rectangle 19"/>
          <p:cNvSpPr>
            <a:spLocks noChangeArrowheads="1"/>
          </p:cNvSpPr>
          <p:nvPr/>
        </p:nvSpPr>
        <p:spPr bwMode="auto">
          <a:xfrm>
            <a:off x="7124700" y="2151063"/>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ASO </a:t>
            </a:r>
            <a:endParaRPr lang="en-US" altLang="en-US" sz="1600">
              <a:latin typeface="Futura Bk" panose="020B0502020204020303" pitchFamily="34" charset="0"/>
            </a:endParaRPr>
          </a:p>
        </p:txBody>
      </p:sp>
      <p:sp>
        <p:nvSpPr>
          <p:cNvPr id="276500" name="Rectangle 20"/>
          <p:cNvSpPr>
            <a:spLocks noChangeArrowheads="1"/>
          </p:cNvSpPr>
          <p:nvPr/>
        </p:nvSpPr>
        <p:spPr bwMode="auto">
          <a:xfrm>
            <a:off x="7016751" y="2300288"/>
            <a:ext cx="4536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Revenue</a:t>
            </a:r>
            <a:endParaRPr lang="en-US" altLang="en-US" sz="1600">
              <a:latin typeface="Futura Bk" panose="020B0502020204020303" pitchFamily="34" charset="0"/>
            </a:endParaRPr>
          </a:p>
        </p:txBody>
      </p:sp>
      <p:sp>
        <p:nvSpPr>
          <p:cNvPr id="276501" name="Freeform 21"/>
          <p:cNvSpPr>
            <a:spLocks/>
          </p:cNvSpPr>
          <p:nvPr/>
        </p:nvSpPr>
        <p:spPr bwMode="auto">
          <a:xfrm>
            <a:off x="7970840" y="2006600"/>
            <a:ext cx="1227137" cy="598488"/>
          </a:xfrm>
          <a:custGeom>
            <a:avLst/>
            <a:gdLst>
              <a:gd name="T0" fmla="*/ 0 w 773"/>
              <a:gd name="T1" fmla="*/ 377 h 377"/>
              <a:gd name="T2" fmla="*/ 595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5" y="377"/>
                </a:lnTo>
                <a:lnTo>
                  <a:pt x="773" y="0"/>
                </a:lnTo>
                <a:lnTo>
                  <a:pt x="179" y="0"/>
                </a:lnTo>
                <a:lnTo>
                  <a:pt x="0" y="377"/>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02" name="Freeform 22"/>
          <p:cNvSpPr>
            <a:spLocks/>
          </p:cNvSpPr>
          <p:nvPr/>
        </p:nvSpPr>
        <p:spPr bwMode="auto">
          <a:xfrm>
            <a:off x="7970840" y="2006600"/>
            <a:ext cx="1227137" cy="598488"/>
          </a:xfrm>
          <a:custGeom>
            <a:avLst/>
            <a:gdLst>
              <a:gd name="T0" fmla="*/ 0 w 773"/>
              <a:gd name="T1" fmla="*/ 377 h 377"/>
              <a:gd name="T2" fmla="*/ 595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5" y="377"/>
                </a:lnTo>
                <a:lnTo>
                  <a:pt x="773" y="0"/>
                </a:lnTo>
                <a:lnTo>
                  <a:pt x="179" y="0"/>
                </a:lnTo>
                <a:lnTo>
                  <a:pt x="0" y="377"/>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03" name="Rectangle 23"/>
          <p:cNvSpPr>
            <a:spLocks noChangeArrowheads="1"/>
          </p:cNvSpPr>
          <p:nvPr/>
        </p:nvSpPr>
        <p:spPr bwMode="auto">
          <a:xfrm>
            <a:off x="8493125" y="208280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3</a:t>
            </a:r>
            <a:endParaRPr lang="en-US" altLang="en-US" sz="1600">
              <a:latin typeface="Futura Bk" panose="020B0502020204020303" pitchFamily="34" charset="0"/>
            </a:endParaRPr>
          </a:p>
        </p:txBody>
      </p:sp>
      <p:sp>
        <p:nvSpPr>
          <p:cNvPr id="276504" name="Rectangle 24"/>
          <p:cNvSpPr>
            <a:spLocks noChangeArrowheads="1"/>
          </p:cNvSpPr>
          <p:nvPr/>
        </p:nvSpPr>
        <p:spPr bwMode="auto">
          <a:xfrm>
            <a:off x="8558213" y="208280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P</a:t>
            </a:r>
            <a:endParaRPr lang="en-US" altLang="en-US" sz="1600">
              <a:latin typeface="Futura Bk" panose="020B0502020204020303" pitchFamily="34" charset="0"/>
            </a:endParaRPr>
          </a:p>
        </p:txBody>
      </p:sp>
      <p:sp>
        <p:nvSpPr>
          <p:cNvPr id="276505" name="Rectangle 25"/>
          <p:cNvSpPr>
            <a:spLocks noChangeArrowheads="1"/>
          </p:cNvSpPr>
          <p:nvPr/>
        </p:nvSpPr>
        <p:spPr bwMode="auto">
          <a:xfrm>
            <a:off x="8632825" y="2082800"/>
            <a:ext cx="384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a:t>
            </a:r>
            <a:endParaRPr lang="en-US" altLang="en-US" sz="1600">
              <a:latin typeface="Futura Bk" panose="020B0502020204020303" pitchFamily="34" charset="0"/>
            </a:endParaRPr>
          </a:p>
        </p:txBody>
      </p:sp>
      <p:sp>
        <p:nvSpPr>
          <p:cNvPr id="276506" name="Rectangle 26"/>
          <p:cNvSpPr>
            <a:spLocks noChangeArrowheads="1"/>
          </p:cNvSpPr>
          <p:nvPr/>
        </p:nvSpPr>
        <p:spPr bwMode="auto">
          <a:xfrm>
            <a:off x="8362949" y="2230439"/>
            <a:ext cx="4696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Partners </a:t>
            </a:r>
            <a:endParaRPr lang="en-US" altLang="en-US" sz="1600">
              <a:latin typeface="Futura Bk" panose="020B0502020204020303" pitchFamily="34" charset="0"/>
            </a:endParaRPr>
          </a:p>
        </p:txBody>
      </p:sp>
      <p:sp>
        <p:nvSpPr>
          <p:cNvPr id="276507" name="Rectangle 27"/>
          <p:cNvSpPr>
            <a:spLocks noChangeArrowheads="1"/>
          </p:cNvSpPr>
          <p:nvPr/>
        </p:nvSpPr>
        <p:spPr bwMode="auto">
          <a:xfrm>
            <a:off x="8351839" y="2379663"/>
            <a:ext cx="4536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Revenue</a:t>
            </a:r>
            <a:endParaRPr lang="en-US" altLang="en-US" sz="1600">
              <a:latin typeface="Futura Bk" panose="020B0502020204020303" pitchFamily="34" charset="0"/>
            </a:endParaRPr>
          </a:p>
        </p:txBody>
      </p:sp>
      <p:sp>
        <p:nvSpPr>
          <p:cNvPr id="276508" name="Freeform 28"/>
          <p:cNvSpPr>
            <a:spLocks/>
          </p:cNvSpPr>
          <p:nvPr/>
        </p:nvSpPr>
        <p:spPr bwMode="auto">
          <a:xfrm>
            <a:off x="5305425" y="3306765"/>
            <a:ext cx="1227139" cy="598487"/>
          </a:xfrm>
          <a:custGeom>
            <a:avLst/>
            <a:gdLst>
              <a:gd name="T0" fmla="*/ 0 w 773"/>
              <a:gd name="T1" fmla="*/ 377 h 377"/>
              <a:gd name="T2" fmla="*/ 594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4" y="377"/>
                </a:lnTo>
                <a:lnTo>
                  <a:pt x="773" y="0"/>
                </a:lnTo>
                <a:lnTo>
                  <a:pt x="179" y="0"/>
                </a:lnTo>
                <a:lnTo>
                  <a:pt x="0" y="377"/>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09" name="Freeform 29"/>
          <p:cNvSpPr>
            <a:spLocks/>
          </p:cNvSpPr>
          <p:nvPr/>
        </p:nvSpPr>
        <p:spPr bwMode="auto">
          <a:xfrm>
            <a:off x="5305425" y="3306765"/>
            <a:ext cx="1227139" cy="598487"/>
          </a:xfrm>
          <a:custGeom>
            <a:avLst/>
            <a:gdLst>
              <a:gd name="T0" fmla="*/ 0 w 773"/>
              <a:gd name="T1" fmla="*/ 377 h 377"/>
              <a:gd name="T2" fmla="*/ 594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4" y="377"/>
                </a:lnTo>
                <a:lnTo>
                  <a:pt x="773" y="0"/>
                </a:lnTo>
                <a:lnTo>
                  <a:pt x="179" y="0"/>
                </a:lnTo>
                <a:lnTo>
                  <a:pt x="0" y="377"/>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10" name="Rectangle 30"/>
          <p:cNvSpPr>
            <a:spLocks noChangeArrowheads="1"/>
          </p:cNvSpPr>
          <p:nvPr/>
        </p:nvSpPr>
        <p:spPr bwMode="auto">
          <a:xfrm>
            <a:off x="5649914" y="3378200"/>
            <a:ext cx="5931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Number of </a:t>
            </a:r>
            <a:endParaRPr lang="en-US" altLang="en-US" sz="1600">
              <a:latin typeface="Futura Bk" panose="020B0502020204020303" pitchFamily="34" charset="0"/>
            </a:endParaRPr>
          </a:p>
        </p:txBody>
      </p:sp>
      <p:sp>
        <p:nvSpPr>
          <p:cNvPr id="276511" name="Rectangle 31"/>
          <p:cNvSpPr>
            <a:spLocks noChangeArrowheads="1"/>
          </p:cNvSpPr>
          <p:nvPr/>
        </p:nvSpPr>
        <p:spPr bwMode="auto">
          <a:xfrm>
            <a:off x="5811837" y="3527425"/>
            <a:ext cx="2132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FTE </a:t>
            </a:r>
            <a:endParaRPr lang="en-US" altLang="en-US" sz="1600">
              <a:latin typeface="Futura Bk" panose="020B0502020204020303" pitchFamily="34" charset="0"/>
            </a:endParaRPr>
          </a:p>
        </p:txBody>
      </p:sp>
      <p:sp>
        <p:nvSpPr>
          <p:cNvPr id="276512" name="Rectangle 32"/>
          <p:cNvSpPr>
            <a:spLocks noChangeArrowheads="1"/>
          </p:cNvSpPr>
          <p:nvPr/>
        </p:nvSpPr>
        <p:spPr bwMode="auto">
          <a:xfrm>
            <a:off x="5724526" y="3676651"/>
            <a:ext cx="3943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needed</a:t>
            </a:r>
            <a:endParaRPr lang="en-US" altLang="en-US" sz="1600">
              <a:latin typeface="Futura Bk" panose="020B0502020204020303" pitchFamily="34" charset="0"/>
            </a:endParaRPr>
          </a:p>
        </p:txBody>
      </p:sp>
      <p:sp>
        <p:nvSpPr>
          <p:cNvPr id="276513" name="Line 33"/>
          <p:cNvSpPr>
            <a:spLocks noChangeShapeType="1"/>
          </p:cNvSpPr>
          <p:nvPr/>
        </p:nvSpPr>
        <p:spPr bwMode="auto">
          <a:xfrm flipH="1">
            <a:off x="4903789" y="3905249"/>
            <a:ext cx="1014412" cy="414339"/>
          </a:xfrm>
          <a:prstGeom prst="line">
            <a:avLst/>
          </a:prstGeom>
          <a:noFill/>
          <a:ln w="317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14" name="Freeform 34"/>
          <p:cNvSpPr>
            <a:spLocks/>
          </p:cNvSpPr>
          <p:nvPr/>
        </p:nvSpPr>
        <p:spPr bwMode="auto">
          <a:xfrm>
            <a:off x="4729163" y="4246563"/>
            <a:ext cx="214312" cy="144463"/>
          </a:xfrm>
          <a:custGeom>
            <a:avLst/>
            <a:gdLst>
              <a:gd name="T0" fmla="*/ 135 w 135"/>
              <a:gd name="T1" fmla="*/ 84 h 91"/>
              <a:gd name="T2" fmla="*/ 0 w 135"/>
              <a:gd name="T3" fmla="*/ 91 h 91"/>
              <a:gd name="T4" fmla="*/ 104 w 135"/>
              <a:gd name="T5" fmla="*/ 0 h 91"/>
              <a:gd name="T6" fmla="*/ 135 w 135"/>
              <a:gd name="T7" fmla="*/ 84 h 91"/>
            </a:gdLst>
            <a:ahLst/>
            <a:cxnLst>
              <a:cxn ang="0">
                <a:pos x="T0" y="T1"/>
              </a:cxn>
              <a:cxn ang="0">
                <a:pos x="T2" y="T3"/>
              </a:cxn>
              <a:cxn ang="0">
                <a:pos x="T4" y="T5"/>
              </a:cxn>
              <a:cxn ang="0">
                <a:pos x="T6" y="T7"/>
              </a:cxn>
            </a:cxnLst>
            <a:rect l="0" t="0" r="r" b="b"/>
            <a:pathLst>
              <a:path w="135" h="91">
                <a:moveTo>
                  <a:pt x="135" y="84"/>
                </a:moveTo>
                <a:lnTo>
                  <a:pt x="0" y="91"/>
                </a:lnTo>
                <a:lnTo>
                  <a:pt x="104" y="0"/>
                </a:lnTo>
                <a:lnTo>
                  <a:pt x="135"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15" name="Line 35"/>
          <p:cNvSpPr>
            <a:spLocks noChangeShapeType="1"/>
          </p:cNvSpPr>
          <p:nvPr/>
        </p:nvSpPr>
        <p:spPr bwMode="auto">
          <a:xfrm>
            <a:off x="5918200" y="3905249"/>
            <a:ext cx="1016000" cy="414339"/>
          </a:xfrm>
          <a:prstGeom prst="line">
            <a:avLst/>
          </a:prstGeom>
          <a:noFill/>
          <a:ln w="317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16" name="Freeform 36"/>
          <p:cNvSpPr>
            <a:spLocks/>
          </p:cNvSpPr>
          <p:nvPr/>
        </p:nvSpPr>
        <p:spPr bwMode="auto">
          <a:xfrm>
            <a:off x="6894513" y="4246563"/>
            <a:ext cx="214312" cy="144463"/>
          </a:xfrm>
          <a:custGeom>
            <a:avLst/>
            <a:gdLst>
              <a:gd name="T0" fmla="*/ 31 w 135"/>
              <a:gd name="T1" fmla="*/ 0 h 91"/>
              <a:gd name="T2" fmla="*/ 135 w 135"/>
              <a:gd name="T3" fmla="*/ 91 h 91"/>
              <a:gd name="T4" fmla="*/ 0 w 135"/>
              <a:gd name="T5" fmla="*/ 84 h 91"/>
              <a:gd name="T6" fmla="*/ 31 w 135"/>
              <a:gd name="T7" fmla="*/ 0 h 91"/>
            </a:gdLst>
            <a:ahLst/>
            <a:cxnLst>
              <a:cxn ang="0">
                <a:pos x="T0" y="T1"/>
              </a:cxn>
              <a:cxn ang="0">
                <a:pos x="T2" y="T3"/>
              </a:cxn>
              <a:cxn ang="0">
                <a:pos x="T4" y="T5"/>
              </a:cxn>
              <a:cxn ang="0">
                <a:pos x="T6" y="T7"/>
              </a:cxn>
            </a:cxnLst>
            <a:rect l="0" t="0" r="r" b="b"/>
            <a:pathLst>
              <a:path w="135" h="91">
                <a:moveTo>
                  <a:pt x="31" y="0"/>
                </a:moveTo>
                <a:lnTo>
                  <a:pt x="135" y="91"/>
                </a:lnTo>
                <a:lnTo>
                  <a:pt x="0" y="84"/>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17" name="Freeform 37"/>
          <p:cNvSpPr>
            <a:spLocks/>
          </p:cNvSpPr>
          <p:nvPr/>
        </p:nvSpPr>
        <p:spPr bwMode="auto">
          <a:xfrm>
            <a:off x="4260852" y="4391026"/>
            <a:ext cx="936625" cy="415925"/>
          </a:xfrm>
          <a:custGeom>
            <a:avLst/>
            <a:gdLst>
              <a:gd name="T0" fmla="*/ 0 w 590"/>
              <a:gd name="T1" fmla="*/ 262 h 262"/>
              <a:gd name="T2" fmla="*/ 466 w 590"/>
              <a:gd name="T3" fmla="*/ 262 h 262"/>
              <a:gd name="T4" fmla="*/ 590 w 590"/>
              <a:gd name="T5" fmla="*/ 0 h 262"/>
              <a:gd name="T6" fmla="*/ 125 w 590"/>
              <a:gd name="T7" fmla="*/ 0 h 262"/>
              <a:gd name="T8" fmla="*/ 0 w 590"/>
              <a:gd name="T9" fmla="*/ 262 h 262"/>
            </a:gdLst>
            <a:ahLst/>
            <a:cxnLst>
              <a:cxn ang="0">
                <a:pos x="T0" y="T1"/>
              </a:cxn>
              <a:cxn ang="0">
                <a:pos x="T2" y="T3"/>
              </a:cxn>
              <a:cxn ang="0">
                <a:pos x="T4" y="T5"/>
              </a:cxn>
              <a:cxn ang="0">
                <a:pos x="T6" y="T7"/>
              </a:cxn>
              <a:cxn ang="0">
                <a:pos x="T8" y="T9"/>
              </a:cxn>
            </a:cxnLst>
            <a:rect l="0" t="0" r="r" b="b"/>
            <a:pathLst>
              <a:path w="590" h="262">
                <a:moveTo>
                  <a:pt x="0" y="262"/>
                </a:moveTo>
                <a:lnTo>
                  <a:pt x="466" y="262"/>
                </a:lnTo>
                <a:lnTo>
                  <a:pt x="590" y="0"/>
                </a:lnTo>
                <a:lnTo>
                  <a:pt x="125" y="0"/>
                </a:lnTo>
                <a:lnTo>
                  <a:pt x="0" y="26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18" name="Freeform 38"/>
          <p:cNvSpPr>
            <a:spLocks/>
          </p:cNvSpPr>
          <p:nvPr/>
        </p:nvSpPr>
        <p:spPr bwMode="auto">
          <a:xfrm>
            <a:off x="4260852" y="4391026"/>
            <a:ext cx="936625" cy="415925"/>
          </a:xfrm>
          <a:custGeom>
            <a:avLst/>
            <a:gdLst>
              <a:gd name="T0" fmla="*/ 0 w 590"/>
              <a:gd name="T1" fmla="*/ 262 h 262"/>
              <a:gd name="T2" fmla="*/ 466 w 590"/>
              <a:gd name="T3" fmla="*/ 262 h 262"/>
              <a:gd name="T4" fmla="*/ 590 w 590"/>
              <a:gd name="T5" fmla="*/ 0 h 262"/>
              <a:gd name="T6" fmla="*/ 125 w 590"/>
              <a:gd name="T7" fmla="*/ 0 h 262"/>
              <a:gd name="T8" fmla="*/ 0 w 590"/>
              <a:gd name="T9" fmla="*/ 262 h 262"/>
            </a:gdLst>
            <a:ahLst/>
            <a:cxnLst>
              <a:cxn ang="0">
                <a:pos x="T0" y="T1"/>
              </a:cxn>
              <a:cxn ang="0">
                <a:pos x="T2" y="T3"/>
              </a:cxn>
              <a:cxn ang="0">
                <a:pos x="T4" y="T5"/>
              </a:cxn>
              <a:cxn ang="0">
                <a:pos x="T6" y="T7"/>
              </a:cxn>
              <a:cxn ang="0">
                <a:pos x="T8" y="T9"/>
              </a:cxn>
            </a:cxnLst>
            <a:rect l="0" t="0" r="r" b="b"/>
            <a:pathLst>
              <a:path w="590" h="262">
                <a:moveTo>
                  <a:pt x="0" y="262"/>
                </a:moveTo>
                <a:lnTo>
                  <a:pt x="466" y="262"/>
                </a:lnTo>
                <a:lnTo>
                  <a:pt x="590" y="0"/>
                </a:lnTo>
                <a:lnTo>
                  <a:pt x="125" y="0"/>
                </a:lnTo>
                <a:lnTo>
                  <a:pt x="0" y="26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19" name="Rectangle 39"/>
          <p:cNvSpPr>
            <a:spLocks noChangeArrowheads="1"/>
          </p:cNvSpPr>
          <p:nvPr/>
        </p:nvSpPr>
        <p:spPr bwMode="auto">
          <a:xfrm>
            <a:off x="4530726" y="4445000"/>
            <a:ext cx="4376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Internal </a:t>
            </a:r>
            <a:endParaRPr lang="en-US" altLang="en-US" sz="1600">
              <a:latin typeface="Futura Bk" panose="020B0502020204020303" pitchFamily="34" charset="0"/>
            </a:endParaRPr>
          </a:p>
        </p:txBody>
      </p:sp>
      <p:sp>
        <p:nvSpPr>
          <p:cNvPr id="276520" name="Rectangle 40"/>
          <p:cNvSpPr>
            <a:spLocks noChangeArrowheads="1"/>
          </p:cNvSpPr>
          <p:nvPr/>
        </p:nvSpPr>
        <p:spPr bwMode="auto">
          <a:xfrm>
            <a:off x="4521202" y="4594225"/>
            <a:ext cx="3590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HP FTE</a:t>
            </a:r>
            <a:endParaRPr lang="en-US" altLang="en-US" sz="1600">
              <a:latin typeface="Futura Bk" panose="020B0502020204020303" pitchFamily="34" charset="0"/>
            </a:endParaRPr>
          </a:p>
        </p:txBody>
      </p:sp>
      <p:sp>
        <p:nvSpPr>
          <p:cNvPr id="276521" name="Freeform 41"/>
          <p:cNvSpPr>
            <a:spLocks/>
          </p:cNvSpPr>
          <p:nvPr/>
        </p:nvSpPr>
        <p:spPr bwMode="auto">
          <a:xfrm>
            <a:off x="6640514" y="4391026"/>
            <a:ext cx="935037" cy="415925"/>
          </a:xfrm>
          <a:custGeom>
            <a:avLst/>
            <a:gdLst>
              <a:gd name="T0" fmla="*/ 0 w 589"/>
              <a:gd name="T1" fmla="*/ 262 h 262"/>
              <a:gd name="T2" fmla="*/ 465 w 589"/>
              <a:gd name="T3" fmla="*/ 262 h 262"/>
              <a:gd name="T4" fmla="*/ 589 w 589"/>
              <a:gd name="T5" fmla="*/ 0 h 262"/>
              <a:gd name="T6" fmla="*/ 124 w 589"/>
              <a:gd name="T7" fmla="*/ 0 h 262"/>
              <a:gd name="T8" fmla="*/ 0 w 589"/>
              <a:gd name="T9" fmla="*/ 262 h 262"/>
            </a:gdLst>
            <a:ahLst/>
            <a:cxnLst>
              <a:cxn ang="0">
                <a:pos x="T0" y="T1"/>
              </a:cxn>
              <a:cxn ang="0">
                <a:pos x="T2" y="T3"/>
              </a:cxn>
              <a:cxn ang="0">
                <a:pos x="T4" y="T5"/>
              </a:cxn>
              <a:cxn ang="0">
                <a:pos x="T6" y="T7"/>
              </a:cxn>
              <a:cxn ang="0">
                <a:pos x="T8" y="T9"/>
              </a:cxn>
            </a:cxnLst>
            <a:rect l="0" t="0" r="r" b="b"/>
            <a:pathLst>
              <a:path w="589" h="262">
                <a:moveTo>
                  <a:pt x="0" y="262"/>
                </a:moveTo>
                <a:lnTo>
                  <a:pt x="465" y="262"/>
                </a:lnTo>
                <a:lnTo>
                  <a:pt x="589" y="0"/>
                </a:lnTo>
                <a:lnTo>
                  <a:pt x="124" y="0"/>
                </a:lnTo>
                <a:lnTo>
                  <a:pt x="0" y="26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22" name="Freeform 42"/>
          <p:cNvSpPr>
            <a:spLocks/>
          </p:cNvSpPr>
          <p:nvPr/>
        </p:nvSpPr>
        <p:spPr bwMode="auto">
          <a:xfrm>
            <a:off x="6640514" y="4391026"/>
            <a:ext cx="935037" cy="415925"/>
          </a:xfrm>
          <a:custGeom>
            <a:avLst/>
            <a:gdLst>
              <a:gd name="T0" fmla="*/ 0 w 589"/>
              <a:gd name="T1" fmla="*/ 262 h 262"/>
              <a:gd name="T2" fmla="*/ 465 w 589"/>
              <a:gd name="T3" fmla="*/ 262 h 262"/>
              <a:gd name="T4" fmla="*/ 589 w 589"/>
              <a:gd name="T5" fmla="*/ 0 h 262"/>
              <a:gd name="T6" fmla="*/ 124 w 589"/>
              <a:gd name="T7" fmla="*/ 0 h 262"/>
              <a:gd name="T8" fmla="*/ 0 w 589"/>
              <a:gd name="T9" fmla="*/ 262 h 262"/>
            </a:gdLst>
            <a:ahLst/>
            <a:cxnLst>
              <a:cxn ang="0">
                <a:pos x="T0" y="T1"/>
              </a:cxn>
              <a:cxn ang="0">
                <a:pos x="T2" y="T3"/>
              </a:cxn>
              <a:cxn ang="0">
                <a:pos x="T4" y="T5"/>
              </a:cxn>
              <a:cxn ang="0">
                <a:pos x="T6" y="T7"/>
              </a:cxn>
              <a:cxn ang="0">
                <a:pos x="T8" y="T9"/>
              </a:cxn>
            </a:cxnLst>
            <a:rect l="0" t="0" r="r" b="b"/>
            <a:pathLst>
              <a:path w="589" h="262">
                <a:moveTo>
                  <a:pt x="0" y="262"/>
                </a:moveTo>
                <a:lnTo>
                  <a:pt x="465" y="262"/>
                </a:lnTo>
                <a:lnTo>
                  <a:pt x="589" y="0"/>
                </a:lnTo>
                <a:lnTo>
                  <a:pt x="124" y="0"/>
                </a:lnTo>
                <a:lnTo>
                  <a:pt x="0" y="26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23" name="Rectangle 43"/>
          <p:cNvSpPr>
            <a:spLocks noChangeArrowheads="1"/>
          </p:cNvSpPr>
          <p:nvPr/>
        </p:nvSpPr>
        <p:spPr bwMode="auto">
          <a:xfrm>
            <a:off x="6973888" y="4524375"/>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CTW</a:t>
            </a:r>
            <a:endParaRPr lang="en-US" altLang="en-US" sz="1600">
              <a:latin typeface="Futura Bk" panose="020B0502020204020303" pitchFamily="34" charset="0"/>
            </a:endParaRPr>
          </a:p>
        </p:txBody>
      </p:sp>
      <p:sp>
        <p:nvSpPr>
          <p:cNvPr id="276524" name="Freeform 44"/>
          <p:cNvSpPr>
            <a:spLocks/>
          </p:cNvSpPr>
          <p:nvPr/>
        </p:nvSpPr>
        <p:spPr bwMode="auto">
          <a:xfrm>
            <a:off x="3586164"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25" name="Freeform 45"/>
          <p:cNvSpPr>
            <a:spLocks/>
          </p:cNvSpPr>
          <p:nvPr/>
        </p:nvSpPr>
        <p:spPr bwMode="auto">
          <a:xfrm>
            <a:off x="3586164"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26" name="Rectangle 46"/>
          <p:cNvSpPr>
            <a:spLocks noChangeArrowheads="1"/>
          </p:cNvSpPr>
          <p:nvPr/>
        </p:nvSpPr>
        <p:spPr bwMode="auto">
          <a:xfrm>
            <a:off x="3868739" y="5499100"/>
            <a:ext cx="1330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SA</a:t>
            </a:r>
            <a:endParaRPr lang="en-US" altLang="en-US" sz="1600">
              <a:latin typeface="Futura Bk" panose="020B0502020204020303" pitchFamily="34" charset="0"/>
            </a:endParaRPr>
          </a:p>
        </p:txBody>
      </p:sp>
      <p:sp>
        <p:nvSpPr>
          <p:cNvPr id="276527" name="Freeform 47"/>
          <p:cNvSpPr>
            <a:spLocks/>
          </p:cNvSpPr>
          <p:nvPr/>
        </p:nvSpPr>
        <p:spPr bwMode="auto">
          <a:xfrm>
            <a:off x="4365625"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28" name="Freeform 48"/>
          <p:cNvSpPr>
            <a:spLocks/>
          </p:cNvSpPr>
          <p:nvPr/>
        </p:nvSpPr>
        <p:spPr bwMode="auto">
          <a:xfrm>
            <a:off x="4365625"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29" name="Rectangle 49"/>
          <p:cNvSpPr>
            <a:spLocks noChangeArrowheads="1"/>
          </p:cNvSpPr>
          <p:nvPr/>
        </p:nvSpPr>
        <p:spPr bwMode="auto">
          <a:xfrm>
            <a:off x="4651375" y="5499100"/>
            <a:ext cx="1394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BC</a:t>
            </a:r>
            <a:endParaRPr lang="en-US" altLang="en-US" sz="1600">
              <a:latin typeface="Futura Bk" panose="020B0502020204020303" pitchFamily="34" charset="0"/>
            </a:endParaRPr>
          </a:p>
        </p:txBody>
      </p:sp>
      <p:sp>
        <p:nvSpPr>
          <p:cNvPr id="276530" name="Freeform 50"/>
          <p:cNvSpPr>
            <a:spLocks/>
          </p:cNvSpPr>
          <p:nvPr/>
        </p:nvSpPr>
        <p:spPr bwMode="auto">
          <a:xfrm>
            <a:off x="5145089"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31" name="Freeform 51"/>
          <p:cNvSpPr>
            <a:spLocks/>
          </p:cNvSpPr>
          <p:nvPr/>
        </p:nvSpPr>
        <p:spPr bwMode="auto">
          <a:xfrm>
            <a:off x="5145089"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32" name="Rectangle 52"/>
          <p:cNvSpPr>
            <a:spLocks noChangeArrowheads="1"/>
          </p:cNvSpPr>
          <p:nvPr/>
        </p:nvSpPr>
        <p:spPr bwMode="auto">
          <a:xfrm>
            <a:off x="5432426" y="549910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TC</a:t>
            </a:r>
            <a:endParaRPr lang="en-US" altLang="en-US" sz="1600">
              <a:latin typeface="Futura Bk" panose="020B0502020204020303" pitchFamily="34" charset="0"/>
            </a:endParaRPr>
          </a:p>
        </p:txBody>
      </p:sp>
      <p:sp>
        <p:nvSpPr>
          <p:cNvPr id="276533" name="Line 53"/>
          <p:cNvSpPr>
            <a:spLocks noChangeShapeType="1"/>
          </p:cNvSpPr>
          <p:nvPr/>
        </p:nvSpPr>
        <p:spPr bwMode="auto">
          <a:xfrm flipH="1">
            <a:off x="3810001" y="4806951"/>
            <a:ext cx="690563" cy="538163"/>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4" name="Freeform 54"/>
          <p:cNvSpPr>
            <a:spLocks/>
          </p:cNvSpPr>
          <p:nvPr/>
        </p:nvSpPr>
        <p:spPr bwMode="auto">
          <a:xfrm>
            <a:off x="3733800" y="5303839"/>
            <a:ext cx="120651" cy="111125"/>
          </a:xfrm>
          <a:custGeom>
            <a:avLst/>
            <a:gdLst>
              <a:gd name="T0" fmla="*/ 76 w 76"/>
              <a:gd name="T1" fmla="*/ 43 h 70"/>
              <a:gd name="T2" fmla="*/ 0 w 76"/>
              <a:gd name="T3" fmla="*/ 70 h 70"/>
              <a:gd name="T4" fmla="*/ 46 w 76"/>
              <a:gd name="T5" fmla="*/ 0 h 70"/>
              <a:gd name="T6" fmla="*/ 76 w 76"/>
              <a:gd name="T7" fmla="*/ 43 h 70"/>
            </a:gdLst>
            <a:ahLst/>
            <a:cxnLst>
              <a:cxn ang="0">
                <a:pos x="T0" y="T1"/>
              </a:cxn>
              <a:cxn ang="0">
                <a:pos x="T2" y="T3"/>
              </a:cxn>
              <a:cxn ang="0">
                <a:pos x="T4" y="T5"/>
              </a:cxn>
              <a:cxn ang="0">
                <a:pos x="T6" y="T7"/>
              </a:cxn>
            </a:cxnLst>
            <a:rect l="0" t="0" r="r" b="b"/>
            <a:pathLst>
              <a:path w="76" h="70">
                <a:moveTo>
                  <a:pt x="76" y="43"/>
                </a:moveTo>
                <a:lnTo>
                  <a:pt x="0" y="70"/>
                </a:lnTo>
                <a:lnTo>
                  <a:pt x="46" y="0"/>
                </a:ln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35" name="Line 55"/>
          <p:cNvSpPr>
            <a:spLocks noChangeShapeType="1"/>
          </p:cNvSpPr>
          <p:nvPr/>
        </p:nvSpPr>
        <p:spPr bwMode="auto">
          <a:xfrm>
            <a:off x="4729164" y="4806949"/>
            <a:ext cx="1587" cy="490539"/>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6" name="Freeform 56"/>
          <p:cNvSpPr>
            <a:spLocks/>
          </p:cNvSpPr>
          <p:nvPr/>
        </p:nvSpPr>
        <p:spPr bwMode="auto">
          <a:xfrm>
            <a:off x="4689477" y="5287963"/>
            <a:ext cx="79375" cy="127000"/>
          </a:xfrm>
          <a:custGeom>
            <a:avLst/>
            <a:gdLst>
              <a:gd name="T0" fmla="*/ 50 w 50"/>
              <a:gd name="T1" fmla="*/ 0 h 80"/>
              <a:gd name="T2" fmla="*/ 25 w 50"/>
              <a:gd name="T3" fmla="*/ 80 h 80"/>
              <a:gd name="T4" fmla="*/ 0 w 50"/>
              <a:gd name="T5" fmla="*/ 0 h 80"/>
              <a:gd name="T6" fmla="*/ 50 w 50"/>
              <a:gd name="T7" fmla="*/ 0 h 80"/>
            </a:gdLst>
            <a:ahLst/>
            <a:cxnLst>
              <a:cxn ang="0">
                <a:pos x="T0" y="T1"/>
              </a:cxn>
              <a:cxn ang="0">
                <a:pos x="T2" y="T3"/>
              </a:cxn>
              <a:cxn ang="0">
                <a:pos x="T4" y="T5"/>
              </a:cxn>
              <a:cxn ang="0">
                <a:pos x="T6" y="T7"/>
              </a:cxn>
            </a:cxnLst>
            <a:rect l="0" t="0" r="r" b="b"/>
            <a:pathLst>
              <a:path w="50" h="80">
                <a:moveTo>
                  <a:pt x="50" y="0"/>
                </a:moveTo>
                <a:lnTo>
                  <a:pt x="25" y="80"/>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37" name="Line 57"/>
          <p:cNvSpPr>
            <a:spLocks noChangeShapeType="1"/>
          </p:cNvSpPr>
          <p:nvPr/>
        </p:nvSpPr>
        <p:spPr bwMode="auto">
          <a:xfrm>
            <a:off x="4729163" y="4806951"/>
            <a:ext cx="690563" cy="538163"/>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8" name="Freeform 58"/>
          <p:cNvSpPr>
            <a:spLocks/>
          </p:cNvSpPr>
          <p:nvPr/>
        </p:nvSpPr>
        <p:spPr bwMode="auto">
          <a:xfrm>
            <a:off x="5387975" y="5303839"/>
            <a:ext cx="120651" cy="111125"/>
          </a:xfrm>
          <a:custGeom>
            <a:avLst/>
            <a:gdLst>
              <a:gd name="T0" fmla="*/ 30 w 76"/>
              <a:gd name="T1" fmla="*/ 0 h 70"/>
              <a:gd name="T2" fmla="*/ 76 w 76"/>
              <a:gd name="T3" fmla="*/ 70 h 70"/>
              <a:gd name="T4" fmla="*/ 0 w 76"/>
              <a:gd name="T5" fmla="*/ 43 h 70"/>
              <a:gd name="T6" fmla="*/ 30 w 76"/>
              <a:gd name="T7" fmla="*/ 0 h 70"/>
            </a:gdLst>
            <a:ahLst/>
            <a:cxnLst>
              <a:cxn ang="0">
                <a:pos x="T0" y="T1"/>
              </a:cxn>
              <a:cxn ang="0">
                <a:pos x="T2" y="T3"/>
              </a:cxn>
              <a:cxn ang="0">
                <a:pos x="T4" y="T5"/>
              </a:cxn>
              <a:cxn ang="0">
                <a:pos x="T6" y="T7"/>
              </a:cxn>
            </a:cxnLst>
            <a:rect l="0" t="0" r="r" b="b"/>
            <a:pathLst>
              <a:path w="76" h="70">
                <a:moveTo>
                  <a:pt x="30" y="0"/>
                </a:moveTo>
                <a:lnTo>
                  <a:pt x="76" y="70"/>
                </a:lnTo>
                <a:lnTo>
                  <a:pt x="0" y="43"/>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42" name="Freeform 62"/>
          <p:cNvSpPr>
            <a:spLocks/>
          </p:cNvSpPr>
          <p:nvPr/>
        </p:nvSpPr>
        <p:spPr bwMode="auto">
          <a:xfrm>
            <a:off x="2438401" y="990600"/>
            <a:ext cx="4095751" cy="4306888"/>
          </a:xfrm>
          <a:custGeom>
            <a:avLst/>
            <a:gdLst>
              <a:gd name="T0" fmla="*/ 0 w 2119"/>
              <a:gd name="T1" fmla="*/ 2701 h 2701"/>
              <a:gd name="T2" fmla="*/ 0 w 2119"/>
              <a:gd name="T3" fmla="*/ 2 h 2701"/>
              <a:gd name="T4" fmla="*/ 2119 w 2119"/>
              <a:gd name="T5" fmla="*/ 0 h 2701"/>
            </a:gdLst>
            <a:ahLst/>
            <a:cxnLst>
              <a:cxn ang="0">
                <a:pos x="T0" y="T1"/>
              </a:cxn>
              <a:cxn ang="0">
                <a:pos x="T2" y="T3"/>
              </a:cxn>
              <a:cxn ang="0">
                <a:pos x="T4" y="T5"/>
              </a:cxn>
            </a:cxnLst>
            <a:rect l="0" t="0" r="r" b="b"/>
            <a:pathLst>
              <a:path w="2119" h="2701">
                <a:moveTo>
                  <a:pt x="0" y="2701"/>
                </a:moveTo>
                <a:lnTo>
                  <a:pt x="0" y="2"/>
                </a:lnTo>
                <a:lnTo>
                  <a:pt x="2119"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62" name="Line 82"/>
          <p:cNvSpPr>
            <a:spLocks noChangeShapeType="1"/>
          </p:cNvSpPr>
          <p:nvPr/>
        </p:nvSpPr>
        <p:spPr bwMode="auto">
          <a:xfrm flipV="1">
            <a:off x="2365375" y="1009652"/>
            <a:ext cx="20639" cy="2222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3" name="Rectangle 83"/>
          <p:cNvSpPr>
            <a:spLocks noChangeArrowheads="1"/>
          </p:cNvSpPr>
          <p:nvPr/>
        </p:nvSpPr>
        <p:spPr bwMode="auto">
          <a:xfrm rot="16200000">
            <a:off x="4144822" y="6241307"/>
            <a:ext cx="288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 </a:t>
            </a:r>
            <a:endParaRPr lang="en-US" altLang="en-US" sz="1600">
              <a:latin typeface="Futura Bk" panose="020B0502020204020303" pitchFamily="34" charset="0"/>
            </a:endParaRPr>
          </a:p>
        </p:txBody>
      </p:sp>
      <p:sp>
        <p:nvSpPr>
          <p:cNvPr id="276564" name="Freeform 84"/>
          <p:cNvSpPr>
            <a:spLocks noEditPoints="1"/>
          </p:cNvSpPr>
          <p:nvPr/>
        </p:nvSpPr>
        <p:spPr bwMode="auto">
          <a:xfrm>
            <a:off x="4848226" y="2300288"/>
            <a:ext cx="604839" cy="11112"/>
          </a:xfrm>
          <a:custGeom>
            <a:avLst/>
            <a:gdLst>
              <a:gd name="T0" fmla="*/ 883 w 891"/>
              <a:gd name="T1" fmla="*/ 16 h 16"/>
              <a:gd name="T2" fmla="*/ 771 w 891"/>
              <a:gd name="T3" fmla="*/ 16 h 16"/>
              <a:gd name="T4" fmla="*/ 763 w 891"/>
              <a:gd name="T5" fmla="*/ 8 h 16"/>
              <a:gd name="T6" fmla="*/ 771 w 891"/>
              <a:gd name="T7" fmla="*/ 0 h 16"/>
              <a:gd name="T8" fmla="*/ 883 w 891"/>
              <a:gd name="T9" fmla="*/ 0 h 16"/>
              <a:gd name="T10" fmla="*/ 891 w 891"/>
              <a:gd name="T11" fmla="*/ 8 h 16"/>
              <a:gd name="T12" fmla="*/ 883 w 891"/>
              <a:gd name="T13" fmla="*/ 16 h 16"/>
              <a:gd name="T14" fmla="*/ 691 w 891"/>
              <a:gd name="T15" fmla="*/ 16 h 16"/>
              <a:gd name="T16" fmla="*/ 579 w 891"/>
              <a:gd name="T17" fmla="*/ 16 h 16"/>
              <a:gd name="T18" fmla="*/ 571 w 891"/>
              <a:gd name="T19" fmla="*/ 8 h 16"/>
              <a:gd name="T20" fmla="*/ 579 w 891"/>
              <a:gd name="T21" fmla="*/ 0 h 16"/>
              <a:gd name="T22" fmla="*/ 691 w 891"/>
              <a:gd name="T23" fmla="*/ 0 h 16"/>
              <a:gd name="T24" fmla="*/ 699 w 891"/>
              <a:gd name="T25" fmla="*/ 8 h 16"/>
              <a:gd name="T26" fmla="*/ 691 w 891"/>
              <a:gd name="T27" fmla="*/ 16 h 16"/>
              <a:gd name="T28" fmla="*/ 499 w 891"/>
              <a:gd name="T29" fmla="*/ 16 h 16"/>
              <a:gd name="T30" fmla="*/ 387 w 891"/>
              <a:gd name="T31" fmla="*/ 16 h 16"/>
              <a:gd name="T32" fmla="*/ 379 w 891"/>
              <a:gd name="T33" fmla="*/ 8 h 16"/>
              <a:gd name="T34" fmla="*/ 387 w 891"/>
              <a:gd name="T35" fmla="*/ 0 h 16"/>
              <a:gd name="T36" fmla="*/ 499 w 891"/>
              <a:gd name="T37" fmla="*/ 0 h 16"/>
              <a:gd name="T38" fmla="*/ 507 w 891"/>
              <a:gd name="T39" fmla="*/ 8 h 16"/>
              <a:gd name="T40" fmla="*/ 499 w 891"/>
              <a:gd name="T41" fmla="*/ 16 h 16"/>
              <a:gd name="T42" fmla="*/ 307 w 891"/>
              <a:gd name="T43" fmla="*/ 16 h 16"/>
              <a:gd name="T44" fmla="*/ 195 w 891"/>
              <a:gd name="T45" fmla="*/ 16 h 16"/>
              <a:gd name="T46" fmla="*/ 187 w 891"/>
              <a:gd name="T47" fmla="*/ 8 h 16"/>
              <a:gd name="T48" fmla="*/ 195 w 891"/>
              <a:gd name="T49" fmla="*/ 0 h 16"/>
              <a:gd name="T50" fmla="*/ 307 w 891"/>
              <a:gd name="T51" fmla="*/ 0 h 16"/>
              <a:gd name="T52" fmla="*/ 315 w 891"/>
              <a:gd name="T53" fmla="*/ 8 h 16"/>
              <a:gd name="T54" fmla="*/ 307 w 891"/>
              <a:gd name="T55" fmla="*/ 16 h 16"/>
              <a:gd name="T56" fmla="*/ 115 w 891"/>
              <a:gd name="T57" fmla="*/ 16 h 16"/>
              <a:gd name="T58" fmla="*/ 8 w 891"/>
              <a:gd name="T59" fmla="*/ 16 h 16"/>
              <a:gd name="T60" fmla="*/ 0 w 891"/>
              <a:gd name="T61" fmla="*/ 8 h 16"/>
              <a:gd name="T62" fmla="*/ 8 w 891"/>
              <a:gd name="T63" fmla="*/ 0 h 16"/>
              <a:gd name="T64" fmla="*/ 115 w 891"/>
              <a:gd name="T65" fmla="*/ 0 h 16"/>
              <a:gd name="T66" fmla="*/ 123 w 891"/>
              <a:gd name="T67" fmla="*/ 8 h 16"/>
              <a:gd name="T68" fmla="*/ 115 w 891"/>
              <a:gd name="T6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1" h="16">
                <a:moveTo>
                  <a:pt x="883" y="16"/>
                </a:moveTo>
                <a:lnTo>
                  <a:pt x="771" y="16"/>
                </a:lnTo>
                <a:cubicBezTo>
                  <a:pt x="767" y="16"/>
                  <a:pt x="763" y="12"/>
                  <a:pt x="763" y="8"/>
                </a:cubicBezTo>
                <a:cubicBezTo>
                  <a:pt x="763" y="3"/>
                  <a:pt x="767" y="0"/>
                  <a:pt x="771" y="0"/>
                </a:cubicBezTo>
                <a:lnTo>
                  <a:pt x="883" y="0"/>
                </a:lnTo>
                <a:cubicBezTo>
                  <a:pt x="887" y="0"/>
                  <a:pt x="891" y="3"/>
                  <a:pt x="891" y="8"/>
                </a:cubicBezTo>
                <a:cubicBezTo>
                  <a:pt x="891" y="12"/>
                  <a:pt x="887" y="16"/>
                  <a:pt x="883" y="16"/>
                </a:cubicBezTo>
                <a:close/>
                <a:moveTo>
                  <a:pt x="691" y="16"/>
                </a:moveTo>
                <a:lnTo>
                  <a:pt x="579" y="16"/>
                </a:lnTo>
                <a:cubicBezTo>
                  <a:pt x="575" y="16"/>
                  <a:pt x="571" y="12"/>
                  <a:pt x="571" y="8"/>
                </a:cubicBezTo>
                <a:cubicBezTo>
                  <a:pt x="571" y="3"/>
                  <a:pt x="575" y="0"/>
                  <a:pt x="579" y="0"/>
                </a:cubicBezTo>
                <a:lnTo>
                  <a:pt x="691" y="0"/>
                </a:lnTo>
                <a:cubicBezTo>
                  <a:pt x="695" y="0"/>
                  <a:pt x="699" y="3"/>
                  <a:pt x="699" y="8"/>
                </a:cubicBezTo>
                <a:cubicBezTo>
                  <a:pt x="699" y="12"/>
                  <a:pt x="695" y="16"/>
                  <a:pt x="691" y="16"/>
                </a:cubicBezTo>
                <a:close/>
                <a:moveTo>
                  <a:pt x="499" y="16"/>
                </a:moveTo>
                <a:lnTo>
                  <a:pt x="387" y="16"/>
                </a:lnTo>
                <a:cubicBezTo>
                  <a:pt x="383" y="16"/>
                  <a:pt x="379" y="12"/>
                  <a:pt x="379" y="8"/>
                </a:cubicBezTo>
                <a:cubicBezTo>
                  <a:pt x="379" y="3"/>
                  <a:pt x="383" y="0"/>
                  <a:pt x="387" y="0"/>
                </a:cubicBezTo>
                <a:lnTo>
                  <a:pt x="499" y="0"/>
                </a:lnTo>
                <a:cubicBezTo>
                  <a:pt x="503" y="0"/>
                  <a:pt x="507" y="3"/>
                  <a:pt x="507" y="8"/>
                </a:cubicBezTo>
                <a:cubicBezTo>
                  <a:pt x="507" y="12"/>
                  <a:pt x="503" y="16"/>
                  <a:pt x="499" y="16"/>
                </a:cubicBezTo>
                <a:close/>
                <a:moveTo>
                  <a:pt x="307" y="16"/>
                </a:moveTo>
                <a:lnTo>
                  <a:pt x="195" y="16"/>
                </a:lnTo>
                <a:cubicBezTo>
                  <a:pt x="191" y="16"/>
                  <a:pt x="187" y="12"/>
                  <a:pt x="187" y="8"/>
                </a:cubicBezTo>
                <a:cubicBezTo>
                  <a:pt x="187" y="3"/>
                  <a:pt x="191" y="0"/>
                  <a:pt x="195" y="0"/>
                </a:cubicBezTo>
                <a:lnTo>
                  <a:pt x="307" y="0"/>
                </a:lnTo>
                <a:cubicBezTo>
                  <a:pt x="311" y="0"/>
                  <a:pt x="315" y="3"/>
                  <a:pt x="315" y="8"/>
                </a:cubicBezTo>
                <a:cubicBezTo>
                  <a:pt x="315" y="12"/>
                  <a:pt x="311" y="16"/>
                  <a:pt x="307" y="16"/>
                </a:cubicBezTo>
                <a:close/>
                <a:moveTo>
                  <a:pt x="115" y="16"/>
                </a:moveTo>
                <a:lnTo>
                  <a:pt x="8" y="16"/>
                </a:lnTo>
                <a:cubicBezTo>
                  <a:pt x="4" y="16"/>
                  <a:pt x="0" y="12"/>
                  <a:pt x="0" y="8"/>
                </a:cubicBezTo>
                <a:cubicBezTo>
                  <a:pt x="0" y="3"/>
                  <a:pt x="4" y="0"/>
                  <a:pt x="8" y="0"/>
                </a:cubicBezTo>
                <a:lnTo>
                  <a:pt x="115" y="0"/>
                </a:lnTo>
                <a:cubicBezTo>
                  <a:pt x="119" y="0"/>
                  <a:pt x="123" y="3"/>
                  <a:pt x="123" y="8"/>
                </a:cubicBezTo>
                <a:cubicBezTo>
                  <a:pt x="123" y="12"/>
                  <a:pt x="119" y="16"/>
                  <a:pt x="115" y="16"/>
                </a:cubicBezTo>
                <a:close/>
              </a:path>
            </a:pathLst>
          </a:custGeom>
          <a:solidFill>
            <a:srgbClr val="000000"/>
          </a:solidFill>
          <a:ln w="11113" cap="flat">
            <a:solidFill>
              <a:srgbClr val="000000"/>
            </a:solidFill>
            <a:prstDash val="solid"/>
            <a:bevel/>
            <a:headEnd/>
            <a:tailEnd/>
          </a:ln>
        </p:spPr>
        <p:txBody>
          <a:bodyPr/>
          <a:lstStyle/>
          <a:p>
            <a:endParaRPr lang="en-US"/>
          </a:p>
        </p:txBody>
      </p:sp>
      <p:sp>
        <p:nvSpPr>
          <p:cNvPr id="276565" name="Freeform 85"/>
          <p:cNvSpPr>
            <a:spLocks/>
          </p:cNvSpPr>
          <p:nvPr/>
        </p:nvSpPr>
        <p:spPr bwMode="auto">
          <a:xfrm>
            <a:off x="4743449" y="2263775"/>
            <a:ext cx="120651" cy="84139"/>
          </a:xfrm>
          <a:custGeom>
            <a:avLst/>
            <a:gdLst>
              <a:gd name="T0" fmla="*/ 76 w 76"/>
              <a:gd name="T1" fmla="*/ 53 h 53"/>
              <a:gd name="T2" fmla="*/ 0 w 76"/>
              <a:gd name="T3" fmla="*/ 27 h 53"/>
              <a:gd name="T4" fmla="*/ 76 w 76"/>
              <a:gd name="T5" fmla="*/ 0 h 53"/>
              <a:gd name="T6" fmla="*/ 76 w 76"/>
              <a:gd name="T7" fmla="*/ 53 h 53"/>
            </a:gdLst>
            <a:ahLst/>
            <a:cxnLst>
              <a:cxn ang="0">
                <a:pos x="T0" y="T1"/>
              </a:cxn>
              <a:cxn ang="0">
                <a:pos x="T2" y="T3"/>
              </a:cxn>
              <a:cxn ang="0">
                <a:pos x="T4" y="T5"/>
              </a:cxn>
              <a:cxn ang="0">
                <a:pos x="T6" y="T7"/>
              </a:cxn>
            </a:cxnLst>
            <a:rect l="0" t="0" r="r" b="b"/>
            <a:pathLst>
              <a:path w="76" h="53">
                <a:moveTo>
                  <a:pt x="76" y="53"/>
                </a:moveTo>
                <a:lnTo>
                  <a:pt x="0" y="27"/>
                </a:lnTo>
                <a:lnTo>
                  <a:pt x="76" y="0"/>
                </a:lnTo>
                <a:lnTo>
                  <a:pt x="7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6" name="Freeform 86"/>
          <p:cNvSpPr>
            <a:spLocks/>
          </p:cNvSpPr>
          <p:nvPr/>
        </p:nvSpPr>
        <p:spPr bwMode="auto">
          <a:xfrm>
            <a:off x="3929064" y="2146301"/>
            <a:ext cx="890587" cy="320675"/>
          </a:xfrm>
          <a:custGeom>
            <a:avLst/>
            <a:gdLst>
              <a:gd name="T0" fmla="*/ 0 w 561"/>
              <a:gd name="T1" fmla="*/ 202 h 202"/>
              <a:gd name="T2" fmla="*/ 465 w 561"/>
              <a:gd name="T3" fmla="*/ 202 h 202"/>
              <a:gd name="T4" fmla="*/ 561 w 561"/>
              <a:gd name="T5" fmla="*/ 0 h 202"/>
              <a:gd name="T6" fmla="*/ 96 w 561"/>
              <a:gd name="T7" fmla="*/ 0 h 202"/>
              <a:gd name="T8" fmla="*/ 0 w 561"/>
              <a:gd name="T9" fmla="*/ 202 h 202"/>
            </a:gdLst>
            <a:ahLst/>
            <a:cxnLst>
              <a:cxn ang="0">
                <a:pos x="T0" y="T1"/>
              </a:cxn>
              <a:cxn ang="0">
                <a:pos x="T2" y="T3"/>
              </a:cxn>
              <a:cxn ang="0">
                <a:pos x="T4" y="T5"/>
              </a:cxn>
              <a:cxn ang="0">
                <a:pos x="T6" y="T7"/>
              </a:cxn>
              <a:cxn ang="0">
                <a:pos x="T8" y="T9"/>
              </a:cxn>
            </a:cxnLst>
            <a:rect l="0" t="0" r="r" b="b"/>
            <a:pathLst>
              <a:path w="561" h="202">
                <a:moveTo>
                  <a:pt x="0" y="202"/>
                </a:moveTo>
                <a:lnTo>
                  <a:pt x="465" y="202"/>
                </a:lnTo>
                <a:lnTo>
                  <a:pt x="561" y="0"/>
                </a:lnTo>
                <a:lnTo>
                  <a:pt x="96" y="0"/>
                </a:lnTo>
                <a:lnTo>
                  <a:pt x="0" y="20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7" name="Freeform 87"/>
          <p:cNvSpPr>
            <a:spLocks/>
          </p:cNvSpPr>
          <p:nvPr/>
        </p:nvSpPr>
        <p:spPr bwMode="auto">
          <a:xfrm>
            <a:off x="3929064" y="2146301"/>
            <a:ext cx="890587" cy="320675"/>
          </a:xfrm>
          <a:custGeom>
            <a:avLst/>
            <a:gdLst>
              <a:gd name="T0" fmla="*/ 0 w 561"/>
              <a:gd name="T1" fmla="*/ 202 h 202"/>
              <a:gd name="T2" fmla="*/ 465 w 561"/>
              <a:gd name="T3" fmla="*/ 202 h 202"/>
              <a:gd name="T4" fmla="*/ 561 w 561"/>
              <a:gd name="T5" fmla="*/ 0 h 202"/>
              <a:gd name="T6" fmla="*/ 96 w 561"/>
              <a:gd name="T7" fmla="*/ 0 h 202"/>
              <a:gd name="T8" fmla="*/ 0 w 561"/>
              <a:gd name="T9" fmla="*/ 202 h 202"/>
            </a:gdLst>
            <a:ahLst/>
            <a:cxnLst>
              <a:cxn ang="0">
                <a:pos x="T0" y="T1"/>
              </a:cxn>
              <a:cxn ang="0">
                <a:pos x="T2" y="T3"/>
              </a:cxn>
              <a:cxn ang="0">
                <a:pos x="T4" y="T5"/>
              </a:cxn>
              <a:cxn ang="0">
                <a:pos x="T6" y="T7"/>
              </a:cxn>
              <a:cxn ang="0">
                <a:pos x="T8" y="T9"/>
              </a:cxn>
            </a:cxnLst>
            <a:rect l="0" t="0" r="r" b="b"/>
            <a:pathLst>
              <a:path w="561" h="202">
                <a:moveTo>
                  <a:pt x="0" y="202"/>
                </a:moveTo>
                <a:lnTo>
                  <a:pt x="465" y="202"/>
                </a:lnTo>
                <a:lnTo>
                  <a:pt x="561" y="0"/>
                </a:lnTo>
                <a:lnTo>
                  <a:pt x="96" y="0"/>
                </a:lnTo>
                <a:lnTo>
                  <a:pt x="0" y="20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68" name="Rectangle 88"/>
          <p:cNvSpPr>
            <a:spLocks noChangeArrowheads="1"/>
          </p:cNvSpPr>
          <p:nvPr/>
        </p:nvSpPr>
        <p:spPr bwMode="auto">
          <a:xfrm>
            <a:off x="4173539" y="2151063"/>
            <a:ext cx="4263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NbDays </a:t>
            </a:r>
            <a:endParaRPr lang="en-US" altLang="en-US" sz="1600">
              <a:latin typeface="Futura Bk" panose="020B0502020204020303" pitchFamily="34" charset="0"/>
            </a:endParaRPr>
          </a:p>
        </p:txBody>
      </p:sp>
      <p:sp>
        <p:nvSpPr>
          <p:cNvPr id="276569" name="Rectangle 89"/>
          <p:cNvSpPr>
            <a:spLocks noChangeArrowheads="1"/>
          </p:cNvSpPr>
          <p:nvPr/>
        </p:nvSpPr>
        <p:spPr bwMode="auto">
          <a:xfrm>
            <a:off x="4260849" y="2300288"/>
            <a:ext cx="2228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Sold</a:t>
            </a:r>
            <a:endParaRPr lang="en-US" altLang="en-US" sz="1600">
              <a:latin typeface="Futura Bk" panose="020B0502020204020303" pitchFamily="34" charset="0"/>
            </a:endParaRPr>
          </a:p>
        </p:txBody>
      </p:sp>
      <p:sp>
        <p:nvSpPr>
          <p:cNvPr id="276570" name="Freeform 90"/>
          <p:cNvSpPr>
            <a:spLocks noEditPoints="1"/>
          </p:cNvSpPr>
          <p:nvPr/>
        </p:nvSpPr>
        <p:spPr bwMode="auto">
          <a:xfrm>
            <a:off x="4356100" y="2460626"/>
            <a:ext cx="23813" cy="869951"/>
          </a:xfrm>
          <a:custGeom>
            <a:avLst/>
            <a:gdLst>
              <a:gd name="T0" fmla="*/ 35 w 35"/>
              <a:gd name="T1" fmla="*/ 8 h 1213"/>
              <a:gd name="T2" fmla="*/ 33 w 35"/>
              <a:gd name="T3" fmla="*/ 120 h 1213"/>
              <a:gd name="T4" fmla="*/ 25 w 35"/>
              <a:gd name="T5" fmla="*/ 128 h 1213"/>
              <a:gd name="T6" fmla="*/ 17 w 35"/>
              <a:gd name="T7" fmla="*/ 120 h 1213"/>
              <a:gd name="T8" fmla="*/ 19 w 35"/>
              <a:gd name="T9" fmla="*/ 8 h 1213"/>
              <a:gd name="T10" fmla="*/ 27 w 35"/>
              <a:gd name="T11" fmla="*/ 0 h 1213"/>
              <a:gd name="T12" fmla="*/ 35 w 35"/>
              <a:gd name="T13" fmla="*/ 8 h 1213"/>
              <a:gd name="T14" fmla="*/ 32 w 35"/>
              <a:gd name="T15" fmla="*/ 200 h 1213"/>
              <a:gd name="T16" fmla="*/ 30 w 35"/>
              <a:gd name="T17" fmla="*/ 312 h 1213"/>
              <a:gd name="T18" fmla="*/ 22 w 35"/>
              <a:gd name="T19" fmla="*/ 320 h 1213"/>
              <a:gd name="T20" fmla="*/ 14 w 35"/>
              <a:gd name="T21" fmla="*/ 312 h 1213"/>
              <a:gd name="T22" fmla="*/ 16 w 35"/>
              <a:gd name="T23" fmla="*/ 200 h 1213"/>
              <a:gd name="T24" fmla="*/ 24 w 35"/>
              <a:gd name="T25" fmla="*/ 192 h 1213"/>
              <a:gd name="T26" fmla="*/ 32 w 35"/>
              <a:gd name="T27" fmla="*/ 200 h 1213"/>
              <a:gd name="T28" fmla="*/ 29 w 35"/>
              <a:gd name="T29" fmla="*/ 392 h 1213"/>
              <a:gd name="T30" fmla="*/ 27 w 35"/>
              <a:gd name="T31" fmla="*/ 504 h 1213"/>
              <a:gd name="T32" fmla="*/ 19 w 35"/>
              <a:gd name="T33" fmla="*/ 512 h 1213"/>
              <a:gd name="T34" fmla="*/ 11 w 35"/>
              <a:gd name="T35" fmla="*/ 504 h 1213"/>
              <a:gd name="T36" fmla="*/ 13 w 35"/>
              <a:gd name="T37" fmla="*/ 392 h 1213"/>
              <a:gd name="T38" fmla="*/ 21 w 35"/>
              <a:gd name="T39" fmla="*/ 384 h 1213"/>
              <a:gd name="T40" fmla="*/ 29 w 35"/>
              <a:gd name="T41" fmla="*/ 392 h 1213"/>
              <a:gd name="T42" fmla="*/ 26 w 35"/>
              <a:gd name="T43" fmla="*/ 584 h 1213"/>
              <a:gd name="T44" fmla="*/ 24 w 35"/>
              <a:gd name="T45" fmla="*/ 696 h 1213"/>
              <a:gd name="T46" fmla="*/ 16 w 35"/>
              <a:gd name="T47" fmla="*/ 704 h 1213"/>
              <a:gd name="T48" fmla="*/ 8 w 35"/>
              <a:gd name="T49" fmla="*/ 696 h 1213"/>
              <a:gd name="T50" fmla="*/ 10 w 35"/>
              <a:gd name="T51" fmla="*/ 584 h 1213"/>
              <a:gd name="T52" fmla="*/ 18 w 35"/>
              <a:gd name="T53" fmla="*/ 576 h 1213"/>
              <a:gd name="T54" fmla="*/ 26 w 35"/>
              <a:gd name="T55" fmla="*/ 584 h 1213"/>
              <a:gd name="T56" fmla="*/ 23 w 35"/>
              <a:gd name="T57" fmla="*/ 776 h 1213"/>
              <a:gd name="T58" fmla="*/ 21 w 35"/>
              <a:gd name="T59" fmla="*/ 888 h 1213"/>
              <a:gd name="T60" fmla="*/ 13 w 35"/>
              <a:gd name="T61" fmla="*/ 896 h 1213"/>
              <a:gd name="T62" fmla="*/ 5 w 35"/>
              <a:gd name="T63" fmla="*/ 888 h 1213"/>
              <a:gd name="T64" fmla="*/ 7 w 35"/>
              <a:gd name="T65" fmla="*/ 776 h 1213"/>
              <a:gd name="T66" fmla="*/ 15 w 35"/>
              <a:gd name="T67" fmla="*/ 768 h 1213"/>
              <a:gd name="T68" fmla="*/ 23 w 35"/>
              <a:gd name="T69" fmla="*/ 776 h 1213"/>
              <a:gd name="T70" fmla="*/ 20 w 35"/>
              <a:gd name="T71" fmla="*/ 968 h 1213"/>
              <a:gd name="T72" fmla="*/ 18 w 35"/>
              <a:gd name="T73" fmla="*/ 1080 h 1213"/>
              <a:gd name="T74" fmla="*/ 10 w 35"/>
              <a:gd name="T75" fmla="*/ 1088 h 1213"/>
              <a:gd name="T76" fmla="*/ 2 w 35"/>
              <a:gd name="T77" fmla="*/ 1080 h 1213"/>
              <a:gd name="T78" fmla="*/ 4 w 35"/>
              <a:gd name="T79" fmla="*/ 968 h 1213"/>
              <a:gd name="T80" fmla="*/ 12 w 35"/>
              <a:gd name="T81" fmla="*/ 960 h 1213"/>
              <a:gd name="T82" fmla="*/ 20 w 35"/>
              <a:gd name="T83" fmla="*/ 968 h 1213"/>
              <a:gd name="T84" fmla="*/ 17 w 35"/>
              <a:gd name="T85" fmla="*/ 1160 h 1213"/>
              <a:gd name="T86" fmla="*/ 16 w 35"/>
              <a:gd name="T87" fmla="*/ 1206 h 1213"/>
              <a:gd name="T88" fmla="*/ 8 w 35"/>
              <a:gd name="T89" fmla="*/ 1213 h 1213"/>
              <a:gd name="T90" fmla="*/ 0 w 35"/>
              <a:gd name="T91" fmla="*/ 1205 h 1213"/>
              <a:gd name="T92" fmla="*/ 1 w 35"/>
              <a:gd name="T93" fmla="*/ 1160 h 1213"/>
              <a:gd name="T94" fmla="*/ 9 w 35"/>
              <a:gd name="T95" fmla="*/ 1152 h 1213"/>
              <a:gd name="T96" fmla="*/ 17 w 35"/>
              <a:gd name="T97" fmla="*/ 116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1213">
                <a:moveTo>
                  <a:pt x="35" y="8"/>
                </a:moveTo>
                <a:lnTo>
                  <a:pt x="33" y="120"/>
                </a:lnTo>
                <a:cubicBezTo>
                  <a:pt x="33" y="124"/>
                  <a:pt x="29" y="128"/>
                  <a:pt x="25" y="128"/>
                </a:cubicBezTo>
                <a:cubicBezTo>
                  <a:pt x="21" y="128"/>
                  <a:pt x="17" y="124"/>
                  <a:pt x="17" y="120"/>
                </a:cubicBezTo>
                <a:lnTo>
                  <a:pt x="19" y="8"/>
                </a:lnTo>
                <a:cubicBezTo>
                  <a:pt x="19" y="3"/>
                  <a:pt x="23" y="0"/>
                  <a:pt x="27" y="0"/>
                </a:cubicBezTo>
                <a:cubicBezTo>
                  <a:pt x="31" y="0"/>
                  <a:pt x="35" y="4"/>
                  <a:pt x="35" y="8"/>
                </a:cubicBezTo>
                <a:close/>
                <a:moveTo>
                  <a:pt x="32" y="200"/>
                </a:moveTo>
                <a:lnTo>
                  <a:pt x="30" y="312"/>
                </a:lnTo>
                <a:cubicBezTo>
                  <a:pt x="30" y="316"/>
                  <a:pt x="26" y="320"/>
                  <a:pt x="22" y="320"/>
                </a:cubicBezTo>
                <a:cubicBezTo>
                  <a:pt x="18" y="320"/>
                  <a:pt x="14" y="316"/>
                  <a:pt x="14" y="312"/>
                </a:cubicBezTo>
                <a:lnTo>
                  <a:pt x="16" y="200"/>
                </a:lnTo>
                <a:cubicBezTo>
                  <a:pt x="16" y="195"/>
                  <a:pt x="20" y="192"/>
                  <a:pt x="24" y="192"/>
                </a:cubicBezTo>
                <a:cubicBezTo>
                  <a:pt x="28" y="192"/>
                  <a:pt x="32" y="195"/>
                  <a:pt x="32" y="200"/>
                </a:cubicBezTo>
                <a:close/>
                <a:moveTo>
                  <a:pt x="29" y="392"/>
                </a:moveTo>
                <a:lnTo>
                  <a:pt x="27" y="504"/>
                </a:lnTo>
                <a:cubicBezTo>
                  <a:pt x="27" y="508"/>
                  <a:pt x="23" y="512"/>
                  <a:pt x="19" y="512"/>
                </a:cubicBezTo>
                <a:cubicBezTo>
                  <a:pt x="15" y="512"/>
                  <a:pt x="11" y="508"/>
                  <a:pt x="11" y="504"/>
                </a:cubicBezTo>
                <a:lnTo>
                  <a:pt x="13" y="392"/>
                </a:lnTo>
                <a:cubicBezTo>
                  <a:pt x="13" y="387"/>
                  <a:pt x="17" y="384"/>
                  <a:pt x="21" y="384"/>
                </a:cubicBezTo>
                <a:cubicBezTo>
                  <a:pt x="25" y="384"/>
                  <a:pt x="29" y="387"/>
                  <a:pt x="29" y="392"/>
                </a:cubicBezTo>
                <a:close/>
                <a:moveTo>
                  <a:pt x="26" y="584"/>
                </a:moveTo>
                <a:lnTo>
                  <a:pt x="24" y="696"/>
                </a:lnTo>
                <a:cubicBezTo>
                  <a:pt x="24" y="700"/>
                  <a:pt x="20" y="704"/>
                  <a:pt x="16" y="704"/>
                </a:cubicBezTo>
                <a:cubicBezTo>
                  <a:pt x="12" y="704"/>
                  <a:pt x="8" y="700"/>
                  <a:pt x="8" y="696"/>
                </a:cubicBezTo>
                <a:lnTo>
                  <a:pt x="10" y="584"/>
                </a:lnTo>
                <a:cubicBezTo>
                  <a:pt x="10" y="579"/>
                  <a:pt x="14" y="576"/>
                  <a:pt x="18" y="576"/>
                </a:cubicBezTo>
                <a:cubicBezTo>
                  <a:pt x="22" y="576"/>
                  <a:pt x="26" y="579"/>
                  <a:pt x="26" y="584"/>
                </a:cubicBezTo>
                <a:close/>
                <a:moveTo>
                  <a:pt x="23" y="776"/>
                </a:moveTo>
                <a:lnTo>
                  <a:pt x="21" y="888"/>
                </a:lnTo>
                <a:cubicBezTo>
                  <a:pt x="21" y="892"/>
                  <a:pt x="17" y="896"/>
                  <a:pt x="13" y="896"/>
                </a:cubicBezTo>
                <a:cubicBezTo>
                  <a:pt x="9" y="896"/>
                  <a:pt x="5" y="892"/>
                  <a:pt x="5" y="888"/>
                </a:cubicBezTo>
                <a:lnTo>
                  <a:pt x="7" y="776"/>
                </a:lnTo>
                <a:cubicBezTo>
                  <a:pt x="7" y="771"/>
                  <a:pt x="11" y="768"/>
                  <a:pt x="15" y="768"/>
                </a:cubicBezTo>
                <a:cubicBezTo>
                  <a:pt x="19" y="768"/>
                  <a:pt x="23" y="771"/>
                  <a:pt x="23" y="776"/>
                </a:cubicBezTo>
                <a:close/>
                <a:moveTo>
                  <a:pt x="20" y="968"/>
                </a:moveTo>
                <a:lnTo>
                  <a:pt x="18" y="1080"/>
                </a:lnTo>
                <a:cubicBezTo>
                  <a:pt x="18" y="1084"/>
                  <a:pt x="14" y="1088"/>
                  <a:pt x="10" y="1088"/>
                </a:cubicBezTo>
                <a:cubicBezTo>
                  <a:pt x="5" y="1088"/>
                  <a:pt x="2" y="1084"/>
                  <a:pt x="2" y="1080"/>
                </a:cubicBezTo>
                <a:lnTo>
                  <a:pt x="4" y="968"/>
                </a:lnTo>
                <a:cubicBezTo>
                  <a:pt x="4" y="963"/>
                  <a:pt x="8" y="960"/>
                  <a:pt x="12" y="960"/>
                </a:cubicBezTo>
                <a:cubicBezTo>
                  <a:pt x="16" y="960"/>
                  <a:pt x="20" y="963"/>
                  <a:pt x="20" y="968"/>
                </a:cubicBezTo>
                <a:close/>
                <a:moveTo>
                  <a:pt x="17" y="1160"/>
                </a:moveTo>
                <a:lnTo>
                  <a:pt x="16" y="1206"/>
                </a:lnTo>
                <a:cubicBezTo>
                  <a:pt x="16" y="1210"/>
                  <a:pt x="12" y="1213"/>
                  <a:pt x="8" y="1213"/>
                </a:cubicBezTo>
                <a:cubicBezTo>
                  <a:pt x="4" y="1213"/>
                  <a:pt x="0" y="1210"/>
                  <a:pt x="0" y="1205"/>
                </a:cubicBezTo>
                <a:lnTo>
                  <a:pt x="1" y="1160"/>
                </a:lnTo>
                <a:cubicBezTo>
                  <a:pt x="1" y="1155"/>
                  <a:pt x="4" y="1152"/>
                  <a:pt x="9" y="1152"/>
                </a:cubicBezTo>
                <a:cubicBezTo>
                  <a:pt x="13" y="1152"/>
                  <a:pt x="17" y="1155"/>
                  <a:pt x="17" y="1160"/>
                </a:cubicBezTo>
                <a:close/>
              </a:path>
            </a:pathLst>
          </a:custGeom>
          <a:solidFill>
            <a:srgbClr val="000000"/>
          </a:solidFill>
          <a:ln w="11113" cap="flat">
            <a:solidFill>
              <a:srgbClr val="000000"/>
            </a:solidFill>
            <a:prstDash val="solid"/>
            <a:bevel/>
            <a:headEnd/>
            <a:tailEnd/>
          </a:ln>
        </p:spPr>
        <p:txBody>
          <a:bodyPr/>
          <a:lstStyle/>
          <a:p>
            <a:endParaRPr lang="en-US"/>
          </a:p>
        </p:txBody>
      </p:sp>
      <p:sp>
        <p:nvSpPr>
          <p:cNvPr id="276571" name="Freeform 91"/>
          <p:cNvSpPr>
            <a:spLocks/>
          </p:cNvSpPr>
          <p:nvPr/>
        </p:nvSpPr>
        <p:spPr bwMode="auto">
          <a:xfrm>
            <a:off x="4321176" y="3314700"/>
            <a:ext cx="80963" cy="125413"/>
          </a:xfrm>
          <a:custGeom>
            <a:avLst/>
            <a:gdLst>
              <a:gd name="T0" fmla="*/ 51 w 51"/>
              <a:gd name="T1" fmla="*/ 0 h 79"/>
              <a:gd name="T2" fmla="*/ 25 w 51"/>
              <a:gd name="T3" fmla="*/ 79 h 79"/>
              <a:gd name="T4" fmla="*/ 0 w 51"/>
              <a:gd name="T5" fmla="*/ 0 h 79"/>
              <a:gd name="T6" fmla="*/ 51 w 51"/>
              <a:gd name="T7" fmla="*/ 0 h 79"/>
            </a:gdLst>
            <a:ahLst/>
            <a:cxnLst>
              <a:cxn ang="0">
                <a:pos x="T0" y="T1"/>
              </a:cxn>
              <a:cxn ang="0">
                <a:pos x="T2" y="T3"/>
              </a:cxn>
              <a:cxn ang="0">
                <a:pos x="T4" y="T5"/>
              </a:cxn>
              <a:cxn ang="0">
                <a:pos x="T6" y="T7"/>
              </a:cxn>
            </a:cxnLst>
            <a:rect l="0" t="0" r="r" b="b"/>
            <a:pathLst>
              <a:path w="51" h="79">
                <a:moveTo>
                  <a:pt x="51" y="0"/>
                </a:moveTo>
                <a:lnTo>
                  <a:pt x="25" y="79"/>
                </a:lnTo>
                <a:lnTo>
                  <a:pt x="0"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2" name="Freeform 92"/>
          <p:cNvSpPr>
            <a:spLocks/>
          </p:cNvSpPr>
          <p:nvPr/>
        </p:nvSpPr>
        <p:spPr bwMode="auto">
          <a:xfrm>
            <a:off x="3914775" y="3440114"/>
            <a:ext cx="890588" cy="322263"/>
          </a:xfrm>
          <a:custGeom>
            <a:avLst/>
            <a:gdLst>
              <a:gd name="T0" fmla="*/ 0 w 561"/>
              <a:gd name="T1" fmla="*/ 203 h 203"/>
              <a:gd name="T2" fmla="*/ 465 w 561"/>
              <a:gd name="T3" fmla="*/ 203 h 203"/>
              <a:gd name="T4" fmla="*/ 561 w 561"/>
              <a:gd name="T5" fmla="*/ 0 h 203"/>
              <a:gd name="T6" fmla="*/ 96 w 561"/>
              <a:gd name="T7" fmla="*/ 0 h 203"/>
              <a:gd name="T8" fmla="*/ 0 w 561"/>
              <a:gd name="T9" fmla="*/ 203 h 203"/>
            </a:gdLst>
            <a:ahLst/>
            <a:cxnLst>
              <a:cxn ang="0">
                <a:pos x="T0" y="T1"/>
              </a:cxn>
              <a:cxn ang="0">
                <a:pos x="T2" y="T3"/>
              </a:cxn>
              <a:cxn ang="0">
                <a:pos x="T4" y="T5"/>
              </a:cxn>
              <a:cxn ang="0">
                <a:pos x="T6" y="T7"/>
              </a:cxn>
              <a:cxn ang="0">
                <a:pos x="T8" y="T9"/>
              </a:cxn>
            </a:cxnLst>
            <a:rect l="0" t="0" r="r" b="b"/>
            <a:pathLst>
              <a:path w="561" h="203">
                <a:moveTo>
                  <a:pt x="0" y="203"/>
                </a:moveTo>
                <a:lnTo>
                  <a:pt x="465" y="203"/>
                </a:lnTo>
                <a:lnTo>
                  <a:pt x="561"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3" name="Freeform 93"/>
          <p:cNvSpPr>
            <a:spLocks/>
          </p:cNvSpPr>
          <p:nvPr/>
        </p:nvSpPr>
        <p:spPr bwMode="auto">
          <a:xfrm>
            <a:off x="3914775" y="3440114"/>
            <a:ext cx="890588" cy="322263"/>
          </a:xfrm>
          <a:custGeom>
            <a:avLst/>
            <a:gdLst>
              <a:gd name="T0" fmla="*/ 0 w 561"/>
              <a:gd name="T1" fmla="*/ 203 h 203"/>
              <a:gd name="T2" fmla="*/ 465 w 561"/>
              <a:gd name="T3" fmla="*/ 203 h 203"/>
              <a:gd name="T4" fmla="*/ 561 w 561"/>
              <a:gd name="T5" fmla="*/ 0 h 203"/>
              <a:gd name="T6" fmla="*/ 96 w 561"/>
              <a:gd name="T7" fmla="*/ 0 h 203"/>
              <a:gd name="T8" fmla="*/ 0 w 561"/>
              <a:gd name="T9" fmla="*/ 203 h 203"/>
            </a:gdLst>
            <a:ahLst/>
            <a:cxnLst>
              <a:cxn ang="0">
                <a:pos x="T0" y="T1"/>
              </a:cxn>
              <a:cxn ang="0">
                <a:pos x="T2" y="T3"/>
              </a:cxn>
              <a:cxn ang="0">
                <a:pos x="T4" y="T5"/>
              </a:cxn>
              <a:cxn ang="0">
                <a:pos x="T6" y="T7"/>
              </a:cxn>
              <a:cxn ang="0">
                <a:pos x="T8" y="T9"/>
              </a:cxn>
            </a:cxnLst>
            <a:rect l="0" t="0" r="r" b="b"/>
            <a:pathLst>
              <a:path w="561" h="203">
                <a:moveTo>
                  <a:pt x="0" y="203"/>
                </a:moveTo>
                <a:lnTo>
                  <a:pt x="465" y="203"/>
                </a:lnTo>
                <a:lnTo>
                  <a:pt x="561"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74" name="Rectangle 94"/>
          <p:cNvSpPr>
            <a:spLocks noChangeArrowheads="1"/>
          </p:cNvSpPr>
          <p:nvPr/>
        </p:nvSpPr>
        <p:spPr bwMode="auto">
          <a:xfrm>
            <a:off x="4151314" y="3446463"/>
            <a:ext cx="4263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NbDays </a:t>
            </a:r>
            <a:endParaRPr lang="en-US" altLang="en-US" sz="1600">
              <a:latin typeface="Futura Bk" panose="020B0502020204020303" pitchFamily="34" charset="0"/>
            </a:endParaRPr>
          </a:p>
        </p:txBody>
      </p:sp>
      <p:sp>
        <p:nvSpPr>
          <p:cNvPr id="276575" name="Rectangle 95"/>
          <p:cNvSpPr>
            <a:spLocks noChangeArrowheads="1"/>
          </p:cNvSpPr>
          <p:nvPr/>
        </p:nvSpPr>
        <p:spPr bwMode="auto">
          <a:xfrm>
            <a:off x="4151314" y="3595688"/>
            <a:ext cx="4103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Needed</a:t>
            </a:r>
            <a:endParaRPr lang="en-US" altLang="en-US" sz="1600">
              <a:latin typeface="Futura Bk" panose="020B0502020204020303" pitchFamily="34" charset="0"/>
            </a:endParaRPr>
          </a:p>
        </p:txBody>
      </p:sp>
      <p:sp>
        <p:nvSpPr>
          <p:cNvPr id="276576" name="Freeform 96"/>
          <p:cNvSpPr>
            <a:spLocks noEditPoints="1"/>
          </p:cNvSpPr>
          <p:nvPr/>
        </p:nvSpPr>
        <p:spPr bwMode="auto">
          <a:xfrm>
            <a:off x="4724400" y="3595689"/>
            <a:ext cx="608013" cy="15875"/>
          </a:xfrm>
          <a:custGeom>
            <a:avLst/>
            <a:gdLst>
              <a:gd name="T0" fmla="*/ 8 w 896"/>
              <a:gd name="T1" fmla="*/ 0 h 22"/>
              <a:gd name="T2" fmla="*/ 120 w 896"/>
              <a:gd name="T3" fmla="*/ 1 h 22"/>
              <a:gd name="T4" fmla="*/ 128 w 896"/>
              <a:gd name="T5" fmla="*/ 9 h 22"/>
              <a:gd name="T6" fmla="*/ 120 w 896"/>
              <a:gd name="T7" fmla="*/ 17 h 22"/>
              <a:gd name="T8" fmla="*/ 8 w 896"/>
              <a:gd name="T9" fmla="*/ 16 h 22"/>
              <a:gd name="T10" fmla="*/ 0 w 896"/>
              <a:gd name="T11" fmla="*/ 8 h 22"/>
              <a:gd name="T12" fmla="*/ 8 w 896"/>
              <a:gd name="T13" fmla="*/ 0 h 22"/>
              <a:gd name="T14" fmla="*/ 200 w 896"/>
              <a:gd name="T15" fmla="*/ 2 h 22"/>
              <a:gd name="T16" fmla="*/ 312 w 896"/>
              <a:gd name="T17" fmla="*/ 2 h 22"/>
              <a:gd name="T18" fmla="*/ 320 w 896"/>
              <a:gd name="T19" fmla="*/ 10 h 22"/>
              <a:gd name="T20" fmla="*/ 312 w 896"/>
              <a:gd name="T21" fmla="*/ 18 h 22"/>
              <a:gd name="T22" fmla="*/ 200 w 896"/>
              <a:gd name="T23" fmla="*/ 18 h 22"/>
              <a:gd name="T24" fmla="*/ 192 w 896"/>
              <a:gd name="T25" fmla="*/ 10 h 22"/>
              <a:gd name="T26" fmla="*/ 200 w 896"/>
              <a:gd name="T27" fmla="*/ 2 h 22"/>
              <a:gd name="T28" fmla="*/ 392 w 896"/>
              <a:gd name="T29" fmla="*/ 3 h 22"/>
              <a:gd name="T30" fmla="*/ 504 w 896"/>
              <a:gd name="T31" fmla="*/ 3 h 22"/>
              <a:gd name="T32" fmla="*/ 512 w 896"/>
              <a:gd name="T33" fmla="*/ 11 h 22"/>
              <a:gd name="T34" fmla="*/ 504 w 896"/>
              <a:gd name="T35" fmla="*/ 19 h 22"/>
              <a:gd name="T36" fmla="*/ 392 w 896"/>
              <a:gd name="T37" fmla="*/ 19 h 22"/>
              <a:gd name="T38" fmla="*/ 384 w 896"/>
              <a:gd name="T39" fmla="*/ 11 h 22"/>
              <a:gd name="T40" fmla="*/ 392 w 896"/>
              <a:gd name="T41" fmla="*/ 3 h 22"/>
              <a:gd name="T42" fmla="*/ 584 w 896"/>
              <a:gd name="T43" fmla="*/ 4 h 22"/>
              <a:gd name="T44" fmla="*/ 696 w 896"/>
              <a:gd name="T45" fmla="*/ 5 h 22"/>
              <a:gd name="T46" fmla="*/ 704 w 896"/>
              <a:gd name="T47" fmla="*/ 13 h 22"/>
              <a:gd name="T48" fmla="*/ 696 w 896"/>
              <a:gd name="T49" fmla="*/ 21 h 22"/>
              <a:gd name="T50" fmla="*/ 584 w 896"/>
              <a:gd name="T51" fmla="*/ 20 h 22"/>
              <a:gd name="T52" fmla="*/ 576 w 896"/>
              <a:gd name="T53" fmla="*/ 12 h 22"/>
              <a:gd name="T54" fmla="*/ 584 w 896"/>
              <a:gd name="T55" fmla="*/ 4 h 22"/>
              <a:gd name="T56" fmla="*/ 776 w 896"/>
              <a:gd name="T57" fmla="*/ 5 h 22"/>
              <a:gd name="T58" fmla="*/ 888 w 896"/>
              <a:gd name="T59" fmla="*/ 6 h 22"/>
              <a:gd name="T60" fmla="*/ 896 w 896"/>
              <a:gd name="T61" fmla="*/ 14 h 22"/>
              <a:gd name="T62" fmla="*/ 888 w 896"/>
              <a:gd name="T63" fmla="*/ 22 h 22"/>
              <a:gd name="T64" fmla="*/ 776 w 896"/>
              <a:gd name="T65" fmla="*/ 21 h 22"/>
              <a:gd name="T66" fmla="*/ 768 w 896"/>
              <a:gd name="T67" fmla="*/ 13 h 22"/>
              <a:gd name="T68" fmla="*/ 776 w 896"/>
              <a:gd name="T6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6" h="22">
                <a:moveTo>
                  <a:pt x="8" y="0"/>
                </a:moveTo>
                <a:lnTo>
                  <a:pt x="120" y="1"/>
                </a:lnTo>
                <a:cubicBezTo>
                  <a:pt x="124" y="1"/>
                  <a:pt x="128" y="5"/>
                  <a:pt x="128" y="9"/>
                </a:cubicBezTo>
                <a:cubicBezTo>
                  <a:pt x="128" y="14"/>
                  <a:pt x="124" y="17"/>
                  <a:pt x="120" y="17"/>
                </a:cubicBezTo>
                <a:lnTo>
                  <a:pt x="8" y="16"/>
                </a:lnTo>
                <a:cubicBezTo>
                  <a:pt x="3" y="16"/>
                  <a:pt x="0" y="13"/>
                  <a:pt x="0" y="8"/>
                </a:cubicBezTo>
                <a:cubicBezTo>
                  <a:pt x="0" y="4"/>
                  <a:pt x="3" y="0"/>
                  <a:pt x="8" y="0"/>
                </a:cubicBezTo>
                <a:close/>
                <a:moveTo>
                  <a:pt x="200" y="2"/>
                </a:moveTo>
                <a:lnTo>
                  <a:pt x="312" y="2"/>
                </a:lnTo>
                <a:cubicBezTo>
                  <a:pt x="316" y="2"/>
                  <a:pt x="320" y="6"/>
                  <a:pt x="320" y="10"/>
                </a:cubicBezTo>
                <a:cubicBezTo>
                  <a:pt x="320" y="15"/>
                  <a:pt x="316" y="18"/>
                  <a:pt x="312" y="18"/>
                </a:cubicBezTo>
                <a:lnTo>
                  <a:pt x="200" y="18"/>
                </a:lnTo>
                <a:cubicBezTo>
                  <a:pt x="195" y="18"/>
                  <a:pt x="192" y="14"/>
                  <a:pt x="192" y="10"/>
                </a:cubicBezTo>
                <a:cubicBezTo>
                  <a:pt x="192" y="5"/>
                  <a:pt x="195" y="2"/>
                  <a:pt x="200" y="2"/>
                </a:cubicBezTo>
                <a:close/>
                <a:moveTo>
                  <a:pt x="392" y="3"/>
                </a:moveTo>
                <a:lnTo>
                  <a:pt x="504" y="3"/>
                </a:lnTo>
                <a:cubicBezTo>
                  <a:pt x="508" y="3"/>
                  <a:pt x="512" y="7"/>
                  <a:pt x="512" y="11"/>
                </a:cubicBezTo>
                <a:cubicBezTo>
                  <a:pt x="512" y="16"/>
                  <a:pt x="508" y="19"/>
                  <a:pt x="504" y="19"/>
                </a:cubicBezTo>
                <a:lnTo>
                  <a:pt x="392" y="19"/>
                </a:lnTo>
                <a:cubicBezTo>
                  <a:pt x="387" y="19"/>
                  <a:pt x="384" y="15"/>
                  <a:pt x="384" y="11"/>
                </a:cubicBezTo>
                <a:cubicBezTo>
                  <a:pt x="384" y="6"/>
                  <a:pt x="387" y="3"/>
                  <a:pt x="392" y="3"/>
                </a:cubicBezTo>
                <a:close/>
                <a:moveTo>
                  <a:pt x="584" y="4"/>
                </a:moveTo>
                <a:lnTo>
                  <a:pt x="696" y="5"/>
                </a:lnTo>
                <a:cubicBezTo>
                  <a:pt x="700" y="5"/>
                  <a:pt x="704" y="8"/>
                  <a:pt x="704" y="13"/>
                </a:cubicBezTo>
                <a:cubicBezTo>
                  <a:pt x="704" y="17"/>
                  <a:pt x="700" y="21"/>
                  <a:pt x="696" y="21"/>
                </a:cubicBezTo>
                <a:lnTo>
                  <a:pt x="584" y="20"/>
                </a:lnTo>
                <a:cubicBezTo>
                  <a:pt x="579" y="20"/>
                  <a:pt x="576" y="16"/>
                  <a:pt x="576" y="12"/>
                </a:cubicBezTo>
                <a:cubicBezTo>
                  <a:pt x="576" y="7"/>
                  <a:pt x="579" y="4"/>
                  <a:pt x="584" y="4"/>
                </a:cubicBezTo>
                <a:close/>
                <a:moveTo>
                  <a:pt x="776" y="5"/>
                </a:moveTo>
                <a:lnTo>
                  <a:pt x="888" y="6"/>
                </a:lnTo>
                <a:cubicBezTo>
                  <a:pt x="892" y="6"/>
                  <a:pt x="896" y="9"/>
                  <a:pt x="896" y="14"/>
                </a:cubicBezTo>
                <a:cubicBezTo>
                  <a:pt x="896" y="18"/>
                  <a:pt x="892" y="22"/>
                  <a:pt x="888" y="22"/>
                </a:cubicBezTo>
                <a:lnTo>
                  <a:pt x="776" y="21"/>
                </a:lnTo>
                <a:cubicBezTo>
                  <a:pt x="771" y="21"/>
                  <a:pt x="768" y="17"/>
                  <a:pt x="768" y="13"/>
                </a:cubicBezTo>
                <a:cubicBezTo>
                  <a:pt x="768" y="9"/>
                  <a:pt x="771" y="5"/>
                  <a:pt x="776" y="5"/>
                </a:cubicBezTo>
                <a:close/>
              </a:path>
            </a:pathLst>
          </a:custGeom>
          <a:solidFill>
            <a:srgbClr val="000000"/>
          </a:solidFill>
          <a:ln w="11113" cap="flat">
            <a:solidFill>
              <a:srgbClr val="000000"/>
            </a:solidFill>
            <a:prstDash val="solid"/>
            <a:bevel/>
            <a:headEnd/>
            <a:tailEnd/>
          </a:ln>
        </p:spPr>
        <p:txBody>
          <a:bodyPr/>
          <a:lstStyle/>
          <a:p>
            <a:endParaRPr lang="en-US"/>
          </a:p>
        </p:txBody>
      </p:sp>
      <p:sp>
        <p:nvSpPr>
          <p:cNvPr id="276577" name="Freeform 97"/>
          <p:cNvSpPr>
            <a:spLocks/>
          </p:cNvSpPr>
          <p:nvPr/>
        </p:nvSpPr>
        <p:spPr bwMode="auto">
          <a:xfrm>
            <a:off x="5327651" y="3563940"/>
            <a:ext cx="119063" cy="84137"/>
          </a:xfrm>
          <a:custGeom>
            <a:avLst/>
            <a:gdLst>
              <a:gd name="T0" fmla="*/ 0 w 75"/>
              <a:gd name="T1" fmla="*/ 0 h 53"/>
              <a:gd name="T2" fmla="*/ 75 w 75"/>
              <a:gd name="T3" fmla="*/ 27 h 53"/>
              <a:gd name="T4" fmla="*/ 0 w 75"/>
              <a:gd name="T5" fmla="*/ 53 h 53"/>
              <a:gd name="T6" fmla="*/ 0 w 75"/>
              <a:gd name="T7" fmla="*/ 0 h 53"/>
            </a:gdLst>
            <a:ahLst/>
            <a:cxnLst>
              <a:cxn ang="0">
                <a:pos x="T0" y="T1"/>
              </a:cxn>
              <a:cxn ang="0">
                <a:pos x="T2" y="T3"/>
              </a:cxn>
              <a:cxn ang="0">
                <a:pos x="T4" y="T5"/>
              </a:cxn>
              <a:cxn ang="0">
                <a:pos x="T6" y="T7"/>
              </a:cxn>
            </a:cxnLst>
            <a:rect l="0" t="0" r="r" b="b"/>
            <a:pathLst>
              <a:path w="75" h="53">
                <a:moveTo>
                  <a:pt x="0" y="0"/>
                </a:moveTo>
                <a:lnTo>
                  <a:pt x="75" y="27"/>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8" name="Text Box 98"/>
          <p:cNvSpPr txBox="1">
            <a:spLocks noChangeArrowheads="1"/>
          </p:cNvSpPr>
          <p:nvPr/>
        </p:nvSpPr>
        <p:spPr bwMode="auto">
          <a:xfrm>
            <a:off x="6886575" y="868364"/>
            <a:ext cx="875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Revenue:</a:t>
            </a:r>
          </a:p>
          <a:p>
            <a:pPr algn="l"/>
            <a:r>
              <a:rPr lang="en-US" altLang="en-US" sz="1200">
                <a:latin typeface="Futura Bk" panose="020B0502020204020303" pitchFamily="34" charset="0"/>
              </a:rPr>
              <a:t>$14.706M</a:t>
            </a:r>
          </a:p>
        </p:txBody>
      </p:sp>
      <p:sp>
        <p:nvSpPr>
          <p:cNvPr id="276579" name="Text Box 99"/>
          <p:cNvSpPr txBox="1">
            <a:spLocks noChangeArrowheads="1"/>
          </p:cNvSpPr>
          <p:nvPr/>
        </p:nvSpPr>
        <p:spPr bwMode="auto">
          <a:xfrm>
            <a:off x="5181601" y="1706563"/>
            <a:ext cx="5616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$10M</a:t>
            </a:r>
          </a:p>
        </p:txBody>
      </p:sp>
      <p:sp>
        <p:nvSpPr>
          <p:cNvPr id="276582" name="Text Box 102"/>
          <p:cNvSpPr txBox="1">
            <a:spLocks noChangeArrowheads="1"/>
          </p:cNvSpPr>
          <p:nvPr/>
        </p:nvSpPr>
        <p:spPr bwMode="auto">
          <a:xfrm>
            <a:off x="7275514" y="1739901"/>
            <a:ext cx="8207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$2.647M</a:t>
            </a:r>
          </a:p>
        </p:txBody>
      </p:sp>
      <p:sp>
        <p:nvSpPr>
          <p:cNvPr id="276583" name="Text Box 103"/>
          <p:cNvSpPr txBox="1">
            <a:spLocks noChangeArrowheads="1"/>
          </p:cNvSpPr>
          <p:nvPr/>
        </p:nvSpPr>
        <p:spPr bwMode="auto">
          <a:xfrm>
            <a:off x="3922714" y="1371601"/>
            <a:ext cx="14774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$RATE = $10K/day</a:t>
            </a:r>
          </a:p>
        </p:txBody>
      </p:sp>
      <p:sp>
        <p:nvSpPr>
          <p:cNvPr id="276584" name="Text Box 104"/>
          <p:cNvSpPr txBox="1">
            <a:spLocks noChangeArrowheads="1"/>
          </p:cNvSpPr>
          <p:nvPr/>
        </p:nvSpPr>
        <p:spPr bwMode="auto">
          <a:xfrm>
            <a:off x="8570914" y="1752601"/>
            <a:ext cx="8201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$2.058M</a:t>
            </a:r>
          </a:p>
        </p:txBody>
      </p:sp>
      <p:sp>
        <p:nvSpPr>
          <p:cNvPr id="276585" name="Text Box 105"/>
          <p:cNvSpPr txBox="1">
            <a:spLocks noChangeArrowheads="1"/>
          </p:cNvSpPr>
          <p:nvPr/>
        </p:nvSpPr>
        <p:spPr bwMode="auto">
          <a:xfrm>
            <a:off x="4352925" y="2806701"/>
            <a:ext cx="42350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 CORE%*(1 -- CTW%) + (1 – BID)*CTW% -- RISK% ] = 0.64</a:t>
            </a:r>
          </a:p>
        </p:txBody>
      </p:sp>
      <p:sp>
        <p:nvSpPr>
          <p:cNvPr id="276589" name="Text Box 109"/>
          <p:cNvSpPr txBox="1">
            <a:spLocks noChangeArrowheads="1"/>
          </p:cNvSpPr>
          <p:nvPr/>
        </p:nvSpPr>
        <p:spPr bwMode="auto">
          <a:xfrm>
            <a:off x="3200400" y="3763963"/>
            <a:ext cx="20485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WDAYS = 130 days/person</a:t>
            </a:r>
          </a:p>
        </p:txBody>
      </p:sp>
      <p:sp>
        <p:nvSpPr>
          <p:cNvPr id="276590" name="Text Box 110"/>
          <p:cNvSpPr txBox="1">
            <a:spLocks noChangeArrowheads="1"/>
          </p:cNvSpPr>
          <p:nvPr/>
        </p:nvSpPr>
        <p:spPr bwMode="auto">
          <a:xfrm>
            <a:off x="6511925" y="3459163"/>
            <a:ext cx="8431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12.02 FTE</a:t>
            </a:r>
          </a:p>
        </p:txBody>
      </p:sp>
      <p:sp>
        <p:nvSpPr>
          <p:cNvPr id="276591" name="Text Box 111"/>
          <p:cNvSpPr txBox="1">
            <a:spLocks noChangeArrowheads="1"/>
          </p:cNvSpPr>
          <p:nvPr/>
        </p:nvSpPr>
        <p:spPr bwMode="auto">
          <a:xfrm>
            <a:off x="3276600" y="5105401"/>
            <a:ext cx="5922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0.962</a:t>
            </a:r>
          </a:p>
        </p:txBody>
      </p:sp>
      <p:sp>
        <p:nvSpPr>
          <p:cNvPr id="276592" name="Text Box 112"/>
          <p:cNvSpPr txBox="1">
            <a:spLocks noChangeArrowheads="1"/>
          </p:cNvSpPr>
          <p:nvPr/>
        </p:nvSpPr>
        <p:spPr bwMode="auto">
          <a:xfrm>
            <a:off x="4194177" y="5092701"/>
            <a:ext cx="5938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0.287</a:t>
            </a:r>
          </a:p>
        </p:txBody>
      </p:sp>
      <p:sp>
        <p:nvSpPr>
          <p:cNvPr id="276593" name="Text Box 113"/>
          <p:cNvSpPr txBox="1">
            <a:spLocks noChangeArrowheads="1"/>
          </p:cNvSpPr>
          <p:nvPr/>
        </p:nvSpPr>
        <p:spPr bwMode="auto">
          <a:xfrm>
            <a:off x="5310188" y="4449763"/>
            <a:ext cx="7651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9.62 FTE</a:t>
            </a:r>
          </a:p>
        </p:txBody>
      </p:sp>
      <p:sp>
        <p:nvSpPr>
          <p:cNvPr id="276594" name="Text Box 114"/>
          <p:cNvSpPr txBox="1">
            <a:spLocks noChangeArrowheads="1"/>
          </p:cNvSpPr>
          <p:nvPr/>
        </p:nvSpPr>
        <p:spPr bwMode="auto">
          <a:xfrm>
            <a:off x="6138864" y="5135563"/>
            <a:ext cx="1328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FTE Requirements</a:t>
            </a:r>
          </a:p>
        </p:txBody>
      </p:sp>
      <p:sp>
        <p:nvSpPr>
          <p:cNvPr id="276595" name="Freeform 115"/>
          <p:cNvSpPr>
            <a:spLocks/>
          </p:cNvSpPr>
          <p:nvPr/>
        </p:nvSpPr>
        <p:spPr bwMode="auto">
          <a:xfrm>
            <a:off x="3548064"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6" name="Freeform 116"/>
          <p:cNvSpPr>
            <a:spLocks/>
          </p:cNvSpPr>
          <p:nvPr/>
        </p:nvSpPr>
        <p:spPr bwMode="auto">
          <a:xfrm>
            <a:off x="3548064"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97" name="Rectangle 117"/>
          <p:cNvSpPr>
            <a:spLocks noChangeArrowheads="1"/>
          </p:cNvSpPr>
          <p:nvPr/>
        </p:nvSpPr>
        <p:spPr bwMode="auto">
          <a:xfrm>
            <a:off x="3830639" y="6350000"/>
            <a:ext cx="1330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SA</a:t>
            </a:r>
            <a:endParaRPr lang="en-US" altLang="en-US" sz="1600">
              <a:latin typeface="Futura Bk" panose="020B0502020204020303" pitchFamily="34" charset="0"/>
            </a:endParaRPr>
          </a:p>
        </p:txBody>
      </p:sp>
      <p:sp>
        <p:nvSpPr>
          <p:cNvPr id="276598" name="Freeform 118"/>
          <p:cNvSpPr>
            <a:spLocks/>
          </p:cNvSpPr>
          <p:nvPr/>
        </p:nvSpPr>
        <p:spPr bwMode="auto">
          <a:xfrm>
            <a:off x="4327525"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9" name="Freeform 119"/>
          <p:cNvSpPr>
            <a:spLocks/>
          </p:cNvSpPr>
          <p:nvPr/>
        </p:nvSpPr>
        <p:spPr bwMode="auto">
          <a:xfrm>
            <a:off x="4327525"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00" name="Rectangle 120"/>
          <p:cNvSpPr>
            <a:spLocks noChangeArrowheads="1"/>
          </p:cNvSpPr>
          <p:nvPr/>
        </p:nvSpPr>
        <p:spPr bwMode="auto">
          <a:xfrm>
            <a:off x="4613275" y="6350000"/>
            <a:ext cx="1394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BC</a:t>
            </a:r>
            <a:endParaRPr lang="en-US" altLang="en-US" sz="1600">
              <a:latin typeface="Futura Bk" panose="020B0502020204020303" pitchFamily="34" charset="0"/>
            </a:endParaRPr>
          </a:p>
        </p:txBody>
      </p:sp>
      <p:sp>
        <p:nvSpPr>
          <p:cNvPr id="276601" name="Freeform 121"/>
          <p:cNvSpPr>
            <a:spLocks/>
          </p:cNvSpPr>
          <p:nvPr/>
        </p:nvSpPr>
        <p:spPr bwMode="auto">
          <a:xfrm>
            <a:off x="5106989"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2" name="Freeform 122"/>
          <p:cNvSpPr>
            <a:spLocks/>
          </p:cNvSpPr>
          <p:nvPr/>
        </p:nvSpPr>
        <p:spPr bwMode="auto">
          <a:xfrm>
            <a:off x="5106989"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03" name="Rectangle 123"/>
          <p:cNvSpPr>
            <a:spLocks noChangeArrowheads="1"/>
          </p:cNvSpPr>
          <p:nvPr/>
        </p:nvSpPr>
        <p:spPr bwMode="auto">
          <a:xfrm>
            <a:off x="5394326" y="635000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TC</a:t>
            </a:r>
            <a:endParaRPr lang="en-US" altLang="en-US" sz="1600">
              <a:latin typeface="Futura Bk" panose="020B0502020204020303" pitchFamily="34" charset="0"/>
            </a:endParaRPr>
          </a:p>
        </p:txBody>
      </p:sp>
      <p:sp>
        <p:nvSpPr>
          <p:cNvPr id="276610" name="Line 130"/>
          <p:cNvSpPr>
            <a:spLocks noChangeShapeType="1"/>
          </p:cNvSpPr>
          <p:nvPr/>
        </p:nvSpPr>
        <p:spPr bwMode="auto">
          <a:xfrm flipH="1">
            <a:off x="5537201" y="5727701"/>
            <a:ext cx="12700" cy="52070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1" name="Line 131"/>
          <p:cNvSpPr>
            <a:spLocks noChangeShapeType="1"/>
          </p:cNvSpPr>
          <p:nvPr/>
        </p:nvSpPr>
        <p:spPr bwMode="auto">
          <a:xfrm flipH="1">
            <a:off x="4724401" y="5753101"/>
            <a:ext cx="12700" cy="52070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2" name="Line 132"/>
          <p:cNvSpPr>
            <a:spLocks noChangeShapeType="1"/>
          </p:cNvSpPr>
          <p:nvPr/>
        </p:nvSpPr>
        <p:spPr bwMode="auto">
          <a:xfrm flipH="1">
            <a:off x="3886201" y="5765801"/>
            <a:ext cx="12700" cy="52070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621" name="Group 141"/>
          <p:cNvGrpSpPr>
            <a:grpSpLocks/>
          </p:cNvGrpSpPr>
          <p:nvPr/>
        </p:nvGrpSpPr>
        <p:grpSpPr bwMode="auto">
          <a:xfrm>
            <a:off x="2054226" y="5287963"/>
            <a:ext cx="765175" cy="1300163"/>
            <a:chOff x="334" y="3331"/>
            <a:chExt cx="482" cy="819"/>
          </a:xfrm>
        </p:grpSpPr>
        <p:sp>
          <p:nvSpPr>
            <p:cNvPr id="276605" name="Freeform 125"/>
            <p:cNvSpPr>
              <a:spLocks/>
            </p:cNvSpPr>
            <p:nvPr/>
          </p:nvSpPr>
          <p:spPr bwMode="auto">
            <a:xfrm>
              <a:off x="336" y="3947"/>
              <a:ext cx="458" cy="203"/>
            </a:xfrm>
            <a:custGeom>
              <a:avLst/>
              <a:gdLst>
                <a:gd name="T0" fmla="*/ 0 w 458"/>
                <a:gd name="T1" fmla="*/ 203 h 203"/>
                <a:gd name="T2" fmla="*/ 362 w 458"/>
                <a:gd name="T3" fmla="*/ 203 h 203"/>
                <a:gd name="T4" fmla="*/ 458 w 458"/>
                <a:gd name="T5" fmla="*/ 0 h 203"/>
                <a:gd name="T6" fmla="*/ 97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7"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6620" name="Group 140"/>
            <p:cNvGrpSpPr>
              <a:grpSpLocks/>
            </p:cNvGrpSpPr>
            <p:nvPr/>
          </p:nvGrpSpPr>
          <p:grpSpPr bwMode="auto">
            <a:xfrm>
              <a:off x="334" y="3331"/>
              <a:ext cx="482" cy="819"/>
              <a:chOff x="784" y="3331"/>
              <a:chExt cx="482" cy="819"/>
            </a:xfrm>
          </p:grpSpPr>
          <p:sp>
            <p:nvSpPr>
              <p:cNvPr id="276539" name="Freeform 59"/>
              <p:cNvSpPr>
                <a:spLocks/>
              </p:cNvSpPr>
              <p:nvPr/>
            </p:nvSpPr>
            <p:spPr bwMode="auto">
              <a:xfrm>
                <a:off x="808" y="3411"/>
                <a:ext cx="458" cy="203"/>
              </a:xfrm>
              <a:custGeom>
                <a:avLst/>
                <a:gdLst>
                  <a:gd name="T0" fmla="*/ 0 w 458"/>
                  <a:gd name="T1" fmla="*/ 203 h 203"/>
                  <a:gd name="T2" fmla="*/ 362 w 458"/>
                  <a:gd name="T3" fmla="*/ 203 h 203"/>
                  <a:gd name="T4" fmla="*/ 458 w 458"/>
                  <a:gd name="T5" fmla="*/ 0 h 203"/>
                  <a:gd name="T6" fmla="*/ 97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7"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40" name="Freeform 60"/>
              <p:cNvSpPr>
                <a:spLocks/>
              </p:cNvSpPr>
              <p:nvPr/>
            </p:nvSpPr>
            <p:spPr bwMode="auto">
              <a:xfrm>
                <a:off x="808" y="3411"/>
                <a:ext cx="458" cy="203"/>
              </a:xfrm>
              <a:custGeom>
                <a:avLst/>
                <a:gdLst>
                  <a:gd name="T0" fmla="*/ 0 w 458"/>
                  <a:gd name="T1" fmla="*/ 203 h 203"/>
                  <a:gd name="T2" fmla="*/ 362 w 458"/>
                  <a:gd name="T3" fmla="*/ 203 h 203"/>
                  <a:gd name="T4" fmla="*/ 458 w 458"/>
                  <a:gd name="T5" fmla="*/ 0 h 203"/>
                  <a:gd name="T6" fmla="*/ 97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7"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41" name="Rectangle 61"/>
              <p:cNvSpPr>
                <a:spLocks noChangeArrowheads="1"/>
              </p:cNvSpPr>
              <p:nvPr/>
            </p:nvSpPr>
            <p:spPr bwMode="auto">
              <a:xfrm>
                <a:off x="985" y="3464"/>
                <a:ext cx="1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PM</a:t>
                </a:r>
                <a:endParaRPr lang="en-US" altLang="en-US" sz="1600">
                  <a:latin typeface="Futura Bk" panose="020B0502020204020303" pitchFamily="34" charset="0"/>
                </a:endParaRPr>
              </a:p>
            </p:txBody>
          </p:sp>
          <p:sp>
            <p:nvSpPr>
              <p:cNvPr id="276543" name="Freeform 63"/>
              <p:cNvSpPr>
                <a:spLocks/>
              </p:cNvSpPr>
              <p:nvPr/>
            </p:nvSpPr>
            <p:spPr bwMode="auto">
              <a:xfrm>
                <a:off x="1012" y="3331"/>
                <a:ext cx="51" cy="80"/>
              </a:xfrm>
              <a:custGeom>
                <a:avLst/>
                <a:gdLst>
                  <a:gd name="T0" fmla="*/ 51 w 51"/>
                  <a:gd name="T1" fmla="*/ 0 h 80"/>
                  <a:gd name="T2" fmla="*/ 25 w 51"/>
                  <a:gd name="T3" fmla="*/ 80 h 80"/>
                  <a:gd name="T4" fmla="*/ 0 w 51"/>
                  <a:gd name="T5" fmla="*/ 0 h 80"/>
                  <a:gd name="T6" fmla="*/ 51 w 51"/>
                  <a:gd name="T7" fmla="*/ 0 h 80"/>
                </a:gdLst>
                <a:ahLst/>
                <a:cxnLst>
                  <a:cxn ang="0">
                    <a:pos x="T0" y="T1"/>
                  </a:cxn>
                  <a:cxn ang="0">
                    <a:pos x="T2" y="T3"/>
                  </a:cxn>
                  <a:cxn ang="0">
                    <a:pos x="T4" y="T5"/>
                  </a:cxn>
                  <a:cxn ang="0">
                    <a:pos x="T6" y="T7"/>
                  </a:cxn>
                </a:cxnLst>
                <a:rect l="0" t="0" r="r" b="b"/>
                <a:pathLst>
                  <a:path w="51" h="80">
                    <a:moveTo>
                      <a:pt x="51" y="0"/>
                    </a:moveTo>
                    <a:lnTo>
                      <a:pt x="25" y="80"/>
                    </a:lnTo>
                    <a:lnTo>
                      <a:pt x="0"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4" name="Freeform 124"/>
              <p:cNvSpPr>
                <a:spLocks/>
              </p:cNvSpPr>
              <p:nvPr/>
            </p:nvSpPr>
            <p:spPr bwMode="auto">
              <a:xfrm>
                <a:off x="784" y="3947"/>
                <a:ext cx="458" cy="203"/>
              </a:xfrm>
              <a:custGeom>
                <a:avLst/>
                <a:gdLst>
                  <a:gd name="T0" fmla="*/ 0 w 458"/>
                  <a:gd name="T1" fmla="*/ 203 h 203"/>
                  <a:gd name="T2" fmla="*/ 362 w 458"/>
                  <a:gd name="T3" fmla="*/ 203 h 203"/>
                  <a:gd name="T4" fmla="*/ 458 w 458"/>
                  <a:gd name="T5" fmla="*/ 0 h 203"/>
                  <a:gd name="T6" fmla="*/ 97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7"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6" name="Rectangle 126"/>
              <p:cNvSpPr>
                <a:spLocks noChangeArrowheads="1"/>
              </p:cNvSpPr>
              <p:nvPr/>
            </p:nvSpPr>
            <p:spPr bwMode="auto">
              <a:xfrm>
                <a:off x="961" y="4000"/>
                <a:ext cx="1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PM</a:t>
                </a:r>
                <a:endParaRPr lang="en-US" altLang="en-US" sz="1600">
                  <a:latin typeface="Futura Bk" panose="020B0502020204020303" pitchFamily="34" charset="0"/>
                </a:endParaRPr>
              </a:p>
            </p:txBody>
          </p:sp>
          <p:sp>
            <p:nvSpPr>
              <p:cNvPr id="276613" name="Line 133"/>
              <p:cNvSpPr>
                <a:spLocks noChangeShapeType="1"/>
              </p:cNvSpPr>
              <p:nvPr/>
            </p:nvSpPr>
            <p:spPr bwMode="auto">
              <a:xfrm flipH="1">
                <a:off x="1016" y="3616"/>
                <a:ext cx="8" cy="328"/>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76615" name="Text Box 135"/>
          <p:cNvSpPr txBox="1">
            <a:spLocks noChangeArrowheads="1"/>
          </p:cNvSpPr>
          <p:nvPr/>
        </p:nvSpPr>
        <p:spPr bwMode="auto">
          <a:xfrm>
            <a:off x="6169026" y="6507163"/>
            <a:ext cx="10541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FTE Inventory</a:t>
            </a:r>
          </a:p>
        </p:txBody>
      </p:sp>
      <p:sp>
        <p:nvSpPr>
          <p:cNvPr id="276616" name="Text Box 136"/>
          <p:cNvSpPr txBox="1">
            <a:spLocks noChangeArrowheads="1"/>
          </p:cNvSpPr>
          <p:nvPr/>
        </p:nvSpPr>
        <p:spPr bwMode="auto">
          <a:xfrm>
            <a:off x="5934076" y="5973763"/>
            <a:ext cx="22323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chemeClr val="folHlink"/>
                </a:solidFill>
                <a:latin typeface="Futura Bk" panose="020B0502020204020303" pitchFamily="34" charset="0"/>
              </a:rPr>
              <a:t>GAP = FTE_Req --- FTE_Inv</a:t>
            </a:r>
          </a:p>
        </p:txBody>
      </p:sp>
      <p:sp>
        <p:nvSpPr>
          <p:cNvPr id="276619" name="Text Box 139"/>
          <p:cNvSpPr txBox="1">
            <a:spLocks noChangeArrowheads="1"/>
          </p:cNvSpPr>
          <p:nvPr/>
        </p:nvSpPr>
        <p:spPr bwMode="auto">
          <a:xfrm>
            <a:off x="8305801" y="685802"/>
            <a:ext cx="17299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ASO% = 18%</a:t>
            </a:r>
          </a:p>
          <a:p>
            <a:pPr algn="l"/>
            <a:r>
              <a:rPr lang="en-US" altLang="en-US" sz="1200">
                <a:latin typeface="Futura Bk" panose="020B0502020204020303" pitchFamily="34" charset="0"/>
              </a:rPr>
              <a:t>3PP% = 14%</a:t>
            </a:r>
          </a:p>
          <a:p>
            <a:pPr algn="l"/>
            <a:r>
              <a:rPr lang="en-US" altLang="en-US" sz="1200">
                <a:latin typeface="Futura Bk" panose="020B0502020204020303" pitchFamily="34" charset="0"/>
              </a:rPr>
              <a:t>1-ASO% - 3PP% = 68%</a:t>
            </a:r>
          </a:p>
        </p:txBody>
      </p:sp>
      <p:sp>
        <p:nvSpPr>
          <p:cNvPr id="276622" name="Text Box 142"/>
          <p:cNvSpPr txBox="1">
            <a:spLocks noChangeArrowheads="1"/>
          </p:cNvSpPr>
          <p:nvPr/>
        </p:nvSpPr>
        <p:spPr bwMode="auto">
          <a:xfrm>
            <a:off x="2514601" y="2163763"/>
            <a:ext cx="1486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1000  Billable days</a:t>
            </a:r>
          </a:p>
        </p:txBody>
      </p:sp>
      <p:sp>
        <p:nvSpPr>
          <p:cNvPr id="276623" name="Text Box 143"/>
          <p:cNvSpPr txBox="1">
            <a:spLocks noChangeArrowheads="1"/>
          </p:cNvSpPr>
          <p:nvPr/>
        </p:nvSpPr>
        <p:spPr bwMode="auto">
          <a:xfrm>
            <a:off x="8951913" y="2728914"/>
            <a:ext cx="14955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latin typeface="Futura Bk" panose="020B0502020204020303" pitchFamily="34" charset="0"/>
              </a:rPr>
              <a:t>Work Utilization</a:t>
            </a:r>
          </a:p>
          <a:p>
            <a:pPr algn="l"/>
            <a:r>
              <a:rPr lang="en-US" altLang="en-US" sz="1200">
                <a:latin typeface="Futura Bk" panose="020B0502020204020303" pitchFamily="34" charset="0"/>
              </a:rPr>
              <a:t>CORE% = 70%</a:t>
            </a:r>
          </a:p>
          <a:p>
            <a:pPr algn="l"/>
            <a:r>
              <a:rPr lang="en-US" altLang="en-US" sz="1200">
                <a:latin typeface="Futura Bk" panose="020B0502020204020303" pitchFamily="34" charset="0"/>
              </a:rPr>
              <a:t>CTW% = 20%</a:t>
            </a:r>
          </a:p>
          <a:p>
            <a:pPr algn="l"/>
            <a:r>
              <a:rPr lang="en-US" altLang="en-US" sz="1200">
                <a:latin typeface="Futura Bk" panose="020B0502020204020303" pitchFamily="34" charset="0"/>
              </a:rPr>
              <a:t>BID% = 10%</a:t>
            </a:r>
          </a:p>
          <a:p>
            <a:pPr algn="l"/>
            <a:r>
              <a:rPr lang="en-US" altLang="en-US" sz="1200">
                <a:latin typeface="Futura Bk" panose="020B0502020204020303" pitchFamily="34" charset="0"/>
              </a:rPr>
              <a:t>RISK% = 10%</a:t>
            </a:r>
          </a:p>
        </p:txBody>
      </p:sp>
      <p:sp>
        <p:nvSpPr>
          <p:cNvPr id="276624" name="Text Box 144"/>
          <p:cNvSpPr txBox="1">
            <a:spLocks noChangeArrowheads="1"/>
          </p:cNvSpPr>
          <p:nvPr/>
        </p:nvSpPr>
        <p:spPr bwMode="auto">
          <a:xfrm>
            <a:off x="2514601" y="3124201"/>
            <a:ext cx="16346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1562.5  working days</a:t>
            </a:r>
          </a:p>
        </p:txBody>
      </p:sp>
      <p:sp>
        <p:nvSpPr>
          <p:cNvPr id="276625" name="Text Box 145"/>
          <p:cNvSpPr txBox="1">
            <a:spLocks noChangeArrowheads="1"/>
          </p:cNvSpPr>
          <p:nvPr/>
        </p:nvSpPr>
        <p:spPr bwMode="auto">
          <a:xfrm>
            <a:off x="7620000" y="4419601"/>
            <a:ext cx="6874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2.4 FTE</a:t>
            </a:r>
          </a:p>
        </p:txBody>
      </p:sp>
      <p:sp>
        <p:nvSpPr>
          <p:cNvPr id="276626" name="Text Box 146"/>
          <p:cNvSpPr txBox="1">
            <a:spLocks noChangeArrowheads="1"/>
          </p:cNvSpPr>
          <p:nvPr/>
        </p:nvSpPr>
        <p:spPr bwMode="auto">
          <a:xfrm>
            <a:off x="9137651" y="4419601"/>
            <a:ext cx="9826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SA% = 10%</a:t>
            </a:r>
          </a:p>
          <a:p>
            <a:pPr algn="l"/>
            <a:r>
              <a:rPr lang="en-US" altLang="en-US" sz="1200">
                <a:latin typeface="Futura Bk" panose="020B0502020204020303" pitchFamily="34" charset="0"/>
              </a:rPr>
              <a:t>BC% = 3%</a:t>
            </a:r>
          </a:p>
        </p:txBody>
      </p:sp>
      <p:sp>
        <p:nvSpPr>
          <p:cNvPr id="276627" name="Text Box 147"/>
          <p:cNvSpPr txBox="1">
            <a:spLocks noChangeArrowheads="1"/>
          </p:cNvSpPr>
          <p:nvPr/>
        </p:nvSpPr>
        <p:spPr bwMode="auto">
          <a:xfrm>
            <a:off x="2505075" y="715963"/>
            <a:ext cx="15990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REVPM = $3.5M/PM</a:t>
            </a:r>
          </a:p>
        </p:txBody>
      </p:sp>
      <p:sp>
        <p:nvSpPr>
          <p:cNvPr id="276628" name="Text Box 148"/>
          <p:cNvSpPr txBox="1">
            <a:spLocks noChangeArrowheads="1"/>
          </p:cNvSpPr>
          <p:nvPr/>
        </p:nvSpPr>
        <p:spPr bwMode="auto">
          <a:xfrm>
            <a:off x="5489576" y="5105401"/>
            <a:ext cx="5927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4.369</a:t>
            </a:r>
          </a:p>
        </p:txBody>
      </p:sp>
      <p:sp>
        <p:nvSpPr>
          <p:cNvPr id="276629" name="Text Box 149"/>
          <p:cNvSpPr txBox="1">
            <a:spLocks noChangeArrowheads="1"/>
          </p:cNvSpPr>
          <p:nvPr/>
        </p:nvSpPr>
        <p:spPr bwMode="auto">
          <a:xfrm>
            <a:off x="2441577" y="5105401"/>
            <a:ext cx="6053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4.202</a:t>
            </a:r>
          </a:p>
        </p:txBody>
      </p:sp>
      <p:sp>
        <p:nvSpPr>
          <p:cNvPr id="276630" name="Text Box 150"/>
          <p:cNvSpPr txBox="1">
            <a:spLocks noChangeArrowheads="1"/>
          </p:cNvSpPr>
          <p:nvPr/>
        </p:nvSpPr>
        <p:spPr bwMode="auto">
          <a:xfrm>
            <a:off x="2514600" y="5745163"/>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4</a:t>
            </a:r>
          </a:p>
        </p:txBody>
      </p:sp>
      <p:sp>
        <p:nvSpPr>
          <p:cNvPr id="276631" name="Text Box 151"/>
          <p:cNvSpPr txBox="1">
            <a:spLocks noChangeArrowheads="1"/>
          </p:cNvSpPr>
          <p:nvPr/>
        </p:nvSpPr>
        <p:spPr bwMode="auto">
          <a:xfrm>
            <a:off x="3379788" y="5745163"/>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1</a:t>
            </a:r>
          </a:p>
        </p:txBody>
      </p:sp>
      <p:sp>
        <p:nvSpPr>
          <p:cNvPr id="276632" name="Text Box 152"/>
          <p:cNvSpPr txBox="1">
            <a:spLocks noChangeArrowheads="1"/>
          </p:cNvSpPr>
          <p:nvPr/>
        </p:nvSpPr>
        <p:spPr bwMode="auto">
          <a:xfrm>
            <a:off x="4294188" y="57150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0</a:t>
            </a:r>
          </a:p>
        </p:txBody>
      </p:sp>
      <p:sp>
        <p:nvSpPr>
          <p:cNvPr id="276633" name="Text Box 153"/>
          <p:cNvSpPr txBox="1">
            <a:spLocks noChangeArrowheads="1"/>
          </p:cNvSpPr>
          <p:nvPr/>
        </p:nvSpPr>
        <p:spPr bwMode="auto">
          <a:xfrm>
            <a:off x="5284788" y="57150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4</a:t>
            </a:r>
          </a:p>
        </p:txBody>
      </p:sp>
      <p:sp>
        <p:nvSpPr>
          <p:cNvPr id="276634" name="Text Box 154"/>
          <p:cNvSpPr txBox="1">
            <a:spLocks noChangeArrowheads="1"/>
          </p:cNvSpPr>
          <p:nvPr/>
        </p:nvSpPr>
        <p:spPr bwMode="auto">
          <a:xfrm>
            <a:off x="2590800" y="65532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1</a:t>
            </a:r>
          </a:p>
        </p:txBody>
      </p:sp>
      <p:sp>
        <p:nvSpPr>
          <p:cNvPr id="276635" name="Text Box 155"/>
          <p:cNvSpPr txBox="1">
            <a:spLocks noChangeArrowheads="1"/>
          </p:cNvSpPr>
          <p:nvPr/>
        </p:nvSpPr>
        <p:spPr bwMode="auto">
          <a:xfrm>
            <a:off x="3532188" y="65532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1</a:t>
            </a:r>
          </a:p>
        </p:txBody>
      </p:sp>
      <p:sp>
        <p:nvSpPr>
          <p:cNvPr id="276636" name="Text Box 156"/>
          <p:cNvSpPr txBox="1">
            <a:spLocks noChangeArrowheads="1"/>
          </p:cNvSpPr>
          <p:nvPr/>
        </p:nvSpPr>
        <p:spPr bwMode="auto">
          <a:xfrm>
            <a:off x="4473575" y="65532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0</a:t>
            </a:r>
          </a:p>
        </p:txBody>
      </p:sp>
      <p:sp>
        <p:nvSpPr>
          <p:cNvPr id="276637" name="Text Box 157"/>
          <p:cNvSpPr txBox="1">
            <a:spLocks noChangeArrowheads="1"/>
          </p:cNvSpPr>
          <p:nvPr/>
        </p:nvSpPr>
        <p:spPr bwMode="auto">
          <a:xfrm>
            <a:off x="5414963" y="65532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6</a:t>
            </a:r>
          </a:p>
        </p:txBody>
      </p:sp>
      <p:sp>
        <p:nvSpPr>
          <p:cNvPr id="276638" name="Text Box 158"/>
          <p:cNvSpPr txBox="1">
            <a:spLocks noChangeArrowheads="1"/>
          </p:cNvSpPr>
          <p:nvPr/>
        </p:nvSpPr>
        <p:spPr bwMode="auto">
          <a:xfrm>
            <a:off x="2693988" y="5972175"/>
            <a:ext cx="290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chemeClr val="folHlink"/>
                </a:solidFill>
                <a:latin typeface="Futura Bk" panose="020B0502020204020303" pitchFamily="34" charset="0"/>
              </a:rPr>
              <a:t>3</a:t>
            </a:r>
          </a:p>
        </p:txBody>
      </p:sp>
      <p:sp>
        <p:nvSpPr>
          <p:cNvPr id="276639" name="Text Box 159"/>
          <p:cNvSpPr txBox="1">
            <a:spLocks noChangeArrowheads="1"/>
          </p:cNvSpPr>
          <p:nvPr/>
        </p:nvSpPr>
        <p:spPr bwMode="auto">
          <a:xfrm>
            <a:off x="3532188" y="5942014"/>
            <a:ext cx="290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chemeClr val="folHlink"/>
                </a:solidFill>
                <a:latin typeface="Futura Bk" panose="020B0502020204020303" pitchFamily="34" charset="0"/>
              </a:rPr>
              <a:t>0</a:t>
            </a:r>
          </a:p>
        </p:txBody>
      </p:sp>
      <p:sp>
        <p:nvSpPr>
          <p:cNvPr id="276640" name="Text Box 160"/>
          <p:cNvSpPr txBox="1">
            <a:spLocks noChangeArrowheads="1"/>
          </p:cNvSpPr>
          <p:nvPr/>
        </p:nvSpPr>
        <p:spPr bwMode="auto">
          <a:xfrm>
            <a:off x="4359275" y="5943601"/>
            <a:ext cx="290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chemeClr val="folHlink"/>
                </a:solidFill>
                <a:latin typeface="Futura Bk" panose="020B0502020204020303" pitchFamily="34" charset="0"/>
              </a:rPr>
              <a:t>0</a:t>
            </a:r>
          </a:p>
        </p:txBody>
      </p:sp>
      <p:sp>
        <p:nvSpPr>
          <p:cNvPr id="276641" name="Text Box 161"/>
          <p:cNvSpPr txBox="1">
            <a:spLocks noChangeArrowheads="1"/>
          </p:cNvSpPr>
          <p:nvPr/>
        </p:nvSpPr>
        <p:spPr bwMode="auto">
          <a:xfrm>
            <a:off x="5186363" y="5945189"/>
            <a:ext cx="290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chemeClr val="folHlink"/>
                </a:solidFill>
                <a:latin typeface="Futura Bk" panose="020B0502020204020303" pitchFamily="34" charset="0"/>
              </a:rPr>
              <a:t>0</a:t>
            </a:r>
          </a:p>
        </p:txBody>
      </p:sp>
    </p:spTree>
    <p:extLst>
      <p:ext uri="{BB962C8B-B14F-4D97-AF65-F5344CB8AC3E}">
        <p14:creationId xmlns:p14="http://schemas.microsoft.com/office/powerpoint/2010/main" val="3789364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981200" y="1"/>
            <a:ext cx="8229600" cy="503239"/>
          </a:xfrm>
        </p:spPr>
        <p:txBody>
          <a:bodyPr/>
          <a:lstStyle/>
          <a:p>
            <a:r>
              <a:rPr lang="en-US" altLang="en-US" sz="2400"/>
              <a:t>CCP Linear Programming model</a:t>
            </a:r>
          </a:p>
        </p:txBody>
      </p:sp>
      <p:sp>
        <p:nvSpPr>
          <p:cNvPr id="269315" name="Freeform 3"/>
          <p:cNvSpPr>
            <a:spLocks/>
          </p:cNvSpPr>
          <p:nvPr/>
        </p:nvSpPr>
        <p:spPr bwMode="auto">
          <a:xfrm>
            <a:off x="6318251" y="555626"/>
            <a:ext cx="1866900" cy="909639"/>
          </a:xfrm>
          <a:custGeom>
            <a:avLst/>
            <a:gdLst>
              <a:gd name="T0" fmla="*/ 0 w 1176"/>
              <a:gd name="T1" fmla="*/ 573 h 573"/>
              <a:gd name="T2" fmla="*/ 905 w 1176"/>
              <a:gd name="T3" fmla="*/ 573 h 573"/>
              <a:gd name="T4" fmla="*/ 1176 w 1176"/>
              <a:gd name="T5" fmla="*/ 0 h 573"/>
              <a:gd name="T6" fmla="*/ 272 w 1176"/>
              <a:gd name="T7" fmla="*/ 0 h 573"/>
              <a:gd name="T8" fmla="*/ 0 w 1176"/>
              <a:gd name="T9" fmla="*/ 573 h 573"/>
            </a:gdLst>
            <a:ahLst/>
            <a:cxnLst>
              <a:cxn ang="0">
                <a:pos x="T0" y="T1"/>
              </a:cxn>
              <a:cxn ang="0">
                <a:pos x="T2" y="T3"/>
              </a:cxn>
              <a:cxn ang="0">
                <a:pos x="T4" y="T5"/>
              </a:cxn>
              <a:cxn ang="0">
                <a:pos x="T6" y="T7"/>
              </a:cxn>
              <a:cxn ang="0">
                <a:pos x="T8" y="T9"/>
              </a:cxn>
            </a:cxnLst>
            <a:rect l="0" t="0" r="r" b="b"/>
            <a:pathLst>
              <a:path w="1176" h="573">
                <a:moveTo>
                  <a:pt x="0" y="573"/>
                </a:moveTo>
                <a:lnTo>
                  <a:pt x="905" y="573"/>
                </a:lnTo>
                <a:lnTo>
                  <a:pt x="1176" y="0"/>
                </a:lnTo>
                <a:lnTo>
                  <a:pt x="272" y="0"/>
                </a:lnTo>
                <a:lnTo>
                  <a:pt x="0" y="57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16" name="Freeform 4"/>
          <p:cNvSpPr>
            <a:spLocks/>
          </p:cNvSpPr>
          <p:nvPr/>
        </p:nvSpPr>
        <p:spPr bwMode="auto">
          <a:xfrm>
            <a:off x="6318251" y="555626"/>
            <a:ext cx="1866900" cy="909639"/>
          </a:xfrm>
          <a:custGeom>
            <a:avLst/>
            <a:gdLst>
              <a:gd name="T0" fmla="*/ 0 w 1176"/>
              <a:gd name="T1" fmla="*/ 573 h 573"/>
              <a:gd name="T2" fmla="*/ 905 w 1176"/>
              <a:gd name="T3" fmla="*/ 573 h 573"/>
              <a:gd name="T4" fmla="*/ 1176 w 1176"/>
              <a:gd name="T5" fmla="*/ 0 h 573"/>
              <a:gd name="T6" fmla="*/ 272 w 1176"/>
              <a:gd name="T7" fmla="*/ 0 h 573"/>
              <a:gd name="T8" fmla="*/ 0 w 1176"/>
              <a:gd name="T9" fmla="*/ 573 h 573"/>
            </a:gdLst>
            <a:ahLst/>
            <a:cxnLst>
              <a:cxn ang="0">
                <a:pos x="T0" y="T1"/>
              </a:cxn>
              <a:cxn ang="0">
                <a:pos x="T2" y="T3"/>
              </a:cxn>
              <a:cxn ang="0">
                <a:pos x="T4" y="T5"/>
              </a:cxn>
              <a:cxn ang="0">
                <a:pos x="T6" y="T7"/>
              </a:cxn>
              <a:cxn ang="0">
                <a:pos x="T8" y="T9"/>
              </a:cxn>
            </a:cxnLst>
            <a:rect l="0" t="0" r="r" b="b"/>
            <a:pathLst>
              <a:path w="1176" h="573">
                <a:moveTo>
                  <a:pt x="0" y="573"/>
                </a:moveTo>
                <a:lnTo>
                  <a:pt x="905" y="573"/>
                </a:lnTo>
                <a:lnTo>
                  <a:pt x="1176" y="0"/>
                </a:lnTo>
                <a:lnTo>
                  <a:pt x="272" y="0"/>
                </a:lnTo>
                <a:lnTo>
                  <a:pt x="0" y="57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17" name="Line 5"/>
          <p:cNvSpPr>
            <a:spLocks noChangeShapeType="1"/>
          </p:cNvSpPr>
          <p:nvPr/>
        </p:nvSpPr>
        <p:spPr bwMode="auto">
          <a:xfrm flipH="1">
            <a:off x="6164264" y="1465264"/>
            <a:ext cx="1087437" cy="441325"/>
          </a:xfrm>
          <a:prstGeom prst="line">
            <a:avLst/>
          </a:prstGeom>
          <a:noFill/>
          <a:ln w="587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18" name="Freeform 6"/>
          <p:cNvSpPr>
            <a:spLocks/>
          </p:cNvSpPr>
          <p:nvPr/>
        </p:nvSpPr>
        <p:spPr bwMode="auto">
          <a:xfrm>
            <a:off x="5918201" y="1803400"/>
            <a:ext cx="301625" cy="203200"/>
          </a:xfrm>
          <a:custGeom>
            <a:avLst/>
            <a:gdLst>
              <a:gd name="T0" fmla="*/ 190 w 190"/>
              <a:gd name="T1" fmla="*/ 119 h 128"/>
              <a:gd name="T2" fmla="*/ 0 w 190"/>
              <a:gd name="T3" fmla="*/ 128 h 128"/>
              <a:gd name="T4" fmla="*/ 147 w 190"/>
              <a:gd name="T5" fmla="*/ 0 h 128"/>
              <a:gd name="T6" fmla="*/ 190 w 190"/>
              <a:gd name="T7" fmla="*/ 119 h 128"/>
            </a:gdLst>
            <a:ahLst/>
            <a:cxnLst>
              <a:cxn ang="0">
                <a:pos x="T0" y="T1"/>
              </a:cxn>
              <a:cxn ang="0">
                <a:pos x="T2" y="T3"/>
              </a:cxn>
              <a:cxn ang="0">
                <a:pos x="T4" y="T5"/>
              </a:cxn>
              <a:cxn ang="0">
                <a:pos x="T6" y="T7"/>
              </a:cxn>
            </a:cxnLst>
            <a:rect l="0" t="0" r="r" b="b"/>
            <a:pathLst>
              <a:path w="190" h="128">
                <a:moveTo>
                  <a:pt x="190" y="119"/>
                </a:moveTo>
                <a:lnTo>
                  <a:pt x="0" y="128"/>
                </a:lnTo>
                <a:lnTo>
                  <a:pt x="147" y="0"/>
                </a:lnTo>
                <a:lnTo>
                  <a:pt x="19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19" name="Line 7"/>
          <p:cNvSpPr>
            <a:spLocks noChangeShapeType="1"/>
          </p:cNvSpPr>
          <p:nvPr/>
        </p:nvSpPr>
        <p:spPr bwMode="auto">
          <a:xfrm>
            <a:off x="7251701" y="1465264"/>
            <a:ext cx="1588" cy="263525"/>
          </a:xfrm>
          <a:prstGeom prst="line">
            <a:avLst/>
          </a:prstGeom>
          <a:noFill/>
          <a:ln w="587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20" name="Freeform 8"/>
          <p:cNvSpPr>
            <a:spLocks/>
          </p:cNvSpPr>
          <p:nvPr/>
        </p:nvSpPr>
        <p:spPr bwMode="auto">
          <a:xfrm>
            <a:off x="7156451" y="1703389"/>
            <a:ext cx="190500" cy="303212"/>
          </a:xfrm>
          <a:custGeom>
            <a:avLst/>
            <a:gdLst>
              <a:gd name="T0" fmla="*/ 120 w 120"/>
              <a:gd name="T1" fmla="*/ 0 h 191"/>
              <a:gd name="T2" fmla="*/ 60 w 120"/>
              <a:gd name="T3" fmla="*/ 191 h 191"/>
              <a:gd name="T4" fmla="*/ 0 w 120"/>
              <a:gd name="T5" fmla="*/ 0 h 191"/>
              <a:gd name="T6" fmla="*/ 120 w 120"/>
              <a:gd name="T7" fmla="*/ 0 h 191"/>
            </a:gdLst>
            <a:ahLst/>
            <a:cxnLst>
              <a:cxn ang="0">
                <a:pos x="T0" y="T1"/>
              </a:cxn>
              <a:cxn ang="0">
                <a:pos x="T2" y="T3"/>
              </a:cxn>
              <a:cxn ang="0">
                <a:pos x="T4" y="T5"/>
              </a:cxn>
              <a:cxn ang="0">
                <a:pos x="T6" y="T7"/>
              </a:cxn>
            </a:cxnLst>
            <a:rect l="0" t="0" r="r" b="b"/>
            <a:pathLst>
              <a:path w="120" h="191">
                <a:moveTo>
                  <a:pt x="120" y="0"/>
                </a:moveTo>
                <a:lnTo>
                  <a:pt x="60" y="191"/>
                </a:ln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21" name="Line 9"/>
          <p:cNvSpPr>
            <a:spLocks noChangeShapeType="1"/>
          </p:cNvSpPr>
          <p:nvPr/>
        </p:nvSpPr>
        <p:spPr bwMode="auto">
          <a:xfrm>
            <a:off x="7251701" y="1465264"/>
            <a:ext cx="1087439" cy="441325"/>
          </a:xfrm>
          <a:prstGeom prst="line">
            <a:avLst/>
          </a:prstGeom>
          <a:noFill/>
          <a:ln w="587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22" name="Freeform 10"/>
          <p:cNvSpPr>
            <a:spLocks/>
          </p:cNvSpPr>
          <p:nvPr/>
        </p:nvSpPr>
        <p:spPr bwMode="auto">
          <a:xfrm>
            <a:off x="8283577" y="1803400"/>
            <a:ext cx="301625" cy="203200"/>
          </a:xfrm>
          <a:custGeom>
            <a:avLst/>
            <a:gdLst>
              <a:gd name="T0" fmla="*/ 43 w 190"/>
              <a:gd name="T1" fmla="*/ 0 h 128"/>
              <a:gd name="T2" fmla="*/ 190 w 190"/>
              <a:gd name="T3" fmla="*/ 128 h 128"/>
              <a:gd name="T4" fmla="*/ 0 w 190"/>
              <a:gd name="T5" fmla="*/ 119 h 128"/>
              <a:gd name="T6" fmla="*/ 43 w 190"/>
              <a:gd name="T7" fmla="*/ 0 h 128"/>
            </a:gdLst>
            <a:ahLst/>
            <a:cxnLst>
              <a:cxn ang="0">
                <a:pos x="T0" y="T1"/>
              </a:cxn>
              <a:cxn ang="0">
                <a:pos x="T2" y="T3"/>
              </a:cxn>
              <a:cxn ang="0">
                <a:pos x="T4" y="T5"/>
              </a:cxn>
              <a:cxn ang="0">
                <a:pos x="T6" y="T7"/>
              </a:cxn>
            </a:cxnLst>
            <a:rect l="0" t="0" r="r" b="b"/>
            <a:pathLst>
              <a:path w="190" h="128">
                <a:moveTo>
                  <a:pt x="43" y="0"/>
                </a:moveTo>
                <a:lnTo>
                  <a:pt x="190" y="128"/>
                </a:lnTo>
                <a:lnTo>
                  <a:pt x="0" y="119"/>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23" name="Freeform 11"/>
          <p:cNvSpPr>
            <a:spLocks/>
          </p:cNvSpPr>
          <p:nvPr/>
        </p:nvSpPr>
        <p:spPr bwMode="auto">
          <a:xfrm>
            <a:off x="5305425" y="2006600"/>
            <a:ext cx="1227139" cy="598488"/>
          </a:xfrm>
          <a:custGeom>
            <a:avLst/>
            <a:gdLst>
              <a:gd name="T0" fmla="*/ 0 w 773"/>
              <a:gd name="T1" fmla="*/ 377 h 377"/>
              <a:gd name="T2" fmla="*/ 594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4" y="377"/>
                </a:lnTo>
                <a:lnTo>
                  <a:pt x="773" y="0"/>
                </a:lnTo>
                <a:lnTo>
                  <a:pt x="179" y="0"/>
                </a:lnTo>
                <a:lnTo>
                  <a:pt x="0" y="377"/>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24" name="Freeform 12"/>
          <p:cNvSpPr>
            <a:spLocks/>
          </p:cNvSpPr>
          <p:nvPr/>
        </p:nvSpPr>
        <p:spPr bwMode="auto">
          <a:xfrm>
            <a:off x="5305425" y="2006600"/>
            <a:ext cx="1227139" cy="598488"/>
          </a:xfrm>
          <a:custGeom>
            <a:avLst/>
            <a:gdLst>
              <a:gd name="T0" fmla="*/ 0 w 773"/>
              <a:gd name="T1" fmla="*/ 377 h 377"/>
              <a:gd name="T2" fmla="*/ 594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4" y="377"/>
                </a:lnTo>
                <a:lnTo>
                  <a:pt x="773" y="0"/>
                </a:lnTo>
                <a:lnTo>
                  <a:pt x="179" y="0"/>
                </a:lnTo>
                <a:lnTo>
                  <a:pt x="0" y="377"/>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25" name="Rectangle 13"/>
          <p:cNvSpPr>
            <a:spLocks noChangeArrowheads="1"/>
          </p:cNvSpPr>
          <p:nvPr/>
        </p:nvSpPr>
        <p:spPr bwMode="auto">
          <a:xfrm>
            <a:off x="5670549" y="2151063"/>
            <a:ext cx="1458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HP</a:t>
            </a:r>
            <a:endParaRPr lang="en-US" altLang="en-US" sz="1600">
              <a:latin typeface="Futura Bk" panose="020B0502020204020303" pitchFamily="34" charset="0"/>
            </a:endParaRPr>
          </a:p>
        </p:txBody>
      </p:sp>
      <p:sp>
        <p:nvSpPr>
          <p:cNvPr id="269326" name="Rectangle 14"/>
          <p:cNvSpPr>
            <a:spLocks noChangeArrowheads="1"/>
          </p:cNvSpPr>
          <p:nvPr/>
        </p:nvSpPr>
        <p:spPr bwMode="auto">
          <a:xfrm>
            <a:off x="5834063" y="2151063"/>
            <a:ext cx="881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&amp;</a:t>
            </a:r>
            <a:endParaRPr lang="en-US" altLang="en-US" sz="1600">
              <a:latin typeface="Futura Bk" panose="020B0502020204020303" pitchFamily="34" charset="0"/>
            </a:endParaRPr>
          </a:p>
        </p:txBody>
      </p:sp>
      <p:sp>
        <p:nvSpPr>
          <p:cNvPr id="269327" name="Rectangle 15"/>
          <p:cNvSpPr>
            <a:spLocks noChangeArrowheads="1"/>
          </p:cNvSpPr>
          <p:nvPr/>
        </p:nvSpPr>
        <p:spPr bwMode="auto">
          <a:xfrm>
            <a:off x="5910263" y="2151063"/>
            <a:ext cx="2741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CTW </a:t>
            </a:r>
            <a:endParaRPr lang="en-US" altLang="en-US" sz="1600">
              <a:latin typeface="Futura Bk" panose="020B0502020204020303" pitchFamily="34" charset="0"/>
            </a:endParaRPr>
          </a:p>
        </p:txBody>
      </p:sp>
      <p:sp>
        <p:nvSpPr>
          <p:cNvPr id="269328" name="Rectangle 16"/>
          <p:cNvSpPr>
            <a:spLocks noChangeArrowheads="1"/>
          </p:cNvSpPr>
          <p:nvPr/>
        </p:nvSpPr>
        <p:spPr bwMode="auto">
          <a:xfrm>
            <a:off x="5681664" y="2300288"/>
            <a:ext cx="4536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Revenue</a:t>
            </a:r>
            <a:endParaRPr lang="en-US" altLang="en-US" sz="1600">
              <a:latin typeface="Futura Bk" panose="020B0502020204020303" pitchFamily="34" charset="0"/>
            </a:endParaRPr>
          </a:p>
        </p:txBody>
      </p:sp>
      <p:sp>
        <p:nvSpPr>
          <p:cNvPr id="269329" name="Freeform 17"/>
          <p:cNvSpPr>
            <a:spLocks/>
          </p:cNvSpPr>
          <p:nvPr/>
        </p:nvSpPr>
        <p:spPr bwMode="auto">
          <a:xfrm>
            <a:off x="6638926" y="2006600"/>
            <a:ext cx="1225551" cy="598488"/>
          </a:xfrm>
          <a:custGeom>
            <a:avLst/>
            <a:gdLst>
              <a:gd name="T0" fmla="*/ 0 w 772"/>
              <a:gd name="T1" fmla="*/ 377 h 377"/>
              <a:gd name="T2" fmla="*/ 594 w 772"/>
              <a:gd name="T3" fmla="*/ 377 h 377"/>
              <a:gd name="T4" fmla="*/ 772 w 772"/>
              <a:gd name="T5" fmla="*/ 0 h 377"/>
              <a:gd name="T6" fmla="*/ 178 w 772"/>
              <a:gd name="T7" fmla="*/ 0 h 377"/>
              <a:gd name="T8" fmla="*/ 0 w 772"/>
              <a:gd name="T9" fmla="*/ 377 h 377"/>
            </a:gdLst>
            <a:ahLst/>
            <a:cxnLst>
              <a:cxn ang="0">
                <a:pos x="T0" y="T1"/>
              </a:cxn>
              <a:cxn ang="0">
                <a:pos x="T2" y="T3"/>
              </a:cxn>
              <a:cxn ang="0">
                <a:pos x="T4" y="T5"/>
              </a:cxn>
              <a:cxn ang="0">
                <a:pos x="T6" y="T7"/>
              </a:cxn>
              <a:cxn ang="0">
                <a:pos x="T8" y="T9"/>
              </a:cxn>
            </a:cxnLst>
            <a:rect l="0" t="0" r="r" b="b"/>
            <a:pathLst>
              <a:path w="772" h="377">
                <a:moveTo>
                  <a:pt x="0" y="377"/>
                </a:moveTo>
                <a:lnTo>
                  <a:pt x="594" y="377"/>
                </a:lnTo>
                <a:lnTo>
                  <a:pt x="772" y="0"/>
                </a:lnTo>
                <a:lnTo>
                  <a:pt x="178" y="0"/>
                </a:lnTo>
                <a:lnTo>
                  <a:pt x="0" y="377"/>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30" name="Freeform 18"/>
          <p:cNvSpPr>
            <a:spLocks/>
          </p:cNvSpPr>
          <p:nvPr/>
        </p:nvSpPr>
        <p:spPr bwMode="auto">
          <a:xfrm>
            <a:off x="6638926" y="2006600"/>
            <a:ext cx="1225551" cy="598488"/>
          </a:xfrm>
          <a:custGeom>
            <a:avLst/>
            <a:gdLst>
              <a:gd name="T0" fmla="*/ 0 w 772"/>
              <a:gd name="T1" fmla="*/ 377 h 377"/>
              <a:gd name="T2" fmla="*/ 594 w 772"/>
              <a:gd name="T3" fmla="*/ 377 h 377"/>
              <a:gd name="T4" fmla="*/ 772 w 772"/>
              <a:gd name="T5" fmla="*/ 0 h 377"/>
              <a:gd name="T6" fmla="*/ 178 w 772"/>
              <a:gd name="T7" fmla="*/ 0 h 377"/>
              <a:gd name="T8" fmla="*/ 0 w 772"/>
              <a:gd name="T9" fmla="*/ 377 h 377"/>
            </a:gdLst>
            <a:ahLst/>
            <a:cxnLst>
              <a:cxn ang="0">
                <a:pos x="T0" y="T1"/>
              </a:cxn>
              <a:cxn ang="0">
                <a:pos x="T2" y="T3"/>
              </a:cxn>
              <a:cxn ang="0">
                <a:pos x="T4" y="T5"/>
              </a:cxn>
              <a:cxn ang="0">
                <a:pos x="T6" y="T7"/>
              </a:cxn>
              <a:cxn ang="0">
                <a:pos x="T8" y="T9"/>
              </a:cxn>
            </a:cxnLst>
            <a:rect l="0" t="0" r="r" b="b"/>
            <a:pathLst>
              <a:path w="772" h="377">
                <a:moveTo>
                  <a:pt x="0" y="377"/>
                </a:moveTo>
                <a:lnTo>
                  <a:pt x="594" y="377"/>
                </a:lnTo>
                <a:lnTo>
                  <a:pt x="772" y="0"/>
                </a:lnTo>
                <a:lnTo>
                  <a:pt x="178" y="0"/>
                </a:lnTo>
                <a:lnTo>
                  <a:pt x="0" y="377"/>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31" name="Rectangle 19"/>
          <p:cNvSpPr>
            <a:spLocks noChangeArrowheads="1"/>
          </p:cNvSpPr>
          <p:nvPr/>
        </p:nvSpPr>
        <p:spPr bwMode="auto">
          <a:xfrm>
            <a:off x="7124700" y="2151063"/>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ASO </a:t>
            </a:r>
            <a:endParaRPr lang="en-US" altLang="en-US" sz="1600">
              <a:latin typeface="Futura Bk" panose="020B0502020204020303" pitchFamily="34" charset="0"/>
            </a:endParaRPr>
          </a:p>
        </p:txBody>
      </p:sp>
      <p:sp>
        <p:nvSpPr>
          <p:cNvPr id="269332" name="Rectangle 20"/>
          <p:cNvSpPr>
            <a:spLocks noChangeArrowheads="1"/>
          </p:cNvSpPr>
          <p:nvPr/>
        </p:nvSpPr>
        <p:spPr bwMode="auto">
          <a:xfrm>
            <a:off x="7016751" y="2300288"/>
            <a:ext cx="4536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Revenue</a:t>
            </a:r>
            <a:endParaRPr lang="en-US" altLang="en-US" sz="1600">
              <a:latin typeface="Futura Bk" panose="020B0502020204020303" pitchFamily="34" charset="0"/>
            </a:endParaRPr>
          </a:p>
        </p:txBody>
      </p:sp>
      <p:sp>
        <p:nvSpPr>
          <p:cNvPr id="269333" name="Freeform 21"/>
          <p:cNvSpPr>
            <a:spLocks/>
          </p:cNvSpPr>
          <p:nvPr/>
        </p:nvSpPr>
        <p:spPr bwMode="auto">
          <a:xfrm>
            <a:off x="7970840" y="2006600"/>
            <a:ext cx="1227137" cy="598488"/>
          </a:xfrm>
          <a:custGeom>
            <a:avLst/>
            <a:gdLst>
              <a:gd name="T0" fmla="*/ 0 w 773"/>
              <a:gd name="T1" fmla="*/ 377 h 377"/>
              <a:gd name="T2" fmla="*/ 595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5" y="377"/>
                </a:lnTo>
                <a:lnTo>
                  <a:pt x="773" y="0"/>
                </a:lnTo>
                <a:lnTo>
                  <a:pt x="179" y="0"/>
                </a:lnTo>
                <a:lnTo>
                  <a:pt x="0" y="377"/>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34" name="Freeform 22"/>
          <p:cNvSpPr>
            <a:spLocks/>
          </p:cNvSpPr>
          <p:nvPr/>
        </p:nvSpPr>
        <p:spPr bwMode="auto">
          <a:xfrm>
            <a:off x="7970840" y="2006600"/>
            <a:ext cx="1227137" cy="598488"/>
          </a:xfrm>
          <a:custGeom>
            <a:avLst/>
            <a:gdLst>
              <a:gd name="T0" fmla="*/ 0 w 773"/>
              <a:gd name="T1" fmla="*/ 377 h 377"/>
              <a:gd name="T2" fmla="*/ 595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5" y="377"/>
                </a:lnTo>
                <a:lnTo>
                  <a:pt x="773" y="0"/>
                </a:lnTo>
                <a:lnTo>
                  <a:pt x="179" y="0"/>
                </a:lnTo>
                <a:lnTo>
                  <a:pt x="0" y="377"/>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35" name="Rectangle 23"/>
          <p:cNvSpPr>
            <a:spLocks noChangeArrowheads="1"/>
          </p:cNvSpPr>
          <p:nvPr/>
        </p:nvSpPr>
        <p:spPr bwMode="auto">
          <a:xfrm>
            <a:off x="8493125" y="208280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3</a:t>
            </a:r>
            <a:endParaRPr lang="en-US" altLang="en-US" sz="1600">
              <a:latin typeface="Futura Bk" panose="020B0502020204020303" pitchFamily="34" charset="0"/>
            </a:endParaRPr>
          </a:p>
        </p:txBody>
      </p:sp>
      <p:sp>
        <p:nvSpPr>
          <p:cNvPr id="269336" name="Rectangle 24"/>
          <p:cNvSpPr>
            <a:spLocks noChangeArrowheads="1"/>
          </p:cNvSpPr>
          <p:nvPr/>
        </p:nvSpPr>
        <p:spPr bwMode="auto">
          <a:xfrm>
            <a:off x="8558213" y="208280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P</a:t>
            </a:r>
            <a:endParaRPr lang="en-US" altLang="en-US" sz="1600">
              <a:latin typeface="Futura Bk" panose="020B0502020204020303" pitchFamily="34" charset="0"/>
            </a:endParaRPr>
          </a:p>
        </p:txBody>
      </p:sp>
      <p:sp>
        <p:nvSpPr>
          <p:cNvPr id="269337" name="Rectangle 25"/>
          <p:cNvSpPr>
            <a:spLocks noChangeArrowheads="1"/>
          </p:cNvSpPr>
          <p:nvPr/>
        </p:nvSpPr>
        <p:spPr bwMode="auto">
          <a:xfrm>
            <a:off x="8632825" y="2082800"/>
            <a:ext cx="384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a:t>
            </a:r>
            <a:endParaRPr lang="en-US" altLang="en-US" sz="1600">
              <a:latin typeface="Futura Bk" panose="020B0502020204020303" pitchFamily="34" charset="0"/>
            </a:endParaRPr>
          </a:p>
        </p:txBody>
      </p:sp>
      <p:sp>
        <p:nvSpPr>
          <p:cNvPr id="269338" name="Rectangle 26"/>
          <p:cNvSpPr>
            <a:spLocks noChangeArrowheads="1"/>
          </p:cNvSpPr>
          <p:nvPr/>
        </p:nvSpPr>
        <p:spPr bwMode="auto">
          <a:xfrm>
            <a:off x="8362949" y="2230439"/>
            <a:ext cx="4696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Partners </a:t>
            </a:r>
            <a:endParaRPr lang="en-US" altLang="en-US" sz="1600">
              <a:latin typeface="Futura Bk" panose="020B0502020204020303" pitchFamily="34" charset="0"/>
            </a:endParaRPr>
          </a:p>
        </p:txBody>
      </p:sp>
      <p:sp>
        <p:nvSpPr>
          <p:cNvPr id="269339" name="Rectangle 27"/>
          <p:cNvSpPr>
            <a:spLocks noChangeArrowheads="1"/>
          </p:cNvSpPr>
          <p:nvPr/>
        </p:nvSpPr>
        <p:spPr bwMode="auto">
          <a:xfrm>
            <a:off x="8351839" y="2379663"/>
            <a:ext cx="4536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Revenue</a:t>
            </a:r>
            <a:endParaRPr lang="en-US" altLang="en-US" sz="1600">
              <a:latin typeface="Futura Bk" panose="020B0502020204020303" pitchFamily="34" charset="0"/>
            </a:endParaRPr>
          </a:p>
        </p:txBody>
      </p:sp>
      <p:sp>
        <p:nvSpPr>
          <p:cNvPr id="269340" name="Freeform 28"/>
          <p:cNvSpPr>
            <a:spLocks/>
          </p:cNvSpPr>
          <p:nvPr/>
        </p:nvSpPr>
        <p:spPr bwMode="auto">
          <a:xfrm>
            <a:off x="5305425" y="3306765"/>
            <a:ext cx="1227139" cy="598487"/>
          </a:xfrm>
          <a:custGeom>
            <a:avLst/>
            <a:gdLst>
              <a:gd name="T0" fmla="*/ 0 w 773"/>
              <a:gd name="T1" fmla="*/ 377 h 377"/>
              <a:gd name="T2" fmla="*/ 594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4" y="377"/>
                </a:lnTo>
                <a:lnTo>
                  <a:pt x="773" y="0"/>
                </a:lnTo>
                <a:lnTo>
                  <a:pt x="179" y="0"/>
                </a:lnTo>
                <a:lnTo>
                  <a:pt x="0" y="377"/>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41" name="Freeform 29"/>
          <p:cNvSpPr>
            <a:spLocks/>
          </p:cNvSpPr>
          <p:nvPr/>
        </p:nvSpPr>
        <p:spPr bwMode="auto">
          <a:xfrm>
            <a:off x="5305425" y="3306765"/>
            <a:ext cx="1227139" cy="598487"/>
          </a:xfrm>
          <a:custGeom>
            <a:avLst/>
            <a:gdLst>
              <a:gd name="T0" fmla="*/ 0 w 773"/>
              <a:gd name="T1" fmla="*/ 377 h 377"/>
              <a:gd name="T2" fmla="*/ 594 w 773"/>
              <a:gd name="T3" fmla="*/ 377 h 377"/>
              <a:gd name="T4" fmla="*/ 773 w 773"/>
              <a:gd name="T5" fmla="*/ 0 h 377"/>
              <a:gd name="T6" fmla="*/ 179 w 773"/>
              <a:gd name="T7" fmla="*/ 0 h 377"/>
              <a:gd name="T8" fmla="*/ 0 w 773"/>
              <a:gd name="T9" fmla="*/ 377 h 377"/>
            </a:gdLst>
            <a:ahLst/>
            <a:cxnLst>
              <a:cxn ang="0">
                <a:pos x="T0" y="T1"/>
              </a:cxn>
              <a:cxn ang="0">
                <a:pos x="T2" y="T3"/>
              </a:cxn>
              <a:cxn ang="0">
                <a:pos x="T4" y="T5"/>
              </a:cxn>
              <a:cxn ang="0">
                <a:pos x="T6" y="T7"/>
              </a:cxn>
              <a:cxn ang="0">
                <a:pos x="T8" y="T9"/>
              </a:cxn>
            </a:cxnLst>
            <a:rect l="0" t="0" r="r" b="b"/>
            <a:pathLst>
              <a:path w="773" h="377">
                <a:moveTo>
                  <a:pt x="0" y="377"/>
                </a:moveTo>
                <a:lnTo>
                  <a:pt x="594" y="377"/>
                </a:lnTo>
                <a:lnTo>
                  <a:pt x="773" y="0"/>
                </a:lnTo>
                <a:lnTo>
                  <a:pt x="179" y="0"/>
                </a:lnTo>
                <a:lnTo>
                  <a:pt x="0" y="377"/>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42" name="Rectangle 30"/>
          <p:cNvSpPr>
            <a:spLocks noChangeArrowheads="1"/>
          </p:cNvSpPr>
          <p:nvPr/>
        </p:nvSpPr>
        <p:spPr bwMode="auto">
          <a:xfrm>
            <a:off x="5649914" y="3378200"/>
            <a:ext cx="5931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Number of </a:t>
            </a:r>
            <a:endParaRPr lang="en-US" altLang="en-US" sz="1600">
              <a:latin typeface="Futura Bk" panose="020B0502020204020303" pitchFamily="34" charset="0"/>
            </a:endParaRPr>
          </a:p>
        </p:txBody>
      </p:sp>
      <p:sp>
        <p:nvSpPr>
          <p:cNvPr id="269343" name="Rectangle 31"/>
          <p:cNvSpPr>
            <a:spLocks noChangeArrowheads="1"/>
          </p:cNvSpPr>
          <p:nvPr/>
        </p:nvSpPr>
        <p:spPr bwMode="auto">
          <a:xfrm>
            <a:off x="5811837" y="3527425"/>
            <a:ext cx="2132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FTE </a:t>
            </a:r>
            <a:endParaRPr lang="en-US" altLang="en-US" sz="1600">
              <a:latin typeface="Futura Bk" panose="020B0502020204020303" pitchFamily="34" charset="0"/>
            </a:endParaRPr>
          </a:p>
        </p:txBody>
      </p:sp>
      <p:sp>
        <p:nvSpPr>
          <p:cNvPr id="269344" name="Rectangle 32"/>
          <p:cNvSpPr>
            <a:spLocks noChangeArrowheads="1"/>
          </p:cNvSpPr>
          <p:nvPr/>
        </p:nvSpPr>
        <p:spPr bwMode="auto">
          <a:xfrm>
            <a:off x="5724526" y="3676651"/>
            <a:ext cx="3943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needed</a:t>
            </a:r>
            <a:endParaRPr lang="en-US" altLang="en-US" sz="1600">
              <a:latin typeface="Futura Bk" panose="020B0502020204020303" pitchFamily="34" charset="0"/>
            </a:endParaRPr>
          </a:p>
        </p:txBody>
      </p:sp>
      <p:sp>
        <p:nvSpPr>
          <p:cNvPr id="269345" name="Line 33"/>
          <p:cNvSpPr>
            <a:spLocks noChangeShapeType="1"/>
          </p:cNvSpPr>
          <p:nvPr/>
        </p:nvSpPr>
        <p:spPr bwMode="auto">
          <a:xfrm flipH="1">
            <a:off x="4903789" y="3905249"/>
            <a:ext cx="1014412" cy="414339"/>
          </a:xfrm>
          <a:prstGeom prst="line">
            <a:avLst/>
          </a:prstGeom>
          <a:noFill/>
          <a:ln w="317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46" name="Freeform 34"/>
          <p:cNvSpPr>
            <a:spLocks/>
          </p:cNvSpPr>
          <p:nvPr/>
        </p:nvSpPr>
        <p:spPr bwMode="auto">
          <a:xfrm>
            <a:off x="4729163" y="4246563"/>
            <a:ext cx="214312" cy="144463"/>
          </a:xfrm>
          <a:custGeom>
            <a:avLst/>
            <a:gdLst>
              <a:gd name="T0" fmla="*/ 135 w 135"/>
              <a:gd name="T1" fmla="*/ 84 h 91"/>
              <a:gd name="T2" fmla="*/ 0 w 135"/>
              <a:gd name="T3" fmla="*/ 91 h 91"/>
              <a:gd name="T4" fmla="*/ 104 w 135"/>
              <a:gd name="T5" fmla="*/ 0 h 91"/>
              <a:gd name="T6" fmla="*/ 135 w 135"/>
              <a:gd name="T7" fmla="*/ 84 h 91"/>
            </a:gdLst>
            <a:ahLst/>
            <a:cxnLst>
              <a:cxn ang="0">
                <a:pos x="T0" y="T1"/>
              </a:cxn>
              <a:cxn ang="0">
                <a:pos x="T2" y="T3"/>
              </a:cxn>
              <a:cxn ang="0">
                <a:pos x="T4" y="T5"/>
              </a:cxn>
              <a:cxn ang="0">
                <a:pos x="T6" y="T7"/>
              </a:cxn>
            </a:cxnLst>
            <a:rect l="0" t="0" r="r" b="b"/>
            <a:pathLst>
              <a:path w="135" h="91">
                <a:moveTo>
                  <a:pt x="135" y="84"/>
                </a:moveTo>
                <a:lnTo>
                  <a:pt x="0" y="91"/>
                </a:lnTo>
                <a:lnTo>
                  <a:pt x="104" y="0"/>
                </a:lnTo>
                <a:lnTo>
                  <a:pt x="135"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47" name="Line 35"/>
          <p:cNvSpPr>
            <a:spLocks noChangeShapeType="1"/>
          </p:cNvSpPr>
          <p:nvPr/>
        </p:nvSpPr>
        <p:spPr bwMode="auto">
          <a:xfrm>
            <a:off x="5918200" y="3905249"/>
            <a:ext cx="1016000" cy="414339"/>
          </a:xfrm>
          <a:prstGeom prst="line">
            <a:avLst/>
          </a:prstGeom>
          <a:noFill/>
          <a:ln w="317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48" name="Freeform 36"/>
          <p:cNvSpPr>
            <a:spLocks/>
          </p:cNvSpPr>
          <p:nvPr/>
        </p:nvSpPr>
        <p:spPr bwMode="auto">
          <a:xfrm>
            <a:off x="6894513" y="4246563"/>
            <a:ext cx="214312" cy="144463"/>
          </a:xfrm>
          <a:custGeom>
            <a:avLst/>
            <a:gdLst>
              <a:gd name="T0" fmla="*/ 31 w 135"/>
              <a:gd name="T1" fmla="*/ 0 h 91"/>
              <a:gd name="T2" fmla="*/ 135 w 135"/>
              <a:gd name="T3" fmla="*/ 91 h 91"/>
              <a:gd name="T4" fmla="*/ 0 w 135"/>
              <a:gd name="T5" fmla="*/ 84 h 91"/>
              <a:gd name="T6" fmla="*/ 31 w 135"/>
              <a:gd name="T7" fmla="*/ 0 h 91"/>
            </a:gdLst>
            <a:ahLst/>
            <a:cxnLst>
              <a:cxn ang="0">
                <a:pos x="T0" y="T1"/>
              </a:cxn>
              <a:cxn ang="0">
                <a:pos x="T2" y="T3"/>
              </a:cxn>
              <a:cxn ang="0">
                <a:pos x="T4" y="T5"/>
              </a:cxn>
              <a:cxn ang="0">
                <a:pos x="T6" y="T7"/>
              </a:cxn>
            </a:cxnLst>
            <a:rect l="0" t="0" r="r" b="b"/>
            <a:pathLst>
              <a:path w="135" h="91">
                <a:moveTo>
                  <a:pt x="31" y="0"/>
                </a:moveTo>
                <a:lnTo>
                  <a:pt x="135" y="91"/>
                </a:lnTo>
                <a:lnTo>
                  <a:pt x="0" y="84"/>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49" name="Freeform 37"/>
          <p:cNvSpPr>
            <a:spLocks/>
          </p:cNvSpPr>
          <p:nvPr/>
        </p:nvSpPr>
        <p:spPr bwMode="auto">
          <a:xfrm>
            <a:off x="4260852" y="4391026"/>
            <a:ext cx="936625" cy="415925"/>
          </a:xfrm>
          <a:custGeom>
            <a:avLst/>
            <a:gdLst>
              <a:gd name="T0" fmla="*/ 0 w 590"/>
              <a:gd name="T1" fmla="*/ 262 h 262"/>
              <a:gd name="T2" fmla="*/ 466 w 590"/>
              <a:gd name="T3" fmla="*/ 262 h 262"/>
              <a:gd name="T4" fmla="*/ 590 w 590"/>
              <a:gd name="T5" fmla="*/ 0 h 262"/>
              <a:gd name="T6" fmla="*/ 125 w 590"/>
              <a:gd name="T7" fmla="*/ 0 h 262"/>
              <a:gd name="T8" fmla="*/ 0 w 590"/>
              <a:gd name="T9" fmla="*/ 262 h 262"/>
            </a:gdLst>
            <a:ahLst/>
            <a:cxnLst>
              <a:cxn ang="0">
                <a:pos x="T0" y="T1"/>
              </a:cxn>
              <a:cxn ang="0">
                <a:pos x="T2" y="T3"/>
              </a:cxn>
              <a:cxn ang="0">
                <a:pos x="T4" y="T5"/>
              </a:cxn>
              <a:cxn ang="0">
                <a:pos x="T6" y="T7"/>
              </a:cxn>
              <a:cxn ang="0">
                <a:pos x="T8" y="T9"/>
              </a:cxn>
            </a:cxnLst>
            <a:rect l="0" t="0" r="r" b="b"/>
            <a:pathLst>
              <a:path w="590" h="262">
                <a:moveTo>
                  <a:pt x="0" y="262"/>
                </a:moveTo>
                <a:lnTo>
                  <a:pt x="466" y="262"/>
                </a:lnTo>
                <a:lnTo>
                  <a:pt x="590" y="0"/>
                </a:lnTo>
                <a:lnTo>
                  <a:pt x="125" y="0"/>
                </a:lnTo>
                <a:lnTo>
                  <a:pt x="0" y="26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50" name="Freeform 38"/>
          <p:cNvSpPr>
            <a:spLocks/>
          </p:cNvSpPr>
          <p:nvPr/>
        </p:nvSpPr>
        <p:spPr bwMode="auto">
          <a:xfrm>
            <a:off x="4260852" y="4391026"/>
            <a:ext cx="936625" cy="415925"/>
          </a:xfrm>
          <a:custGeom>
            <a:avLst/>
            <a:gdLst>
              <a:gd name="T0" fmla="*/ 0 w 590"/>
              <a:gd name="T1" fmla="*/ 262 h 262"/>
              <a:gd name="T2" fmla="*/ 466 w 590"/>
              <a:gd name="T3" fmla="*/ 262 h 262"/>
              <a:gd name="T4" fmla="*/ 590 w 590"/>
              <a:gd name="T5" fmla="*/ 0 h 262"/>
              <a:gd name="T6" fmla="*/ 125 w 590"/>
              <a:gd name="T7" fmla="*/ 0 h 262"/>
              <a:gd name="T8" fmla="*/ 0 w 590"/>
              <a:gd name="T9" fmla="*/ 262 h 262"/>
            </a:gdLst>
            <a:ahLst/>
            <a:cxnLst>
              <a:cxn ang="0">
                <a:pos x="T0" y="T1"/>
              </a:cxn>
              <a:cxn ang="0">
                <a:pos x="T2" y="T3"/>
              </a:cxn>
              <a:cxn ang="0">
                <a:pos x="T4" y="T5"/>
              </a:cxn>
              <a:cxn ang="0">
                <a:pos x="T6" y="T7"/>
              </a:cxn>
              <a:cxn ang="0">
                <a:pos x="T8" y="T9"/>
              </a:cxn>
            </a:cxnLst>
            <a:rect l="0" t="0" r="r" b="b"/>
            <a:pathLst>
              <a:path w="590" h="262">
                <a:moveTo>
                  <a:pt x="0" y="262"/>
                </a:moveTo>
                <a:lnTo>
                  <a:pt x="466" y="262"/>
                </a:lnTo>
                <a:lnTo>
                  <a:pt x="590" y="0"/>
                </a:lnTo>
                <a:lnTo>
                  <a:pt x="125" y="0"/>
                </a:lnTo>
                <a:lnTo>
                  <a:pt x="0" y="26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51" name="Rectangle 39"/>
          <p:cNvSpPr>
            <a:spLocks noChangeArrowheads="1"/>
          </p:cNvSpPr>
          <p:nvPr/>
        </p:nvSpPr>
        <p:spPr bwMode="auto">
          <a:xfrm>
            <a:off x="4530726" y="4445000"/>
            <a:ext cx="4376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Internal </a:t>
            </a:r>
            <a:endParaRPr lang="en-US" altLang="en-US" sz="1600">
              <a:latin typeface="Futura Bk" panose="020B0502020204020303" pitchFamily="34" charset="0"/>
            </a:endParaRPr>
          </a:p>
        </p:txBody>
      </p:sp>
      <p:sp>
        <p:nvSpPr>
          <p:cNvPr id="269352" name="Rectangle 40"/>
          <p:cNvSpPr>
            <a:spLocks noChangeArrowheads="1"/>
          </p:cNvSpPr>
          <p:nvPr/>
        </p:nvSpPr>
        <p:spPr bwMode="auto">
          <a:xfrm>
            <a:off x="4521202" y="4594225"/>
            <a:ext cx="3590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HP FTE</a:t>
            </a:r>
            <a:endParaRPr lang="en-US" altLang="en-US" sz="1600">
              <a:latin typeface="Futura Bk" panose="020B0502020204020303" pitchFamily="34" charset="0"/>
            </a:endParaRPr>
          </a:p>
        </p:txBody>
      </p:sp>
      <p:sp>
        <p:nvSpPr>
          <p:cNvPr id="269353" name="Freeform 41"/>
          <p:cNvSpPr>
            <a:spLocks/>
          </p:cNvSpPr>
          <p:nvPr/>
        </p:nvSpPr>
        <p:spPr bwMode="auto">
          <a:xfrm>
            <a:off x="6640514" y="4391026"/>
            <a:ext cx="935037" cy="415925"/>
          </a:xfrm>
          <a:custGeom>
            <a:avLst/>
            <a:gdLst>
              <a:gd name="T0" fmla="*/ 0 w 589"/>
              <a:gd name="T1" fmla="*/ 262 h 262"/>
              <a:gd name="T2" fmla="*/ 465 w 589"/>
              <a:gd name="T3" fmla="*/ 262 h 262"/>
              <a:gd name="T4" fmla="*/ 589 w 589"/>
              <a:gd name="T5" fmla="*/ 0 h 262"/>
              <a:gd name="T6" fmla="*/ 124 w 589"/>
              <a:gd name="T7" fmla="*/ 0 h 262"/>
              <a:gd name="T8" fmla="*/ 0 w 589"/>
              <a:gd name="T9" fmla="*/ 262 h 262"/>
            </a:gdLst>
            <a:ahLst/>
            <a:cxnLst>
              <a:cxn ang="0">
                <a:pos x="T0" y="T1"/>
              </a:cxn>
              <a:cxn ang="0">
                <a:pos x="T2" y="T3"/>
              </a:cxn>
              <a:cxn ang="0">
                <a:pos x="T4" y="T5"/>
              </a:cxn>
              <a:cxn ang="0">
                <a:pos x="T6" y="T7"/>
              </a:cxn>
              <a:cxn ang="0">
                <a:pos x="T8" y="T9"/>
              </a:cxn>
            </a:cxnLst>
            <a:rect l="0" t="0" r="r" b="b"/>
            <a:pathLst>
              <a:path w="589" h="262">
                <a:moveTo>
                  <a:pt x="0" y="262"/>
                </a:moveTo>
                <a:lnTo>
                  <a:pt x="465" y="262"/>
                </a:lnTo>
                <a:lnTo>
                  <a:pt x="589" y="0"/>
                </a:lnTo>
                <a:lnTo>
                  <a:pt x="124" y="0"/>
                </a:lnTo>
                <a:lnTo>
                  <a:pt x="0" y="26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54" name="Freeform 42"/>
          <p:cNvSpPr>
            <a:spLocks/>
          </p:cNvSpPr>
          <p:nvPr/>
        </p:nvSpPr>
        <p:spPr bwMode="auto">
          <a:xfrm>
            <a:off x="6640514" y="4391026"/>
            <a:ext cx="935037" cy="415925"/>
          </a:xfrm>
          <a:custGeom>
            <a:avLst/>
            <a:gdLst>
              <a:gd name="T0" fmla="*/ 0 w 589"/>
              <a:gd name="T1" fmla="*/ 262 h 262"/>
              <a:gd name="T2" fmla="*/ 465 w 589"/>
              <a:gd name="T3" fmla="*/ 262 h 262"/>
              <a:gd name="T4" fmla="*/ 589 w 589"/>
              <a:gd name="T5" fmla="*/ 0 h 262"/>
              <a:gd name="T6" fmla="*/ 124 w 589"/>
              <a:gd name="T7" fmla="*/ 0 h 262"/>
              <a:gd name="T8" fmla="*/ 0 w 589"/>
              <a:gd name="T9" fmla="*/ 262 h 262"/>
            </a:gdLst>
            <a:ahLst/>
            <a:cxnLst>
              <a:cxn ang="0">
                <a:pos x="T0" y="T1"/>
              </a:cxn>
              <a:cxn ang="0">
                <a:pos x="T2" y="T3"/>
              </a:cxn>
              <a:cxn ang="0">
                <a:pos x="T4" y="T5"/>
              </a:cxn>
              <a:cxn ang="0">
                <a:pos x="T6" y="T7"/>
              </a:cxn>
              <a:cxn ang="0">
                <a:pos x="T8" y="T9"/>
              </a:cxn>
            </a:cxnLst>
            <a:rect l="0" t="0" r="r" b="b"/>
            <a:pathLst>
              <a:path w="589" h="262">
                <a:moveTo>
                  <a:pt x="0" y="262"/>
                </a:moveTo>
                <a:lnTo>
                  <a:pt x="465" y="262"/>
                </a:lnTo>
                <a:lnTo>
                  <a:pt x="589" y="0"/>
                </a:lnTo>
                <a:lnTo>
                  <a:pt x="124" y="0"/>
                </a:lnTo>
                <a:lnTo>
                  <a:pt x="0" y="26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55" name="Rectangle 43"/>
          <p:cNvSpPr>
            <a:spLocks noChangeArrowheads="1"/>
          </p:cNvSpPr>
          <p:nvPr/>
        </p:nvSpPr>
        <p:spPr bwMode="auto">
          <a:xfrm>
            <a:off x="6973888" y="4524375"/>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CTW</a:t>
            </a:r>
            <a:endParaRPr lang="en-US" altLang="en-US" sz="1600">
              <a:latin typeface="Futura Bk" panose="020B0502020204020303" pitchFamily="34" charset="0"/>
            </a:endParaRPr>
          </a:p>
        </p:txBody>
      </p:sp>
      <p:sp>
        <p:nvSpPr>
          <p:cNvPr id="269356" name="Freeform 44"/>
          <p:cNvSpPr>
            <a:spLocks/>
          </p:cNvSpPr>
          <p:nvPr/>
        </p:nvSpPr>
        <p:spPr bwMode="auto">
          <a:xfrm>
            <a:off x="3586164"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57" name="Freeform 45"/>
          <p:cNvSpPr>
            <a:spLocks/>
          </p:cNvSpPr>
          <p:nvPr/>
        </p:nvSpPr>
        <p:spPr bwMode="auto">
          <a:xfrm>
            <a:off x="3586164"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58" name="Rectangle 46"/>
          <p:cNvSpPr>
            <a:spLocks noChangeArrowheads="1"/>
          </p:cNvSpPr>
          <p:nvPr/>
        </p:nvSpPr>
        <p:spPr bwMode="auto">
          <a:xfrm>
            <a:off x="3868739" y="5499100"/>
            <a:ext cx="1330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SA</a:t>
            </a:r>
            <a:endParaRPr lang="en-US" altLang="en-US" sz="1600">
              <a:latin typeface="Futura Bk" panose="020B0502020204020303" pitchFamily="34" charset="0"/>
            </a:endParaRPr>
          </a:p>
        </p:txBody>
      </p:sp>
      <p:sp>
        <p:nvSpPr>
          <p:cNvPr id="269359" name="Freeform 47"/>
          <p:cNvSpPr>
            <a:spLocks/>
          </p:cNvSpPr>
          <p:nvPr/>
        </p:nvSpPr>
        <p:spPr bwMode="auto">
          <a:xfrm>
            <a:off x="4365625"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60" name="Freeform 48"/>
          <p:cNvSpPr>
            <a:spLocks/>
          </p:cNvSpPr>
          <p:nvPr/>
        </p:nvSpPr>
        <p:spPr bwMode="auto">
          <a:xfrm>
            <a:off x="4365625"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61" name="Rectangle 49"/>
          <p:cNvSpPr>
            <a:spLocks noChangeArrowheads="1"/>
          </p:cNvSpPr>
          <p:nvPr/>
        </p:nvSpPr>
        <p:spPr bwMode="auto">
          <a:xfrm>
            <a:off x="4651375" y="5499100"/>
            <a:ext cx="1394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BC</a:t>
            </a:r>
            <a:endParaRPr lang="en-US" altLang="en-US" sz="1600">
              <a:latin typeface="Futura Bk" panose="020B0502020204020303" pitchFamily="34" charset="0"/>
            </a:endParaRPr>
          </a:p>
        </p:txBody>
      </p:sp>
      <p:sp>
        <p:nvSpPr>
          <p:cNvPr id="269362" name="Freeform 50"/>
          <p:cNvSpPr>
            <a:spLocks/>
          </p:cNvSpPr>
          <p:nvPr/>
        </p:nvSpPr>
        <p:spPr bwMode="auto">
          <a:xfrm>
            <a:off x="5145089"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63" name="Freeform 51"/>
          <p:cNvSpPr>
            <a:spLocks/>
          </p:cNvSpPr>
          <p:nvPr/>
        </p:nvSpPr>
        <p:spPr bwMode="auto">
          <a:xfrm>
            <a:off x="5145089" y="54149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64" name="Rectangle 52"/>
          <p:cNvSpPr>
            <a:spLocks noChangeArrowheads="1"/>
          </p:cNvSpPr>
          <p:nvPr/>
        </p:nvSpPr>
        <p:spPr bwMode="auto">
          <a:xfrm>
            <a:off x="5432426" y="549910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TC</a:t>
            </a:r>
            <a:endParaRPr lang="en-US" altLang="en-US" sz="1600">
              <a:latin typeface="Futura Bk" panose="020B0502020204020303" pitchFamily="34" charset="0"/>
            </a:endParaRPr>
          </a:p>
        </p:txBody>
      </p:sp>
      <p:sp>
        <p:nvSpPr>
          <p:cNvPr id="269365" name="Line 53"/>
          <p:cNvSpPr>
            <a:spLocks noChangeShapeType="1"/>
          </p:cNvSpPr>
          <p:nvPr/>
        </p:nvSpPr>
        <p:spPr bwMode="auto">
          <a:xfrm flipH="1">
            <a:off x="4033837" y="4806951"/>
            <a:ext cx="690563" cy="538163"/>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66" name="Freeform 54"/>
          <p:cNvSpPr>
            <a:spLocks/>
          </p:cNvSpPr>
          <p:nvPr/>
        </p:nvSpPr>
        <p:spPr bwMode="auto">
          <a:xfrm>
            <a:off x="3917949" y="5303839"/>
            <a:ext cx="120651" cy="111125"/>
          </a:xfrm>
          <a:custGeom>
            <a:avLst/>
            <a:gdLst>
              <a:gd name="T0" fmla="*/ 76 w 76"/>
              <a:gd name="T1" fmla="*/ 43 h 70"/>
              <a:gd name="T2" fmla="*/ 0 w 76"/>
              <a:gd name="T3" fmla="*/ 70 h 70"/>
              <a:gd name="T4" fmla="*/ 46 w 76"/>
              <a:gd name="T5" fmla="*/ 0 h 70"/>
              <a:gd name="T6" fmla="*/ 76 w 76"/>
              <a:gd name="T7" fmla="*/ 43 h 70"/>
            </a:gdLst>
            <a:ahLst/>
            <a:cxnLst>
              <a:cxn ang="0">
                <a:pos x="T0" y="T1"/>
              </a:cxn>
              <a:cxn ang="0">
                <a:pos x="T2" y="T3"/>
              </a:cxn>
              <a:cxn ang="0">
                <a:pos x="T4" y="T5"/>
              </a:cxn>
              <a:cxn ang="0">
                <a:pos x="T6" y="T7"/>
              </a:cxn>
            </a:cxnLst>
            <a:rect l="0" t="0" r="r" b="b"/>
            <a:pathLst>
              <a:path w="76" h="70">
                <a:moveTo>
                  <a:pt x="76" y="43"/>
                </a:moveTo>
                <a:lnTo>
                  <a:pt x="0" y="70"/>
                </a:lnTo>
                <a:lnTo>
                  <a:pt x="46" y="0"/>
                </a:ln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67" name="Line 55"/>
          <p:cNvSpPr>
            <a:spLocks noChangeShapeType="1"/>
          </p:cNvSpPr>
          <p:nvPr/>
        </p:nvSpPr>
        <p:spPr bwMode="auto">
          <a:xfrm>
            <a:off x="4729164" y="4806949"/>
            <a:ext cx="1587" cy="490539"/>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68" name="Freeform 56"/>
          <p:cNvSpPr>
            <a:spLocks/>
          </p:cNvSpPr>
          <p:nvPr/>
        </p:nvSpPr>
        <p:spPr bwMode="auto">
          <a:xfrm>
            <a:off x="4689477" y="5287963"/>
            <a:ext cx="79375" cy="127000"/>
          </a:xfrm>
          <a:custGeom>
            <a:avLst/>
            <a:gdLst>
              <a:gd name="T0" fmla="*/ 50 w 50"/>
              <a:gd name="T1" fmla="*/ 0 h 80"/>
              <a:gd name="T2" fmla="*/ 25 w 50"/>
              <a:gd name="T3" fmla="*/ 80 h 80"/>
              <a:gd name="T4" fmla="*/ 0 w 50"/>
              <a:gd name="T5" fmla="*/ 0 h 80"/>
              <a:gd name="T6" fmla="*/ 50 w 50"/>
              <a:gd name="T7" fmla="*/ 0 h 80"/>
            </a:gdLst>
            <a:ahLst/>
            <a:cxnLst>
              <a:cxn ang="0">
                <a:pos x="T0" y="T1"/>
              </a:cxn>
              <a:cxn ang="0">
                <a:pos x="T2" y="T3"/>
              </a:cxn>
              <a:cxn ang="0">
                <a:pos x="T4" y="T5"/>
              </a:cxn>
              <a:cxn ang="0">
                <a:pos x="T6" y="T7"/>
              </a:cxn>
            </a:cxnLst>
            <a:rect l="0" t="0" r="r" b="b"/>
            <a:pathLst>
              <a:path w="50" h="80">
                <a:moveTo>
                  <a:pt x="50" y="0"/>
                </a:moveTo>
                <a:lnTo>
                  <a:pt x="25" y="80"/>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69" name="Line 57"/>
          <p:cNvSpPr>
            <a:spLocks noChangeShapeType="1"/>
          </p:cNvSpPr>
          <p:nvPr/>
        </p:nvSpPr>
        <p:spPr bwMode="auto">
          <a:xfrm>
            <a:off x="4729163" y="4806951"/>
            <a:ext cx="690563" cy="538163"/>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70" name="Freeform 58"/>
          <p:cNvSpPr>
            <a:spLocks/>
          </p:cNvSpPr>
          <p:nvPr/>
        </p:nvSpPr>
        <p:spPr bwMode="auto">
          <a:xfrm>
            <a:off x="5387975" y="5303839"/>
            <a:ext cx="120651" cy="111125"/>
          </a:xfrm>
          <a:custGeom>
            <a:avLst/>
            <a:gdLst>
              <a:gd name="T0" fmla="*/ 30 w 76"/>
              <a:gd name="T1" fmla="*/ 0 h 70"/>
              <a:gd name="T2" fmla="*/ 76 w 76"/>
              <a:gd name="T3" fmla="*/ 70 h 70"/>
              <a:gd name="T4" fmla="*/ 0 w 76"/>
              <a:gd name="T5" fmla="*/ 43 h 70"/>
              <a:gd name="T6" fmla="*/ 30 w 76"/>
              <a:gd name="T7" fmla="*/ 0 h 70"/>
            </a:gdLst>
            <a:ahLst/>
            <a:cxnLst>
              <a:cxn ang="0">
                <a:pos x="T0" y="T1"/>
              </a:cxn>
              <a:cxn ang="0">
                <a:pos x="T2" y="T3"/>
              </a:cxn>
              <a:cxn ang="0">
                <a:pos x="T4" y="T5"/>
              </a:cxn>
              <a:cxn ang="0">
                <a:pos x="T6" y="T7"/>
              </a:cxn>
            </a:cxnLst>
            <a:rect l="0" t="0" r="r" b="b"/>
            <a:pathLst>
              <a:path w="76" h="70">
                <a:moveTo>
                  <a:pt x="30" y="0"/>
                </a:moveTo>
                <a:lnTo>
                  <a:pt x="76" y="70"/>
                </a:lnTo>
                <a:lnTo>
                  <a:pt x="0" y="43"/>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71" name="Freeform 59"/>
          <p:cNvSpPr>
            <a:spLocks/>
          </p:cNvSpPr>
          <p:nvPr/>
        </p:nvSpPr>
        <p:spPr bwMode="auto">
          <a:xfrm>
            <a:off x="2438401" y="990600"/>
            <a:ext cx="4095751" cy="4306888"/>
          </a:xfrm>
          <a:custGeom>
            <a:avLst/>
            <a:gdLst>
              <a:gd name="T0" fmla="*/ 0 w 2119"/>
              <a:gd name="T1" fmla="*/ 2701 h 2701"/>
              <a:gd name="T2" fmla="*/ 0 w 2119"/>
              <a:gd name="T3" fmla="*/ 2 h 2701"/>
              <a:gd name="T4" fmla="*/ 2119 w 2119"/>
              <a:gd name="T5" fmla="*/ 0 h 2701"/>
            </a:gdLst>
            <a:ahLst/>
            <a:cxnLst>
              <a:cxn ang="0">
                <a:pos x="T0" y="T1"/>
              </a:cxn>
              <a:cxn ang="0">
                <a:pos x="T2" y="T3"/>
              </a:cxn>
              <a:cxn ang="0">
                <a:pos x="T4" y="T5"/>
              </a:cxn>
            </a:cxnLst>
            <a:rect l="0" t="0" r="r" b="b"/>
            <a:pathLst>
              <a:path w="2119" h="2701">
                <a:moveTo>
                  <a:pt x="0" y="2701"/>
                </a:moveTo>
                <a:lnTo>
                  <a:pt x="0" y="2"/>
                </a:lnTo>
                <a:lnTo>
                  <a:pt x="2119"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72" name="Line 60"/>
          <p:cNvSpPr>
            <a:spLocks noChangeShapeType="1"/>
          </p:cNvSpPr>
          <p:nvPr/>
        </p:nvSpPr>
        <p:spPr bwMode="auto">
          <a:xfrm flipV="1">
            <a:off x="2365375" y="1009652"/>
            <a:ext cx="20639" cy="2222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73" name="Rectangle 61"/>
          <p:cNvSpPr>
            <a:spLocks noChangeArrowheads="1"/>
          </p:cNvSpPr>
          <p:nvPr/>
        </p:nvSpPr>
        <p:spPr bwMode="auto">
          <a:xfrm rot="16200000">
            <a:off x="4144822" y="6241307"/>
            <a:ext cx="288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 </a:t>
            </a:r>
            <a:endParaRPr lang="en-US" altLang="en-US" sz="1600">
              <a:latin typeface="Futura Bk" panose="020B0502020204020303" pitchFamily="34" charset="0"/>
            </a:endParaRPr>
          </a:p>
        </p:txBody>
      </p:sp>
      <p:sp>
        <p:nvSpPr>
          <p:cNvPr id="269374" name="Freeform 62"/>
          <p:cNvSpPr>
            <a:spLocks noEditPoints="1"/>
          </p:cNvSpPr>
          <p:nvPr/>
        </p:nvSpPr>
        <p:spPr bwMode="auto">
          <a:xfrm>
            <a:off x="4848226" y="2300288"/>
            <a:ext cx="604839" cy="11112"/>
          </a:xfrm>
          <a:custGeom>
            <a:avLst/>
            <a:gdLst>
              <a:gd name="T0" fmla="*/ 883 w 891"/>
              <a:gd name="T1" fmla="*/ 16 h 16"/>
              <a:gd name="T2" fmla="*/ 771 w 891"/>
              <a:gd name="T3" fmla="*/ 16 h 16"/>
              <a:gd name="T4" fmla="*/ 763 w 891"/>
              <a:gd name="T5" fmla="*/ 8 h 16"/>
              <a:gd name="T6" fmla="*/ 771 w 891"/>
              <a:gd name="T7" fmla="*/ 0 h 16"/>
              <a:gd name="T8" fmla="*/ 883 w 891"/>
              <a:gd name="T9" fmla="*/ 0 h 16"/>
              <a:gd name="T10" fmla="*/ 891 w 891"/>
              <a:gd name="T11" fmla="*/ 8 h 16"/>
              <a:gd name="T12" fmla="*/ 883 w 891"/>
              <a:gd name="T13" fmla="*/ 16 h 16"/>
              <a:gd name="T14" fmla="*/ 691 w 891"/>
              <a:gd name="T15" fmla="*/ 16 h 16"/>
              <a:gd name="T16" fmla="*/ 579 w 891"/>
              <a:gd name="T17" fmla="*/ 16 h 16"/>
              <a:gd name="T18" fmla="*/ 571 w 891"/>
              <a:gd name="T19" fmla="*/ 8 h 16"/>
              <a:gd name="T20" fmla="*/ 579 w 891"/>
              <a:gd name="T21" fmla="*/ 0 h 16"/>
              <a:gd name="T22" fmla="*/ 691 w 891"/>
              <a:gd name="T23" fmla="*/ 0 h 16"/>
              <a:gd name="T24" fmla="*/ 699 w 891"/>
              <a:gd name="T25" fmla="*/ 8 h 16"/>
              <a:gd name="T26" fmla="*/ 691 w 891"/>
              <a:gd name="T27" fmla="*/ 16 h 16"/>
              <a:gd name="T28" fmla="*/ 499 w 891"/>
              <a:gd name="T29" fmla="*/ 16 h 16"/>
              <a:gd name="T30" fmla="*/ 387 w 891"/>
              <a:gd name="T31" fmla="*/ 16 h 16"/>
              <a:gd name="T32" fmla="*/ 379 w 891"/>
              <a:gd name="T33" fmla="*/ 8 h 16"/>
              <a:gd name="T34" fmla="*/ 387 w 891"/>
              <a:gd name="T35" fmla="*/ 0 h 16"/>
              <a:gd name="T36" fmla="*/ 499 w 891"/>
              <a:gd name="T37" fmla="*/ 0 h 16"/>
              <a:gd name="T38" fmla="*/ 507 w 891"/>
              <a:gd name="T39" fmla="*/ 8 h 16"/>
              <a:gd name="T40" fmla="*/ 499 w 891"/>
              <a:gd name="T41" fmla="*/ 16 h 16"/>
              <a:gd name="T42" fmla="*/ 307 w 891"/>
              <a:gd name="T43" fmla="*/ 16 h 16"/>
              <a:gd name="T44" fmla="*/ 195 w 891"/>
              <a:gd name="T45" fmla="*/ 16 h 16"/>
              <a:gd name="T46" fmla="*/ 187 w 891"/>
              <a:gd name="T47" fmla="*/ 8 h 16"/>
              <a:gd name="T48" fmla="*/ 195 w 891"/>
              <a:gd name="T49" fmla="*/ 0 h 16"/>
              <a:gd name="T50" fmla="*/ 307 w 891"/>
              <a:gd name="T51" fmla="*/ 0 h 16"/>
              <a:gd name="T52" fmla="*/ 315 w 891"/>
              <a:gd name="T53" fmla="*/ 8 h 16"/>
              <a:gd name="T54" fmla="*/ 307 w 891"/>
              <a:gd name="T55" fmla="*/ 16 h 16"/>
              <a:gd name="T56" fmla="*/ 115 w 891"/>
              <a:gd name="T57" fmla="*/ 16 h 16"/>
              <a:gd name="T58" fmla="*/ 8 w 891"/>
              <a:gd name="T59" fmla="*/ 16 h 16"/>
              <a:gd name="T60" fmla="*/ 0 w 891"/>
              <a:gd name="T61" fmla="*/ 8 h 16"/>
              <a:gd name="T62" fmla="*/ 8 w 891"/>
              <a:gd name="T63" fmla="*/ 0 h 16"/>
              <a:gd name="T64" fmla="*/ 115 w 891"/>
              <a:gd name="T65" fmla="*/ 0 h 16"/>
              <a:gd name="T66" fmla="*/ 123 w 891"/>
              <a:gd name="T67" fmla="*/ 8 h 16"/>
              <a:gd name="T68" fmla="*/ 115 w 891"/>
              <a:gd name="T6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1" h="16">
                <a:moveTo>
                  <a:pt x="883" y="16"/>
                </a:moveTo>
                <a:lnTo>
                  <a:pt x="771" y="16"/>
                </a:lnTo>
                <a:cubicBezTo>
                  <a:pt x="767" y="16"/>
                  <a:pt x="763" y="12"/>
                  <a:pt x="763" y="8"/>
                </a:cubicBezTo>
                <a:cubicBezTo>
                  <a:pt x="763" y="3"/>
                  <a:pt x="767" y="0"/>
                  <a:pt x="771" y="0"/>
                </a:cubicBezTo>
                <a:lnTo>
                  <a:pt x="883" y="0"/>
                </a:lnTo>
                <a:cubicBezTo>
                  <a:pt x="887" y="0"/>
                  <a:pt x="891" y="3"/>
                  <a:pt x="891" y="8"/>
                </a:cubicBezTo>
                <a:cubicBezTo>
                  <a:pt x="891" y="12"/>
                  <a:pt x="887" y="16"/>
                  <a:pt x="883" y="16"/>
                </a:cubicBezTo>
                <a:close/>
                <a:moveTo>
                  <a:pt x="691" y="16"/>
                </a:moveTo>
                <a:lnTo>
                  <a:pt x="579" y="16"/>
                </a:lnTo>
                <a:cubicBezTo>
                  <a:pt x="575" y="16"/>
                  <a:pt x="571" y="12"/>
                  <a:pt x="571" y="8"/>
                </a:cubicBezTo>
                <a:cubicBezTo>
                  <a:pt x="571" y="3"/>
                  <a:pt x="575" y="0"/>
                  <a:pt x="579" y="0"/>
                </a:cubicBezTo>
                <a:lnTo>
                  <a:pt x="691" y="0"/>
                </a:lnTo>
                <a:cubicBezTo>
                  <a:pt x="695" y="0"/>
                  <a:pt x="699" y="3"/>
                  <a:pt x="699" y="8"/>
                </a:cubicBezTo>
                <a:cubicBezTo>
                  <a:pt x="699" y="12"/>
                  <a:pt x="695" y="16"/>
                  <a:pt x="691" y="16"/>
                </a:cubicBezTo>
                <a:close/>
                <a:moveTo>
                  <a:pt x="499" y="16"/>
                </a:moveTo>
                <a:lnTo>
                  <a:pt x="387" y="16"/>
                </a:lnTo>
                <a:cubicBezTo>
                  <a:pt x="383" y="16"/>
                  <a:pt x="379" y="12"/>
                  <a:pt x="379" y="8"/>
                </a:cubicBezTo>
                <a:cubicBezTo>
                  <a:pt x="379" y="3"/>
                  <a:pt x="383" y="0"/>
                  <a:pt x="387" y="0"/>
                </a:cubicBezTo>
                <a:lnTo>
                  <a:pt x="499" y="0"/>
                </a:lnTo>
                <a:cubicBezTo>
                  <a:pt x="503" y="0"/>
                  <a:pt x="507" y="3"/>
                  <a:pt x="507" y="8"/>
                </a:cubicBezTo>
                <a:cubicBezTo>
                  <a:pt x="507" y="12"/>
                  <a:pt x="503" y="16"/>
                  <a:pt x="499" y="16"/>
                </a:cubicBezTo>
                <a:close/>
                <a:moveTo>
                  <a:pt x="307" y="16"/>
                </a:moveTo>
                <a:lnTo>
                  <a:pt x="195" y="16"/>
                </a:lnTo>
                <a:cubicBezTo>
                  <a:pt x="191" y="16"/>
                  <a:pt x="187" y="12"/>
                  <a:pt x="187" y="8"/>
                </a:cubicBezTo>
                <a:cubicBezTo>
                  <a:pt x="187" y="3"/>
                  <a:pt x="191" y="0"/>
                  <a:pt x="195" y="0"/>
                </a:cubicBezTo>
                <a:lnTo>
                  <a:pt x="307" y="0"/>
                </a:lnTo>
                <a:cubicBezTo>
                  <a:pt x="311" y="0"/>
                  <a:pt x="315" y="3"/>
                  <a:pt x="315" y="8"/>
                </a:cubicBezTo>
                <a:cubicBezTo>
                  <a:pt x="315" y="12"/>
                  <a:pt x="311" y="16"/>
                  <a:pt x="307" y="16"/>
                </a:cubicBezTo>
                <a:close/>
                <a:moveTo>
                  <a:pt x="115" y="16"/>
                </a:moveTo>
                <a:lnTo>
                  <a:pt x="8" y="16"/>
                </a:lnTo>
                <a:cubicBezTo>
                  <a:pt x="4" y="16"/>
                  <a:pt x="0" y="12"/>
                  <a:pt x="0" y="8"/>
                </a:cubicBezTo>
                <a:cubicBezTo>
                  <a:pt x="0" y="3"/>
                  <a:pt x="4" y="0"/>
                  <a:pt x="8" y="0"/>
                </a:cubicBezTo>
                <a:lnTo>
                  <a:pt x="115" y="0"/>
                </a:lnTo>
                <a:cubicBezTo>
                  <a:pt x="119" y="0"/>
                  <a:pt x="123" y="3"/>
                  <a:pt x="123" y="8"/>
                </a:cubicBezTo>
                <a:cubicBezTo>
                  <a:pt x="123" y="12"/>
                  <a:pt x="119" y="16"/>
                  <a:pt x="115" y="16"/>
                </a:cubicBezTo>
                <a:close/>
              </a:path>
            </a:pathLst>
          </a:custGeom>
          <a:solidFill>
            <a:srgbClr val="000000"/>
          </a:solidFill>
          <a:ln w="11113" cap="flat">
            <a:solidFill>
              <a:srgbClr val="000000"/>
            </a:solidFill>
            <a:prstDash val="solid"/>
            <a:bevel/>
            <a:headEnd/>
            <a:tailEnd/>
          </a:ln>
        </p:spPr>
        <p:txBody>
          <a:bodyPr/>
          <a:lstStyle/>
          <a:p>
            <a:endParaRPr lang="en-US"/>
          </a:p>
        </p:txBody>
      </p:sp>
      <p:sp>
        <p:nvSpPr>
          <p:cNvPr id="269375" name="Freeform 63"/>
          <p:cNvSpPr>
            <a:spLocks/>
          </p:cNvSpPr>
          <p:nvPr/>
        </p:nvSpPr>
        <p:spPr bwMode="auto">
          <a:xfrm>
            <a:off x="4743449" y="2263775"/>
            <a:ext cx="120651" cy="84139"/>
          </a:xfrm>
          <a:custGeom>
            <a:avLst/>
            <a:gdLst>
              <a:gd name="T0" fmla="*/ 76 w 76"/>
              <a:gd name="T1" fmla="*/ 53 h 53"/>
              <a:gd name="T2" fmla="*/ 0 w 76"/>
              <a:gd name="T3" fmla="*/ 27 h 53"/>
              <a:gd name="T4" fmla="*/ 76 w 76"/>
              <a:gd name="T5" fmla="*/ 0 h 53"/>
              <a:gd name="T6" fmla="*/ 76 w 76"/>
              <a:gd name="T7" fmla="*/ 53 h 53"/>
            </a:gdLst>
            <a:ahLst/>
            <a:cxnLst>
              <a:cxn ang="0">
                <a:pos x="T0" y="T1"/>
              </a:cxn>
              <a:cxn ang="0">
                <a:pos x="T2" y="T3"/>
              </a:cxn>
              <a:cxn ang="0">
                <a:pos x="T4" y="T5"/>
              </a:cxn>
              <a:cxn ang="0">
                <a:pos x="T6" y="T7"/>
              </a:cxn>
            </a:cxnLst>
            <a:rect l="0" t="0" r="r" b="b"/>
            <a:pathLst>
              <a:path w="76" h="53">
                <a:moveTo>
                  <a:pt x="76" y="53"/>
                </a:moveTo>
                <a:lnTo>
                  <a:pt x="0" y="27"/>
                </a:lnTo>
                <a:lnTo>
                  <a:pt x="76" y="0"/>
                </a:lnTo>
                <a:lnTo>
                  <a:pt x="7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76" name="Freeform 64"/>
          <p:cNvSpPr>
            <a:spLocks/>
          </p:cNvSpPr>
          <p:nvPr/>
        </p:nvSpPr>
        <p:spPr bwMode="auto">
          <a:xfrm>
            <a:off x="3929064" y="2146301"/>
            <a:ext cx="890587" cy="320675"/>
          </a:xfrm>
          <a:custGeom>
            <a:avLst/>
            <a:gdLst>
              <a:gd name="T0" fmla="*/ 0 w 561"/>
              <a:gd name="T1" fmla="*/ 202 h 202"/>
              <a:gd name="T2" fmla="*/ 465 w 561"/>
              <a:gd name="T3" fmla="*/ 202 h 202"/>
              <a:gd name="T4" fmla="*/ 561 w 561"/>
              <a:gd name="T5" fmla="*/ 0 h 202"/>
              <a:gd name="T6" fmla="*/ 96 w 561"/>
              <a:gd name="T7" fmla="*/ 0 h 202"/>
              <a:gd name="T8" fmla="*/ 0 w 561"/>
              <a:gd name="T9" fmla="*/ 202 h 202"/>
            </a:gdLst>
            <a:ahLst/>
            <a:cxnLst>
              <a:cxn ang="0">
                <a:pos x="T0" y="T1"/>
              </a:cxn>
              <a:cxn ang="0">
                <a:pos x="T2" y="T3"/>
              </a:cxn>
              <a:cxn ang="0">
                <a:pos x="T4" y="T5"/>
              </a:cxn>
              <a:cxn ang="0">
                <a:pos x="T6" y="T7"/>
              </a:cxn>
              <a:cxn ang="0">
                <a:pos x="T8" y="T9"/>
              </a:cxn>
            </a:cxnLst>
            <a:rect l="0" t="0" r="r" b="b"/>
            <a:pathLst>
              <a:path w="561" h="202">
                <a:moveTo>
                  <a:pt x="0" y="202"/>
                </a:moveTo>
                <a:lnTo>
                  <a:pt x="465" y="202"/>
                </a:lnTo>
                <a:lnTo>
                  <a:pt x="561" y="0"/>
                </a:lnTo>
                <a:lnTo>
                  <a:pt x="96" y="0"/>
                </a:lnTo>
                <a:lnTo>
                  <a:pt x="0" y="20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77" name="Freeform 65"/>
          <p:cNvSpPr>
            <a:spLocks/>
          </p:cNvSpPr>
          <p:nvPr/>
        </p:nvSpPr>
        <p:spPr bwMode="auto">
          <a:xfrm>
            <a:off x="3929064" y="2146301"/>
            <a:ext cx="890587" cy="320675"/>
          </a:xfrm>
          <a:custGeom>
            <a:avLst/>
            <a:gdLst>
              <a:gd name="T0" fmla="*/ 0 w 561"/>
              <a:gd name="T1" fmla="*/ 202 h 202"/>
              <a:gd name="T2" fmla="*/ 465 w 561"/>
              <a:gd name="T3" fmla="*/ 202 h 202"/>
              <a:gd name="T4" fmla="*/ 561 w 561"/>
              <a:gd name="T5" fmla="*/ 0 h 202"/>
              <a:gd name="T6" fmla="*/ 96 w 561"/>
              <a:gd name="T7" fmla="*/ 0 h 202"/>
              <a:gd name="T8" fmla="*/ 0 w 561"/>
              <a:gd name="T9" fmla="*/ 202 h 202"/>
            </a:gdLst>
            <a:ahLst/>
            <a:cxnLst>
              <a:cxn ang="0">
                <a:pos x="T0" y="T1"/>
              </a:cxn>
              <a:cxn ang="0">
                <a:pos x="T2" y="T3"/>
              </a:cxn>
              <a:cxn ang="0">
                <a:pos x="T4" y="T5"/>
              </a:cxn>
              <a:cxn ang="0">
                <a:pos x="T6" y="T7"/>
              </a:cxn>
              <a:cxn ang="0">
                <a:pos x="T8" y="T9"/>
              </a:cxn>
            </a:cxnLst>
            <a:rect l="0" t="0" r="r" b="b"/>
            <a:pathLst>
              <a:path w="561" h="202">
                <a:moveTo>
                  <a:pt x="0" y="202"/>
                </a:moveTo>
                <a:lnTo>
                  <a:pt x="465" y="202"/>
                </a:lnTo>
                <a:lnTo>
                  <a:pt x="561" y="0"/>
                </a:lnTo>
                <a:lnTo>
                  <a:pt x="96" y="0"/>
                </a:lnTo>
                <a:lnTo>
                  <a:pt x="0" y="20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78" name="Rectangle 66"/>
          <p:cNvSpPr>
            <a:spLocks noChangeArrowheads="1"/>
          </p:cNvSpPr>
          <p:nvPr/>
        </p:nvSpPr>
        <p:spPr bwMode="auto">
          <a:xfrm>
            <a:off x="4173539" y="2151063"/>
            <a:ext cx="4263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NbDays </a:t>
            </a:r>
            <a:endParaRPr lang="en-US" altLang="en-US" sz="1600">
              <a:latin typeface="Futura Bk" panose="020B0502020204020303" pitchFamily="34" charset="0"/>
            </a:endParaRPr>
          </a:p>
        </p:txBody>
      </p:sp>
      <p:sp>
        <p:nvSpPr>
          <p:cNvPr id="269379" name="Rectangle 67"/>
          <p:cNvSpPr>
            <a:spLocks noChangeArrowheads="1"/>
          </p:cNvSpPr>
          <p:nvPr/>
        </p:nvSpPr>
        <p:spPr bwMode="auto">
          <a:xfrm>
            <a:off x="4260849" y="2300288"/>
            <a:ext cx="2228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Sold</a:t>
            </a:r>
            <a:endParaRPr lang="en-US" altLang="en-US" sz="1600">
              <a:latin typeface="Futura Bk" panose="020B0502020204020303" pitchFamily="34" charset="0"/>
            </a:endParaRPr>
          </a:p>
        </p:txBody>
      </p:sp>
      <p:sp>
        <p:nvSpPr>
          <p:cNvPr id="269380" name="Freeform 68"/>
          <p:cNvSpPr>
            <a:spLocks noEditPoints="1"/>
          </p:cNvSpPr>
          <p:nvPr/>
        </p:nvSpPr>
        <p:spPr bwMode="auto">
          <a:xfrm>
            <a:off x="4356100" y="2460626"/>
            <a:ext cx="23813" cy="869951"/>
          </a:xfrm>
          <a:custGeom>
            <a:avLst/>
            <a:gdLst>
              <a:gd name="T0" fmla="*/ 35 w 35"/>
              <a:gd name="T1" fmla="*/ 8 h 1213"/>
              <a:gd name="T2" fmla="*/ 33 w 35"/>
              <a:gd name="T3" fmla="*/ 120 h 1213"/>
              <a:gd name="T4" fmla="*/ 25 w 35"/>
              <a:gd name="T5" fmla="*/ 128 h 1213"/>
              <a:gd name="T6" fmla="*/ 17 w 35"/>
              <a:gd name="T7" fmla="*/ 120 h 1213"/>
              <a:gd name="T8" fmla="*/ 19 w 35"/>
              <a:gd name="T9" fmla="*/ 8 h 1213"/>
              <a:gd name="T10" fmla="*/ 27 w 35"/>
              <a:gd name="T11" fmla="*/ 0 h 1213"/>
              <a:gd name="T12" fmla="*/ 35 w 35"/>
              <a:gd name="T13" fmla="*/ 8 h 1213"/>
              <a:gd name="T14" fmla="*/ 32 w 35"/>
              <a:gd name="T15" fmla="*/ 200 h 1213"/>
              <a:gd name="T16" fmla="*/ 30 w 35"/>
              <a:gd name="T17" fmla="*/ 312 h 1213"/>
              <a:gd name="T18" fmla="*/ 22 w 35"/>
              <a:gd name="T19" fmla="*/ 320 h 1213"/>
              <a:gd name="T20" fmla="*/ 14 w 35"/>
              <a:gd name="T21" fmla="*/ 312 h 1213"/>
              <a:gd name="T22" fmla="*/ 16 w 35"/>
              <a:gd name="T23" fmla="*/ 200 h 1213"/>
              <a:gd name="T24" fmla="*/ 24 w 35"/>
              <a:gd name="T25" fmla="*/ 192 h 1213"/>
              <a:gd name="T26" fmla="*/ 32 w 35"/>
              <a:gd name="T27" fmla="*/ 200 h 1213"/>
              <a:gd name="T28" fmla="*/ 29 w 35"/>
              <a:gd name="T29" fmla="*/ 392 h 1213"/>
              <a:gd name="T30" fmla="*/ 27 w 35"/>
              <a:gd name="T31" fmla="*/ 504 h 1213"/>
              <a:gd name="T32" fmla="*/ 19 w 35"/>
              <a:gd name="T33" fmla="*/ 512 h 1213"/>
              <a:gd name="T34" fmla="*/ 11 w 35"/>
              <a:gd name="T35" fmla="*/ 504 h 1213"/>
              <a:gd name="T36" fmla="*/ 13 w 35"/>
              <a:gd name="T37" fmla="*/ 392 h 1213"/>
              <a:gd name="T38" fmla="*/ 21 w 35"/>
              <a:gd name="T39" fmla="*/ 384 h 1213"/>
              <a:gd name="T40" fmla="*/ 29 w 35"/>
              <a:gd name="T41" fmla="*/ 392 h 1213"/>
              <a:gd name="T42" fmla="*/ 26 w 35"/>
              <a:gd name="T43" fmla="*/ 584 h 1213"/>
              <a:gd name="T44" fmla="*/ 24 w 35"/>
              <a:gd name="T45" fmla="*/ 696 h 1213"/>
              <a:gd name="T46" fmla="*/ 16 w 35"/>
              <a:gd name="T47" fmla="*/ 704 h 1213"/>
              <a:gd name="T48" fmla="*/ 8 w 35"/>
              <a:gd name="T49" fmla="*/ 696 h 1213"/>
              <a:gd name="T50" fmla="*/ 10 w 35"/>
              <a:gd name="T51" fmla="*/ 584 h 1213"/>
              <a:gd name="T52" fmla="*/ 18 w 35"/>
              <a:gd name="T53" fmla="*/ 576 h 1213"/>
              <a:gd name="T54" fmla="*/ 26 w 35"/>
              <a:gd name="T55" fmla="*/ 584 h 1213"/>
              <a:gd name="T56" fmla="*/ 23 w 35"/>
              <a:gd name="T57" fmla="*/ 776 h 1213"/>
              <a:gd name="T58" fmla="*/ 21 w 35"/>
              <a:gd name="T59" fmla="*/ 888 h 1213"/>
              <a:gd name="T60" fmla="*/ 13 w 35"/>
              <a:gd name="T61" fmla="*/ 896 h 1213"/>
              <a:gd name="T62" fmla="*/ 5 w 35"/>
              <a:gd name="T63" fmla="*/ 888 h 1213"/>
              <a:gd name="T64" fmla="*/ 7 w 35"/>
              <a:gd name="T65" fmla="*/ 776 h 1213"/>
              <a:gd name="T66" fmla="*/ 15 w 35"/>
              <a:gd name="T67" fmla="*/ 768 h 1213"/>
              <a:gd name="T68" fmla="*/ 23 w 35"/>
              <a:gd name="T69" fmla="*/ 776 h 1213"/>
              <a:gd name="T70" fmla="*/ 20 w 35"/>
              <a:gd name="T71" fmla="*/ 968 h 1213"/>
              <a:gd name="T72" fmla="*/ 18 w 35"/>
              <a:gd name="T73" fmla="*/ 1080 h 1213"/>
              <a:gd name="T74" fmla="*/ 10 w 35"/>
              <a:gd name="T75" fmla="*/ 1088 h 1213"/>
              <a:gd name="T76" fmla="*/ 2 w 35"/>
              <a:gd name="T77" fmla="*/ 1080 h 1213"/>
              <a:gd name="T78" fmla="*/ 4 w 35"/>
              <a:gd name="T79" fmla="*/ 968 h 1213"/>
              <a:gd name="T80" fmla="*/ 12 w 35"/>
              <a:gd name="T81" fmla="*/ 960 h 1213"/>
              <a:gd name="T82" fmla="*/ 20 w 35"/>
              <a:gd name="T83" fmla="*/ 968 h 1213"/>
              <a:gd name="T84" fmla="*/ 17 w 35"/>
              <a:gd name="T85" fmla="*/ 1160 h 1213"/>
              <a:gd name="T86" fmla="*/ 16 w 35"/>
              <a:gd name="T87" fmla="*/ 1206 h 1213"/>
              <a:gd name="T88" fmla="*/ 8 w 35"/>
              <a:gd name="T89" fmla="*/ 1213 h 1213"/>
              <a:gd name="T90" fmla="*/ 0 w 35"/>
              <a:gd name="T91" fmla="*/ 1205 h 1213"/>
              <a:gd name="T92" fmla="*/ 1 w 35"/>
              <a:gd name="T93" fmla="*/ 1160 h 1213"/>
              <a:gd name="T94" fmla="*/ 9 w 35"/>
              <a:gd name="T95" fmla="*/ 1152 h 1213"/>
              <a:gd name="T96" fmla="*/ 17 w 35"/>
              <a:gd name="T97" fmla="*/ 116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1213">
                <a:moveTo>
                  <a:pt x="35" y="8"/>
                </a:moveTo>
                <a:lnTo>
                  <a:pt x="33" y="120"/>
                </a:lnTo>
                <a:cubicBezTo>
                  <a:pt x="33" y="124"/>
                  <a:pt x="29" y="128"/>
                  <a:pt x="25" y="128"/>
                </a:cubicBezTo>
                <a:cubicBezTo>
                  <a:pt x="21" y="128"/>
                  <a:pt x="17" y="124"/>
                  <a:pt x="17" y="120"/>
                </a:cubicBezTo>
                <a:lnTo>
                  <a:pt x="19" y="8"/>
                </a:lnTo>
                <a:cubicBezTo>
                  <a:pt x="19" y="3"/>
                  <a:pt x="23" y="0"/>
                  <a:pt x="27" y="0"/>
                </a:cubicBezTo>
                <a:cubicBezTo>
                  <a:pt x="31" y="0"/>
                  <a:pt x="35" y="4"/>
                  <a:pt x="35" y="8"/>
                </a:cubicBezTo>
                <a:close/>
                <a:moveTo>
                  <a:pt x="32" y="200"/>
                </a:moveTo>
                <a:lnTo>
                  <a:pt x="30" y="312"/>
                </a:lnTo>
                <a:cubicBezTo>
                  <a:pt x="30" y="316"/>
                  <a:pt x="26" y="320"/>
                  <a:pt x="22" y="320"/>
                </a:cubicBezTo>
                <a:cubicBezTo>
                  <a:pt x="18" y="320"/>
                  <a:pt x="14" y="316"/>
                  <a:pt x="14" y="312"/>
                </a:cubicBezTo>
                <a:lnTo>
                  <a:pt x="16" y="200"/>
                </a:lnTo>
                <a:cubicBezTo>
                  <a:pt x="16" y="195"/>
                  <a:pt x="20" y="192"/>
                  <a:pt x="24" y="192"/>
                </a:cubicBezTo>
                <a:cubicBezTo>
                  <a:pt x="28" y="192"/>
                  <a:pt x="32" y="195"/>
                  <a:pt x="32" y="200"/>
                </a:cubicBezTo>
                <a:close/>
                <a:moveTo>
                  <a:pt x="29" y="392"/>
                </a:moveTo>
                <a:lnTo>
                  <a:pt x="27" y="504"/>
                </a:lnTo>
                <a:cubicBezTo>
                  <a:pt x="27" y="508"/>
                  <a:pt x="23" y="512"/>
                  <a:pt x="19" y="512"/>
                </a:cubicBezTo>
                <a:cubicBezTo>
                  <a:pt x="15" y="512"/>
                  <a:pt x="11" y="508"/>
                  <a:pt x="11" y="504"/>
                </a:cubicBezTo>
                <a:lnTo>
                  <a:pt x="13" y="392"/>
                </a:lnTo>
                <a:cubicBezTo>
                  <a:pt x="13" y="387"/>
                  <a:pt x="17" y="384"/>
                  <a:pt x="21" y="384"/>
                </a:cubicBezTo>
                <a:cubicBezTo>
                  <a:pt x="25" y="384"/>
                  <a:pt x="29" y="387"/>
                  <a:pt x="29" y="392"/>
                </a:cubicBezTo>
                <a:close/>
                <a:moveTo>
                  <a:pt x="26" y="584"/>
                </a:moveTo>
                <a:lnTo>
                  <a:pt x="24" y="696"/>
                </a:lnTo>
                <a:cubicBezTo>
                  <a:pt x="24" y="700"/>
                  <a:pt x="20" y="704"/>
                  <a:pt x="16" y="704"/>
                </a:cubicBezTo>
                <a:cubicBezTo>
                  <a:pt x="12" y="704"/>
                  <a:pt x="8" y="700"/>
                  <a:pt x="8" y="696"/>
                </a:cubicBezTo>
                <a:lnTo>
                  <a:pt x="10" y="584"/>
                </a:lnTo>
                <a:cubicBezTo>
                  <a:pt x="10" y="579"/>
                  <a:pt x="14" y="576"/>
                  <a:pt x="18" y="576"/>
                </a:cubicBezTo>
                <a:cubicBezTo>
                  <a:pt x="22" y="576"/>
                  <a:pt x="26" y="579"/>
                  <a:pt x="26" y="584"/>
                </a:cubicBezTo>
                <a:close/>
                <a:moveTo>
                  <a:pt x="23" y="776"/>
                </a:moveTo>
                <a:lnTo>
                  <a:pt x="21" y="888"/>
                </a:lnTo>
                <a:cubicBezTo>
                  <a:pt x="21" y="892"/>
                  <a:pt x="17" y="896"/>
                  <a:pt x="13" y="896"/>
                </a:cubicBezTo>
                <a:cubicBezTo>
                  <a:pt x="9" y="896"/>
                  <a:pt x="5" y="892"/>
                  <a:pt x="5" y="888"/>
                </a:cubicBezTo>
                <a:lnTo>
                  <a:pt x="7" y="776"/>
                </a:lnTo>
                <a:cubicBezTo>
                  <a:pt x="7" y="771"/>
                  <a:pt x="11" y="768"/>
                  <a:pt x="15" y="768"/>
                </a:cubicBezTo>
                <a:cubicBezTo>
                  <a:pt x="19" y="768"/>
                  <a:pt x="23" y="771"/>
                  <a:pt x="23" y="776"/>
                </a:cubicBezTo>
                <a:close/>
                <a:moveTo>
                  <a:pt x="20" y="968"/>
                </a:moveTo>
                <a:lnTo>
                  <a:pt x="18" y="1080"/>
                </a:lnTo>
                <a:cubicBezTo>
                  <a:pt x="18" y="1084"/>
                  <a:pt x="14" y="1088"/>
                  <a:pt x="10" y="1088"/>
                </a:cubicBezTo>
                <a:cubicBezTo>
                  <a:pt x="5" y="1088"/>
                  <a:pt x="2" y="1084"/>
                  <a:pt x="2" y="1080"/>
                </a:cubicBezTo>
                <a:lnTo>
                  <a:pt x="4" y="968"/>
                </a:lnTo>
                <a:cubicBezTo>
                  <a:pt x="4" y="963"/>
                  <a:pt x="8" y="960"/>
                  <a:pt x="12" y="960"/>
                </a:cubicBezTo>
                <a:cubicBezTo>
                  <a:pt x="16" y="960"/>
                  <a:pt x="20" y="963"/>
                  <a:pt x="20" y="968"/>
                </a:cubicBezTo>
                <a:close/>
                <a:moveTo>
                  <a:pt x="17" y="1160"/>
                </a:moveTo>
                <a:lnTo>
                  <a:pt x="16" y="1206"/>
                </a:lnTo>
                <a:cubicBezTo>
                  <a:pt x="16" y="1210"/>
                  <a:pt x="12" y="1213"/>
                  <a:pt x="8" y="1213"/>
                </a:cubicBezTo>
                <a:cubicBezTo>
                  <a:pt x="4" y="1213"/>
                  <a:pt x="0" y="1210"/>
                  <a:pt x="0" y="1205"/>
                </a:cubicBezTo>
                <a:lnTo>
                  <a:pt x="1" y="1160"/>
                </a:lnTo>
                <a:cubicBezTo>
                  <a:pt x="1" y="1155"/>
                  <a:pt x="4" y="1152"/>
                  <a:pt x="9" y="1152"/>
                </a:cubicBezTo>
                <a:cubicBezTo>
                  <a:pt x="13" y="1152"/>
                  <a:pt x="17" y="1155"/>
                  <a:pt x="17" y="1160"/>
                </a:cubicBezTo>
                <a:close/>
              </a:path>
            </a:pathLst>
          </a:custGeom>
          <a:solidFill>
            <a:srgbClr val="000000"/>
          </a:solidFill>
          <a:ln w="11113" cap="flat">
            <a:solidFill>
              <a:srgbClr val="000000"/>
            </a:solidFill>
            <a:prstDash val="solid"/>
            <a:bevel/>
            <a:headEnd/>
            <a:tailEnd/>
          </a:ln>
        </p:spPr>
        <p:txBody>
          <a:bodyPr/>
          <a:lstStyle/>
          <a:p>
            <a:endParaRPr lang="en-US"/>
          </a:p>
        </p:txBody>
      </p:sp>
      <p:sp>
        <p:nvSpPr>
          <p:cNvPr id="269381" name="Freeform 69"/>
          <p:cNvSpPr>
            <a:spLocks/>
          </p:cNvSpPr>
          <p:nvPr/>
        </p:nvSpPr>
        <p:spPr bwMode="auto">
          <a:xfrm>
            <a:off x="4321176" y="3314700"/>
            <a:ext cx="80963" cy="125413"/>
          </a:xfrm>
          <a:custGeom>
            <a:avLst/>
            <a:gdLst>
              <a:gd name="T0" fmla="*/ 51 w 51"/>
              <a:gd name="T1" fmla="*/ 0 h 79"/>
              <a:gd name="T2" fmla="*/ 25 w 51"/>
              <a:gd name="T3" fmla="*/ 79 h 79"/>
              <a:gd name="T4" fmla="*/ 0 w 51"/>
              <a:gd name="T5" fmla="*/ 0 h 79"/>
              <a:gd name="T6" fmla="*/ 51 w 51"/>
              <a:gd name="T7" fmla="*/ 0 h 79"/>
            </a:gdLst>
            <a:ahLst/>
            <a:cxnLst>
              <a:cxn ang="0">
                <a:pos x="T0" y="T1"/>
              </a:cxn>
              <a:cxn ang="0">
                <a:pos x="T2" y="T3"/>
              </a:cxn>
              <a:cxn ang="0">
                <a:pos x="T4" y="T5"/>
              </a:cxn>
              <a:cxn ang="0">
                <a:pos x="T6" y="T7"/>
              </a:cxn>
            </a:cxnLst>
            <a:rect l="0" t="0" r="r" b="b"/>
            <a:pathLst>
              <a:path w="51" h="79">
                <a:moveTo>
                  <a:pt x="51" y="0"/>
                </a:moveTo>
                <a:lnTo>
                  <a:pt x="25" y="79"/>
                </a:lnTo>
                <a:lnTo>
                  <a:pt x="0"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82" name="Freeform 70"/>
          <p:cNvSpPr>
            <a:spLocks/>
          </p:cNvSpPr>
          <p:nvPr/>
        </p:nvSpPr>
        <p:spPr bwMode="auto">
          <a:xfrm>
            <a:off x="3914775" y="3440114"/>
            <a:ext cx="890588" cy="322263"/>
          </a:xfrm>
          <a:custGeom>
            <a:avLst/>
            <a:gdLst>
              <a:gd name="T0" fmla="*/ 0 w 561"/>
              <a:gd name="T1" fmla="*/ 203 h 203"/>
              <a:gd name="T2" fmla="*/ 465 w 561"/>
              <a:gd name="T3" fmla="*/ 203 h 203"/>
              <a:gd name="T4" fmla="*/ 561 w 561"/>
              <a:gd name="T5" fmla="*/ 0 h 203"/>
              <a:gd name="T6" fmla="*/ 96 w 561"/>
              <a:gd name="T7" fmla="*/ 0 h 203"/>
              <a:gd name="T8" fmla="*/ 0 w 561"/>
              <a:gd name="T9" fmla="*/ 203 h 203"/>
            </a:gdLst>
            <a:ahLst/>
            <a:cxnLst>
              <a:cxn ang="0">
                <a:pos x="T0" y="T1"/>
              </a:cxn>
              <a:cxn ang="0">
                <a:pos x="T2" y="T3"/>
              </a:cxn>
              <a:cxn ang="0">
                <a:pos x="T4" y="T5"/>
              </a:cxn>
              <a:cxn ang="0">
                <a:pos x="T6" y="T7"/>
              </a:cxn>
              <a:cxn ang="0">
                <a:pos x="T8" y="T9"/>
              </a:cxn>
            </a:cxnLst>
            <a:rect l="0" t="0" r="r" b="b"/>
            <a:pathLst>
              <a:path w="561" h="203">
                <a:moveTo>
                  <a:pt x="0" y="203"/>
                </a:moveTo>
                <a:lnTo>
                  <a:pt x="465" y="203"/>
                </a:lnTo>
                <a:lnTo>
                  <a:pt x="561"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83" name="Freeform 71"/>
          <p:cNvSpPr>
            <a:spLocks/>
          </p:cNvSpPr>
          <p:nvPr/>
        </p:nvSpPr>
        <p:spPr bwMode="auto">
          <a:xfrm>
            <a:off x="3914775" y="3440114"/>
            <a:ext cx="890588" cy="322263"/>
          </a:xfrm>
          <a:custGeom>
            <a:avLst/>
            <a:gdLst>
              <a:gd name="T0" fmla="*/ 0 w 561"/>
              <a:gd name="T1" fmla="*/ 203 h 203"/>
              <a:gd name="T2" fmla="*/ 465 w 561"/>
              <a:gd name="T3" fmla="*/ 203 h 203"/>
              <a:gd name="T4" fmla="*/ 561 w 561"/>
              <a:gd name="T5" fmla="*/ 0 h 203"/>
              <a:gd name="T6" fmla="*/ 96 w 561"/>
              <a:gd name="T7" fmla="*/ 0 h 203"/>
              <a:gd name="T8" fmla="*/ 0 w 561"/>
              <a:gd name="T9" fmla="*/ 203 h 203"/>
            </a:gdLst>
            <a:ahLst/>
            <a:cxnLst>
              <a:cxn ang="0">
                <a:pos x="T0" y="T1"/>
              </a:cxn>
              <a:cxn ang="0">
                <a:pos x="T2" y="T3"/>
              </a:cxn>
              <a:cxn ang="0">
                <a:pos x="T4" y="T5"/>
              </a:cxn>
              <a:cxn ang="0">
                <a:pos x="T6" y="T7"/>
              </a:cxn>
              <a:cxn ang="0">
                <a:pos x="T8" y="T9"/>
              </a:cxn>
            </a:cxnLst>
            <a:rect l="0" t="0" r="r" b="b"/>
            <a:pathLst>
              <a:path w="561" h="203">
                <a:moveTo>
                  <a:pt x="0" y="203"/>
                </a:moveTo>
                <a:lnTo>
                  <a:pt x="465" y="203"/>
                </a:lnTo>
                <a:lnTo>
                  <a:pt x="561"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84" name="Rectangle 72"/>
          <p:cNvSpPr>
            <a:spLocks noChangeArrowheads="1"/>
          </p:cNvSpPr>
          <p:nvPr/>
        </p:nvSpPr>
        <p:spPr bwMode="auto">
          <a:xfrm>
            <a:off x="4151314" y="3446463"/>
            <a:ext cx="4263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NbDays </a:t>
            </a:r>
            <a:endParaRPr lang="en-US" altLang="en-US" sz="1600">
              <a:latin typeface="Futura Bk" panose="020B0502020204020303" pitchFamily="34" charset="0"/>
            </a:endParaRPr>
          </a:p>
        </p:txBody>
      </p:sp>
      <p:sp>
        <p:nvSpPr>
          <p:cNvPr id="269385" name="Rectangle 73"/>
          <p:cNvSpPr>
            <a:spLocks noChangeArrowheads="1"/>
          </p:cNvSpPr>
          <p:nvPr/>
        </p:nvSpPr>
        <p:spPr bwMode="auto">
          <a:xfrm>
            <a:off x="4151314" y="3595688"/>
            <a:ext cx="4103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Needed</a:t>
            </a:r>
            <a:endParaRPr lang="en-US" altLang="en-US" sz="1600">
              <a:latin typeface="Futura Bk" panose="020B0502020204020303" pitchFamily="34" charset="0"/>
            </a:endParaRPr>
          </a:p>
        </p:txBody>
      </p:sp>
      <p:sp>
        <p:nvSpPr>
          <p:cNvPr id="269386" name="Freeform 74"/>
          <p:cNvSpPr>
            <a:spLocks noEditPoints="1"/>
          </p:cNvSpPr>
          <p:nvPr/>
        </p:nvSpPr>
        <p:spPr bwMode="auto">
          <a:xfrm>
            <a:off x="4724400" y="3595689"/>
            <a:ext cx="608013" cy="15875"/>
          </a:xfrm>
          <a:custGeom>
            <a:avLst/>
            <a:gdLst>
              <a:gd name="T0" fmla="*/ 8 w 896"/>
              <a:gd name="T1" fmla="*/ 0 h 22"/>
              <a:gd name="T2" fmla="*/ 120 w 896"/>
              <a:gd name="T3" fmla="*/ 1 h 22"/>
              <a:gd name="T4" fmla="*/ 128 w 896"/>
              <a:gd name="T5" fmla="*/ 9 h 22"/>
              <a:gd name="T6" fmla="*/ 120 w 896"/>
              <a:gd name="T7" fmla="*/ 17 h 22"/>
              <a:gd name="T8" fmla="*/ 8 w 896"/>
              <a:gd name="T9" fmla="*/ 16 h 22"/>
              <a:gd name="T10" fmla="*/ 0 w 896"/>
              <a:gd name="T11" fmla="*/ 8 h 22"/>
              <a:gd name="T12" fmla="*/ 8 w 896"/>
              <a:gd name="T13" fmla="*/ 0 h 22"/>
              <a:gd name="T14" fmla="*/ 200 w 896"/>
              <a:gd name="T15" fmla="*/ 2 h 22"/>
              <a:gd name="T16" fmla="*/ 312 w 896"/>
              <a:gd name="T17" fmla="*/ 2 h 22"/>
              <a:gd name="T18" fmla="*/ 320 w 896"/>
              <a:gd name="T19" fmla="*/ 10 h 22"/>
              <a:gd name="T20" fmla="*/ 312 w 896"/>
              <a:gd name="T21" fmla="*/ 18 h 22"/>
              <a:gd name="T22" fmla="*/ 200 w 896"/>
              <a:gd name="T23" fmla="*/ 18 h 22"/>
              <a:gd name="T24" fmla="*/ 192 w 896"/>
              <a:gd name="T25" fmla="*/ 10 h 22"/>
              <a:gd name="T26" fmla="*/ 200 w 896"/>
              <a:gd name="T27" fmla="*/ 2 h 22"/>
              <a:gd name="T28" fmla="*/ 392 w 896"/>
              <a:gd name="T29" fmla="*/ 3 h 22"/>
              <a:gd name="T30" fmla="*/ 504 w 896"/>
              <a:gd name="T31" fmla="*/ 3 h 22"/>
              <a:gd name="T32" fmla="*/ 512 w 896"/>
              <a:gd name="T33" fmla="*/ 11 h 22"/>
              <a:gd name="T34" fmla="*/ 504 w 896"/>
              <a:gd name="T35" fmla="*/ 19 h 22"/>
              <a:gd name="T36" fmla="*/ 392 w 896"/>
              <a:gd name="T37" fmla="*/ 19 h 22"/>
              <a:gd name="T38" fmla="*/ 384 w 896"/>
              <a:gd name="T39" fmla="*/ 11 h 22"/>
              <a:gd name="T40" fmla="*/ 392 w 896"/>
              <a:gd name="T41" fmla="*/ 3 h 22"/>
              <a:gd name="T42" fmla="*/ 584 w 896"/>
              <a:gd name="T43" fmla="*/ 4 h 22"/>
              <a:gd name="T44" fmla="*/ 696 w 896"/>
              <a:gd name="T45" fmla="*/ 5 h 22"/>
              <a:gd name="T46" fmla="*/ 704 w 896"/>
              <a:gd name="T47" fmla="*/ 13 h 22"/>
              <a:gd name="T48" fmla="*/ 696 w 896"/>
              <a:gd name="T49" fmla="*/ 21 h 22"/>
              <a:gd name="T50" fmla="*/ 584 w 896"/>
              <a:gd name="T51" fmla="*/ 20 h 22"/>
              <a:gd name="T52" fmla="*/ 576 w 896"/>
              <a:gd name="T53" fmla="*/ 12 h 22"/>
              <a:gd name="T54" fmla="*/ 584 w 896"/>
              <a:gd name="T55" fmla="*/ 4 h 22"/>
              <a:gd name="T56" fmla="*/ 776 w 896"/>
              <a:gd name="T57" fmla="*/ 5 h 22"/>
              <a:gd name="T58" fmla="*/ 888 w 896"/>
              <a:gd name="T59" fmla="*/ 6 h 22"/>
              <a:gd name="T60" fmla="*/ 896 w 896"/>
              <a:gd name="T61" fmla="*/ 14 h 22"/>
              <a:gd name="T62" fmla="*/ 888 w 896"/>
              <a:gd name="T63" fmla="*/ 22 h 22"/>
              <a:gd name="T64" fmla="*/ 776 w 896"/>
              <a:gd name="T65" fmla="*/ 21 h 22"/>
              <a:gd name="T66" fmla="*/ 768 w 896"/>
              <a:gd name="T67" fmla="*/ 13 h 22"/>
              <a:gd name="T68" fmla="*/ 776 w 896"/>
              <a:gd name="T6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6" h="22">
                <a:moveTo>
                  <a:pt x="8" y="0"/>
                </a:moveTo>
                <a:lnTo>
                  <a:pt x="120" y="1"/>
                </a:lnTo>
                <a:cubicBezTo>
                  <a:pt x="124" y="1"/>
                  <a:pt x="128" y="5"/>
                  <a:pt x="128" y="9"/>
                </a:cubicBezTo>
                <a:cubicBezTo>
                  <a:pt x="128" y="14"/>
                  <a:pt x="124" y="17"/>
                  <a:pt x="120" y="17"/>
                </a:cubicBezTo>
                <a:lnTo>
                  <a:pt x="8" y="16"/>
                </a:lnTo>
                <a:cubicBezTo>
                  <a:pt x="3" y="16"/>
                  <a:pt x="0" y="13"/>
                  <a:pt x="0" y="8"/>
                </a:cubicBezTo>
                <a:cubicBezTo>
                  <a:pt x="0" y="4"/>
                  <a:pt x="3" y="0"/>
                  <a:pt x="8" y="0"/>
                </a:cubicBezTo>
                <a:close/>
                <a:moveTo>
                  <a:pt x="200" y="2"/>
                </a:moveTo>
                <a:lnTo>
                  <a:pt x="312" y="2"/>
                </a:lnTo>
                <a:cubicBezTo>
                  <a:pt x="316" y="2"/>
                  <a:pt x="320" y="6"/>
                  <a:pt x="320" y="10"/>
                </a:cubicBezTo>
                <a:cubicBezTo>
                  <a:pt x="320" y="15"/>
                  <a:pt x="316" y="18"/>
                  <a:pt x="312" y="18"/>
                </a:cubicBezTo>
                <a:lnTo>
                  <a:pt x="200" y="18"/>
                </a:lnTo>
                <a:cubicBezTo>
                  <a:pt x="195" y="18"/>
                  <a:pt x="192" y="14"/>
                  <a:pt x="192" y="10"/>
                </a:cubicBezTo>
                <a:cubicBezTo>
                  <a:pt x="192" y="5"/>
                  <a:pt x="195" y="2"/>
                  <a:pt x="200" y="2"/>
                </a:cubicBezTo>
                <a:close/>
                <a:moveTo>
                  <a:pt x="392" y="3"/>
                </a:moveTo>
                <a:lnTo>
                  <a:pt x="504" y="3"/>
                </a:lnTo>
                <a:cubicBezTo>
                  <a:pt x="508" y="3"/>
                  <a:pt x="512" y="7"/>
                  <a:pt x="512" y="11"/>
                </a:cubicBezTo>
                <a:cubicBezTo>
                  <a:pt x="512" y="16"/>
                  <a:pt x="508" y="19"/>
                  <a:pt x="504" y="19"/>
                </a:cubicBezTo>
                <a:lnTo>
                  <a:pt x="392" y="19"/>
                </a:lnTo>
                <a:cubicBezTo>
                  <a:pt x="387" y="19"/>
                  <a:pt x="384" y="15"/>
                  <a:pt x="384" y="11"/>
                </a:cubicBezTo>
                <a:cubicBezTo>
                  <a:pt x="384" y="6"/>
                  <a:pt x="387" y="3"/>
                  <a:pt x="392" y="3"/>
                </a:cubicBezTo>
                <a:close/>
                <a:moveTo>
                  <a:pt x="584" y="4"/>
                </a:moveTo>
                <a:lnTo>
                  <a:pt x="696" y="5"/>
                </a:lnTo>
                <a:cubicBezTo>
                  <a:pt x="700" y="5"/>
                  <a:pt x="704" y="8"/>
                  <a:pt x="704" y="13"/>
                </a:cubicBezTo>
                <a:cubicBezTo>
                  <a:pt x="704" y="17"/>
                  <a:pt x="700" y="21"/>
                  <a:pt x="696" y="21"/>
                </a:cubicBezTo>
                <a:lnTo>
                  <a:pt x="584" y="20"/>
                </a:lnTo>
                <a:cubicBezTo>
                  <a:pt x="579" y="20"/>
                  <a:pt x="576" y="16"/>
                  <a:pt x="576" y="12"/>
                </a:cubicBezTo>
                <a:cubicBezTo>
                  <a:pt x="576" y="7"/>
                  <a:pt x="579" y="4"/>
                  <a:pt x="584" y="4"/>
                </a:cubicBezTo>
                <a:close/>
                <a:moveTo>
                  <a:pt x="776" y="5"/>
                </a:moveTo>
                <a:lnTo>
                  <a:pt x="888" y="6"/>
                </a:lnTo>
                <a:cubicBezTo>
                  <a:pt x="892" y="6"/>
                  <a:pt x="896" y="9"/>
                  <a:pt x="896" y="14"/>
                </a:cubicBezTo>
                <a:cubicBezTo>
                  <a:pt x="896" y="18"/>
                  <a:pt x="892" y="22"/>
                  <a:pt x="888" y="22"/>
                </a:cubicBezTo>
                <a:lnTo>
                  <a:pt x="776" y="21"/>
                </a:lnTo>
                <a:cubicBezTo>
                  <a:pt x="771" y="21"/>
                  <a:pt x="768" y="17"/>
                  <a:pt x="768" y="13"/>
                </a:cubicBezTo>
                <a:cubicBezTo>
                  <a:pt x="768" y="9"/>
                  <a:pt x="771" y="5"/>
                  <a:pt x="776" y="5"/>
                </a:cubicBezTo>
                <a:close/>
              </a:path>
            </a:pathLst>
          </a:custGeom>
          <a:solidFill>
            <a:srgbClr val="000000"/>
          </a:solidFill>
          <a:ln w="11113" cap="flat">
            <a:solidFill>
              <a:srgbClr val="000000"/>
            </a:solidFill>
            <a:prstDash val="solid"/>
            <a:bevel/>
            <a:headEnd/>
            <a:tailEnd/>
          </a:ln>
        </p:spPr>
        <p:txBody>
          <a:bodyPr/>
          <a:lstStyle/>
          <a:p>
            <a:endParaRPr lang="en-US"/>
          </a:p>
        </p:txBody>
      </p:sp>
      <p:sp>
        <p:nvSpPr>
          <p:cNvPr id="269387" name="Freeform 75"/>
          <p:cNvSpPr>
            <a:spLocks/>
          </p:cNvSpPr>
          <p:nvPr/>
        </p:nvSpPr>
        <p:spPr bwMode="auto">
          <a:xfrm>
            <a:off x="5327651" y="3563940"/>
            <a:ext cx="119063" cy="84137"/>
          </a:xfrm>
          <a:custGeom>
            <a:avLst/>
            <a:gdLst>
              <a:gd name="T0" fmla="*/ 0 w 75"/>
              <a:gd name="T1" fmla="*/ 0 h 53"/>
              <a:gd name="T2" fmla="*/ 75 w 75"/>
              <a:gd name="T3" fmla="*/ 27 h 53"/>
              <a:gd name="T4" fmla="*/ 0 w 75"/>
              <a:gd name="T5" fmla="*/ 53 h 53"/>
              <a:gd name="T6" fmla="*/ 0 w 75"/>
              <a:gd name="T7" fmla="*/ 0 h 53"/>
            </a:gdLst>
            <a:ahLst/>
            <a:cxnLst>
              <a:cxn ang="0">
                <a:pos x="T0" y="T1"/>
              </a:cxn>
              <a:cxn ang="0">
                <a:pos x="T2" y="T3"/>
              </a:cxn>
              <a:cxn ang="0">
                <a:pos x="T4" y="T5"/>
              </a:cxn>
              <a:cxn ang="0">
                <a:pos x="T6" y="T7"/>
              </a:cxn>
            </a:cxnLst>
            <a:rect l="0" t="0" r="r" b="b"/>
            <a:pathLst>
              <a:path w="75" h="53">
                <a:moveTo>
                  <a:pt x="0" y="0"/>
                </a:moveTo>
                <a:lnTo>
                  <a:pt x="75" y="27"/>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88" name="Text Box 76"/>
          <p:cNvSpPr txBox="1">
            <a:spLocks noChangeArrowheads="1"/>
          </p:cNvSpPr>
          <p:nvPr/>
        </p:nvSpPr>
        <p:spPr bwMode="auto">
          <a:xfrm>
            <a:off x="6886575" y="868364"/>
            <a:ext cx="875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Revenue:</a:t>
            </a:r>
          </a:p>
          <a:p>
            <a:pPr algn="l"/>
            <a:r>
              <a:rPr lang="en-US" altLang="en-US" sz="1200">
                <a:latin typeface="Futura Bk" panose="020B0502020204020303" pitchFamily="34" charset="0"/>
              </a:rPr>
              <a:t>$14.706M</a:t>
            </a:r>
          </a:p>
        </p:txBody>
      </p:sp>
      <p:sp>
        <p:nvSpPr>
          <p:cNvPr id="269389" name="Text Box 77"/>
          <p:cNvSpPr txBox="1">
            <a:spLocks noChangeArrowheads="1"/>
          </p:cNvSpPr>
          <p:nvPr/>
        </p:nvSpPr>
        <p:spPr bwMode="auto">
          <a:xfrm>
            <a:off x="5181601" y="1706563"/>
            <a:ext cx="8095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XHPCTW</a:t>
            </a:r>
          </a:p>
        </p:txBody>
      </p:sp>
      <p:sp>
        <p:nvSpPr>
          <p:cNvPr id="269390" name="Text Box 78"/>
          <p:cNvSpPr txBox="1">
            <a:spLocks noChangeArrowheads="1"/>
          </p:cNvSpPr>
          <p:nvPr/>
        </p:nvSpPr>
        <p:spPr bwMode="auto">
          <a:xfrm>
            <a:off x="6179749" y="2620963"/>
            <a:ext cx="20789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dirty="0" err="1">
                <a:latin typeface="Futura Bk" panose="020B0502020204020303" pitchFamily="34" charset="0"/>
              </a:rPr>
              <a:t>XOffshr</a:t>
            </a:r>
            <a:r>
              <a:rPr lang="en-US" altLang="en-US" sz="1200" dirty="0">
                <a:latin typeface="Futura Bk" panose="020B0502020204020303" pitchFamily="34" charset="0"/>
              </a:rPr>
              <a:t>&gt; Rev*</a:t>
            </a:r>
            <a:r>
              <a:rPr lang="en-US" altLang="en-US" sz="1200" dirty="0" err="1">
                <a:latin typeface="Futura Bk" panose="020B0502020204020303" pitchFamily="34" charset="0"/>
              </a:rPr>
              <a:t>Offshr</a:t>
            </a:r>
            <a:r>
              <a:rPr lang="en-US" altLang="en-US" sz="1200" dirty="0" smtClean="0">
                <a:latin typeface="Futura Bk" panose="020B0502020204020303" pitchFamily="34" charset="0"/>
              </a:rPr>
              <a:t>% (18%)</a:t>
            </a:r>
            <a:endParaRPr lang="en-US" altLang="en-US" sz="1200" dirty="0">
              <a:latin typeface="Futura Bk" panose="020B0502020204020303" pitchFamily="34" charset="0"/>
            </a:endParaRPr>
          </a:p>
        </p:txBody>
      </p:sp>
      <p:sp>
        <p:nvSpPr>
          <p:cNvPr id="269391" name="Text Box 79"/>
          <p:cNvSpPr txBox="1">
            <a:spLocks noChangeArrowheads="1"/>
          </p:cNvSpPr>
          <p:nvPr/>
        </p:nvSpPr>
        <p:spPr bwMode="auto">
          <a:xfrm>
            <a:off x="4352926" y="3001963"/>
            <a:ext cx="5273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WDAYS*[ CORE%*XHPREQ + (1 – BID%)*XCTWREQ  ]*$RATE = XHPCTW</a:t>
            </a:r>
          </a:p>
        </p:txBody>
      </p:sp>
      <p:sp>
        <p:nvSpPr>
          <p:cNvPr id="269392" name="Text Box 80"/>
          <p:cNvSpPr txBox="1">
            <a:spLocks noChangeArrowheads="1"/>
          </p:cNvSpPr>
          <p:nvPr/>
        </p:nvSpPr>
        <p:spPr bwMode="auto">
          <a:xfrm>
            <a:off x="6511925" y="3459163"/>
            <a:ext cx="24682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XFTEREQ = XHPREQ + XCTWREQ</a:t>
            </a:r>
          </a:p>
        </p:txBody>
      </p:sp>
      <p:sp>
        <p:nvSpPr>
          <p:cNvPr id="269393" name="Text Box 81"/>
          <p:cNvSpPr txBox="1">
            <a:spLocks noChangeArrowheads="1"/>
          </p:cNvSpPr>
          <p:nvPr/>
        </p:nvSpPr>
        <p:spPr bwMode="auto">
          <a:xfrm>
            <a:off x="5029200" y="4830763"/>
            <a:ext cx="38028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XHPREQ = XPMREQ + XSAREQ + XBCREQ + XTCREQ</a:t>
            </a:r>
          </a:p>
        </p:txBody>
      </p:sp>
      <p:sp>
        <p:nvSpPr>
          <p:cNvPr id="269394" name="Text Box 82"/>
          <p:cNvSpPr txBox="1">
            <a:spLocks noChangeArrowheads="1"/>
          </p:cNvSpPr>
          <p:nvPr/>
        </p:nvSpPr>
        <p:spPr bwMode="auto">
          <a:xfrm>
            <a:off x="5300664" y="4297363"/>
            <a:ext cx="1328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FTE Requirements</a:t>
            </a:r>
          </a:p>
        </p:txBody>
      </p:sp>
      <p:sp>
        <p:nvSpPr>
          <p:cNvPr id="269395" name="Freeform 83"/>
          <p:cNvSpPr>
            <a:spLocks/>
          </p:cNvSpPr>
          <p:nvPr/>
        </p:nvSpPr>
        <p:spPr bwMode="auto">
          <a:xfrm>
            <a:off x="3548064"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96" name="Freeform 84"/>
          <p:cNvSpPr>
            <a:spLocks/>
          </p:cNvSpPr>
          <p:nvPr/>
        </p:nvSpPr>
        <p:spPr bwMode="auto">
          <a:xfrm>
            <a:off x="3548064"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97" name="Rectangle 85"/>
          <p:cNvSpPr>
            <a:spLocks noChangeArrowheads="1"/>
          </p:cNvSpPr>
          <p:nvPr/>
        </p:nvSpPr>
        <p:spPr bwMode="auto">
          <a:xfrm>
            <a:off x="3830639" y="6350000"/>
            <a:ext cx="1330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SA</a:t>
            </a:r>
            <a:endParaRPr lang="en-US" altLang="en-US" sz="1600">
              <a:latin typeface="Futura Bk" panose="020B0502020204020303" pitchFamily="34" charset="0"/>
            </a:endParaRPr>
          </a:p>
        </p:txBody>
      </p:sp>
      <p:sp>
        <p:nvSpPr>
          <p:cNvPr id="269398" name="Freeform 86"/>
          <p:cNvSpPr>
            <a:spLocks/>
          </p:cNvSpPr>
          <p:nvPr/>
        </p:nvSpPr>
        <p:spPr bwMode="auto">
          <a:xfrm>
            <a:off x="4327525"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99" name="Freeform 87"/>
          <p:cNvSpPr>
            <a:spLocks/>
          </p:cNvSpPr>
          <p:nvPr/>
        </p:nvSpPr>
        <p:spPr bwMode="auto">
          <a:xfrm>
            <a:off x="4327525"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400" name="Rectangle 88"/>
          <p:cNvSpPr>
            <a:spLocks noChangeArrowheads="1"/>
          </p:cNvSpPr>
          <p:nvPr/>
        </p:nvSpPr>
        <p:spPr bwMode="auto">
          <a:xfrm>
            <a:off x="4613275" y="6350000"/>
            <a:ext cx="1394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BC</a:t>
            </a:r>
            <a:endParaRPr lang="en-US" altLang="en-US" sz="1600">
              <a:latin typeface="Futura Bk" panose="020B0502020204020303" pitchFamily="34" charset="0"/>
            </a:endParaRPr>
          </a:p>
        </p:txBody>
      </p:sp>
      <p:sp>
        <p:nvSpPr>
          <p:cNvPr id="269401" name="Freeform 89"/>
          <p:cNvSpPr>
            <a:spLocks/>
          </p:cNvSpPr>
          <p:nvPr/>
        </p:nvSpPr>
        <p:spPr bwMode="auto">
          <a:xfrm>
            <a:off x="5106989"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402" name="Freeform 90"/>
          <p:cNvSpPr>
            <a:spLocks/>
          </p:cNvSpPr>
          <p:nvPr/>
        </p:nvSpPr>
        <p:spPr bwMode="auto">
          <a:xfrm>
            <a:off x="5106989" y="6265863"/>
            <a:ext cx="727075" cy="322263"/>
          </a:xfrm>
          <a:custGeom>
            <a:avLst/>
            <a:gdLst>
              <a:gd name="T0" fmla="*/ 0 w 458"/>
              <a:gd name="T1" fmla="*/ 203 h 203"/>
              <a:gd name="T2" fmla="*/ 362 w 458"/>
              <a:gd name="T3" fmla="*/ 203 h 203"/>
              <a:gd name="T4" fmla="*/ 458 w 458"/>
              <a:gd name="T5" fmla="*/ 0 h 203"/>
              <a:gd name="T6" fmla="*/ 96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6"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403" name="Rectangle 91"/>
          <p:cNvSpPr>
            <a:spLocks noChangeArrowheads="1"/>
          </p:cNvSpPr>
          <p:nvPr/>
        </p:nvSpPr>
        <p:spPr bwMode="auto">
          <a:xfrm>
            <a:off x="5394326" y="635000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TC</a:t>
            </a:r>
            <a:endParaRPr lang="en-US" altLang="en-US" sz="1600">
              <a:latin typeface="Futura Bk" panose="020B0502020204020303" pitchFamily="34" charset="0"/>
            </a:endParaRPr>
          </a:p>
        </p:txBody>
      </p:sp>
      <p:sp>
        <p:nvSpPr>
          <p:cNvPr id="269404" name="Line 92"/>
          <p:cNvSpPr>
            <a:spLocks noChangeShapeType="1"/>
          </p:cNvSpPr>
          <p:nvPr/>
        </p:nvSpPr>
        <p:spPr bwMode="auto">
          <a:xfrm flipH="1">
            <a:off x="5537201" y="5727701"/>
            <a:ext cx="12700" cy="52070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405" name="Line 93"/>
          <p:cNvSpPr>
            <a:spLocks noChangeShapeType="1"/>
          </p:cNvSpPr>
          <p:nvPr/>
        </p:nvSpPr>
        <p:spPr bwMode="auto">
          <a:xfrm flipH="1">
            <a:off x="4724401" y="5753101"/>
            <a:ext cx="12700" cy="52070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406" name="Line 94"/>
          <p:cNvSpPr>
            <a:spLocks noChangeShapeType="1"/>
          </p:cNvSpPr>
          <p:nvPr/>
        </p:nvSpPr>
        <p:spPr bwMode="auto">
          <a:xfrm flipH="1">
            <a:off x="3886201" y="5765801"/>
            <a:ext cx="12700" cy="52070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69407" name="Group 95"/>
          <p:cNvGrpSpPr>
            <a:grpSpLocks/>
          </p:cNvGrpSpPr>
          <p:nvPr/>
        </p:nvGrpSpPr>
        <p:grpSpPr bwMode="auto">
          <a:xfrm>
            <a:off x="2054226" y="5287963"/>
            <a:ext cx="765175" cy="1300163"/>
            <a:chOff x="334" y="3331"/>
            <a:chExt cx="482" cy="819"/>
          </a:xfrm>
        </p:grpSpPr>
        <p:sp>
          <p:nvSpPr>
            <p:cNvPr id="269408" name="Freeform 96"/>
            <p:cNvSpPr>
              <a:spLocks/>
            </p:cNvSpPr>
            <p:nvPr/>
          </p:nvSpPr>
          <p:spPr bwMode="auto">
            <a:xfrm>
              <a:off x="336" y="3947"/>
              <a:ext cx="458" cy="203"/>
            </a:xfrm>
            <a:custGeom>
              <a:avLst/>
              <a:gdLst>
                <a:gd name="T0" fmla="*/ 0 w 458"/>
                <a:gd name="T1" fmla="*/ 203 h 203"/>
                <a:gd name="T2" fmla="*/ 362 w 458"/>
                <a:gd name="T3" fmla="*/ 203 h 203"/>
                <a:gd name="T4" fmla="*/ 458 w 458"/>
                <a:gd name="T5" fmla="*/ 0 h 203"/>
                <a:gd name="T6" fmla="*/ 97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7"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9409" name="Group 97"/>
            <p:cNvGrpSpPr>
              <a:grpSpLocks/>
            </p:cNvGrpSpPr>
            <p:nvPr/>
          </p:nvGrpSpPr>
          <p:grpSpPr bwMode="auto">
            <a:xfrm>
              <a:off x="334" y="3331"/>
              <a:ext cx="482" cy="819"/>
              <a:chOff x="784" y="3331"/>
              <a:chExt cx="482" cy="819"/>
            </a:xfrm>
          </p:grpSpPr>
          <p:sp>
            <p:nvSpPr>
              <p:cNvPr id="269410" name="Freeform 98"/>
              <p:cNvSpPr>
                <a:spLocks/>
              </p:cNvSpPr>
              <p:nvPr/>
            </p:nvSpPr>
            <p:spPr bwMode="auto">
              <a:xfrm>
                <a:off x="808" y="3411"/>
                <a:ext cx="458" cy="203"/>
              </a:xfrm>
              <a:custGeom>
                <a:avLst/>
                <a:gdLst>
                  <a:gd name="T0" fmla="*/ 0 w 458"/>
                  <a:gd name="T1" fmla="*/ 203 h 203"/>
                  <a:gd name="T2" fmla="*/ 362 w 458"/>
                  <a:gd name="T3" fmla="*/ 203 h 203"/>
                  <a:gd name="T4" fmla="*/ 458 w 458"/>
                  <a:gd name="T5" fmla="*/ 0 h 203"/>
                  <a:gd name="T6" fmla="*/ 97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7"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411" name="Freeform 99"/>
              <p:cNvSpPr>
                <a:spLocks/>
              </p:cNvSpPr>
              <p:nvPr/>
            </p:nvSpPr>
            <p:spPr bwMode="auto">
              <a:xfrm>
                <a:off x="808" y="3411"/>
                <a:ext cx="458" cy="203"/>
              </a:xfrm>
              <a:custGeom>
                <a:avLst/>
                <a:gdLst>
                  <a:gd name="T0" fmla="*/ 0 w 458"/>
                  <a:gd name="T1" fmla="*/ 203 h 203"/>
                  <a:gd name="T2" fmla="*/ 362 w 458"/>
                  <a:gd name="T3" fmla="*/ 203 h 203"/>
                  <a:gd name="T4" fmla="*/ 458 w 458"/>
                  <a:gd name="T5" fmla="*/ 0 h 203"/>
                  <a:gd name="T6" fmla="*/ 97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7" y="0"/>
                    </a:lnTo>
                    <a:lnTo>
                      <a:pt x="0" y="203"/>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412" name="Rectangle 100"/>
              <p:cNvSpPr>
                <a:spLocks noChangeArrowheads="1"/>
              </p:cNvSpPr>
              <p:nvPr/>
            </p:nvSpPr>
            <p:spPr bwMode="auto">
              <a:xfrm>
                <a:off x="985" y="3464"/>
                <a:ext cx="1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PM</a:t>
                </a:r>
                <a:endParaRPr lang="en-US" altLang="en-US" sz="1600">
                  <a:latin typeface="Futura Bk" panose="020B0502020204020303" pitchFamily="34" charset="0"/>
                </a:endParaRPr>
              </a:p>
            </p:txBody>
          </p:sp>
          <p:sp>
            <p:nvSpPr>
              <p:cNvPr id="269413" name="Freeform 101"/>
              <p:cNvSpPr>
                <a:spLocks/>
              </p:cNvSpPr>
              <p:nvPr/>
            </p:nvSpPr>
            <p:spPr bwMode="auto">
              <a:xfrm>
                <a:off x="1012" y="3331"/>
                <a:ext cx="51" cy="80"/>
              </a:xfrm>
              <a:custGeom>
                <a:avLst/>
                <a:gdLst>
                  <a:gd name="T0" fmla="*/ 51 w 51"/>
                  <a:gd name="T1" fmla="*/ 0 h 80"/>
                  <a:gd name="T2" fmla="*/ 25 w 51"/>
                  <a:gd name="T3" fmla="*/ 80 h 80"/>
                  <a:gd name="T4" fmla="*/ 0 w 51"/>
                  <a:gd name="T5" fmla="*/ 0 h 80"/>
                  <a:gd name="T6" fmla="*/ 51 w 51"/>
                  <a:gd name="T7" fmla="*/ 0 h 80"/>
                </a:gdLst>
                <a:ahLst/>
                <a:cxnLst>
                  <a:cxn ang="0">
                    <a:pos x="T0" y="T1"/>
                  </a:cxn>
                  <a:cxn ang="0">
                    <a:pos x="T2" y="T3"/>
                  </a:cxn>
                  <a:cxn ang="0">
                    <a:pos x="T4" y="T5"/>
                  </a:cxn>
                  <a:cxn ang="0">
                    <a:pos x="T6" y="T7"/>
                  </a:cxn>
                </a:cxnLst>
                <a:rect l="0" t="0" r="r" b="b"/>
                <a:pathLst>
                  <a:path w="51" h="80">
                    <a:moveTo>
                      <a:pt x="51" y="0"/>
                    </a:moveTo>
                    <a:lnTo>
                      <a:pt x="25" y="80"/>
                    </a:lnTo>
                    <a:lnTo>
                      <a:pt x="0"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414" name="Freeform 102"/>
              <p:cNvSpPr>
                <a:spLocks/>
              </p:cNvSpPr>
              <p:nvPr/>
            </p:nvSpPr>
            <p:spPr bwMode="auto">
              <a:xfrm>
                <a:off x="784" y="3947"/>
                <a:ext cx="458" cy="203"/>
              </a:xfrm>
              <a:custGeom>
                <a:avLst/>
                <a:gdLst>
                  <a:gd name="T0" fmla="*/ 0 w 458"/>
                  <a:gd name="T1" fmla="*/ 203 h 203"/>
                  <a:gd name="T2" fmla="*/ 362 w 458"/>
                  <a:gd name="T3" fmla="*/ 203 h 203"/>
                  <a:gd name="T4" fmla="*/ 458 w 458"/>
                  <a:gd name="T5" fmla="*/ 0 h 203"/>
                  <a:gd name="T6" fmla="*/ 97 w 458"/>
                  <a:gd name="T7" fmla="*/ 0 h 203"/>
                  <a:gd name="T8" fmla="*/ 0 w 458"/>
                  <a:gd name="T9" fmla="*/ 203 h 203"/>
                </a:gdLst>
                <a:ahLst/>
                <a:cxnLst>
                  <a:cxn ang="0">
                    <a:pos x="T0" y="T1"/>
                  </a:cxn>
                  <a:cxn ang="0">
                    <a:pos x="T2" y="T3"/>
                  </a:cxn>
                  <a:cxn ang="0">
                    <a:pos x="T4" y="T5"/>
                  </a:cxn>
                  <a:cxn ang="0">
                    <a:pos x="T6" y="T7"/>
                  </a:cxn>
                  <a:cxn ang="0">
                    <a:pos x="T8" y="T9"/>
                  </a:cxn>
                </a:cxnLst>
                <a:rect l="0" t="0" r="r" b="b"/>
                <a:pathLst>
                  <a:path w="458" h="203">
                    <a:moveTo>
                      <a:pt x="0" y="203"/>
                    </a:moveTo>
                    <a:lnTo>
                      <a:pt x="362" y="203"/>
                    </a:lnTo>
                    <a:lnTo>
                      <a:pt x="458" y="0"/>
                    </a:lnTo>
                    <a:lnTo>
                      <a:pt x="97" y="0"/>
                    </a:lnTo>
                    <a:lnTo>
                      <a:pt x="0" y="203"/>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415" name="Rectangle 103"/>
              <p:cNvSpPr>
                <a:spLocks noChangeArrowheads="1"/>
              </p:cNvSpPr>
              <p:nvPr/>
            </p:nvSpPr>
            <p:spPr bwMode="auto">
              <a:xfrm>
                <a:off x="961" y="4000"/>
                <a:ext cx="1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a:solidFill>
                      <a:srgbClr val="000000"/>
                    </a:solidFill>
                  </a:rPr>
                  <a:t>PM</a:t>
                </a:r>
                <a:endParaRPr lang="en-US" altLang="en-US" sz="1600">
                  <a:latin typeface="Futura Bk" panose="020B0502020204020303" pitchFamily="34" charset="0"/>
                </a:endParaRPr>
              </a:p>
            </p:txBody>
          </p:sp>
          <p:sp>
            <p:nvSpPr>
              <p:cNvPr id="269416" name="Line 104"/>
              <p:cNvSpPr>
                <a:spLocks noChangeShapeType="1"/>
              </p:cNvSpPr>
              <p:nvPr/>
            </p:nvSpPr>
            <p:spPr bwMode="auto">
              <a:xfrm flipH="1">
                <a:off x="1016" y="3616"/>
                <a:ext cx="8" cy="328"/>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69417" name="Text Box 105"/>
          <p:cNvSpPr txBox="1">
            <a:spLocks noChangeArrowheads="1"/>
          </p:cNvSpPr>
          <p:nvPr/>
        </p:nvSpPr>
        <p:spPr bwMode="auto">
          <a:xfrm>
            <a:off x="5638802" y="6507163"/>
            <a:ext cx="10541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FTE Inventory</a:t>
            </a:r>
          </a:p>
        </p:txBody>
      </p:sp>
      <p:sp>
        <p:nvSpPr>
          <p:cNvPr id="269418" name="Text Box 106"/>
          <p:cNvSpPr txBox="1">
            <a:spLocks noChangeArrowheads="1"/>
          </p:cNvSpPr>
          <p:nvPr/>
        </p:nvSpPr>
        <p:spPr bwMode="auto">
          <a:xfrm>
            <a:off x="8001001" y="990601"/>
            <a:ext cx="22392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Rev = XHPCTW+XOffshr+X3PP</a:t>
            </a:r>
          </a:p>
        </p:txBody>
      </p:sp>
      <p:sp>
        <p:nvSpPr>
          <p:cNvPr id="269419" name="Text Box 107"/>
          <p:cNvSpPr txBox="1">
            <a:spLocks noChangeArrowheads="1"/>
          </p:cNvSpPr>
          <p:nvPr/>
        </p:nvSpPr>
        <p:spPr bwMode="auto">
          <a:xfrm>
            <a:off x="2430463" y="4449763"/>
            <a:ext cx="17496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REVPM*XPMREQ = Rev</a:t>
            </a:r>
          </a:p>
        </p:txBody>
      </p:sp>
      <p:sp>
        <p:nvSpPr>
          <p:cNvPr id="269420" name="Text Box 108"/>
          <p:cNvSpPr txBox="1">
            <a:spLocks noChangeArrowheads="1"/>
          </p:cNvSpPr>
          <p:nvPr/>
        </p:nvSpPr>
        <p:spPr bwMode="auto">
          <a:xfrm>
            <a:off x="2505075" y="715963"/>
            <a:ext cx="34982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Max GM = Revenue –(3PP + Offshr + CTW) costs</a:t>
            </a:r>
          </a:p>
        </p:txBody>
      </p:sp>
      <p:sp>
        <p:nvSpPr>
          <p:cNvPr id="269421" name="Text Box 109"/>
          <p:cNvSpPr txBox="1">
            <a:spLocks noChangeArrowheads="1"/>
          </p:cNvSpPr>
          <p:nvPr/>
        </p:nvSpPr>
        <p:spPr bwMode="auto">
          <a:xfrm>
            <a:off x="2590800" y="65532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1</a:t>
            </a:r>
          </a:p>
        </p:txBody>
      </p:sp>
      <p:sp>
        <p:nvSpPr>
          <p:cNvPr id="269422" name="Text Box 110"/>
          <p:cNvSpPr txBox="1">
            <a:spLocks noChangeArrowheads="1"/>
          </p:cNvSpPr>
          <p:nvPr/>
        </p:nvSpPr>
        <p:spPr bwMode="auto">
          <a:xfrm>
            <a:off x="3532188" y="65532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1</a:t>
            </a:r>
          </a:p>
        </p:txBody>
      </p:sp>
      <p:sp>
        <p:nvSpPr>
          <p:cNvPr id="269423" name="Text Box 111"/>
          <p:cNvSpPr txBox="1">
            <a:spLocks noChangeArrowheads="1"/>
          </p:cNvSpPr>
          <p:nvPr/>
        </p:nvSpPr>
        <p:spPr bwMode="auto">
          <a:xfrm>
            <a:off x="4473575" y="65532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0</a:t>
            </a:r>
          </a:p>
        </p:txBody>
      </p:sp>
      <p:sp>
        <p:nvSpPr>
          <p:cNvPr id="269424" name="Text Box 112"/>
          <p:cNvSpPr txBox="1">
            <a:spLocks noChangeArrowheads="1"/>
          </p:cNvSpPr>
          <p:nvPr/>
        </p:nvSpPr>
        <p:spPr bwMode="auto">
          <a:xfrm>
            <a:off x="5414963" y="6553201"/>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6</a:t>
            </a:r>
          </a:p>
        </p:txBody>
      </p:sp>
      <p:sp>
        <p:nvSpPr>
          <p:cNvPr id="269425" name="Text Box 113"/>
          <p:cNvSpPr txBox="1">
            <a:spLocks noChangeArrowheads="1"/>
          </p:cNvSpPr>
          <p:nvPr/>
        </p:nvSpPr>
        <p:spPr bwMode="auto">
          <a:xfrm>
            <a:off x="7697788" y="4419601"/>
            <a:ext cx="2729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dirty="0">
                <a:latin typeface="Futura Bk" panose="020B0502020204020303" pitchFamily="34" charset="0"/>
              </a:rPr>
              <a:t>XCTWREQ &gt; XFTEREQ*CTW</a:t>
            </a:r>
            <a:r>
              <a:rPr lang="en-US" altLang="en-US" sz="1200" dirty="0" smtClean="0">
                <a:latin typeface="Futura Bk" panose="020B0502020204020303" pitchFamily="34" charset="0"/>
              </a:rPr>
              <a:t>% (20%)</a:t>
            </a:r>
            <a:endParaRPr lang="en-US" altLang="en-US" sz="1200" dirty="0">
              <a:latin typeface="Futura Bk" panose="020B0502020204020303" pitchFamily="34" charset="0"/>
            </a:endParaRPr>
          </a:p>
        </p:txBody>
      </p:sp>
      <p:sp>
        <p:nvSpPr>
          <p:cNvPr id="269426" name="Text Box 114"/>
          <p:cNvSpPr txBox="1">
            <a:spLocks noChangeArrowheads="1"/>
          </p:cNvSpPr>
          <p:nvPr/>
        </p:nvSpPr>
        <p:spPr bwMode="auto">
          <a:xfrm>
            <a:off x="8278814" y="2620963"/>
            <a:ext cx="18020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dirty="0">
                <a:latin typeface="Futura Bk" panose="020B0502020204020303" pitchFamily="34" charset="0"/>
              </a:rPr>
              <a:t>X3PP &gt; Rev*3PP</a:t>
            </a:r>
            <a:r>
              <a:rPr lang="en-US" altLang="en-US" sz="1200" dirty="0" smtClean="0">
                <a:latin typeface="Futura Bk" panose="020B0502020204020303" pitchFamily="34" charset="0"/>
              </a:rPr>
              <a:t>% (14%)</a:t>
            </a:r>
            <a:endParaRPr lang="en-US" altLang="en-US" sz="1200" dirty="0">
              <a:latin typeface="Futura Bk" panose="020B0502020204020303" pitchFamily="34" charset="0"/>
            </a:endParaRPr>
          </a:p>
        </p:txBody>
      </p:sp>
      <p:sp>
        <p:nvSpPr>
          <p:cNvPr id="269427" name="Text Box 115"/>
          <p:cNvSpPr txBox="1">
            <a:spLocks noChangeArrowheads="1"/>
          </p:cNvSpPr>
          <p:nvPr/>
        </p:nvSpPr>
        <p:spPr bwMode="auto">
          <a:xfrm>
            <a:off x="2438401" y="4724401"/>
            <a:ext cx="19298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XSAREQ = XHPREQ*SA%</a:t>
            </a:r>
          </a:p>
          <a:p>
            <a:pPr algn="l"/>
            <a:r>
              <a:rPr lang="en-US" altLang="en-US" sz="1200">
                <a:latin typeface="Futura Bk" panose="020B0502020204020303" pitchFamily="34" charset="0"/>
              </a:rPr>
              <a:t>XBCREQ = XHPREQ*BC%</a:t>
            </a:r>
          </a:p>
        </p:txBody>
      </p:sp>
      <p:sp>
        <p:nvSpPr>
          <p:cNvPr id="269428" name="Text Box 116"/>
          <p:cNvSpPr txBox="1">
            <a:spLocks noChangeArrowheads="1"/>
          </p:cNvSpPr>
          <p:nvPr/>
        </p:nvSpPr>
        <p:spPr bwMode="auto">
          <a:xfrm>
            <a:off x="6438901" y="5578477"/>
            <a:ext cx="2752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XPMREQ (+ XTOUT)  &lt; pminv (+ XTIN)</a:t>
            </a:r>
          </a:p>
          <a:p>
            <a:pPr algn="l"/>
            <a:r>
              <a:rPr lang="en-US" altLang="en-US" sz="1200">
                <a:latin typeface="Futura Bk" panose="020B0502020204020303" pitchFamily="34" charset="0"/>
              </a:rPr>
              <a:t>XSAREQ (+ XTOUT ) &lt; sainv (+ XTIN)</a:t>
            </a:r>
          </a:p>
          <a:p>
            <a:pPr algn="l"/>
            <a:r>
              <a:rPr lang="en-US" altLang="en-US" sz="1200">
                <a:latin typeface="Futura Bk" panose="020B0502020204020303" pitchFamily="34" charset="0"/>
              </a:rPr>
              <a:t>XBCREQ (+ XTOUT) &lt; bcinv (+ XTIN)</a:t>
            </a:r>
          </a:p>
          <a:p>
            <a:pPr algn="l"/>
            <a:r>
              <a:rPr lang="en-US" altLang="en-US" sz="1200">
                <a:latin typeface="Futura Bk" panose="020B0502020204020303" pitchFamily="34" charset="0"/>
              </a:rPr>
              <a:t>XTCREQ (+ XTOUT) &lt; tcinv (+ XTIN)</a:t>
            </a:r>
          </a:p>
        </p:txBody>
      </p:sp>
      <p:sp>
        <p:nvSpPr>
          <p:cNvPr id="269429" name="Text Box 117"/>
          <p:cNvSpPr txBox="1">
            <a:spLocks noChangeArrowheads="1"/>
          </p:cNvSpPr>
          <p:nvPr/>
        </p:nvSpPr>
        <p:spPr bwMode="auto">
          <a:xfrm>
            <a:off x="2514601" y="1173165"/>
            <a:ext cx="23653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CTW cost = ctwcost*XCTWREQ</a:t>
            </a:r>
          </a:p>
          <a:p>
            <a:pPr algn="l"/>
            <a:r>
              <a:rPr lang="en-US" altLang="en-US" sz="1200">
                <a:latin typeface="Futura Bk" panose="020B0502020204020303" pitchFamily="34" charset="0"/>
              </a:rPr>
              <a:t>Offshr cost = XOffshr*offshrcst% </a:t>
            </a:r>
          </a:p>
          <a:p>
            <a:pPr algn="l"/>
            <a:r>
              <a:rPr lang="en-US" altLang="en-US" sz="1200">
                <a:latin typeface="Futura Bk" panose="020B0502020204020303" pitchFamily="34" charset="0"/>
              </a:rPr>
              <a:t>3PP cost = X3PP*ppcost%</a:t>
            </a:r>
          </a:p>
          <a:p>
            <a:pPr algn="l"/>
            <a:r>
              <a:rPr lang="en-US" altLang="en-US" sz="1200">
                <a:latin typeface="Futura Bk" panose="020B0502020204020303" pitchFamily="34" charset="0"/>
              </a:rPr>
              <a:t>(Cross train costs)</a:t>
            </a:r>
          </a:p>
        </p:txBody>
      </p:sp>
      <p:sp>
        <p:nvSpPr>
          <p:cNvPr id="269430" name="Text Box 118"/>
          <p:cNvSpPr txBox="1">
            <a:spLocks noChangeArrowheads="1"/>
          </p:cNvSpPr>
          <p:nvPr/>
        </p:nvSpPr>
        <p:spPr bwMode="auto">
          <a:xfrm>
            <a:off x="8991601" y="1370014"/>
            <a:ext cx="8649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rgbClr val="0000FF"/>
                </a:solidFill>
                <a:latin typeface="Futura Bk" panose="020B0502020204020303" pitchFamily="34" charset="0"/>
              </a:rPr>
              <a:t>Labor</a:t>
            </a:r>
          </a:p>
          <a:p>
            <a:pPr algn="l"/>
            <a:r>
              <a:rPr lang="en-US" altLang="en-US" sz="1200" b="1">
                <a:solidFill>
                  <a:srgbClr val="0000FF"/>
                </a:solidFill>
                <a:latin typeface="Futura Bk" panose="020B0502020204020303" pitchFamily="34" charset="0"/>
              </a:rPr>
              <a:t>Strategy</a:t>
            </a:r>
          </a:p>
        </p:txBody>
      </p:sp>
      <p:sp>
        <p:nvSpPr>
          <p:cNvPr id="269432" name="Text Box 120"/>
          <p:cNvSpPr txBox="1">
            <a:spLocks noChangeArrowheads="1"/>
          </p:cNvSpPr>
          <p:nvPr/>
        </p:nvSpPr>
        <p:spPr bwMode="auto">
          <a:xfrm>
            <a:off x="2693989" y="4068763"/>
            <a:ext cx="12675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Futura Bk" panose="020B0502020204020303" pitchFamily="34" charset="0"/>
              </a:rPr>
              <a:t>Labor split rates:</a:t>
            </a:r>
          </a:p>
        </p:txBody>
      </p:sp>
      <p:sp>
        <p:nvSpPr>
          <p:cNvPr id="269433" name="Text Box 121"/>
          <p:cNvSpPr txBox="1">
            <a:spLocks noChangeArrowheads="1"/>
          </p:cNvSpPr>
          <p:nvPr/>
        </p:nvSpPr>
        <p:spPr bwMode="auto">
          <a:xfrm>
            <a:off x="6477001" y="5135563"/>
            <a:ext cx="18635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rgbClr val="0000FF"/>
                </a:solidFill>
                <a:latin typeface="Futura Bk" panose="020B0502020204020303" pitchFamily="34" charset="0"/>
              </a:rPr>
              <a:t>HP FTE Requirements</a:t>
            </a:r>
          </a:p>
        </p:txBody>
      </p:sp>
    </p:spTree>
    <p:extLst>
      <p:ext uri="{BB962C8B-B14F-4D97-AF65-F5344CB8AC3E}">
        <p14:creationId xmlns:p14="http://schemas.microsoft.com/office/powerpoint/2010/main" val="88027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Project Portfolio Optimization … PPO</a:t>
            </a:r>
            <a:endParaRPr lang="en-US" dirty="0"/>
          </a:p>
        </p:txBody>
      </p:sp>
      <p:sp>
        <p:nvSpPr>
          <p:cNvPr id="4" name="Slide Number Placeholder 3"/>
          <p:cNvSpPr>
            <a:spLocks noGrp="1"/>
          </p:cNvSpPr>
          <p:nvPr>
            <p:ph type="sldNum" sz="quarter" idx="4294967295"/>
          </p:nvPr>
        </p:nvSpPr>
        <p:spPr>
          <a:xfrm>
            <a:off x="11179175" y="6629400"/>
            <a:ext cx="1012825" cy="219075"/>
          </a:xfrm>
          <a:prstGeom prst="rect">
            <a:avLst/>
          </a:prstGeom>
        </p:spPr>
        <p:txBody>
          <a:bodyPr/>
          <a:lstStyle/>
          <a:p>
            <a:fld id="{427E4D64-BC13-47C1-997C-C21BEE82C1E8}" type="slidenum">
              <a:rPr lang="en-US" altLang="en-US" smtClean="0"/>
              <a:pPr/>
              <a:t>15</a:t>
            </a:fld>
            <a:endParaRPr lang="en-US" altLang="en-US"/>
          </a:p>
        </p:txBody>
      </p:sp>
    </p:spTree>
    <p:extLst>
      <p:ext uri="{BB962C8B-B14F-4D97-AF65-F5344CB8AC3E}">
        <p14:creationId xmlns:p14="http://schemas.microsoft.com/office/powerpoint/2010/main" val="2849855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2" y="69568"/>
            <a:ext cx="10830981" cy="574516"/>
          </a:xfrm>
        </p:spPr>
        <p:txBody>
          <a:bodyPr/>
          <a:lstStyle/>
          <a:p>
            <a:r>
              <a:rPr lang="en-US" dirty="0" smtClean="0"/>
              <a:t>Problem Description</a:t>
            </a:r>
            <a:endParaRPr lang="en-US" dirty="0"/>
          </a:p>
        </p:txBody>
      </p:sp>
      <p:sp>
        <p:nvSpPr>
          <p:cNvPr id="3" name="Content Placeholder 2"/>
          <p:cNvSpPr>
            <a:spLocks noGrp="1"/>
          </p:cNvSpPr>
          <p:nvPr>
            <p:ph idx="1"/>
          </p:nvPr>
        </p:nvSpPr>
        <p:spPr>
          <a:xfrm>
            <a:off x="440267" y="775063"/>
            <a:ext cx="11167872" cy="5451566"/>
          </a:xfrm>
        </p:spPr>
        <p:txBody>
          <a:bodyPr/>
          <a:lstStyle/>
          <a:p>
            <a:r>
              <a:rPr lang="en-US" sz="2000" dirty="0"/>
              <a:t>LSO provides planned labor </a:t>
            </a:r>
            <a:r>
              <a:rPr lang="en-US" sz="2000" dirty="0" smtClean="0"/>
              <a:t>capacity of resources </a:t>
            </a:r>
            <a:r>
              <a:rPr lang="en-US" sz="2000" dirty="0"/>
              <a:t>(and associated budgets) to support target revenues of BUs… BUs in turn generates projects to match the target </a:t>
            </a:r>
            <a:r>
              <a:rPr lang="en-US" sz="2000" dirty="0" smtClean="0"/>
              <a:t>revenues</a:t>
            </a:r>
          </a:p>
          <a:p>
            <a:r>
              <a:rPr lang="en-US" sz="2000" dirty="0" smtClean="0"/>
              <a:t> </a:t>
            </a:r>
          </a:p>
          <a:p>
            <a:r>
              <a:rPr lang="en-US" sz="2000" dirty="0" smtClean="0"/>
              <a:t>… </a:t>
            </a:r>
            <a:r>
              <a:rPr lang="en-US" sz="2000" dirty="0"/>
              <a:t>Then the question </a:t>
            </a:r>
            <a:r>
              <a:rPr lang="en-US" sz="2000" dirty="0" smtClean="0"/>
              <a:t>is</a:t>
            </a:r>
          </a:p>
          <a:p>
            <a:r>
              <a:rPr lang="en-US" sz="2000" dirty="0" smtClean="0">
                <a:solidFill>
                  <a:schemeClr val="tx1"/>
                </a:solidFill>
              </a:rPr>
              <a:t>How </a:t>
            </a:r>
            <a:r>
              <a:rPr lang="en-US" sz="2000" dirty="0">
                <a:solidFill>
                  <a:schemeClr val="tx1"/>
                </a:solidFill>
              </a:rPr>
              <a:t>to optimize the selection and scheduling of a portfolio of HP-IT projects such that the trade-offs among various objectives are optimized </a:t>
            </a:r>
            <a:endParaRPr lang="en-US" sz="2000" dirty="0"/>
          </a:p>
          <a:p>
            <a:pPr lvl="1"/>
            <a:endParaRPr lang="en-US" sz="1800" dirty="0" smtClean="0"/>
          </a:p>
          <a:p>
            <a:pPr lvl="1"/>
            <a:r>
              <a:rPr lang="en-US" sz="1800" dirty="0" smtClean="0"/>
              <a:t>While </a:t>
            </a:r>
            <a:r>
              <a:rPr lang="en-US" sz="1800" dirty="0"/>
              <a:t>satisfying resource constraints</a:t>
            </a:r>
          </a:p>
          <a:p>
            <a:pPr lvl="2"/>
            <a:r>
              <a:rPr lang="en-US" sz="1400" b="1" dirty="0">
                <a:solidFill>
                  <a:schemeClr val="accent1"/>
                </a:solidFill>
              </a:rPr>
              <a:t>FTE (differentiated by skills and role) </a:t>
            </a:r>
          </a:p>
          <a:p>
            <a:pPr lvl="2"/>
            <a:r>
              <a:rPr lang="en-US" sz="1400" b="1" dirty="0">
                <a:solidFill>
                  <a:schemeClr val="accent1"/>
                </a:solidFill>
              </a:rPr>
              <a:t>and budget (differentiated by various types of IT costs such as Labor IT costs, </a:t>
            </a:r>
            <a:r>
              <a:rPr lang="en-US" sz="1400" b="1" dirty="0" smtClean="0">
                <a:solidFill>
                  <a:schemeClr val="accent1"/>
                </a:solidFill>
              </a:rPr>
              <a:t/>
            </a:r>
            <a:br>
              <a:rPr lang="en-US" sz="1400" b="1" dirty="0" smtClean="0">
                <a:solidFill>
                  <a:schemeClr val="accent1"/>
                </a:solidFill>
              </a:rPr>
            </a:br>
            <a:r>
              <a:rPr lang="en-US" sz="1400" b="1" dirty="0" smtClean="0">
                <a:solidFill>
                  <a:schemeClr val="accent1"/>
                </a:solidFill>
              </a:rPr>
              <a:t>Non-Labor </a:t>
            </a:r>
            <a:r>
              <a:rPr lang="en-US" sz="1400" b="1" dirty="0">
                <a:solidFill>
                  <a:schemeClr val="accent1"/>
                </a:solidFill>
              </a:rPr>
              <a:t>IT costs, Total IT costs, Business costs, Total costs) constraints</a:t>
            </a:r>
          </a:p>
          <a:p>
            <a:pPr lvl="2"/>
            <a:endParaRPr lang="en-US" sz="1200" dirty="0">
              <a:solidFill>
                <a:srgbClr val="00B0F0"/>
              </a:solidFill>
            </a:endParaRPr>
          </a:p>
          <a:p>
            <a:pPr lvl="1"/>
            <a:r>
              <a:rPr lang="en-US" sz="1800" dirty="0"/>
              <a:t>Other business constraints</a:t>
            </a:r>
          </a:p>
          <a:p>
            <a:pPr lvl="2"/>
            <a:r>
              <a:rPr lang="en-US" sz="1400" b="1" dirty="0">
                <a:solidFill>
                  <a:schemeClr val="accent1"/>
                </a:solidFill>
              </a:rPr>
              <a:t>Project precedence constraints </a:t>
            </a:r>
          </a:p>
          <a:p>
            <a:pPr lvl="2"/>
            <a:r>
              <a:rPr lang="en-US" sz="1400" b="1" dirty="0">
                <a:solidFill>
                  <a:schemeClr val="accent1"/>
                </a:solidFill>
              </a:rPr>
              <a:t>Project Release date and due date </a:t>
            </a:r>
          </a:p>
          <a:p>
            <a:pPr lvl="2"/>
            <a:r>
              <a:rPr lang="en-US" sz="1400" b="1" dirty="0">
                <a:solidFill>
                  <a:schemeClr val="accent1"/>
                </a:solidFill>
              </a:rPr>
              <a:t>Project composition Mix </a:t>
            </a:r>
          </a:p>
          <a:p>
            <a:pPr lvl="2"/>
            <a:r>
              <a:rPr lang="en-US" sz="1400" b="1" dirty="0">
                <a:solidFill>
                  <a:schemeClr val="accent1"/>
                </a:solidFill>
              </a:rPr>
              <a:t>Logical constraints</a:t>
            </a:r>
          </a:p>
          <a:p>
            <a:pPr lvl="2"/>
            <a:r>
              <a:rPr lang="en-US" sz="1400" b="1" dirty="0">
                <a:solidFill>
                  <a:schemeClr val="accent1"/>
                </a:solidFill>
              </a:rPr>
              <a:t>Pre-select and de-select decisions</a:t>
            </a:r>
            <a:endParaRPr lang="en-US" sz="1400" dirty="0"/>
          </a:p>
          <a:p>
            <a:endParaRPr lang="en-US" dirty="0"/>
          </a:p>
        </p:txBody>
      </p:sp>
      <p:pic>
        <p:nvPicPr>
          <p:cNvPr id="4" name="Picture 3" descr="messy-office-03.jpg"/>
          <p:cNvPicPr>
            <a:picLocks noChangeAspect="1"/>
          </p:cNvPicPr>
          <p:nvPr/>
        </p:nvPicPr>
        <p:blipFill>
          <a:blip r:embed="rId3" cstate="print"/>
          <a:stretch>
            <a:fillRect/>
          </a:stretch>
        </p:blipFill>
        <p:spPr>
          <a:xfrm>
            <a:off x="6172200" y="3761080"/>
            <a:ext cx="3600451" cy="2563520"/>
          </a:xfrm>
          <a:prstGeom prst="rect">
            <a:avLst/>
          </a:prstGeom>
        </p:spPr>
      </p:pic>
    </p:spTree>
    <p:extLst>
      <p:ext uri="{BB962C8B-B14F-4D97-AF65-F5344CB8AC3E}">
        <p14:creationId xmlns:p14="http://schemas.microsoft.com/office/powerpoint/2010/main" val="3144318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PPO Tool</a:t>
            </a:r>
          </a:p>
        </p:txBody>
      </p:sp>
      <p:sp>
        <p:nvSpPr>
          <p:cNvPr id="6" name="Text Placeholder 5"/>
          <p:cNvSpPr>
            <a:spLocks noGrp="1"/>
          </p:cNvSpPr>
          <p:nvPr>
            <p:ph type="body" sz="half" idx="2"/>
          </p:nvPr>
        </p:nvSpPr>
        <p:spPr>
          <a:xfrm>
            <a:off x="129310" y="1862138"/>
            <a:ext cx="4555404" cy="4691063"/>
          </a:xfrm>
        </p:spPr>
        <p:txBody>
          <a:bodyPr>
            <a:normAutofit fontScale="92500" lnSpcReduction="10000"/>
          </a:bodyPr>
          <a:lstStyle/>
          <a:p>
            <a:pPr marL="285744" indent="-285744">
              <a:buFont typeface="Arial" pitchFamily="34" charset="0"/>
              <a:buChar char="–"/>
            </a:pPr>
            <a:r>
              <a:rPr lang="en-US" sz="2200" dirty="0">
                <a:solidFill>
                  <a:prstClr val="black"/>
                </a:solidFill>
              </a:rPr>
              <a:t>PPO is a </a:t>
            </a:r>
            <a:r>
              <a:rPr lang="en-US" sz="2200" dirty="0">
                <a:solidFill>
                  <a:schemeClr val="accent1"/>
                </a:solidFill>
              </a:rPr>
              <a:t>decision support </a:t>
            </a:r>
            <a:r>
              <a:rPr lang="en-US" sz="2200" dirty="0">
                <a:solidFill>
                  <a:prstClr val="black"/>
                </a:solidFill>
              </a:rPr>
              <a:t>tool</a:t>
            </a:r>
          </a:p>
          <a:p>
            <a:pPr marL="742932" lvl="1" indent="-285744">
              <a:buFont typeface="Arial" pitchFamily="34" charset="0"/>
              <a:buChar char="–"/>
            </a:pPr>
            <a:endParaRPr lang="en-US" sz="2000" dirty="0">
              <a:solidFill>
                <a:prstClr val="black"/>
              </a:solidFill>
            </a:endParaRPr>
          </a:p>
          <a:p>
            <a:pPr marL="285744" indent="-285744">
              <a:buFont typeface="Arial" pitchFamily="34" charset="0"/>
              <a:buChar char="–"/>
            </a:pPr>
            <a:r>
              <a:rPr lang="en-US" sz="2200" dirty="0">
                <a:solidFill>
                  <a:prstClr val="black"/>
                </a:solidFill>
              </a:rPr>
              <a:t>That </a:t>
            </a:r>
            <a:r>
              <a:rPr lang="en-US" sz="2200" dirty="0">
                <a:solidFill>
                  <a:schemeClr val="accent1"/>
                </a:solidFill>
              </a:rPr>
              <a:t>automates </a:t>
            </a:r>
            <a:r>
              <a:rPr lang="en-US" sz="2200" dirty="0">
                <a:solidFill>
                  <a:prstClr val="black"/>
                </a:solidFill>
              </a:rPr>
              <a:t>current manual number crunching process</a:t>
            </a:r>
          </a:p>
          <a:p>
            <a:pPr marL="685783" lvl="1" indent="-228594">
              <a:buFont typeface="Arial" pitchFamily="34" charset="0"/>
              <a:buChar char="•"/>
            </a:pPr>
            <a:r>
              <a:rPr lang="en-US" sz="2000" dirty="0">
                <a:solidFill>
                  <a:prstClr val="black"/>
                </a:solidFill>
              </a:rPr>
              <a:t>And provides</a:t>
            </a:r>
            <a:r>
              <a:rPr lang="en-US" sz="2000" dirty="0">
                <a:solidFill>
                  <a:srgbClr val="4F81BD"/>
                </a:solidFill>
              </a:rPr>
              <a:t> </a:t>
            </a:r>
            <a:r>
              <a:rPr lang="en-US" sz="2000" b="1" dirty="0">
                <a:solidFill>
                  <a:schemeClr val="accent1"/>
                </a:solidFill>
              </a:rPr>
              <a:t>What if analysis </a:t>
            </a:r>
            <a:r>
              <a:rPr lang="en-US" sz="2000" dirty="0">
                <a:solidFill>
                  <a:prstClr val="black"/>
                </a:solidFill>
              </a:rPr>
              <a:t>capabilities</a:t>
            </a:r>
          </a:p>
          <a:p>
            <a:pPr marL="742932" lvl="1" indent="-285744">
              <a:buFont typeface="Arial" pitchFamily="34" charset="0"/>
              <a:buChar char="–"/>
            </a:pPr>
            <a:endParaRPr lang="en-US" sz="2000" dirty="0">
              <a:solidFill>
                <a:prstClr val="black"/>
              </a:solidFill>
            </a:endParaRPr>
          </a:p>
          <a:p>
            <a:pPr marL="285744" indent="-285744">
              <a:buFont typeface="Arial" pitchFamily="34" charset="0"/>
              <a:buChar char="–"/>
            </a:pPr>
            <a:r>
              <a:rPr lang="en-US" sz="2200" dirty="0">
                <a:solidFill>
                  <a:prstClr val="black"/>
                </a:solidFill>
              </a:rPr>
              <a:t>PPO helps planners (users)</a:t>
            </a:r>
          </a:p>
          <a:p>
            <a:pPr marL="285744" indent="-285744">
              <a:buFont typeface="Arial" pitchFamily="34" charset="0"/>
              <a:buChar char="–"/>
            </a:pPr>
            <a:endParaRPr lang="en-US" sz="2200" dirty="0">
              <a:solidFill>
                <a:prstClr val="black"/>
              </a:solidFill>
            </a:endParaRPr>
          </a:p>
          <a:p>
            <a:pPr marL="685783" lvl="1" indent="-228594">
              <a:buFont typeface="Arial" pitchFamily="34" charset="0"/>
              <a:buChar char="•"/>
            </a:pPr>
            <a:r>
              <a:rPr lang="en-US" sz="2000" dirty="0">
                <a:solidFill>
                  <a:prstClr val="black"/>
                </a:solidFill>
              </a:rPr>
              <a:t>To </a:t>
            </a:r>
            <a:r>
              <a:rPr lang="en-US" sz="2000" b="1" dirty="0">
                <a:solidFill>
                  <a:schemeClr val="accent1"/>
                </a:solidFill>
              </a:rPr>
              <a:t>shape a project portfolio </a:t>
            </a:r>
          </a:p>
          <a:p>
            <a:pPr marL="685783" lvl="1" indent="-228594">
              <a:buFont typeface="Arial" pitchFamily="34" charset="0"/>
              <a:buChar char="•"/>
            </a:pPr>
            <a:r>
              <a:rPr lang="en-US" sz="2000" dirty="0">
                <a:solidFill>
                  <a:prstClr val="black"/>
                </a:solidFill>
              </a:rPr>
              <a:t>that </a:t>
            </a:r>
            <a:r>
              <a:rPr lang="en-US" sz="2000" dirty="0">
                <a:solidFill>
                  <a:schemeClr val="accent1"/>
                </a:solidFill>
              </a:rPr>
              <a:t>“</a:t>
            </a:r>
            <a:r>
              <a:rPr lang="en-US" sz="2000" b="1" dirty="0">
                <a:solidFill>
                  <a:schemeClr val="accent1"/>
                </a:solidFill>
              </a:rPr>
              <a:t>optimize</a:t>
            </a:r>
            <a:r>
              <a:rPr lang="en-US" sz="2000" dirty="0">
                <a:solidFill>
                  <a:schemeClr val="accent1"/>
                </a:solidFill>
              </a:rPr>
              <a:t>” </a:t>
            </a:r>
            <a:r>
              <a:rPr lang="en-US" sz="2000" b="1" dirty="0">
                <a:solidFill>
                  <a:schemeClr val="accent1"/>
                </a:solidFill>
              </a:rPr>
              <a:t>the trade-offs </a:t>
            </a:r>
            <a:r>
              <a:rPr lang="en-US" sz="2000" dirty="0">
                <a:solidFill>
                  <a:prstClr val="black"/>
                </a:solidFill>
              </a:rPr>
              <a:t>of the various objectives and constraints </a:t>
            </a:r>
          </a:p>
          <a:p>
            <a:pPr marL="685783" lvl="1" indent="-228594">
              <a:buFont typeface="Arial" pitchFamily="34" charset="0"/>
              <a:buChar char="•"/>
            </a:pPr>
            <a:endParaRPr lang="en-US" sz="2000" dirty="0">
              <a:solidFill>
                <a:prstClr val="black"/>
              </a:solidFill>
            </a:endParaRPr>
          </a:p>
          <a:p>
            <a:pPr marL="1142971" lvl="2" indent="-228594">
              <a:buFont typeface="Arial" pitchFamily="34" charset="0"/>
              <a:buChar char="–"/>
            </a:pPr>
            <a:r>
              <a:rPr lang="en-US" sz="1900" dirty="0">
                <a:solidFill>
                  <a:prstClr val="black"/>
                </a:solidFill>
              </a:rPr>
              <a:t>(Project Ranking, Project Score, Project Benefit, Project ROI, Budget limits, and Resource utilization)</a:t>
            </a:r>
          </a:p>
          <a:p>
            <a:endParaRPr lang="en-US" dirty="0"/>
          </a:p>
        </p:txBody>
      </p:sp>
      <p:pic>
        <p:nvPicPr>
          <p:cNvPr id="3" name="Picture 2"/>
          <p:cNvPicPr>
            <a:picLocks noChangeAspect="1"/>
          </p:cNvPicPr>
          <p:nvPr/>
        </p:nvPicPr>
        <p:blipFill>
          <a:blip r:embed="rId2" cstate="print"/>
          <a:stretch>
            <a:fillRect/>
          </a:stretch>
        </p:blipFill>
        <p:spPr>
          <a:xfrm>
            <a:off x="4876802" y="2057401"/>
            <a:ext cx="7111999" cy="3267075"/>
          </a:xfrm>
          <a:prstGeom prst="rect">
            <a:avLst/>
          </a:prstGeom>
        </p:spPr>
      </p:pic>
    </p:spTree>
    <p:extLst>
      <p:ext uri="{BB962C8B-B14F-4D97-AF65-F5344CB8AC3E}">
        <p14:creationId xmlns:p14="http://schemas.microsoft.com/office/powerpoint/2010/main" val="1817698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lvl="1" algn="l" defTabSz="457189" rtl="0">
              <a:spcBef>
                <a:spcPct val="0"/>
              </a:spcBef>
            </a:pPr>
            <a:r>
              <a:rPr lang="en-US" sz="2800" b="1" kern="1200" dirty="0">
                <a:solidFill>
                  <a:srgbClr val="0096D6"/>
                </a:solidFill>
                <a:latin typeface="HP Simplified" pitchFamily="34" charset="0"/>
                <a:ea typeface="+mj-ea"/>
                <a:cs typeface="HP Simplified" pitchFamily="34" charset="0"/>
              </a:rPr>
              <a:t>Why This Matters</a:t>
            </a:r>
          </a:p>
        </p:txBody>
      </p:sp>
      <p:sp>
        <p:nvSpPr>
          <p:cNvPr id="5" name="Content Placeholder 4"/>
          <p:cNvSpPr>
            <a:spLocks noGrp="1"/>
          </p:cNvSpPr>
          <p:nvPr>
            <p:ph sz="quarter" idx="10"/>
          </p:nvPr>
        </p:nvSpPr>
        <p:spPr>
          <a:xfrm>
            <a:off x="1560948" y="1507699"/>
            <a:ext cx="4527021" cy="4298624"/>
          </a:xfrm>
        </p:spPr>
        <p:txBody>
          <a:bodyPr/>
          <a:lstStyle/>
          <a:p>
            <a:pPr marL="342891" lvl="1" indent="-342891">
              <a:buFont typeface="Arial" panose="020B0604020202020204" pitchFamily="34" charset="0"/>
              <a:buChar char="•"/>
              <a:tabLst>
                <a:tab pos="173034" algn="l"/>
              </a:tabLst>
            </a:pPr>
            <a:r>
              <a:rPr lang="en-US" dirty="0"/>
              <a:t>Data driven decisions</a:t>
            </a:r>
          </a:p>
          <a:p>
            <a:pPr marL="342891" lvl="1" indent="-342891">
              <a:buFont typeface="Arial" panose="020B0604020202020204" pitchFamily="34" charset="0"/>
              <a:buChar char="•"/>
              <a:tabLst>
                <a:tab pos="173034" algn="l"/>
              </a:tabLst>
            </a:pPr>
            <a:endParaRPr lang="en-US" dirty="0"/>
          </a:p>
          <a:p>
            <a:pPr marL="342891" lvl="1" indent="-342891">
              <a:buFont typeface="Arial" panose="020B0604020202020204" pitchFamily="34" charset="0"/>
              <a:buChar char="•"/>
              <a:tabLst>
                <a:tab pos="173034" algn="l"/>
              </a:tabLst>
            </a:pPr>
            <a:endParaRPr lang="en-US" dirty="0"/>
          </a:p>
          <a:p>
            <a:pPr marL="342891" lvl="1" indent="-342891">
              <a:buFont typeface="Arial" panose="020B0604020202020204" pitchFamily="34" charset="0"/>
              <a:buChar char="•"/>
              <a:tabLst>
                <a:tab pos="173034" algn="l"/>
              </a:tabLst>
            </a:pPr>
            <a:r>
              <a:rPr lang="en-US" dirty="0"/>
              <a:t>User completely drives optimization engine</a:t>
            </a:r>
          </a:p>
          <a:p>
            <a:pPr marL="342891" lvl="1" indent="-342891">
              <a:buFont typeface="Arial" panose="020B0604020202020204" pitchFamily="34" charset="0"/>
              <a:buChar char="•"/>
              <a:tabLst>
                <a:tab pos="173034" algn="l"/>
              </a:tabLst>
            </a:pPr>
            <a:endParaRPr lang="en-US" dirty="0"/>
          </a:p>
          <a:p>
            <a:pPr marL="512750" lvl="2" indent="-342891">
              <a:tabLst>
                <a:tab pos="173034" algn="l"/>
              </a:tabLst>
            </a:pPr>
            <a:endParaRPr lang="en-US" dirty="0"/>
          </a:p>
          <a:p>
            <a:pPr marL="342891" lvl="1" indent="-342891">
              <a:buFont typeface="Arial" panose="020B0604020202020204" pitchFamily="34" charset="0"/>
              <a:buChar char="•"/>
              <a:tabLst>
                <a:tab pos="173034" algn="l"/>
              </a:tabLst>
            </a:pPr>
            <a:r>
              <a:rPr lang="en-US" dirty="0"/>
              <a:t>Powerful scenario analysis</a:t>
            </a:r>
          </a:p>
          <a:p>
            <a:pPr marL="342891" lvl="1" indent="-342891">
              <a:buFont typeface="Arial" panose="020B0604020202020204" pitchFamily="34" charset="0"/>
              <a:buChar char="•"/>
              <a:tabLst>
                <a:tab pos="173034" algn="l"/>
              </a:tabLst>
            </a:pPr>
            <a:endParaRPr lang="en-US" dirty="0"/>
          </a:p>
          <a:p>
            <a:pPr marL="342891" lvl="1" indent="-342891">
              <a:buFont typeface="Arial" panose="020B0604020202020204" pitchFamily="34" charset="0"/>
              <a:buChar char="•"/>
              <a:tabLst>
                <a:tab pos="173034" algn="l"/>
              </a:tabLst>
            </a:pPr>
            <a:endParaRPr lang="en-US" dirty="0"/>
          </a:p>
          <a:p>
            <a:pPr marL="342891" lvl="1" indent="-342891">
              <a:buFont typeface="Arial" panose="020B0604020202020204" pitchFamily="34" charset="0"/>
              <a:buChar char="•"/>
              <a:tabLst>
                <a:tab pos="173034" algn="l"/>
              </a:tabLst>
            </a:pPr>
            <a:r>
              <a:rPr lang="en-US" dirty="0"/>
              <a:t>Team Optimization</a:t>
            </a:r>
          </a:p>
          <a:p>
            <a:pPr marL="512750" lvl="2" indent="-342891">
              <a:tabLst>
                <a:tab pos="173034" algn="l"/>
              </a:tabLst>
            </a:pPr>
            <a:endParaRPr lang="en-US" dirty="0"/>
          </a:p>
        </p:txBody>
      </p:sp>
      <p:pic>
        <p:nvPicPr>
          <p:cNvPr id="7" name="Picture 6"/>
          <p:cNvPicPr>
            <a:picLocks noChangeAspect="1"/>
          </p:cNvPicPr>
          <p:nvPr/>
        </p:nvPicPr>
        <p:blipFill rotWithShape="1">
          <a:blip r:embed="rId3"/>
          <a:srcRect r="15518"/>
          <a:stretch/>
        </p:blipFill>
        <p:spPr>
          <a:xfrm>
            <a:off x="6359951" y="1015831"/>
            <a:ext cx="4146396" cy="2264108"/>
          </a:xfrm>
          <a:prstGeom prst="rect">
            <a:avLst/>
          </a:prstGeom>
        </p:spPr>
      </p:pic>
      <p:pic>
        <p:nvPicPr>
          <p:cNvPr id="6" name="Picture 5"/>
          <p:cNvPicPr>
            <a:picLocks noChangeAspect="1"/>
          </p:cNvPicPr>
          <p:nvPr/>
        </p:nvPicPr>
        <p:blipFill>
          <a:blip r:embed="rId4"/>
          <a:stretch>
            <a:fillRect/>
          </a:stretch>
        </p:blipFill>
        <p:spPr>
          <a:xfrm>
            <a:off x="6359951" y="3440191"/>
            <a:ext cx="4289196" cy="1913639"/>
          </a:xfrm>
          <a:prstGeom prst="rect">
            <a:avLst/>
          </a:prstGeom>
        </p:spPr>
      </p:pic>
    </p:spTree>
    <p:extLst>
      <p:ext uri="{BB962C8B-B14F-4D97-AF65-F5344CB8AC3E}">
        <p14:creationId xmlns:p14="http://schemas.microsoft.com/office/powerpoint/2010/main" val="3573780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85" name="Rectangle 33" hidden="1"/>
          <p:cNvGraphicFramePr>
            <a:graphicFrameLocks/>
          </p:cNvGraphicFramePr>
          <p:nvPr>
            <p:custDataLst>
              <p:tags r:id="rId2"/>
            </p:custDataLst>
            <p:extLst/>
          </p:nvPr>
        </p:nvGraphicFramePr>
        <p:xfrm>
          <a:off x="1524000" y="2"/>
          <a:ext cx="145787" cy="158735"/>
        </p:xfrm>
        <a:graphic>
          <a:graphicData uri="http://schemas.openxmlformats.org/presentationml/2006/ole">
            <mc:AlternateContent xmlns:mc="http://schemas.openxmlformats.org/markup-compatibility/2006">
              <mc:Choice xmlns:v="urn:schemas-microsoft-com:vml" Requires="v">
                <p:oleObj spid="_x0000_s1095" name="think-cell Slide" r:id="rId15" imgW="0" imgH="0" progId="">
                  <p:embed/>
                </p:oleObj>
              </mc:Choice>
              <mc:Fallback>
                <p:oleObj name="think-cell Slide" r:id="rId1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2"/>
                        <a:ext cx="145787" cy="1587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6" name="Rectangle 34"/>
          <p:cNvSpPr>
            <a:spLocks noGrp="1" noChangeArrowheads="1"/>
          </p:cNvSpPr>
          <p:nvPr>
            <p:ph type="title"/>
            <p:custDataLst>
              <p:tags r:id="rId3"/>
            </p:custDataLst>
          </p:nvPr>
        </p:nvSpPr>
        <p:spPr bwMode="gray">
          <a:xfrm>
            <a:off x="1645492" y="76200"/>
            <a:ext cx="8794113" cy="7386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457189"/>
            <a:r>
              <a:rPr lang="en-US" sz="2400" dirty="0"/>
              <a:t>The Project Portfolio Optimization tool is a multi-objective decision support tool for choosing the optimal portfolio</a:t>
            </a:r>
          </a:p>
        </p:txBody>
      </p:sp>
      <p:grpSp>
        <p:nvGrpSpPr>
          <p:cNvPr id="2" name="Group 35"/>
          <p:cNvGrpSpPr/>
          <p:nvPr/>
        </p:nvGrpSpPr>
        <p:grpSpPr>
          <a:xfrm>
            <a:off x="2133600" y="1981202"/>
            <a:ext cx="4773597" cy="3923759"/>
            <a:chOff x="1409700" y="1130940"/>
            <a:chExt cx="6163470" cy="4814190"/>
          </a:xfrm>
        </p:grpSpPr>
        <p:sp>
          <p:nvSpPr>
            <p:cNvPr id="43" name="Freeform 3"/>
            <p:cNvSpPr>
              <a:spLocks/>
            </p:cNvSpPr>
            <p:nvPr>
              <p:custDataLst>
                <p:tags r:id="rId4"/>
              </p:custDataLst>
            </p:nvPr>
          </p:nvSpPr>
          <p:spPr bwMode="auto">
            <a:xfrm>
              <a:off x="1409700" y="1134211"/>
              <a:ext cx="4044063" cy="1413341"/>
            </a:xfrm>
            <a:custGeom>
              <a:avLst/>
              <a:gdLst>
                <a:gd name="T0" fmla="*/ 0 w 2554"/>
                <a:gd name="T1" fmla="*/ 0 h 890"/>
                <a:gd name="T2" fmla="*/ 2147483647 w 2554"/>
                <a:gd name="T3" fmla="*/ 0 h 890"/>
                <a:gd name="T4" fmla="*/ 2147483647 w 2554"/>
                <a:gd name="T5" fmla="*/ 2147483647 h 890"/>
                <a:gd name="T6" fmla="*/ 2147483647 w 2554"/>
                <a:gd name="T7" fmla="*/ 2147483647 h 890"/>
                <a:gd name="T8" fmla="*/ 0 w 2554"/>
                <a:gd name="T9" fmla="*/ 2147483647 h 890"/>
                <a:gd name="T10" fmla="*/ 0 w 2554"/>
                <a:gd name="T11" fmla="*/ 0 h 890"/>
                <a:gd name="T12" fmla="*/ 0 60000 65536"/>
                <a:gd name="T13" fmla="*/ 0 60000 65536"/>
                <a:gd name="T14" fmla="*/ 0 60000 65536"/>
                <a:gd name="T15" fmla="*/ 0 60000 65536"/>
                <a:gd name="T16" fmla="*/ 0 60000 65536"/>
                <a:gd name="T17" fmla="*/ 0 60000 65536"/>
                <a:gd name="T18" fmla="*/ 0 w 2554"/>
                <a:gd name="T19" fmla="*/ 0 h 890"/>
                <a:gd name="T20" fmla="*/ 2554 w 2554"/>
                <a:gd name="T21" fmla="*/ 890 h 890"/>
              </a:gdLst>
              <a:ahLst/>
              <a:cxnLst>
                <a:cxn ang="T12">
                  <a:pos x="T0" y="T1"/>
                </a:cxn>
                <a:cxn ang="T13">
                  <a:pos x="T2" y="T3"/>
                </a:cxn>
                <a:cxn ang="T14">
                  <a:pos x="T4" y="T5"/>
                </a:cxn>
                <a:cxn ang="T15">
                  <a:pos x="T6" y="T7"/>
                </a:cxn>
                <a:cxn ang="T16">
                  <a:pos x="T8" y="T9"/>
                </a:cxn>
                <a:cxn ang="T17">
                  <a:pos x="T10" y="T11"/>
                </a:cxn>
              </a:cxnLst>
              <a:rect l="T18" t="T19" r="T20" b="T21"/>
              <a:pathLst>
                <a:path w="2554" h="890">
                  <a:moveTo>
                    <a:pt x="0" y="0"/>
                  </a:moveTo>
                  <a:lnTo>
                    <a:pt x="2368" y="0"/>
                  </a:lnTo>
                  <a:lnTo>
                    <a:pt x="2554" y="457"/>
                  </a:lnTo>
                  <a:lnTo>
                    <a:pt x="2370" y="889"/>
                  </a:lnTo>
                  <a:lnTo>
                    <a:pt x="0" y="890"/>
                  </a:lnTo>
                  <a:lnTo>
                    <a:pt x="0" y="0"/>
                  </a:lnTo>
                  <a:close/>
                </a:path>
              </a:pathLst>
            </a:custGeom>
            <a:solidFill>
              <a:schemeClr val="accent1"/>
            </a:solidFill>
            <a:ln w="19050">
              <a:solidFill>
                <a:schemeClr val="bg1"/>
              </a:solidFill>
              <a:round/>
              <a:headEnd/>
              <a:tailEnd/>
            </a:ln>
          </p:spPr>
          <p:txBody>
            <a:bodyPr>
              <a:noAutofit/>
            </a:bodyPr>
            <a:lstStyle/>
            <a:p>
              <a:endParaRPr lang="en-US" sz="1100" dirty="0">
                <a:solidFill>
                  <a:srgbClr val="FFFFFF"/>
                </a:solidFill>
              </a:endParaRPr>
            </a:p>
          </p:txBody>
        </p:sp>
        <p:sp>
          <p:nvSpPr>
            <p:cNvPr id="44" name="Rectangle 286"/>
            <p:cNvSpPr txBox="1">
              <a:spLocks noChangeArrowheads="1"/>
            </p:cNvSpPr>
            <p:nvPr>
              <p:custDataLst>
                <p:tags r:id="rId5"/>
              </p:custDataLst>
            </p:nvPr>
          </p:nvSpPr>
          <p:spPr bwMode="auto">
            <a:xfrm>
              <a:off x="1495205" y="1726544"/>
              <a:ext cx="3689376" cy="24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defTabSz="677846">
                <a:buClr>
                  <a:srgbClr val="000000"/>
                </a:buClr>
              </a:pPr>
              <a:r>
                <a:rPr lang="en-US" sz="1100" b="1" dirty="0">
                  <a:solidFill>
                    <a:srgbClr val="FFFFFF"/>
                  </a:solidFill>
                </a:rPr>
                <a:t>0. Load portfolio  &amp; value data</a:t>
              </a:r>
            </a:p>
          </p:txBody>
        </p:sp>
        <p:grpSp>
          <p:nvGrpSpPr>
            <p:cNvPr id="3" name="Group 45"/>
            <p:cNvGrpSpPr>
              <a:grpSpLocks/>
            </p:cNvGrpSpPr>
            <p:nvPr>
              <p:custDataLst>
                <p:tags r:id="rId6"/>
              </p:custDataLst>
            </p:nvPr>
          </p:nvGrpSpPr>
          <p:grpSpPr>
            <a:xfrm>
              <a:off x="2776183" y="1130940"/>
              <a:ext cx="4796987" cy="4814190"/>
              <a:chOff x="-84370714" y="-50229900"/>
              <a:chExt cx="92615078" cy="92947206"/>
            </a:xfrm>
          </p:grpSpPr>
          <p:sp>
            <p:nvSpPr>
              <p:cNvPr id="52" name="Freeform 5"/>
              <p:cNvSpPr>
                <a:spLocks/>
              </p:cNvSpPr>
              <p:nvPr>
                <p:custDataLst>
                  <p:tags r:id="rId10"/>
                </p:custDataLst>
              </p:nvPr>
            </p:nvSpPr>
            <p:spPr bwMode="auto">
              <a:xfrm>
                <a:off x="-38375416" y="-50229900"/>
                <a:ext cx="46619780" cy="57270904"/>
              </a:xfrm>
              <a:custGeom>
                <a:avLst/>
                <a:gdLst>
                  <a:gd name="T0" fmla="*/ 2147483647 w 1530"/>
                  <a:gd name="T1" fmla="*/ 2147483647 h 1871"/>
                  <a:gd name="T2" fmla="*/ 2147483647 w 1530"/>
                  <a:gd name="T3" fmla="*/ 2147483647 h 1871"/>
                  <a:gd name="T4" fmla="*/ 2147483647 w 1530"/>
                  <a:gd name="T5" fmla="*/ 2147483647 h 1871"/>
                  <a:gd name="T6" fmla="*/ 2147483647 w 1530"/>
                  <a:gd name="T7" fmla="*/ 2147483647 h 1871"/>
                  <a:gd name="T8" fmla="*/ 2147483647 w 1530"/>
                  <a:gd name="T9" fmla="*/ 2147483647 h 1871"/>
                  <a:gd name="T10" fmla="*/ 2147483647 w 1530"/>
                  <a:gd name="T11" fmla="*/ 2147483647 h 1871"/>
                  <a:gd name="T12" fmla="*/ 2147483647 w 1530"/>
                  <a:gd name="T13" fmla="*/ 2147483647 h 1871"/>
                  <a:gd name="T14" fmla="*/ 2147483647 w 1530"/>
                  <a:gd name="T15" fmla="*/ 2147483647 h 1871"/>
                  <a:gd name="T16" fmla="*/ 2147483647 w 1530"/>
                  <a:gd name="T17" fmla="*/ 2147483647 h 1871"/>
                  <a:gd name="T18" fmla="*/ 2147483647 w 1530"/>
                  <a:gd name="T19" fmla="*/ 2147483647 h 1871"/>
                  <a:gd name="T20" fmla="*/ 2147483647 w 1530"/>
                  <a:gd name="T21" fmla="*/ 2147483647 h 1871"/>
                  <a:gd name="T22" fmla="*/ 2147483647 w 1530"/>
                  <a:gd name="T23" fmla="*/ 2147483647 h 1871"/>
                  <a:gd name="T24" fmla="*/ 2147483647 w 1530"/>
                  <a:gd name="T25" fmla="*/ 2147483647 h 1871"/>
                  <a:gd name="T26" fmla="*/ 2147483647 w 1530"/>
                  <a:gd name="T27" fmla="*/ 2147483647 h 1871"/>
                  <a:gd name="T28" fmla="*/ 2147483647 w 1530"/>
                  <a:gd name="T29" fmla="*/ 2147483647 h 1871"/>
                  <a:gd name="T30" fmla="*/ 2147483647 w 1530"/>
                  <a:gd name="T31" fmla="*/ 2147483647 h 1871"/>
                  <a:gd name="T32" fmla="*/ 2147483647 w 1530"/>
                  <a:gd name="T33" fmla="*/ 2147483647 h 1871"/>
                  <a:gd name="T34" fmla="*/ 2147483647 w 1530"/>
                  <a:gd name="T35" fmla="*/ 2147483647 h 1871"/>
                  <a:gd name="T36" fmla="*/ 2147483647 w 1530"/>
                  <a:gd name="T37" fmla="*/ 2147483647 h 1871"/>
                  <a:gd name="T38" fmla="*/ 2147483647 w 1530"/>
                  <a:gd name="T39" fmla="*/ 2147483647 h 1871"/>
                  <a:gd name="T40" fmla="*/ 2147483647 w 1530"/>
                  <a:gd name="T41" fmla="*/ 2147483647 h 1871"/>
                  <a:gd name="T42" fmla="*/ 2147483647 w 1530"/>
                  <a:gd name="T43" fmla="*/ 2147483647 h 1871"/>
                  <a:gd name="T44" fmla="*/ 2147483647 w 1530"/>
                  <a:gd name="T45" fmla="*/ 2147483647 h 1871"/>
                  <a:gd name="T46" fmla="*/ 2147483647 w 1530"/>
                  <a:gd name="T47" fmla="*/ 2147483647 h 1871"/>
                  <a:gd name="T48" fmla="*/ 2147483647 w 1530"/>
                  <a:gd name="T49" fmla="*/ 2147483647 h 1871"/>
                  <a:gd name="T50" fmla="*/ 2147483647 w 1530"/>
                  <a:gd name="T51" fmla="*/ 2147483647 h 1871"/>
                  <a:gd name="T52" fmla="*/ 2147483647 w 1530"/>
                  <a:gd name="T53" fmla="*/ 2147483647 h 1871"/>
                  <a:gd name="T54" fmla="*/ 2147483647 w 1530"/>
                  <a:gd name="T55" fmla="*/ 2147483647 h 1871"/>
                  <a:gd name="T56" fmla="*/ 2147483647 w 1530"/>
                  <a:gd name="T57" fmla="*/ 2147483647 h 1871"/>
                  <a:gd name="T58" fmla="*/ 2147483647 w 1530"/>
                  <a:gd name="T59" fmla="*/ 2147483647 h 1871"/>
                  <a:gd name="T60" fmla="*/ 2147483647 w 1530"/>
                  <a:gd name="T61" fmla="*/ 2147483647 h 1871"/>
                  <a:gd name="T62" fmla="*/ 2147483647 w 1530"/>
                  <a:gd name="T63" fmla="*/ 2147483647 h 1871"/>
                  <a:gd name="T64" fmla="*/ 2147483647 w 1530"/>
                  <a:gd name="T65" fmla="*/ 2147483647 h 1871"/>
                  <a:gd name="T66" fmla="*/ 2147483647 w 1530"/>
                  <a:gd name="T67" fmla="*/ 2147483647 h 1871"/>
                  <a:gd name="T68" fmla="*/ 2147483647 w 1530"/>
                  <a:gd name="T69" fmla="*/ 2147483647 h 1871"/>
                  <a:gd name="T70" fmla="*/ 2147483647 w 1530"/>
                  <a:gd name="T71" fmla="*/ 2147483647 h 1871"/>
                  <a:gd name="T72" fmla="*/ 2147483647 w 1530"/>
                  <a:gd name="T73" fmla="*/ 2147483647 h 1871"/>
                  <a:gd name="T74" fmla="*/ 2147483647 w 1530"/>
                  <a:gd name="T75" fmla="*/ 2147483647 h 1871"/>
                  <a:gd name="T76" fmla="*/ 2147483647 w 1530"/>
                  <a:gd name="T77" fmla="*/ 2147483647 h 1871"/>
                  <a:gd name="T78" fmla="*/ 2147483647 w 1530"/>
                  <a:gd name="T79" fmla="*/ 2147483647 h 1871"/>
                  <a:gd name="T80" fmla="*/ 2147483647 w 1530"/>
                  <a:gd name="T81" fmla="*/ 2147483647 h 1871"/>
                  <a:gd name="T82" fmla="*/ 2147483647 w 1530"/>
                  <a:gd name="T83" fmla="*/ 2147483647 h 1871"/>
                  <a:gd name="T84" fmla="*/ 2147483647 w 1530"/>
                  <a:gd name="T85" fmla="*/ 2147483647 h 1871"/>
                  <a:gd name="T86" fmla="*/ 2147483647 w 1530"/>
                  <a:gd name="T87" fmla="*/ 2147483647 h 1871"/>
                  <a:gd name="T88" fmla="*/ 2147483647 w 1530"/>
                  <a:gd name="T89" fmla="*/ 2147483647 h 1871"/>
                  <a:gd name="T90" fmla="*/ 2147483647 w 1530"/>
                  <a:gd name="T91" fmla="*/ 2147483647 h 1871"/>
                  <a:gd name="T92" fmla="*/ 2147483647 w 1530"/>
                  <a:gd name="T93" fmla="*/ 2147483647 h 1871"/>
                  <a:gd name="T94" fmla="*/ 2147483647 w 1530"/>
                  <a:gd name="T95" fmla="*/ 2147483647 h 1871"/>
                  <a:gd name="T96" fmla="*/ 2147483647 w 1530"/>
                  <a:gd name="T97" fmla="*/ 0 h 1871"/>
                  <a:gd name="T98" fmla="*/ 2147483647 w 1530"/>
                  <a:gd name="T99" fmla="*/ 2147483647 h 18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0"/>
                  <a:gd name="T151" fmla="*/ 0 h 1871"/>
                  <a:gd name="T152" fmla="*/ 1530 w 1530"/>
                  <a:gd name="T153" fmla="*/ 1871 h 1871"/>
                  <a:gd name="connsiteX0" fmla="*/ 26 w 10000"/>
                  <a:gd name="connsiteY0" fmla="*/ 4768 h 10000"/>
                  <a:gd name="connsiteX1" fmla="*/ 59 w 10000"/>
                  <a:gd name="connsiteY1" fmla="*/ 4762 h 10000"/>
                  <a:gd name="connsiteX2" fmla="*/ 163 w 10000"/>
                  <a:gd name="connsiteY2" fmla="*/ 4762 h 10000"/>
                  <a:gd name="connsiteX3" fmla="*/ 268 w 10000"/>
                  <a:gd name="connsiteY3" fmla="*/ 4768 h 10000"/>
                  <a:gd name="connsiteX4" fmla="*/ 373 w 10000"/>
                  <a:gd name="connsiteY4" fmla="*/ 4773 h 10000"/>
                  <a:gd name="connsiteX5" fmla="*/ 477 w 10000"/>
                  <a:gd name="connsiteY5" fmla="*/ 4778 h 10000"/>
                  <a:gd name="connsiteX6" fmla="*/ 582 w 10000"/>
                  <a:gd name="connsiteY6" fmla="*/ 4794 h 10000"/>
                  <a:gd name="connsiteX7" fmla="*/ 686 w 10000"/>
                  <a:gd name="connsiteY7" fmla="*/ 4805 h 10000"/>
                  <a:gd name="connsiteX8" fmla="*/ 784 w 10000"/>
                  <a:gd name="connsiteY8" fmla="*/ 4816 h 10000"/>
                  <a:gd name="connsiteX9" fmla="*/ 882 w 10000"/>
                  <a:gd name="connsiteY9" fmla="*/ 4832 h 10000"/>
                  <a:gd name="connsiteX10" fmla="*/ 987 w 10000"/>
                  <a:gd name="connsiteY10" fmla="*/ 4848 h 10000"/>
                  <a:gd name="connsiteX11" fmla="*/ 1085 w 10000"/>
                  <a:gd name="connsiteY11" fmla="*/ 4869 h 10000"/>
                  <a:gd name="connsiteX12" fmla="*/ 1183 w 10000"/>
                  <a:gd name="connsiteY12" fmla="*/ 4890 h 10000"/>
                  <a:gd name="connsiteX13" fmla="*/ 1281 w 10000"/>
                  <a:gd name="connsiteY13" fmla="*/ 4912 h 10000"/>
                  <a:gd name="connsiteX14" fmla="*/ 1373 w 10000"/>
                  <a:gd name="connsiteY14" fmla="*/ 4939 h 10000"/>
                  <a:gd name="connsiteX15" fmla="*/ 1471 w 10000"/>
                  <a:gd name="connsiteY15" fmla="*/ 4965 h 10000"/>
                  <a:gd name="connsiteX16" fmla="*/ 1562 w 10000"/>
                  <a:gd name="connsiteY16" fmla="*/ 4997 h 10000"/>
                  <a:gd name="connsiteX17" fmla="*/ 1654 w 10000"/>
                  <a:gd name="connsiteY17" fmla="*/ 5029 h 10000"/>
                  <a:gd name="connsiteX18" fmla="*/ 1745 w 10000"/>
                  <a:gd name="connsiteY18" fmla="*/ 5061 h 10000"/>
                  <a:gd name="connsiteX19" fmla="*/ 1837 w 10000"/>
                  <a:gd name="connsiteY19" fmla="*/ 5094 h 10000"/>
                  <a:gd name="connsiteX20" fmla="*/ 1928 w 10000"/>
                  <a:gd name="connsiteY20" fmla="*/ 5131 h 10000"/>
                  <a:gd name="connsiteX21" fmla="*/ 2020 w 10000"/>
                  <a:gd name="connsiteY21" fmla="*/ 5168 h 10000"/>
                  <a:gd name="connsiteX22" fmla="*/ 2105 w 10000"/>
                  <a:gd name="connsiteY22" fmla="*/ 5211 h 10000"/>
                  <a:gd name="connsiteX23" fmla="*/ 2190 w 10000"/>
                  <a:gd name="connsiteY23" fmla="*/ 5249 h 10000"/>
                  <a:gd name="connsiteX24" fmla="*/ 2275 w 10000"/>
                  <a:gd name="connsiteY24" fmla="*/ 5291 h 10000"/>
                  <a:gd name="connsiteX25" fmla="*/ 2353 w 10000"/>
                  <a:gd name="connsiteY25" fmla="*/ 5334 h 10000"/>
                  <a:gd name="connsiteX26" fmla="*/ 2438 w 10000"/>
                  <a:gd name="connsiteY26" fmla="*/ 5382 h 10000"/>
                  <a:gd name="connsiteX27" fmla="*/ 2516 w 10000"/>
                  <a:gd name="connsiteY27" fmla="*/ 5430 h 10000"/>
                  <a:gd name="connsiteX28" fmla="*/ 2595 w 10000"/>
                  <a:gd name="connsiteY28" fmla="*/ 5478 h 10000"/>
                  <a:gd name="connsiteX29" fmla="*/ 2673 w 10000"/>
                  <a:gd name="connsiteY29" fmla="*/ 5526 h 10000"/>
                  <a:gd name="connsiteX30" fmla="*/ 2752 w 10000"/>
                  <a:gd name="connsiteY30" fmla="*/ 5580 h 10000"/>
                  <a:gd name="connsiteX31" fmla="*/ 2824 w 10000"/>
                  <a:gd name="connsiteY31" fmla="*/ 5633 h 10000"/>
                  <a:gd name="connsiteX32" fmla="*/ 2895 w 10000"/>
                  <a:gd name="connsiteY32" fmla="*/ 5687 h 10000"/>
                  <a:gd name="connsiteX33" fmla="*/ 2967 w 10000"/>
                  <a:gd name="connsiteY33" fmla="*/ 5746 h 10000"/>
                  <a:gd name="connsiteX34" fmla="*/ 3033 w 10000"/>
                  <a:gd name="connsiteY34" fmla="*/ 5804 h 10000"/>
                  <a:gd name="connsiteX35" fmla="*/ 3105 w 10000"/>
                  <a:gd name="connsiteY35" fmla="*/ 5863 h 10000"/>
                  <a:gd name="connsiteX36" fmla="*/ 3170 w 10000"/>
                  <a:gd name="connsiteY36" fmla="*/ 5922 h 10000"/>
                  <a:gd name="connsiteX37" fmla="*/ 3229 w 10000"/>
                  <a:gd name="connsiteY37" fmla="*/ 5986 h 10000"/>
                  <a:gd name="connsiteX38" fmla="*/ 3294 w 10000"/>
                  <a:gd name="connsiteY38" fmla="*/ 6045 h 10000"/>
                  <a:gd name="connsiteX39" fmla="*/ 3353 w 10000"/>
                  <a:gd name="connsiteY39" fmla="*/ 6109 h 10000"/>
                  <a:gd name="connsiteX40" fmla="*/ 3412 w 10000"/>
                  <a:gd name="connsiteY40" fmla="*/ 6173 h 10000"/>
                  <a:gd name="connsiteX41" fmla="*/ 3471 w 10000"/>
                  <a:gd name="connsiteY41" fmla="*/ 6237 h 10000"/>
                  <a:gd name="connsiteX42" fmla="*/ 3523 w 10000"/>
                  <a:gd name="connsiteY42" fmla="*/ 6307 h 10000"/>
                  <a:gd name="connsiteX43" fmla="*/ 3575 w 10000"/>
                  <a:gd name="connsiteY43" fmla="*/ 6376 h 10000"/>
                  <a:gd name="connsiteX44" fmla="*/ 3627 w 10000"/>
                  <a:gd name="connsiteY44" fmla="*/ 6446 h 10000"/>
                  <a:gd name="connsiteX45" fmla="*/ 3680 w 10000"/>
                  <a:gd name="connsiteY45" fmla="*/ 6515 h 10000"/>
                  <a:gd name="connsiteX46" fmla="*/ 3719 w 10000"/>
                  <a:gd name="connsiteY46" fmla="*/ 6590 h 10000"/>
                  <a:gd name="connsiteX47" fmla="*/ 3771 w 10000"/>
                  <a:gd name="connsiteY47" fmla="*/ 6665 h 10000"/>
                  <a:gd name="connsiteX48" fmla="*/ 3810 w 10000"/>
                  <a:gd name="connsiteY48" fmla="*/ 6734 h 10000"/>
                  <a:gd name="connsiteX49" fmla="*/ 3850 w 10000"/>
                  <a:gd name="connsiteY49" fmla="*/ 6809 h 10000"/>
                  <a:gd name="connsiteX50" fmla="*/ 3889 w 10000"/>
                  <a:gd name="connsiteY50" fmla="*/ 6884 h 10000"/>
                  <a:gd name="connsiteX51" fmla="*/ 3922 w 10000"/>
                  <a:gd name="connsiteY51" fmla="*/ 6959 h 10000"/>
                  <a:gd name="connsiteX52" fmla="*/ 3954 w 10000"/>
                  <a:gd name="connsiteY52" fmla="*/ 7039 h 10000"/>
                  <a:gd name="connsiteX53" fmla="*/ 3987 w 10000"/>
                  <a:gd name="connsiteY53" fmla="*/ 7119 h 10000"/>
                  <a:gd name="connsiteX54" fmla="*/ 4020 w 10000"/>
                  <a:gd name="connsiteY54" fmla="*/ 7194 h 10000"/>
                  <a:gd name="connsiteX55" fmla="*/ 4046 w 10000"/>
                  <a:gd name="connsiteY55" fmla="*/ 7274 h 10000"/>
                  <a:gd name="connsiteX56" fmla="*/ 4065 w 10000"/>
                  <a:gd name="connsiteY56" fmla="*/ 7354 h 10000"/>
                  <a:gd name="connsiteX57" fmla="*/ 4092 w 10000"/>
                  <a:gd name="connsiteY57" fmla="*/ 7440 h 10000"/>
                  <a:gd name="connsiteX58" fmla="*/ 4111 w 10000"/>
                  <a:gd name="connsiteY58" fmla="*/ 7520 h 10000"/>
                  <a:gd name="connsiteX59" fmla="*/ 4131 w 10000"/>
                  <a:gd name="connsiteY59" fmla="*/ 7600 h 10000"/>
                  <a:gd name="connsiteX60" fmla="*/ 4144 w 10000"/>
                  <a:gd name="connsiteY60" fmla="*/ 7686 h 10000"/>
                  <a:gd name="connsiteX61" fmla="*/ 4157 w 10000"/>
                  <a:gd name="connsiteY61" fmla="*/ 7771 h 10000"/>
                  <a:gd name="connsiteX62" fmla="*/ 4163 w 10000"/>
                  <a:gd name="connsiteY62" fmla="*/ 7857 h 10000"/>
                  <a:gd name="connsiteX63" fmla="*/ 4170 w 10000"/>
                  <a:gd name="connsiteY63" fmla="*/ 7942 h 10000"/>
                  <a:gd name="connsiteX64" fmla="*/ 4170 w 10000"/>
                  <a:gd name="connsiteY64" fmla="*/ 8028 h 10000"/>
                  <a:gd name="connsiteX65" fmla="*/ 4176 w 10000"/>
                  <a:gd name="connsiteY65" fmla="*/ 8113 h 10000"/>
                  <a:gd name="connsiteX66" fmla="*/ 4170 w 10000"/>
                  <a:gd name="connsiteY66" fmla="*/ 8226 h 10000"/>
                  <a:gd name="connsiteX67" fmla="*/ 4163 w 10000"/>
                  <a:gd name="connsiteY67" fmla="*/ 8343 h 10000"/>
                  <a:gd name="connsiteX68" fmla="*/ 4157 w 10000"/>
                  <a:gd name="connsiteY68" fmla="*/ 8450 h 10000"/>
                  <a:gd name="connsiteX69" fmla="*/ 4137 w 10000"/>
                  <a:gd name="connsiteY69" fmla="*/ 8562 h 10000"/>
                  <a:gd name="connsiteX70" fmla="*/ 6739 w 10000"/>
                  <a:gd name="connsiteY70" fmla="*/ 10000 h 10000"/>
                  <a:gd name="connsiteX71" fmla="*/ 9850 w 10000"/>
                  <a:gd name="connsiteY71" fmla="*/ 9498 h 10000"/>
                  <a:gd name="connsiteX72" fmla="*/ 9889 w 10000"/>
                  <a:gd name="connsiteY72" fmla="*/ 9332 h 10000"/>
                  <a:gd name="connsiteX73" fmla="*/ 9915 w 10000"/>
                  <a:gd name="connsiteY73" fmla="*/ 9161 h 10000"/>
                  <a:gd name="connsiteX74" fmla="*/ 9941 w 10000"/>
                  <a:gd name="connsiteY74" fmla="*/ 8990 h 10000"/>
                  <a:gd name="connsiteX75" fmla="*/ 9961 w 10000"/>
                  <a:gd name="connsiteY75" fmla="*/ 8813 h 10000"/>
                  <a:gd name="connsiteX76" fmla="*/ 9974 w 10000"/>
                  <a:gd name="connsiteY76" fmla="*/ 8637 h 10000"/>
                  <a:gd name="connsiteX77" fmla="*/ 9987 w 10000"/>
                  <a:gd name="connsiteY77" fmla="*/ 8466 h 10000"/>
                  <a:gd name="connsiteX78" fmla="*/ 9993 w 10000"/>
                  <a:gd name="connsiteY78" fmla="*/ 8290 h 10000"/>
                  <a:gd name="connsiteX79" fmla="*/ 10000 w 10000"/>
                  <a:gd name="connsiteY79" fmla="*/ 8113 h 10000"/>
                  <a:gd name="connsiteX80" fmla="*/ 9993 w 10000"/>
                  <a:gd name="connsiteY80" fmla="*/ 7900 h 10000"/>
                  <a:gd name="connsiteX81" fmla="*/ 9987 w 10000"/>
                  <a:gd name="connsiteY81" fmla="*/ 7696 h 10000"/>
                  <a:gd name="connsiteX82" fmla="*/ 9967 w 10000"/>
                  <a:gd name="connsiteY82" fmla="*/ 7488 h 10000"/>
                  <a:gd name="connsiteX83" fmla="*/ 9948 w 10000"/>
                  <a:gd name="connsiteY83" fmla="*/ 7285 h 10000"/>
                  <a:gd name="connsiteX84" fmla="*/ 9915 w 10000"/>
                  <a:gd name="connsiteY84" fmla="*/ 7076 h 10000"/>
                  <a:gd name="connsiteX85" fmla="*/ 9882 w 10000"/>
                  <a:gd name="connsiteY85" fmla="*/ 6879 h 10000"/>
                  <a:gd name="connsiteX86" fmla="*/ 9843 w 10000"/>
                  <a:gd name="connsiteY86" fmla="*/ 6676 h 10000"/>
                  <a:gd name="connsiteX87" fmla="*/ 9797 w 10000"/>
                  <a:gd name="connsiteY87" fmla="*/ 6478 h 10000"/>
                  <a:gd name="connsiteX88" fmla="*/ 9745 w 10000"/>
                  <a:gd name="connsiteY88" fmla="*/ 6280 h 10000"/>
                  <a:gd name="connsiteX89" fmla="*/ 9686 w 10000"/>
                  <a:gd name="connsiteY89" fmla="*/ 6088 h 10000"/>
                  <a:gd name="connsiteX90" fmla="*/ 9621 w 10000"/>
                  <a:gd name="connsiteY90" fmla="*/ 5890 h 10000"/>
                  <a:gd name="connsiteX91" fmla="*/ 9556 w 10000"/>
                  <a:gd name="connsiteY91" fmla="*/ 5697 h 10000"/>
                  <a:gd name="connsiteX92" fmla="*/ 9477 w 10000"/>
                  <a:gd name="connsiteY92" fmla="*/ 5510 h 10000"/>
                  <a:gd name="connsiteX93" fmla="*/ 9399 w 10000"/>
                  <a:gd name="connsiteY93" fmla="*/ 5323 h 10000"/>
                  <a:gd name="connsiteX94" fmla="*/ 9307 w 10000"/>
                  <a:gd name="connsiteY94" fmla="*/ 5136 h 10000"/>
                  <a:gd name="connsiteX95" fmla="*/ 9216 w 10000"/>
                  <a:gd name="connsiteY95" fmla="*/ 4955 h 10000"/>
                  <a:gd name="connsiteX96" fmla="*/ 9124 w 10000"/>
                  <a:gd name="connsiteY96" fmla="*/ 4773 h 10000"/>
                  <a:gd name="connsiteX97" fmla="*/ 9020 w 10000"/>
                  <a:gd name="connsiteY97" fmla="*/ 4596 h 10000"/>
                  <a:gd name="connsiteX98" fmla="*/ 8915 w 10000"/>
                  <a:gd name="connsiteY98" fmla="*/ 4420 h 10000"/>
                  <a:gd name="connsiteX99" fmla="*/ 8804 w 10000"/>
                  <a:gd name="connsiteY99" fmla="*/ 4244 h 10000"/>
                  <a:gd name="connsiteX100" fmla="*/ 8686 w 10000"/>
                  <a:gd name="connsiteY100" fmla="*/ 4073 h 10000"/>
                  <a:gd name="connsiteX101" fmla="*/ 8562 w 10000"/>
                  <a:gd name="connsiteY101" fmla="*/ 3907 h 10000"/>
                  <a:gd name="connsiteX102" fmla="*/ 8438 w 10000"/>
                  <a:gd name="connsiteY102" fmla="*/ 3741 h 10000"/>
                  <a:gd name="connsiteX103" fmla="*/ 8307 w 10000"/>
                  <a:gd name="connsiteY103" fmla="*/ 3576 h 10000"/>
                  <a:gd name="connsiteX104" fmla="*/ 8170 w 10000"/>
                  <a:gd name="connsiteY104" fmla="*/ 3415 h 10000"/>
                  <a:gd name="connsiteX105" fmla="*/ 8026 w 10000"/>
                  <a:gd name="connsiteY105" fmla="*/ 3260 h 10000"/>
                  <a:gd name="connsiteX106" fmla="*/ 7882 w 10000"/>
                  <a:gd name="connsiteY106" fmla="*/ 3105 h 10000"/>
                  <a:gd name="connsiteX107" fmla="*/ 7732 w 10000"/>
                  <a:gd name="connsiteY107" fmla="*/ 2950 h 10000"/>
                  <a:gd name="connsiteX108" fmla="*/ 7582 w 10000"/>
                  <a:gd name="connsiteY108" fmla="*/ 2806 h 10000"/>
                  <a:gd name="connsiteX109" fmla="*/ 7418 w 10000"/>
                  <a:gd name="connsiteY109" fmla="*/ 2662 h 10000"/>
                  <a:gd name="connsiteX110" fmla="*/ 7261 w 10000"/>
                  <a:gd name="connsiteY110" fmla="*/ 2517 h 10000"/>
                  <a:gd name="connsiteX111" fmla="*/ 7092 w 10000"/>
                  <a:gd name="connsiteY111" fmla="*/ 2373 h 10000"/>
                  <a:gd name="connsiteX112" fmla="*/ 6922 w 10000"/>
                  <a:gd name="connsiteY112" fmla="*/ 2239 h 10000"/>
                  <a:gd name="connsiteX113" fmla="*/ 6752 w 10000"/>
                  <a:gd name="connsiteY113" fmla="*/ 2106 h 10000"/>
                  <a:gd name="connsiteX114" fmla="*/ 6569 w 10000"/>
                  <a:gd name="connsiteY114" fmla="*/ 1978 h 10000"/>
                  <a:gd name="connsiteX115" fmla="*/ 6386 w 10000"/>
                  <a:gd name="connsiteY115" fmla="*/ 1855 h 10000"/>
                  <a:gd name="connsiteX116" fmla="*/ 6203 w 10000"/>
                  <a:gd name="connsiteY116" fmla="*/ 1732 h 10000"/>
                  <a:gd name="connsiteX117" fmla="*/ 6013 w 10000"/>
                  <a:gd name="connsiteY117" fmla="*/ 1614 h 10000"/>
                  <a:gd name="connsiteX118" fmla="*/ 5817 w 10000"/>
                  <a:gd name="connsiteY118" fmla="*/ 1497 h 10000"/>
                  <a:gd name="connsiteX119" fmla="*/ 5621 w 10000"/>
                  <a:gd name="connsiteY119" fmla="*/ 1384 h 10000"/>
                  <a:gd name="connsiteX120" fmla="*/ 5425 w 10000"/>
                  <a:gd name="connsiteY120" fmla="*/ 1277 h 10000"/>
                  <a:gd name="connsiteX121" fmla="*/ 5222 w 10000"/>
                  <a:gd name="connsiteY121" fmla="*/ 1176 h 10000"/>
                  <a:gd name="connsiteX122" fmla="*/ 5020 w 10000"/>
                  <a:gd name="connsiteY122" fmla="*/ 1074 h 10000"/>
                  <a:gd name="connsiteX123" fmla="*/ 4804 w 10000"/>
                  <a:gd name="connsiteY123" fmla="*/ 978 h 10000"/>
                  <a:gd name="connsiteX124" fmla="*/ 4595 w 10000"/>
                  <a:gd name="connsiteY124" fmla="*/ 887 h 10000"/>
                  <a:gd name="connsiteX125" fmla="*/ 4379 w 10000"/>
                  <a:gd name="connsiteY125" fmla="*/ 802 h 10000"/>
                  <a:gd name="connsiteX126" fmla="*/ 4157 w 10000"/>
                  <a:gd name="connsiteY126" fmla="*/ 716 h 10000"/>
                  <a:gd name="connsiteX127" fmla="*/ 3941 w 10000"/>
                  <a:gd name="connsiteY127" fmla="*/ 636 h 10000"/>
                  <a:gd name="connsiteX128" fmla="*/ 3719 w 10000"/>
                  <a:gd name="connsiteY128" fmla="*/ 567 h 10000"/>
                  <a:gd name="connsiteX129" fmla="*/ 3490 w 10000"/>
                  <a:gd name="connsiteY129" fmla="*/ 492 h 10000"/>
                  <a:gd name="connsiteX130" fmla="*/ 3261 w 10000"/>
                  <a:gd name="connsiteY130" fmla="*/ 428 h 10000"/>
                  <a:gd name="connsiteX131" fmla="*/ 3026 w 10000"/>
                  <a:gd name="connsiteY131" fmla="*/ 363 h 10000"/>
                  <a:gd name="connsiteX132" fmla="*/ 2797 w 10000"/>
                  <a:gd name="connsiteY132" fmla="*/ 310 h 10000"/>
                  <a:gd name="connsiteX133" fmla="*/ 2556 w 10000"/>
                  <a:gd name="connsiteY133" fmla="*/ 257 h 10000"/>
                  <a:gd name="connsiteX134" fmla="*/ 2314 w 10000"/>
                  <a:gd name="connsiteY134" fmla="*/ 208 h 10000"/>
                  <a:gd name="connsiteX135" fmla="*/ 2078 w 10000"/>
                  <a:gd name="connsiteY135" fmla="*/ 166 h 10000"/>
                  <a:gd name="connsiteX136" fmla="*/ 1837 w 10000"/>
                  <a:gd name="connsiteY136" fmla="*/ 128 h 10000"/>
                  <a:gd name="connsiteX137" fmla="*/ 1588 w 10000"/>
                  <a:gd name="connsiteY137" fmla="*/ 91 h 10000"/>
                  <a:gd name="connsiteX138" fmla="*/ 1340 w 10000"/>
                  <a:gd name="connsiteY138" fmla="*/ 64 h 10000"/>
                  <a:gd name="connsiteX139" fmla="*/ 1092 w 10000"/>
                  <a:gd name="connsiteY139" fmla="*/ 43 h 10000"/>
                  <a:gd name="connsiteX140" fmla="*/ 843 w 10000"/>
                  <a:gd name="connsiteY140" fmla="*/ 27 h 10000"/>
                  <a:gd name="connsiteX141" fmla="*/ 588 w 10000"/>
                  <a:gd name="connsiteY141" fmla="*/ 11 h 10000"/>
                  <a:gd name="connsiteX142" fmla="*/ 333 w 10000"/>
                  <a:gd name="connsiteY142" fmla="*/ 5 h 10000"/>
                  <a:gd name="connsiteX143" fmla="*/ 78 w 10000"/>
                  <a:gd name="connsiteY143" fmla="*/ 0 h 10000"/>
                  <a:gd name="connsiteX144" fmla="*/ 0 w 10000"/>
                  <a:gd name="connsiteY144" fmla="*/ 5 h 10000"/>
                  <a:gd name="connsiteX145" fmla="*/ 1245 w 10000"/>
                  <a:gd name="connsiteY145" fmla="*/ 2475 h 10000"/>
                  <a:gd name="connsiteX146" fmla="*/ 26 w 10000"/>
                  <a:gd name="connsiteY146" fmla="*/ 4768 h 10000"/>
                  <a:gd name="connsiteX0" fmla="*/ 26 w 10000"/>
                  <a:gd name="connsiteY0" fmla="*/ 4768 h 10000"/>
                  <a:gd name="connsiteX1" fmla="*/ 59 w 10000"/>
                  <a:gd name="connsiteY1" fmla="*/ 4762 h 10000"/>
                  <a:gd name="connsiteX2" fmla="*/ 163 w 10000"/>
                  <a:gd name="connsiteY2" fmla="*/ 4762 h 10000"/>
                  <a:gd name="connsiteX3" fmla="*/ 268 w 10000"/>
                  <a:gd name="connsiteY3" fmla="*/ 4768 h 10000"/>
                  <a:gd name="connsiteX4" fmla="*/ 373 w 10000"/>
                  <a:gd name="connsiteY4" fmla="*/ 4773 h 10000"/>
                  <a:gd name="connsiteX5" fmla="*/ 477 w 10000"/>
                  <a:gd name="connsiteY5" fmla="*/ 4778 h 10000"/>
                  <a:gd name="connsiteX6" fmla="*/ 582 w 10000"/>
                  <a:gd name="connsiteY6" fmla="*/ 4794 h 10000"/>
                  <a:gd name="connsiteX7" fmla="*/ 686 w 10000"/>
                  <a:gd name="connsiteY7" fmla="*/ 4805 h 10000"/>
                  <a:gd name="connsiteX8" fmla="*/ 784 w 10000"/>
                  <a:gd name="connsiteY8" fmla="*/ 4816 h 10000"/>
                  <a:gd name="connsiteX9" fmla="*/ 882 w 10000"/>
                  <a:gd name="connsiteY9" fmla="*/ 4832 h 10000"/>
                  <a:gd name="connsiteX10" fmla="*/ 987 w 10000"/>
                  <a:gd name="connsiteY10" fmla="*/ 4848 h 10000"/>
                  <a:gd name="connsiteX11" fmla="*/ 1085 w 10000"/>
                  <a:gd name="connsiteY11" fmla="*/ 4869 h 10000"/>
                  <a:gd name="connsiteX12" fmla="*/ 1183 w 10000"/>
                  <a:gd name="connsiteY12" fmla="*/ 4890 h 10000"/>
                  <a:gd name="connsiteX13" fmla="*/ 1281 w 10000"/>
                  <a:gd name="connsiteY13" fmla="*/ 4912 h 10000"/>
                  <a:gd name="connsiteX14" fmla="*/ 1373 w 10000"/>
                  <a:gd name="connsiteY14" fmla="*/ 4939 h 10000"/>
                  <a:gd name="connsiteX15" fmla="*/ 1471 w 10000"/>
                  <a:gd name="connsiteY15" fmla="*/ 4965 h 10000"/>
                  <a:gd name="connsiteX16" fmla="*/ 1562 w 10000"/>
                  <a:gd name="connsiteY16" fmla="*/ 4997 h 10000"/>
                  <a:gd name="connsiteX17" fmla="*/ 1654 w 10000"/>
                  <a:gd name="connsiteY17" fmla="*/ 5029 h 10000"/>
                  <a:gd name="connsiteX18" fmla="*/ 1745 w 10000"/>
                  <a:gd name="connsiteY18" fmla="*/ 5061 h 10000"/>
                  <a:gd name="connsiteX19" fmla="*/ 1837 w 10000"/>
                  <a:gd name="connsiteY19" fmla="*/ 5094 h 10000"/>
                  <a:gd name="connsiteX20" fmla="*/ 1928 w 10000"/>
                  <a:gd name="connsiteY20" fmla="*/ 5131 h 10000"/>
                  <a:gd name="connsiteX21" fmla="*/ 2020 w 10000"/>
                  <a:gd name="connsiteY21" fmla="*/ 5168 h 10000"/>
                  <a:gd name="connsiteX22" fmla="*/ 2105 w 10000"/>
                  <a:gd name="connsiteY22" fmla="*/ 5211 h 10000"/>
                  <a:gd name="connsiteX23" fmla="*/ 2190 w 10000"/>
                  <a:gd name="connsiteY23" fmla="*/ 5249 h 10000"/>
                  <a:gd name="connsiteX24" fmla="*/ 2275 w 10000"/>
                  <a:gd name="connsiteY24" fmla="*/ 5291 h 10000"/>
                  <a:gd name="connsiteX25" fmla="*/ 2353 w 10000"/>
                  <a:gd name="connsiteY25" fmla="*/ 5334 h 10000"/>
                  <a:gd name="connsiteX26" fmla="*/ 2438 w 10000"/>
                  <a:gd name="connsiteY26" fmla="*/ 5382 h 10000"/>
                  <a:gd name="connsiteX27" fmla="*/ 2516 w 10000"/>
                  <a:gd name="connsiteY27" fmla="*/ 5430 h 10000"/>
                  <a:gd name="connsiteX28" fmla="*/ 2595 w 10000"/>
                  <a:gd name="connsiteY28" fmla="*/ 5478 h 10000"/>
                  <a:gd name="connsiteX29" fmla="*/ 2673 w 10000"/>
                  <a:gd name="connsiteY29" fmla="*/ 5526 h 10000"/>
                  <a:gd name="connsiteX30" fmla="*/ 2752 w 10000"/>
                  <a:gd name="connsiteY30" fmla="*/ 5580 h 10000"/>
                  <a:gd name="connsiteX31" fmla="*/ 2824 w 10000"/>
                  <a:gd name="connsiteY31" fmla="*/ 5633 h 10000"/>
                  <a:gd name="connsiteX32" fmla="*/ 2895 w 10000"/>
                  <a:gd name="connsiteY32" fmla="*/ 5687 h 10000"/>
                  <a:gd name="connsiteX33" fmla="*/ 2967 w 10000"/>
                  <a:gd name="connsiteY33" fmla="*/ 5746 h 10000"/>
                  <a:gd name="connsiteX34" fmla="*/ 3033 w 10000"/>
                  <a:gd name="connsiteY34" fmla="*/ 5804 h 10000"/>
                  <a:gd name="connsiteX35" fmla="*/ 3105 w 10000"/>
                  <a:gd name="connsiteY35" fmla="*/ 5863 h 10000"/>
                  <a:gd name="connsiteX36" fmla="*/ 3170 w 10000"/>
                  <a:gd name="connsiteY36" fmla="*/ 5922 h 10000"/>
                  <a:gd name="connsiteX37" fmla="*/ 3229 w 10000"/>
                  <a:gd name="connsiteY37" fmla="*/ 5986 h 10000"/>
                  <a:gd name="connsiteX38" fmla="*/ 3294 w 10000"/>
                  <a:gd name="connsiteY38" fmla="*/ 6045 h 10000"/>
                  <a:gd name="connsiteX39" fmla="*/ 3353 w 10000"/>
                  <a:gd name="connsiteY39" fmla="*/ 6109 h 10000"/>
                  <a:gd name="connsiteX40" fmla="*/ 3412 w 10000"/>
                  <a:gd name="connsiteY40" fmla="*/ 6173 h 10000"/>
                  <a:gd name="connsiteX41" fmla="*/ 3471 w 10000"/>
                  <a:gd name="connsiteY41" fmla="*/ 6237 h 10000"/>
                  <a:gd name="connsiteX42" fmla="*/ 3523 w 10000"/>
                  <a:gd name="connsiteY42" fmla="*/ 6307 h 10000"/>
                  <a:gd name="connsiteX43" fmla="*/ 3575 w 10000"/>
                  <a:gd name="connsiteY43" fmla="*/ 6376 h 10000"/>
                  <a:gd name="connsiteX44" fmla="*/ 3627 w 10000"/>
                  <a:gd name="connsiteY44" fmla="*/ 6446 h 10000"/>
                  <a:gd name="connsiteX45" fmla="*/ 3680 w 10000"/>
                  <a:gd name="connsiteY45" fmla="*/ 6515 h 10000"/>
                  <a:gd name="connsiteX46" fmla="*/ 3719 w 10000"/>
                  <a:gd name="connsiteY46" fmla="*/ 6590 h 10000"/>
                  <a:gd name="connsiteX47" fmla="*/ 3771 w 10000"/>
                  <a:gd name="connsiteY47" fmla="*/ 6665 h 10000"/>
                  <a:gd name="connsiteX48" fmla="*/ 3810 w 10000"/>
                  <a:gd name="connsiteY48" fmla="*/ 6734 h 10000"/>
                  <a:gd name="connsiteX49" fmla="*/ 3850 w 10000"/>
                  <a:gd name="connsiteY49" fmla="*/ 6809 h 10000"/>
                  <a:gd name="connsiteX50" fmla="*/ 3889 w 10000"/>
                  <a:gd name="connsiteY50" fmla="*/ 6884 h 10000"/>
                  <a:gd name="connsiteX51" fmla="*/ 3922 w 10000"/>
                  <a:gd name="connsiteY51" fmla="*/ 6959 h 10000"/>
                  <a:gd name="connsiteX52" fmla="*/ 3954 w 10000"/>
                  <a:gd name="connsiteY52" fmla="*/ 7039 h 10000"/>
                  <a:gd name="connsiteX53" fmla="*/ 3987 w 10000"/>
                  <a:gd name="connsiteY53" fmla="*/ 7119 h 10000"/>
                  <a:gd name="connsiteX54" fmla="*/ 4020 w 10000"/>
                  <a:gd name="connsiteY54" fmla="*/ 7194 h 10000"/>
                  <a:gd name="connsiteX55" fmla="*/ 4046 w 10000"/>
                  <a:gd name="connsiteY55" fmla="*/ 7274 h 10000"/>
                  <a:gd name="connsiteX56" fmla="*/ 4065 w 10000"/>
                  <a:gd name="connsiteY56" fmla="*/ 7354 h 10000"/>
                  <a:gd name="connsiteX57" fmla="*/ 4092 w 10000"/>
                  <a:gd name="connsiteY57" fmla="*/ 7440 h 10000"/>
                  <a:gd name="connsiteX58" fmla="*/ 4111 w 10000"/>
                  <a:gd name="connsiteY58" fmla="*/ 7520 h 10000"/>
                  <a:gd name="connsiteX59" fmla="*/ 4131 w 10000"/>
                  <a:gd name="connsiteY59" fmla="*/ 7600 h 10000"/>
                  <a:gd name="connsiteX60" fmla="*/ 4144 w 10000"/>
                  <a:gd name="connsiteY60" fmla="*/ 7686 h 10000"/>
                  <a:gd name="connsiteX61" fmla="*/ 4157 w 10000"/>
                  <a:gd name="connsiteY61" fmla="*/ 7771 h 10000"/>
                  <a:gd name="connsiteX62" fmla="*/ 4163 w 10000"/>
                  <a:gd name="connsiteY62" fmla="*/ 7857 h 10000"/>
                  <a:gd name="connsiteX63" fmla="*/ 4170 w 10000"/>
                  <a:gd name="connsiteY63" fmla="*/ 7942 h 10000"/>
                  <a:gd name="connsiteX64" fmla="*/ 4170 w 10000"/>
                  <a:gd name="connsiteY64" fmla="*/ 8028 h 10000"/>
                  <a:gd name="connsiteX65" fmla="*/ 4176 w 10000"/>
                  <a:gd name="connsiteY65" fmla="*/ 8113 h 10000"/>
                  <a:gd name="connsiteX66" fmla="*/ 4170 w 10000"/>
                  <a:gd name="connsiteY66" fmla="*/ 8226 h 10000"/>
                  <a:gd name="connsiteX67" fmla="*/ 4163 w 10000"/>
                  <a:gd name="connsiteY67" fmla="*/ 8343 h 10000"/>
                  <a:gd name="connsiteX68" fmla="*/ 4157 w 10000"/>
                  <a:gd name="connsiteY68" fmla="*/ 8450 h 10000"/>
                  <a:gd name="connsiteX69" fmla="*/ 4137 w 10000"/>
                  <a:gd name="connsiteY69" fmla="*/ 8562 h 10000"/>
                  <a:gd name="connsiteX70" fmla="*/ 6739 w 10000"/>
                  <a:gd name="connsiteY70" fmla="*/ 10000 h 10000"/>
                  <a:gd name="connsiteX71" fmla="*/ 9850 w 10000"/>
                  <a:gd name="connsiteY71" fmla="*/ 9498 h 10000"/>
                  <a:gd name="connsiteX72" fmla="*/ 9889 w 10000"/>
                  <a:gd name="connsiteY72" fmla="*/ 9332 h 10000"/>
                  <a:gd name="connsiteX73" fmla="*/ 9915 w 10000"/>
                  <a:gd name="connsiteY73" fmla="*/ 9161 h 10000"/>
                  <a:gd name="connsiteX74" fmla="*/ 9941 w 10000"/>
                  <a:gd name="connsiteY74" fmla="*/ 8990 h 10000"/>
                  <a:gd name="connsiteX75" fmla="*/ 9961 w 10000"/>
                  <a:gd name="connsiteY75" fmla="*/ 8813 h 10000"/>
                  <a:gd name="connsiteX76" fmla="*/ 9974 w 10000"/>
                  <a:gd name="connsiteY76" fmla="*/ 8637 h 10000"/>
                  <a:gd name="connsiteX77" fmla="*/ 9987 w 10000"/>
                  <a:gd name="connsiteY77" fmla="*/ 8466 h 10000"/>
                  <a:gd name="connsiteX78" fmla="*/ 9993 w 10000"/>
                  <a:gd name="connsiteY78" fmla="*/ 8290 h 10000"/>
                  <a:gd name="connsiteX79" fmla="*/ 10000 w 10000"/>
                  <a:gd name="connsiteY79" fmla="*/ 8113 h 10000"/>
                  <a:gd name="connsiteX80" fmla="*/ 9993 w 10000"/>
                  <a:gd name="connsiteY80" fmla="*/ 7900 h 10000"/>
                  <a:gd name="connsiteX81" fmla="*/ 9987 w 10000"/>
                  <a:gd name="connsiteY81" fmla="*/ 7696 h 10000"/>
                  <a:gd name="connsiteX82" fmla="*/ 9967 w 10000"/>
                  <a:gd name="connsiteY82" fmla="*/ 7488 h 10000"/>
                  <a:gd name="connsiteX83" fmla="*/ 9948 w 10000"/>
                  <a:gd name="connsiteY83" fmla="*/ 7285 h 10000"/>
                  <a:gd name="connsiteX84" fmla="*/ 9915 w 10000"/>
                  <a:gd name="connsiteY84" fmla="*/ 7076 h 10000"/>
                  <a:gd name="connsiteX85" fmla="*/ 9882 w 10000"/>
                  <a:gd name="connsiteY85" fmla="*/ 6879 h 10000"/>
                  <a:gd name="connsiteX86" fmla="*/ 9843 w 10000"/>
                  <a:gd name="connsiteY86" fmla="*/ 6676 h 10000"/>
                  <a:gd name="connsiteX87" fmla="*/ 9797 w 10000"/>
                  <a:gd name="connsiteY87" fmla="*/ 6478 h 10000"/>
                  <a:gd name="connsiteX88" fmla="*/ 9745 w 10000"/>
                  <a:gd name="connsiteY88" fmla="*/ 6280 h 10000"/>
                  <a:gd name="connsiteX89" fmla="*/ 9686 w 10000"/>
                  <a:gd name="connsiteY89" fmla="*/ 6088 h 10000"/>
                  <a:gd name="connsiteX90" fmla="*/ 9621 w 10000"/>
                  <a:gd name="connsiteY90" fmla="*/ 5890 h 10000"/>
                  <a:gd name="connsiteX91" fmla="*/ 9556 w 10000"/>
                  <a:gd name="connsiteY91" fmla="*/ 5697 h 10000"/>
                  <a:gd name="connsiteX92" fmla="*/ 9477 w 10000"/>
                  <a:gd name="connsiteY92" fmla="*/ 5510 h 10000"/>
                  <a:gd name="connsiteX93" fmla="*/ 9399 w 10000"/>
                  <a:gd name="connsiteY93" fmla="*/ 5323 h 10000"/>
                  <a:gd name="connsiteX94" fmla="*/ 9307 w 10000"/>
                  <a:gd name="connsiteY94" fmla="*/ 5136 h 10000"/>
                  <a:gd name="connsiteX95" fmla="*/ 9216 w 10000"/>
                  <a:gd name="connsiteY95" fmla="*/ 4955 h 10000"/>
                  <a:gd name="connsiteX96" fmla="*/ 9124 w 10000"/>
                  <a:gd name="connsiteY96" fmla="*/ 4773 h 10000"/>
                  <a:gd name="connsiteX97" fmla="*/ 9020 w 10000"/>
                  <a:gd name="connsiteY97" fmla="*/ 4596 h 10000"/>
                  <a:gd name="connsiteX98" fmla="*/ 8915 w 10000"/>
                  <a:gd name="connsiteY98" fmla="*/ 4420 h 10000"/>
                  <a:gd name="connsiteX99" fmla="*/ 8804 w 10000"/>
                  <a:gd name="connsiteY99" fmla="*/ 4244 h 10000"/>
                  <a:gd name="connsiteX100" fmla="*/ 8686 w 10000"/>
                  <a:gd name="connsiteY100" fmla="*/ 4073 h 10000"/>
                  <a:gd name="connsiteX101" fmla="*/ 8562 w 10000"/>
                  <a:gd name="connsiteY101" fmla="*/ 3907 h 10000"/>
                  <a:gd name="connsiteX102" fmla="*/ 8438 w 10000"/>
                  <a:gd name="connsiteY102" fmla="*/ 3741 h 10000"/>
                  <a:gd name="connsiteX103" fmla="*/ 8307 w 10000"/>
                  <a:gd name="connsiteY103" fmla="*/ 3576 h 10000"/>
                  <a:gd name="connsiteX104" fmla="*/ 8170 w 10000"/>
                  <a:gd name="connsiteY104" fmla="*/ 3415 h 10000"/>
                  <a:gd name="connsiteX105" fmla="*/ 8026 w 10000"/>
                  <a:gd name="connsiteY105" fmla="*/ 3260 h 10000"/>
                  <a:gd name="connsiteX106" fmla="*/ 7882 w 10000"/>
                  <a:gd name="connsiteY106" fmla="*/ 3105 h 10000"/>
                  <a:gd name="connsiteX107" fmla="*/ 7732 w 10000"/>
                  <a:gd name="connsiteY107" fmla="*/ 2950 h 10000"/>
                  <a:gd name="connsiteX108" fmla="*/ 7582 w 10000"/>
                  <a:gd name="connsiteY108" fmla="*/ 2806 h 10000"/>
                  <a:gd name="connsiteX109" fmla="*/ 7418 w 10000"/>
                  <a:gd name="connsiteY109" fmla="*/ 2662 h 10000"/>
                  <a:gd name="connsiteX110" fmla="*/ 7261 w 10000"/>
                  <a:gd name="connsiteY110" fmla="*/ 2517 h 10000"/>
                  <a:gd name="connsiteX111" fmla="*/ 7092 w 10000"/>
                  <a:gd name="connsiteY111" fmla="*/ 2373 h 10000"/>
                  <a:gd name="connsiteX112" fmla="*/ 6922 w 10000"/>
                  <a:gd name="connsiteY112" fmla="*/ 2239 h 10000"/>
                  <a:gd name="connsiteX113" fmla="*/ 6752 w 10000"/>
                  <a:gd name="connsiteY113" fmla="*/ 2106 h 10000"/>
                  <a:gd name="connsiteX114" fmla="*/ 6569 w 10000"/>
                  <a:gd name="connsiteY114" fmla="*/ 1978 h 10000"/>
                  <a:gd name="connsiteX115" fmla="*/ 6386 w 10000"/>
                  <a:gd name="connsiteY115" fmla="*/ 1855 h 10000"/>
                  <a:gd name="connsiteX116" fmla="*/ 6203 w 10000"/>
                  <a:gd name="connsiteY116" fmla="*/ 1732 h 10000"/>
                  <a:gd name="connsiteX117" fmla="*/ 6013 w 10000"/>
                  <a:gd name="connsiteY117" fmla="*/ 1614 h 10000"/>
                  <a:gd name="connsiteX118" fmla="*/ 5817 w 10000"/>
                  <a:gd name="connsiteY118" fmla="*/ 1497 h 10000"/>
                  <a:gd name="connsiteX119" fmla="*/ 5621 w 10000"/>
                  <a:gd name="connsiteY119" fmla="*/ 1384 h 10000"/>
                  <a:gd name="connsiteX120" fmla="*/ 5425 w 10000"/>
                  <a:gd name="connsiteY120" fmla="*/ 1277 h 10000"/>
                  <a:gd name="connsiteX121" fmla="*/ 5222 w 10000"/>
                  <a:gd name="connsiteY121" fmla="*/ 1176 h 10000"/>
                  <a:gd name="connsiteX122" fmla="*/ 5020 w 10000"/>
                  <a:gd name="connsiteY122" fmla="*/ 1074 h 10000"/>
                  <a:gd name="connsiteX123" fmla="*/ 4804 w 10000"/>
                  <a:gd name="connsiteY123" fmla="*/ 978 h 10000"/>
                  <a:gd name="connsiteX124" fmla="*/ 4595 w 10000"/>
                  <a:gd name="connsiteY124" fmla="*/ 887 h 10000"/>
                  <a:gd name="connsiteX125" fmla="*/ 4379 w 10000"/>
                  <a:gd name="connsiteY125" fmla="*/ 802 h 10000"/>
                  <a:gd name="connsiteX126" fmla="*/ 4157 w 10000"/>
                  <a:gd name="connsiteY126" fmla="*/ 716 h 10000"/>
                  <a:gd name="connsiteX127" fmla="*/ 3941 w 10000"/>
                  <a:gd name="connsiteY127" fmla="*/ 636 h 10000"/>
                  <a:gd name="connsiteX128" fmla="*/ 3719 w 10000"/>
                  <a:gd name="connsiteY128" fmla="*/ 567 h 10000"/>
                  <a:gd name="connsiteX129" fmla="*/ 3490 w 10000"/>
                  <a:gd name="connsiteY129" fmla="*/ 492 h 10000"/>
                  <a:gd name="connsiteX130" fmla="*/ 3261 w 10000"/>
                  <a:gd name="connsiteY130" fmla="*/ 428 h 10000"/>
                  <a:gd name="connsiteX131" fmla="*/ 3026 w 10000"/>
                  <a:gd name="connsiteY131" fmla="*/ 363 h 10000"/>
                  <a:gd name="connsiteX132" fmla="*/ 2797 w 10000"/>
                  <a:gd name="connsiteY132" fmla="*/ 310 h 10000"/>
                  <a:gd name="connsiteX133" fmla="*/ 2556 w 10000"/>
                  <a:gd name="connsiteY133" fmla="*/ 257 h 10000"/>
                  <a:gd name="connsiteX134" fmla="*/ 2314 w 10000"/>
                  <a:gd name="connsiteY134" fmla="*/ 208 h 10000"/>
                  <a:gd name="connsiteX135" fmla="*/ 2078 w 10000"/>
                  <a:gd name="connsiteY135" fmla="*/ 166 h 10000"/>
                  <a:gd name="connsiteX136" fmla="*/ 1837 w 10000"/>
                  <a:gd name="connsiteY136" fmla="*/ 128 h 10000"/>
                  <a:gd name="connsiteX137" fmla="*/ 1588 w 10000"/>
                  <a:gd name="connsiteY137" fmla="*/ 91 h 10000"/>
                  <a:gd name="connsiteX138" fmla="*/ 1340 w 10000"/>
                  <a:gd name="connsiteY138" fmla="*/ 64 h 10000"/>
                  <a:gd name="connsiteX139" fmla="*/ 1092 w 10000"/>
                  <a:gd name="connsiteY139" fmla="*/ 43 h 10000"/>
                  <a:gd name="connsiteX140" fmla="*/ 843 w 10000"/>
                  <a:gd name="connsiteY140" fmla="*/ 27 h 10000"/>
                  <a:gd name="connsiteX141" fmla="*/ 588 w 10000"/>
                  <a:gd name="connsiteY141" fmla="*/ 11 h 10000"/>
                  <a:gd name="connsiteX142" fmla="*/ 333 w 10000"/>
                  <a:gd name="connsiteY142" fmla="*/ 5 h 10000"/>
                  <a:gd name="connsiteX143" fmla="*/ 78 w 10000"/>
                  <a:gd name="connsiteY143" fmla="*/ 0 h 10000"/>
                  <a:gd name="connsiteX144" fmla="*/ 0 w 10000"/>
                  <a:gd name="connsiteY144" fmla="*/ 5 h 10000"/>
                  <a:gd name="connsiteX145" fmla="*/ 1245 w 10000"/>
                  <a:gd name="connsiteY145" fmla="*/ 2443 h 10000"/>
                  <a:gd name="connsiteX146" fmla="*/ 26 w 10000"/>
                  <a:gd name="connsiteY146" fmla="*/ 4768 h 10000"/>
                  <a:gd name="connsiteX0" fmla="*/ 26 w 10000"/>
                  <a:gd name="connsiteY0" fmla="*/ 4768 h 10000"/>
                  <a:gd name="connsiteX1" fmla="*/ 59 w 10000"/>
                  <a:gd name="connsiteY1" fmla="*/ 4762 h 10000"/>
                  <a:gd name="connsiteX2" fmla="*/ 163 w 10000"/>
                  <a:gd name="connsiteY2" fmla="*/ 4762 h 10000"/>
                  <a:gd name="connsiteX3" fmla="*/ 268 w 10000"/>
                  <a:gd name="connsiteY3" fmla="*/ 4768 h 10000"/>
                  <a:gd name="connsiteX4" fmla="*/ 373 w 10000"/>
                  <a:gd name="connsiteY4" fmla="*/ 4773 h 10000"/>
                  <a:gd name="connsiteX5" fmla="*/ 477 w 10000"/>
                  <a:gd name="connsiteY5" fmla="*/ 4778 h 10000"/>
                  <a:gd name="connsiteX6" fmla="*/ 582 w 10000"/>
                  <a:gd name="connsiteY6" fmla="*/ 4794 h 10000"/>
                  <a:gd name="connsiteX7" fmla="*/ 686 w 10000"/>
                  <a:gd name="connsiteY7" fmla="*/ 4805 h 10000"/>
                  <a:gd name="connsiteX8" fmla="*/ 784 w 10000"/>
                  <a:gd name="connsiteY8" fmla="*/ 4816 h 10000"/>
                  <a:gd name="connsiteX9" fmla="*/ 882 w 10000"/>
                  <a:gd name="connsiteY9" fmla="*/ 4832 h 10000"/>
                  <a:gd name="connsiteX10" fmla="*/ 987 w 10000"/>
                  <a:gd name="connsiteY10" fmla="*/ 4848 h 10000"/>
                  <a:gd name="connsiteX11" fmla="*/ 1085 w 10000"/>
                  <a:gd name="connsiteY11" fmla="*/ 4869 h 10000"/>
                  <a:gd name="connsiteX12" fmla="*/ 1183 w 10000"/>
                  <a:gd name="connsiteY12" fmla="*/ 4890 h 10000"/>
                  <a:gd name="connsiteX13" fmla="*/ 1281 w 10000"/>
                  <a:gd name="connsiteY13" fmla="*/ 4912 h 10000"/>
                  <a:gd name="connsiteX14" fmla="*/ 1373 w 10000"/>
                  <a:gd name="connsiteY14" fmla="*/ 4939 h 10000"/>
                  <a:gd name="connsiteX15" fmla="*/ 1471 w 10000"/>
                  <a:gd name="connsiteY15" fmla="*/ 4965 h 10000"/>
                  <a:gd name="connsiteX16" fmla="*/ 1562 w 10000"/>
                  <a:gd name="connsiteY16" fmla="*/ 4997 h 10000"/>
                  <a:gd name="connsiteX17" fmla="*/ 1654 w 10000"/>
                  <a:gd name="connsiteY17" fmla="*/ 5029 h 10000"/>
                  <a:gd name="connsiteX18" fmla="*/ 1745 w 10000"/>
                  <a:gd name="connsiteY18" fmla="*/ 5061 h 10000"/>
                  <a:gd name="connsiteX19" fmla="*/ 1837 w 10000"/>
                  <a:gd name="connsiteY19" fmla="*/ 5094 h 10000"/>
                  <a:gd name="connsiteX20" fmla="*/ 1928 w 10000"/>
                  <a:gd name="connsiteY20" fmla="*/ 5131 h 10000"/>
                  <a:gd name="connsiteX21" fmla="*/ 2020 w 10000"/>
                  <a:gd name="connsiteY21" fmla="*/ 5168 h 10000"/>
                  <a:gd name="connsiteX22" fmla="*/ 2105 w 10000"/>
                  <a:gd name="connsiteY22" fmla="*/ 5211 h 10000"/>
                  <a:gd name="connsiteX23" fmla="*/ 2190 w 10000"/>
                  <a:gd name="connsiteY23" fmla="*/ 5249 h 10000"/>
                  <a:gd name="connsiteX24" fmla="*/ 2275 w 10000"/>
                  <a:gd name="connsiteY24" fmla="*/ 5291 h 10000"/>
                  <a:gd name="connsiteX25" fmla="*/ 2353 w 10000"/>
                  <a:gd name="connsiteY25" fmla="*/ 5334 h 10000"/>
                  <a:gd name="connsiteX26" fmla="*/ 2438 w 10000"/>
                  <a:gd name="connsiteY26" fmla="*/ 5382 h 10000"/>
                  <a:gd name="connsiteX27" fmla="*/ 2516 w 10000"/>
                  <a:gd name="connsiteY27" fmla="*/ 5430 h 10000"/>
                  <a:gd name="connsiteX28" fmla="*/ 2595 w 10000"/>
                  <a:gd name="connsiteY28" fmla="*/ 5478 h 10000"/>
                  <a:gd name="connsiteX29" fmla="*/ 2673 w 10000"/>
                  <a:gd name="connsiteY29" fmla="*/ 5526 h 10000"/>
                  <a:gd name="connsiteX30" fmla="*/ 2752 w 10000"/>
                  <a:gd name="connsiteY30" fmla="*/ 5580 h 10000"/>
                  <a:gd name="connsiteX31" fmla="*/ 2824 w 10000"/>
                  <a:gd name="connsiteY31" fmla="*/ 5633 h 10000"/>
                  <a:gd name="connsiteX32" fmla="*/ 2895 w 10000"/>
                  <a:gd name="connsiteY32" fmla="*/ 5687 h 10000"/>
                  <a:gd name="connsiteX33" fmla="*/ 2967 w 10000"/>
                  <a:gd name="connsiteY33" fmla="*/ 5746 h 10000"/>
                  <a:gd name="connsiteX34" fmla="*/ 3033 w 10000"/>
                  <a:gd name="connsiteY34" fmla="*/ 5804 h 10000"/>
                  <a:gd name="connsiteX35" fmla="*/ 3105 w 10000"/>
                  <a:gd name="connsiteY35" fmla="*/ 5863 h 10000"/>
                  <a:gd name="connsiteX36" fmla="*/ 3170 w 10000"/>
                  <a:gd name="connsiteY36" fmla="*/ 5922 h 10000"/>
                  <a:gd name="connsiteX37" fmla="*/ 3229 w 10000"/>
                  <a:gd name="connsiteY37" fmla="*/ 5986 h 10000"/>
                  <a:gd name="connsiteX38" fmla="*/ 3294 w 10000"/>
                  <a:gd name="connsiteY38" fmla="*/ 6045 h 10000"/>
                  <a:gd name="connsiteX39" fmla="*/ 3353 w 10000"/>
                  <a:gd name="connsiteY39" fmla="*/ 6109 h 10000"/>
                  <a:gd name="connsiteX40" fmla="*/ 3412 w 10000"/>
                  <a:gd name="connsiteY40" fmla="*/ 6173 h 10000"/>
                  <a:gd name="connsiteX41" fmla="*/ 3471 w 10000"/>
                  <a:gd name="connsiteY41" fmla="*/ 6237 h 10000"/>
                  <a:gd name="connsiteX42" fmla="*/ 3523 w 10000"/>
                  <a:gd name="connsiteY42" fmla="*/ 6307 h 10000"/>
                  <a:gd name="connsiteX43" fmla="*/ 3575 w 10000"/>
                  <a:gd name="connsiteY43" fmla="*/ 6376 h 10000"/>
                  <a:gd name="connsiteX44" fmla="*/ 3627 w 10000"/>
                  <a:gd name="connsiteY44" fmla="*/ 6446 h 10000"/>
                  <a:gd name="connsiteX45" fmla="*/ 3680 w 10000"/>
                  <a:gd name="connsiteY45" fmla="*/ 6515 h 10000"/>
                  <a:gd name="connsiteX46" fmla="*/ 3719 w 10000"/>
                  <a:gd name="connsiteY46" fmla="*/ 6590 h 10000"/>
                  <a:gd name="connsiteX47" fmla="*/ 3771 w 10000"/>
                  <a:gd name="connsiteY47" fmla="*/ 6665 h 10000"/>
                  <a:gd name="connsiteX48" fmla="*/ 3810 w 10000"/>
                  <a:gd name="connsiteY48" fmla="*/ 6734 h 10000"/>
                  <a:gd name="connsiteX49" fmla="*/ 3850 w 10000"/>
                  <a:gd name="connsiteY49" fmla="*/ 6809 h 10000"/>
                  <a:gd name="connsiteX50" fmla="*/ 3889 w 10000"/>
                  <a:gd name="connsiteY50" fmla="*/ 6884 h 10000"/>
                  <a:gd name="connsiteX51" fmla="*/ 3922 w 10000"/>
                  <a:gd name="connsiteY51" fmla="*/ 6959 h 10000"/>
                  <a:gd name="connsiteX52" fmla="*/ 3954 w 10000"/>
                  <a:gd name="connsiteY52" fmla="*/ 7039 h 10000"/>
                  <a:gd name="connsiteX53" fmla="*/ 3987 w 10000"/>
                  <a:gd name="connsiteY53" fmla="*/ 7119 h 10000"/>
                  <a:gd name="connsiteX54" fmla="*/ 4020 w 10000"/>
                  <a:gd name="connsiteY54" fmla="*/ 7194 h 10000"/>
                  <a:gd name="connsiteX55" fmla="*/ 4046 w 10000"/>
                  <a:gd name="connsiteY55" fmla="*/ 7274 h 10000"/>
                  <a:gd name="connsiteX56" fmla="*/ 4065 w 10000"/>
                  <a:gd name="connsiteY56" fmla="*/ 7354 h 10000"/>
                  <a:gd name="connsiteX57" fmla="*/ 4092 w 10000"/>
                  <a:gd name="connsiteY57" fmla="*/ 7440 h 10000"/>
                  <a:gd name="connsiteX58" fmla="*/ 4111 w 10000"/>
                  <a:gd name="connsiteY58" fmla="*/ 7520 h 10000"/>
                  <a:gd name="connsiteX59" fmla="*/ 4131 w 10000"/>
                  <a:gd name="connsiteY59" fmla="*/ 7600 h 10000"/>
                  <a:gd name="connsiteX60" fmla="*/ 4144 w 10000"/>
                  <a:gd name="connsiteY60" fmla="*/ 7686 h 10000"/>
                  <a:gd name="connsiteX61" fmla="*/ 4157 w 10000"/>
                  <a:gd name="connsiteY61" fmla="*/ 7771 h 10000"/>
                  <a:gd name="connsiteX62" fmla="*/ 4163 w 10000"/>
                  <a:gd name="connsiteY62" fmla="*/ 7857 h 10000"/>
                  <a:gd name="connsiteX63" fmla="*/ 4170 w 10000"/>
                  <a:gd name="connsiteY63" fmla="*/ 7942 h 10000"/>
                  <a:gd name="connsiteX64" fmla="*/ 4170 w 10000"/>
                  <a:gd name="connsiteY64" fmla="*/ 8028 h 10000"/>
                  <a:gd name="connsiteX65" fmla="*/ 4176 w 10000"/>
                  <a:gd name="connsiteY65" fmla="*/ 8113 h 10000"/>
                  <a:gd name="connsiteX66" fmla="*/ 4170 w 10000"/>
                  <a:gd name="connsiteY66" fmla="*/ 8226 h 10000"/>
                  <a:gd name="connsiteX67" fmla="*/ 4163 w 10000"/>
                  <a:gd name="connsiteY67" fmla="*/ 8343 h 10000"/>
                  <a:gd name="connsiteX68" fmla="*/ 4157 w 10000"/>
                  <a:gd name="connsiteY68" fmla="*/ 8450 h 10000"/>
                  <a:gd name="connsiteX69" fmla="*/ 4137 w 10000"/>
                  <a:gd name="connsiteY69" fmla="*/ 8562 h 10000"/>
                  <a:gd name="connsiteX70" fmla="*/ 6739 w 10000"/>
                  <a:gd name="connsiteY70" fmla="*/ 10000 h 10000"/>
                  <a:gd name="connsiteX71" fmla="*/ 9850 w 10000"/>
                  <a:gd name="connsiteY71" fmla="*/ 9498 h 10000"/>
                  <a:gd name="connsiteX72" fmla="*/ 9889 w 10000"/>
                  <a:gd name="connsiteY72" fmla="*/ 9332 h 10000"/>
                  <a:gd name="connsiteX73" fmla="*/ 9915 w 10000"/>
                  <a:gd name="connsiteY73" fmla="*/ 9161 h 10000"/>
                  <a:gd name="connsiteX74" fmla="*/ 9941 w 10000"/>
                  <a:gd name="connsiteY74" fmla="*/ 8990 h 10000"/>
                  <a:gd name="connsiteX75" fmla="*/ 9961 w 10000"/>
                  <a:gd name="connsiteY75" fmla="*/ 8813 h 10000"/>
                  <a:gd name="connsiteX76" fmla="*/ 9974 w 10000"/>
                  <a:gd name="connsiteY76" fmla="*/ 8637 h 10000"/>
                  <a:gd name="connsiteX77" fmla="*/ 9987 w 10000"/>
                  <a:gd name="connsiteY77" fmla="*/ 8466 h 10000"/>
                  <a:gd name="connsiteX78" fmla="*/ 9993 w 10000"/>
                  <a:gd name="connsiteY78" fmla="*/ 8290 h 10000"/>
                  <a:gd name="connsiteX79" fmla="*/ 10000 w 10000"/>
                  <a:gd name="connsiteY79" fmla="*/ 8113 h 10000"/>
                  <a:gd name="connsiteX80" fmla="*/ 9993 w 10000"/>
                  <a:gd name="connsiteY80" fmla="*/ 7900 h 10000"/>
                  <a:gd name="connsiteX81" fmla="*/ 9987 w 10000"/>
                  <a:gd name="connsiteY81" fmla="*/ 7696 h 10000"/>
                  <a:gd name="connsiteX82" fmla="*/ 9967 w 10000"/>
                  <a:gd name="connsiteY82" fmla="*/ 7488 h 10000"/>
                  <a:gd name="connsiteX83" fmla="*/ 9948 w 10000"/>
                  <a:gd name="connsiteY83" fmla="*/ 7285 h 10000"/>
                  <a:gd name="connsiteX84" fmla="*/ 9915 w 10000"/>
                  <a:gd name="connsiteY84" fmla="*/ 7076 h 10000"/>
                  <a:gd name="connsiteX85" fmla="*/ 9882 w 10000"/>
                  <a:gd name="connsiteY85" fmla="*/ 6879 h 10000"/>
                  <a:gd name="connsiteX86" fmla="*/ 9843 w 10000"/>
                  <a:gd name="connsiteY86" fmla="*/ 6676 h 10000"/>
                  <a:gd name="connsiteX87" fmla="*/ 9797 w 10000"/>
                  <a:gd name="connsiteY87" fmla="*/ 6478 h 10000"/>
                  <a:gd name="connsiteX88" fmla="*/ 9745 w 10000"/>
                  <a:gd name="connsiteY88" fmla="*/ 6280 h 10000"/>
                  <a:gd name="connsiteX89" fmla="*/ 9686 w 10000"/>
                  <a:gd name="connsiteY89" fmla="*/ 6088 h 10000"/>
                  <a:gd name="connsiteX90" fmla="*/ 9621 w 10000"/>
                  <a:gd name="connsiteY90" fmla="*/ 5890 h 10000"/>
                  <a:gd name="connsiteX91" fmla="*/ 9556 w 10000"/>
                  <a:gd name="connsiteY91" fmla="*/ 5697 h 10000"/>
                  <a:gd name="connsiteX92" fmla="*/ 9477 w 10000"/>
                  <a:gd name="connsiteY92" fmla="*/ 5510 h 10000"/>
                  <a:gd name="connsiteX93" fmla="*/ 9399 w 10000"/>
                  <a:gd name="connsiteY93" fmla="*/ 5323 h 10000"/>
                  <a:gd name="connsiteX94" fmla="*/ 9307 w 10000"/>
                  <a:gd name="connsiteY94" fmla="*/ 5136 h 10000"/>
                  <a:gd name="connsiteX95" fmla="*/ 9216 w 10000"/>
                  <a:gd name="connsiteY95" fmla="*/ 4955 h 10000"/>
                  <a:gd name="connsiteX96" fmla="*/ 9124 w 10000"/>
                  <a:gd name="connsiteY96" fmla="*/ 4773 h 10000"/>
                  <a:gd name="connsiteX97" fmla="*/ 9020 w 10000"/>
                  <a:gd name="connsiteY97" fmla="*/ 4596 h 10000"/>
                  <a:gd name="connsiteX98" fmla="*/ 8915 w 10000"/>
                  <a:gd name="connsiteY98" fmla="*/ 4420 h 10000"/>
                  <a:gd name="connsiteX99" fmla="*/ 8804 w 10000"/>
                  <a:gd name="connsiteY99" fmla="*/ 4244 h 10000"/>
                  <a:gd name="connsiteX100" fmla="*/ 8686 w 10000"/>
                  <a:gd name="connsiteY100" fmla="*/ 4073 h 10000"/>
                  <a:gd name="connsiteX101" fmla="*/ 8562 w 10000"/>
                  <a:gd name="connsiteY101" fmla="*/ 3907 h 10000"/>
                  <a:gd name="connsiteX102" fmla="*/ 8438 w 10000"/>
                  <a:gd name="connsiteY102" fmla="*/ 3741 h 10000"/>
                  <a:gd name="connsiteX103" fmla="*/ 8307 w 10000"/>
                  <a:gd name="connsiteY103" fmla="*/ 3576 h 10000"/>
                  <a:gd name="connsiteX104" fmla="*/ 8170 w 10000"/>
                  <a:gd name="connsiteY104" fmla="*/ 3415 h 10000"/>
                  <a:gd name="connsiteX105" fmla="*/ 8026 w 10000"/>
                  <a:gd name="connsiteY105" fmla="*/ 3260 h 10000"/>
                  <a:gd name="connsiteX106" fmla="*/ 7882 w 10000"/>
                  <a:gd name="connsiteY106" fmla="*/ 3105 h 10000"/>
                  <a:gd name="connsiteX107" fmla="*/ 7732 w 10000"/>
                  <a:gd name="connsiteY107" fmla="*/ 2950 h 10000"/>
                  <a:gd name="connsiteX108" fmla="*/ 7582 w 10000"/>
                  <a:gd name="connsiteY108" fmla="*/ 2806 h 10000"/>
                  <a:gd name="connsiteX109" fmla="*/ 7418 w 10000"/>
                  <a:gd name="connsiteY109" fmla="*/ 2662 h 10000"/>
                  <a:gd name="connsiteX110" fmla="*/ 7261 w 10000"/>
                  <a:gd name="connsiteY110" fmla="*/ 2517 h 10000"/>
                  <a:gd name="connsiteX111" fmla="*/ 7092 w 10000"/>
                  <a:gd name="connsiteY111" fmla="*/ 2373 h 10000"/>
                  <a:gd name="connsiteX112" fmla="*/ 6922 w 10000"/>
                  <a:gd name="connsiteY112" fmla="*/ 2239 h 10000"/>
                  <a:gd name="connsiteX113" fmla="*/ 6752 w 10000"/>
                  <a:gd name="connsiteY113" fmla="*/ 2106 h 10000"/>
                  <a:gd name="connsiteX114" fmla="*/ 6569 w 10000"/>
                  <a:gd name="connsiteY114" fmla="*/ 1978 h 10000"/>
                  <a:gd name="connsiteX115" fmla="*/ 6386 w 10000"/>
                  <a:gd name="connsiteY115" fmla="*/ 1855 h 10000"/>
                  <a:gd name="connsiteX116" fmla="*/ 6203 w 10000"/>
                  <a:gd name="connsiteY116" fmla="*/ 1732 h 10000"/>
                  <a:gd name="connsiteX117" fmla="*/ 6013 w 10000"/>
                  <a:gd name="connsiteY117" fmla="*/ 1614 h 10000"/>
                  <a:gd name="connsiteX118" fmla="*/ 5817 w 10000"/>
                  <a:gd name="connsiteY118" fmla="*/ 1497 h 10000"/>
                  <a:gd name="connsiteX119" fmla="*/ 5621 w 10000"/>
                  <a:gd name="connsiteY119" fmla="*/ 1384 h 10000"/>
                  <a:gd name="connsiteX120" fmla="*/ 5425 w 10000"/>
                  <a:gd name="connsiteY120" fmla="*/ 1277 h 10000"/>
                  <a:gd name="connsiteX121" fmla="*/ 5222 w 10000"/>
                  <a:gd name="connsiteY121" fmla="*/ 1176 h 10000"/>
                  <a:gd name="connsiteX122" fmla="*/ 5020 w 10000"/>
                  <a:gd name="connsiteY122" fmla="*/ 1074 h 10000"/>
                  <a:gd name="connsiteX123" fmla="*/ 4804 w 10000"/>
                  <a:gd name="connsiteY123" fmla="*/ 978 h 10000"/>
                  <a:gd name="connsiteX124" fmla="*/ 4595 w 10000"/>
                  <a:gd name="connsiteY124" fmla="*/ 887 h 10000"/>
                  <a:gd name="connsiteX125" fmla="*/ 4379 w 10000"/>
                  <a:gd name="connsiteY125" fmla="*/ 802 h 10000"/>
                  <a:gd name="connsiteX126" fmla="*/ 4157 w 10000"/>
                  <a:gd name="connsiteY126" fmla="*/ 716 h 10000"/>
                  <a:gd name="connsiteX127" fmla="*/ 3941 w 10000"/>
                  <a:gd name="connsiteY127" fmla="*/ 636 h 10000"/>
                  <a:gd name="connsiteX128" fmla="*/ 3719 w 10000"/>
                  <a:gd name="connsiteY128" fmla="*/ 567 h 10000"/>
                  <a:gd name="connsiteX129" fmla="*/ 3490 w 10000"/>
                  <a:gd name="connsiteY129" fmla="*/ 492 h 10000"/>
                  <a:gd name="connsiteX130" fmla="*/ 3261 w 10000"/>
                  <a:gd name="connsiteY130" fmla="*/ 428 h 10000"/>
                  <a:gd name="connsiteX131" fmla="*/ 3026 w 10000"/>
                  <a:gd name="connsiteY131" fmla="*/ 363 h 10000"/>
                  <a:gd name="connsiteX132" fmla="*/ 2797 w 10000"/>
                  <a:gd name="connsiteY132" fmla="*/ 310 h 10000"/>
                  <a:gd name="connsiteX133" fmla="*/ 2556 w 10000"/>
                  <a:gd name="connsiteY133" fmla="*/ 257 h 10000"/>
                  <a:gd name="connsiteX134" fmla="*/ 2314 w 10000"/>
                  <a:gd name="connsiteY134" fmla="*/ 208 h 10000"/>
                  <a:gd name="connsiteX135" fmla="*/ 2078 w 10000"/>
                  <a:gd name="connsiteY135" fmla="*/ 166 h 10000"/>
                  <a:gd name="connsiteX136" fmla="*/ 1837 w 10000"/>
                  <a:gd name="connsiteY136" fmla="*/ 128 h 10000"/>
                  <a:gd name="connsiteX137" fmla="*/ 1588 w 10000"/>
                  <a:gd name="connsiteY137" fmla="*/ 91 h 10000"/>
                  <a:gd name="connsiteX138" fmla="*/ 1340 w 10000"/>
                  <a:gd name="connsiteY138" fmla="*/ 64 h 10000"/>
                  <a:gd name="connsiteX139" fmla="*/ 1092 w 10000"/>
                  <a:gd name="connsiteY139" fmla="*/ 43 h 10000"/>
                  <a:gd name="connsiteX140" fmla="*/ 843 w 10000"/>
                  <a:gd name="connsiteY140" fmla="*/ 27 h 10000"/>
                  <a:gd name="connsiteX141" fmla="*/ 588 w 10000"/>
                  <a:gd name="connsiteY141" fmla="*/ 11 h 10000"/>
                  <a:gd name="connsiteX142" fmla="*/ 333 w 10000"/>
                  <a:gd name="connsiteY142" fmla="*/ 5 h 10000"/>
                  <a:gd name="connsiteX143" fmla="*/ 78 w 10000"/>
                  <a:gd name="connsiteY143" fmla="*/ 0 h 10000"/>
                  <a:gd name="connsiteX144" fmla="*/ 0 w 10000"/>
                  <a:gd name="connsiteY144" fmla="*/ 5 h 10000"/>
                  <a:gd name="connsiteX145" fmla="*/ 1245 w 10000"/>
                  <a:gd name="connsiteY145" fmla="*/ 2443 h 10000"/>
                  <a:gd name="connsiteX146" fmla="*/ 26 w 10000"/>
                  <a:gd name="connsiteY146" fmla="*/ 4768 h 10000"/>
                  <a:gd name="connsiteX0" fmla="*/ 0 w 9974"/>
                  <a:gd name="connsiteY0" fmla="*/ 4771 h 10003"/>
                  <a:gd name="connsiteX1" fmla="*/ 33 w 9974"/>
                  <a:gd name="connsiteY1" fmla="*/ 4765 h 10003"/>
                  <a:gd name="connsiteX2" fmla="*/ 137 w 9974"/>
                  <a:gd name="connsiteY2" fmla="*/ 4765 h 10003"/>
                  <a:gd name="connsiteX3" fmla="*/ 242 w 9974"/>
                  <a:gd name="connsiteY3" fmla="*/ 4771 h 10003"/>
                  <a:gd name="connsiteX4" fmla="*/ 347 w 9974"/>
                  <a:gd name="connsiteY4" fmla="*/ 4776 h 10003"/>
                  <a:gd name="connsiteX5" fmla="*/ 451 w 9974"/>
                  <a:gd name="connsiteY5" fmla="*/ 4781 h 10003"/>
                  <a:gd name="connsiteX6" fmla="*/ 556 w 9974"/>
                  <a:gd name="connsiteY6" fmla="*/ 4797 h 10003"/>
                  <a:gd name="connsiteX7" fmla="*/ 660 w 9974"/>
                  <a:gd name="connsiteY7" fmla="*/ 4808 h 10003"/>
                  <a:gd name="connsiteX8" fmla="*/ 758 w 9974"/>
                  <a:gd name="connsiteY8" fmla="*/ 4819 h 10003"/>
                  <a:gd name="connsiteX9" fmla="*/ 856 w 9974"/>
                  <a:gd name="connsiteY9" fmla="*/ 4835 h 10003"/>
                  <a:gd name="connsiteX10" fmla="*/ 961 w 9974"/>
                  <a:gd name="connsiteY10" fmla="*/ 4851 h 10003"/>
                  <a:gd name="connsiteX11" fmla="*/ 1059 w 9974"/>
                  <a:gd name="connsiteY11" fmla="*/ 4872 h 10003"/>
                  <a:gd name="connsiteX12" fmla="*/ 1157 w 9974"/>
                  <a:gd name="connsiteY12" fmla="*/ 4893 h 10003"/>
                  <a:gd name="connsiteX13" fmla="*/ 1255 w 9974"/>
                  <a:gd name="connsiteY13" fmla="*/ 4915 h 10003"/>
                  <a:gd name="connsiteX14" fmla="*/ 1347 w 9974"/>
                  <a:gd name="connsiteY14" fmla="*/ 4942 h 10003"/>
                  <a:gd name="connsiteX15" fmla="*/ 1445 w 9974"/>
                  <a:gd name="connsiteY15" fmla="*/ 4968 h 10003"/>
                  <a:gd name="connsiteX16" fmla="*/ 1536 w 9974"/>
                  <a:gd name="connsiteY16" fmla="*/ 5000 h 10003"/>
                  <a:gd name="connsiteX17" fmla="*/ 1628 w 9974"/>
                  <a:gd name="connsiteY17" fmla="*/ 5032 h 10003"/>
                  <a:gd name="connsiteX18" fmla="*/ 1719 w 9974"/>
                  <a:gd name="connsiteY18" fmla="*/ 5064 h 10003"/>
                  <a:gd name="connsiteX19" fmla="*/ 1811 w 9974"/>
                  <a:gd name="connsiteY19" fmla="*/ 5097 h 10003"/>
                  <a:gd name="connsiteX20" fmla="*/ 1902 w 9974"/>
                  <a:gd name="connsiteY20" fmla="*/ 5134 h 10003"/>
                  <a:gd name="connsiteX21" fmla="*/ 1994 w 9974"/>
                  <a:gd name="connsiteY21" fmla="*/ 5171 h 10003"/>
                  <a:gd name="connsiteX22" fmla="*/ 2079 w 9974"/>
                  <a:gd name="connsiteY22" fmla="*/ 5214 h 10003"/>
                  <a:gd name="connsiteX23" fmla="*/ 2164 w 9974"/>
                  <a:gd name="connsiteY23" fmla="*/ 5252 h 10003"/>
                  <a:gd name="connsiteX24" fmla="*/ 2249 w 9974"/>
                  <a:gd name="connsiteY24" fmla="*/ 5294 h 10003"/>
                  <a:gd name="connsiteX25" fmla="*/ 2327 w 9974"/>
                  <a:gd name="connsiteY25" fmla="*/ 5337 h 10003"/>
                  <a:gd name="connsiteX26" fmla="*/ 2412 w 9974"/>
                  <a:gd name="connsiteY26" fmla="*/ 5385 h 10003"/>
                  <a:gd name="connsiteX27" fmla="*/ 2490 w 9974"/>
                  <a:gd name="connsiteY27" fmla="*/ 5433 h 10003"/>
                  <a:gd name="connsiteX28" fmla="*/ 2569 w 9974"/>
                  <a:gd name="connsiteY28" fmla="*/ 5481 h 10003"/>
                  <a:gd name="connsiteX29" fmla="*/ 2647 w 9974"/>
                  <a:gd name="connsiteY29" fmla="*/ 5529 h 10003"/>
                  <a:gd name="connsiteX30" fmla="*/ 2726 w 9974"/>
                  <a:gd name="connsiteY30" fmla="*/ 5583 h 10003"/>
                  <a:gd name="connsiteX31" fmla="*/ 2798 w 9974"/>
                  <a:gd name="connsiteY31" fmla="*/ 5636 h 10003"/>
                  <a:gd name="connsiteX32" fmla="*/ 2869 w 9974"/>
                  <a:gd name="connsiteY32" fmla="*/ 5690 h 10003"/>
                  <a:gd name="connsiteX33" fmla="*/ 2941 w 9974"/>
                  <a:gd name="connsiteY33" fmla="*/ 5749 h 10003"/>
                  <a:gd name="connsiteX34" fmla="*/ 3007 w 9974"/>
                  <a:gd name="connsiteY34" fmla="*/ 5807 h 10003"/>
                  <a:gd name="connsiteX35" fmla="*/ 3079 w 9974"/>
                  <a:gd name="connsiteY35" fmla="*/ 5866 h 10003"/>
                  <a:gd name="connsiteX36" fmla="*/ 3144 w 9974"/>
                  <a:gd name="connsiteY36" fmla="*/ 5925 h 10003"/>
                  <a:gd name="connsiteX37" fmla="*/ 3203 w 9974"/>
                  <a:gd name="connsiteY37" fmla="*/ 5989 h 10003"/>
                  <a:gd name="connsiteX38" fmla="*/ 3268 w 9974"/>
                  <a:gd name="connsiteY38" fmla="*/ 6048 h 10003"/>
                  <a:gd name="connsiteX39" fmla="*/ 3327 w 9974"/>
                  <a:gd name="connsiteY39" fmla="*/ 6112 h 10003"/>
                  <a:gd name="connsiteX40" fmla="*/ 3386 w 9974"/>
                  <a:gd name="connsiteY40" fmla="*/ 6176 h 10003"/>
                  <a:gd name="connsiteX41" fmla="*/ 3445 w 9974"/>
                  <a:gd name="connsiteY41" fmla="*/ 6240 h 10003"/>
                  <a:gd name="connsiteX42" fmla="*/ 3497 w 9974"/>
                  <a:gd name="connsiteY42" fmla="*/ 6310 h 10003"/>
                  <a:gd name="connsiteX43" fmla="*/ 3549 w 9974"/>
                  <a:gd name="connsiteY43" fmla="*/ 6379 h 10003"/>
                  <a:gd name="connsiteX44" fmla="*/ 3601 w 9974"/>
                  <a:gd name="connsiteY44" fmla="*/ 6449 h 10003"/>
                  <a:gd name="connsiteX45" fmla="*/ 3654 w 9974"/>
                  <a:gd name="connsiteY45" fmla="*/ 6518 h 10003"/>
                  <a:gd name="connsiteX46" fmla="*/ 3693 w 9974"/>
                  <a:gd name="connsiteY46" fmla="*/ 6593 h 10003"/>
                  <a:gd name="connsiteX47" fmla="*/ 3745 w 9974"/>
                  <a:gd name="connsiteY47" fmla="*/ 6668 h 10003"/>
                  <a:gd name="connsiteX48" fmla="*/ 3784 w 9974"/>
                  <a:gd name="connsiteY48" fmla="*/ 6737 h 10003"/>
                  <a:gd name="connsiteX49" fmla="*/ 3824 w 9974"/>
                  <a:gd name="connsiteY49" fmla="*/ 6812 h 10003"/>
                  <a:gd name="connsiteX50" fmla="*/ 3863 w 9974"/>
                  <a:gd name="connsiteY50" fmla="*/ 6887 h 10003"/>
                  <a:gd name="connsiteX51" fmla="*/ 3896 w 9974"/>
                  <a:gd name="connsiteY51" fmla="*/ 6962 h 10003"/>
                  <a:gd name="connsiteX52" fmla="*/ 3928 w 9974"/>
                  <a:gd name="connsiteY52" fmla="*/ 7042 h 10003"/>
                  <a:gd name="connsiteX53" fmla="*/ 3961 w 9974"/>
                  <a:gd name="connsiteY53" fmla="*/ 7122 h 10003"/>
                  <a:gd name="connsiteX54" fmla="*/ 3994 w 9974"/>
                  <a:gd name="connsiteY54" fmla="*/ 7197 h 10003"/>
                  <a:gd name="connsiteX55" fmla="*/ 4020 w 9974"/>
                  <a:gd name="connsiteY55" fmla="*/ 7277 h 10003"/>
                  <a:gd name="connsiteX56" fmla="*/ 4039 w 9974"/>
                  <a:gd name="connsiteY56" fmla="*/ 7357 h 10003"/>
                  <a:gd name="connsiteX57" fmla="*/ 4066 w 9974"/>
                  <a:gd name="connsiteY57" fmla="*/ 7443 h 10003"/>
                  <a:gd name="connsiteX58" fmla="*/ 4085 w 9974"/>
                  <a:gd name="connsiteY58" fmla="*/ 7523 h 10003"/>
                  <a:gd name="connsiteX59" fmla="*/ 4105 w 9974"/>
                  <a:gd name="connsiteY59" fmla="*/ 7603 h 10003"/>
                  <a:gd name="connsiteX60" fmla="*/ 4118 w 9974"/>
                  <a:gd name="connsiteY60" fmla="*/ 7689 h 10003"/>
                  <a:gd name="connsiteX61" fmla="*/ 4131 w 9974"/>
                  <a:gd name="connsiteY61" fmla="*/ 7774 h 10003"/>
                  <a:gd name="connsiteX62" fmla="*/ 4137 w 9974"/>
                  <a:gd name="connsiteY62" fmla="*/ 7860 h 10003"/>
                  <a:gd name="connsiteX63" fmla="*/ 4144 w 9974"/>
                  <a:gd name="connsiteY63" fmla="*/ 7945 h 10003"/>
                  <a:gd name="connsiteX64" fmla="*/ 4144 w 9974"/>
                  <a:gd name="connsiteY64" fmla="*/ 8031 h 10003"/>
                  <a:gd name="connsiteX65" fmla="*/ 4150 w 9974"/>
                  <a:gd name="connsiteY65" fmla="*/ 8116 h 10003"/>
                  <a:gd name="connsiteX66" fmla="*/ 4144 w 9974"/>
                  <a:gd name="connsiteY66" fmla="*/ 8229 h 10003"/>
                  <a:gd name="connsiteX67" fmla="*/ 4137 w 9974"/>
                  <a:gd name="connsiteY67" fmla="*/ 8346 h 10003"/>
                  <a:gd name="connsiteX68" fmla="*/ 4131 w 9974"/>
                  <a:gd name="connsiteY68" fmla="*/ 8453 h 10003"/>
                  <a:gd name="connsiteX69" fmla="*/ 4111 w 9974"/>
                  <a:gd name="connsiteY69" fmla="*/ 8565 h 10003"/>
                  <a:gd name="connsiteX70" fmla="*/ 6713 w 9974"/>
                  <a:gd name="connsiteY70" fmla="*/ 10003 h 10003"/>
                  <a:gd name="connsiteX71" fmla="*/ 9824 w 9974"/>
                  <a:gd name="connsiteY71" fmla="*/ 9501 h 10003"/>
                  <a:gd name="connsiteX72" fmla="*/ 9863 w 9974"/>
                  <a:gd name="connsiteY72" fmla="*/ 9335 h 10003"/>
                  <a:gd name="connsiteX73" fmla="*/ 9889 w 9974"/>
                  <a:gd name="connsiteY73" fmla="*/ 9164 h 10003"/>
                  <a:gd name="connsiteX74" fmla="*/ 9915 w 9974"/>
                  <a:gd name="connsiteY74" fmla="*/ 8993 h 10003"/>
                  <a:gd name="connsiteX75" fmla="*/ 9935 w 9974"/>
                  <a:gd name="connsiteY75" fmla="*/ 8816 h 10003"/>
                  <a:gd name="connsiteX76" fmla="*/ 9948 w 9974"/>
                  <a:gd name="connsiteY76" fmla="*/ 8640 h 10003"/>
                  <a:gd name="connsiteX77" fmla="*/ 9961 w 9974"/>
                  <a:gd name="connsiteY77" fmla="*/ 8469 h 10003"/>
                  <a:gd name="connsiteX78" fmla="*/ 9967 w 9974"/>
                  <a:gd name="connsiteY78" fmla="*/ 8293 h 10003"/>
                  <a:gd name="connsiteX79" fmla="*/ 9974 w 9974"/>
                  <a:gd name="connsiteY79" fmla="*/ 8116 h 10003"/>
                  <a:gd name="connsiteX80" fmla="*/ 9967 w 9974"/>
                  <a:gd name="connsiteY80" fmla="*/ 7903 h 10003"/>
                  <a:gd name="connsiteX81" fmla="*/ 9961 w 9974"/>
                  <a:gd name="connsiteY81" fmla="*/ 7699 h 10003"/>
                  <a:gd name="connsiteX82" fmla="*/ 9941 w 9974"/>
                  <a:gd name="connsiteY82" fmla="*/ 7491 h 10003"/>
                  <a:gd name="connsiteX83" fmla="*/ 9922 w 9974"/>
                  <a:gd name="connsiteY83" fmla="*/ 7288 h 10003"/>
                  <a:gd name="connsiteX84" fmla="*/ 9889 w 9974"/>
                  <a:gd name="connsiteY84" fmla="*/ 7079 h 10003"/>
                  <a:gd name="connsiteX85" fmla="*/ 9856 w 9974"/>
                  <a:gd name="connsiteY85" fmla="*/ 6882 h 10003"/>
                  <a:gd name="connsiteX86" fmla="*/ 9817 w 9974"/>
                  <a:gd name="connsiteY86" fmla="*/ 6679 h 10003"/>
                  <a:gd name="connsiteX87" fmla="*/ 9771 w 9974"/>
                  <a:gd name="connsiteY87" fmla="*/ 6481 h 10003"/>
                  <a:gd name="connsiteX88" fmla="*/ 9719 w 9974"/>
                  <a:gd name="connsiteY88" fmla="*/ 6283 h 10003"/>
                  <a:gd name="connsiteX89" fmla="*/ 9660 w 9974"/>
                  <a:gd name="connsiteY89" fmla="*/ 6091 h 10003"/>
                  <a:gd name="connsiteX90" fmla="*/ 9595 w 9974"/>
                  <a:gd name="connsiteY90" fmla="*/ 5893 h 10003"/>
                  <a:gd name="connsiteX91" fmla="*/ 9530 w 9974"/>
                  <a:gd name="connsiteY91" fmla="*/ 5700 h 10003"/>
                  <a:gd name="connsiteX92" fmla="*/ 9451 w 9974"/>
                  <a:gd name="connsiteY92" fmla="*/ 5513 h 10003"/>
                  <a:gd name="connsiteX93" fmla="*/ 9373 w 9974"/>
                  <a:gd name="connsiteY93" fmla="*/ 5326 h 10003"/>
                  <a:gd name="connsiteX94" fmla="*/ 9281 w 9974"/>
                  <a:gd name="connsiteY94" fmla="*/ 5139 h 10003"/>
                  <a:gd name="connsiteX95" fmla="*/ 9190 w 9974"/>
                  <a:gd name="connsiteY95" fmla="*/ 4958 h 10003"/>
                  <a:gd name="connsiteX96" fmla="*/ 9098 w 9974"/>
                  <a:gd name="connsiteY96" fmla="*/ 4776 h 10003"/>
                  <a:gd name="connsiteX97" fmla="*/ 8994 w 9974"/>
                  <a:gd name="connsiteY97" fmla="*/ 4599 h 10003"/>
                  <a:gd name="connsiteX98" fmla="*/ 8889 w 9974"/>
                  <a:gd name="connsiteY98" fmla="*/ 4423 h 10003"/>
                  <a:gd name="connsiteX99" fmla="*/ 8778 w 9974"/>
                  <a:gd name="connsiteY99" fmla="*/ 4247 h 10003"/>
                  <a:gd name="connsiteX100" fmla="*/ 8660 w 9974"/>
                  <a:gd name="connsiteY100" fmla="*/ 4076 h 10003"/>
                  <a:gd name="connsiteX101" fmla="*/ 8536 w 9974"/>
                  <a:gd name="connsiteY101" fmla="*/ 3910 h 10003"/>
                  <a:gd name="connsiteX102" fmla="*/ 8412 w 9974"/>
                  <a:gd name="connsiteY102" fmla="*/ 3744 h 10003"/>
                  <a:gd name="connsiteX103" fmla="*/ 8281 w 9974"/>
                  <a:gd name="connsiteY103" fmla="*/ 3579 h 10003"/>
                  <a:gd name="connsiteX104" fmla="*/ 8144 w 9974"/>
                  <a:gd name="connsiteY104" fmla="*/ 3418 h 10003"/>
                  <a:gd name="connsiteX105" fmla="*/ 8000 w 9974"/>
                  <a:gd name="connsiteY105" fmla="*/ 3263 h 10003"/>
                  <a:gd name="connsiteX106" fmla="*/ 7856 w 9974"/>
                  <a:gd name="connsiteY106" fmla="*/ 3108 h 10003"/>
                  <a:gd name="connsiteX107" fmla="*/ 7706 w 9974"/>
                  <a:gd name="connsiteY107" fmla="*/ 2953 h 10003"/>
                  <a:gd name="connsiteX108" fmla="*/ 7556 w 9974"/>
                  <a:gd name="connsiteY108" fmla="*/ 2809 h 10003"/>
                  <a:gd name="connsiteX109" fmla="*/ 7392 w 9974"/>
                  <a:gd name="connsiteY109" fmla="*/ 2665 h 10003"/>
                  <a:gd name="connsiteX110" fmla="*/ 7235 w 9974"/>
                  <a:gd name="connsiteY110" fmla="*/ 2520 h 10003"/>
                  <a:gd name="connsiteX111" fmla="*/ 7066 w 9974"/>
                  <a:gd name="connsiteY111" fmla="*/ 2376 h 10003"/>
                  <a:gd name="connsiteX112" fmla="*/ 6896 w 9974"/>
                  <a:gd name="connsiteY112" fmla="*/ 2242 h 10003"/>
                  <a:gd name="connsiteX113" fmla="*/ 6726 w 9974"/>
                  <a:gd name="connsiteY113" fmla="*/ 2109 h 10003"/>
                  <a:gd name="connsiteX114" fmla="*/ 6543 w 9974"/>
                  <a:gd name="connsiteY114" fmla="*/ 1981 h 10003"/>
                  <a:gd name="connsiteX115" fmla="*/ 6360 w 9974"/>
                  <a:gd name="connsiteY115" fmla="*/ 1858 h 10003"/>
                  <a:gd name="connsiteX116" fmla="*/ 6177 w 9974"/>
                  <a:gd name="connsiteY116" fmla="*/ 1735 h 10003"/>
                  <a:gd name="connsiteX117" fmla="*/ 5987 w 9974"/>
                  <a:gd name="connsiteY117" fmla="*/ 1617 h 10003"/>
                  <a:gd name="connsiteX118" fmla="*/ 5791 w 9974"/>
                  <a:gd name="connsiteY118" fmla="*/ 1500 h 10003"/>
                  <a:gd name="connsiteX119" fmla="*/ 5595 w 9974"/>
                  <a:gd name="connsiteY119" fmla="*/ 1387 h 10003"/>
                  <a:gd name="connsiteX120" fmla="*/ 5399 w 9974"/>
                  <a:gd name="connsiteY120" fmla="*/ 1280 h 10003"/>
                  <a:gd name="connsiteX121" fmla="*/ 5196 w 9974"/>
                  <a:gd name="connsiteY121" fmla="*/ 1179 h 10003"/>
                  <a:gd name="connsiteX122" fmla="*/ 4994 w 9974"/>
                  <a:gd name="connsiteY122" fmla="*/ 1077 h 10003"/>
                  <a:gd name="connsiteX123" fmla="*/ 4778 w 9974"/>
                  <a:gd name="connsiteY123" fmla="*/ 981 h 10003"/>
                  <a:gd name="connsiteX124" fmla="*/ 4569 w 9974"/>
                  <a:gd name="connsiteY124" fmla="*/ 890 h 10003"/>
                  <a:gd name="connsiteX125" fmla="*/ 4353 w 9974"/>
                  <a:gd name="connsiteY125" fmla="*/ 805 h 10003"/>
                  <a:gd name="connsiteX126" fmla="*/ 4131 w 9974"/>
                  <a:gd name="connsiteY126" fmla="*/ 719 h 10003"/>
                  <a:gd name="connsiteX127" fmla="*/ 3915 w 9974"/>
                  <a:gd name="connsiteY127" fmla="*/ 639 h 10003"/>
                  <a:gd name="connsiteX128" fmla="*/ 3693 w 9974"/>
                  <a:gd name="connsiteY128" fmla="*/ 570 h 10003"/>
                  <a:gd name="connsiteX129" fmla="*/ 3464 w 9974"/>
                  <a:gd name="connsiteY129" fmla="*/ 495 h 10003"/>
                  <a:gd name="connsiteX130" fmla="*/ 3235 w 9974"/>
                  <a:gd name="connsiteY130" fmla="*/ 431 h 10003"/>
                  <a:gd name="connsiteX131" fmla="*/ 3000 w 9974"/>
                  <a:gd name="connsiteY131" fmla="*/ 366 h 10003"/>
                  <a:gd name="connsiteX132" fmla="*/ 2771 w 9974"/>
                  <a:gd name="connsiteY132" fmla="*/ 313 h 10003"/>
                  <a:gd name="connsiteX133" fmla="*/ 2530 w 9974"/>
                  <a:gd name="connsiteY133" fmla="*/ 260 h 10003"/>
                  <a:gd name="connsiteX134" fmla="*/ 2288 w 9974"/>
                  <a:gd name="connsiteY134" fmla="*/ 211 h 10003"/>
                  <a:gd name="connsiteX135" fmla="*/ 2052 w 9974"/>
                  <a:gd name="connsiteY135" fmla="*/ 169 h 10003"/>
                  <a:gd name="connsiteX136" fmla="*/ 1811 w 9974"/>
                  <a:gd name="connsiteY136" fmla="*/ 131 h 10003"/>
                  <a:gd name="connsiteX137" fmla="*/ 1562 w 9974"/>
                  <a:gd name="connsiteY137" fmla="*/ 94 h 10003"/>
                  <a:gd name="connsiteX138" fmla="*/ 1314 w 9974"/>
                  <a:gd name="connsiteY138" fmla="*/ 67 h 10003"/>
                  <a:gd name="connsiteX139" fmla="*/ 1066 w 9974"/>
                  <a:gd name="connsiteY139" fmla="*/ 46 h 10003"/>
                  <a:gd name="connsiteX140" fmla="*/ 817 w 9974"/>
                  <a:gd name="connsiteY140" fmla="*/ 30 h 10003"/>
                  <a:gd name="connsiteX141" fmla="*/ 562 w 9974"/>
                  <a:gd name="connsiteY141" fmla="*/ 14 h 10003"/>
                  <a:gd name="connsiteX142" fmla="*/ 307 w 9974"/>
                  <a:gd name="connsiteY142" fmla="*/ 8 h 10003"/>
                  <a:gd name="connsiteX143" fmla="*/ 52 w 9974"/>
                  <a:gd name="connsiteY143" fmla="*/ 3 h 10003"/>
                  <a:gd name="connsiteX144" fmla="*/ 13 w 9974"/>
                  <a:gd name="connsiteY144" fmla="*/ 0 h 10003"/>
                  <a:gd name="connsiteX145" fmla="*/ 1219 w 9974"/>
                  <a:gd name="connsiteY145" fmla="*/ 2446 h 10003"/>
                  <a:gd name="connsiteX146" fmla="*/ 0 w 9974"/>
                  <a:gd name="connsiteY146" fmla="*/ 4771 h 10003"/>
                  <a:gd name="connsiteX0" fmla="*/ 0 w 9990"/>
                  <a:gd name="connsiteY0" fmla="*/ 4770 h 10000"/>
                  <a:gd name="connsiteX1" fmla="*/ 23 w 9990"/>
                  <a:gd name="connsiteY1" fmla="*/ 4764 h 10000"/>
                  <a:gd name="connsiteX2" fmla="*/ 127 w 9990"/>
                  <a:gd name="connsiteY2" fmla="*/ 4764 h 10000"/>
                  <a:gd name="connsiteX3" fmla="*/ 233 w 9990"/>
                  <a:gd name="connsiteY3" fmla="*/ 4770 h 10000"/>
                  <a:gd name="connsiteX4" fmla="*/ 338 w 9990"/>
                  <a:gd name="connsiteY4" fmla="*/ 4775 h 10000"/>
                  <a:gd name="connsiteX5" fmla="*/ 442 w 9990"/>
                  <a:gd name="connsiteY5" fmla="*/ 4780 h 10000"/>
                  <a:gd name="connsiteX6" fmla="*/ 547 w 9990"/>
                  <a:gd name="connsiteY6" fmla="*/ 4796 h 10000"/>
                  <a:gd name="connsiteX7" fmla="*/ 652 w 9990"/>
                  <a:gd name="connsiteY7" fmla="*/ 4807 h 10000"/>
                  <a:gd name="connsiteX8" fmla="*/ 750 w 9990"/>
                  <a:gd name="connsiteY8" fmla="*/ 4818 h 10000"/>
                  <a:gd name="connsiteX9" fmla="*/ 848 w 9990"/>
                  <a:gd name="connsiteY9" fmla="*/ 4834 h 10000"/>
                  <a:gd name="connsiteX10" fmla="*/ 954 w 9990"/>
                  <a:gd name="connsiteY10" fmla="*/ 4850 h 10000"/>
                  <a:gd name="connsiteX11" fmla="*/ 1052 w 9990"/>
                  <a:gd name="connsiteY11" fmla="*/ 4871 h 10000"/>
                  <a:gd name="connsiteX12" fmla="*/ 1150 w 9990"/>
                  <a:gd name="connsiteY12" fmla="*/ 4892 h 10000"/>
                  <a:gd name="connsiteX13" fmla="*/ 1248 w 9990"/>
                  <a:gd name="connsiteY13" fmla="*/ 4914 h 10000"/>
                  <a:gd name="connsiteX14" fmla="*/ 1341 w 9990"/>
                  <a:gd name="connsiteY14" fmla="*/ 4941 h 10000"/>
                  <a:gd name="connsiteX15" fmla="*/ 1439 w 9990"/>
                  <a:gd name="connsiteY15" fmla="*/ 4967 h 10000"/>
                  <a:gd name="connsiteX16" fmla="*/ 1530 w 9990"/>
                  <a:gd name="connsiteY16" fmla="*/ 4999 h 10000"/>
                  <a:gd name="connsiteX17" fmla="*/ 1622 w 9990"/>
                  <a:gd name="connsiteY17" fmla="*/ 5030 h 10000"/>
                  <a:gd name="connsiteX18" fmla="*/ 1713 w 9990"/>
                  <a:gd name="connsiteY18" fmla="*/ 5062 h 10000"/>
                  <a:gd name="connsiteX19" fmla="*/ 1806 w 9990"/>
                  <a:gd name="connsiteY19" fmla="*/ 5095 h 10000"/>
                  <a:gd name="connsiteX20" fmla="*/ 1897 w 9990"/>
                  <a:gd name="connsiteY20" fmla="*/ 5132 h 10000"/>
                  <a:gd name="connsiteX21" fmla="*/ 1989 w 9990"/>
                  <a:gd name="connsiteY21" fmla="*/ 5169 h 10000"/>
                  <a:gd name="connsiteX22" fmla="*/ 2074 w 9990"/>
                  <a:gd name="connsiteY22" fmla="*/ 5212 h 10000"/>
                  <a:gd name="connsiteX23" fmla="*/ 2160 w 9990"/>
                  <a:gd name="connsiteY23" fmla="*/ 5250 h 10000"/>
                  <a:gd name="connsiteX24" fmla="*/ 2245 w 9990"/>
                  <a:gd name="connsiteY24" fmla="*/ 5292 h 10000"/>
                  <a:gd name="connsiteX25" fmla="*/ 2323 w 9990"/>
                  <a:gd name="connsiteY25" fmla="*/ 5335 h 10000"/>
                  <a:gd name="connsiteX26" fmla="*/ 2408 w 9990"/>
                  <a:gd name="connsiteY26" fmla="*/ 5383 h 10000"/>
                  <a:gd name="connsiteX27" fmla="*/ 2486 w 9990"/>
                  <a:gd name="connsiteY27" fmla="*/ 5431 h 10000"/>
                  <a:gd name="connsiteX28" fmla="*/ 2566 w 9990"/>
                  <a:gd name="connsiteY28" fmla="*/ 5479 h 10000"/>
                  <a:gd name="connsiteX29" fmla="*/ 2644 w 9990"/>
                  <a:gd name="connsiteY29" fmla="*/ 5527 h 10000"/>
                  <a:gd name="connsiteX30" fmla="*/ 2723 w 9990"/>
                  <a:gd name="connsiteY30" fmla="*/ 5581 h 10000"/>
                  <a:gd name="connsiteX31" fmla="*/ 2795 w 9990"/>
                  <a:gd name="connsiteY31" fmla="*/ 5634 h 10000"/>
                  <a:gd name="connsiteX32" fmla="*/ 2866 w 9990"/>
                  <a:gd name="connsiteY32" fmla="*/ 5688 h 10000"/>
                  <a:gd name="connsiteX33" fmla="*/ 2939 w 9990"/>
                  <a:gd name="connsiteY33" fmla="*/ 5747 h 10000"/>
                  <a:gd name="connsiteX34" fmla="*/ 3005 w 9990"/>
                  <a:gd name="connsiteY34" fmla="*/ 5805 h 10000"/>
                  <a:gd name="connsiteX35" fmla="*/ 3077 w 9990"/>
                  <a:gd name="connsiteY35" fmla="*/ 5864 h 10000"/>
                  <a:gd name="connsiteX36" fmla="*/ 3142 w 9990"/>
                  <a:gd name="connsiteY36" fmla="*/ 5923 h 10000"/>
                  <a:gd name="connsiteX37" fmla="*/ 3201 w 9990"/>
                  <a:gd name="connsiteY37" fmla="*/ 5987 h 10000"/>
                  <a:gd name="connsiteX38" fmla="*/ 3267 w 9990"/>
                  <a:gd name="connsiteY38" fmla="*/ 6046 h 10000"/>
                  <a:gd name="connsiteX39" fmla="*/ 3326 w 9990"/>
                  <a:gd name="connsiteY39" fmla="*/ 6110 h 10000"/>
                  <a:gd name="connsiteX40" fmla="*/ 3385 w 9990"/>
                  <a:gd name="connsiteY40" fmla="*/ 6174 h 10000"/>
                  <a:gd name="connsiteX41" fmla="*/ 3444 w 9990"/>
                  <a:gd name="connsiteY41" fmla="*/ 6238 h 10000"/>
                  <a:gd name="connsiteX42" fmla="*/ 3496 w 9990"/>
                  <a:gd name="connsiteY42" fmla="*/ 6308 h 10000"/>
                  <a:gd name="connsiteX43" fmla="*/ 3548 w 9990"/>
                  <a:gd name="connsiteY43" fmla="*/ 6377 h 10000"/>
                  <a:gd name="connsiteX44" fmla="*/ 3600 w 9990"/>
                  <a:gd name="connsiteY44" fmla="*/ 6447 h 10000"/>
                  <a:gd name="connsiteX45" fmla="*/ 3654 w 9990"/>
                  <a:gd name="connsiteY45" fmla="*/ 6516 h 10000"/>
                  <a:gd name="connsiteX46" fmla="*/ 3693 w 9990"/>
                  <a:gd name="connsiteY46" fmla="*/ 6591 h 10000"/>
                  <a:gd name="connsiteX47" fmla="*/ 3745 w 9990"/>
                  <a:gd name="connsiteY47" fmla="*/ 6666 h 10000"/>
                  <a:gd name="connsiteX48" fmla="*/ 3784 w 9990"/>
                  <a:gd name="connsiteY48" fmla="*/ 6735 h 10000"/>
                  <a:gd name="connsiteX49" fmla="*/ 3824 w 9990"/>
                  <a:gd name="connsiteY49" fmla="*/ 6810 h 10000"/>
                  <a:gd name="connsiteX50" fmla="*/ 3863 w 9990"/>
                  <a:gd name="connsiteY50" fmla="*/ 6885 h 10000"/>
                  <a:gd name="connsiteX51" fmla="*/ 3896 w 9990"/>
                  <a:gd name="connsiteY51" fmla="*/ 6960 h 10000"/>
                  <a:gd name="connsiteX52" fmla="*/ 3928 w 9990"/>
                  <a:gd name="connsiteY52" fmla="*/ 7040 h 10000"/>
                  <a:gd name="connsiteX53" fmla="*/ 3961 w 9990"/>
                  <a:gd name="connsiteY53" fmla="*/ 7120 h 10000"/>
                  <a:gd name="connsiteX54" fmla="*/ 3994 w 9990"/>
                  <a:gd name="connsiteY54" fmla="*/ 7195 h 10000"/>
                  <a:gd name="connsiteX55" fmla="*/ 4020 w 9990"/>
                  <a:gd name="connsiteY55" fmla="*/ 7275 h 10000"/>
                  <a:gd name="connsiteX56" fmla="*/ 4040 w 9990"/>
                  <a:gd name="connsiteY56" fmla="*/ 7355 h 10000"/>
                  <a:gd name="connsiteX57" fmla="*/ 4067 w 9990"/>
                  <a:gd name="connsiteY57" fmla="*/ 7441 h 10000"/>
                  <a:gd name="connsiteX58" fmla="*/ 4086 w 9990"/>
                  <a:gd name="connsiteY58" fmla="*/ 7521 h 10000"/>
                  <a:gd name="connsiteX59" fmla="*/ 4106 w 9990"/>
                  <a:gd name="connsiteY59" fmla="*/ 7601 h 10000"/>
                  <a:gd name="connsiteX60" fmla="*/ 4119 w 9990"/>
                  <a:gd name="connsiteY60" fmla="*/ 7687 h 10000"/>
                  <a:gd name="connsiteX61" fmla="*/ 4132 w 9990"/>
                  <a:gd name="connsiteY61" fmla="*/ 7772 h 10000"/>
                  <a:gd name="connsiteX62" fmla="*/ 4138 w 9990"/>
                  <a:gd name="connsiteY62" fmla="*/ 7858 h 10000"/>
                  <a:gd name="connsiteX63" fmla="*/ 4145 w 9990"/>
                  <a:gd name="connsiteY63" fmla="*/ 7943 h 10000"/>
                  <a:gd name="connsiteX64" fmla="*/ 4145 w 9990"/>
                  <a:gd name="connsiteY64" fmla="*/ 8029 h 10000"/>
                  <a:gd name="connsiteX65" fmla="*/ 4151 w 9990"/>
                  <a:gd name="connsiteY65" fmla="*/ 8114 h 10000"/>
                  <a:gd name="connsiteX66" fmla="*/ 4145 w 9990"/>
                  <a:gd name="connsiteY66" fmla="*/ 8227 h 10000"/>
                  <a:gd name="connsiteX67" fmla="*/ 4138 w 9990"/>
                  <a:gd name="connsiteY67" fmla="*/ 8343 h 10000"/>
                  <a:gd name="connsiteX68" fmla="*/ 4132 w 9990"/>
                  <a:gd name="connsiteY68" fmla="*/ 8450 h 10000"/>
                  <a:gd name="connsiteX69" fmla="*/ 4112 w 9990"/>
                  <a:gd name="connsiteY69" fmla="*/ 8562 h 10000"/>
                  <a:gd name="connsiteX70" fmla="*/ 6720 w 9990"/>
                  <a:gd name="connsiteY70" fmla="*/ 10000 h 10000"/>
                  <a:gd name="connsiteX71" fmla="*/ 9840 w 9990"/>
                  <a:gd name="connsiteY71" fmla="*/ 9498 h 10000"/>
                  <a:gd name="connsiteX72" fmla="*/ 9879 w 9990"/>
                  <a:gd name="connsiteY72" fmla="*/ 9332 h 10000"/>
                  <a:gd name="connsiteX73" fmla="*/ 9905 w 9990"/>
                  <a:gd name="connsiteY73" fmla="*/ 9161 h 10000"/>
                  <a:gd name="connsiteX74" fmla="*/ 9931 w 9990"/>
                  <a:gd name="connsiteY74" fmla="*/ 8990 h 10000"/>
                  <a:gd name="connsiteX75" fmla="*/ 9951 w 9990"/>
                  <a:gd name="connsiteY75" fmla="*/ 8813 h 10000"/>
                  <a:gd name="connsiteX76" fmla="*/ 9964 w 9990"/>
                  <a:gd name="connsiteY76" fmla="*/ 8637 h 10000"/>
                  <a:gd name="connsiteX77" fmla="*/ 9977 w 9990"/>
                  <a:gd name="connsiteY77" fmla="*/ 8466 h 10000"/>
                  <a:gd name="connsiteX78" fmla="*/ 9983 w 9990"/>
                  <a:gd name="connsiteY78" fmla="*/ 8291 h 10000"/>
                  <a:gd name="connsiteX79" fmla="*/ 9990 w 9990"/>
                  <a:gd name="connsiteY79" fmla="*/ 8114 h 10000"/>
                  <a:gd name="connsiteX80" fmla="*/ 9983 w 9990"/>
                  <a:gd name="connsiteY80" fmla="*/ 7901 h 10000"/>
                  <a:gd name="connsiteX81" fmla="*/ 9977 w 9990"/>
                  <a:gd name="connsiteY81" fmla="*/ 7697 h 10000"/>
                  <a:gd name="connsiteX82" fmla="*/ 9957 w 9990"/>
                  <a:gd name="connsiteY82" fmla="*/ 7489 h 10000"/>
                  <a:gd name="connsiteX83" fmla="*/ 9938 w 9990"/>
                  <a:gd name="connsiteY83" fmla="*/ 7286 h 10000"/>
                  <a:gd name="connsiteX84" fmla="*/ 9905 w 9990"/>
                  <a:gd name="connsiteY84" fmla="*/ 7077 h 10000"/>
                  <a:gd name="connsiteX85" fmla="*/ 9872 w 9990"/>
                  <a:gd name="connsiteY85" fmla="*/ 6880 h 10000"/>
                  <a:gd name="connsiteX86" fmla="*/ 9833 w 9990"/>
                  <a:gd name="connsiteY86" fmla="*/ 6677 h 10000"/>
                  <a:gd name="connsiteX87" fmla="*/ 9786 w 9990"/>
                  <a:gd name="connsiteY87" fmla="*/ 6479 h 10000"/>
                  <a:gd name="connsiteX88" fmla="*/ 9734 w 9990"/>
                  <a:gd name="connsiteY88" fmla="*/ 6281 h 10000"/>
                  <a:gd name="connsiteX89" fmla="*/ 9675 w 9990"/>
                  <a:gd name="connsiteY89" fmla="*/ 6089 h 10000"/>
                  <a:gd name="connsiteX90" fmla="*/ 9610 w 9990"/>
                  <a:gd name="connsiteY90" fmla="*/ 5891 h 10000"/>
                  <a:gd name="connsiteX91" fmla="*/ 9545 w 9990"/>
                  <a:gd name="connsiteY91" fmla="*/ 5698 h 10000"/>
                  <a:gd name="connsiteX92" fmla="*/ 9466 w 9990"/>
                  <a:gd name="connsiteY92" fmla="*/ 5511 h 10000"/>
                  <a:gd name="connsiteX93" fmla="*/ 9387 w 9990"/>
                  <a:gd name="connsiteY93" fmla="*/ 5324 h 10000"/>
                  <a:gd name="connsiteX94" fmla="*/ 9295 w 9990"/>
                  <a:gd name="connsiteY94" fmla="*/ 5137 h 10000"/>
                  <a:gd name="connsiteX95" fmla="*/ 9204 w 9990"/>
                  <a:gd name="connsiteY95" fmla="*/ 4957 h 10000"/>
                  <a:gd name="connsiteX96" fmla="*/ 9112 w 9990"/>
                  <a:gd name="connsiteY96" fmla="*/ 4775 h 10000"/>
                  <a:gd name="connsiteX97" fmla="*/ 9007 w 9990"/>
                  <a:gd name="connsiteY97" fmla="*/ 4598 h 10000"/>
                  <a:gd name="connsiteX98" fmla="*/ 8902 w 9990"/>
                  <a:gd name="connsiteY98" fmla="*/ 4422 h 10000"/>
                  <a:gd name="connsiteX99" fmla="*/ 8791 w 9990"/>
                  <a:gd name="connsiteY99" fmla="*/ 4246 h 10000"/>
                  <a:gd name="connsiteX100" fmla="*/ 8673 w 9990"/>
                  <a:gd name="connsiteY100" fmla="*/ 4075 h 10000"/>
                  <a:gd name="connsiteX101" fmla="*/ 8548 w 9990"/>
                  <a:gd name="connsiteY101" fmla="*/ 3909 h 10000"/>
                  <a:gd name="connsiteX102" fmla="*/ 8424 w 9990"/>
                  <a:gd name="connsiteY102" fmla="*/ 3743 h 10000"/>
                  <a:gd name="connsiteX103" fmla="*/ 8293 w 9990"/>
                  <a:gd name="connsiteY103" fmla="*/ 3578 h 10000"/>
                  <a:gd name="connsiteX104" fmla="*/ 8155 w 9990"/>
                  <a:gd name="connsiteY104" fmla="*/ 3417 h 10000"/>
                  <a:gd name="connsiteX105" fmla="*/ 8011 w 9990"/>
                  <a:gd name="connsiteY105" fmla="*/ 3262 h 10000"/>
                  <a:gd name="connsiteX106" fmla="*/ 7866 w 9990"/>
                  <a:gd name="connsiteY106" fmla="*/ 3107 h 10000"/>
                  <a:gd name="connsiteX107" fmla="*/ 7716 w 9990"/>
                  <a:gd name="connsiteY107" fmla="*/ 2952 h 10000"/>
                  <a:gd name="connsiteX108" fmla="*/ 7566 w 9990"/>
                  <a:gd name="connsiteY108" fmla="*/ 2808 h 10000"/>
                  <a:gd name="connsiteX109" fmla="*/ 7401 w 9990"/>
                  <a:gd name="connsiteY109" fmla="*/ 2664 h 10000"/>
                  <a:gd name="connsiteX110" fmla="*/ 7244 w 9990"/>
                  <a:gd name="connsiteY110" fmla="*/ 2519 h 10000"/>
                  <a:gd name="connsiteX111" fmla="*/ 7074 w 9990"/>
                  <a:gd name="connsiteY111" fmla="*/ 2375 h 10000"/>
                  <a:gd name="connsiteX112" fmla="*/ 6904 w 9990"/>
                  <a:gd name="connsiteY112" fmla="*/ 2241 h 10000"/>
                  <a:gd name="connsiteX113" fmla="*/ 6734 w 9990"/>
                  <a:gd name="connsiteY113" fmla="*/ 2108 h 10000"/>
                  <a:gd name="connsiteX114" fmla="*/ 6550 w 9990"/>
                  <a:gd name="connsiteY114" fmla="*/ 1980 h 10000"/>
                  <a:gd name="connsiteX115" fmla="*/ 6367 w 9990"/>
                  <a:gd name="connsiteY115" fmla="*/ 1857 h 10000"/>
                  <a:gd name="connsiteX116" fmla="*/ 6183 w 9990"/>
                  <a:gd name="connsiteY116" fmla="*/ 1734 h 10000"/>
                  <a:gd name="connsiteX117" fmla="*/ 5993 w 9990"/>
                  <a:gd name="connsiteY117" fmla="*/ 1617 h 10000"/>
                  <a:gd name="connsiteX118" fmla="*/ 5796 w 9990"/>
                  <a:gd name="connsiteY118" fmla="*/ 1500 h 10000"/>
                  <a:gd name="connsiteX119" fmla="*/ 5600 w 9990"/>
                  <a:gd name="connsiteY119" fmla="*/ 1387 h 10000"/>
                  <a:gd name="connsiteX120" fmla="*/ 5403 w 9990"/>
                  <a:gd name="connsiteY120" fmla="*/ 1280 h 10000"/>
                  <a:gd name="connsiteX121" fmla="*/ 5200 w 9990"/>
                  <a:gd name="connsiteY121" fmla="*/ 1179 h 10000"/>
                  <a:gd name="connsiteX122" fmla="*/ 4997 w 9990"/>
                  <a:gd name="connsiteY122" fmla="*/ 1077 h 10000"/>
                  <a:gd name="connsiteX123" fmla="*/ 4780 w 9990"/>
                  <a:gd name="connsiteY123" fmla="*/ 981 h 10000"/>
                  <a:gd name="connsiteX124" fmla="*/ 4571 w 9990"/>
                  <a:gd name="connsiteY124" fmla="*/ 890 h 10000"/>
                  <a:gd name="connsiteX125" fmla="*/ 4354 w 9990"/>
                  <a:gd name="connsiteY125" fmla="*/ 805 h 10000"/>
                  <a:gd name="connsiteX126" fmla="*/ 4132 w 9990"/>
                  <a:gd name="connsiteY126" fmla="*/ 719 h 10000"/>
                  <a:gd name="connsiteX127" fmla="*/ 3915 w 9990"/>
                  <a:gd name="connsiteY127" fmla="*/ 639 h 10000"/>
                  <a:gd name="connsiteX128" fmla="*/ 3693 w 9990"/>
                  <a:gd name="connsiteY128" fmla="*/ 570 h 10000"/>
                  <a:gd name="connsiteX129" fmla="*/ 3463 w 9990"/>
                  <a:gd name="connsiteY129" fmla="*/ 495 h 10000"/>
                  <a:gd name="connsiteX130" fmla="*/ 3233 w 9990"/>
                  <a:gd name="connsiteY130" fmla="*/ 431 h 10000"/>
                  <a:gd name="connsiteX131" fmla="*/ 2998 w 9990"/>
                  <a:gd name="connsiteY131" fmla="*/ 366 h 10000"/>
                  <a:gd name="connsiteX132" fmla="*/ 2768 w 9990"/>
                  <a:gd name="connsiteY132" fmla="*/ 313 h 10000"/>
                  <a:gd name="connsiteX133" fmla="*/ 2527 w 9990"/>
                  <a:gd name="connsiteY133" fmla="*/ 260 h 10000"/>
                  <a:gd name="connsiteX134" fmla="*/ 2284 w 9990"/>
                  <a:gd name="connsiteY134" fmla="*/ 211 h 10000"/>
                  <a:gd name="connsiteX135" fmla="*/ 2047 w 9990"/>
                  <a:gd name="connsiteY135" fmla="*/ 169 h 10000"/>
                  <a:gd name="connsiteX136" fmla="*/ 1806 w 9990"/>
                  <a:gd name="connsiteY136" fmla="*/ 131 h 10000"/>
                  <a:gd name="connsiteX137" fmla="*/ 1556 w 9990"/>
                  <a:gd name="connsiteY137" fmla="*/ 94 h 10000"/>
                  <a:gd name="connsiteX138" fmla="*/ 1307 w 9990"/>
                  <a:gd name="connsiteY138" fmla="*/ 67 h 10000"/>
                  <a:gd name="connsiteX139" fmla="*/ 1059 w 9990"/>
                  <a:gd name="connsiteY139" fmla="*/ 46 h 10000"/>
                  <a:gd name="connsiteX140" fmla="*/ 809 w 9990"/>
                  <a:gd name="connsiteY140" fmla="*/ 30 h 10000"/>
                  <a:gd name="connsiteX141" fmla="*/ 553 w 9990"/>
                  <a:gd name="connsiteY141" fmla="*/ 14 h 10000"/>
                  <a:gd name="connsiteX142" fmla="*/ 298 w 9990"/>
                  <a:gd name="connsiteY142" fmla="*/ 8 h 10000"/>
                  <a:gd name="connsiteX143" fmla="*/ 42 w 9990"/>
                  <a:gd name="connsiteY143" fmla="*/ 3 h 10000"/>
                  <a:gd name="connsiteX144" fmla="*/ 3 w 9990"/>
                  <a:gd name="connsiteY144" fmla="*/ 0 h 10000"/>
                  <a:gd name="connsiteX145" fmla="*/ 1212 w 9990"/>
                  <a:gd name="connsiteY145" fmla="*/ 2445 h 10000"/>
                  <a:gd name="connsiteX146" fmla="*/ 0 w 9990"/>
                  <a:gd name="connsiteY146" fmla="*/ 4770 h 10000"/>
                  <a:gd name="connsiteX0" fmla="*/ 7 w 9997"/>
                  <a:gd name="connsiteY0" fmla="*/ 4770 h 10000"/>
                  <a:gd name="connsiteX1" fmla="*/ 20 w 9997"/>
                  <a:gd name="connsiteY1" fmla="*/ 4764 h 10000"/>
                  <a:gd name="connsiteX2" fmla="*/ 124 w 9997"/>
                  <a:gd name="connsiteY2" fmla="*/ 4764 h 10000"/>
                  <a:gd name="connsiteX3" fmla="*/ 230 w 9997"/>
                  <a:gd name="connsiteY3" fmla="*/ 4770 h 10000"/>
                  <a:gd name="connsiteX4" fmla="*/ 335 w 9997"/>
                  <a:gd name="connsiteY4" fmla="*/ 4775 h 10000"/>
                  <a:gd name="connsiteX5" fmla="*/ 439 w 9997"/>
                  <a:gd name="connsiteY5" fmla="*/ 4780 h 10000"/>
                  <a:gd name="connsiteX6" fmla="*/ 545 w 9997"/>
                  <a:gd name="connsiteY6" fmla="*/ 4796 h 10000"/>
                  <a:gd name="connsiteX7" fmla="*/ 650 w 9997"/>
                  <a:gd name="connsiteY7" fmla="*/ 4807 h 10000"/>
                  <a:gd name="connsiteX8" fmla="*/ 748 w 9997"/>
                  <a:gd name="connsiteY8" fmla="*/ 4818 h 10000"/>
                  <a:gd name="connsiteX9" fmla="*/ 846 w 9997"/>
                  <a:gd name="connsiteY9" fmla="*/ 4834 h 10000"/>
                  <a:gd name="connsiteX10" fmla="*/ 952 w 9997"/>
                  <a:gd name="connsiteY10" fmla="*/ 4850 h 10000"/>
                  <a:gd name="connsiteX11" fmla="*/ 1050 w 9997"/>
                  <a:gd name="connsiteY11" fmla="*/ 4871 h 10000"/>
                  <a:gd name="connsiteX12" fmla="*/ 1148 w 9997"/>
                  <a:gd name="connsiteY12" fmla="*/ 4892 h 10000"/>
                  <a:gd name="connsiteX13" fmla="*/ 1246 w 9997"/>
                  <a:gd name="connsiteY13" fmla="*/ 4914 h 10000"/>
                  <a:gd name="connsiteX14" fmla="*/ 1339 w 9997"/>
                  <a:gd name="connsiteY14" fmla="*/ 4941 h 10000"/>
                  <a:gd name="connsiteX15" fmla="*/ 1437 w 9997"/>
                  <a:gd name="connsiteY15" fmla="*/ 4967 h 10000"/>
                  <a:gd name="connsiteX16" fmla="*/ 1529 w 9997"/>
                  <a:gd name="connsiteY16" fmla="*/ 4999 h 10000"/>
                  <a:gd name="connsiteX17" fmla="*/ 1621 w 9997"/>
                  <a:gd name="connsiteY17" fmla="*/ 5030 h 10000"/>
                  <a:gd name="connsiteX18" fmla="*/ 1712 w 9997"/>
                  <a:gd name="connsiteY18" fmla="*/ 5062 h 10000"/>
                  <a:gd name="connsiteX19" fmla="*/ 1805 w 9997"/>
                  <a:gd name="connsiteY19" fmla="*/ 5095 h 10000"/>
                  <a:gd name="connsiteX20" fmla="*/ 1896 w 9997"/>
                  <a:gd name="connsiteY20" fmla="*/ 5132 h 10000"/>
                  <a:gd name="connsiteX21" fmla="*/ 1988 w 9997"/>
                  <a:gd name="connsiteY21" fmla="*/ 5169 h 10000"/>
                  <a:gd name="connsiteX22" fmla="*/ 2073 w 9997"/>
                  <a:gd name="connsiteY22" fmla="*/ 5212 h 10000"/>
                  <a:gd name="connsiteX23" fmla="*/ 2159 w 9997"/>
                  <a:gd name="connsiteY23" fmla="*/ 5250 h 10000"/>
                  <a:gd name="connsiteX24" fmla="*/ 2244 w 9997"/>
                  <a:gd name="connsiteY24" fmla="*/ 5292 h 10000"/>
                  <a:gd name="connsiteX25" fmla="*/ 2322 w 9997"/>
                  <a:gd name="connsiteY25" fmla="*/ 5335 h 10000"/>
                  <a:gd name="connsiteX26" fmla="*/ 2407 w 9997"/>
                  <a:gd name="connsiteY26" fmla="*/ 5383 h 10000"/>
                  <a:gd name="connsiteX27" fmla="*/ 2485 w 9997"/>
                  <a:gd name="connsiteY27" fmla="*/ 5431 h 10000"/>
                  <a:gd name="connsiteX28" fmla="*/ 2566 w 9997"/>
                  <a:gd name="connsiteY28" fmla="*/ 5479 h 10000"/>
                  <a:gd name="connsiteX29" fmla="*/ 2644 w 9997"/>
                  <a:gd name="connsiteY29" fmla="*/ 5527 h 10000"/>
                  <a:gd name="connsiteX30" fmla="*/ 2723 w 9997"/>
                  <a:gd name="connsiteY30" fmla="*/ 5581 h 10000"/>
                  <a:gd name="connsiteX31" fmla="*/ 2795 w 9997"/>
                  <a:gd name="connsiteY31" fmla="*/ 5634 h 10000"/>
                  <a:gd name="connsiteX32" fmla="*/ 2866 w 9997"/>
                  <a:gd name="connsiteY32" fmla="*/ 5688 h 10000"/>
                  <a:gd name="connsiteX33" fmla="*/ 2939 w 9997"/>
                  <a:gd name="connsiteY33" fmla="*/ 5747 h 10000"/>
                  <a:gd name="connsiteX34" fmla="*/ 3005 w 9997"/>
                  <a:gd name="connsiteY34" fmla="*/ 5805 h 10000"/>
                  <a:gd name="connsiteX35" fmla="*/ 3077 w 9997"/>
                  <a:gd name="connsiteY35" fmla="*/ 5864 h 10000"/>
                  <a:gd name="connsiteX36" fmla="*/ 3142 w 9997"/>
                  <a:gd name="connsiteY36" fmla="*/ 5923 h 10000"/>
                  <a:gd name="connsiteX37" fmla="*/ 3201 w 9997"/>
                  <a:gd name="connsiteY37" fmla="*/ 5987 h 10000"/>
                  <a:gd name="connsiteX38" fmla="*/ 3267 w 9997"/>
                  <a:gd name="connsiteY38" fmla="*/ 6046 h 10000"/>
                  <a:gd name="connsiteX39" fmla="*/ 3326 w 9997"/>
                  <a:gd name="connsiteY39" fmla="*/ 6110 h 10000"/>
                  <a:gd name="connsiteX40" fmla="*/ 3385 w 9997"/>
                  <a:gd name="connsiteY40" fmla="*/ 6174 h 10000"/>
                  <a:gd name="connsiteX41" fmla="*/ 3444 w 9997"/>
                  <a:gd name="connsiteY41" fmla="*/ 6238 h 10000"/>
                  <a:gd name="connsiteX42" fmla="*/ 3496 w 9997"/>
                  <a:gd name="connsiteY42" fmla="*/ 6308 h 10000"/>
                  <a:gd name="connsiteX43" fmla="*/ 3549 w 9997"/>
                  <a:gd name="connsiteY43" fmla="*/ 6377 h 10000"/>
                  <a:gd name="connsiteX44" fmla="*/ 3601 w 9997"/>
                  <a:gd name="connsiteY44" fmla="*/ 6447 h 10000"/>
                  <a:gd name="connsiteX45" fmla="*/ 3655 w 9997"/>
                  <a:gd name="connsiteY45" fmla="*/ 6516 h 10000"/>
                  <a:gd name="connsiteX46" fmla="*/ 3694 w 9997"/>
                  <a:gd name="connsiteY46" fmla="*/ 6591 h 10000"/>
                  <a:gd name="connsiteX47" fmla="*/ 3746 w 9997"/>
                  <a:gd name="connsiteY47" fmla="*/ 6666 h 10000"/>
                  <a:gd name="connsiteX48" fmla="*/ 3785 w 9997"/>
                  <a:gd name="connsiteY48" fmla="*/ 6735 h 10000"/>
                  <a:gd name="connsiteX49" fmla="*/ 3825 w 9997"/>
                  <a:gd name="connsiteY49" fmla="*/ 6810 h 10000"/>
                  <a:gd name="connsiteX50" fmla="*/ 3864 w 9997"/>
                  <a:gd name="connsiteY50" fmla="*/ 6885 h 10000"/>
                  <a:gd name="connsiteX51" fmla="*/ 3897 w 9997"/>
                  <a:gd name="connsiteY51" fmla="*/ 6960 h 10000"/>
                  <a:gd name="connsiteX52" fmla="*/ 3929 w 9997"/>
                  <a:gd name="connsiteY52" fmla="*/ 7040 h 10000"/>
                  <a:gd name="connsiteX53" fmla="*/ 3962 w 9997"/>
                  <a:gd name="connsiteY53" fmla="*/ 7120 h 10000"/>
                  <a:gd name="connsiteX54" fmla="*/ 3995 w 9997"/>
                  <a:gd name="connsiteY54" fmla="*/ 7195 h 10000"/>
                  <a:gd name="connsiteX55" fmla="*/ 4021 w 9997"/>
                  <a:gd name="connsiteY55" fmla="*/ 7275 h 10000"/>
                  <a:gd name="connsiteX56" fmla="*/ 4041 w 9997"/>
                  <a:gd name="connsiteY56" fmla="*/ 7355 h 10000"/>
                  <a:gd name="connsiteX57" fmla="*/ 4068 w 9997"/>
                  <a:gd name="connsiteY57" fmla="*/ 7441 h 10000"/>
                  <a:gd name="connsiteX58" fmla="*/ 4087 w 9997"/>
                  <a:gd name="connsiteY58" fmla="*/ 7521 h 10000"/>
                  <a:gd name="connsiteX59" fmla="*/ 4107 w 9997"/>
                  <a:gd name="connsiteY59" fmla="*/ 7601 h 10000"/>
                  <a:gd name="connsiteX60" fmla="*/ 4120 w 9997"/>
                  <a:gd name="connsiteY60" fmla="*/ 7687 h 10000"/>
                  <a:gd name="connsiteX61" fmla="*/ 4133 w 9997"/>
                  <a:gd name="connsiteY61" fmla="*/ 7772 h 10000"/>
                  <a:gd name="connsiteX62" fmla="*/ 4139 w 9997"/>
                  <a:gd name="connsiteY62" fmla="*/ 7858 h 10000"/>
                  <a:gd name="connsiteX63" fmla="*/ 4146 w 9997"/>
                  <a:gd name="connsiteY63" fmla="*/ 7943 h 10000"/>
                  <a:gd name="connsiteX64" fmla="*/ 4146 w 9997"/>
                  <a:gd name="connsiteY64" fmla="*/ 8029 h 10000"/>
                  <a:gd name="connsiteX65" fmla="*/ 4152 w 9997"/>
                  <a:gd name="connsiteY65" fmla="*/ 8114 h 10000"/>
                  <a:gd name="connsiteX66" fmla="*/ 4146 w 9997"/>
                  <a:gd name="connsiteY66" fmla="*/ 8227 h 10000"/>
                  <a:gd name="connsiteX67" fmla="*/ 4139 w 9997"/>
                  <a:gd name="connsiteY67" fmla="*/ 8343 h 10000"/>
                  <a:gd name="connsiteX68" fmla="*/ 4133 w 9997"/>
                  <a:gd name="connsiteY68" fmla="*/ 8450 h 10000"/>
                  <a:gd name="connsiteX69" fmla="*/ 4113 w 9997"/>
                  <a:gd name="connsiteY69" fmla="*/ 8562 h 10000"/>
                  <a:gd name="connsiteX70" fmla="*/ 6724 w 9997"/>
                  <a:gd name="connsiteY70" fmla="*/ 10000 h 10000"/>
                  <a:gd name="connsiteX71" fmla="*/ 9847 w 9997"/>
                  <a:gd name="connsiteY71" fmla="*/ 9498 h 10000"/>
                  <a:gd name="connsiteX72" fmla="*/ 9886 w 9997"/>
                  <a:gd name="connsiteY72" fmla="*/ 9332 h 10000"/>
                  <a:gd name="connsiteX73" fmla="*/ 9912 w 9997"/>
                  <a:gd name="connsiteY73" fmla="*/ 9161 h 10000"/>
                  <a:gd name="connsiteX74" fmla="*/ 9938 w 9997"/>
                  <a:gd name="connsiteY74" fmla="*/ 8990 h 10000"/>
                  <a:gd name="connsiteX75" fmla="*/ 9958 w 9997"/>
                  <a:gd name="connsiteY75" fmla="*/ 8813 h 10000"/>
                  <a:gd name="connsiteX76" fmla="*/ 9971 w 9997"/>
                  <a:gd name="connsiteY76" fmla="*/ 8637 h 10000"/>
                  <a:gd name="connsiteX77" fmla="*/ 9984 w 9997"/>
                  <a:gd name="connsiteY77" fmla="*/ 8466 h 10000"/>
                  <a:gd name="connsiteX78" fmla="*/ 9990 w 9997"/>
                  <a:gd name="connsiteY78" fmla="*/ 8291 h 10000"/>
                  <a:gd name="connsiteX79" fmla="*/ 9997 w 9997"/>
                  <a:gd name="connsiteY79" fmla="*/ 8114 h 10000"/>
                  <a:gd name="connsiteX80" fmla="*/ 9990 w 9997"/>
                  <a:gd name="connsiteY80" fmla="*/ 7901 h 10000"/>
                  <a:gd name="connsiteX81" fmla="*/ 9984 w 9997"/>
                  <a:gd name="connsiteY81" fmla="*/ 7697 h 10000"/>
                  <a:gd name="connsiteX82" fmla="*/ 9964 w 9997"/>
                  <a:gd name="connsiteY82" fmla="*/ 7489 h 10000"/>
                  <a:gd name="connsiteX83" fmla="*/ 9945 w 9997"/>
                  <a:gd name="connsiteY83" fmla="*/ 7286 h 10000"/>
                  <a:gd name="connsiteX84" fmla="*/ 9912 w 9997"/>
                  <a:gd name="connsiteY84" fmla="*/ 7077 h 10000"/>
                  <a:gd name="connsiteX85" fmla="*/ 9879 w 9997"/>
                  <a:gd name="connsiteY85" fmla="*/ 6880 h 10000"/>
                  <a:gd name="connsiteX86" fmla="*/ 9840 w 9997"/>
                  <a:gd name="connsiteY86" fmla="*/ 6677 h 10000"/>
                  <a:gd name="connsiteX87" fmla="*/ 9793 w 9997"/>
                  <a:gd name="connsiteY87" fmla="*/ 6479 h 10000"/>
                  <a:gd name="connsiteX88" fmla="*/ 9741 w 9997"/>
                  <a:gd name="connsiteY88" fmla="*/ 6281 h 10000"/>
                  <a:gd name="connsiteX89" fmla="*/ 9682 w 9997"/>
                  <a:gd name="connsiteY89" fmla="*/ 6089 h 10000"/>
                  <a:gd name="connsiteX90" fmla="*/ 9617 w 9997"/>
                  <a:gd name="connsiteY90" fmla="*/ 5891 h 10000"/>
                  <a:gd name="connsiteX91" fmla="*/ 9552 w 9997"/>
                  <a:gd name="connsiteY91" fmla="*/ 5698 h 10000"/>
                  <a:gd name="connsiteX92" fmla="*/ 9472 w 9997"/>
                  <a:gd name="connsiteY92" fmla="*/ 5511 h 10000"/>
                  <a:gd name="connsiteX93" fmla="*/ 9393 w 9997"/>
                  <a:gd name="connsiteY93" fmla="*/ 5324 h 10000"/>
                  <a:gd name="connsiteX94" fmla="*/ 9301 w 9997"/>
                  <a:gd name="connsiteY94" fmla="*/ 5137 h 10000"/>
                  <a:gd name="connsiteX95" fmla="*/ 9210 w 9997"/>
                  <a:gd name="connsiteY95" fmla="*/ 4957 h 10000"/>
                  <a:gd name="connsiteX96" fmla="*/ 9118 w 9997"/>
                  <a:gd name="connsiteY96" fmla="*/ 4775 h 10000"/>
                  <a:gd name="connsiteX97" fmla="*/ 9013 w 9997"/>
                  <a:gd name="connsiteY97" fmla="*/ 4598 h 10000"/>
                  <a:gd name="connsiteX98" fmla="*/ 8908 w 9997"/>
                  <a:gd name="connsiteY98" fmla="*/ 4422 h 10000"/>
                  <a:gd name="connsiteX99" fmla="*/ 8797 w 9997"/>
                  <a:gd name="connsiteY99" fmla="*/ 4246 h 10000"/>
                  <a:gd name="connsiteX100" fmla="*/ 8679 w 9997"/>
                  <a:gd name="connsiteY100" fmla="*/ 4075 h 10000"/>
                  <a:gd name="connsiteX101" fmla="*/ 8554 w 9997"/>
                  <a:gd name="connsiteY101" fmla="*/ 3909 h 10000"/>
                  <a:gd name="connsiteX102" fmla="*/ 8429 w 9997"/>
                  <a:gd name="connsiteY102" fmla="*/ 3743 h 10000"/>
                  <a:gd name="connsiteX103" fmla="*/ 8298 w 9997"/>
                  <a:gd name="connsiteY103" fmla="*/ 3578 h 10000"/>
                  <a:gd name="connsiteX104" fmla="*/ 8160 w 9997"/>
                  <a:gd name="connsiteY104" fmla="*/ 3417 h 10000"/>
                  <a:gd name="connsiteX105" fmla="*/ 8016 w 9997"/>
                  <a:gd name="connsiteY105" fmla="*/ 3262 h 10000"/>
                  <a:gd name="connsiteX106" fmla="*/ 7871 w 9997"/>
                  <a:gd name="connsiteY106" fmla="*/ 3107 h 10000"/>
                  <a:gd name="connsiteX107" fmla="*/ 7721 w 9997"/>
                  <a:gd name="connsiteY107" fmla="*/ 2952 h 10000"/>
                  <a:gd name="connsiteX108" fmla="*/ 7571 w 9997"/>
                  <a:gd name="connsiteY108" fmla="*/ 2808 h 10000"/>
                  <a:gd name="connsiteX109" fmla="*/ 7405 w 9997"/>
                  <a:gd name="connsiteY109" fmla="*/ 2664 h 10000"/>
                  <a:gd name="connsiteX110" fmla="*/ 7248 w 9997"/>
                  <a:gd name="connsiteY110" fmla="*/ 2519 h 10000"/>
                  <a:gd name="connsiteX111" fmla="*/ 7078 w 9997"/>
                  <a:gd name="connsiteY111" fmla="*/ 2375 h 10000"/>
                  <a:gd name="connsiteX112" fmla="*/ 6908 w 9997"/>
                  <a:gd name="connsiteY112" fmla="*/ 2241 h 10000"/>
                  <a:gd name="connsiteX113" fmla="*/ 6738 w 9997"/>
                  <a:gd name="connsiteY113" fmla="*/ 2108 h 10000"/>
                  <a:gd name="connsiteX114" fmla="*/ 6554 w 9997"/>
                  <a:gd name="connsiteY114" fmla="*/ 1980 h 10000"/>
                  <a:gd name="connsiteX115" fmla="*/ 6370 w 9997"/>
                  <a:gd name="connsiteY115" fmla="*/ 1857 h 10000"/>
                  <a:gd name="connsiteX116" fmla="*/ 6186 w 9997"/>
                  <a:gd name="connsiteY116" fmla="*/ 1734 h 10000"/>
                  <a:gd name="connsiteX117" fmla="*/ 5996 w 9997"/>
                  <a:gd name="connsiteY117" fmla="*/ 1617 h 10000"/>
                  <a:gd name="connsiteX118" fmla="*/ 5799 w 9997"/>
                  <a:gd name="connsiteY118" fmla="*/ 1500 h 10000"/>
                  <a:gd name="connsiteX119" fmla="*/ 5603 w 9997"/>
                  <a:gd name="connsiteY119" fmla="*/ 1387 h 10000"/>
                  <a:gd name="connsiteX120" fmla="*/ 5405 w 9997"/>
                  <a:gd name="connsiteY120" fmla="*/ 1280 h 10000"/>
                  <a:gd name="connsiteX121" fmla="*/ 5202 w 9997"/>
                  <a:gd name="connsiteY121" fmla="*/ 1179 h 10000"/>
                  <a:gd name="connsiteX122" fmla="*/ 4999 w 9997"/>
                  <a:gd name="connsiteY122" fmla="*/ 1077 h 10000"/>
                  <a:gd name="connsiteX123" fmla="*/ 4782 w 9997"/>
                  <a:gd name="connsiteY123" fmla="*/ 981 h 10000"/>
                  <a:gd name="connsiteX124" fmla="*/ 4573 w 9997"/>
                  <a:gd name="connsiteY124" fmla="*/ 890 h 10000"/>
                  <a:gd name="connsiteX125" fmla="*/ 4355 w 9997"/>
                  <a:gd name="connsiteY125" fmla="*/ 805 h 10000"/>
                  <a:gd name="connsiteX126" fmla="*/ 4133 w 9997"/>
                  <a:gd name="connsiteY126" fmla="*/ 719 h 10000"/>
                  <a:gd name="connsiteX127" fmla="*/ 3916 w 9997"/>
                  <a:gd name="connsiteY127" fmla="*/ 639 h 10000"/>
                  <a:gd name="connsiteX128" fmla="*/ 3694 w 9997"/>
                  <a:gd name="connsiteY128" fmla="*/ 570 h 10000"/>
                  <a:gd name="connsiteX129" fmla="*/ 3463 w 9997"/>
                  <a:gd name="connsiteY129" fmla="*/ 495 h 10000"/>
                  <a:gd name="connsiteX130" fmla="*/ 3233 w 9997"/>
                  <a:gd name="connsiteY130" fmla="*/ 431 h 10000"/>
                  <a:gd name="connsiteX131" fmla="*/ 2998 w 9997"/>
                  <a:gd name="connsiteY131" fmla="*/ 366 h 10000"/>
                  <a:gd name="connsiteX132" fmla="*/ 2768 w 9997"/>
                  <a:gd name="connsiteY132" fmla="*/ 313 h 10000"/>
                  <a:gd name="connsiteX133" fmla="*/ 2527 w 9997"/>
                  <a:gd name="connsiteY133" fmla="*/ 260 h 10000"/>
                  <a:gd name="connsiteX134" fmla="*/ 2283 w 9997"/>
                  <a:gd name="connsiteY134" fmla="*/ 211 h 10000"/>
                  <a:gd name="connsiteX135" fmla="*/ 2046 w 9997"/>
                  <a:gd name="connsiteY135" fmla="*/ 169 h 10000"/>
                  <a:gd name="connsiteX136" fmla="*/ 1805 w 9997"/>
                  <a:gd name="connsiteY136" fmla="*/ 131 h 10000"/>
                  <a:gd name="connsiteX137" fmla="*/ 1555 w 9997"/>
                  <a:gd name="connsiteY137" fmla="*/ 94 h 10000"/>
                  <a:gd name="connsiteX138" fmla="*/ 1305 w 9997"/>
                  <a:gd name="connsiteY138" fmla="*/ 67 h 10000"/>
                  <a:gd name="connsiteX139" fmla="*/ 1057 w 9997"/>
                  <a:gd name="connsiteY139" fmla="*/ 46 h 10000"/>
                  <a:gd name="connsiteX140" fmla="*/ 807 w 9997"/>
                  <a:gd name="connsiteY140" fmla="*/ 30 h 10000"/>
                  <a:gd name="connsiteX141" fmla="*/ 551 w 9997"/>
                  <a:gd name="connsiteY141" fmla="*/ 14 h 10000"/>
                  <a:gd name="connsiteX142" fmla="*/ 295 w 9997"/>
                  <a:gd name="connsiteY142" fmla="*/ 8 h 10000"/>
                  <a:gd name="connsiteX143" fmla="*/ 39 w 9997"/>
                  <a:gd name="connsiteY143" fmla="*/ 3 h 10000"/>
                  <a:gd name="connsiteX144" fmla="*/ 0 w 9997"/>
                  <a:gd name="connsiteY144" fmla="*/ 0 h 10000"/>
                  <a:gd name="connsiteX145" fmla="*/ 1210 w 9997"/>
                  <a:gd name="connsiteY145" fmla="*/ 2445 h 10000"/>
                  <a:gd name="connsiteX146" fmla="*/ 7 w 9997"/>
                  <a:gd name="connsiteY146" fmla="*/ 47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997" h="10000">
                    <a:moveTo>
                      <a:pt x="7" y="4770"/>
                    </a:moveTo>
                    <a:cubicBezTo>
                      <a:pt x="15" y="4768"/>
                      <a:pt x="12" y="4766"/>
                      <a:pt x="20" y="4764"/>
                    </a:cubicBezTo>
                    <a:lnTo>
                      <a:pt x="124" y="4764"/>
                    </a:lnTo>
                    <a:lnTo>
                      <a:pt x="230" y="4770"/>
                    </a:lnTo>
                    <a:lnTo>
                      <a:pt x="335" y="4775"/>
                    </a:lnTo>
                    <a:lnTo>
                      <a:pt x="439" y="4780"/>
                    </a:lnTo>
                    <a:lnTo>
                      <a:pt x="545" y="4796"/>
                    </a:lnTo>
                    <a:lnTo>
                      <a:pt x="650" y="4807"/>
                    </a:lnTo>
                    <a:lnTo>
                      <a:pt x="748" y="4818"/>
                    </a:lnTo>
                    <a:cubicBezTo>
                      <a:pt x="781" y="4823"/>
                      <a:pt x="813" y="4829"/>
                      <a:pt x="846" y="4834"/>
                    </a:cubicBezTo>
                    <a:lnTo>
                      <a:pt x="952" y="4850"/>
                    </a:lnTo>
                    <a:lnTo>
                      <a:pt x="1050" y="4871"/>
                    </a:lnTo>
                    <a:lnTo>
                      <a:pt x="1148" y="4892"/>
                    </a:lnTo>
                    <a:cubicBezTo>
                      <a:pt x="1181" y="4899"/>
                      <a:pt x="1213" y="4907"/>
                      <a:pt x="1246" y="4914"/>
                    </a:cubicBezTo>
                    <a:lnTo>
                      <a:pt x="1339" y="4941"/>
                    </a:lnTo>
                    <a:lnTo>
                      <a:pt x="1437" y="4967"/>
                    </a:lnTo>
                    <a:cubicBezTo>
                      <a:pt x="1467" y="4978"/>
                      <a:pt x="1499" y="4988"/>
                      <a:pt x="1529" y="4999"/>
                    </a:cubicBezTo>
                    <a:cubicBezTo>
                      <a:pt x="1560" y="5009"/>
                      <a:pt x="1590" y="5020"/>
                      <a:pt x="1621" y="5030"/>
                    </a:cubicBezTo>
                    <a:cubicBezTo>
                      <a:pt x="1651" y="5041"/>
                      <a:pt x="1682" y="5051"/>
                      <a:pt x="1712" y="5062"/>
                    </a:cubicBezTo>
                    <a:lnTo>
                      <a:pt x="1805" y="5095"/>
                    </a:lnTo>
                    <a:lnTo>
                      <a:pt x="1896" y="5132"/>
                    </a:lnTo>
                    <a:cubicBezTo>
                      <a:pt x="1927" y="5144"/>
                      <a:pt x="1957" y="5157"/>
                      <a:pt x="1988" y="5169"/>
                    </a:cubicBezTo>
                    <a:lnTo>
                      <a:pt x="2073" y="5212"/>
                    </a:lnTo>
                    <a:cubicBezTo>
                      <a:pt x="2101" y="5225"/>
                      <a:pt x="2131" y="5237"/>
                      <a:pt x="2159" y="5250"/>
                    </a:cubicBezTo>
                    <a:lnTo>
                      <a:pt x="2244" y="5292"/>
                    </a:lnTo>
                    <a:cubicBezTo>
                      <a:pt x="2270" y="5306"/>
                      <a:pt x="2296" y="5321"/>
                      <a:pt x="2322" y="5335"/>
                    </a:cubicBezTo>
                    <a:lnTo>
                      <a:pt x="2407" y="5383"/>
                    </a:lnTo>
                    <a:lnTo>
                      <a:pt x="2485" y="5431"/>
                    </a:lnTo>
                    <a:lnTo>
                      <a:pt x="2566" y="5479"/>
                    </a:lnTo>
                    <a:lnTo>
                      <a:pt x="2644" y="5527"/>
                    </a:lnTo>
                    <a:lnTo>
                      <a:pt x="2723" y="5581"/>
                    </a:lnTo>
                    <a:cubicBezTo>
                      <a:pt x="2747" y="5599"/>
                      <a:pt x="2771" y="5616"/>
                      <a:pt x="2795" y="5634"/>
                    </a:cubicBezTo>
                    <a:cubicBezTo>
                      <a:pt x="2819" y="5652"/>
                      <a:pt x="2842" y="5670"/>
                      <a:pt x="2866" y="5688"/>
                    </a:cubicBezTo>
                    <a:cubicBezTo>
                      <a:pt x="2891" y="5708"/>
                      <a:pt x="2915" y="5727"/>
                      <a:pt x="2939" y="5747"/>
                    </a:cubicBezTo>
                    <a:cubicBezTo>
                      <a:pt x="2961" y="5766"/>
                      <a:pt x="2983" y="5786"/>
                      <a:pt x="3005" y="5805"/>
                    </a:cubicBezTo>
                    <a:cubicBezTo>
                      <a:pt x="3029" y="5825"/>
                      <a:pt x="3053" y="5844"/>
                      <a:pt x="3077" y="5864"/>
                    </a:cubicBezTo>
                    <a:lnTo>
                      <a:pt x="3142" y="5923"/>
                    </a:lnTo>
                    <a:cubicBezTo>
                      <a:pt x="3162" y="5944"/>
                      <a:pt x="3181" y="5966"/>
                      <a:pt x="3201" y="5987"/>
                    </a:cubicBezTo>
                    <a:cubicBezTo>
                      <a:pt x="3223" y="6007"/>
                      <a:pt x="3245" y="6026"/>
                      <a:pt x="3267" y="6046"/>
                    </a:cubicBezTo>
                    <a:cubicBezTo>
                      <a:pt x="3287" y="6067"/>
                      <a:pt x="3306" y="6089"/>
                      <a:pt x="3326" y="6110"/>
                    </a:cubicBezTo>
                    <a:cubicBezTo>
                      <a:pt x="3346" y="6131"/>
                      <a:pt x="3365" y="6153"/>
                      <a:pt x="3385" y="6174"/>
                    </a:cubicBezTo>
                    <a:cubicBezTo>
                      <a:pt x="3405" y="6195"/>
                      <a:pt x="3424" y="6217"/>
                      <a:pt x="3444" y="6238"/>
                    </a:cubicBezTo>
                    <a:lnTo>
                      <a:pt x="3496" y="6308"/>
                    </a:lnTo>
                    <a:cubicBezTo>
                      <a:pt x="3514" y="6331"/>
                      <a:pt x="3532" y="6354"/>
                      <a:pt x="3549" y="6377"/>
                    </a:cubicBezTo>
                    <a:lnTo>
                      <a:pt x="3601" y="6447"/>
                    </a:lnTo>
                    <a:cubicBezTo>
                      <a:pt x="3619" y="6470"/>
                      <a:pt x="3636" y="6493"/>
                      <a:pt x="3655" y="6516"/>
                    </a:cubicBezTo>
                    <a:lnTo>
                      <a:pt x="3694" y="6591"/>
                    </a:lnTo>
                    <a:cubicBezTo>
                      <a:pt x="3711" y="6616"/>
                      <a:pt x="3729" y="6641"/>
                      <a:pt x="3746" y="6666"/>
                    </a:cubicBezTo>
                    <a:lnTo>
                      <a:pt x="3785" y="6735"/>
                    </a:lnTo>
                    <a:cubicBezTo>
                      <a:pt x="3798" y="6760"/>
                      <a:pt x="3812" y="6785"/>
                      <a:pt x="3825" y="6810"/>
                    </a:cubicBezTo>
                    <a:lnTo>
                      <a:pt x="3864" y="6885"/>
                    </a:lnTo>
                    <a:lnTo>
                      <a:pt x="3897" y="6960"/>
                    </a:lnTo>
                    <a:cubicBezTo>
                      <a:pt x="3908" y="6987"/>
                      <a:pt x="3918" y="7013"/>
                      <a:pt x="3929" y="7040"/>
                    </a:cubicBezTo>
                    <a:cubicBezTo>
                      <a:pt x="3940" y="7067"/>
                      <a:pt x="3951" y="7093"/>
                      <a:pt x="3962" y="7120"/>
                    </a:cubicBezTo>
                    <a:lnTo>
                      <a:pt x="3995" y="7195"/>
                    </a:lnTo>
                    <a:cubicBezTo>
                      <a:pt x="4004" y="7222"/>
                      <a:pt x="4012" y="7248"/>
                      <a:pt x="4021" y="7275"/>
                    </a:cubicBezTo>
                    <a:cubicBezTo>
                      <a:pt x="4027" y="7302"/>
                      <a:pt x="4035" y="7328"/>
                      <a:pt x="4041" y="7355"/>
                    </a:cubicBezTo>
                    <a:cubicBezTo>
                      <a:pt x="4050" y="7384"/>
                      <a:pt x="4059" y="7412"/>
                      <a:pt x="4068" y="7441"/>
                    </a:cubicBezTo>
                    <a:cubicBezTo>
                      <a:pt x="4074" y="7468"/>
                      <a:pt x="4081" y="7494"/>
                      <a:pt x="4087" y="7521"/>
                    </a:cubicBezTo>
                    <a:cubicBezTo>
                      <a:pt x="4094" y="7548"/>
                      <a:pt x="4100" y="7574"/>
                      <a:pt x="4107" y="7601"/>
                    </a:cubicBezTo>
                    <a:cubicBezTo>
                      <a:pt x="4111" y="7630"/>
                      <a:pt x="4116" y="7658"/>
                      <a:pt x="4120" y="7687"/>
                    </a:cubicBezTo>
                    <a:cubicBezTo>
                      <a:pt x="4124" y="7715"/>
                      <a:pt x="4129" y="7744"/>
                      <a:pt x="4133" y="7772"/>
                    </a:cubicBezTo>
                    <a:cubicBezTo>
                      <a:pt x="4135" y="7801"/>
                      <a:pt x="4137" y="7829"/>
                      <a:pt x="4139" y="7858"/>
                    </a:cubicBezTo>
                    <a:cubicBezTo>
                      <a:pt x="4141" y="7886"/>
                      <a:pt x="4144" y="7915"/>
                      <a:pt x="4146" y="7943"/>
                    </a:cubicBezTo>
                    <a:lnTo>
                      <a:pt x="4146" y="8029"/>
                    </a:lnTo>
                    <a:cubicBezTo>
                      <a:pt x="4148" y="8057"/>
                      <a:pt x="4150" y="8086"/>
                      <a:pt x="4152" y="8114"/>
                    </a:cubicBezTo>
                    <a:cubicBezTo>
                      <a:pt x="4150" y="8152"/>
                      <a:pt x="4148" y="8189"/>
                      <a:pt x="4146" y="8227"/>
                    </a:cubicBezTo>
                    <a:cubicBezTo>
                      <a:pt x="4144" y="8266"/>
                      <a:pt x="4141" y="8305"/>
                      <a:pt x="4139" y="8343"/>
                    </a:cubicBezTo>
                    <a:cubicBezTo>
                      <a:pt x="4137" y="8379"/>
                      <a:pt x="4135" y="8414"/>
                      <a:pt x="4133" y="8450"/>
                    </a:cubicBezTo>
                    <a:cubicBezTo>
                      <a:pt x="4126" y="8487"/>
                      <a:pt x="4120" y="8525"/>
                      <a:pt x="4113" y="8562"/>
                    </a:cubicBezTo>
                    <a:lnTo>
                      <a:pt x="6724" y="10000"/>
                    </a:lnTo>
                    <a:lnTo>
                      <a:pt x="9847" y="9498"/>
                    </a:lnTo>
                    <a:cubicBezTo>
                      <a:pt x="9860" y="9443"/>
                      <a:pt x="9873" y="9387"/>
                      <a:pt x="9886" y="9332"/>
                    </a:cubicBezTo>
                    <a:cubicBezTo>
                      <a:pt x="9895" y="9275"/>
                      <a:pt x="9903" y="9218"/>
                      <a:pt x="9912" y="9161"/>
                    </a:cubicBezTo>
                    <a:cubicBezTo>
                      <a:pt x="9921" y="9104"/>
                      <a:pt x="9929" y="9047"/>
                      <a:pt x="9938" y="8990"/>
                    </a:cubicBezTo>
                    <a:cubicBezTo>
                      <a:pt x="9945" y="8931"/>
                      <a:pt x="9951" y="8872"/>
                      <a:pt x="9958" y="8813"/>
                    </a:cubicBezTo>
                    <a:cubicBezTo>
                      <a:pt x="9962" y="8754"/>
                      <a:pt x="9967" y="8696"/>
                      <a:pt x="9971" y="8637"/>
                    </a:cubicBezTo>
                    <a:cubicBezTo>
                      <a:pt x="9975" y="8580"/>
                      <a:pt x="9980" y="8523"/>
                      <a:pt x="9984" y="8466"/>
                    </a:cubicBezTo>
                    <a:cubicBezTo>
                      <a:pt x="9986" y="8407"/>
                      <a:pt x="9988" y="8349"/>
                      <a:pt x="9990" y="8291"/>
                    </a:cubicBezTo>
                    <a:cubicBezTo>
                      <a:pt x="9992" y="8232"/>
                      <a:pt x="9995" y="8173"/>
                      <a:pt x="9997" y="8114"/>
                    </a:cubicBezTo>
                    <a:cubicBezTo>
                      <a:pt x="9995" y="8043"/>
                      <a:pt x="9992" y="7972"/>
                      <a:pt x="9990" y="7901"/>
                    </a:cubicBezTo>
                    <a:lnTo>
                      <a:pt x="9984" y="7697"/>
                    </a:lnTo>
                    <a:cubicBezTo>
                      <a:pt x="9977" y="7628"/>
                      <a:pt x="9971" y="7558"/>
                      <a:pt x="9964" y="7489"/>
                    </a:cubicBezTo>
                    <a:cubicBezTo>
                      <a:pt x="9958" y="7421"/>
                      <a:pt x="9951" y="7354"/>
                      <a:pt x="9945" y="7286"/>
                    </a:cubicBezTo>
                    <a:cubicBezTo>
                      <a:pt x="9934" y="7216"/>
                      <a:pt x="9923" y="7147"/>
                      <a:pt x="9912" y="7077"/>
                    </a:cubicBezTo>
                    <a:cubicBezTo>
                      <a:pt x="9901" y="7011"/>
                      <a:pt x="9890" y="6946"/>
                      <a:pt x="9879" y="6880"/>
                    </a:cubicBezTo>
                    <a:cubicBezTo>
                      <a:pt x="9866" y="6812"/>
                      <a:pt x="9853" y="6745"/>
                      <a:pt x="9840" y="6677"/>
                    </a:cubicBezTo>
                    <a:cubicBezTo>
                      <a:pt x="9825" y="6611"/>
                      <a:pt x="9809" y="6545"/>
                      <a:pt x="9793" y="6479"/>
                    </a:cubicBezTo>
                    <a:cubicBezTo>
                      <a:pt x="9776" y="6413"/>
                      <a:pt x="9758" y="6347"/>
                      <a:pt x="9741" y="6281"/>
                    </a:cubicBezTo>
                    <a:cubicBezTo>
                      <a:pt x="9721" y="6217"/>
                      <a:pt x="9702" y="6153"/>
                      <a:pt x="9682" y="6089"/>
                    </a:cubicBezTo>
                    <a:cubicBezTo>
                      <a:pt x="9660" y="6023"/>
                      <a:pt x="9639" y="5957"/>
                      <a:pt x="9617" y="5891"/>
                    </a:cubicBezTo>
                    <a:cubicBezTo>
                      <a:pt x="9595" y="5827"/>
                      <a:pt x="9574" y="5762"/>
                      <a:pt x="9552" y="5698"/>
                    </a:cubicBezTo>
                    <a:cubicBezTo>
                      <a:pt x="9526" y="5636"/>
                      <a:pt x="9499" y="5573"/>
                      <a:pt x="9472" y="5511"/>
                    </a:cubicBezTo>
                    <a:cubicBezTo>
                      <a:pt x="9446" y="5449"/>
                      <a:pt x="9420" y="5386"/>
                      <a:pt x="9393" y="5324"/>
                    </a:cubicBezTo>
                    <a:cubicBezTo>
                      <a:pt x="9362" y="5262"/>
                      <a:pt x="9332" y="5199"/>
                      <a:pt x="9301" y="5137"/>
                    </a:cubicBezTo>
                    <a:cubicBezTo>
                      <a:pt x="9271" y="5077"/>
                      <a:pt x="9240" y="5016"/>
                      <a:pt x="9210" y="4957"/>
                    </a:cubicBezTo>
                    <a:cubicBezTo>
                      <a:pt x="9179" y="4896"/>
                      <a:pt x="9149" y="4836"/>
                      <a:pt x="9118" y="4775"/>
                    </a:cubicBezTo>
                    <a:cubicBezTo>
                      <a:pt x="9083" y="4716"/>
                      <a:pt x="9049" y="4657"/>
                      <a:pt x="9013" y="4598"/>
                    </a:cubicBezTo>
                    <a:lnTo>
                      <a:pt x="8908" y="4422"/>
                    </a:lnTo>
                    <a:lnTo>
                      <a:pt x="8797" y="4246"/>
                    </a:lnTo>
                    <a:cubicBezTo>
                      <a:pt x="8758" y="4189"/>
                      <a:pt x="8718" y="4132"/>
                      <a:pt x="8679" y="4075"/>
                    </a:cubicBezTo>
                    <a:cubicBezTo>
                      <a:pt x="8637" y="4020"/>
                      <a:pt x="8596" y="3964"/>
                      <a:pt x="8554" y="3909"/>
                    </a:cubicBezTo>
                    <a:cubicBezTo>
                      <a:pt x="8512" y="3854"/>
                      <a:pt x="8471" y="3798"/>
                      <a:pt x="8429" y="3743"/>
                    </a:cubicBezTo>
                    <a:lnTo>
                      <a:pt x="8298" y="3578"/>
                    </a:lnTo>
                    <a:lnTo>
                      <a:pt x="8160" y="3417"/>
                    </a:lnTo>
                    <a:lnTo>
                      <a:pt x="8016" y="3262"/>
                    </a:lnTo>
                    <a:cubicBezTo>
                      <a:pt x="7968" y="3210"/>
                      <a:pt x="7919" y="3159"/>
                      <a:pt x="7871" y="3107"/>
                    </a:cubicBezTo>
                    <a:lnTo>
                      <a:pt x="7721" y="2952"/>
                    </a:lnTo>
                    <a:lnTo>
                      <a:pt x="7571" y="2808"/>
                    </a:lnTo>
                    <a:lnTo>
                      <a:pt x="7405" y="2664"/>
                    </a:lnTo>
                    <a:lnTo>
                      <a:pt x="7248" y="2519"/>
                    </a:lnTo>
                    <a:lnTo>
                      <a:pt x="7078" y="2375"/>
                    </a:lnTo>
                    <a:lnTo>
                      <a:pt x="6908" y="2241"/>
                    </a:lnTo>
                    <a:cubicBezTo>
                      <a:pt x="6851" y="2197"/>
                      <a:pt x="6795" y="2152"/>
                      <a:pt x="6738" y="2108"/>
                    </a:cubicBezTo>
                    <a:lnTo>
                      <a:pt x="6554" y="1980"/>
                    </a:lnTo>
                    <a:lnTo>
                      <a:pt x="6370" y="1857"/>
                    </a:lnTo>
                    <a:lnTo>
                      <a:pt x="6186" y="1734"/>
                    </a:lnTo>
                    <a:lnTo>
                      <a:pt x="5996" y="1617"/>
                    </a:lnTo>
                    <a:lnTo>
                      <a:pt x="5799" y="1500"/>
                    </a:lnTo>
                    <a:lnTo>
                      <a:pt x="5603" y="1387"/>
                    </a:lnTo>
                    <a:lnTo>
                      <a:pt x="5405" y="1280"/>
                    </a:lnTo>
                    <a:lnTo>
                      <a:pt x="5202" y="1179"/>
                    </a:lnTo>
                    <a:lnTo>
                      <a:pt x="4999" y="1077"/>
                    </a:lnTo>
                    <a:lnTo>
                      <a:pt x="4782" y="981"/>
                    </a:lnTo>
                    <a:lnTo>
                      <a:pt x="4573" y="890"/>
                    </a:lnTo>
                    <a:lnTo>
                      <a:pt x="4355" y="805"/>
                    </a:lnTo>
                    <a:lnTo>
                      <a:pt x="4133" y="719"/>
                    </a:lnTo>
                    <a:lnTo>
                      <a:pt x="3916" y="639"/>
                    </a:lnTo>
                    <a:lnTo>
                      <a:pt x="3694" y="570"/>
                    </a:lnTo>
                    <a:lnTo>
                      <a:pt x="3463" y="495"/>
                    </a:lnTo>
                    <a:lnTo>
                      <a:pt x="3233" y="431"/>
                    </a:lnTo>
                    <a:lnTo>
                      <a:pt x="2998" y="366"/>
                    </a:lnTo>
                    <a:lnTo>
                      <a:pt x="2768" y="313"/>
                    </a:lnTo>
                    <a:lnTo>
                      <a:pt x="2527" y="260"/>
                    </a:lnTo>
                    <a:lnTo>
                      <a:pt x="2283" y="211"/>
                    </a:lnTo>
                    <a:lnTo>
                      <a:pt x="2046" y="169"/>
                    </a:lnTo>
                    <a:lnTo>
                      <a:pt x="1805" y="131"/>
                    </a:lnTo>
                    <a:lnTo>
                      <a:pt x="1555" y="94"/>
                    </a:lnTo>
                    <a:lnTo>
                      <a:pt x="1305" y="67"/>
                    </a:lnTo>
                    <a:lnTo>
                      <a:pt x="1057" y="46"/>
                    </a:lnTo>
                    <a:lnTo>
                      <a:pt x="807" y="30"/>
                    </a:lnTo>
                    <a:lnTo>
                      <a:pt x="551" y="14"/>
                    </a:lnTo>
                    <a:lnTo>
                      <a:pt x="295" y="8"/>
                    </a:lnTo>
                    <a:lnTo>
                      <a:pt x="39" y="3"/>
                    </a:lnTo>
                    <a:cubicBezTo>
                      <a:pt x="13" y="5"/>
                      <a:pt x="26" y="-2"/>
                      <a:pt x="0" y="0"/>
                    </a:cubicBezTo>
                    <a:lnTo>
                      <a:pt x="1210" y="2445"/>
                    </a:lnTo>
                    <a:lnTo>
                      <a:pt x="7" y="4770"/>
                    </a:lnTo>
                    <a:close/>
                  </a:path>
                </a:pathLst>
              </a:custGeom>
              <a:solidFill>
                <a:schemeClr val="accent1"/>
              </a:solidFill>
              <a:ln w="19050">
                <a:solidFill>
                  <a:schemeClr val="bg1"/>
                </a:solidFill>
                <a:round/>
                <a:headEnd/>
                <a:tailEnd/>
              </a:ln>
            </p:spPr>
            <p:txBody>
              <a:bodyPr>
                <a:noAutofit/>
              </a:bodyPr>
              <a:lstStyle/>
              <a:p>
                <a:endParaRPr lang="en-US" sz="1100" dirty="0">
                  <a:solidFill>
                    <a:srgbClr val="FFFFFF"/>
                  </a:solidFill>
                </a:endParaRPr>
              </a:p>
            </p:txBody>
          </p:sp>
          <p:sp>
            <p:nvSpPr>
              <p:cNvPr id="53" name="Freeform 4"/>
              <p:cNvSpPr>
                <a:spLocks/>
              </p:cNvSpPr>
              <p:nvPr>
                <p:custDataLst>
                  <p:tags r:id="rId11"/>
                </p:custDataLst>
              </p:nvPr>
            </p:nvSpPr>
            <p:spPr bwMode="auto">
              <a:xfrm>
                <a:off x="-84370714" y="-26265662"/>
                <a:ext cx="41346518" cy="66837563"/>
              </a:xfrm>
              <a:custGeom>
                <a:avLst/>
                <a:gdLst>
                  <a:gd name="T0" fmla="*/ 2147483647 w 1349"/>
                  <a:gd name="T1" fmla="*/ 2147483647 h 2182"/>
                  <a:gd name="T2" fmla="*/ 2147483647 w 1349"/>
                  <a:gd name="T3" fmla="*/ 2147483647 h 2182"/>
                  <a:gd name="T4" fmla="*/ 2147483647 w 1349"/>
                  <a:gd name="T5" fmla="*/ 2147483647 h 2182"/>
                  <a:gd name="T6" fmla="*/ 2147483647 w 1349"/>
                  <a:gd name="T7" fmla="*/ 2147483647 h 2182"/>
                  <a:gd name="T8" fmla="*/ 2147483647 w 1349"/>
                  <a:gd name="T9" fmla="*/ 2147483647 h 2182"/>
                  <a:gd name="T10" fmla="*/ 2147483647 w 1349"/>
                  <a:gd name="T11" fmla="*/ 2147483647 h 2182"/>
                  <a:gd name="T12" fmla="*/ 2147483647 w 1349"/>
                  <a:gd name="T13" fmla="*/ 2147483647 h 2182"/>
                  <a:gd name="T14" fmla="*/ 2147483647 w 1349"/>
                  <a:gd name="T15" fmla="*/ 2147483647 h 2182"/>
                  <a:gd name="T16" fmla="*/ 2147483647 w 1349"/>
                  <a:gd name="T17" fmla="*/ 2147483647 h 2182"/>
                  <a:gd name="T18" fmla="*/ 2147483647 w 1349"/>
                  <a:gd name="T19" fmla="*/ 2147483647 h 2182"/>
                  <a:gd name="T20" fmla="*/ 2147483647 w 1349"/>
                  <a:gd name="T21" fmla="*/ 2147483647 h 2182"/>
                  <a:gd name="T22" fmla="*/ 2147483647 w 1349"/>
                  <a:gd name="T23" fmla="*/ 2147483647 h 2182"/>
                  <a:gd name="T24" fmla="*/ 2147483647 w 1349"/>
                  <a:gd name="T25" fmla="*/ 2147483647 h 2182"/>
                  <a:gd name="T26" fmla="*/ 2147483647 w 1349"/>
                  <a:gd name="T27" fmla="*/ 2147483647 h 2182"/>
                  <a:gd name="T28" fmla="*/ 2147483647 w 1349"/>
                  <a:gd name="T29" fmla="*/ 2147483647 h 2182"/>
                  <a:gd name="T30" fmla="*/ 2147483647 w 1349"/>
                  <a:gd name="T31" fmla="*/ 2147483647 h 2182"/>
                  <a:gd name="T32" fmla="*/ 2147483647 w 1349"/>
                  <a:gd name="T33" fmla="*/ 2147483647 h 2182"/>
                  <a:gd name="T34" fmla="*/ 2147483647 w 1349"/>
                  <a:gd name="T35" fmla="*/ 2147483647 h 2182"/>
                  <a:gd name="T36" fmla="*/ 2147483647 w 1349"/>
                  <a:gd name="T37" fmla="*/ 2147483647 h 2182"/>
                  <a:gd name="T38" fmla="*/ 2147483647 w 1349"/>
                  <a:gd name="T39" fmla="*/ 2147483647 h 2182"/>
                  <a:gd name="T40" fmla="*/ 2147483647 w 1349"/>
                  <a:gd name="T41" fmla="*/ 2147483647 h 2182"/>
                  <a:gd name="T42" fmla="*/ 2147483647 w 1349"/>
                  <a:gd name="T43" fmla="*/ 2147483647 h 2182"/>
                  <a:gd name="T44" fmla="*/ 2147483647 w 1349"/>
                  <a:gd name="T45" fmla="*/ 2147483647 h 2182"/>
                  <a:gd name="T46" fmla="*/ 2147483647 w 1349"/>
                  <a:gd name="T47" fmla="*/ 2147483647 h 2182"/>
                  <a:gd name="T48" fmla="*/ 2147483647 w 1349"/>
                  <a:gd name="T49" fmla="*/ 2147483647 h 2182"/>
                  <a:gd name="T50" fmla="*/ 2147483647 w 1349"/>
                  <a:gd name="T51" fmla="*/ 2147483647 h 2182"/>
                  <a:gd name="T52" fmla="*/ 2147483647 w 1349"/>
                  <a:gd name="T53" fmla="*/ 2147483647 h 2182"/>
                  <a:gd name="T54" fmla="*/ 2147483647 w 1349"/>
                  <a:gd name="T55" fmla="*/ 2147483647 h 2182"/>
                  <a:gd name="T56" fmla="*/ 2147483647 w 1349"/>
                  <a:gd name="T57" fmla="*/ 2147483647 h 2182"/>
                  <a:gd name="T58" fmla="*/ 2147483647 w 1349"/>
                  <a:gd name="T59" fmla="*/ 2147483647 h 2182"/>
                  <a:gd name="T60" fmla="*/ 2147483647 w 1349"/>
                  <a:gd name="T61" fmla="*/ 2147483647 h 2182"/>
                  <a:gd name="T62" fmla="*/ 2147483647 w 1349"/>
                  <a:gd name="T63" fmla="*/ 2147483647 h 2182"/>
                  <a:gd name="T64" fmla="*/ 2147483647 w 1349"/>
                  <a:gd name="T65" fmla="*/ 2147483647 h 2182"/>
                  <a:gd name="T66" fmla="*/ 2147483647 w 1349"/>
                  <a:gd name="T67" fmla="*/ 2147483647 h 2182"/>
                  <a:gd name="T68" fmla="*/ 2147483647 w 1349"/>
                  <a:gd name="T69" fmla="*/ 2147483647 h 2182"/>
                  <a:gd name="T70" fmla="*/ 2147483647 w 1349"/>
                  <a:gd name="T71" fmla="*/ 2147483647 h 2182"/>
                  <a:gd name="T72" fmla="*/ 2147483647 w 1349"/>
                  <a:gd name="T73" fmla="*/ 2147483647 h 2182"/>
                  <a:gd name="T74" fmla="*/ 0 w 1349"/>
                  <a:gd name="T75" fmla="*/ 2147483647 h 2182"/>
                  <a:gd name="T76" fmla="*/ 2147483647 w 1349"/>
                  <a:gd name="T77" fmla="*/ 2147483647 h 2182"/>
                  <a:gd name="T78" fmla="*/ 2147483647 w 1349"/>
                  <a:gd name="T79" fmla="*/ 2147483647 h 2182"/>
                  <a:gd name="T80" fmla="*/ 2147483647 w 1349"/>
                  <a:gd name="T81" fmla="*/ 2147483647 h 2182"/>
                  <a:gd name="T82" fmla="*/ 2147483647 w 1349"/>
                  <a:gd name="T83" fmla="*/ 2147483647 h 2182"/>
                  <a:gd name="T84" fmla="*/ 2147483647 w 1349"/>
                  <a:gd name="T85" fmla="*/ 2147483647 h 2182"/>
                  <a:gd name="T86" fmla="*/ 2147483647 w 1349"/>
                  <a:gd name="T87" fmla="*/ 2147483647 h 2182"/>
                  <a:gd name="T88" fmla="*/ 2147483647 w 1349"/>
                  <a:gd name="T89" fmla="*/ 2147483647 h 2182"/>
                  <a:gd name="T90" fmla="*/ 2147483647 w 1349"/>
                  <a:gd name="T91" fmla="*/ 2147483647 h 2182"/>
                  <a:gd name="T92" fmla="*/ 2147483647 w 1349"/>
                  <a:gd name="T93" fmla="*/ 2147483647 h 2182"/>
                  <a:gd name="T94" fmla="*/ 2147483647 w 1349"/>
                  <a:gd name="T95" fmla="*/ 2147483647 h 2182"/>
                  <a:gd name="T96" fmla="*/ 2147483647 w 1349"/>
                  <a:gd name="T97" fmla="*/ 2147483647 h 2182"/>
                  <a:gd name="T98" fmla="*/ 2147483647 w 1349"/>
                  <a:gd name="T99" fmla="*/ 2147483647 h 2182"/>
                  <a:gd name="T100" fmla="*/ 2147483647 w 1349"/>
                  <a:gd name="T101" fmla="*/ 2147483647 h 2182"/>
                  <a:gd name="T102" fmla="*/ 2147483647 w 1349"/>
                  <a:gd name="T103" fmla="*/ 2147483647 h 2182"/>
                  <a:gd name="T104" fmla="*/ 2147483647 w 1349"/>
                  <a:gd name="T105" fmla="*/ 2147483647 h 2182"/>
                  <a:gd name="T106" fmla="*/ 2147483647 w 1349"/>
                  <a:gd name="T107" fmla="*/ 2147483647 h 2182"/>
                  <a:gd name="T108" fmla="*/ 2147483647 w 1349"/>
                  <a:gd name="T109" fmla="*/ 2147483647 h 2182"/>
                  <a:gd name="T110" fmla="*/ 2147483647 w 1349"/>
                  <a:gd name="T111" fmla="*/ 2147483647 h 2182"/>
                  <a:gd name="T112" fmla="*/ 2147483647 w 1349"/>
                  <a:gd name="T113" fmla="*/ 2147483647 h 2182"/>
                  <a:gd name="T114" fmla="*/ 2147483647 w 1349"/>
                  <a:gd name="T115" fmla="*/ 2147483647 h 2182"/>
                  <a:gd name="T116" fmla="*/ 2147483647 w 1349"/>
                  <a:gd name="T117" fmla="*/ 2147483647 h 2182"/>
                  <a:gd name="T118" fmla="*/ 2147483647 w 1349"/>
                  <a:gd name="T119" fmla="*/ 2147483647 h 2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9"/>
                  <a:gd name="T181" fmla="*/ 0 h 2182"/>
                  <a:gd name="T182" fmla="*/ 1349 w 1349"/>
                  <a:gd name="T183" fmla="*/ 2182 h 2182"/>
                  <a:gd name="connsiteX0" fmla="*/ 10000 w 10000"/>
                  <a:gd name="connsiteY0" fmla="*/ 6141 h 10000"/>
                  <a:gd name="connsiteX1" fmla="*/ 10000 w 10000"/>
                  <a:gd name="connsiteY1" fmla="*/ 6141 h 10000"/>
                  <a:gd name="connsiteX2" fmla="*/ 9911 w 10000"/>
                  <a:gd name="connsiteY2" fmla="*/ 6127 h 10000"/>
                  <a:gd name="connsiteX3" fmla="*/ 9815 w 10000"/>
                  <a:gd name="connsiteY3" fmla="*/ 6109 h 10000"/>
                  <a:gd name="connsiteX4" fmla="*/ 9726 w 10000"/>
                  <a:gd name="connsiteY4" fmla="*/ 6091 h 10000"/>
                  <a:gd name="connsiteX5" fmla="*/ 9637 w 10000"/>
                  <a:gd name="connsiteY5" fmla="*/ 6068 h 10000"/>
                  <a:gd name="connsiteX6" fmla="*/ 9548 w 10000"/>
                  <a:gd name="connsiteY6" fmla="*/ 6049 h 10000"/>
                  <a:gd name="connsiteX7" fmla="*/ 9466 w 10000"/>
                  <a:gd name="connsiteY7" fmla="*/ 6027 h 10000"/>
                  <a:gd name="connsiteX8" fmla="*/ 9377 w 10000"/>
                  <a:gd name="connsiteY8" fmla="*/ 6004 h 10000"/>
                  <a:gd name="connsiteX9" fmla="*/ 9288 w 10000"/>
                  <a:gd name="connsiteY9" fmla="*/ 5981 h 10000"/>
                  <a:gd name="connsiteX10" fmla="*/ 9118 w 10000"/>
                  <a:gd name="connsiteY10" fmla="*/ 5930 h 10000"/>
                  <a:gd name="connsiteX11" fmla="*/ 8955 w 10000"/>
                  <a:gd name="connsiteY11" fmla="*/ 5875 h 10000"/>
                  <a:gd name="connsiteX12" fmla="*/ 8792 w 10000"/>
                  <a:gd name="connsiteY12" fmla="*/ 5816 h 10000"/>
                  <a:gd name="connsiteX13" fmla="*/ 8636 w 10000"/>
                  <a:gd name="connsiteY13" fmla="*/ 5752 h 10000"/>
                  <a:gd name="connsiteX14" fmla="*/ 8480 w 10000"/>
                  <a:gd name="connsiteY14" fmla="*/ 5687 h 10000"/>
                  <a:gd name="connsiteX15" fmla="*/ 8340 w 10000"/>
                  <a:gd name="connsiteY15" fmla="*/ 5619 h 10000"/>
                  <a:gd name="connsiteX16" fmla="*/ 8199 w 10000"/>
                  <a:gd name="connsiteY16" fmla="*/ 5545 h 10000"/>
                  <a:gd name="connsiteX17" fmla="*/ 8058 w 10000"/>
                  <a:gd name="connsiteY17" fmla="*/ 5467 h 10000"/>
                  <a:gd name="connsiteX18" fmla="*/ 7924 w 10000"/>
                  <a:gd name="connsiteY18" fmla="*/ 5385 h 10000"/>
                  <a:gd name="connsiteX19" fmla="*/ 7798 w 10000"/>
                  <a:gd name="connsiteY19" fmla="*/ 5302 h 10000"/>
                  <a:gd name="connsiteX20" fmla="*/ 7672 w 10000"/>
                  <a:gd name="connsiteY20" fmla="*/ 5215 h 10000"/>
                  <a:gd name="connsiteX21" fmla="*/ 7554 w 10000"/>
                  <a:gd name="connsiteY21" fmla="*/ 5128 h 10000"/>
                  <a:gd name="connsiteX22" fmla="*/ 7450 w 10000"/>
                  <a:gd name="connsiteY22" fmla="*/ 5032 h 10000"/>
                  <a:gd name="connsiteX23" fmla="*/ 7346 w 10000"/>
                  <a:gd name="connsiteY23" fmla="*/ 4936 h 10000"/>
                  <a:gd name="connsiteX24" fmla="*/ 7250 w 10000"/>
                  <a:gd name="connsiteY24" fmla="*/ 4840 h 10000"/>
                  <a:gd name="connsiteX25" fmla="*/ 7161 w 10000"/>
                  <a:gd name="connsiteY25" fmla="*/ 4739 h 10000"/>
                  <a:gd name="connsiteX26" fmla="*/ 7072 w 10000"/>
                  <a:gd name="connsiteY26" fmla="*/ 4638 h 10000"/>
                  <a:gd name="connsiteX27" fmla="*/ 6990 w 10000"/>
                  <a:gd name="connsiteY27" fmla="*/ 4528 h 10000"/>
                  <a:gd name="connsiteX28" fmla="*/ 6953 w 10000"/>
                  <a:gd name="connsiteY28" fmla="*/ 4478 h 10000"/>
                  <a:gd name="connsiteX29" fmla="*/ 6916 w 10000"/>
                  <a:gd name="connsiteY29" fmla="*/ 4423 h 10000"/>
                  <a:gd name="connsiteX30" fmla="*/ 6887 w 10000"/>
                  <a:gd name="connsiteY30" fmla="*/ 4368 h 10000"/>
                  <a:gd name="connsiteX31" fmla="*/ 6850 w 10000"/>
                  <a:gd name="connsiteY31" fmla="*/ 4313 h 10000"/>
                  <a:gd name="connsiteX32" fmla="*/ 6820 w 10000"/>
                  <a:gd name="connsiteY32" fmla="*/ 4258 h 10000"/>
                  <a:gd name="connsiteX33" fmla="*/ 6790 w 10000"/>
                  <a:gd name="connsiteY33" fmla="*/ 4203 h 10000"/>
                  <a:gd name="connsiteX34" fmla="*/ 6768 w 10000"/>
                  <a:gd name="connsiteY34" fmla="*/ 4143 h 10000"/>
                  <a:gd name="connsiteX35" fmla="*/ 6738 w 10000"/>
                  <a:gd name="connsiteY35" fmla="*/ 4088 h 10000"/>
                  <a:gd name="connsiteX36" fmla="*/ 6723 w 10000"/>
                  <a:gd name="connsiteY36" fmla="*/ 4028 h 10000"/>
                  <a:gd name="connsiteX37" fmla="*/ 6694 w 10000"/>
                  <a:gd name="connsiteY37" fmla="*/ 3973 h 10000"/>
                  <a:gd name="connsiteX38" fmla="*/ 6679 w 10000"/>
                  <a:gd name="connsiteY38" fmla="*/ 3914 h 10000"/>
                  <a:gd name="connsiteX39" fmla="*/ 6664 w 10000"/>
                  <a:gd name="connsiteY39" fmla="*/ 3854 h 10000"/>
                  <a:gd name="connsiteX40" fmla="*/ 6649 w 10000"/>
                  <a:gd name="connsiteY40" fmla="*/ 3795 h 10000"/>
                  <a:gd name="connsiteX41" fmla="*/ 6635 w 10000"/>
                  <a:gd name="connsiteY41" fmla="*/ 3740 h 10000"/>
                  <a:gd name="connsiteX42" fmla="*/ 6620 w 10000"/>
                  <a:gd name="connsiteY42" fmla="*/ 3680 h 10000"/>
                  <a:gd name="connsiteX43" fmla="*/ 6612 w 10000"/>
                  <a:gd name="connsiteY43" fmla="*/ 3621 h 10000"/>
                  <a:gd name="connsiteX44" fmla="*/ 6605 w 10000"/>
                  <a:gd name="connsiteY44" fmla="*/ 3561 h 10000"/>
                  <a:gd name="connsiteX45" fmla="*/ 6597 w 10000"/>
                  <a:gd name="connsiteY45" fmla="*/ 3497 h 10000"/>
                  <a:gd name="connsiteX46" fmla="*/ 6597 w 10000"/>
                  <a:gd name="connsiteY46" fmla="*/ 3437 h 10000"/>
                  <a:gd name="connsiteX47" fmla="*/ 6590 w 10000"/>
                  <a:gd name="connsiteY47" fmla="*/ 3373 h 10000"/>
                  <a:gd name="connsiteX48" fmla="*/ 6597 w 10000"/>
                  <a:gd name="connsiteY48" fmla="*/ 3313 h 10000"/>
                  <a:gd name="connsiteX49" fmla="*/ 6605 w 10000"/>
                  <a:gd name="connsiteY49" fmla="*/ 3245 h 10000"/>
                  <a:gd name="connsiteX50" fmla="*/ 6605 w 10000"/>
                  <a:gd name="connsiteY50" fmla="*/ 3181 h 10000"/>
                  <a:gd name="connsiteX51" fmla="*/ 6612 w 10000"/>
                  <a:gd name="connsiteY51" fmla="*/ 3116 h 10000"/>
                  <a:gd name="connsiteX52" fmla="*/ 6620 w 10000"/>
                  <a:gd name="connsiteY52" fmla="*/ 3052 h 10000"/>
                  <a:gd name="connsiteX53" fmla="*/ 6635 w 10000"/>
                  <a:gd name="connsiteY53" fmla="*/ 2993 h 10000"/>
                  <a:gd name="connsiteX54" fmla="*/ 6649 w 10000"/>
                  <a:gd name="connsiteY54" fmla="*/ 2929 h 10000"/>
                  <a:gd name="connsiteX55" fmla="*/ 6664 w 10000"/>
                  <a:gd name="connsiteY55" fmla="*/ 2869 h 10000"/>
                  <a:gd name="connsiteX56" fmla="*/ 6686 w 10000"/>
                  <a:gd name="connsiteY56" fmla="*/ 2805 h 10000"/>
                  <a:gd name="connsiteX57" fmla="*/ 6709 w 10000"/>
                  <a:gd name="connsiteY57" fmla="*/ 2745 h 10000"/>
                  <a:gd name="connsiteX58" fmla="*/ 6731 w 10000"/>
                  <a:gd name="connsiteY58" fmla="*/ 2686 h 10000"/>
                  <a:gd name="connsiteX59" fmla="*/ 6753 w 10000"/>
                  <a:gd name="connsiteY59" fmla="*/ 2621 h 10000"/>
                  <a:gd name="connsiteX60" fmla="*/ 6783 w 10000"/>
                  <a:gd name="connsiteY60" fmla="*/ 2566 h 10000"/>
                  <a:gd name="connsiteX61" fmla="*/ 6812 w 10000"/>
                  <a:gd name="connsiteY61" fmla="*/ 2507 h 10000"/>
                  <a:gd name="connsiteX62" fmla="*/ 6842 w 10000"/>
                  <a:gd name="connsiteY62" fmla="*/ 2447 h 10000"/>
                  <a:gd name="connsiteX63" fmla="*/ 6879 w 10000"/>
                  <a:gd name="connsiteY63" fmla="*/ 2388 h 10000"/>
                  <a:gd name="connsiteX64" fmla="*/ 6909 w 10000"/>
                  <a:gd name="connsiteY64" fmla="*/ 2333 h 10000"/>
                  <a:gd name="connsiteX65" fmla="*/ 6946 w 10000"/>
                  <a:gd name="connsiteY65" fmla="*/ 2273 h 10000"/>
                  <a:gd name="connsiteX66" fmla="*/ 6990 w 10000"/>
                  <a:gd name="connsiteY66" fmla="*/ 2218 h 10000"/>
                  <a:gd name="connsiteX67" fmla="*/ 7027 w 10000"/>
                  <a:gd name="connsiteY67" fmla="*/ 2163 h 10000"/>
                  <a:gd name="connsiteX68" fmla="*/ 7072 w 10000"/>
                  <a:gd name="connsiteY68" fmla="*/ 2108 h 10000"/>
                  <a:gd name="connsiteX69" fmla="*/ 7109 w 10000"/>
                  <a:gd name="connsiteY69" fmla="*/ 2053 h 10000"/>
                  <a:gd name="connsiteX70" fmla="*/ 7161 w 10000"/>
                  <a:gd name="connsiteY70" fmla="*/ 2003 h 10000"/>
                  <a:gd name="connsiteX71" fmla="*/ 7213 w 10000"/>
                  <a:gd name="connsiteY71" fmla="*/ 1948 h 10000"/>
                  <a:gd name="connsiteX72" fmla="*/ 7257 w 10000"/>
                  <a:gd name="connsiteY72" fmla="*/ 1893 h 10000"/>
                  <a:gd name="connsiteX73" fmla="*/ 7309 w 10000"/>
                  <a:gd name="connsiteY73" fmla="*/ 1842 h 10000"/>
                  <a:gd name="connsiteX74" fmla="*/ 7361 w 10000"/>
                  <a:gd name="connsiteY74" fmla="*/ 1792 h 10000"/>
                  <a:gd name="connsiteX75" fmla="*/ 7413 w 10000"/>
                  <a:gd name="connsiteY75" fmla="*/ 1742 h 10000"/>
                  <a:gd name="connsiteX76" fmla="*/ 7472 w 10000"/>
                  <a:gd name="connsiteY76" fmla="*/ 1691 h 10000"/>
                  <a:gd name="connsiteX77" fmla="*/ 7524 w 10000"/>
                  <a:gd name="connsiteY77" fmla="*/ 1645 h 10000"/>
                  <a:gd name="connsiteX78" fmla="*/ 7583 w 10000"/>
                  <a:gd name="connsiteY78" fmla="*/ 1599 h 10000"/>
                  <a:gd name="connsiteX79" fmla="*/ 7643 w 10000"/>
                  <a:gd name="connsiteY79" fmla="*/ 1549 h 10000"/>
                  <a:gd name="connsiteX80" fmla="*/ 5456 w 10000"/>
                  <a:gd name="connsiteY80" fmla="*/ 0 h 10000"/>
                  <a:gd name="connsiteX81" fmla="*/ 1401 w 10000"/>
                  <a:gd name="connsiteY81" fmla="*/ 0 h 10000"/>
                  <a:gd name="connsiteX82" fmla="*/ 1305 w 10000"/>
                  <a:gd name="connsiteY82" fmla="*/ 128 h 10000"/>
                  <a:gd name="connsiteX83" fmla="*/ 1223 w 10000"/>
                  <a:gd name="connsiteY83" fmla="*/ 220 h 10000"/>
                  <a:gd name="connsiteX84" fmla="*/ 1149 w 10000"/>
                  <a:gd name="connsiteY84" fmla="*/ 316 h 10000"/>
                  <a:gd name="connsiteX85" fmla="*/ 1067 w 10000"/>
                  <a:gd name="connsiteY85" fmla="*/ 412 h 10000"/>
                  <a:gd name="connsiteX86" fmla="*/ 1001 w 10000"/>
                  <a:gd name="connsiteY86" fmla="*/ 509 h 10000"/>
                  <a:gd name="connsiteX87" fmla="*/ 927 w 10000"/>
                  <a:gd name="connsiteY87" fmla="*/ 605 h 10000"/>
                  <a:gd name="connsiteX88" fmla="*/ 860 w 10000"/>
                  <a:gd name="connsiteY88" fmla="*/ 706 h 10000"/>
                  <a:gd name="connsiteX89" fmla="*/ 793 w 10000"/>
                  <a:gd name="connsiteY89" fmla="*/ 807 h 10000"/>
                  <a:gd name="connsiteX90" fmla="*/ 734 w 10000"/>
                  <a:gd name="connsiteY90" fmla="*/ 903 h 10000"/>
                  <a:gd name="connsiteX91" fmla="*/ 675 w 10000"/>
                  <a:gd name="connsiteY91" fmla="*/ 1004 h 10000"/>
                  <a:gd name="connsiteX92" fmla="*/ 615 w 10000"/>
                  <a:gd name="connsiteY92" fmla="*/ 1104 h 10000"/>
                  <a:gd name="connsiteX93" fmla="*/ 556 w 10000"/>
                  <a:gd name="connsiteY93" fmla="*/ 1210 h 10000"/>
                  <a:gd name="connsiteX94" fmla="*/ 504 w 10000"/>
                  <a:gd name="connsiteY94" fmla="*/ 1306 h 10000"/>
                  <a:gd name="connsiteX95" fmla="*/ 452 w 10000"/>
                  <a:gd name="connsiteY95" fmla="*/ 1412 h 10000"/>
                  <a:gd name="connsiteX96" fmla="*/ 408 w 10000"/>
                  <a:gd name="connsiteY96" fmla="*/ 1512 h 10000"/>
                  <a:gd name="connsiteX97" fmla="*/ 363 w 10000"/>
                  <a:gd name="connsiteY97" fmla="*/ 1618 h 10000"/>
                  <a:gd name="connsiteX98" fmla="*/ 319 w 10000"/>
                  <a:gd name="connsiteY98" fmla="*/ 1723 h 10000"/>
                  <a:gd name="connsiteX99" fmla="*/ 282 w 10000"/>
                  <a:gd name="connsiteY99" fmla="*/ 1829 h 10000"/>
                  <a:gd name="connsiteX100" fmla="*/ 237 w 10000"/>
                  <a:gd name="connsiteY100" fmla="*/ 1939 h 10000"/>
                  <a:gd name="connsiteX101" fmla="*/ 208 w 10000"/>
                  <a:gd name="connsiteY101" fmla="*/ 2044 h 10000"/>
                  <a:gd name="connsiteX102" fmla="*/ 170 w 10000"/>
                  <a:gd name="connsiteY102" fmla="*/ 2154 h 10000"/>
                  <a:gd name="connsiteX103" fmla="*/ 148 w 10000"/>
                  <a:gd name="connsiteY103" fmla="*/ 2264 h 10000"/>
                  <a:gd name="connsiteX104" fmla="*/ 119 w 10000"/>
                  <a:gd name="connsiteY104" fmla="*/ 2369 h 10000"/>
                  <a:gd name="connsiteX105" fmla="*/ 96 w 10000"/>
                  <a:gd name="connsiteY105" fmla="*/ 2479 h 10000"/>
                  <a:gd name="connsiteX106" fmla="*/ 74 w 10000"/>
                  <a:gd name="connsiteY106" fmla="*/ 2589 h 10000"/>
                  <a:gd name="connsiteX107" fmla="*/ 52 w 10000"/>
                  <a:gd name="connsiteY107" fmla="*/ 2704 h 10000"/>
                  <a:gd name="connsiteX108" fmla="*/ 37 w 10000"/>
                  <a:gd name="connsiteY108" fmla="*/ 2814 h 10000"/>
                  <a:gd name="connsiteX109" fmla="*/ 22 w 10000"/>
                  <a:gd name="connsiteY109" fmla="*/ 2924 h 10000"/>
                  <a:gd name="connsiteX110" fmla="*/ 15 w 10000"/>
                  <a:gd name="connsiteY110" fmla="*/ 3034 h 10000"/>
                  <a:gd name="connsiteX111" fmla="*/ 7 w 10000"/>
                  <a:gd name="connsiteY111" fmla="*/ 3148 h 10000"/>
                  <a:gd name="connsiteX112" fmla="*/ 0 w 10000"/>
                  <a:gd name="connsiteY112" fmla="*/ 3258 h 10000"/>
                  <a:gd name="connsiteX113" fmla="*/ 0 w 10000"/>
                  <a:gd name="connsiteY113" fmla="*/ 3373 h 10000"/>
                  <a:gd name="connsiteX114" fmla="*/ 7 w 10000"/>
                  <a:gd name="connsiteY114" fmla="*/ 3520 h 10000"/>
                  <a:gd name="connsiteX115" fmla="*/ 7 w 10000"/>
                  <a:gd name="connsiteY115" fmla="*/ 3666 h 10000"/>
                  <a:gd name="connsiteX116" fmla="*/ 22 w 10000"/>
                  <a:gd name="connsiteY116" fmla="*/ 3804 h 10000"/>
                  <a:gd name="connsiteX117" fmla="*/ 37 w 10000"/>
                  <a:gd name="connsiteY117" fmla="*/ 3946 h 10000"/>
                  <a:gd name="connsiteX118" fmla="*/ 59 w 10000"/>
                  <a:gd name="connsiteY118" fmla="*/ 4088 h 10000"/>
                  <a:gd name="connsiteX119" fmla="*/ 89 w 10000"/>
                  <a:gd name="connsiteY119" fmla="*/ 4230 h 10000"/>
                  <a:gd name="connsiteX120" fmla="*/ 119 w 10000"/>
                  <a:gd name="connsiteY120" fmla="*/ 4372 h 10000"/>
                  <a:gd name="connsiteX121" fmla="*/ 148 w 10000"/>
                  <a:gd name="connsiteY121" fmla="*/ 4514 h 10000"/>
                  <a:gd name="connsiteX122" fmla="*/ 193 w 10000"/>
                  <a:gd name="connsiteY122" fmla="*/ 4652 h 10000"/>
                  <a:gd name="connsiteX123" fmla="*/ 237 w 10000"/>
                  <a:gd name="connsiteY123" fmla="*/ 4789 h 10000"/>
                  <a:gd name="connsiteX124" fmla="*/ 282 w 10000"/>
                  <a:gd name="connsiteY124" fmla="*/ 4927 h 10000"/>
                  <a:gd name="connsiteX125" fmla="*/ 334 w 10000"/>
                  <a:gd name="connsiteY125" fmla="*/ 5064 h 10000"/>
                  <a:gd name="connsiteX126" fmla="*/ 393 w 10000"/>
                  <a:gd name="connsiteY126" fmla="*/ 5197 h 10000"/>
                  <a:gd name="connsiteX127" fmla="*/ 452 w 10000"/>
                  <a:gd name="connsiteY127" fmla="*/ 5330 h 10000"/>
                  <a:gd name="connsiteX128" fmla="*/ 519 w 10000"/>
                  <a:gd name="connsiteY128" fmla="*/ 5463 h 10000"/>
                  <a:gd name="connsiteX129" fmla="*/ 586 w 10000"/>
                  <a:gd name="connsiteY129" fmla="*/ 5596 h 10000"/>
                  <a:gd name="connsiteX130" fmla="*/ 660 w 10000"/>
                  <a:gd name="connsiteY130" fmla="*/ 5724 h 10000"/>
                  <a:gd name="connsiteX131" fmla="*/ 741 w 10000"/>
                  <a:gd name="connsiteY131" fmla="*/ 5852 h 10000"/>
                  <a:gd name="connsiteX132" fmla="*/ 823 w 10000"/>
                  <a:gd name="connsiteY132" fmla="*/ 5985 h 10000"/>
                  <a:gd name="connsiteX133" fmla="*/ 904 w 10000"/>
                  <a:gd name="connsiteY133" fmla="*/ 6109 h 10000"/>
                  <a:gd name="connsiteX134" fmla="*/ 993 w 10000"/>
                  <a:gd name="connsiteY134" fmla="*/ 6233 h 10000"/>
                  <a:gd name="connsiteX135" fmla="*/ 1090 w 10000"/>
                  <a:gd name="connsiteY135" fmla="*/ 6352 h 10000"/>
                  <a:gd name="connsiteX136" fmla="*/ 1186 w 10000"/>
                  <a:gd name="connsiteY136" fmla="*/ 6476 h 10000"/>
                  <a:gd name="connsiteX137" fmla="*/ 1290 w 10000"/>
                  <a:gd name="connsiteY137" fmla="*/ 6599 h 10000"/>
                  <a:gd name="connsiteX138" fmla="*/ 1386 w 10000"/>
                  <a:gd name="connsiteY138" fmla="*/ 6719 h 10000"/>
                  <a:gd name="connsiteX139" fmla="*/ 1497 w 10000"/>
                  <a:gd name="connsiteY139" fmla="*/ 6838 h 10000"/>
                  <a:gd name="connsiteX140" fmla="*/ 1609 w 10000"/>
                  <a:gd name="connsiteY140" fmla="*/ 6952 h 10000"/>
                  <a:gd name="connsiteX141" fmla="*/ 1727 w 10000"/>
                  <a:gd name="connsiteY141" fmla="*/ 7071 h 10000"/>
                  <a:gd name="connsiteX142" fmla="*/ 1846 w 10000"/>
                  <a:gd name="connsiteY142" fmla="*/ 7186 h 10000"/>
                  <a:gd name="connsiteX143" fmla="*/ 1964 w 10000"/>
                  <a:gd name="connsiteY143" fmla="*/ 7296 h 10000"/>
                  <a:gd name="connsiteX144" fmla="*/ 2090 w 10000"/>
                  <a:gd name="connsiteY144" fmla="*/ 7406 h 10000"/>
                  <a:gd name="connsiteX145" fmla="*/ 2224 w 10000"/>
                  <a:gd name="connsiteY145" fmla="*/ 7516 h 10000"/>
                  <a:gd name="connsiteX146" fmla="*/ 2350 w 10000"/>
                  <a:gd name="connsiteY146" fmla="*/ 7626 h 10000"/>
                  <a:gd name="connsiteX147" fmla="*/ 2491 w 10000"/>
                  <a:gd name="connsiteY147" fmla="*/ 7731 h 10000"/>
                  <a:gd name="connsiteX148" fmla="*/ 2617 w 10000"/>
                  <a:gd name="connsiteY148" fmla="*/ 7837 h 10000"/>
                  <a:gd name="connsiteX149" fmla="*/ 2765 w 10000"/>
                  <a:gd name="connsiteY149" fmla="*/ 7938 h 10000"/>
                  <a:gd name="connsiteX150" fmla="*/ 2906 w 10000"/>
                  <a:gd name="connsiteY150" fmla="*/ 8038 h 10000"/>
                  <a:gd name="connsiteX151" fmla="*/ 3054 w 10000"/>
                  <a:gd name="connsiteY151" fmla="*/ 8139 h 10000"/>
                  <a:gd name="connsiteX152" fmla="*/ 3210 w 10000"/>
                  <a:gd name="connsiteY152" fmla="*/ 8236 h 10000"/>
                  <a:gd name="connsiteX153" fmla="*/ 3358 w 10000"/>
                  <a:gd name="connsiteY153" fmla="*/ 8332 h 10000"/>
                  <a:gd name="connsiteX154" fmla="*/ 3514 w 10000"/>
                  <a:gd name="connsiteY154" fmla="*/ 8428 h 10000"/>
                  <a:gd name="connsiteX155" fmla="*/ 3677 w 10000"/>
                  <a:gd name="connsiteY155" fmla="*/ 8520 h 10000"/>
                  <a:gd name="connsiteX156" fmla="*/ 3840 w 10000"/>
                  <a:gd name="connsiteY156" fmla="*/ 8607 h 10000"/>
                  <a:gd name="connsiteX157" fmla="*/ 4010 w 10000"/>
                  <a:gd name="connsiteY157" fmla="*/ 8698 h 10000"/>
                  <a:gd name="connsiteX158" fmla="*/ 4181 w 10000"/>
                  <a:gd name="connsiteY158" fmla="*/ 8776 h 10000"/>
                  <a:gd name="connsiteX159" fmla="*/ 4351 w 10000"/>
                  <a:gd name="connsiteY159" fmla="*/ 8863 h 10000"/>
                  <a:gd name="connsiteX160" fmla="*/ 4522 w 10000"/>
                  <a:gd name="connsiteY160" fmla="*/ 8941 h 10000"/>
                  <a:gd name="connsiteX161" fmla="*/ 4700 w 10000"/>
                  <a:gd name="connsiteY161" fmla="*/ 9024 h 10000"/>
                  <a:gd name="connsiteX162" fmla="*/ 4878 w 10000"/>
                  <a:gd name="connsiteY162" fmla="*/ 9102 h 10000"/>
                  <a:gd name="connsiteX163" fmla="*/ 5063 w 10000"/>
                  <a:gd name="connsiteY163" fmla="*/ 9175 h 10000"/>
                  <a:gd name="connsiteX164" fmla="*/ 5248 w 10000"/>
                  <a:gd name="connsiteY164" fmla="*/ 9253 h 10000"/>
                  <a:gd name="connsiteX165" fmla="*/ 5426 w 10000"/>
                  <a:gd name="connsiteY165" fmla="*/ 9322 h 10000"/>
                  <a:gd name="connsiteX166" fmla="*/ 5619 w 10000"/>
                  <a:gd name="connsiteY166" fmla="*/ 9390 h 10000"/>
                  <a:gd name="connsiteX167" fmla="*/ 5812 w 10000"/>
                  <a:gd name="connsiteY167" fmla="*/ 9459 h 10000"/>
                  <a:gd name="connsiteX168" fmla="*/ 6004 w 10000"/>
                  <a:gd name="connsiteY168" fmla="*/ 9523 h 10000"/>
                  <a:gd name="connsiteX169" fmla="*/ 6205 w 10000"/>
                  <a:gd name="connsiteY169" fmla="*/ 9588 h 10000"/>
                  <a:gd name="connsiteX170" fmla="*/ 6397 w 10000"/>
                  <a:gd name="connsiteY170" fmla="*/ 9647 h 10000"/>
                  <a:gd name="connsiteX171" fmla="*/ 6605 w 10000"/>
                  <a:gd name="connsiteY171" fmla="*/ 9702 h 10000"/>
                  <a:gd name="connsiteX172" fmla="*/ 6805 w 10000"/>
                  <a:gd name="connsiteY172" fmla="*/ 9757 h 10000"/>
                  <a:gd name="connsiteX173" fmla="*/ 7005 w 10000"/>
                  <a:gd name="connsiteY173" fmla="*/ 9812 h 10000"/>
                  <a:gd name="connsiteX174" fmla="*/ 7213 w 10000"/>
                  <a:gd name="connsiteY174" fmla="*/ 9863 h 10000"/>
                  <a:gd name="connsiteX175" fmla="*/ 7420 w 10000"/>
                  <a:gd name="connsiteY175" fmla="*/ 9908 h 10000"/>
                  <a:gd name="connsiteX176" fmla="*/ 7628 w 10000"/>
                  <a:gd name="connsiteY176" fmla="*/ 9954 h 10000"/>
                  <a:gd name="connsiteX177" fmla="*/ 7835 w 10000"/>
                  <a:gd name="connsiteY177" fmla="*/ 10000 h 10000"/>
                  <a:gd name="connsiteX178" fmla="*/ 7539 w 10000"/>
                  <a:gd name="connsiteY178" fmla="*/ 7754 h 10000"/>
                  <a:gd name="connsiteX179" fmla="*/ 10000 w 10000"/>
                  <a:gd name="connsiteY179" fmla="*/ 6141 h 10000"/>
                  <a:gd name="connsiteX0" fmla="*/ 10000 w 10000"/>
                  <a:gd name="connsiteY0" fmla="*/ 6141 h 10000"/>
                  <a:gd name="connsiteX1" fmla="*/ 10000 w 10000"/>
                  <a:gd name="connsiteY1" fmla="*/ 6141 h 10000"/>
                  <a:gd name="connsiteX2" fmla="*/ 9911 w 10000"/>
                  <a:gd name="connsiteY2" fmla="*/ 6127 h 10000"/>
                  <a:gd name="connsiteX3" fmla="*/ 9815 w 10000"/>
                  <a:gd name="connsiteY3" fmla="*/ 6109 h 10000"/>
                  <a:gd name="connsiteX4" fmla="*/ 9726 w 10000"/>
                  <a:gd name="connsiteY4" fmla="*/ 6091 h 10000"/>
                  <a:gd name="connsiteX5" fmla="*/ 9637 w 10000"/>
                  <a:gd name="connsiteY5" fmla="*/ 6068 h 10000"/>
                  <a:gd name="connsiteX6" fmla="*/ 9548 w 10000"/>
                  <a:gd name="connsiteY6" fmla="*/ 6049 h 10000"/>
                  <a:gd name="connsiteX7" fmla="*/ 9466 w 10000"/>
                  <a:gd name="connsiteY7" fmla="*/ 6027 h 10000"/>
                  <a:gd name="connsiteX8" fmla="*/ 9377 w 10000"/>
                  <a:gd name="connsiteY8" fmla="*/ 6004 h 10000"/>
                  <a:gd name="connsiteX9" fmla="*/ 9288 w 10000"/>
                  <a:gd name="connsiteY9" fmla="*/ 5981 h 10000"/>
                  <a:gd name="connsiteX10" fmla="*/ 9118 w 10000"/>
                  <a:gd name="connsiteY10" fmla="*/ 5930 h 10000"/>
                  <a:gd name="connsiteX11" fmla="*/ 8955 w 10000"/>
                  <a:gd name="connsiteY11" fmla="*/ 5875 h 10000"/>
                  <a:gd name="connsiteX12" fmla="*/ 8792 w 10000"/>
                  <a:gd name="connsiteY12" fmla="*/ 5816 h 10000"/>
                  <a:gd name="connsiteX13" fmla="*/ 8636 w 10000"/>
                  <a:gd name="connsiteY13" fmla="*/ 5752 h 10000"/>
                  <a:gd name="connsiteX14" fmla="*/ 8480 w 10000"/>
                  <a:gd name="connsiteY14" fmla="*/ 5687 h 10000"/>
                  <a:gd name="connsiteX15" fmla="*/ 8340 w 10000"/>
                  <a:gd name="connsiteY15" fmla="*/ 5619 h 10000"/>
                  <a:gd name="connsiteX16" fmla="*/ 8199 w 10000"/>
                  <a:gd name="connsiteY16" fmla="*/ 5545 h 10000"/>
                  <a:gd name="connsiteX17" fmla="*/ 8058 w 10000"/>
                  <a:gd name="connsiteY17" fmla="*/ 5467 h 10000"/>
                  <a:gd name="connsiteX18" fmla="*/ 7924 w 10000"/>
                  <a:gd name="connsiteY18" fmla="*/ 5385 h 10000"/>
                  <a:gd name="connsiteX19" fmla="*/ 7798 w 10000"/>
                  <a:gd name="connsiteY19" fmla="*/ 5302 h 10000"/>
                  <a:gd name="connsiteX20" fmla="*/ 7672 w 10000"/>
                  <a:gd name="connsiteY20" fmla="*/ 5215 h 10000"/>
                  <a:gd name="connsiteX21" fmla="*/ 7554 w 10000"/>
                  <a:gd name="connsiteY21" fmla="*/ 5128 h 10000"/>
                  <a:gd name="connsiteX22" fmla="*/ 7450 w 10000"/>
                  <a:gd name="connsiteY22" fmla="*/ 5032 h 10000"/>
                  <a:gd name="connsiteX23" fmla="*/ 7346 w 10000"/>
                  <a:gd name="connsiteY23" fmla="*/ 4936 h 10000"/>
                  <a:gd name="connsiteX24" fmla="*/ 7250 w 10000"/>
                  <a:gd name="connsiteY24" fmla="*/ 4840 h 10000"/>
                  <a:gd name="connsiteX25" fmla="*/ 7161 w 10000"/>
                  <a:gd name="connsiteY25" fmla="*/ 4739 h 10000"/>
                  <a:gd name="connsiteX26" fmla="*/ 7072 w 10000"/>
                  <a:gd name="connsiteY26" fmla="*/ 4638 h 10000"/>
                  <a:gd name="connsiteX27" fmla="*/ 6990 w 10000"/>
                  <a:gd name="connsiteY27" fmla="*/ 4528 h 10000"/>
                  <a:gd name="connsiteX28" fmla="*/ 6953 w 10000"/>
                  <a:gd name="connsiteY28" fmla="*/ 4478 h 10000"/>
                  <a:gd name="connsiteX29" fmla="*/ 6916 w 10000"/>
                  <a:gd name="connsiteY29" fmla="*/ 4423 h 10000"/>
                  <a:gd name="connsiteX30" fmla="*/ 6887 w 10000"/>
                  <a:gd name="connsiteY30" fmla="*/ 4368 h 10000"/>
                  <a:gd name="connsiteX31" fmla="*/ 6850 w 10000"/>
                  <a:gd name="connsiteY31" fmla="*/ 4313 h 10000"/>
                  <a:gd name="connsiteX32" fmla="*/ 6820 w 10000"/>
                  <a:gd name="connsiteY32" fmla="*/ 4258 h 10000"/>
                  <a:gd name="connsiteX33" fmla="*/ 6790 w 10000"/>
                  <a:gd name="connsiteY33" fmla="*/ 4203 h 10000"/>
                  <a:gd name="connsiteX34" fmla="*/ 6768 w 10000"/>
                  <a:gd name="connsiteY34" fmla="*/ 4143 h 10000"/>
                  <a:gd name="connsiteX35" fmla="*/ 6738 w 10000"/>
                  <a:gd name="connsiteY35" fmla="*/ 4088 h 10000"/>
                  <a:gd name="connsiteX36" fmla="*/ 6723 w 10000"/>
                  <a:gd name="connsiteY36" fmla="*/ 4028 h 10000"/>
                  <a:gd name="connsiteX37" fmla="*/ 6694 w 10000"/>
                  <a:gd name="connsiteY37" fmla="*/ 3973 h 10000"/>
                  <a:gd name="connsiteX38" fmla="*/ 6679 w 10000"/>
                  <a:gd name="connsiteY38" fmla="*/ 3914 h 10000"/>
                  <a:gd name="connsiteX39" fmla="*/ 6664 w 10000"/>
                  <a:gd name="connsiteY39" fmla="*/ 3854 h 10000"/>
                  <a:gd name="connsiteX40" fmla="*/ 6649 w 10000"/>
                  <a:gd name="connsiteY40" fmla="*/ 3795 h 10000"/>
                  <a:gd name="connsiteX41" fmla="*/ 6635 w 10000"/>
                  <a:gd name="connsiteY41" fmla="*/ 3740 h 10000"/>
                  <a:gd name="connsiteX42" fmla="*/ 6620 w 10000"/>
                  <a:gd name="connsiteY42" fmla="*/ 3680 h 10000"/>
                  <a:gd name="connsiteX43" fmla="*/ 6612 w 10000"/>
                  <a:gd name="connsiteY43" fmla="*/ 3621 h 10000"/>
                  <a:gd name="connsiteX44" fmla="*/ 6605 w 10000"/>
                  <a:gd name="connsiteY44" fmla="*/ 3561 h 10000"/>
                  <a:gd name="connsiteX45" fmla="*/ 6597 w 10000"/>
                  <a:gd name="connsiteY45" fmla="*/ 3497 h 10000"/>
                  <a:gd name="connsiteX46" fmla="*/ 6597 w 10000"/>
                  <a:gd name="connsiteY46" fmla="*/ 3437 h 10000"/>
                  <a:gd name="connsiteX47" fmla="*/ 6590 w 10000"/>
                  <a:gd name="connsiteY47" fmla="*/ 3373 h 10000"/>
                  <a:gd name="connsiteX48" fmla="*/ 6597 w 10000"/>
                  <a:gd name="connsiteY48" fmla="*/ 3313 h 10000"/>
                  <a:gd name="connsiteX49" fmla="*/ 6605 w 10000"/>
                  <a:gd name="connsiteY49" fmla="*/ 3245 h 10000"/>
                  <a:gd name="connsiteX50" fmla="*/ 6605 w 10000"/>
                  <a:gd name="connsiteY50" fmla="*/ 3181 h 10000"/>
                  <a:gd name="connsiteX51" fmla="*/ 6612 w 10000"/>
                  <a:gd name="connsiteY51" fmla="*/ 3116 h 10000"/>
                  <a:gd name="connsiteX52" fmla="*/ 6620 w 10000"/>
                  <a:gd name="connsiteY52" fmla="*/ 3052 h 10000"/>
                  <a:gd name="connsiteX53" fmla="*/ 6635 w 10000"/>
                  <a:gd name="connsiteY53" fmla="*/ 2993 h 10000"/>
                  <a:gd name="connsiteX54" fmla="*/ 6649 w 10000"/>
                  <a:gd name="connsiteY54" fmla="*/ 2929 h 10000"/>
                  <a:gd name="connsiteX55" fmla="*/ 6664 w 10000"/>
                  <a:gd name="connsiteY55" fmla="*/ 2869 h 10000"/>
                  <a:gd name="connsiteX56" fmla="*/ 6686 w 10000"/>
                  <a:gd name="connsiteY56" fmla="*/ 2805 h 10000"/>
                  <a:gd name="connsiteX57" fmla="*/ 6709 w 10000"/>
                  <a:gd name="connsiteY57" fmla="*/ 2745 h 10000"/>
                  <a:gd name="connsiteX58" fmla="*/ 6731 w 10000"/>
                  <a:gd name="connsiteY58" fmla="*/ 2686 h 10000"/>
                  <a:gd name="connsiteX59" fmla="*/ 6753 w 10000"/>
                  <a:gd name="connsiteY59" fmla="*/ 2621 h 10000"/>
                  <a:gd name="connsiteX60" fmla="*/ 6783 w 10000"/>
                  <a:gd name="connsiteY60" fmla="*/ 2566 h 10000"/>
                  <a:gd name="connsiteX61" fmla="*/ 6812 w 10000"/>
                  <a:gd name="connsiteY61" fmla="*/ 2507 h 10000"/>
                  <a:gd name="connsiteX62" fmla="*/ 6842 w 10000"/>
                  <a:gd name="connsiteY62" fmla="*/ 2447 h 10000"/>
                  <a:gd name="connsiteX63" fmla="*/ 6879 w 10000"/>
                  <a:gd name="connsiteY63" fmla="*/ 2388 h 10000"/>
                  <a:gd name="connsiteX64" fmla="*/ 6909 w 10000"/>
                  <a:gd name="connsiteY64" fmla="*/ 2333 h 10000"/>
                  <a:gd name="connsiteX65" fmla="*/ 6946 w 10000"/>
                  <a:gd name="connsiteY65" fmla="*/ 2273 h 10000"/>
                  <a:gd name="connsiteX66" fmla="*/ 6990 w 10000"/>
                  <a:gd name="connsiteY66" fmla="*/ 2218 h 10000"/>
                  <a:gd name="connsiteX67" fmla="*/ 7027 w 10000"/>
                  <a:gd name="connsiteY67" fmla="*/ 2163 h 10000"/>
                  <a:gd name="connsiteX68" fmla="*/ 7072 w 10000"/>
                  <a:gd name="connsiteY68" fmla="*/ 2108 h 10000"/>
                  <a:gd name="connsiteX69" fmla="*/ 7109 w 10000"/>
                  <a:gd name="connsiteY69" fmla="*/ 2053 h 10000"/>
                  <a:gd name="connsiteX70" fmla="*/ 7161 w 10000"/>
                  <a:gd name="connsiteY70" fmla="*/ 2003 h 10000"/>
                  <a:gd name="connsiteX71" fmla="*/ 7213 w 10000"/>
                  <a:gd name="connsiteY71" fmla="*/ 1948 h 10000"/>
                  <a:gd name="connsiteX72" fmla="*/ 7257 w 10000"/>
                  <a:gd name="connsiteY72" fmla="*/ 1893 h 10000"/>
                  <a:gd name="connsiteX73" fmla="*/ 7309 w 10000"/>
                  <a:gd name="connsiteY73" fmla="*/ 1842 h 10000"/>
                  <a:gd name="connsiteX74" fmla="*/ 7361 w 10000"/>
                  <a:gd name="connsiteY74" fmla="*/ 1792 h 10000"/>
                  <a:gd name="connsiteX75" fmla="*/ 7413 w 10000"/>
                  <a:gd name="connsiteY75" fmla="*/ 1742 h 10000"/>
                  <a:gd name="connsiteX76" fmla="*/ 7472 w 10000"/>
                  <a:gd name="connsiteY76" fmla="*/ 1691 h 10000"/>
                  <a:gd name="connsiteX77" fmla="*/ 7524 w 10000"/>
                  <a:gd name="connsiteY77" fmla="*/ 1645 h 10000"/>
                  <a:gd name="connsiteX78" fmla="*/ 7583 w 10000"/>
                  <a:gd name="connsiteY78" fmla="*/ 1599 h 10000"/>
                  <a:gd name="connsiteX79" fmla="*/ 7643 w 10000"/>
                  <a:gd name="connsiteY79" fmla="*/ 1549 h 10000"/>
                  <a:gd name="connsiteX80" fmla="*/ 5434 w 10000"/>
                  <a:gd name="connsiteY80" fmla="*/ 0 h 10000"/>
                  <a:gd name="connsiteX81" fmla="*/ 1401 w 10000"/>
                  <a:gd name="connsiteY81" fmla="*/ 0 h 10000"/>
                  <a:gd name="connsiteX82" fmla="*/ 1305 w 10000"/>
                  <a:gd name="connsiteY82" fmla="*/ 128 h 10000"/>
                  <a:gd name="connsiteX83" fmla="*/ 1223 w 10000"/>
                  <a:gd name="connsiteY83" fmla="*/ 220 h 10000"/>
                  <a:gd name="connsiteX84" fmla="*/ 1149 w 10000"/>
                  <a:gd name="connsiteY84" fmla="*/ 316 h 10000"/>
                  <a:gd name="connsiteX85" fmla="*/ 1067 w 10000"/>
                  <a:gd name="connsiteY85" fmla="*/ 412 h 10000"/>
                  <a:gd name="connsiteX86" fmla="*/ 1001 w 10000"/>
                  <a:gd name="connsiteY86" fmla="*/ 509 h 10000"/>
                  <a:gd name="connsiteX87" fmla="*/ 927 w 10000"/>
                  <a:gd name="connsiteY87" fmla="*/ 605 h 10000"/>
                  <a:gd name="connsiteX88" fmla="*/ 860 w 10000"/>
                  <a:gd name="connsiteY88" fmla="*/ 706 h 10000"/>
                  <a:gd name="connsiteX89" fmla="*/ 793 w 10000"/>
                  <a:gd name="connsiteY89" fmla="*/ 807 h 10000"/>
                  <a:gd name="connsiteX90" fmla="*/ 734 w 10000"/>
                  <a:gd name="connsiteY90" fmla="*/ 903 h 10000"/>
                  <a:gd name="connsiteX91" fmla="*/ 675 w 10000"/>
                  <a:gd name="connsiteY91" fmla="*/ 1004 h 10000"/>
                  <a:gd name="connsiteX92" fmla="*/ 615 w 10000"/>
                  <a:gd name="connsiteY92" fmla="*/ 1104 h 10000"/>
                  <a:gd name="connsiteX93" fmla="*/ 556 w 10000"/>
                  <a:gd name="connsiteY93" fmla="*/ 1210 h 10000"/>
                  <a:gd name="connsiteX94" fmla="*/ 504 w 10000"/>
                  <a:gd name="connsiteY94" fmla="*/ 1306 h 10000"/>
                  <a:gd name="connsiteX95" fmla="*/ 452 w 10000"/>
                  <a:gd name="connsiteY95" fmla="*/ 1412 h 10000"/>
                  <a:gd name="connsiteX96" fmla="*/ 408 w 10000"/>
                  <a:gd name="connsiteY96" fmla="*/ 1512 h 10000"/>
                  <a:gd name="connsiteX97" fmla="*/ 363 w 10000"/>
                  <a:gd name="connsiteY97" fmla="*/ 1618 h 10000"/>
                  <a:gd name="connsiteX98" fmla="*/ 319 w 10000"/>
                  <a:gd name="connsiteY98" fmla="*/ 1723 h 10000"/>
                  <a:gd name="connsiteX99" fmla="*/ 282 w 10000"/>
                  <a:gd name="connsiteY99" fmla="*/ 1829 h 10000"/>
                  <a:gd name="connsiteX100" fmla="*/ 237 w 10000"/>
                  <a:gd name="connsiteY100" fmla="*/ 1939 h 10000"/>
                  <a:gd name="connsiteX101" fmla="*/ 208 w 10000"/>
                  <a:gd name="connsiteY101" fmla="*/ 2044 h 10000"/>
                  <a:gd name="connsiteX102" fmla="*/ 170 w 10000"/>
                  <a:gd name="connsiteY102" fmla="*/ 2154 h 10000"/>
                  <a:gd name="connsiteX103" fmla="*/ 148 w 10000"/>
                  <a:gd name="connsiteY103" fmla="*/ 2264 h 10000"/>
                  <a:gd name="connsiteX104" fmla="*/ 119 w 10000"/>
                  <a:gd name="connsiteY104" fmla="*/ 2369 h 10000"/>
                  <a:gd name="connsiteX105" fmla="*/ 96 w 10000"/>
                  <a:gd name="connsiteY105" fmla="*/ 2479 h 10000"/>
                  <a:gd name="connsiteX106" fmla="*/ 74 w 10000"/>
                  <a:gd name="connsiteY106" fmla="*/ 2589 h 10000"/>
                  <a:gd name="connsiteX107" fmla="*/ 52 w 10000"/>
                  <a:gd name="connsiteY107" fmla="*/ 2704 h 10000"/>
                  <a:gd name="connsiteX108" fmla="*/ 37 w 10000"/>
                  <a:gd name="connsiteY108" fmla="*/ 2814 h 10000"/>
                  <a:gd name="connsiteX109" fmla="*/ 22 w 10000"/>
                  <a:gd name="connsiteY109" fmla="*/ 2924 h 10000"/>
                  <a:gd name="connsiteX110" fmla="*/ 15 w 10000"/>
                  <a:gd name="connsiteY110" fmla="*/ 3034 h 10000"/>
                  <a:gd name="connsiteX111" fmla="*/ 7 w 10000"/>
                  <a:gd name="connsiteY111" fmla="*/ 3148 h 10000"/>
                  <a:gd name="connsiteX112" fmla="*/ 0 w 10000"/>
                  <a:gd name="connsiteY112" fmla="*/ 3258 h 10000"/>
                  <a:gd name="connsiteX113" fmla="*/ 0 w 10000"/>
                  <a:gd name="connsiteY113" fmla="*/ 3373 h 10000"/>
                  <a:gd name="connsiteX114" fmla="*/ 7 w 10000"/>
                  <a:gd name="connsiteY114" fmla="*/ 3520 h 10000"/>
                  <a:gd name="connsiteX115" fmla="*/ 7 w 10000"/>
                  <a:gd name="connsiteY115" fmla="*/ 3666 h 10000"/>
                  <a:gd name="connsiteX116" fmla="*/ 22 w 10000"/>
                  <a:gd name="connsiteY116" fmla="*/ 3804 h 10000"/>
                  <a:gd name="connsiteX117" fmla="*/ 37 w 10000"/>
                  <a:gd name="connsiteY117" fmla="*/ 3946 h 10000"/>
                  <a:gd name="connsiteX118" fmla="*/ 59 w 10000"/>
                  <a:gd name="connsiteY118" fmla="*/ 4088 h 10000"/>
                  <a:gd name="connsiteX119" fmla="*/ 89 w 10000"/>
                  <a:gd name="connsiteY119" fmla="*/ 4230 h 10000"/>
                  <a:gd name="connsiteX120" fmla="*/ 119 w 10000"/>
                  <a:gd name="connsiteY120" fmla="*/ 4372 h 10000"/>
                  <a:gd name="connsiteX121" fmla="*/ 148 w 10000"/>
                  <a:gd name="connsiteY121" fmla="*/ 4514 h 10000"/>
                  <a:gd name="connsiteX122" fmla="*/ 193 w 10000"/>
                  <a:gd name="connsiteY122" fmla="*/ 4652 h 10000"/>
                  <a:gd name="connsiteX123" fmla="*/ 237 w 10000"/>
                  <a:gd name="connsiteY123" fmla="*/ 4789 h 10000"/>
                  <a:gd name="connsiteX124" fmla="*/ 282 w 10000"/>
                  <a:gd name="connsiteY124" fmla="*/ 4927 h 10000"/>
                  <a:gd name="connsiteX125" fmla="*/ 334 w 10000"/>
                  <a:gd name="connsiteY125" fmla="*/ 5064 h 10000"/>
                  <a:gd name="connsiteX126" fmla="*/ 393 w 10000"/>
                  <a:gd name="connsiteY126" fmla="*/ 5197 h 10000"/>
                  <a:gd name="connsiteX127" fmla="*/ 452 w 10000"/>
                  <a:gd name="connsiteY127" fmla="*/ 5330 h 10000"/>
                  <a:gd name="connsiteX128" fmla="*/ 519 w 10000"/>
                  <a:gd name="connsiteY128" fmla="*/ 5463 h 10000"/>
                  <a:gd name="connsiteX129" fmla="*/ 586 w 10000"/>
                  <a:gd name="connsiteY129" fmla="*/ 5596 h 10000"/>
                  <a:gd name="connsiteX130" fmla="*/ 660 w 10000"/>
                  <a:gd name="connsiteY130" fmla="*/ 5724 h 10000"/>
                  <a:gd name="connsiteX131" fmla="*/ 741 w 10000"/>
                  <a:gd name="connsiteY131" fmla="*/ 5852 h 10000"/>
                  <a:gd name="connsiteX132" fmla="*/ 823 w 10000"/>
                  <a:gd name="connsiteY132" fmla="*/ 5985 h 10000"/>
                  <a:gd name="connsiteX133" fmla="*/ 904 w 10000"/>
                  <a:gd name="connsiteY133" fmla="*/ 6109 h 10000"/>
                  <a:gd name="connsiteX134" fmla="*/ 993 w 10000"/>
                  <a:gd name="connsiteY134" fmla="*/ 6233 h 10000"/>
                  <a:gd name="connsiteX135" fmla="*/ 1090 w 10000"/>
                  <a:gd name="connsiteY135" fmla="*/ 6352 h 10000"/>
                  <a:gd name="connsiteX136" fmla="*/ 1186 w 10000"/>
                  <a:gd name="connsiteY136" fmla="*/ 6476 h 10000"/>
                  <a:gd name="connsiteX137" fmla="*/ 1290 w 10000"/>
                  <a:gd name="connsiteY137" fmla="*/ 6599 h 10000"/>
                  <a:gd name="connsiteX138" fmla="*/ 1386 w 10000"/>
                  <a:gd name="connsiteY138" fmla="*/ 6719 h 10000"/>
                  <a:gd name="connsiteX139" fmla="*/ 1497 w 10000"/>
                  <a:gd name="connsiteY139" fmla="*/ 6838 h 10000"/>
                  <a:gd name="connsiteX140" fmla="*/ 1609 w 10000"/>
                  <a:gd name="connsiteY140" fmla="*/ 6952 h 10000"/>
                  <a:gd name="connsiteX141" fmla="*/ 1727 w 10000"/>
                  <a:gd name="connsiteY141" fmla="*/ 7071 h 10000"/>
                  <a:gd name="connsiteX142" fmla="*/ 1846 w 10000"/>
                  <a:gd name="connsiteY142" fmla="*/ 7186 h 10000"/>
                  <a:gd name="connsiteX143" fmla="*/ 1964 w 10000"/>
                  <a:gd name="connsiteY143" fmla="*/ 7296 h 10000"/>
                  <a:gd name="connsiteX144" fmla="*/ 2090 w 10000"/>
                  <a:gd name="connsiteY144" fmla="*/ 7406 h 10000"/>
                  <a:gd name="connsiteX145" fmla="*/ 2224 w 10000"/>
                  <a:gd name="connsiteY145" fmla="*/ 7516 h 10000"/>
                  <a:gd name="connsiteX146" fmla="*/ 2350 w 10000"/>
                  <a:gd name="connsiteY146" fmla="*/ 7626 h 10000"/>
                  <a:gd name="connsiteX147" fmla="*/ 2491 w 10000"/>
                  <a:gd name="connsiteY147" fmla="*/ 7731 h 10000"/>
                  <a:gd name="connsiteX148" fmla="*/ 2617 w 10000"/>
                  <a:gd name="connsiteY148" fmla="*/ 7837 h 10000"/>
                  <a:gd name="connsiteX149" fmla="*/ 2765 w 10000"/>
                  <a:gd name="connsiteY149" fmla="*/ 7938 h 10000"/>
                  <a:gd name="connsiteX150" fmla="*/ 2906 w 10000"/>
                  <a:gd name="connsiteY150" fmla="*/ 8038 h 10000"/>
                  <a:gd name="connsiteX151" fmla="*/ 3054 w 10000"/>
                  <a:gd name="connsiteY151" fmla="*/ 8139 h 10000"/>
                  <a:gd name="connsiteX152" fmla="*/ 3210 w 10000"/>
                  <a:gd name="connsiteY152" fmla="*/ 8236 h 10000"/>
                  <a:gd name="connsiteX153" fmla="*/ 3358 w 10000"/>
                  <a:gd name="connsiteY153" fmla="*/ 8332 h 10000"/>
                  <a:gd name="connsiteX154" fmla="*/ 3514 w 10000"/>
                  <a:gd name="connsiteY154" fmla="*/ 8428 h 10000"/>
                  <a:gd name="connsiteX155" fmla="*/ 3677 w 10000"/>
                  <a:gd name="connsiteY155" fmla="*/ 8520 h 10000"/>
                  <a:gd name="connsiteX156" fmla="*/ 3840 w 10000"/>
                  <a:gd name="connsiteY156" fmla="*/ 8607 h 10000"/>
                  <a:gd name="connsiteX157" fmla="*/ 4010 w 10000"/>
                  <a:gd name="connsiteY157" fmla="*/ 8698 h 10000"/>
                  <a:gd name="connsiteX158" fmla="*/ 4181 w 10000"/>
                  <a:gd name="connsiteY158" fmla="*/ 8776 h 10000"/>
                  <a:gd name="connsiteX159" fmla="*/ 4351 w 10000"/>
                  <a:gd name="connsiteY159" fmla="*/ 8863 h 10000"/>
                  <a:gd name="connsiteX160" fmla="*/ 4522 w 10000"/>
                  <a:gd name="connsiteY160" fmla="*/ 8941 h 10000"/>
                  <a:gd name="connsiteX161" fmla="*/ 4700 w 10000"/>
                  <a:gd name="connsiteY161" fmla="*/ 9024 h 10000"/>
                  <a:gd name="connsiteX162" fmla="*/ 4878 w 10000"/>
                  <a:gd name="connsiteY162" fmla="*/ 9102 h 10000"/>
                  <a:gd name="connsiteX163" fmla="*/ 5063 w 10000"/>
                  <a:gd name="connsiteY163" fmla="*/ 9175 h 10000"/>
                  <a:gd name="connsiteX164" fmla="*/ 5248 w 10000"/>
                  <a:gd name="connsiteY164" fmla="*/ 9253 h 10000"/>
                  <a:gd name="connsiteX165" fmla="*/ 5426 w 10000"/>
                  <a:gd name="connsiteY165" fmla="*/ 9322 h 10000"/>
                  <a:gd name="connsiteX166" fmla="*/ 5619 w 10000"/>
                  <a:gd name="connsiteY166" fmla="*/ 9390 h 10000"/>
                  <a:gd name="connsiteX167" fmla="*/ 5812 w 10000"/>
                  <a:gd name="connsiteY167" fmla="*/ 9459 h 10000"/>
                  <a:gd name="connsiteX168" fmla="*/ 6004 w 10000"/>
                  <a:gd name="connsiteY168" fmla="*/ 9523 h 10000"/>
                  <a:gd name="connsiteX169" fmla="*/ 6205 w 10000"/>
                  <a:gd name="connsiteY169" fmla="*/ 9588 h 10000"/>
                  <a:gd name="connsiteX170" fmla="*/ 6397 w 10000"/>
                  <a:gd name="connsiteY170" fmla="*/ 9647 h 10000"/>
                  <a:gd name="connsiteX171" fmla="*/ 6605 w 10000"/>
                  <a:gd name="connsiteY171" fmla="*/ 9702 h 10000"/>
                  <a:gd name="connsiteX172" fmla="*/ 6805 w 10000"/>
                  <a:gd name="connsiteY172" fmla="*/ 9757 h 10000"/>
                  <a:gd name="connsiteX173" fmla="*/ 7005 w 10000"/>
                  <a:gd name="connsiteY173" fmla="*/ 9812 h 10000"/>
                  <a:gd name="connsiteX174" fmla="*/ 7213 w 10000"/>
                  <a:gd name="connsiteY174" fmla="*/ 9863 h 10000"/>
                  <a:gd name="connsiteX175" fmla="*/ 7420 w 10000"/>
                  <a:gd name="connsiteY175" fmla="*/ 9908 h 10000"/>
                  <a:gd name="connsiteX176" fmla="*/ 7628 w 10000"/>
                  <a:gd name="connsiteY176" fmla="*/ 9954 h 10000"/>
                  <a:gd name="connsiteX177" fmla="*/ 7835 w 10000"/>
                  <a:gd name="connsiteY177" fmla="*/ 10000 h 10000"/>
                  <a:gd name="connsiteX178" fmla="*/ 7539 w 10000"/>
                  <a:gd name="connsiteY178" fmla="*/ 7754 h 10000"/>
                  <a:gd name="connsiteX179" fmla="*/ 10000 w 10000"/>
                  <a:gd name="connsiteY179" fmla="*/ 6141 h 10000"/>
                  <a:gd name="connsiteX0" fmla="*/ 10000 w 10000"/>
                  <a:gd name="connsiteY0" fmla="*/ 6162 h 10021"/>
                  <a:gd name="connsiteX1" fmla="*/ 10000 w 10000"/>
                  <a:gd name="connsiteY1" fmla="*/ 6162 h 10021"/>
                  <a:gd name="connsiteX2" fmla="*/ 9911 w 10000"/>
                  <a:gd name="connsiteY2" fmla="*/ 6148 h 10021"/>
                  <a:gd name="connsiteX3" fmla="*/ 9815 w 10000"/>
                  <a:gd name="connsiteY3" fmla="*/ 6130 h 10021"/>
                  <a:gd name="connsiteX4" fmla="*/ 9726 w 10000"/>
                  <a:gd name="connsiteY4" fmla="*/ 6112 h 10021"/>
                  <a:gd name="connsiteX5" fmla="*/ 9637 w 10000"/>
                  <a:gd name="connsiteY5" fmla="*/ 6089 h 10021"/>
                  <a:gd name="connsiteX6" fmla="*/ 9548 w 10000"/>
                  <a:gd name="connsiteY6" fmla="*/ 6070 h 10021"/>
                  <a:gd name="connsiteX7" fmla="*/ 9466 w 10000"/>
                  <a:gd name="connsiteY7" fmla="*/ 6048 h 10021"/>
                  <a:gd name="connsiteX8" fmla="*/ 9377 w 10000"/>
                  <a:gd name="connsiteY8" fmla="*/ 6025 h 10021"/>
                  <a:gd name="connsiteX9" fmla="*/ 9288 w 10000"/>
                  <a:gd name="connsiteY9" fmla="*/ 6002 h 10021"/>
                  <a:gd name="connsiteX10" fmla="*/ 9118 w 10000"/>
                  <a:gd name="connsiteY10" fmla="*/ 5951 h 10021"/>
                  <a:gd name="connsiteX11" fmla="*/ 8955 w 10000"/>
                  <a:gd name="connsiteY11" fmla="*/ 5896 h 10021"/>
                  <a:gd name="connsiteX12" fmla="*/ 8792 w 10000"/>
                  <a:gd name="connsiteY12" fmla="*/ 5837 h 10021"/>
                  <a:gd name="connsiteX13" fmla="*/ 8636 w 10000"/>
                  <a:gd name="connsiteY13" fmla="*/ 5773 h 10021"/>
                  <a:gd name="connsiteX14" fmla="*/ 8480 w 10000"/>
                  <a:gd name="connsiteY14" fmla="*/ 5708 h 10021"/>
                  <a:gd name="connsiteX15" fmla="*/ 8340 w 10000"/>
                  <a:gd name="connsiteY15" fmla="*/ 5640 h 10021"/>
                  <a:gd name="connsiteX16" fmla="*/ 8199 w 10000"/>
                  <a:gd name="connsiteY16" fmla="*/ 5566 h 10021"/>
                  <a:gd name="connsiteX17" fmla="*/ 8058 w 10000"/>
                  <a:gd name="connsiteY17" fmla="*/ 5488 h 10021"/>
                  <a:gd name="connsiteX18" fmla="*/ 7924 w 10000"/>
                  <a:gd name="connsiteY18" fmla="*/ 5406 h 10021"/>
                  <a:gd name="connsiteX19" fmla="*/ 7798 w 10000"/>
                  <a:gd name="connsiteY19" fmla="*/ 5323 h 10021"/>
                  <a:gd name="connsiteX20" fmla="*/ 7672 w 10000"/>
                  <a:gd name="connsiteY20" fmla="*/ 5236 h 10021"/>
                  <a:gd name="connsiteX21" fmla="*/ 7554 w 10000"/>
                  <a:gd name="connsiteY21" fmla="*/ 5149 h 10021"/>
                  <a:gd name="connsiteX22" fmla="*/ 7450 w 10000"/>
                  <a:gd name="connsiteY22" fmla="*/ 5053 h 10021"/>
                  <a:gd name="connsiteX23" fmla="*/ 7346 w 10000"/>
                  <a:gd name="connsiteY23" fmla="*/ 4957 h 10021"/>
                  <a:gd name="connsiteX24" fmla="*/ 7250 w 10000"/>
                  <a:gd name="connsiteY24" fmla="*/ 4861 h 10021"/>
                  <a:gd name="connsiteX25" fmla="*/ 7161 w 10000"/>
                  <a:gd name="connsiteY25" fmla="*/ 4760 h 10021"/>
                  <a:gd name="connsiteX26" fmla="*/ 7072 w 10000"/>
                  <a:gd name="connsiteY26" fmla="*/ 4659 h 10021"/>
                  <a:gd name="connsiteX27" fmla="*/ 6990 w 10000"/>
                  <a:gd name="connsiteY27" fmla="*/ 4549 h 10021"/>
                  <a:gd name="connsiteX28" fmla="*/ 6953 w 10000"/>
                  <a:gd name="connsiteY28" fmla="*/ 4499 h 10021"/>
                  <a:gd name="connsiteX29" fmla="*/ 6916 w 10000"/>
                  <a:gd name="connsiteY29" fmla="*/ 4444 h 10021"/>
                  <a:gd name="connsiteX30" fmla="*/ 6887 w 10000"/>
                  <a:gd name="connsiteY30" fmla="*/ 4389 h 10021"/>
                  <a:gd name="connsiteX31" fmla="*/ 6850 w 10000"/>
                  <a:gd name="connsiteY31" fmla="*/ 4334 h 10021"/>
                  <a:gd name="connsiteX32" fmla="*/ 6820 w 10000"/>
                  <a:gd name="connsiteY32" fmla="*/ 4279 h 10021"/>
                  <a:gd name="connsiteX33" fmla="*/ 6790 w 10000"/>
                  <a:gd name="connsiteY33" fmla="*/ 4224 h 10021"/>
                  <a:gd name="connsiteX34" fmla="*/ 6768 w 10000"/>
                  <a:gd name="connsiteY34" fmla="*/ 4164 h 10021"/>
                  <a:gd name="connsiteX35" fmla="*/ 6738 w 10000"/>
                  <a:gd name="connsiteY35" fmla="*/ 4109 h 10021"/>
                  <a:gd name="connsiteX36" fmla="*/ 6723 w 10000"/>
                  <a:gd name="connsiteY36" fmla="*/ 4049 h 10021"/>
                  <a:gd name="connsiteX37" fmla="*/ 6694 w 10000"/>
                  <a:gd name="connsiteY37" fmla="*/ 3994 h 10021"/>
                  <a:gd name="connsiteX38" fmla="*/ 6679 w 10000"/>
                  <a:gd name="connsiteY38" fmla="*/ 3935 h 10021"/>
                  <a:gd name="connsiteX39" fmla="*/ 6664 w 10000"/>
                  <a:gd name="connsiteY39" fmla="*/ 3875 h 10021"/>
                  <a:gd name="connsiteX40" fmla="*/ 6649 w 10000"/>
                  <a:gd name="connsiteY40" fmla="*/ 3816 h 10021"/>
                  <a:gd name="connsiteX41" fmla="*/ 6635 w 10000"/>
                  <a:gd name="connsiteY41" fmla="*/ 3761 h 10021"/>
                  <a:gd name="connsiteX42" fmla="*/ 6620 w 10000"/>
                  <a:gd name="connsiteY42" fmla="*/ 3701 h 10021"/>
                  <a:gd name="connsiteX43" fmla="*/ 6612 w 10000"/>
                  <a:gd name="connsiteY43" fmla="*/ 3642 h 10021"/>
                  <a:gd name="connsiteX44" fmla="*/ 6605 w 10000"/>
                  <a:gd name="connsiteY44" fmla="*/ 3582 h 10021"/>
                  <a:gd name="connsiteX45" fmla="*/ 6597 w 10000"/>
                  <a:gd name="connsiteY45" fmla="*/ 3518 h 10021"/>
                  <a:gd name="connsiteX46" fmla="*/ 6597 w 10000"/>
                  <a:gd name="connsiteY46" fmla="*/ 3458 h 10021"/>
                  <a:gd name="connsiteX47" fmla="*/ 6590 w 10000"/>
                  <a:gd name="connsiteY47" fmla="*/ 3394 h 10021"/>
                  <a:gd name="connsiteX48" fmla="*/ 6597 w 10000"/>
                  <a:gd name="connsiteY48" fmla="*/ 3334 h 10021"/>
                  <a:gd name="connsiteX49" fmla="*/ 6605 w 10000"/>
                  <a:gd name="connsiteY49" fmla="*/ 3266 h 10021"/>
                  <a:gd name="connsiteX50" fmla="*/ 6605 w 10000"/>
                  <a:gd name="connsiteY50" fmla="*/ 3202 h 10021"/>
                  <a:gd name="connsiteX51" fmla="*/ 6612 w 10000"/>
                  <a:gd name="connsiteY51" fmla="*/ 3137 h 10021"/>
                  <a:gd name="connsiteX52" fmla="*/ 6620 w 10000"/>
                  <a:gd name="connsiteY52" fmla="*/ 3073 h 10021"/>
                  <a:gd name="connsiteX53" fmla="*/ 6635 w 10000"/>
                  <a:gd name="connsiteY53" fmla="*/ 3014 h 10021"/>
                  <a:gd name="connsiteX54" fmla="*/ 6649 w 10000"/>
                  <a:gd name="connsiteY54" fmla="*/ 2950 h 10021"/>
                  <a:gd name="connsiteX55" fmla="*/ 6664 w 10000"/>
                  <a:gd name="connsiteY55" fmla="*/ 2890 h 10021"/>
                  <a:gd name="connsiteX56" fmla="*/ 6686 w 10000"/>
                  <a:gd name="connsiteY56" fmla="*/ 2826 h 10021"/>
                  <a:gd name="connsiteX57" fmla="*/ 6709 w 10000"/>
                  <a:gd name="connsiteY57" fmla="*/ 2766 h 10021"/>
                  <a:gd name="connsiteX58" fmla="*/ 6731 w 10000"/>
                  <a:gd name="connsiteY58" fmla="*/ 2707 h 10021"/>
                  <a:gd name="connsiteX59" fmla="*/ 6753 w 10000"/>
                  <a:gd name="connsiteY59" fmla="*/ 2642 h 10021"/>
                  <a:gd name="connsiteX60" fmla="*/ 6783 w 10000"/>
                  <a:gd name="connsiteY60" fmla="*/ 2587 h 10021"/>
                  <a:gd name="connsiteX61" fmla="*/ 6812 w 10000"/>
                  <a:gd name="connsiteY61" fmla="*/ 2528 h 10021"/>
                  <a:gd name="connsiteX62" fmla="*/ 6842 w 10000"/>
                  <a:gd name="connsiteY62" fmla="*/ 2468 h 10021"/>
                  <a:gd name="connsiteX63" fmla="*/ 6879 w 10000"/>
                  <a:gd name="connsiteY63" fmla="*/ 2409 h 10021"/>
                  <a:gd name="connsiteX64" fmla="*/ 6909 w 10000"/>
                  <a:gd name="connsiteY64" fmla="*/ 2354 h 10021"/>
                  <a:gd name="connsiteX65" fmla="*/ 6946 w 10000"/>
                  <a:gd name="connsiteY65" fmla="*/ 2294 h 10021"/>
                  <a:gd name="connsiteX66" fmla="*/ 6990 w 10000"/>
                  <a:gd name="connsiteY66" fmla="*/ 2239 h 10021"/>
                  <a:gd name="connsiteX67" fmla="*/ 7027 w 10000"/>
                  <a:gd name="connsiteY67" fmla="*/ 2184 h 10021"/>
                  <a:gd name="connsiteX68" fmla="*/ 7072 w 10000"/>
                  <a:gd name="connsiteY68" fmla="*/ 2129 h 10021"/>
                  <a:gd name="connsiteX69" fmla="*/ 7109 w 10000"/>
                  <a:gd name="connsiteY69" fmla="*/ 2074 h 10021"/>
                  <a:gd name="connsiteX70" fmla="*/ 7161 w 10000"/>
                  <a:gd name="connsiteY70" fmla="*/ 2024 h 10021"/>
                  <a:gd name="connsiteX71" fmla="*/ 7213 w 10000"/>
                  <a:gd name="connsiteY71" fmla="*/ 1969 h 10021"/>
                  <a:gd name="connsiteX72" fmla="*/ 7257 w 10000"/>
                  <a:gd name="connsiteY72" fmla="*/ 1914 h 10021"/>
                  <a:gd name="connsiteX73" fmla="*/ 7309 w 10000"/>
                  <a:gd name="connsiteY73" fmla="*/ 1863 h 10021"/>
                  <a:gd name="connsiteX74" fmla="*/ 7361 w 10000"/>
                  <a:gd name="connsiteY74" fmla="*/ 1813 h 10021"/>
                  <a:gd name="connsiteX75" fmla="*/ 7413 w 10000"/>
                  <a:gd name="connsiteY75" fmla="*/ 1763 h 10021"/>
                  <a:gd name="connsiteX76" fmla="*/ 7472 w 10000"/>
                  <a:gd name="connsiteY76" fmla="*/ 1712 h 10021"/>
                  <a:gd name="connsiteX77" fmla="*/ 7524 w 10000"/>
                  <a:gd name="connsiteY77" fmla="*/ 1666 h 10021"/>
                  <a:gd name="connsiteX78" fmla="*/ 7583 w 10000"/>
                  <a:gd name="connsiteY78" fmla="*/ 1620 h 10021"/>
                  <a:gd name="connsiteX79" fmla="*/ 7643 w 10000"/>
                  <a:gd name="connsiteY79" fmla="*/ 1570 h 10021"/>
                  <a:gd name="connsiteX80" fmla="*/ 5434 w 10000"/>
                  <a:gd name="connsiteY80" fmla="*/ 21 h 10021"/>
                  <a:gd name="connsiteX81" fmla="*/ 1401 w 10000"/>
                  <a:gd name="connsiteY81" fmla="*/ 0 h 10021"/>
                  <a:gd name="connsiteX82" fmla="*/ 1305 w 10000"/>
                  <a:gd name="connsiteY82" fmla="*/ 149 h 10021"/>
                  <a:gd name="connsiteX83" fmla="*/ 1223 w 10000"/>
                  <a:gd name="connsiteY83" fmla="*/ 241 h 10021"/>
                  <a:gd name="connsiteX84" fmla="*/ 1149 w 10000"/>
                  <a:gd name="connsiteY84" fmla="*/ 337 h 10021"/>
                  <a:gd name="connsiteX85" fmla="*/ 1067 w 10000"/>
                  <a:gd name="connsiteY85" fmla="*/ 433 h 10021"/>
                  <a:gd name="connsiteX86" fmla="*/ 1001 w 10000"/>
                  <a:gd name="connsiteY86" fmla="*/ 530 h 10021"/>
                  <a:gd name="connsiteX87" fmla="*/ 927 w 10000"/>
                  <a:gd name="connsiteY87" fmla="*/ 626 h 10021"/>
                  <a:gd name="connsiteX88" fmla="*/ 860 w 10000"/>
                  <a:gd name="connsiteY88" fmla="*/ 727 h 10021"/>
                  <a:gd name="connsiteX89" fmla="*/ 793 w 10000"/>
                  <a:gd name="connsiteY89" fmla="*/ 828 h 10021"/>
                  <a:gd name="connsiteX90" fmla="*/ 734 w 10000"/>
                  <a:gd name="connsiteY90" fmla="*/ 924 h 10021"/>
                  <a:gd name="connsiteX91" fmla="*/ 675 w 10000"/>
                  <a:gd name="connsiteY91" fmla="*/ 1025 h 10021"/>
                  <a:gd name="connsiteX92" fmla="*/ 615 w 10000"/>
                  <a:gd name="connsiteY92" fmla="*/ 1125 h 10021"/>
                  <a:gd name="connsiteX93" fmla="*/ 556 w 10000"/>
                  <a:gd name="connsiteY93" fmla="*/ 1231 h 10021"/>
                  <a:gd name="connsiteX94" fmla="*/ 504 w 10000"/>
                  <a:gd name="connsiteY94" fmla="*/ 1327 h 10021"/>
                  <a:gd name="connsiteX95" fmla="*/ 452 w 10000"/>
                  <a:gd name="connsiteY95" fmla="*/ 1433 h 10021"/>
                  <a:gd name="connsiteX96" fmla="*/ 408 w 10000"/>
                  <a:gd name="connsiteY96" fmla="*/ 1533 h 10021"/>
                  <a:gd name="connsiteX97" fmla="*/ 363 w 10000"/>
                  <a:gd name="connsiteY97" fmla="*/ 1639 h 10021"/>
                  <a:gd name="connsiteX98" fmla="*/ 319 w 10000"/>
                  <a:gd name="connsiteY98" fmla="*/ 1744 h 10021"/>
                  <a:gd name="connsiteX99" fmla="*/ 282 w 10000"/>
                  <a:gd name="connsiteY99" fmla="*/ 1850 h 10021"/>
                  <a:gd name="connsiteX100" fmla="*/ 237 w 10000"/>
                  <a:gd name="connsiteY100" fmla="*/ 1960 h 10021"/>
                  <a:gd name="connsiteX101" fmla="*/ 208 w 10000"/>
                  <a:gd name="connsiteY101" fmla="*/ 2065 h 10021"/>
                  <a:gd name="connsiteX102" fmla="*/ 170 w 10000"/>
                  <a:gd name="connsiteY102" fmla="*/ 2175 h 10021"/>
                  <a:gd name="connsiteX103" fmla="*/ 148 w 10000"/>
                  <a:gd name="connsiteY103" fmla="*/ 2285 h 10021"/>
                  <a:gd name="connsiteX104" fmla="*/ 119 w 10000"/>
                  <a:gd name="connsiteY104" fmla="*/ 2390 h 10021"/>
                  <a:gd name="connsiteX105" fmla="*/ 96 w 10000"/>
                  <a:gd name="connsiteY105" fmla="*/ 2500 h 10021"/>
                  <a:gd name="connsiteX106" fmla="*/ 74 w 10000"/>
                  <a:gd name="connsiteY106" fmla="*/ 2610 h 10021"/>
                  <a:gd name="connsiteX107" fmla="*/ 52 w 10000"/>
                  <a:gd name="connsiteY107" fmla="*/ 2725 h 10021"/>
                  <a:gd name="connsiteX108" fmla="*/ 37 w 10000"/>
                  <a:gd name="connsiteY108" fmla="*/ 2835 h 10021"/>
                  <a:gd name="connsiteX109" fmla="*/ 22 w 10000"/>
                  <a:gd name="connsiteY109" fmla="*/ 2945 h 10021"/>
                  <a:gd name="connsiteX110" fmla="*/ 15 w 10000"/>
                  <a:gd name="connsiteY110" fmla="*/ 3055 h 10021"/>
                  <a:gd name="connsiteX111" fmla="*/ 7 w 10000"/>
                  <a:gd name="connsiteY111" fmla="*/ 3169 h 10021"/>
                  <a:gd name="connsiteX112" fmla="*/ 0 w 10000"/>
                  <a:gd name="connsiteY112" fmla="*/ 3279 h 10021"/>
                  <a:gd name="connsiteX113" fmla="*/ 0 w 10000"/>
                  <a:gd name="connsiteY113" fmla="*/ 3394 h 10021"/>
                  <a:gd name="connsiteX114" fmla="*/ 7 w 10000"/>
                  <a:gd name="connsiteY114" fmla="*/ 3541 h 10021"/>
                  <a:gd name="connsiteX115" fmla="*/ 7 w 10000"/>
                  <a:gd name="connsiteY115" fmla="*/ 3687 h 10021"/>
                  <a:gd name="connsiteX116" fmla="*/ 22 w 10000"/>
                  <a:gd name="connsiteY116" fmla="*/ 3825 h 10021"/>
                  <a:gd name="connsiteX117" fmla="*/ 37 w 10000"/>
                  <a:gd name="connsiteY117" fmla="*/ 3967 h 10021"/>
                  <a:gd name="connsiteX118" fmla="*/ 59 w 10000"/>
                  <a:gd name="connsiteY118" fmla="*/ 4109 h 10021"/>
                  <a:gd name="connsiteX119" fmla="*/ 89 w 10000"/>
                  <a:gd name="connsiteY119" fmla="*/ 4251 h 10021"/>
                  <a:gd name="connsiteX120" fmla="*/ 119 w 10000"/>
                  <a:gd name="connsiteY120" fmla="*/ 4393 h 10021"/>
                  <a:gd name="connsiteX121" fmla="*/ 148 w 10000"/>
                  <a:gd name="connsiteY121" fmla="*/ 4535 h 10021"/>
                  <a:gd name="connsiteX122" fmla="*/ 193 w 10000"/>
                  <a:gd name="connsiteY122" fmla="*/ 4673 h 10021"/>
                  <a:gd name="connsiteX123" fmla="*/ 237 w 10000"/>
                  <a:gd name="connsiteY123" fmla="*/ 4810 h 10021"/>
                  <a:gd name="connsiteX124" fmla="*/ 282 w 10000"/>
                  <a:gd name="connsiteY124" fmla="*/ 4948 h 10021"/>
                  <a:gd name="connsiteX125" fmla="*/ 334 w 10000"/>
                  <a:gd name="connsiteY125" fmla="*/ 5085 h 10021"/>
                  <a:gd name="connsiteX126" fmla="*/ 393 w 10000"/>
                  <a:gd name="connsiteY126" fmla="*/ 5218 h 10021"/>
                  <a:gd name="connsiteX127" fmla="*/ 452 w 10000"/>
                  <a:gd name="connsiteY127" fmla="*/ 5351 h 10021"/>
                  <a:gd name="connsiteX128" fmla="*/ 519 w 10000"/>
                  <a:gd name="connsiteY128" fmla="*/ 5484 h 10021"/>
                  <a:gd name="connsiteX129" fmla="*/ 586 w 10000"/>
                  <a:gd name="connsiteY129" fmla="*/ 5617 h 10021"/>
                  <a:gd name="connsiteX130" fmla="*/ 660 w 10000"/>
                  <a:gd name="connsiteY130" fmla="*/ 5745 h 10021"/>
                  <a:gd name="connsiteX131" fmla="*/ 741 w 10000"/>
                  <a:gd name="connsiteY131" fmla="*/ 5873 h 10021"/>
                  <a:gd name="connsiteX132" fmla="*/ 823 w 10000"/>
                  <a:gd name="connsiteY132" fmla="*/ 6006 h 10021"/>
                  <a:gd name="connsiteX133" fmla="*/ 904 w 10000"/>
                  <a:gd name="connsiteY133" fmla="*/ 6130 h 10021"/>
                  <a:gd name="connsiteX134" fmla="*/ 993 w 10000"/>
                  <a:gd name="connsiteY134" fmla="*/ 6254 h 10021"/>
                  <a:gd name="connsiteX135" fmla="*/ 1090 w 10000"/>
                  <a:gd name="connsiteY135" fmla="*/ 6373 h 10021"/>
                  <a:gd name="connsiteX136" fmla="*/ 1186 w 10000"/>
                  <a:gd name="connsiteY136" fmla="*/ 6497 h 10021"/>
                  <a:gd name="connsiteX137" fmla="*/ 1290 w 10000"/>
                  <a:gd name="connsiteY137" fmla="*/ 6620 h 10021"/>
                  <a:gd name="connsiteX138" fmla="*/ 1386 w 10000"/>
                  <a:gd name="connsiteY138" fmla="*/ 6740 h 10021"/>
                  <a:gd name="connsiteX139" fmla="*/ 1497 w 10000"/>
                  <a:gd name="connsiteY139" fmla="*/ 6859 h 10021"/>
                  <a:gd name="connsiteX140" fmla="*/ 1609 w 10000"/>
                  <a:gd name="connsiteY140" fmla="*/ 6973 h 10021"/>
                  <a:gd name="connsiteX141" fmla="*/ 1727 w 10000"/>
                  <a:gd name="connsiteY141" fmla="*/ 7092 h 10021"/>
                  <a:gd name="connsiteX142" fmla="*/ 1846 w 10000"/>
                  <a:gd name="connsiteY142" fmla="*/ 7207 h 10021"/>
                  <a:gd name="connsiteX143" fmla="*/ 1964 w 10000"/>
                  <a:gd name="connsiteY143" fmla="*/ 7317 h 10021"/>
                  <a:gd name="connsiteX144" fmla="*/ 2090 w 10000"/>
                  <a:gd name="connsiteY144" fmla="*/ 7427 h 10021"/>
                  <a:gd name="connsiteX145" fmla="*/ 2224 w 10000"/>
                  <a:gd name="connsiteY145" fmla="*/ 7537 h 10021"/>
                  <a:gd name="connsiteX146" fmla="*/ 2350 w 10000"/>
                  <a:gd name="connsiteY146" fmla="*/ 7647 h 10021"/>
                  <a:gd name="connsiteX147" fmla="*/ 2491 w 10000"/>
                  <a:gd name="connsiteY147" fmla="*/ 7752 h 10021"/>
                  <a:gd name="connsiteX148" fmla="*/ 2617 w 10000"/>
                  <a:gd name="connsiteY148" fmla="*/ 7858 h 10021"/>
                  <a:gd name="connsiteX149" fmla="*/ 2765 w 10000"/>
                  <a:gd name="connsiteY149" fmla="*/ 7959 h 10021"/>
                  <a:gd name="connsiteX150" fmla="*/ 2906 w 10000"/>
                  <a:gd name="connsiteY150" fmla="*/ 8059 h 10021"/>
                  <a:gd name="connsiteX151" fmla="*/ 3054 w 10000"/>
                  <a:gd name="connsiteY151" fmla="*/ 8160 h 10021"/>
                  <a:gd name="connsiteX152" fmla="*/ 3210 w 10000"/>
                  <a:gd name="connsiteY152" fmla="*/ 8257 h 10021"/>
                  <a:gd name="connsiteX153" fmla="*/ 3358 w 10000"/>
                  <a:gd name="connsiteY153" fmla="*/ 8353 h 10021"/>
                  <a:gd name="connsiteX154" fmla="*/ 3514 w 10000"/>
                  <a:gd name="connsiteY154" fmla="*/ 8449 h 10021"/>
                  <a:gd name="connsiteX155" fmla="*/ 3677 w 10000"/>
                  <a:gd name="connsiteY155" fmla="*/ 8541 h 10021"/>
                  <a:gd name="connsiteX156" fmla="*/ 3840 w 10000"/>
                  <a:gd name="connsiteY156" fmla="*/ 8628 h 10021"/>
                  <a:gd name="connsiteX157" fmla="*/ 4010 w 10000"/>
                  <a:gd name="connsiteY157" fmla="*/ 8719 h 10021"/>
                  <a:gd name="connsiteX158" fmla="*/ 4181 w 10000"/>
                  <a:gd name="connsiteY158" fmla="*/ 8797 h 10021"/>
                  <a:gd name="connsiteX159" fmla="*/ 4351 w 10000"/>
                  <a:gd name="connsiteY159" fmla="*/ 8884 h 10021"/>
                  <a:gd name="connsiteX160" fmla="*/ 4522 w 10000"/>
                  <a:gd name="connsiteY160" fmla="*/ 8962 h 10021"/>
                  <a:gd name="connsiteX161" fmla="*/ 4700 w 10000"/>
                  <a:gd name="connsiteY161" fmla="*/ 9045 h 10021"/>
                  <a:gd name="connsiteX162" fmla="*/ 4878 w 10000"/>
                  <a:gd name="connsiteY162" fmla="*/ 9123 h 10021"/>
                  <a:gd name="connsiteX163" fmla="*/ 5063 w 10000"/>
                  <a:gd name="connsiteY163" fmla="*/ 9196 h 10021"/>
                  <a:gd name="connsiteX164" fmla="*/ 5248 w 10000"/>
                  <a:gd name="connsiteY164" fmla="*/ 9274 h 10021"/>
                  <a:gd name="connsiteX165" fmla="*/ 5426 w 10000"/>
                  <a:gd name="connsiteY165" fmla="*/ 9343 h 10021"/>
                  <a:gd name="connsiteX166" fmla="*/ 5619 w 10000"/>
                  <a:gd name="connsiteY166" fmla="*/ 9411 h 10021"/>
                  <a:gd name="connsiteX167" fmla="*/ 5812 w 10000"/>
                  <a:gd name="connsiteY167" fmla="*/ 9480 h 10021"/>
                  <a:gd name="connsiteX168" fmla="*/ 6004 w 10000"/>
                  <a:gd name="connsiteY168" fmla="*/ 9544 h 10021"/>
                  <a:gd name="connsiteX169" fmla="*/ 6205 w 10000"/>
                  <a:gd name="connsiteY169" fmla="*/ 9609 h 10021"/>
                  <a:gd name="connsiteX170" fmla="*/ 6397 w 10000"/>
                  <a:gd name="connsiteY170" fmla="*/ 9668 h 10021"/>
                  <a:gd name="connsiteX171" fmla="*/ 6605 w 10000"/>
                  <a:gd name="connsiteY171" fmla="*/ 9723 h 10021"/>
                  <a:gd name="connsiteX172" fmla="*/ 6805 w 10000"/>
                  <a:gd name="connsiteY172" fmla="*/ 9778 h 10021"/>
                  <a:gd name="connsiteX173" fmla="*/ 7005 w 10000"/>
                  <a:gd name="connsiteY173" fmla="*/ 9833 h 10021"/>
                  <a:gd name="connsiteX174" fmla="*/ 7213 w 10000"/>
                  <a:gd name="connsiteY174" fmla="*/ 9884 h 10021"/>
                  <a:gd name="connsiteX175" fmla="*/ 7420 w 10000"/>
                  <a:gd name="connsiteY175" fmla="*/ 9929 h 10021"/>
                  <a:gd name="connsiteX176" fmla="*/ 7628 w 10000"/>
                  <a:gd name="connsiteY176" fmla="*/ 9975 h 10021"/>
                  <a:gd name="connsiteX177" fmla="*/ 7835 w 10000"/>
                  <a:gd name="connsiteY177" fmla="*/ 10021 h 10021"/>
                  <a:gd name="connsiteX178" fmla="*/ 7539 w 10000"/>
                  <a:gd name="connsiteY178" fmla="*/ 7775 h 10021"/>
                  <a:gd name="connsiteX179" fmla="*/ 10000 w 10000"/>
                  <a:gd name="connsiteY179" fmla="*/ 6162 h 10021"/>
                  <a:gd name="connsiteX0" fmla="*/ 10000 w 10000"/>
                  <a:gd name="connsiteY0" fmla="*/ 6162 h 10021"/>
                  <a:gd name="connsiteX1" fmla="*/ 10000 w 10000"/>
                  <a:gd name="connsiteY1" fmla="*/ 6162 h 10021"/>
                  <a:gd name="connsiteX2" fmla="*/ 9911 w 10000"/>
                  <a:gd name="connsiteY2" fmla="*/ 6148 h 10021"/>
                  <a:gd name="connsiteX3" fmla="*/ 9815 w 10000"/>
                  <a:gd name="connsiteY3" fmla="*/ 6130 h 10021"/>
                  <a:gd name="connsiteX4" fmla="*/ 9726 w 10000"/>
                  <a:gd name="connsiteY4" fmla="*/ 6112 h 10021"/>
                  <a:gd name="connsiteX5" fmla="*/ 9637 w 10000"/>
                  <a:gd name="connsiteY5" fmla="*/ 6089 h 10021"/>
                  <a:gd name="connsiteX6" fmla="*/ 9548 w 10000"/>
                  <a:gd name="connsiteY6" fmla="*/ 6070 h 10021"/>
                  <a:gd name="connsiteX7" fmla="*/ 9466 w 10000"/>
                  <a:gd name="connsiteY7" fmla="*/ 6048 h 10021"/>
                  <a:gd name="connsiteX8" fmla="*/ 9377 w 10000"/>
                  <a:gd name="connsiteY8" fmla="*/ 6025 h 10021"/>
                  <a:gd name="connsiteX9" fmla="*/ 9288 w 10000"/>
                  <a:gd name="connsiteY9" fmla="*/ 6002 h 10021"/>
                  <a:gd name="connsiteX10" fmla="*/ 9118 w 10000"/>
                  <a:gd name="connsiteY10" fmla="*/ 5951 h 10021"/>
                  <a:gd name="connsiteX11" fmla="*/ 8955 w 10000"/>
                  <a:gd name="connsiteY11" fmla="*/ 5896 h 10021"/>
                  <a:gd name="connsiteX12" fmla="*/ 8792 w 10000"/>
                  <a:gd name="connsiteY12" fmla="*/ 5837 h 10021"/>
                  <a:gd name="connsiteX13" fmla="*/ 8636 w 10000"/>
                  <a:gd name="connsiteY13" fmla="*/ 5773 h 10021"/>
                  <a:gd name="connsiteX14" fmla="*/ 8480 w 10000"/>
                  <a:gd name="connsiteY14" fmla="*/ 5708 h 10021"/>
                  <a:gd name="connsiteX15" fmla="*/ 8340 w 10000"/>
                  <a:gd name="connsiteY15" fmla="*/ 5640 h 10021"/>
                  <a:gd name="connsiteX16" fmla="*/ 8199 w 10000"/>
                  <a:gd name="connsiteY16" fmla="*/ 5566 h 10021"/>
                  <a:gd name="connsiteX17" fmla="*/ 8058 w 10000"/>
                  <a:gd name="connsiteY17" fmla="*/ 5488 h 10021"/>
                  <a:gd name="connsiteX18" fmla="*/ 7924 w 10000"/>
                  <a:gd name="connsiteY18" fmla="*/ 5406 h 10021"/>
                  <a:gd name="connsiteX19" fmla="*/ 7798 w 10000"/>
                  <a:gd name="connsiteY19" fmla="*/ 5323 h 10021"/>
                  <a:gd name="connsiteX20" fmla="*/ 7672 w 10000"/>
                  <a:gd name="connsiteY20" fmla="*/ 5236 h 10021"/>
                  <a:gd name="connsiteX21" fmla="*/ 7554 w 10000"/>
                  <a:gd name="connsiteY21" fmla="*/ 5149 h 10021"/>
                  <a:gd name="connsiteX22" fmla="*/ 7450 w 10000"/>
                  <a:gd name="connsiteY22" fmla="*/ 5053 h 10021"/>
                  <a:gd name="connsiteX23" fmla="*/ 7346 w 10000"/>
                  <a:gd name="connsiteY23" fmla="*/ 4957 h 10021"/>
                  <a:gd name="connsiteX24" fmla="*/ 7250 w 10000"/>
                  <a:gd name="connsiteY24" fmla="*/ 4861 h 10021"/>
                  <a:gd name="connsiteX25" fmla="*/ 7161 w 10000"/>
                  <a:gd name="connsiteY25" fmla="*/ 4760 h 10021"/>
                  <a:gd name="connsiteX26" fmla="*/ 7072 w 10000"/>
                  <a:gd name="connsiteY26" fmla="*/ 4659 h 10021"/>
                  <a:gd name="connsiteX27" fmla="*/ 6990 w 10000"/>
                  <a:gd name="connsiteY27" fmla="*/ 4549 h 10021"/>
                  <a:gd name="connsiteX28" fmla="*/ 6953 w 10000"/>
                  <a:gd name="connsiteY28" fmla="*/ 4499 h 10021"/>
                  <a:gd name="connsiteX29" fmla="*/ 6916 w 10000"/>
                  <a:gd name="connsiteY29" fmla="*/ 4444 h 10021"/>
                  <a:gd name="connsiteX30" fmla="*/ 6887 w 10000"/>
                  <a:gd name="connsiteY30" fmla="*/ 4389 h 10021"/>
                  <a:gd name="connsiteX31" fmla="*/ 6850 w 10000"/>
                  <a:gd name="connsiteY31" fmla="*/ 4334 h 10021"/>
                  <a:gd name="connsiteX32" fmla="*/ 6820 w 10000"/>
                  <a:gd name="connsiteY32" fmla="*/ 4279 h 10021"/>
                  <a:gd name="connsiteX33" fmla="*/ 6790 w 10000"/>
                  <a:gd name="connsiteY33" fmla="*/ 4224 h 10021"/>
                  <a:gd name="connsiteX34" fmla="*/ 6768 w 10000"/>
                  <a:gd name="connsiteY34" fmla="*/ 4164 h 10021"/>
                  <a:gd name="connsiteX35" fmla="*/ 6738 w 10000"/>
                  <a:gd name="connsiteY35" fmla="*/ 4109 h 10021"/>
                  <a:gd name="connsiteX36" fmla="*/ 6723 w 10000"/>
                  <a:gd name="connsiteY36" fmla="*/ 4049 h 10021"/>
                  <a:gd name="connsiteX37" fmla="*/ 6694 w 10000"/>
                  <a:gd name="connsiteY37" fmla="*/ 3994 h 10021"/>
                  <a:gd name="connsiteX38" fmla="*/ 6679 w 10000"/>
                  <a:gd name="connsiteY38" fmla="*/ 3935 h 10021"/>
                  <a:gd name="connsiteX39" fmla="*/ 6664 w 10000"/>
                  <a:gd name="connsiteY39" fmla="*/ 3875 h 10021"/>
                  <a:gd name="connsiteX40" fmla="*/ 6649 w 10000"/>
                  <a:gd name="connsiteY40" fmla="*/ 3816 h 10021"/>
                  <a:gd name="connsiteX41" fmla="*/ 6635 w 10000"/>
                  <a:gd name="connsiteY41" fmla="*/ 3761 h 10021"/>
                  <a:gd name="connsiteX42" fmla="*/ 6620 w 10000"/>
                  <a:gd name="connsiteY42" fmla="*/ 3701 h 10021"/>
                  <a:gd name="connsiteX43" fmla="*/ 6612 w 10000"/>
                  <a:gd name="connsiteY43" fmla="*/ 3642 h 10021"/>
                  <a:gd name="connsiteX44" fmla="*/ 6605 w 10000"/>
                  <a:gd name="connsiteY44" fmla="*/ 3582 h 10021"/>
                  <a:gd name="connsiteX45" fmla="*/ 6597 w 10000"/>
                  <a:gd name="connsiteY45" fmla="*/ 3518 h 10021"/>
                  <a:gd name="connsiteX46" fmla="*/ 6597 w 10000"/>
                  <a:gd name="connsiteY46" fmla="*/ 3458 h 10021"/>
                  <a:gd name="connsiteX47" fmla="*/ 6590 w 10000"/>
                  <a:gd name="connsiteY47" fmla="*/ 3394 h 10021"/>
                  <a:gd name="connsiteX48" fmla="*/ 6597 w 10000"/>
                  <a:gd name="connsiteY48" fmla="*/ 3334 h 10021"/>
                  <a:gd name="connsiteX49" fmla="*/ 6605 w 10000"/>
                  <a:gd name="connsiteY49" fmla="*/ 3266 h 10021"/>
                  <a:gd name="connsiteX50" fmla="*/ 6605 w 10000"/>
                  <a:gd name="connsiteY50" fmla="*/ 3202 h 10021"/>
                  <a:gd name="connsiteX51" fmla="*/ 6612 w 10000"/>
                  <a:gd name="connsiteY51" fmla="*/ 3137 h 10021"/>
                  <a:gd name="connsiteX52" fmla="*/ 6620 w 10000"/>
                  <a:gd name="connsiteY52" fmla="*/ 3073 h 10021"/>
                  <a:gd name="connsiteX53" fmla="*/ 6635 w 10000"/>
                  <a:gd name="connsiteY53" fmla="*/ 3014 h 10021"/>
                  <a:gd name="connsiteX54" fmla="*/ 6649 w 10000"/>
                  <a:gd name="connsiteY54" fmla="*/ 2950 h 10021"/>
                  <a:gd name="connsiteX55" fmla="*/ 6664 w 10000"/>
                  <a:gd name="connsiteY55" fmla="*/ 2890 h 10021"/>
                  <a:gd name="connsiteX56" fmla="*/ 6686 w 10000"/>
                  <a:gd name="connsiteY56" fmla="*/ 2826 h 10021"/>
                  <a:gd name="connsiteX57" fmla="*/ 6709 w 10000"/>
                  <a:gd name="connsiteY57" fmla="*/ 2766 h 10021"/>
                  <a:gd name="connsiteX58" fmla="*/ 6731 w 10000"/>
                  <a:gd name="connsiteY58" fmla="*/ 2707 h 10021"/>
                  <a:gd name="connsiteX59" fmla="*/ 6753 w 10000"/>
                  <a:gd name="connsiteY59" fmla="*/ 2642 h 10021"/>
                  <a:gd name="connsiteX60" fmla="*/ 6783 w 10000"/>
                  <a:gd name="connsiteY60" fmla="*/ 2587 h 10021"/>
                  <a:gd name="connsiteX61" fmla="*/ 6812 w 10000"/>
                  <a:gd name="connsiteY61" fmla="*/ 2528 h 10021"/>
                  <a:gd name="connsiteX62" fmla="*/ 6842 w 10000"/>
                  <a:gd name="connsiteY62" fmla="*/ 2468 h 10021"/>
                  <a:gd name="connsiteX63" fmla="*/ 6879 w 10000"/>
                  <a:gd name="connsiteY63" fmla="*/ 2409 h 10021"/>
                  <a:gd name="connsiteX64" fmla="*/ 6909 w 10000"/>
                  <a:gd name="connsiteY64" fmla="*/ 2354 h 10021"/>
                  <a:gd name="connsiteX65" fmla="*/ 6946 w 10000"/>
                  <a:gd name="connsiteY65" fmla="*/ 2294 h 10021"/>
                  <a:gd name="connsiteX66" fmla="*/ 6990 w 10000"/>
                  <a:gd name="connsiteY66" fmla="*/ 2239 h 10021"/>
                  <a:gd name="connsiteX67" fmla="*/ 7027 w 10000"/>
                  <a:gd name="connsiteY67" fmla="*/ 2184 h 10021"/>
                  <a:gd name="connsiteX68" fmla="*/ 7072 w 10000"/>
                  <a:gd name="connsiteY68" fmla="*/ 2129 h 10021"/>
                  <a:gd name="connsiteX69" fmla="*/ 7109 w 10000"/>
                  <a:gd name="connsiteY69" fmla="*/ 2074 h 10021"/>
                  <a:gd name="connsiteX70" fmla="*/ 7161 w 10000"/>
                  <a:gd name="connsiteY70" fmla="*/ 2024 h 10021"/>
                  <a:gd name="connsiteX71" fmla="*/ 7213 w 10000"/>
                  <a:gd name="connsiteY71" fmla="*/ 1969 h 10021"/>
                  <a:gd name="connsiteX72" fmla="*/ 7257 w 10000"/>
                  <a:gd name="connsiteY72" fmla="*/ 1914 h 10021"/>
                  <a:gd name="connsiteX73" fmla="*/ 7309 w 10000"/>
                  <a:gd name="connsiteY73" fmla="*/ 1863 h 10021"/>
                  <a:gd name="connsiteX74" fmla="*/ 7361 w 10000"/>
                  <a:gd name="connsiteY74" fmla="*/ 1813 h 10021"/>
                  <a:gd name="connsiteX75" fmla="*/ 7413 w 10000"/>
                  <a:gd name="connsiteY75" fmla="*/ 1763 h 10021"/>
                  <a:gd name="connsiteX76" fmla="*/ 7472 w 10000"/>
                  <a:gd name="connsiteY76" fmla="*/ 1712 h 10021"/>
                  <a:gd name="connsiteX77" fmla="*/ 7524 w 10000"/>
                  <a:gd name="connsiteY77" fmla="*/ 1666 h 10021"/>
                  <a:gd name="connsiteX78" fmla="*/ 7583 w 10000"/>
                  <a:gd name="connsiteY78" fmla="*/ 1620 h 10021"/>
                  <a:gd name="connsiteX79" fmla="*/ 7643 w 10000"/>
                  <a:gd name="connsiteY79" fmla="*/ 1570 h 10021"/>
                  <a:gd name="connsiteX80" fmla="*/ 5423 w 10000"/>
                  <a:gd name="connsiteY80" fmla="*/ 28 h 10021"/>
                  <a:gd name="connsiteX81" fmla="*/ 1401 w 10000"/>
                  <a:gd name="connsiteY81" fmla="*/ 0 h 10021"/>
                  <a:gd name="connsiteX82" fmla="*/ 1305 w 10000"/>
                  <a:gd name="connsiteY82" fmla="*/ 149 h 10021"/>
                  <a:gd name="connsiteX83" fmla="*/ 1223 w 10000"/>
                  <a:gd name="connsiteY83" fmla="*/ 241 h 10021"/>
                  <a:gd name="connsiteX84" fmla="*/ 1149 w 10000"/>
                  <a:gd name="connsiteY84" fmla="*/ 337 h 10021"/>
                  <a:gd name="connsiteX85" fmla="*/ 1067 w 10000"/>
                  <a:gd name="connsiteY85" fmla="*/ 433 h 10021"/>
                  <a:gd name="connsiteX86" fmla="*/ 1001 w 10000"/>
                  <a:gd name="connsiteY86" fmla="*/ 530 h 10021"/>
                  <a:gd name="connsiteX87" fmla="*/ 927 w 10000"/>
                  <a:gd name="connsiteY87" fmla="*/ 626 h 10021"/>
                  <a:gd name="connsiteX88" fmla="*/ 860 w 10000"/>
                  <a:gd name="connsiteY88" fmla="*/ 727 h 10021"/>
                  <a:gd name="connsiteX89" fmla="*/ 793 w 10000"/>
                  <a:gd name="connsiteY89" fmla="*/ 828 h 10021"/>
                  <a:gd name="connsiteX90" fmla="*/ 734 w 10000"/>
                  <a:gd name="connsiteY90" fmla="*/ 924 h 10021"/>
                  <a:gd name="connsiteX91" fmla="*/ 675 w 10000"/>
                  <a:gd name="connsiteY91" fmla="*/ 1025 h 10021"/>
                  <a:gd name="connsiteX92" fmla="*/ 615 w 10000"/>
                  <a:gd name="connsiteY92" fmla="*/ 1125 h 10021"/>
                  <a:gd name="connsiteX93" fmla="*/ 556 w 10000"/>
                  <a:gd name="connsiteY93" fmla="*/ 1231 h 10021"/>
                  <a:gd name="connsiteX94" fmla="*/ 504 w 10000"/>
                  <a:gd name="connsiteY94" fmla="*/ 1327 h 10021"/>
                  <a:gd name="connsiteX95" fmla="*/ 452 w 10000"/>
                  <a:gd name="connsiteY95" fmla="*/ 1433 h 10021"/>
                  <a:gd name="connsiteX96" fmla="*/ 408 w 10000"/>
                  <a:gd name="connsiteY96" fmla="*/ 1533 h 10021"/>
                  <a:gd name="connsiteX97" fmla="*/ 363 w 10000"/>
                  <a:gd name="connsiteY97" fmla="*/ 1639 h 10021"/>
                  <a:gd name="connsiteX98" fmla="*/ 319 w 10000"/>
                  <a:gd name="connsiteY98" fmla="*/ 1744 h 10021"/>
                  <a:gd name="connsiteX99" fmla="*/ 282 w 10000"/>
                  <a:gd name="connsiteY99" fmla="*/ 1850 h 10021"/>
                  <a:gd name="connsiteX100" fmla="*/ 237 w 10000"/>
                  <a:gd name="connsiteY100" fmla="*/ 1960 h 10021"/>
                  <a:gd name="connsiteX101" fmla="*/ 208 w 10000"/>
                  <a:gd name="connsiteY101" fmla="*/ 2065 h 10021"/>
                  <a:gd name="connsiteX102" fmla="*/ 170 w 10000"/>
                  <a:gd name="connsiteY102" fmla="*/ 2175 h 10021"/>
                  <a:gd name="connsiteX103" fmla="*/ 148 w 10000"/>
                  <a:gd name="connsiteY103" fmla="*/ 2285 h 10021"/>
                  <a:gd name="connsiteX104" fmla="*/ 119 w 10000"/>
                  <a:gd name="connsiteY104" fmla="*/ 2390 h 10021"/>
                  <a:gd name="connsiteX105" fmla="*/ 96 w 10000"/>
                  <a:gd name="connsiteY105" fmla="*/ 2500 h 10021"/>
                  <a:gd name="connsiteX106" fmla="*/ 74 w 10000"/>
                  <a:gd name="connsiteY106" fmla="*/ 2610 h 10021"/>
                  <a:gd name="connsiteX107" fmla="*/ 52 w 10000"/>
                  <a:gd name="connsiteY107" fmla="*/ 2725 h 10021"/>
                  <a:gd name="connsiteX108" fmla="*/ 37 w 10000"/>
                  <a:gd name="connsiteY108" fmla="*/ 2835 h 10021"/>
                  <a:gd name="connsiteX109" fmla="*/ 22 w 10000"/>
                  <a:gd name="connsiteY109" fmla="*/ 2945 h 10021"/>
                  <a:gd name="connsiteX110" fmla="*/ 15 w 10000"/>
                  <a:gd name="connsiteY110" fmla="*/ 3055 h 10021"/>
                  <a:gd name="connsiteX111" fmla="*/ 7 w 10000"/>
                  <a:gd name="connsiteY111" fmla="*/ 3169 h 10021"/>
                  <a:gd name="connsiteX112" fmla="*/ 0 w 10000"/>
                  <a:gd name="connsiteY112" fmla="*/ 3279 h 10021"/>
                  <a:gd name="connsiteX113" fmla="*/ 0 w 10000"/>
                  <a:gd name="connsiteY113" fmla="*/ 3394 h 10021"/>
                  <a:gd name="connsiteX114" fmla="*/ 7 w 10000"/>
                  <a:gd name="connsiteY114" fmla="*/ 3541 h 10021"/>
                  <a:gd name="connsiteX115" fmla="*/ 7 w 10000"/>
                  <a:gd name="connsiteY115" fmla="*/ 3687 h 10021"/>
                  <a:gd name="connsiteX116" fmla="*/ 22 w 10000"/>
                  <a:gd name="connsiteY116" fmla="*/ 3825 h 10021"/>
                  <a:gd name="connsiteX117" fmla="*/ 37 w 10000"/>
                  <a:gd name="connsiteY117" fmla="*/ 3967 h 10021"/>
                  <a:gd name="connsiteX118" fmla="*/ 59 w 10000"/>
                  <a:gd name="connsiteY118" fmla="*/ 4109 h 10021"/>
                  <a:gd name="connsiteX119" fmla="*/ 89 w 10000"/>
                  <a:gd name="connsiteY119" fmla="*/ 4251 h 10021"/>
                  <a:gd name="connsiteX120" fmla="*/ 119 w 10000"/>
                  <a:gd name="connsiteY120" fmla="*/ 4393 h 10021"/>
                  <a:gd name="connsiteX121" fmla="*/ 148 w 10000"/>
                  <a:gd name="connsiteY121" fmla="*/ 4535 h 10021"/>
                  <a:gd name="connsiteX122" fmla="*/ 193 w 10000"/>
                  <a:gd name="connsiteY122" fmla="*/ 4673 h 10021"/>
                  <a:gd name="connsiteX123" fmla="*/ 237 w 10000"/>
                  <a:gd name="connsiteY123" fmla="*/ 4810 h 10021"/>
                  <a:gd name="connsiteX124" fmla="*/ 282 w 10000"/>
                  <a:gd name="connsiteY124" fmla="*/ 4948 h 10021"/>
                  <a:gd name="connsiteX125" fmla="*/ 334 w 10000"/>
                  <a:gd name="connsiteY125" fmla="*/ 5085 h 10021"/>
                  <a:gd name="connsiteX126" fmla="*/ 393 w 10000"/>
                  <a:gd name="connsiteY126" fmla="*/ 5218 h 10021"/>
                  <a:gd name="connsiteX127" fmla="*/ 452 w 10000"/>
                  <a:gd name="connsiteY127" fmla="*/ 5351 h 10021"/>
                  <a:gd name="connsiteX128" fmla="*/ 519 w 10000"/>
                  <a:gd name="connsiteY128" fmla="*/ 5484 h 10021"/>
                  <a:gd name="connsiteX129" fmla="*/ 586 w 10000"/>
                  <a:gd name="connsiteY129" fmla="*/ 5617 h 10021"/>
                  <a:gd name="connsiteX130" fmla="*/ 660 w 10000"/>
                  <a:gd name="connsiteY130" fmla="*/ 5745 h 10021"/>
                  <a:gd name="connsiteX131" fmla="*/ 741 w 10000"/>
                  <a:gd name="connsiteY131" fmla="*/ 5873 h 10021"/>
                  <a:gd name="connsiteX132" fmla="*/ 823 w 10000"/>
                  <a:gd name="connsiteY132" fmla="*/ 6006 h 10021"/>
                  <a:gd name="connsiteX133" fmla="*/ 904 w 10000"/>
                  <a:gd name="connsiteY133" fmla="*/ 6130 h 10021"/>
                  <a:gd name="connsiteX134" fmla="*/ 993 w 10000"/>
                  <a:gd name="connsiteY134" fmla="*/ 6254 h 10021"/>
                  <a:gd name="connsiteX135" fmla="*/ 1090 w 10000"/>
                  <a:gd name="connsiteY135" fmla="*/ 6373 h 10021"/>
                  <a:gd name="connsiteX136" fmla="*/ 1186 w 10000"/>
                  <a:gd name="connsiteY136" fmla="*/ 6497 h 10021"/>
                  <a:gd name="connsiteX137" fmla="*/ 1290 w 10000"/>
                  <a:gd name="connsiteY137" fmla="*/ 6620 h 10021"/>
                  <a:gd name="connsiteX138" fmla="*/ 1386 w 10000"/>
                  <a:gd name="connsiteY138" fmla="*/ 6740 h 10021"/>
                  <a:gd name="connsiteX139" fmla="*/ 1497 w 10000"/>
                  <a:gd name="connsiteY139" fmla="*/ 6859 h 10021"/>
                  <a:gd name="connsiteX140" fmla="*/ 1609 w 10000"/>
                  <a:gd name="connsiteY140" fmla="*/ 6973 h 10021"/>
                  <a:gd name="connsiteX141" fmla="*/ 1727 w 10000"/>
                  <a:gd name="connsiteY141" fmla="*/ 7092 h 10021"/>
                  <a:gd name="connsiteX142" fmla="*/ 1846 w 10000"/>
                  <a:gd name="connsiteY142" fmla="*/ 7207 h 10021"/>
                  <a:gd name="connsiteX143" fmla="*/ 1964 w 10000"/>
                  <a:gd name="connsiteY143" fmla="*/ 7317 h 10021"/>
                  <a:gd name="connsiteX144" fmla="*/ 2090 w 10000"/>
                  <a:gd name="connsiteY144" fmla="*/ 7427 h 10021"/>
                  <a:gd name="connsiteX145" fmla="*/ 2224 w 10000"/>
                  <a:gd name="connsiteY145" fmla="*/ 7537 h 10021"/>
                  <a:gd name="connsiteX146" fmla="*/ 2350 w 10000"/>
                  <a:gd name="connsiteY146" fmla="*/ 7647 h 10021"/>
                  <a:gd name="connsiteX147" fmla="*/ 2491 w 10000"/>
                  <a:gd name="connsiteY147" fmla="*/ 7752 h 10021"/>
                  <a:gd name="connsiteX148" fmla="*/ 2617 w 10000"/>
                  <a:gd name="connsiteY148" fmla="*/ 7858 h 10021"/>
                  <a:gd name="connsiteX149" fmla="*/ 2765 w 10000"/>
                  <a:gd name="connsiteY149" fmla="*/ 7959 h 10021"/>
                  <a:gd name="connsiteX150" fmla="*/ 2906 w 10000"/>
                  <a:gd name="connsiteY150" fmla="*/ 8059 h 10021"/>
                  <a:gd name="connsiteX151" fmla="*/ 3054 w 10000"/>
                  <a:gd name="connsiteY151" fmla="*/ 8160 h 10021"/>
                  <a:gd name="connsiteX152" fmla="*/ 3210 w 10000"/>
                  <a:gd name="connsiteY152" fmla="*/ 8257 h 10021"/>
                  <a:gd name="connsiteX153" fmla="*/ 3358 w 10000"/>
                  <a:gd name="connsiteY153" fmla="*/ 8353 h 10021"/>
                  <a:gd name="connsiteX154" fmla="*/ 3514 w 10000"/>
                  <a:gd name="connsiteY154" fmla="*/ 8449 h 10021"/>
                  <a:gd name="connsiteX155" fmla="*/ 3677 w 10000"/>
                  <a:gd name="connsiteY155" fmla="*/ 8541 h 10021"/>
                  <a:gd name="connsiteX156" fmla="*/ 3840 w 10000"/>
                  <a:gd name="connsiteY156" fmla="*/ 8628 h 10021"/>
                  <a:gd name="connsiteX157" fmla="*/ 4010 w 10000"/>
                  <a:gd name="connsiteY157" fmla="*/ 8719 h 10021"/>
                  <a:gd name="connsiteX158" fmla="*/ 4181 w 10000"/>
                  <a:gd name="connsiteY158" fmla="*/ 8797 h 10021"/>
                  <a:gd name="connsiteX159" fmla="*/ 4351 w 10000"/>
                  <a:gd name="connsiteY159" fmla="*/ 8884 h 10021"/>
                  <a:gd name="connsiteX160" fmla="*/ 4522 w 10000"/>
                  <a:gd name="connsiteY160" fmla="*/ 8962 h 10021"/>
                  <a:gd name="connsiteX161" fmla="*/ 4700 w 10000"/>
                  <a:gd name="connsiteY161" fmla="*/ 9045 h 10021"/>
                  <a:gd name="connsiteX162" fmla="*/ 4878 w 10000"/>
                  <a:gd name="connsiteY162" fmla="*/ 9123 h 10021"/>
                  <a:gd name="connsiteX163" fmla="*/ 5063 w 10000"/>
                  <a:gd name="connsiteY163" fmla="*/ 9196 h 10021"/>
                  <a:gd name="connsiteX164" fmla="*/ 5248 w 10000"/>
                  <a:gd name="connsiteY164" fmla="*/ 9274 h 10021"/>
                  <a:gd name="connsiteX165" fmla="*/ 5426 w 10000"/>
                  <a:gd name="connsiteY165" fmla="*/ 9343 h 10021"/>
                  <a:gd name="connsiteX166" fmla="*/ 5619 w 10000"/>
                  <a:gd name="connsiteY166" fmla="*/ 9411 h 10021"/>
                  <a:gd name="connsiteX167" fmla="*/ 5812 w 10000"/>
                  <a:gd name="connsiteY167" fmla="*/ 9480 h 10021"/>
                  <a:gd name="connsiteX168" fmla="*/ 6004 w 10000"/>
                  <a:gd name="connsiteY168" fmla="*/ 9544 h 10021"/>
                  <a:gd name="connsiteX169" fmla="*/ 6205 w 10000"/>
                  <a:gd name="connsiteY169" fmla="*/ 9609 h 10021"/>
                  <a:gd name="connsiteX170" fmla="*/ 6397 w 10000"/>
                  <a:gd name="connsiteY170" fmla="*/ 9668 h 10021"/>
                  <a:gd name="connsiteX171" fmla="*/ 6605 w 10000"/>
                  <a:gd name="connsiteY171" fmla="*/ 9723 h 10021"/>
                  <a:gd name="connsiteX172" fmla="*/ 6805 w 10000"/>
                  <a:gd name="connsiteY172" fmla="*/ 9778 h 10021"/>
                  <a:gd name="connsiteX173" fmla="*/ 7005 w 10000"/>
                  <a:gd name="connsiteY173" fmla="*/ 9833 h 10021"/>
                  <a:gd name="connsiteX174" fmla="*/ 7213 w 10000"/>
                  <a:gd name="connsiteY174" fmla="*/ 9884 h 10021"/>
                  <a:gd name="connsiteX175" fmla="*/ 7420 w 10000"/>
                  <a:gd name="connsiteY175" fmla="*/ 9929 h 10021"/>
                  <a:gd name="connsiteX176" fmla="*/ 7628 w 10000"/>
                  <a:gd name="connsiteY176" fmla="*/ 9975 h 10021"/>
                  <a:gd name="connsiteX177" fmla="*/ 7835 w 10000"/>
                  <a:gd name="connsiteY177" fmla="*/ 10021 h 10021"/>
                  <a:gd name="connsiteX178" fmla="*/ 7539 w 10000"/>
                  <a:gd name="connsiteY178" fmla="*/ 7775 h 10021"/>
                  <a:gd name="connsiteX179" fmla="*/ 10000 w 10000"/>
                  <a:gd name="connsiteY179" fmla="*/ 6162 h 10021"/>
                  <a:gd name="connsiteX0" fmla="*/ 10000 w 10000"/>
                  <a:gd name="connsiteY0" fmla="*/ 6162 h 10021"/>
                  <a:gd name="connsiteX1" fmla="*/ 10000 w 10000"/>
                  <a:gd name="connsiteY1" fmla="*/ 6162 h 10021"/>
                  <a:gd name="connsiteX2" fmla="*/ 9911 w 10000"/>
                  <a:gd name="connsiteY2" fmla="*/ 6148 h 10021"/>
                  <a:gd name="connsiteX3" fmla="*/ 9815 w 10000"/>
                  <a:gd name="connsiteY3" fmla="*/ 6130 h 10021"/>
                  <a:gd name="connsiteX4" fmla="*/ 9726 w 10000"/>
                  <a:gd name="connsiteY4" fmla="*/ 6112 h 10021"/>
                  <a:gd name="connsiteX5" fmla="*/ 9637 w 10000"/>
                  <a:gd name="connsiteY5" fmla="*/ 6089 h 10021"/>
                  <a:gd name="connsiteX6" fmla="*/ 9548 w 10000"/>
                  <a:gd name="connsiteY6" fmla="*/ 6070 h 10021"/>
                  <a:gd name="connsiteX7" fmla="*/ 9466 w 10000"/>
                  <a:gd name="connsiteY7" fmla="*/ 6048 h 10021"/>
                  <a:gd name="connsiteX8" fmla="*/ 9377 w 10000"/>
                  <a:gd name="connsiteY8" fmla="*/ 6025 h 10021"/>
                  <a:gd name="connsiteX9" fmla="*/ 9288 w 10000"/>
                  <a:gd name="connsiteY9" fmla="*/ 6002 h 10021"/>
                  <a:gd name="connsiteX10" fmla="*/ 9118 w 10000"/>
                  <a:gd name="connsiteY10" fmla="*/ 5951 h 10021"/>
                  <a:gd name="connsiteX11" fmla="*/ 8955 w 10000"/>
                  <a:gd name="connsiteY11" fmla="*/ 5896 h 10021"/>
                  <a:gd name="connsiteX12" fmla="*/ 8792 w 10000"/>
                  <a:gd name="connsiteY12" fmla="*/ 5837 h 10021"/>
                  <a:gd name="connsiteX13" fmla="*/ 8636 w 10000"/>
                  <a:gd name="connsiteY13" fmla="*/ 5773 h 10021"/>
                  <a:gd name="connsiteX14" fmla="*/ 8480 w 10000"/>
                  <a:gd name="connsiteY14" fmla="*/ 5708 h 10021"/>
                  <a:gd name="connsiteX15" fmla="*/ 8340 w 10000"/>
                  <a:gd name="connsiteY15" fmla="*/ 5640 h 10021"/>
                  <a:gd name="connsiteX16" fmla="*/ 8199 w 10000"/>
                  <a:gd name="connsiteY16" fmla="*/ 5566 h 10021"/>
                  <a:gd name="connsiteX17" fmla="*/ 8058 w 10000"/>
                  <a:gd name="connsiteY17" fmla="*/ 5488 h 10021"/>
                  <a:gd name="connsiteX18" fmla="*/ 7924 w 10000"/>
                  <a:gd name="connsiteY18" fmla="*/ 5406 h 10021"/>
                  <a:gd name="connsiteX19" fmla="*/ 7798 w 10000"/>
                  <a:gd name="connsiteY19" fmla="*/ 5323 h 10021"/>
                  <a:gd name="connsiteX20" fmla="*/ 7672 w 10000"/>
                  <a:gd name="connsiteY20" fmla="*/ 5236 h 10021"/>
                  <a:gd name="connsiteX21" fmla="*/ 7554 w 10000"/>
                  <a:gd name="connsiteY21" fmla="*/ 5149 h 10021"/>
                  <a:gd name="connsiteX22" fmla="*/ 7450 w 10000"/>
                  <a:gd name="connsiteY22" fmla="*/ 5053 h 10021"/>
                  <a:gd name="connsiteX23" fmla="*/ 7346 w 10000"/>
                  <a:gd name="connsiteY23" fmla="*/ 4957 h 10021"/>
                  <a:gd name="connsiteX24" fmla="*/ 7250 w 10000"/>
                  <a:gd name="connsiteY24" fmla="*/ 4861 h 10021"/>
                  <a:gd name="connsiteX25" fmla="*/ 7161 w 10000"/>
                  <a:gd name="connsiteY25" fmla="*/ 4760 h 10021"/>
                  <a:gd name="connsiteX26" fmla="*/ 7072 w 10000"/>
                  <a:gd name="connsiteY26" fmla="*/ 4659 h 10021"/>
                  <a:gd name="connsiteX27" fmla="*/ 6990 w 10000"/>
                  <a:gd name="connsiteY27" fmla="*/ 4549 h 10021"/>
                  <a:gd name="connsiteX28" fmla="*/ 6953 w 10000"/>
                  <a:gd name="connsiteY28" fmla="*/ 4499 h 10021"/>
                  <a:gd name="connsiteX29" fmla="*/ 6916 w 10000"/>
                  <a:gd name="connsiteY29" fmla="*/ 4444 h 10021"/>
                  <a:gd name="connsiteX30" fmla="*/ 6887 w 10000"/>
                  <a:gd name="connsiteY30" fmla="*/ 4389 h 10021"/>
                  <a:gd name="connsiteX31" fmla="*/ 6850 w 10000"/>
                  <a:gd name="connsiteY31" fmla="*/ 4334 h 10021"/>
                  <a:gd name="connsiteX32" fmla="*/ 6820 w 10000"/>
                  <a:gd name="connsiteY32" fmla="*/ 4279 h 10021"/>
                  <a:gd name="connsiteX33" fmla="*/ 6790 w 10000"/>
                  <a:gd name="connsiteY33" fmla="*/ 4224 h 10021"/>
                  <a:gd name="connsiteX34" fmla="*/ 6768 w 10000"/>
                  <a:gd name="connsiteY34" fmla="*/ 4164 h 10021"/>
                  <a:gd name="connsiteX35" fmla="*/ 6738 w 10000"/>
                  <a:gd name="connsiteY35" fmla="*/ 4109 h 10021"/>
                  <a:gd name="connsiteX36" fmla="*/ 6723 w 10000"/>
                  <a:gd name="connsiteY36" fmla="*/ 4049 h 10021"/>
                  <a:gd name="connsiteX37" fmla="*/ 6694 w 10000"/>
                  <a:gd name="connsiteY37" fmla="*/ 3994 h 10021"/>
                  <a:gd name="connsiteX38" fmla="*/ 6679 w 10000"/>
                  <a:gd name="connsiteY38" fmla="*/ 3935 h 10021"/>
                  <a:gd name="connsiteX39" fmla="*/ 6664 w 10000"/>
                  <a:gd name="connsiteY39" fmla="*/ 3875 h 10021"/>
                  <a:gd name="connsiteX40" fmla="*/ 6649 w 10000"/>
                  <a:gd name="connsiteY40" fmla="*/ 3816 h 10021"/>
                  <a:gd name="connsiteX41" fmla="*/ 6635 w 10000"/>
                  <a:gd name="connsiteY41" fmla="*/ 3761 h 10021"/>
                  <a:gd name="connsiteX42" fmla="*/ 6620 w 10000"/>
                  <a:gd name="connsiteY42" fmla="*/ 3701 h 10021"/>
                  <a:gd name="connsiteX43" fmla="*/ 6612 w 10000"/>
                  <a:gd name="connsiteY43" fmla="*/ 3642 h 10021"/>
                  <a:gd name="connsiteX44" fmla="*/ 6605 w 10000"/>
                  <a:gd name="connsiteY44" fmla="*/ 3582 h 10021"/>
                  <a:gd name="connsiteX45" fmla="*/ 6597 w 10000"/>
                  <a:gd name="connsiteY45" fmla="*/ 3518 h 10021"/>
                  <a:gd name="connsiteX46" fmla="*/ 6597 w 10000"/>
                  <a:gd name="connsiteY46" fmla="*/ 3458 h 10021"/>
                  <a:gd name="connsiteX47" fmla="*/ 6590 w 10000"/>
                  <a:gd name="connsiteY47" fmla="*/ 3394 h 10021"/>
                  <a:gd name="connsiteX48" fmla="*/ 6597 w 10000"/>
                  <a:gd name="connsiteY48" fmla="*/ 3334 h 10021"/>
                  <a:gd name="connsiteX49" fmla="*/ 6605 w 10000"/>
                  <a:gd name="connsiteY49" fmla="*/ 3266 h 10021"/>
                  <a:gd name="connsiteX50" fmla="*/ 6605 w 10000"/>
                  <a:gd name="connsiteY50" fmla="*/ 3202 h 10021"/>
                  <a:gd name="connsiteX51" fmla="*/ 6612 w 10000"/>
                  <a:gd name="connsiteY51" fmla="*/ 3137 h 10021"/>
                  <a:gd name="connsiteX52" fmla="*/ 6620 w 10000"/>
                  <a:gd name="connsiteY52" fmla="*/ 3073 h 10021"/>
                  <a:gd name="connsiteX53" fmla="*/ 6635 w 10000"/>
                  <a:gd name="connsiteY53" fmla="*/ 3014 h 10021"/>
                  <a:gd name="connsiteX54" fmla="*/ 6649 w 10000"/>
                  <a:gd name="connsiteY54" fmla="*/ 2950 h 10021"/>
                  <a:gd name="connsiteX55" fmla="*/ 6664 w 10000"/>
                  <a:gd name="connsiteY55" fmla="*/ 2890 h 10021"/>
                  <a:gd name="connsiteX56" fmla="*/ 6686 w 10000"/>
                  <a:gd name="connsiteY56" fmla="*/ 2826 h 10021"/>
                  <a:gd name="connsiteX57" fmla="*/ 6709 w 10000"/>
                  <a:gd name="connsiteY57" fmla="*/ 2766 h 10021"/>
                  <a:gd name="connsiteX58" fmla="*/ 6731 w 10000"/>
                  <a:gd name="connsiteY58" fmla="*/ 2707 h 10021"/>
                  <a:gd name="connsiteX59" fmla="*/ 6753 w 10000"/>
                  <a:gd name="connsiteY59" fmla="*/ 2642 h 10021"/>
                  <a:gd name="connsiteX60" fmla="*/ 6783 w 10000"/>
                  <a:gd name="connsiteY60" fmla="*/ 2587 h 10021"/>
                  <a:gd name="connsiteX61" fmla="*/ 6812 w 10000"/>
                  <a:gd name="connsiteY61" fmla="*/ 2528 h 10021"/>
                  <a:gd name="connsiteX62" fmla="*/ 6842 w 10000"/>
                  <a:gd name="connsiteY62" fmla="*/ 2468 h 10021"/>
                  <a:gd name="connsiteX63" fmla="*/ 6879 w 10000"/>
                  <a:gd name="connsiteY63" fmla="*/ 2409 h 10021"/>
                  <a:gd name="connsiteX64" fmla="*/ 6909 w 10000"/>
                  <a:gd name="connsiteY64" fmla="*/ 2354 h 10021"/>
                  <a:gd name="connsiteX65" fmla="*/ 6946 w 10000"/>
                  <a:gd name="connsiteY65" fmla="*/ 2294 h 10021"/>
                  <a:gd name="connsiteX66" fmla="*/ 6990 w 10000"/>
                  <a:gd name="connsiteY66" fmla="*/ 2239 h 10021"/>
                  <a:gd name="connsiteX67" fmla="*/ 7027 w 10000"/>
                  <a:gd name="connsiteY67" fmla="*/ 2184 h 10021"/>
                  <a:gd name="connsiteX68" fmla="*/ 7072 w 10000"/>
                  <a:gd name="connsiteY68" fmla="*/ 2129 h 10021"/>
                  <a:gd name="connsiteX69" fmla="*/ 7109 w 10000"/>
                  <a:gd name="connsiteY69" fmla="*/ 2074 h 10021"/>
                  <a:gd name="connsiteX70" fmla="*/ 7161 w 10000"/>
                  <a:gd name="connsiteY70" fmla="*/ 2024 h 10021"/>
                  <a:gd name="connsiteX71" fmla="*/ 7213 w 10000"/>
                  <a:gd name="connsiteY71" fmla="*/ 1969 h 10021"/>
                  <a:gd name="connsiteX72" fmla="*/ 7257 w 10000"/>
                  <a:gd name="connsiteY72" fmla="*/ 1914 h 10021"/>
                  <a:gd name="connsiteX73" fmla="*/ 7309 w 10000"/>
                  <a:gd name="connsiteY73" fmla="*/ 1863 h 10021"/>
                  <a:gd name="connsiteX74" fmla="*/ 7361 w 10000"/>
                  <a:gd name="connsiteY74" fmla="*/ 1813 h 10021"/>
                  <a:gd name="connsiteX75" fmla="*/ 7413 w 10000"/>
                  <a:gd name="connsiteY75" fmla="*/ 1763 h 10021"/>
                  <a:gd name="connsiteX76" fmla="*/ 7472 w 10000"/>
                  <a:gd name="connsiteY76" fmla="*/ 1712 h 10021"/>
                  <a:gd name="connsiteX77" fmla="*/ 7524 w 10000"/>
                  <a:gd name="connsiteY77" fmla="*/ 1666 h 10021"/>
                  <a:gd name="connsiteX78" fmla="*/ 7583 w 10000"/>
                  <a:gd name="connsiteY78" fmla="*/ 1620 h 10021"/>
                  <a:gd name="connsiteX79" fmla="*/ 7643 w 10000"/>
                  <a:gd name="connsiteY79" fmla="*/ 1570 h 10021"/>
                  <a:gd name="connsiteX80" fmla="*/ 5390 w 10000"/>
                  <a:gd name="connsiteY80" fmla="*/ 14 h 10021"/>
                  <a:gd name="connsiteX81" fmla="*/ 1401 w 10000"/>
                  <a:gd name="connsiteY81" fmla="*/ 0 h 10021"/>
                  <a:gd name="connsiteX82" fmla="*/ 1305 w 10000"/>
                  <a:gd name="connsiteY82" fmla="*/ 149 h 10021"/>
                  <a:gd name="connsiteX83" fmla="*/ 1223 w 10000"/>
                  <a:gd name="connsiteY83" fmla="*/ 241 h 10021"/>
                  <a:gd name="connsiteX84" fmla="*/ 1149 w 10000"/>
                  <a:gd name="connsiteY84" fmla="*/ 337 h 10021"/>
                  <a:gd name="connsiteX85" fmla="*/ 1067 w 10000"/>
                  <a:gd name="connsiteY85" fmla="*/ 433 h 10021"/>
                  <a:gd name="connsiteX86" fmla="*/ 1001 w 10000"/>
                  <a:gd name="connsiteY86" fmla="*/ 530 h 10021"/>
                  <a:gd name="connsiteX87" fmla="*/ 927 w 10000"/>
                  <a:gd name="connsiteY87" fmla="*/ 626 h 10021"/>
                  <a:gd name="connsiteX88" fmla="*/ 860 w 10000"/>
                  <a:gd name="connsiteY88" fmla="*/ 727 h 10021"/>
                  <a:gd name="connsiteX89" fmla="*/ 793 w 10000"/>
                  <a:gd name="connsiteY89" fmla="*/ 828 h 10021"/>
                  <a:gd name="connsiteX90" fmla="*/ 734 w 10000"/>
                  <a:gd name="connsiteY90" fmla="*/ 924 h 10021"/>
                  <a:gd name="connsiteX91" fmla="*/ 675 w 10000"/>
                  <a:gd name="connsiteY91" fmla="*/ 1025 h 10021"/>
                  <a:gd name="connsiteX92" fmla="*/ 615 w 10000"/>
                  <a:gd name="connsiteY92" fmla="*/ 1125 h 10021"/>
                  <a:gd name="connsiteX93" fmla="*/ 556 w 10000"/>
                  <a:gd name="connsiteY93" fmla="*/ 1231 h 10021"/>
                  <a:gd name="connsiteX94" fmla="*/ 504 w 10000"/>
                  <a:gd name="connsiteY94" fmla="*/ 1327 h 10021"/>
                  <a:gd name="connsiteX95" fmla="*/ 452 w 10000"/>
                  <a:gd name="connsiteY95" fmla="*/ 1433 h 10021"/>
                  <a:gd name="connsiteX96" fmla="*/ 408 w 10000"/>
                  <a:gd name="connsiteY96" fmla="*/ 1533 h 10021"/>
                  <a:gd name="connsiteX97" fmla="*/ 363 w 10000"/>
                  <a:gd name="connsiteY97" fmla="*/ 1639 h 10021"/>
                  <a:gd name="connsiteX98" fmla="*/ 319 w 10000"/>
                  <a:gd name="connsiteY98" fmla="*/ 1744 h 10021"/>
                  <a:gd name="connsiteX99" fmla="*/ 282 w 10000"/>
                  <a:gd name="connsiteY99" fmla="*/ 1850 h 10021"/>
                  <a:gd name="connsiteX100" fmla="*/ 237 w 10000"/>
                  <a:gd name="connsiteY100" fmla="*/ 1960 h 10021"/>
                  <a:gd name="connsiteX101" fmla="*/ 208 w 10000"/>
                  <a:gd name="connsiteY101" fmla="*/ 2065 h 10021"/>
                  <a:gd name="connsiteX102" fmla="*/ 170 w 10000"/>
                  <a:gd name="connsiteY102" fmla="*/ 2175 h 10021"/>
                  <a:gd name="connsiteX103" fmla="*/ 148 w 10000"/>
                  <a:gd name="connsiteY103" fmla="*/ 2285 h 10021"/>
                  <a:gd name="connsiteX104" fmla="*/ 119 w 10000"/>
                  <a:gd name="connsiteY104" fmla="*/ 2390 h 10021"/>
                  <a:gd name="connsiteX105" fmla="*/ 96 w 10000"/>
                  <a:gd name="connsiteY105" fmla="*/ 2500 h 10021"/>
                  <a:gd name="connsiteX106" fmla="*/ 74 w 10000"/>
                  <a:gd name="connsiteY106" fmla="*/ 2610 h 10021"/>
                  <a:gd name="connsiteX107" fmla="*/ 52 w 10000"/>
                  <a:gd name="connsiteY107" fmla="*/ 2725 h 10021"/>
                  <a:gd name="connsiteX108" fmla="*/ 37 w 10000"/>
                  <a:gd name="connsiteY108" fmla="*/ 2835 h 10021"/>
                  <a:gd name="connsiteX109" fmla="*/ 22 w 10000"/>
                  <a:gd name="connsiteY109" fmla="*/ 2945 h 10021"/>
                  <a:gd name="connsiteX110" fmla="*/ 15 w 10000"/>
                  <a:gd name="connsiteY110" fmla="*/ 3055 h 10021"/>
                  <a:gd name="connsiteX111" fmla="*/ 7 w 10000"/>
                  <a:gd name="connsiteY111" fmla="*/ 3169 h 10021"/>
                  <a:gd name="connsiteX112" fmla="*/ 0 w 10000"/>
                  <a:gd name="connsiteY112" fmla="*/ 3279 h 10021"/>
                  <a:gd name="connsiteX113" fmla="*/ 0 w 10000"/>
                  <a:gd name="connsiteY113" fmla="*/ 3394 h 10021"/>
                  <a:gd name="connsiteX114" fmla="*/ 7 w 10000"/>
                  <a:gd name="connsiteY114" fmla="*/ 3541 h 10021"/>
                  <a:gd name="connsiteX115" fmla="*/ 7 w 10000"/>
                  <a:gd name="connsiteY115" fmla="*/ 3687 h 10021"/>
                  <a:gd name="connsiteX116" fmla="*/ 22 w 10000"/>
                  <a:gd name="connsiteY116" fmla="*/ 3825 h 10021"/>
                  <a:gd name="connsiteX117" fmla="*/ 37 w 10000"/>
                  <a:gd name="connsiteY117" fmla="*/ 3967 h 10021"/>
                  <a:gd name="connsiteX118" fmla="*/ 59 w 10000"/>
                  <a:gd name="connsiteY118" fmla="*/ 4109 h 10021"/>
                  <a:gd name="connsiteX119" fmla="*/ 89 w 10000"/>
                  <a:gd name="connsiteY119" fmla="*/ 4251 h 10021"/>
                  <a:gd name="connsiteX120" fmla="*/ 119 w 10000"/>
                  <a:gd name="connsiteY120" fmla="*/ 4393 h 10021"/>
                  <a:gd name="connsiteX121" fmla="*/ 148 w 10000"/>
                  <a:gd name="connsiteY121" fmla="*/ 4535 h 10021"/>
                  <a:gd name="connsiteX122" fmla="*/ 193 w 10000"/>
                  <a:gd name="connsiteY122" fmla="*/ 4673 h 10021"/>
                  <a:gd name="connsiteX123" fmla="*/ 237 w 10000"/>
                  <a:gd name="connsiteY123" fmla="*/ 4810 h 10021"/>
                  <a:gd name="connsiteX124" fmla="*/ 282 w 10000"/>
                  <a:gd name="connsiteY124" fmla="*/ 4948 h 10021"/>
                  <a:gd name="connsiteX125" fmla="*/ 334 w 10000"/>
                  <a:gd name="connsiteY125" fmla="*/ 5085 h 10021"/>
                  <a:gd name="connsiteX126" fmla="*/ 393 w 10000"/>
                  <a:gd name="connsiteY126" fmla="*/ 5218 h 10021"/>
                  <a:gd name="connsiteX127" fmla="*/ 452 w 10000"/>
                  <a:gd name="connsiteY127" fmla="*/ 5351 h 10021"/>
                  <a:gd name="connsiteX128" fmla="*/ 519 w 10000"/>
                  <a:gd name="connsiteY128" fmla="*/ 5484 h 10021"/>
                  <a:gd name="connsiteX129" fmla="*/ 586 w 10000"/>
                  <a:gd name="connsiteY129" fmla="*/ 5617 h 10021"/>
                  <a:gd name="connsiteX130" fmla="*/ 660 w 10000"/>
                  <a:gd name="connsiteY130" fmla="*/ 5745 h 10021"/>
                  <a:gd name="connsiteX131" fmla="*/ 741 w 10000"/>
                  <a:gd name="connsiteY131" fmla="*/ 5873 h 10021"/>
                  <a:gd name="connsiteX132" fmla="*/ 823 w 10000"/>
                  <a:gd name="connsiteY132" fmla="*/ 6006 h 10021"/>
                  <a:gd name="connsiteX133" fmla="*/ 904 w 10000"/>
                  <a:gd name="connsiteY133" fmla="*/ 6130 h 10021"/>
                  <a:gd name="connsiteX134" fmla="*/ 993 w 10000"/>
                  <a:gd name="connsiteY134" fmla="*/ 6254 h 10021"/>
                  <a:gd name="connsiteX135" fmla="*/ 1090 w 10000"/>
                  <a:gd name="connsiteY135" fmla="*/ 6373 h 10021"/>
                  <a:gd name="connsiteX136" fmla="*/ 1186 w 10000"/>
                  <a:gd name="connsiteY136" fmla="*/ 6497 h 10021"/>
                  <a:gd name="connsiteX137" fmla="*/ 1290 w 10000"/>
                  <a:gd name="connsiteY137" fmla="*/ 6620 h 10021"/>
                  <a:gd name="connsiteX138" fmla="*/ 1386 w 10000"/>
                  <a:gd name="connsiteY138" fmla="*/ 6740 h 10021"/>
                  <a:gd name="connsiteX139" fmla="*/ 1497 w 10000"/>
                  <a:gd name="connsiteY139" fmla="*/ 6859 h 10021"/>
                  <a:gd name="connsiteX140" fmla="*/ 1609 w 10000"/>
                  <a:gd name="connsiteY140" fmla="*/ 6973 h 10021"/>
                  <a:gd name="connsiteX141" fmla="*/ 1727 w 10000"/>
                  <a:gd name="connsiteY141" fmla="*/ 7092 h 10021"/>
                  <a:gd name="connsiteX142" fmla="*/ 1846 w 10000"/>
                  <a:gd name="connsiteY142" fmla="*/ 7207 h 10021"/>
                  <a:gd name="connsiteX143" fmla="*/ 1964 w 10000"/>
                  <a:gd name="connsiteY143" fmla="*/ 7317 h 10021"/>
                  <a:gd name="connsiteX144" fmla="*/ 2090 w 10000"/>
                  <a:gd name="connsiteY144" fmla="*/ 7427 h 10021"/>
                  <a:gd name="connsiteX145" fmla="*/ 2224 w 10000"/>
                  <a:gd name="connsiteY145" fmla="*/ 7537 h 10021"/>
                  <a:gd name="connsiteX146" fmla="*/ 2350 w 10000"/>
                  <a:gd name="connsiteY146" fmla="*/ 7647 h 10021"/>
                  <a:gd name="connsiteX147" fmla="*/ 2491 w 10000"/>
                  <a:gd name="connsiteY147" fmla="*/ 7752 h 10021"/>
                  <a:gd name="connsiteX148" fmla="*/ 2617 w 10000"/>
                  <a:gd name="connsiteY148" fmla="*/ 7858 h 10021"/>
                  <a:gd name="connsiteX149" fmla="*/ 2765 w 10000"/>
                  <a:gd name="connsiteY149" fmla="*/ 7959 h 10021"/>
                  <a:gd name="connsiteX150" fmla="*/ 2906 w 10000"/>
                  <a:gd name="connsiteY150" fmla="*/ 8059 h 10021"/>
                  <a:gd name="connsiteX151" fmla="*/ 3054 w 10000"/>
                  <a:gd name="connsiteY151" fmla="*/ 8160 h 10021"/>
                  <a:gd name="connsiteX152" fmla="*/ 3210 w 10000"/>
                  <a:gd name="connsiteY152" fmla="*/ 8257 h 10021"/>
                  <a:gd name="connsiteX153" fmla="*/ 3358 w 10000"/>
                  <a:gd name="connsiteY153" fmla="*/ 8353 h 10021"/>
                  <a:gd name="connsiteX154" fmla="*/ 3514 w 10000"/>
                  <a:gd name="connsiteY154" fmla="*/ 8449 h 10021"/>
                  <a:gd name="connsiteX155" fmla="*/ 3677 w 10000"/>
                  <a:gd name="connsiteY155" fmla="*/ 8541 h 10021"/>
                  <a:gd name="connsiteX156" fmla="*/ 3840 w 10000"/>
                  <a:gd name="connsiteY156" fmla="*/ 8628 h 10021"/>
                  <a:gd name="connsiteX157" fmla="*/ 4010 w 10000"/>
                  <a:gd name="connsiteY157" fmla="*/ 8719 h 10021"/>
                  <a:gd name="connsiteX158" fmla="*/ 4181 w 10000"/>
                  <a:gd name="connsiteY158" fmla="*/ 8797 h 10021"/>
                  <a:gd name="connsiteX159" fmla="*/ 4351 w 10000"/>
                  <a:gd name="connsiteY159" fmla="*/ 8884 h 10021"/>
                  <a:gd name="connsiteX160" fmla="*/ 4522 w 10000"/>
                  <a:gd name="connsiteY160" fmla="*/ 8962 h 10021"/>
                  <a:gd name="connsiteX161" fmla="*/ 4700 w 10000"/>
                  <a:gd name="connsiteY161" fmla="*/ 9045 h 10021"/>
                  <a:gd name="connsiteX162" fmla="*/ 4878 w 10000"/>
                  <a:gd name="connsiteY162" fmla="*/ 9123 h 10021"/>
                  <a:gd name="connsiteX163" fmla="*/ 5063 w 10000"/>
                  <a:gd name="connsiteY163" fmla="*/ 9196 h 10021"/>
                  <a:gd name="connsiteX164" fmla="*/ 5248 w 10000"/>
                  <a:gd name="connsiteY164" fmla="*/ 9274 h 10021"/>
                  <a:gd name="connsiteX165" fmla="*/ 5426 w 10000"/>
                  <a:gd name="connsiteY165" fmla="*/ 9343 h 10021"/>
                  <a:gd name="connsiteX166" fmla="*/ 5619 w 10000"/>
                  <a:gd name="connsiteY166" fmla="*/ 9411 h 10021"/>
                  <a:gd name="connsiteX167" fmla="*/ 5812 w 10000"/>
                  <a:gd name="connsiteY167" fmla="*/ 9480 h 10021"/>
                  <a:gd name="connsiteX168" fmla="*/ 6004 w 10000"/>
                  <a:gd name="connsiteY168" fmla="*/ 9544 h 10021"/>
                  <a:gd name="connsiteX169" fmla="*/ 6205 w 10000"/>
                  <a:gd name="connsiteY169" fmla="*/ 9609 h 10021"/>
                  <a:gd name="connsiteX170" fmla="*/ 6397 w 10000"/>
                  <a:gd name="connsiteY170" fmla="*/ 9668 h 10021"/>
                  <a:gd name="connsiteX171" fmla="*/ 6605 w 10000"/>
                  <a:gd name="connsiteY171" fmla="*/ 9723 h 10021"/>
                  <a:gd name="connsiteX172" fmla="*/ 6805 w 10000"/>
                  <a:gd name="connsiteY172" fmla="*/ 9778 h 10021"/>
                  <a:gd name="connsiteX173" fmla="*/ 7005 w 10000"/>
                  <a:gd name="connsiteY173" fmla="*/ 9833 h 10021"/>
                  <a:gd name="connsiteX174" fmla="*/ 7213 w 10000"/>
                  <a:gd name="connsiteY174" fmla="*/ 9884 h 10021"/>
                  <a:gd name="connsiteX175" fmla="*/ 7420 w 10000"/>
                  <a:gd name="connsiteY175" fmla="*/ 9929 h 10021"/>
                  <a:gd name="connsiteX176" fmla="*/ 7628 w 10000"/>
                  <a:gd name="connsiteY176" fmla="*/ 9975 h 10021"/>
                  <a:gd name="connsiteX177" fmla="*/ 7835 w 10000"/>
                  <a:gd name="connsiteY177" fmla="*/ 10021 h 10021"/>
                  <a:gd name="connsiteX178" fmla="*/ 7539 w 10000"/>
                  <a:gd name="connsiteY178" fmla="*/ 7775 h 10021"/>
                  <a:gd name="connsiteX179" fmla="*/ 10000 w 10000"/>
                  <a:gd name="connsiteY179" fmla="*/ 6162 h 10021"/>
                  <a:gd name="connsiteX0" fmla="*/ 10000 w 10000"/>
                  <a:gd name="connsiteY0" fmla="*/ 6148 h 10007"/>
                  <a:gd name="connsiteX1" fmla="*/ 10000 w 10000"/>
                  <a:gd name="connsiteY1" fmla="*/ 6148 h 10007"/>
                  <a:gd name="connsiteX2" fmla="*/ 9911 w 10000"/>
                  <a:gd name="connsiteY2" fmla="*/ 6134 h 10007"/>
                  <a:gd name="connsiteX3" fmla="*/ 9815 w 10000"/>
                  <a:gd name="connsiteY3" fmla="*/ 6116 h 10007"/>
                  <a:gd name="connsiteX4" fmla="*/ 9726 w 10000"/>
                  <a:gd name="connsiteY4" fmla="*/ 6098 h 10007"/>
                  <a:gd name="connsiteX5" fmla="*/ 9637 w 10000"/>
                  <a:gd name="connsiteY5" fmla="*/ 6075 h 10007"/>
                  <a:gd name="connsiteX6" fmla="*/ 9548 w 10000"/>
                  <a:gd name="connsiteY6" fmla="*/ 6056 h 10007"/>
                  <a:gd name="connsiteX7" fmla="*/ 9466 w 10000"/>
                  <a:gd name="connsiteY7" fmla="*/ 6034 h 10007"/>
                  <a:gd name="connsiteX8" fmla="*/ 9377 w 10000"/>
                  <a:gd name="connsiteY8" fmla="*/ 6011 h 10007"/>
                  <a:gd name="connsiteX9" fmla="*/ 9288 w 10000"/>
                  <a:gd name="connsiteY9" fmla="*/ 5988 h 10007"/>
                  <a:gd name="connsiteX10" fmla="*/ 9118 w 10000"/>
                  <a:gd name="connsiteY10" fmla="*/ 5937 h 10007"/>
                  <a:gd name="connsiteX11" fmla="*/ 8955 w 10000"/>
                  <a:gd name="connsiteY11" fmla="*/ 5882 h 10007"/>
                  <a:gd name="connsiteX12" fmla="*/ 8792 w 10000"/>
                  <a:gd name="connsiteY12" fmla="*/ 5823 h 10007"/>
                  <a:gd name="connsiteX13" fmla="*/ 8636 w 10000"/>
                  <a:gd name="connsiteY13" fmla="*/ 5759 h 10007"/>
                  <a:gd name="connsiteX14" fmla="*/ 8480 w 10000"/>
                  <a:gd name="connsiteY14" fmla="*/ 5694 h 10007"/>
                  <a:gd name="connsiteX15" fmla="*/ 8340 w 10000"/>
                  <a:gd name="connsiteY15" fmla="*/ 5626 h 10007"/>
                  <a:gd name="connsiteX16" fmla="*/ 8199 w 10000"/>
                  <a:gd name="connsiteY16" fmla="*/ 5552 h 10007"/>
                  <a:gd name="connsiteX17" fmla="*/ 8058 w 10000"/>
                  <a:gd name="connsiteY17" fmla="*/ 5474 h 10007"/>
                  <a:gd name="connsiteX18" fmla="*/ 7924 w 10000"/>
                  <a:gd name="connsiteY18" fmla="*/ 5392 h 10007"/>
                  <a:gd name="connsiteX19" fmla="*/ 7798 w 10000"/>
                  <a:gd name="connsiteY19" fmla="*/ 5309 h 10007"/>
                  <a:gd name="connsiteX20" fmla="*/ 7672 w 10000"/>
                  <a:gd name="connsiteY20" fmla="*/ 5222 h 10007"/>
                  <a:gd name="connsiteX21" fmla="*/ 7554 w 10000"/>
                  <a:gd name="connsiteY21" fmla="*/ 5135 h 10007"/>
                  <a:gd name="connsiteX22" fmla="*/ 7450 w 10000"/>
                  <a:gd name="connsiteY22" fmla="*/ 5039 h 10007"/>
                  <a:gd name="connsiteX23" fmla="*/ 7346 w 10000"/>
                  <a:gd name="connsiteY23" fmla="*/ 4943 h 10007"/>
                  <a:gd name="connsiteX24" fmla="*/ 7250 w 10000"/>
                  <a:gd name="connsiteY24" fmla="*/ 4847 h 10007"/>
                  <a:gd name="connsiteX25" fmla="*/ 7161 w 10000"/>
                  <a:gd name="connsiteY25" fmla="*/ 4746 h 10007"/>
                  <a:gd name="connsiteX26" fmla="*/ 7072 w 10000"/>
                  <a:gd name="connsiteY26" fmla="*/ 4645 h 10007"/>
                  <a:gd name="connsiteX27" fmla="*/ 6990 w 10000"/>
                  <a:gd name="connsiteY27" fmla="*/ 4535 h 10007"/>
                  <a:gd name="connsiteX28" fmla="*/ 6953 w 10000"/>
                  <a:gd name="connsiteY28" fmla="*/ 4485 h 10007"/>
                  <a:gd name="connsiteX29" fmla="*/ 6916 w 10000"/>
                  <a:gd name="connsiteY29" fmla="*/ 4430 h 10007"/>
                  <a:gd name="connsiteX30" fmla="*/ 6887 w 10000"/>
                  <a:gd name="connsiteY30" fmla="*/ 4375 h 10007"/>
                  <a:gd name="connsiteX31" fmla="*/ 6850 w 10000"/>
                  <a:gd name="connsiteY31" fmla="*/ 4320 h 10007"/>
                  <a:gd name="connsiteX32" fmla="*/ 6820 w 10000"/>
                  <a:gd name="connsiteY32" fmla="*/ 4265 h 10007"/>
                  <a:gd name="connsiteX33" fmla="*/ 6790 w 10000"/>
                  <a:gd name="connsiteY33" fmla="*/ 4210 h 10007"/>
                  <a:gd name="connsiteX34" fmla="*/ 6768 w 10000"/>
                  <a:gd name="connsiteY34" fmla="*/ 4150 h 10007"/>
                  <a:gd name="connsiteX35" fmla="*/ 6738 w 10000"/>
                  <a:gd name="connsiteY35" fmla="*/ 4095 h 10007"/>
                  <a:gd name="connsiteX36" fmla="*/ 6723 w 10000"/>
                  <a:gd name="connsiteY36" fmla="*/ 4035 h 10007"/>
                  <a:gd name="connsiteX37" fmla="*/ 6694 w 10000"/>
                  <a:gd name="connsiteY37" fmla="*/ 3980 h 10007"/>
                  <a:gd name="connsiteX38" fmla="*/ 6679 w 10000"/>
                  <a:gd name="connsiteY38" fmla="*/ 3921 h 10007"/>
                  <a:gd name="connsiteX39" fmla="*/ 6664 w 10000"/>
                  <a:gd name="connsiteY39" fmla="*/ 3861 h 10007"/>
                  <a:gd name="connsiteX40" fmla="*/ 6649 w 10000"/>
                  <a:gd name="connsiteY40" fmla="*/ 3802 h 10007"/>
                  <a:gd name="connsiteX41" fmla="*/ 6635 w 10000"/>
                  <a:gd name="connsiteY41" fmla="*/ 3747 h 10007"/>
                  <a:gd name="connsiteX42" fmla="*/ 6620 w 10000"/>
                  <a:gd name="connsiteY42" fmla="*/ 3687 h 10007"/>
                  <a:gd name="connsiteX43" fmla="*/ 6612 w 10000"/>
                  <a:gd name="connsiteY43" fmla="*/ 3628 h 10007"/>
                  <a:gd name="connsiteX44" fmla="*/ 6605 w 10000"/>
                  <a:gd name="connsiteY44" fmla="*/ 3568 h 10007"/>
                  <a:gd name="connsiteX45" fmla="*/ 6597 w 10000"/>
                  <a:gd name="connsiteY45" fmla="*/ 3504 h 10007"/>
                  <a:gd name="connsiteX46" fmla="*/ 6597 w 10000"/>
                  <a:gd name="connsiteY46" fmla="*/ 3444 h 10007"/>
                  <a:gd name="connsiteX47" fmla="*/ 6590 w 10000"/>
                  <a:gd name="connsiteY47" fmla="*/ 3380 h 10007"/>
                  <a:gd name="connsiteX48" fmla="*/ 6597 w 10000"/>
                  <a:gd name="connsiteY48" fmla="*/ 3320 h 10007"/>
                  <a:gd name="connsiteX49" fmla="*/ 6605 w 10000"/>
                  <a:gd name="connsiteY49" fmla="*/ 3252 h 10007"/>
                  <a:gd name="connsiteX50" fmla="*/ 6605 w 10000"/>
                  <a:gd name="connsiteY50" fmla="*/ 3188 h 10007"/>
                  <a:gd name="connsiteX51" fmla="*/ 6612 w 10000"/>
                  <a:gd name="connsiteY51" fmla="*/ 3123 h 10007"/>
                  <a:gd name="connsiteX52" fmla="*/ 6620 w 10000"/>
                  <a:gd name="connsiteY52" fmla="*/ 3059 h 10007"/>
                  <a:gd name="connsiteX53" fmla="*/ 6635 w 10000"/>
                  <a:gd name="connsiteY53" fmla="*/ 3000 h 10007"/>
                  <a:gd name="connsiteX54" fmla="*/ 6649 w 10000"/>
                  <a:gd name="connsiteY54" fmla="*/ 2936 h 10007"/>
                  <a:gd name="connsiteX55" fmla="*/ 6664 w 10000"/>
                  <a:gd name="connsiteY55" fmla="*/ 2876 h 10007"/>
                  <a:gd name="connsiteX56" fmla="*/ 6686 w 10000"/>
                  <a:gd name="connsiteY56" fmla="*/ 2812 h 10007"/>
                  <a:gd name="connsiteX57" fmla="*/ 6709 w 10000"/>
                  <a:gd name="connsiteY57" fmla="*/ 2752 h 10007"/>
                  <a:gd name="connsiteX58" fmla="*/ 6731 w 10000"/>
                  <a:gd name="connsiteY58" fmla="*/ 2693 h 10007"/>
                  <a:gd name="connsiteX59" fmla="*/ 6753 w 10000"/>
                  <a:gd name="connsiteY59" fmla="*/ 2628 h 10007"/>
                  <a:gd name="connsiteX60" fmla="*/ 6783 w 10000"/>
                  <a:gd name="connsiteY60" fmla="*/ 2573 h 10007"/>
                  <a:gd name="connsiteX61" fmla="*/ 6812 w 10000"/>
                  <a:gd name="connsiteY61" fmla="*/ 2514 h 10007"/>
                  <a:gd name="connsiteX62" fmla="*/ 6842 w 10000"/>
                  <a:gd name="connsiteY62" fmla="*/ 2454 h 10007"/>
                  <a:gd name="connsiteX63" fmla="*/ 6879 w 10000"/>
                  <a:gd name="connsiteY63" fmla="*/ 2395 h 10007"/>
                  <a:gd name="connsiteX64" fmla="*/ 6909 w 10000"/>
                  <a:gd name="connsiteY64" fmla="*/ 2340 h 10007"/>
                  <a:gd name="connsiteX65" fmla="*/ 6946 w 10000"/>
                  <a:gd name="connsiteY65" fmla="*/ 2280 h 10007"/>
                  <a:gd name="connsiteX66" fmla="*/ 6990 w 10000"/>
                  <a:gd name="connsiteY66" fmla="*/ 2225 h 10007"/>
                  <a:gd name="connsiteX67" fmla="*/ 7027 w 10000"/>
                  <a:gd name="connsiteY67" fmla="*/ 2170 h 10007"/>
                  <a:gd name="connsiteX68" fmla="*/ 7072 w 10000"/>
                  <a:gd name="connsiteY68" fmla="*/ 2115 h 10007"/>
                  <a:gd name="connsiteX69" fmla="*/ 7109 w 10000"/>
                  <a:gd name="connsiteY69" fmla="*/ 2060 h 10007"/>
                  <a:gd name="connsiteX70" fmla="*/ 7161 w 10000"/>
                  <a:gd name="connsiteY70" fmla="*/ 2010 h 10007"/>
                  <a:gd name="connsiteX71" fmla="*/ 7213 w 10000"/>
                  <a:gd name="connsiteY71" fmla="*/ 1955 h 10007"/>
                  <a:gd name="connsiteX72" fmla="*/ 7257 w 10000"/>
                  <a:gd name="connsiteY72" fmla="*/ 1900 h 10007"/>
                  <a:gd name="connsiteX73" fmla="*/ 7309 w 10000"/>
                  <a:gd name="connsiteY73" fmla="*/ 1849 h 10007"/>
                  <a:gd name="connsiteX74" fmla="*/ 7361 w 10000"/>
                  <a:gd name="connsiteY74" fmla="*/ 1799 h 10007"/>
                  <a:gd name="connsiteX75" fmla="*/ 7413 w 10000"/>
                  <a:gd name="connsiteY75" fmla="*/ 1749 h 10007"/>
                  <a:gd name="connsiteX76" fmla="*/ 7472 w 10000"/>
                  <a:gd name="connsiteY76" fmla="*/ 1698 h 10007"/>
                  <a:gd name="connsiteX77" fmla="*/ 7524 w 10000"/>
                  <a:gd name="connsiteY77" fmla="*/ 1652 h 10007"/>
                  <a:gd name="connsiteX78" fmla="*/ 7583 w 10000"/>
                  <a:gd name="connsiteY78" fmla="*/ 1606 h 10007"/>
                  <a:gd name="connsiteX79" fmla="*/ 7643 w 10000"/>
                  <a:gd name="connsiteY79" fmla="*/ 1556 h 10007"/>
                  <a:gd name="connsiteX80" fmla="*/ 5390 w 10000"/>
                  <a:gd name="connsiteY80" fmla="*/ 0 h 10007"/>
                  <a:gd name="connsiteX81" fmla="*/ 1401 w 10000"/>
                  <a:gd name="connsiteY81" fmla="*/ 0 h 10007"/>
                  <a:gd name="connsiteX82" fmla="*/ 1305 w 10000"/>
                  <a:gd name="connsiteY82" fmla="*/ 135 h 10007"/>
                  <a:gd name="connsiteX83" fmla="*/ 1223 w 10000"/>
                  <a:gd name="connsiteY83" fmla="*/ 227 h 10007"/>
                  <a:gd name="connsiteX84" fmla="*/ 1149 w 10000"/>
                  <a:gd name="connsiteY84" fmla="*/ 323 h 10007"/>
                  <a:gd name="connsiteX85" fmla="*/ 1067 w 10000"/>
                  <a:gd name="connsiteY85" fmla="*/ 419 h 10007"/>
                  <a:gd name="connsiteX86" fmla="*/ 1001 w 10000"/>
                  <a:gd name="connsiteY86" fmla="*/ 516 h 10007"/>
                  <a:gd name="connsiteX87" fmla="*/ 927 w 10000"/>
                  <a:gd name="connsiteY87" fmla="*/ 612 h 10007"/>
                  <a:gd name="connsiteX88" fmla="*/ 860 w 10000"/>
                  <a:gd name="connsiteY88" fmla="*/ 713 h 10007"/>
                  <a:gd name="connsiteX89" fmla="*/ 793 w 10000"/>
                  <a:gd name="connsiteY89" fmla="*/ 814 h 10007"/>
                  <a:gd name="connsiteX90" fmla="*/ 734 w 10000"/>
                  <a:gd name="connsiteY90" fmla="*/ 910 h 10007"/>
                  <a:gd name="connsiteX91" fmla="*/ 675 w 10000"/>
                  <a:gd name="connsiteY91" fmla="*/ 1011 h 10007"/>
                  <a:gd name="connsiteX92" fmla="*/ 615 w 10000"/>
                  <a:gd name="connsiteY92" fmla="*/ 1111 h 10007"/>
                  <a:gd name="connsiteX93" fmla="*/ 556 w 10000"/>
                  <a:gd name="connsiteY93" fmla="*/ 1217 h 10007"/>
                  <a:gd name="connsiteX94" fmla="*/ 504 w 10000"/>
                  <a:gd name="connsiteY94" fmla="*/ 1313 h 10007"/>
                  <a:gd name="connsiteX95" fmla="*/ 452 w 10000"/>
                  <a:gd name="connsiteY95" fmla="*/ 1419 h 10007"/>
                  <a:gd name="connsiteX96" fmla="*/ 408 w 10000"/>
                  <a:gd name="connsiteY96" fmla="*/ 1519 h 10007"/>
                  <a:gd name="connsiteX97" fmla="*/ 363 w 10000"/>
                  <a:gd name="connsiteY97" fmla="*/ 1625 h 10007"/>
                  <a:gd name="connsiteX98" fmla="*/ 319 w 10000"/>
                  <a:gd name="connsiteY98" fmla="*/ 1730 h 10007"/>
                  <a:gd name="connsiteX99" fmla="*/ 282 w 10000"/>
                  <a:gd name="connsiteY99" fmla="*/ 1836 h 10007"/>
                  <a:gd name="connsiteX100" fmla="*/ 237 w 10000"/>
                  <a:gd name="connsiteY100" fmla="*/ 1946 h 10007"/>
                  <a:gd name="connsiteX101" fmla="*/ 208 w 10000"/>
                  <a:gd name="connsiteY101" fmla="*/ 2051 h 10007"/>
                  <a:gd name="connsiteX102" fmla="*/ 170 w 10000"/>
                  <a:gd name="connsiteY102" fmla="*/ 2161 h 10007"/>
                  <a:gd name="connsiteX103" fmla="*/ 148 w 10000"/>
                  <a:gd name="connsiteY103" fmla="*/ 2271 h 10007"/>
                  <a:gd name="connsiteX104" fmla="*/ 119 w 10000"/>
                  <a:gd name="connsiteY104" fmla="*/ 2376 h 10007"/>
                  <a:gd name="connsiteX105" fmla="*/ 96 w 10000"/>
                  <a:gd name="connsiteY105" fmla="*/ 2486 h 10007"/>
                  <a:gd name="connsiteX106" fmla="*/ 74 w 10000"/>
                  <a:gd name="connsiteY106" fmla="*/ 2596 h 10007"/>
                  <a:gd name="connsiteX107" fmla="*/ 52 w 10000"/>
                  <a:gd name="connsiteY107" fmla="*/ 2711 h 10007"/>
                  <a:gd name="connsiteX108" fmla="*/ 37 w 10000"/>
                  <a:gd name="connsiteY108" fmla="*/ 2821 h 10007"/>
                  <a:gd name="connsiteX109" fmla="*/ 22 w 10000"/>
                  <a:gd name="connsiteY109" fmla="*/ 2931 h 10007"/>
                  <a:gd name="connsiteX110" fmla="*/ 15 w 10000"/>
                  <a:gd name="connsiteY110" fmla="*/ 3041 h 10007"/>
                  <a:gd name="connsiteX111" fmla="*/ 7 w 10000"/>
                  <a:gd name="connsiteY111" fmla="*/ 3155 h 10007"/>
                  <a:gd name="connsiteX112" fmla="*/ 0 w 10000"/>
                  <a:gd name="connsiteY112" fmla="*/ 3265 h 10007"/>
                  <a:gd name="connsiteX113" fmla="*/ 0 w 10000"/>
                  <a:gd name="connsiteY113" fmla="*/ 3380 h 10007"/>
                  <a:gd name="connsiteX114" fmla="*/ 7 w 10000"/>
                  <a:gd name="connsiteY114" fmla="*/ 3527 h 10007"/>
                  <a:gd name="connsiteX115" fmla="*/ 7 w 10000"/>
                  <a:gd name="connsiteY115" fmla="*/ 3673 h 10007"/>
                  <a:gd name="connsiteX116" fmla="*/ 22 w 10000"/>
                  <a:gd name="connsiteY116" fmla="*/ 3811 h 10007"/>
                  <a:gd name="connsiteX117" fmla="*/ 37 w 10000"/>
                  <a:gd name="connsiteY117" fmla="*/ 3953 h 10007"/>
                  <a:gd name="connsiteX118" fmla="*/ 59 w 10000"/>
                  <a:gd name="connsiteY118" fmla="*/ 4095 h 10007"/>
                  <a:gd name="connsiteX119" fmla="*/ 89 w 10000"/>
                  <a:gd name="connsiteY119" fmla="*/ 4237 h 10007"/>
                  <a:gd name="connsiteX120" fmla="*/ 119 w 10000"/>
                  <a:gd name="connsiteY120" fmla="*/ 4379 h 10007"/>
                  <a:gd name="connsiteX121" fmla="*/ 148 w 10000"/>
                  <a:gd name="connsiteY121" fmla="*/ 4521 h 10007"/>
                  <a:gd name="connsiteX122" fmla="*/ 193 w 10000"/>
                  <a:gd name="connsiteY122" fmla="*/ 4659 h 10007"/>
                  <a:gd name="connsiteX123" fmla="*/ 237 w 10000"/>
                  <a:gd name="connsiteY123" fmla="*/ 4796 h 10007"/>
                  <a:gd name="connsiteX124" fmla="*/ 282 w 10000"/>
                  <a:gd name="connsiteY124" fmla="*/ 4934 h 10007"/>
                  <a:gd name="connsiteX125" fmla="*/ 334 w 10000"/>
                  <a:gd name="connsiteY125" fmla="*/ 5071 h 10007"/>
                  <a:gd name="connsiteX126" fmla="*/ 393 w 10000"/>
                  <a:gd name="connsiteY126" fmla="*/ 5204 h 10007"/>
                  <a:gd name="connsiteX127" fmla="*/ 452 w 10000"/>
                  <a:gd name="connsiteY127" fmla="*/ 5337 h 10007"/>
                  <a:gd name="connsiteX128" fmla="*/ 519 w 10000"/>
                  <a:gd name="connsiteY128" fmla="*/ 5470 h 10007"/>
                  <a:gd name="connsiteX129" fmla="*/ 586 w 10000"/>
                  <a:gd name="connsiteY129" fmla="*/ 5603 h 10007"/>
                  <a:gd name="connsiteX130" fmla="*/ 660 w 10000"/>
                  <a:gd name="connsiteY130" fmla="*/ 5731 h 10007"/>
                  <a:gd name="connsiteX131" fmla="*/ 741 w 10000"/>
                  <a:gd name="connsiteY131" fmla="*/ 5859 h 10007"/>
                  <a:gd name="connsiteX132" fmla="*/ 823 w 10000"/>
                  <a:gd name="connsiteY132" fmla="*/ 5992 h 10007"/>
                  <a:gd name="connsiteX133" fmla="*/ 904 w 10000"/>
                  <a:gd name="connsiteY133" fmla="*/ 6116 h 10007"/>
                  <a:gd name="connsiteX134" fmla="*/ 993 w 10000"/>
                  <a:gd name="connsiteY134" fmla="*/ 6240 h 10007"/>
                  <a:gd name="connsiteX135" fmla="*/ 1090 w 10000"/>
                  <a:gd name="connsiteY135" fmla="*/ 6359 h 10007"/>
                  <a:gd name="connsiteX136" fmla="*/ 1186 w 10000"/>
                  <a:gd name="connsiteY136" fmla="*/ 6483 h 10007"/>
                  <a:gd name="connsiteX137" fmla="*/ 1290 w 10000"/>
                  <a:gd name="connsiteY137" fmla="*/ 6606 h 10007"/>
                  <a:gd name="connsiteX138" fmla="*/ 1386 w 10000"/>
                  <a:gd name="connsiteY138" fmla="*/ 6726 h 10007"/>
                  <a:gd name="connsiteX139" fmla="*/ 1497 w 10000"/>
                  <a:gd name="connsiteY139" fmla="*/ 6845 h 10007"/>
                  <a:gd name="connsiteX140" fmla="*/ 1609 w 10000"/>
                  <a:gd name="connsiteY140" fmla="*/ 6959 h 10007"/>
                  <a:gd name="connsiteX141" fmla="*/ 1727 w 10000"/>
                  <a:gd name="connsiteY141" fmla="*/ 7078 h 10007"/>
                  <a:gd name="connsiteX142" fmla="*/ 1846 w 10000"/>
                  <a:gd name="connsiteY142" fmla="*/ 7193 h 10007"/>
                  <a:gd name="connsiteX143" fmla="*/ 1964 w 10000"/>
                  <a:gd name="connsiteY143" fmla="*/ 7303 h 10007"/>
                  <a:gd name="connsiteX144" fmla="*/ 2090 w 10000"/>
                  <a:gd name="connsiteY144" fmla="*/ 7413 h 10007"/>
                  <a:gd name="connsiteX145" fmla="*/ 2224 w 10000"/>
                  <a:gd name="connsiteY145" fmla="*/ 7523 h 10007"/>
                  <a:gd name="connsiteX146" fmla="*/ 2350 w 10000"/>
                  <a:gd name="connsiteY146" fmla="*/ 7633 h 10007"/>
                  <a:gd name="connsiteX147" fmla="*/ 2491 w 10000"/>
                  <a:gd name="connsiteY147" fmla="*/ 7738 h 10007"/>
                  <a:gd name="connsiteX148" fmla="*/ 2617 w 10000"/>
                  <a:gd name="connsiteY148" fmla="*/ 7844 h 10007"/>
                  <a:gd name="connsiteX149" fmla="*/ 2765 w 10000"/>
                  <a:gd name="connsiteY149" fmla="*/ 7945 h 10007"/>
                  <a:gd name="connsiteX150" fmla="*/ 2906 w 10000"/>
                  <a:gd name="connsiteY150" fmla="*/ 8045 h 10007"/>
                  <a:gd name="connsiteX151" fmla="*/ 3054 w 10000"/>
                  <a:gd name="connsiteY151" fmla="*/ 8146 h 10007"/>
                  <a:gd name="connsiteX152" fmla="*/ 3210 w 10000"/>
                  <a:gd name="connsiteY152" fmla="*/ 8243 h 10007"/>
                  <a:gd name="connsiteX153" fmla="*/ 3358 w 10000"/>
                  <a:gd name="connsiteY153" fmla="*/ 8339 h 10007"/>
                  <a:gd name="connsiteX154" fmla="*/ 3514 w 10000"/>
                  <a:gd name="connsiteY154" fmla="*/ 8435 h 10007"/>
                  <a:gd name="connsiteX155" fmla="*/ 3677 w 10000"/>
                  <a:gd name="connsiteY155" fmla="*/ 8527 h 10007"/>
                  <a:gd name="connsiteX156" fmla="*/ 3840 w 10000"/>
                  <a:gd name="connsiteY156" fmla="*/ 8614 h 10007"/>
                  <a:gd name="connsiteX157" fmla="*/ 4010 w 10000"/>
                  <a:gd name="connsiteY157" fmla="*/ 8705 h 10007"/>
                  <a:gd name="connsiteX158" fmla="*/ 4181 w 10000"/>
                  <a:gd name="connsiteY158" fmla="*/ 8783 h 10007"/>
                  <a:gd name="connsiteX159" fmla="*/ 4351 w 10000"/>
                  <a:gd name="connsiteY159" fmla="*/ 8870 h 10007"/>
                  <a:gd name="connsiteX160" fmla="*/ 4522 w 10000"/>
                  <a:gd name="connsiteY160" fmla="*/ 8948 h 10007"/>
                  <a:gd name="connsiteX161" fmla="*/ 4700 w 10000"/>
                  <a:gd name="connsiteY161" fmla="*/ 9031 h 10007"/>
                  <a:gd name="connsiteX162" fmla="*/ 4878 w 10000"/>
                  <a:gd name="connsiteY162" fmla="*/ 9109 h 10007"/>
                  <a:gd name="connsiteX163" fmla="*/ 5063 w 10000"/>
                  <a:gd name="connsiteY163" fmla="*/ 9182 h 10007"/>
                  <a:gd name="connsiteX164" fmla="*/ 5248 w 10000"/>
                  <a:gd name="connsiteY164" fmla="*/ 9260 h 10007"/>
                  <a:gd name="connsiteX165" fmla="*/ 5426 w 10000"/>
                  <a:gd name="connsiteY165" fmla="*/ 9329 h 10007"/>
                  <a:gd name="connsiteX166" fmla="*/ 5619 w 10000"/>
                  <a:gd name="connsiteY166" fmla="*/ 9397 h 10007"/>
                  <a:gd name="connsiteX167" fmla="*/ 5812 w 10000"/>
                  <a:gd name="connsiteY167" fmla="*/ 9466 h 10007"/>
                  <a:gd name="connsiteX168" fmla="*/ 6004 w 10000"/>
                  <a:gd name="connsiteY168" fmla="*/ 9530 h 10007"/>
                  <a:gd name="connsiteX169" fmla="*/ 6205 w 10000"/>
                  <a:gd name="connsiteY169" fmla="*/ 9595 h 10007"/>
                  <a:gd name="connsiteX170" fmla="*/ 6397 w 10000"/>
                  <a:gd name="connsiteY170" fmla="*/ 9654 h 10007"/>
                  <a:gd name="connsiteX171" fmla="*/ 6605 w 10000"/>
                  <a:gd name="connsiteY171" fmla="*/ 9709 h 10007"/>
                  <a:gd name="connsiteX172" fmla="*/ 6805 w 10000"/>
                  <a:gd name="connsiteY172" fmla="*/ 9764 h 10007"/>
                  <a:gd name="connsiteX173" fmla="*/ 7005 w 10000"/>
                  <a:gd name="connsiteY173" fmla="*/ 9819 h 10007"/>
                  <a:gd name="connsiteX174" fmla="*/ 7213 w 10000"/>
                  <a:gd name="connsiteY174" fmla="*/ 9870 h 10007"/>
                  <a:gd name="connsiteX175" fmla="*/ 7420 w 10000"/>
                  <a:gd name="connsiteY175" fmla="*/ 9915 h 10007"/>
                  <a:gd name="connsiteX176" fmla="*/ 7628 w 10000"/>
                  <a:gd name="connsiteY176" fmla="*/ 9961 h 10007"/>
                  <a:gd name="connsiteX177" fmla="*/ 7835 w 10000"/>
                  <a:gd name="connsiteY177" fmla="*/ 10007 h 10007"/>
                  <a:gd name="connsiteX178" fmla="*/ 7539 w 10000"/>
                  <a:gd name="connsiteY178" fmla="*/ 7761 h 10007"/>
                  <a:gd name="connsiteX179" fmla="*/ 10000 w 10000"/>
                  <a:gd name="connsiteY179" fmla="*/ 6148 h 10007"/>
                  <a:gd name="connsiteX0" fmla="*/ 10000 w 10000"/>
                  <a:gd name="connsiteY0" fmla="*/ 6148 h 10007"/>
                  <a:gd name="connsiteX1" fmla="*/ 10000 w 10000"/>
                  <a:gd name="connsiteY1" fmla="*/ 6148 h 10007"/>
                  <a:gd name="connsiteX2" fmla="*/ 9911 w 10000"/>
                  <a:gd name="connsiteY2" fmla="*/ 6134 h 10007"/>
                  <a:gd name="connsiteX3" fmla="*/ 9815 w 10000"/>
                  <a:gd name="connsiteY3" fmla="*/ 6116 h 10007"/>
                  <a:gd name="connsiteX4" fmla="*/ 9726 w 10000"/>
                  <a:gd name="connsiteY4" fmla="*/ 6098 h 10007"/>
                  <a:gd name="connsiteX5" fmla="*/ 9637 w 10000"/>
                  <a:gd name="connsiteY5" fmla="*/ 6075 h 10007"/>
                  <a:gd name="connsiteX6" fmla="*/ 9548 w 10000"/>
                  <a:gd name="connsiteY6" fmla="*/ 6056 h 10007"/>
                  <a:gd name="connsiteX7" fmla="*/ 9466 w 10000"/>
                  <a:gd name="connsiteY7" fmla="*/ 6034 h 10007"/>
                  <a:gd name="connsiteX8" fmla="*/ 9377 w 10000"/>
                  <a:gd name="connsiteY8" fmla="*/ 6011 h 10007"/>
                  <a:gd name="connsiteX9" fmla="*/ 9288 w 10000"/>
                  <a:gd name="connsiteY9" fmla="*/ 5988 h 10007"/>
                  <a:gd name="connsiteX10" fmla="*/ 9118 w 10000"/>
                  <a:gd name="connsiteY10" fmla="*/ 5937 h 10007"/>
                  <a:gd name="connsiteX11" fmla="*/ 8955 w 10000"/>
                  <a:gd name="connsiteY11" fmla="*/ 5882 h 10007"/>
                  <a:gd name="connsiteX12" fmla="*/ 8792 w 10000"/>
                  <a:gd name="connsiteY12" fmla="*/ 5823 h 10007"/>
                  <a:gd name="connsiteX13" fmla="*/ 8636 w 10000"/>
                  <a:gd name="connsiteY13" fmla="*/ 5759 h 10007"/>
                  <a:gd name="connsiteX14" fmla="*/ 8480 w 10000"/>
                  <a:gd name="connsiteY14" fmla="*/ 5694 h 10007"/>
                  <a:gd name="connsiteX15" fmla="*/ 8340 w 10000"/>
                  <a:gd name="connsiteY15" fmla="*/ 5626 h 10007"/>
                  <a:gd name="connsiteX16" fmla="*/ 8199 w 10000"/>
                  <a:gd name="connsiteY16" fmla="*/ 5552 h 10007"/>
                  <a:gd name="connsiteX17" fmla="*/ 8058 w 10000"/>
                  <a:gd name="connsiteY17" fmla="*/ 5474 h 10007"/>
                  <a:gd name="connsiteX18" fmla="*/ 7924 w 10000"/>
                  <a:gd name="connsiteY18" fmla="*/ 5392 h 10007"/>
                  <a:gd name="connsiteX19" fmla="*/ 7798 w 10000"/>
                  <a:gd name="connsiteY19" fmla="*/ 5309 h 10007"/>
                  <a:gd name="connsiteX20" fmla="*/ 7672 w 10000"/>
                  <a:gd name="connsiteY20" fmla="*/ 5222 h 10007"/>
                  <a:gd name="connsiteX21" fmla="*/ 7554 w 10000"/>
                  <a:gd name="connsiteY21" fmla="*/ 5135 h 10007"/>
                  <a:gd name="connsiteX22" fmla="*/ 7450 w 10000"/>
                  <a:gd name="connsiteY22" fmla="*/ 5039 h 10007"/>
                  <a:gd name="connsiteX23" fmla="*/ 7346 w 10000"/>
                  <a:gd name="connsiteY23" fmla="*/ 4943 h 10007"/>
                  <a:gd name="connsiteX24" fmla="*/ 7250 w 10000"/>
                  <a:gd name="connsiteY24" fmla="*/ 4847 h 10007"/>
                  <a:gd name="connsiteX25" fmla="*/ 7161 w 10000"/>
                  <a:gd name="connsiteY25" fmla="*/ 4746 h 10007"/>
                  <a:gd name="connsiteX26" fmla="*/ 7072 w 10000"/>
                  <a:gd name="connsiteY26" fmla="*/ 4645 h 10007"/>
                  <a:gd name="connsiteX27" fmla="*/ 6990 w 10000"/>
                  <a:gd name="connsiteY27" fmla="*/ 4535 h 10007"/>
                  <a:gd name="connsiteX28" fmla="*/ 6953 w 10000"/>
                  <a:gd name="connsiteY28" fmla="*/ 4485 h 10007"/>
                  <a:gd name="connsiteX29" fmla="*/ 6916 w 10000"/>
                  <a:gd name="connsiteY29" fmla="*/ 4430 h 10007"/>
                  <a:gd name="connsiteX30" fmla="*/ 6887 w 10000"/>
                  <a:gd name="connsiteY30" fmla="*/ 4375 h 10007"/>
                  <a:gd name="connsiteX31" fmla="*/ 6850 w 10000"/>
                  <a:gd name="connsiteY31" fmla="*/ 4320 h 10007"/>
                  <a:gd name="connsiteX32" fmla="*/ 6820 w 10000"/>
                  <a:gd name="connsiteY32" fmla="*/ 4265 h 10007"/>
                  <a:gd name="connsiteX33" fmla="*/ 6790 w 10000"/>
                  <a:gd name="connsiteY33" fmla="*/ 4210 h 10007"/>
                  <a:gd name="connsiteX34" fmla="*/ 6768 w 10000"/>
                  <a:gd name="connsiteY34" fmla="*/ 4150 h 10007"/>
                  <a:gd name="connsiteX35" fmla="*/ 6738 w 10000"/>
                  <a:gd name="connsiteY35" fmla="*/ 4095 h 10007"/>
                  <a:gd name="connsiteX36" fmla="*/ 6723 w 10000"/>
                  <a:gd name="connsiteY36" fmla="*/ 4035 h 10007"/>
                  <a:gd name="connsiteX37" fmla="*/ 6694 w 10000"/>
                  <a:gd name="connsiteY37" fmla="*/ 3980 h 10007"/>
                  <a:gd name="connsiteX38" fmla="*/ 6679 w 10000"/>
                  <a:gd name="connsiteY38" fmla="*/ 3921 h 10007"/>
                  <a:gd name="connsiteX39" fmla="*/ 6664 w 10000"/>
                  <a:gd name="connsiteY39" fmla="*/ 3861 h 10007"/>
                  <a:gd name="connsiteX40" fmla="*/ 6649 w 10000"/>
                  <a:gd name="connsiteY40" fmla="*/ 3802 h 10007"/>
                  <a:gd name="connsiteX41" fmla="*/ 6635 w 10000"/>
                  <a:gd name="connsiteY41" fmla="*/ 3747 h 10007"/>
                  <a:gd name="connsiteX42" fmla="*/ 6620 w 10000"/>
                  <a:gd name="connsiteY42" fmla="*/ 3687 h 10007"/>
                  <a:gd name="connsiteX43" fmla="*/ 6612 w 10000"/>
                  <a:gd name="connsiteY43" fmla="*/ 3628 h 10007"/>
                  <a:gd name="connsiteX44" fmla="*/ 6605 w 10000"/>
                  <a:gd name="connsiteY44" fmla="*/ 3568 h 10007"/>
                  <a:gd name="connsiteX45" fmla="*/ 6597 w 10000"/>
                  <a:gd name="connsiteY45" fmla="*/ 3504 h 10007"/>
                  <a:gd name="connsiteX46" fmla="*/ 6597 w 10000"/>
                  <a:gd name="connsiteY46" fmla="*/ 3444 h 10007"/>
                  <a:gd name="connsiteX47" fmla="*/ 6590 w 10000"/>
                  <a:gd name="connsiteY47" fmla="*/ 3380 h 10007"/>
                  <a:gd name="connsiteX48" fmla="*/ 6597 w 10000"/>
                  <a:gd name="connsiteY48" fmla="*/ 3320 h 10007"/>
                  <a:gd name="connsiteX49" fmla="*/ 6605 w 10000"/>
                  <a:gd name="connsiteY49" fmla="*/ 3252 h 10007"/>
                  <a:gd name="connsiteX50" fmla="*/ 6605 w 10000"/>
                  <a:gd name="connsiteY50" fmla="*/ 3188 h 10007"/>
                  <a:gd name="connsiteX51" fmla="*/ 6612 w 10000"/>
                  <a:gd name="connsiteY51" fmla="*/ 3123 h 10007"/>
                  <a:gd name="connsiteX52" fmla="*/ 6620 w 10000"/>
                  <a:gd name="connsiteY52" fmla="*/ 3059 h 10007"/>
                  <a:gd name="connsiteX53" fmla="*/ 6635 w 10000"/>
                  <a:gd name="connsiteY53" fmla="*/ 3000 h 10007"/>
                  <a:gd name="connsiteX54" fmla="*/ 6649 w 10000"/>
                  <a:gd name="connsiteY54" fmla="*/ 2936 h 10007"/>
                  <a:gd name="connsiteX55" fmla="*/ 6664 w 10000"/>
                  <a:gd name="connsiteY55" fmla="*/ 2876 h 10007"/>
                  <a:gd name="connsiteX56" fmla="*/ 6686 w 10000"/>
                  <a:gd name="connsiteY56" fmla="*/ 2812 h 10007"/>
                  <a:gd name="connsiteX57" fmla="*/ 6709 w 10000"/>
                  <a:gd name="connsiteY57" fmla="*/ 2752 h 10007"/>
                  <a:gd name="connsiteX58" fmla="*/ 6731 w 10000"/>
                  <a:gd name="connsiteY58" fmla="*/ 2693 h 10007"/>
                  <a:gd name="connsiteX59" fmla="*/ 6753 w 10000"/>
                  <a:gd name="connsiteY59" fmla="*/ 2628 h 10007"/>
                  <a:gd name="connsiteX60" fmla="*/ 6783 w 10000"/>
                  <a:gd name="connsiteY60" fmla="*/ 2573 h 10007"/>
                  <a:gd name="connsiteX61" fmla="*/ 6812 w 10000"/>
                  <a:gd name="connsiteY61" fmla="*/ 2514 h 10007"/>
                  <a:gd name="connsiteX62" fmla="*/ 6842 w 10000"/>
                  <a:gd name="connsiteY62" fmla="*/ 2454 h 10007"/>
                  <a:gd name="connsiteX63" fmla="*/ 6879 w 10000"/>
                  <a:gd name="connsiteY63" fmla="*/ 2395 h 10007"/>
                  <a:gd name="connsiteX64" fmla="*/ 6909 w 10000"/>
                  <a:gd name="connsiteY64" fmla="*/ 2340 h 10007"/>
                  <a:gd name="connsiteX65" fmla="*/ 6946 w 10000"/>
                  <a:gd name="connsiteY65" fmla="*/ 2280 h 10007"/>
                  <a:gd name="connsiteX66" fmla="*/ 6990 w 10000"/>
                  <a:gd name="connsiteY66" fmla="*/ 2225 h 10007"/>
                  <a:gd name="connsiteX67" fmla="*/ 7027 w 10000"/>
                  <a:gd name="connsiteY67" fmla="*/ 2170 h 10007"/>
                  <a:gd name="connsiteX68" fmla="*/ 7072 w 10000"/>
                  <a:gd name="connsiteY68" fmla="*/ 2115 h 10007"/>
                  <a:gd name="connsiteX69" fmla="*/ 7109 w 10000"/>
                  <a:gd name="connsiteY69" fmla="*/ 2060 h 10007"/>
                  <a:gd name="connsiteX70" fmla="*/ 7161 w 10000"/>
                  <a:gd name="connsiteY70" fmla="*/ 2010 h 10007"/>
                  <a:gd name="connsiteX71" fmla="*/ 7213 w 10000"/>
                  <a:gd name="connsiteY71" fmla="*/ 1955 h 10007"/>
                  <a:gd name="connsiteX72" fmla="*/ 7257 w 10000"/>
                  <a:gd name="connsiteY72" fmla="*/ 1900 h 10007"/>
                  <a:gd name="connsiteX73" fmla="*/ 7309 w 10000"/>
                  <a:gd name="connsiteY73" fmla="*/ 1849 h 10007"/>
                  <a:gd name="connsiteX74" fmla="*/ 7361 w 10000"/>
                  <a:gd name="connsiteY74" fmla="*/ 1799 h 10007"/>
                  <a:gd name="connsiteX75" fmla="*/ 7413 w 10000"/>
                  <a:gd name="connsiteY75" fmla="*/ 1749 h 10007"/>
                  <a:gd name="connsiteX76" fmla="*/ 7472 w 10000"/>
                  <a:gd name="connsiteY76" fmla="*/ 1698 h 10007"/>
                  <a:gd name="connsiteX77" fmla="*/ 7524 w 10000"/>
                  <a:gd name="connsiteY77" fmla="*/ 1652 h 10007"/>
                  <a:gd name="connsiteX78" fmla="*/ 7583 w 10000"/>
                  <a:gd name="connsiteY78" fmla="*/ 1606 h 10007"/>
                  <a:gd name="connsiteX79" fmla="*/ 7643 w 10000"/>
                  <a:gd name="connsiteY79" fmla="*/ 1556 h 10007"/>
                  <a:gd name="connsiteX80" fmla="*/ 5390 w 10000"/>
                  <a:gd name="connsiteY80" fmla="*/ 0 h 10007"/>
                  <a:gd name="connsiteX81" fmla="*/ 1401 w 10000"/>
                  <a:gd name="connsiteY81" fmla="*/ 21 h 10007"/>
                  <a:gd name="connsiteX82" fmla="*/ 1305 w 10000"/>
                  <a:gd name="connsiteY82" fmla="*/ 135 h 10007"/>
                  <a:gd name="connsiteX83" fmla="*/ 1223 w 10000"/>
                  <a:gd name="connsiteY83" fmla="*/ 227 h 10007"/>
                  <a:gd name="connsiteX84" fmla="*/ 1149 w 10000"/>
                  <a:gd name="connsiteY84" fmla="*/ 323 h 10007"/>
                  <a:gd name="connsiteX85" fmla="*/ 1067 w 10000"/>
                  <a:gd name="connsiteY85" fmla="*/ 419 h 10007"/>
                  <a:gd name="connsiteX86" fmla="*/ 1001 w 10000"/>
                  <a:gd name="connsiteY86" fmla="*/ 516 h 10007"/>
                  <a:gd name="connsiteX87" fmla="*/ 927 w 10000"/>
                  <a:gd name="connsiteY87" fmla="*/ 612 h 10007"/>
                  <a:gd name="connsiteX88" fmla="*/ 860 w 10000"/>
                  <a:gd name="connsiteY88" fmla="*/ 713 h 10007"/>
                  <a:gd name="connsiteX89" fmla="*/ 793 w 10000"/>
                  <a:gd name="connsiteY89" fmla="*/ 814 h 10007"/>
                  <a:gd name="connsiteX90" fmla="*/ 734 w 10000"/>
                  <a:gd name="connsiteY90" fmla="*/ 910 h 10007"/>
                  <a:gd name="connsiteX91" fmla="*/ 675 w 10000"/>
                  <a:gd name="connsiteY91" fmla="*/ 1011 h 10007"/>
                  <a:gd name="connsiteX92" fmla="*/ 615 w 10000"/>
                  <a:gd name="connsiteY92" fmla="*/ 1111 h 10007"/>
                  <a:gd name="connsiteX93" fmla="*/ 556 w 10000"/>
                  <a:gd name="connsiteY93" fmla="*/ 1217 h 10007"/>
                  <a:gd name="connsiteX94" fmla="*/ 504 w 10000"/>
                  <a:gd name="connsiteY94" fmla="*/ 1313 h 10007"/>
                  <a:gd name="connsiteX95" fmla="*/ 452 w 10000"/>
                  <a:gd name="connsiteY95" fmla="*/ 1419 h 10007"/>
                  <a:gd name="connsiteX96" fmla="*/ 408 w 10000"/>
                  <a:gd name="connsiteY96" fmla="*/ 1519 h 10007"/>
                  <a:gd name="connsiteX97" fmla="*/ 363 w 10000"/>
                  <a:gd name="connsiteY97" fmla="*/ 1625 h 10007"/>
                  <a:gd name="connsiteX98" fmla="*/ 319 w 10000"/>
                  <a:gd name="connsiteY98" fmla="*/ 1730 h 10007"/>
                  <a:gd name="connsiteX99" fmla="*/ 282 w 10000"/>
                  <a:gd name="connsiteY99" fmla="*/ 1836 h 10007"/>
                  <a:gd name="connsiteX100" fmla="*/ 237 w 10000"/>
                  <a:gd name="connsiteY100" fmla="*/ 1946 h 10007"/>
                  <a:gd name="connsiteX101" fmla="*/ 208 w 10000"/>
                  <a:gd name="connsiteY101" fmla="*/ 2051 h 10007"/>
                  <a:gd name="connsiteX102" fmla="*/ 170 w 10000"/>
                  <a:gd name="connsiteY102" fmla="*/ 2161 h 10007"/>
                  <a:gd name="connsiteX103" fmla="*/ 148 w 10000"/>
                  <a:gd name="connsiteY103" fmla="*/ 2271 h 10007"/>
                  <a:gd name="connsiteX104" fmla="*/ 119 w 10000"/>
                  <a:gd name="connsiteY104" fmla="*/ 2376 h 10007"/>
                  <a:gd name="connsiteX105" fmla="*/ 96 w 10000"/>
                  <a:gd name="connsiteY105" fmla="*/ 2486 h 10007"/>
                  <a:gd name="connsiteX106" fmla="*/ 74 w 10000"/>
                  <a:gd name="connsiteY106" fmla="*/ 2596 h 10007"/>
                  <a:gd name="connsiteX107" fmla="*/ 52 w 10000"/>
                  <a:gd name="connsiteY107" fmla="*/ 2711 h 10007"/>
                  <a:gd name="connsiteX108" fmla="*/ 37 w 10000"/>
                  <a:gd name="connsiteY108" fmla="*/ 2821 h 10007"/>
                  <a:gd name="connsiteX109" fmla="*/ 22 w 10000"/>
                  <a:gd name="connsiteY109" fmla="*/ 2931 h 10007"/>
                  <a:gd name="connsiteX110" fmla="*/ 15 w 10000"/>
                  <a:gd name="connsiteY110" fmla="*/ 3041 h 10007"/>
                  <a:gd name="connsiteX111" fmla="*/ 7 w 10000"/>
                  <a:gd name="connsiteY111" fmla="*/ 3155 h 10007"/>
                  <a:gd name="connsiteX112" fmla="*/ 0 w 10000"/>
                  <a:gd name="connsiteY112" fmla="*/ 3265 h 10007"/>
                  <a:gd name="connsiteX113" fmla="*/ 0 w 10000"/>
                  <a:gd name="connsiteY113" fmla="*/ 3380 h 10007"/>
                  <a:gd name="connsiteX114" fmla="*/ 7 w 10000"/>
                  <a:gd name="connsiteY114" fmla="*/ 3527 h 10007"/>
                  <a:gd name="connsiteX115" fmla="*/ 7 w 10000"/>
                  <a:gd name="connsiteY115" fmla="*/ 3673 h 10007"/>
                  <a:gd name="connsiteX116" fmla="*/ 22 w 10000"/>
                  <a:gd name="connsiteY116" fmla="*/ 3811 h 10007"/>
                  <a:gd name="connsiteX117" fmla="*/ 37 w 10000"/>
                  <a:gd name="connsiteY117" fmla="*/ 3953 h 10007"/>
                  <a:gd name="connsiteX118" fmla="*/ 59 w 10000"/>
                  <a:gd name="connsiteY118" fmla="*/ 4095 h 10007"/>
                  <a:gd name="connsiteX119" fmla="*/ 89 w 10000"/>
                  <a:gd name="connsiteY119" fmla="*/ 4237 h 10007"/>
                  <a:gd name="connsiteX120" fmla="*/ 119 w 10000"/>
                  <a:gd name="connsiteY120" fmla="*/ 4379 h 10007"/>
                  <a:gd name="connsiteX121" fmla="*/ 148 w 10000"/>
                  <a:gd name="connsiteY121" fmla="*/ 4521 h 10007"/>
                  <a:gd name="connsiteX122" fmla="*/ 193 w 10000"/>
                  <a:gd name="connsiteY122" fmla="*/ 4659 h 10007"/>
                  <a:gd name="connsiteX123" fmla="*/ 237 w 10000"/>
                  <a:gd name="connsiteY123" fmla="*/ 4796 h 10007"/>
                  <a:gd name="connsiteX124" fmla="*/ 282 w 10000"/>
                  <a:gd name="connsiteY124" fmla="*/ 4934 h 10007"/>
                  <a:gd name="connsiteX125" fmla="*/ 334 w 10000"/>
                  <a:gd name="connsiteY125" fmla="*/ 5071 h 10007"/>
                  <a:gd name="connsiteX126" fmla="*/ 393 w 10000"/>
                  <a:gd name="connsiteY126" fmla="*/ 5204 h 10007"/>
                  <a:gd name="connsiteX127" fmla="*/ 452 w 10000"/>
                  <a:gd name="connsiteY127" fmla="*/ 5337 h 10007"/>
                  <a:gd name="connsiteX128" fmla="*/ 519 w 10000"/>
                  <a:gd name="connsiteY128" fmla="*/ 5470 h 10007"/>
                  <a:gd name="connsiteX129" fmla="*/ 586 w 10000"/>
                  <a:gd name="connsiteY129" fmla="*/ 5603 h 10007"/>
                  <a:gd name="connsiteX130" fmla="*/ 660 w 10000"/>
                  <a:gd name="connsiteY130" fmla="*/ 5731 h 10007"/>
                  <a:gd name="connsiteX131" fmla="*/ 741 w 10000"/>
                  <a:gd name="connsiteY131" fmla="*/ 5859 h 10007"/>
                  <a:gd name="connsiteX132" fmla="*/ 823 w 10000"/>
                  <a:gd name="connsiteY132" fmla="*/ 5992 h 10007"/>
                  <a:gd name="connsiteX133" fmla="*/ 904 w 10000"/>
                  <a:gd name="connsiteY133" fmla="*/ 6116 h 10007"/>
                  <a:gd name="connsiteX134" fmla="*/ 993 w 10000"/>
                  <a:gd name="connsiteY134" fmla="*/ 6240 h 10007"/>
                  <a:gd name="connsiteX135" fmla="*/ 1090 w 10000"/>
                  <a:gd name="connsiteY135" fmla="*/ 6359 h 10007"/>
                  <a:gd name="connsiteX136" fmla="*/ 1186 w 10000"/>
                  <a:gd name="connsiteY136" fmla="*/ 6483 h 10007"/>
                  <a:gd name="connsiteX137" fmla="*/ 1290 w 10000"/>
                  <a:gd name="connsiteY137" fmla="*/ 6606 h 10007"/>
                  <a:gd name="connsiteX138" fmla="*/ 1386 w 10000"/>
                  <a:gd name="connsiteY138" fmla="*/ 6726 h 10007"/>
                  <a:gd name="connsiteX139" fmla="*/ 1497 w 10000"/>
                  <a:gd name="connsiteY139" fmla="*/ 6845 h 10007"/>
                  <a:gd name="connsiteX140" fmla="*/ 1609 w 10000"/>
                  <a:gd name="connsiteY140" fmla="*/ 6959 h 10007"/>
                  <a:gd name="connsiteX141" fmla="*/ 1727 w 10000"/>
                  <a:gd name="connsiteY141" fmla="*/ 7078 h 10007"/>
                  <a:gd name="connsiteX142" fmla="*/ 1846 w 10000"/>
                  <a:gd name="connsiteY142" fmla="*/ 7193 h 10007"/>
                  <a:gd name="connsiteX143" fmla="*/ 1964 w 10000"/>
                  <a:gd name="connsiteY143" fmla="*/ 7303 h 10007"/>
                  <a:gd name="connsiteX144" fmla="*/ 2090 w 10000"/>
                  <a:gd name="connsiteY144" fmla="*/ 7413 h 10007"/>
                  <a:gd name="connsiteX145" fmla="*/ 2224 w 10000"/>
                  <a:gd name="connsiteY145" fmla="*/ 7523 h 10007"/>
                  <a:gd name="connsiteX146" fmla="*/ 2350 w 10000"/>
                  <a:gd name="connsiteY146" fmla="*/ 7633 h 10007"/>
                  <a:gd name="connsiteX147" fmla="*/ 2491 w 10000"/>
                  <a:gd name="connsiteY147" fmla="*/ 7738 h 10007"/>
                  <a:gd name="connsiteX148" fmla="*/ 2617 w 10000"/>
                  <a:gd name="connsiteY148" fmla="*/ 7844 h 10007"/>
                  <a:gd name="connsiteX149" fmla="*/ 2765 w 10000"/>
                  <a:gd name="connsiteY149" fmla="*/ 7945 h 10007"/>
                  <a:gd name="connsiteX150" fmla="*/ 2906 w 10000"/>
                  <a:gd name="connsiteY150" fmla="*/ 8045 h 10007"/>
                  <a:gd name="connsiteX151" fmla="*/ 3054 w 10000"/>
                  <a:gd name="connsiteY151" fmla="*/ 8146 h 10007"/>
                  <a:gd name="connsiteX152" fmla="*/ 3210 w 10000"/>
                  <a:gd name="connsiteY152" fmla="*/ 8243 h 10007"/>
                  <a:gd name="connsiteX153" fmla="*/ 3358 w 10000"/>
                  <a:gd name="connsiteY153" fmla="*/ 8339 h 10007"/>
                  <a:gd name="connsiteX154" fmla="*/ 3514 w 10000"/>
                  <a:gd name="connsiteY154" fmla="*/ 8435 h 10007"/>
                  <a:gd name="connsiteX155" fmla="*/ 3677 w 10000"/>
                  <a:gd name="connsiteY155" fmla="*/ 8527 h 10007"/>
                  <a:gd name="connsiteX156" fmla="*/ 3840 w 10000"/>
                  <a:gd name="connsiteY156" fmla="*/ 8614 h 10007"/>
                  <a:gd name="connsiteX157" fmla="*/ 4010 w 10000"/>
                  <a:gd name="connsiteY157" fmla="*/ 8705 h 10007"/>
                  <a:gd name="connsiteX158" fmla="*/ 4181 w 10000"/>
                  <a:gd name="connsiteY158" fmla="*/ 8783 h 10007"/>
                  <a:gd name="connsiteX159" fmla="*/ 4351 w 10000"/>
                  <a:gd name="connsiteY159" fmla="*/ 8870 h 10007"/>
                  <a:gd name="connsiteX160" fmla="*/ 4522 w 10000"/>
                  <a:gd name="connsiteY160" fmla="*/ 8948 h 10007"/>
                  <a:gd name="connsiteX161" fmla="*/ 4700 w 10000"/>
                  <a:gd name="connsiteY161" fmla="*/ 9031 h 10007"/>
                  <a:gd name="connsiteX162" fmla="*/ 4878 w 10000"/>
                  <a:gd name="connsiteY162" fmla="*/ 9109 h 10007"/>
                  <a:gd name="connsiteX163" fmla="*/ 5063 w 10000"/>
                  <a:gd name="connsiteY163" fmla="*/ 9182 h 10007"/>
                  <a:gd name="connsiteX164" fmla="*/ 5248 w 10000"/>
                  <a:gd name="connsiteY164" fmla="*/ 9260 h 10007"/>
                  <a:gd name="connsiteX165" fmla="*/ 5426 w 10000"/>
                  <a:gd name="connsiteY165" fmla="*/ 9329 h 10007"/>
                  <a:gd name="connsiteX166" fmla="*/ 5619 w 10000"/>
                  <a:gd name="connsiteY166" fmla="*/ 9397 h 10007"/>
                  <a:gd name="connsiteX167" fmla="*/ 5812 w 10000"/>
                  <a:gd name="connsiteY167" fmla="*/ 9466 h 10007"/>
                  <a:gd name="connsiteX168" fmla="*/ 6004 w 10000"/>
                  <a:gd name="connsiteY168" fmla="*/ 9530 h 10007"/>
                  <a:gd name="connsiteX169" fmla="*/ 6205 w 10000"/>
                  <a:gd name="connsiteY169" fmla="*/ 9595 h 10007"/>
                  <a:gd name="connsiteX170" fmla="*/ 6397 w 10000"/>
                  <a:gd name="connsiteY170" fmla="*/ 9654 h 10007"/>
                  <a:gd name="connsiteX171" fmla="*/ 6605 w 10000"/>
                  <a:gd name="connsiteY171" fmla="*/ 9709 h 10007"/>
                  <a:gd name="connsiteX172" fmla="*/ 6805 w 10000"/>
                  <a:gd name="connsiteY172" fmla="*/ 9764 h 10007"/>
                  <a:gd name="connsiteX173" fmla="*/ 7005 w 10000"/>
                  <a:gd name="connsiteY173" fmla="*/ 9819 h 10007"/>
                  <a:gd name="connsiteX174" fmla="*/ 7213 w 10000"/>
                  <a:gd name="connsiteY174" fmla="*/ 9870 h 10007"/>
                  <a:gd name="connsiteX175" fmla="*/ 7420 w 10000"/>
                  <a:gd name="connsiteY175" fmla="*/ 9915 h 10007"/>
                  <a:gd name="connsiteX176" fmla="*/ 7628 w 10000"/>
                  <a:gd name="connsiteY176" fmla="*/ 9961 h 10007"/>
                  <a:gd name="connsiteX177" fmla="*/ 7835 w 10000"/>
                  <a:gd name="connsiteY177" fmla="*/ 10007 h 10007"/>
                  <a:gd name="connsiteX178" fmla="*/ 7539 w 10000"/>
                  <a:gd name="connsiteY178" fmla="*/ 7761 h 10007"/>
                  <a:gd name="connsiteX179" fmla="*/ 10000 w 10000"/>
                  <a:gd name="connsiteY179" fmla="*/ 6148 h 10007"/>
                  <a:gd name="connsiteX0" fmla="*/ 10000 w 10000"/>
                  <a:gd name="connsiteY0" fmla="*/ 6127 h 9986"/>
                  <a:gd name="connsiteX1" fmla="*/ 10000 w 10000"/>
                  <a:gd name="connsiteY1" fmla="*/ 6127 h 9986"/>
                  <a:gd name="connsiteX2" fmla="*/ 9911 w 10000"/>
                  <a:gd name="connsiteY2" fmla="*/ 6113 h 9986"/>
                  <a:gd name="connsiteX3" fmla="*/ 9815 w 10000"/>
                  <a:gd name="connsiteY3" fmla="*/ 6095 h 9986"/>
                  <a:gd name="connsiteX4" fmla="*/ 9726 w 10000"/>
                  <a:gd name="connsiteY4" fmla="*/ 6077 h 9986"/>
                  <a:gd name="connsiteX5" fmla="*/ 9637 w 10000"/>
                  <a:gd name="connsiteY5" fmla="*/ 6054 h 9986"/>
                  <a:gd name="connsiteX6" fmla="*/ 9548 w 10000"/>
                  <a:gd name="connsiteY6" fmla="*/ 6035 h 9986"/>
                  <a:gd name="connsiteX7" fmla="*/ 9466 w 10000"/>
                  <a:gd name="connsiteY7" fmla="*/ 6013 h 9986"/>
                  <a:gd name="connsiteX8" fmla="*/ 9377 w 10000"/>
                  <a:gd name="connsiteY8" fmla="*/ 5990 h 9986"/>
                  <a:gd name="connsiteX9" fmla="*/ 9288 w 10000"/>
                  <a:gd name="connsiteY9" fmla="*/ 5967 h 9986"/>
                  <a:gd name="connsiteX10" fmla="*/ 9118 w 10000"/>
                  <a:gd name="connsiteY10" fmla="*/ 5916 h 9986"/>
                  <a:gd name="connsiteX11" fmla="*/ 8955 w 10000"/>
                  <a:gd name="connsiteY11" fmla="*/ 5861 h 9986"/>
                  <a:gd name="connsiteX12" fmla="*/ 8792 w 10000"/>
                  <a:gd name="connsiteY12" fmla="*/ 5802 h 9986"/>
                  <a:gd name="connsiteX13" fmla="*/ 8636 w 10000"/>
                  <a:gd name="connsiteY13" fmla="*/ 5738 h 9986"/>
                  <a:gd name="connsiteX14" fmla="*/ 8480 w 10000"/>
                  <a:gd name="connsiteY14" fmla="*/ 5673 h 9986"/>
                  <a:gd name="connsiteX15" fmla="*/ 8340 w 10000"/>
                  <a:gd name="connsiteY15" fmla="*/ 5605 h 9986"/>
                  <a:gd name="connsiteX16" fmla="*/ 8199 w 10000"/>
                  <a:gd name="connsiteY16" fmla="*/ 5531 h 9986"/>
                  <a:gd name="connsiteX17" fmla="*/ 8058 w 10000"/>
                  <a:gd name="connsiteY17" fmla="*/ 5453 h 9986"/>
                  <a:gd name="connsiteX18" fmla="*/ 7924 w 10000"/>
                  <a:gd name="connsiteY18" fmla="*/ 5371 h 9986"/>
                  <a:gd name="connsiteX19" fmla="*/ 7798 w 10000"/>
                  <a:gd name="connsiteY19" fmla="*/ 5288 h 9986"/>
                  <a:gd name="connsiteX20" fmla="*/ 7672 w 10000"/>
                  <a:gd name="connsiteY20" fmla="*/ 5201 h 9986"/>
                  <a:gd name="connsiteX21" fmla="*/ 7554 w 10000"/>
                  <a:gd name="connsiteY21" fmla="*/ 5114 h 9986"/>
                  <a:gd name="connsiteX22" fmla="*/ 7450 w 10000"/>
                  <a:gd name="connsiteY22" fmla="*/ 5018 h 9986"/>
                  <a:gd name="connsiteX23" fmla="*/ 7346 w 10000"/>
                  <a:gd name="connsiteY23" fmla="*/ 4922 h 9986"/>
                  <a:gd name="connsiteX24" fmla="*/ 7250 w 10000"/>
                  <a:gd name="connsiteY24" fmla="*/ 4826 h 9986"/>
                  <a:gd name="connsiteX25" fmla="*/ 7161 w 10000"/>
                  <a:gd name="connsiteY25" fmla="*/ 4725 h 9986"/>
                  <a:gd name="connsiteX26" fmla="*/ 7072 w 10000"/>
                  <a:gd name="connsiteY26" fmla="*/ 4624 h 9986"/>
                  <a:gd name="connsiteX27" fmla="*/ 6990 w 10000"/>
                  <a:gd name="connsiteY27" fmla="*/ 4514 h 9986"/>
                  <a:gd name="connsiteX28" fmla="*/ 6953 w 10000"/>
                  <a:gd name="connsiteY28" fmla="*/ 4464 h 9986"/>
                  <a:gd name="connsiteX29" fmla="*/ 6916 w 10000"/>
                  <a:gd name="connsiteY29" fmla="*/ 4409 h 9986"/>
                  <a:gd name="connsiteX30" fmla="*/ 6887 w 10000"/>
                  <a:gd name="connsiteY30" fmla="*/ 4354 h 9986"/>
                  <a:gd name="connsiteX31" fmla="*/ 6850 w 10000"/>
                  <a:gd name="connsiteY31" fmla="*/ 4299 h 9986"/>
                  <a:gd name="connsiteX32" fmla="*/ 6820 w 10000"/>
                  <a:gd name="connsiteY32" fmla="*/ 4244 h 9986"/>
                  <a:gd name="connsiteX33" fmla="*/ 6790 w 10000"/>
                  <a:gd name="connsiteY33" fmla="*/ 4189 h 9986"/>
                  <a:gd name="connsiteX34" fmla="*/ 6768 w 10000"/>
                  <a:gd name="connsiteY34" fmla="*/ 4129 h 9986"/>
                  <a:gd name="connsiteX35" fmla="*/ 6738 w 10000"/>
                  <a:gd name="connsiteY35" fmla="*/ 4074 h 9986"/>
                  <a:gd name="connsiteX36" fmla="*/ 6723 w 10000"/>
                  <a:gd name="connsiteY36" fmla="*/ 4014 h 9986"/>
                  <a:gd name="connsiteX37" fmla="*/ 6694 w 10000"/>
                  <a:gd name="connsiteY37" fmla="*/ 3959 h 9986"/>
                  <a:gd name="connsiteX38" fmla="*/ 6679 w 10000"/>
                  <a:gd name="connsiteY38" fmla="*/ 3900 h 9986"/>
                  <a:gd name="connsiteX39" fmla="*/ 6664 w 10000"/>
                  <a:gd name="connsiteY39" fmla="*/ 3840 h 9986"/>
                  <a:gd name="connsiteX40" fmla="*/ 6649 w 10000"/>
                  <a:gd name="connsiteY40" fmla="*/ 3781 h 9986"/>
                  <a:gd name="connsiteX41" fmla="*/ 6635 w 10000"/>
                  <a:gd name="connsiteY41" fmla="*/ 3726 h 9986"/>
                  <a:gd name="connsiteX42" fmla="*/ 6620 w 10000"/>
                  <a:gd name="connsiteY42" fmla="*/ 3666 h 9986"/>
                  <a:gd name="connsiteX43" fmla="*/ 6612 w 10000"/>
                  <a:gd name="connsiteY43" fmla="*/ 3607 h 9986"/>
                  <a:gd name="connsiteX44" fmla="*/ 6605 w 10000"/>
                  <a:gd name="connsiteY44" fmla="*/ 3547 h 9986"/>
                  <a:gd name="connsiteX45" fmla="*/ 6597 w 10000"/>
                  <a:gd name="connsiteY45" fmla="*/ 3483 h 9986"/>
                  <a:gd name="connsiteX46" fmla="*/ 6597 w 10000"/>
                  <a:gd name="connsiteY46" fmla="*/ 3423 h 9986"/>
                  <a:gd name="connsiteX47" fmla="*/ 6590 w 10000"/>
                  <a:gd name="connsiteY47" fmla="*/ 3359 h 9986"/>
                  <a:gd name="connsiteX48" fmla="*/ 6597 w 10000"/>
                  <a:gd name="connsiteY48" fmla="*/ 3299 h 9986"/>
                  <a:gd name="connsiteX49" fmla="*/ 6605 w 10000"/>
                  <a:gd name="connsiteY49" fmla="*/ 3231 h 9986"/>
                  <a:gd name="connsiteX50" fmla="*/ 6605 w 10000"/>
                  <a:gd name="connsiteY50" fmla="*/ 3167 h 9986"/>
                  <a:gd name="connsiteX51" fmla="*/ 6612 w 10000"/>
                  <a:gd name="connsiteY51" fmla="*/ 3102 h 9986"/>
                  <a:gd name="connsiteX52" fmla="*/ 6620 w 10000"/>
                  <a:gd name="connsiteY52" fmla="*/ 3038 h 9986"/>
                  <a:gd name="connsiteX53" fmla="*/ 6635 w 10000"/>
                  <a:gd name="connsiteY53" fmla="*/ 2979 h 9986"/>
                  <a:gd name="connsiteX54" fmla="*/ 6649 w 10000"/>
                  <a:gd name="connsiteY54" fmla="*/ 2915 h 9986"/>
                  <a:gd name="connsiteX55" fmla="*/ 6664 w 10000"/>
                  <a:gd name="connsiteY55" fmla="*/ 2855 h 9986"/>
                  <a:gd name="connsiteX56" fmla="*/ 6686 w 10000"/>
                  <a:gd name="connsiteY56" fmla="*/ 2791 h 9986"/>
                  <a:gd name="connsiteX57" fmla="*/ 6709 w 10000"/>
                  <a:gd name="connsiteY57" fmla="*/ 2731 h 9986"/>
                  <a:gd name="connsiteX58" fmla="*/ 6731 w 10000"/>
                  <a:gd name="connsiteY58" fmla="*/ 2672 h 9986"/>
                  <a:gd name="connsiteX59" fmla="*/ 6753 w 10000"/>
                  <a:gd name="connsiteY59" fmla="*/ 2607 h 9986"/>
                  <a:gd name="connsiteX60" fmla="*/ 6783 w 10000"/>
                  <a:gd name="connsiteY60" fmla="*/ 2552 h 9986"/>
                  <a:gd name="connsiteX61" fmla="*/ 6812 w 10000"/>
                  <a:gd name="connsiteY61" fmla="*/ 2493 h 9986"/>
                  <a:gd name="connsiteX62" fmla="*/ 6842 w 10000"/>
                  <a:gd name="connsiteY62" fmla="*/ 2433 h 9986"/>
                  <a:gd name="connsiteX63" fmla="*/ 6879 w 10000"/>
                  <a:gd name="connsiteY63" fmla="*/ 2374 h 9986"/>
                  <a:gd name="connsiteX64" fmla="*/ 6909 w 10000"/>
                  <a:gd name="connsiteY64" fmla="*/ 2319 h 9986"/>
                  <a:gd name="connsiteX65" fmla="*/ 6946 w 10000"/>
                  <a:gd name="connsiteY65" fmla="*/ 2259 h 9986"/>
                  <a:gd name="connsiteX66" fmla="*/ 6990 w 10000"/>
                  <a:gd name="connsiteY66" fmla="*/ 2204 h 9986"/>
                  <a:gd name="connsiteX67" fmla="*/ 7027 w 10000"/>
                  <a:gd name="connsiteY67" fmla="*/ 2149 h 9986"/>
                  <a:gd name="connsiteX68" fmla="*/ 7072 w 10000"/>
                  <a:gd name="connsiteY68" fmla="*/ 2094 h 9986"/>
                  <a:gd name="connsiteX69" fmla="*/ 7109 w 10000"/>
                  <a:gd name="connsiteY69" fmla="*/ 2039 h 9986"/>
                  <a:gd name="connsiteX70" fmla="*/ 7161 w 10000"/>
                  <a:gd name="connsiteY70" fmla="*/ 1989 h 9986"/>
                  <a:gd name="connsiteX71" fmla="*/ 7213 w 10000"/>
                  <a:gd name="connsiteY71" fmla="*/ 1934 h 9986"/>
                  <a:gd name="connsiteX72" fmla="*/ 7257 w 10000"/>
                  <a:gd name="connsiteY72" fmla="*/ 1879 h 9986"/>
                  <a:gd name="connsiteX73" fmla="*/ 7309 w 10000"/>
                  <a:gd name="connsiteY73" fmla="*/ 1828 h 9986"/>
                  <a:gd name="connsiteX74" fmla="*/ 7361 w 10000"/>
                  <a:gd name="connsiteY74" fmla="*/ 1778 h 9986"/>
                  <a:gd name="connsiteX75" fmla="*/ 7413 w 10000"/>
                  <a:gd name="connsiteY75" fmla="*/ 1728 h 9986"/>
                  <a:gd name="connsiteX76" fmla="*/ 7472 w 10000"/>
                  <a:gd name="connsiteY76" fmla="*/ 1677 h 9986"/>
                  <a:gd name="connsiteX77" fmla="*/ 7524 w 10000"/>
                  <a:gd name="connsiteY77" fmla="*/ 1631 h 9986"/>
                  <a:gd name="connsiteX78" fmla="*/ 7583 w 10000"/>
                  <a:gd name="connsiteY78" fmla="*/ 1585 h 9986"/>
                  <a:gd name="connsiteX79" fmla="*/ 7643 w 10000"/>
                  <a:gd name="connsiteY79" fmla="*/ 1535 h 9986"/>
                  <a:gd name="connsiteX80" fmla="*/ 5390 w 10000"/>
                  <a:gd name="connsiteY80" fmla="*/ 6 h 9986"/>
                  <a:gd name="connsiteX81" fmla="*/ 1401 w 10000"/>
                  <a:gd name="connsiteY81" fmla="*/ 0 h 9986"/>
                  <a:gd name="connsiteX82" fmla="*/ 1305 w 10000"/>
                  <a:gd name="connsiteY82" fmla="*/ 114 h 9986"/>
                  <a:gd name="connsiteX83" fmla="*/ 1223 w 10000"/>
                  <a:gd name="connsiteY83" fmla="*/ 206 h 9986"/>
                  <a:gd name="connsiteX84" fmla="*/ 1149 w 10000"/>
                  <a:gd name="connsiteY84" fmla="*/ 302 h 9986"/>
                  <a:gd name="connsiteX85" fmla="*/ 1067 w 10000"/>
                  <a:gd name="connsiteY85" fmla="*/ 398 h 9986"/>
                  <a:gd name="connsiteX86" fmla="*/ 1001 w 10000"/>
                  <a:gd name="connsiteY86" fmla="*/ 495 h 9986"/>
                  <a:gd name="connsiteX87" fmla="*/ 927 w 10000"/>
                  <a:gd name="connsiteY87" fmla="*/ 591 h 9986"/>
                  <a:gd name="connsiteX88" fmla="*/ 860 w 10000"/>
                  <a:gd name="connsiteY88" fmla="*/ 692 h 9986"/>
                  <a:gd name="connsiteX89" fmla="*/ 793 w 10000"/>
                  <a:gd name="connsiteY89" fmla="*/ 793 h 9986"/>
                  <a:gd name="connsiteX90" fmla="*/ 734 w 10000"/>
                  <a:gd name="connsiteY90" fmla="*/ 889 h 9986"/>
                  <a:gd name="connsiteX91" fmla="*/ 675 w 10000"/>
                  <a:gd name="connsiteY91" fmla="*/ 990 h 9986"/>
                  <a:gd name="connsiteX92" fmla="*/ 615 w 10000"/>
                  <a:gd name="connsiteY92" fmla="*/ 1090 h 9986"/>
                  <a:gd name="connsiteX93" fmla="*/ 556 w 10000"/>
                  <a:gd name="connsiteY93" fmla="*/ 1196 h 9986"/>
                  <a:gd name="connsiteX94" fmla="*/ 504 w 10000"/>
                  <a:gd name="connsiteY94" fmla="*/ 1292 h 9986"/>
                  <a:gd name="connsiteX95" fmla="*/ 452 w 10000"/>
                  <a:gd name="connsiteY95" fmla="*/ 1398 h 9986"/>
                  <a:gd name="connsiteX96" fmla="*/ 408 w 10000"/>
                  <a:gd name="connsiteY96" fmla="*/ 1498 h 9986"/>
                  <a:gd name="connsiteX97" fmla="*/ 363 w 10000"/>
                  <a:gd name="connsiteY97" fmla="*/ 1604 h 9986"/>
                  <a:gd name="connsiteX98" fmla="*/ 319 w 10000"/>
                  <a:gd name="connsiteY98" fmla="*/ 1709 h 9986"/>
                  <a:gd name="connsiteX99" fmla="*/ 282 w 10000"/>
                  <a:gd name="connsiteY99" fmla="*/ 1815 h 9986"/>
                  <a:gd name="connsiteX100" fmla="*/ 237 w 10000"/>
                  <a:gd name="connsiteY100" fmla="*/ 1925 h 9986"/>
                  <a:gd name="connsiteX101" fmla="*/ 208 w 10000"/>
                  <a:gd name="connsiteY101" fmla="*/ 2030 h 9986"/>
                  <a:gd name="connsiteX102" fmla="*/ 170 w 10000"/>
                  <a:gd name="connsiteY102" fmla="*/ 2140 h 9986"/>
                  <a:gd name="connsiteX103" fmla="*/ 148 w 10000"/>
                  <a:gd name="connsiteY103" fmla="*/ 2250 h 9986"/>
                  <a:gd name="connsiteX104" fmla="*/ 119 w 10000"/>
                  <a:gd name="connsiteY104" fmla="*/ 2355 h 9986"/>
                  <a:gd name="connsiteX105" fmla="*/ 96 w 10000"/>
                  <a:gd name="connsiteY105" fmla="*/ 2465 h 9986"/>
                  <a:gd name="connsiteX106" fmla="*/ 74 w 10000"/>
                  <a:gd name="connsiteY106" fmla="*/ 2575 h 9986"/>
                  <a:gd name="connsiteX107" fmla="*/ 52 w 10000"/>
                  <a:gd name="connsiteY107" fmla="*/ 2690 h 9986"/>
                  <a:gd name="connsiteX108" fmla="*/ 37 w 10000"/>
                  <a:gd name="connsiteY108" fmla="*/ 2800 h 9986"/>
                  <a:gd name="connsiteX109" fmla="*/ 22 w 10000"/>
                  <a:gd name="connsiteY109" fmla="*/ 2910 h 9986"/>
                  <a:gd name="connsiteX110" fmla="*/ 15 w 10000"/>
                  <a:gd name="connsiteY110" fmla="*/ 3020 h 9986"/>
                  <a:gd name="connsiteX111" fmla="*/ 7 w 10000"/>
                  <a:gd name="connsiteY111" fmla="*/ 3134 h 9986"/>
                  <a:gd name="connsiteX112" fmla="*/ 0 w 10000"/>
                  <a:gd name="connsiteY112" fmla="*/ 3244 h 9986"/>
                  <a:gd name="connsiteX113" fmla="*/ 0 w 10000"/>
                  <a:gd name="connsiteY113" fmla="*/ 3359 h 9986"/>
                  <a:gd name="connsiteX114" fmla="*/ 7 w 10000"/>
                  <a:gd name="connsiteY114" fmla="*/ 3506 h 9986"/>
                  <a:gd name="connsiteX115" fmla="*/ 7 w 10000"/>
                  <a:gd name="connsiteY115" fmla="*/ 3652 h 9986"/>
                  <a:gd name="connsiteX116" fmla="*/ 22 w 10000"/>
                  <a:gd name="connsiteY116" fmla="*/ 3790 h 9986"/>
                  <a:gd name="connsiteX117" fmla="*/ 37 w 10000"/>
                  <a:gd name="connsiteY117" fmla="*/ 3932 h 9986"/>
                  <a:gd name="connsiteX118" fmla="*/ 59 w 10000"/>
                  <a:gd name="connsiteY118" fmla="*/ 4074 h 9986"/>
                  <a:gd name="connsiteX119" fmla="*/ 89 w 10000"/>
                  <a:gd name="connsiteY119" fmla="*/ 4216 h 9986"/>
                  <a:gd name="connsiteX120" fmla="*/ 119 w 10000"/>
                  <a:gd name="connsiteY120" fmla="*/ 4358 h 9986"/>
                  <a:gd name="connsiteX121" fmla="*/ 148 w 10000"/>
                  <a:gd name="connsiteY121" fmla="*/ 4500 h 9986"/>
                  <a:gd name="connsiteX122" fmla="*/ 193 w 10000"/>
                  <a:gd name="connsiteY122" fmla="*/ 4638 h 9986"/>
                  <a:gd name="connsiteX123" fmla="*/ 237 w 10000"/>
                  <a:gd name="connsiteY123" fmla="*/ 4775 h 9986"/>
                  <a:gd name="connsiteX124" fmla="*/ 282 w 10000"/>
                  <a:gd name="connsiteY124" fmla="*/ 4913 h 9986"/>
                  <a:gd name="connsiteX125" fmla="*/ 334 w 10000"/>
                  <a:gd name="connsiteY125" fmla="*/ 5050 h 9986"/>
                  <a:gd name="connsiteX126" fmla="*/ 393 w 10000"/>
                  <a:gd name="connsiteY126" fmla="*/ 5183 h 9986"/>
                  <a:gd name="connsiteX127" fmla="*/ 452 w 10000"/>
                  <a:gd name="connsiteY127" fmla="*/ 5316 h 9986"/>
                  <a:gd name="connsiteX128" fmla="*/ 519 w 10000"/>
                  <a:gd name="connsiteY128" fmla="*/ 5449 h 9986"/>
                  <a:gd name="connsiteX129" fmla="*/ 586 w 10000"/>
                  <a:gd name="connsiteY129" fmla="*/ 5582 h 9986"/>
                  <a:gd name="connsiteX130" fmla="*/ 660 w 10000"/>
                  <a:gd name="connsiteY130" fmla="*/ 5710 h 9986"/>
                  <a:gd name="connsiteX131" fmla="*/ 741 w 10000"/>
                  <a:gd name="connsiteY131" fmla="*/ 5838 h 9986"/>
                  <a:gd name="connsiteX132" fmla="*/ 823 w 10000"/>
                  <a:gd name="connsiteY132" fmla="*/ 5971 h 9986"/>
                  <a:gd name="connsiteX133" fmla="*/ 904 w 10000"/>
                  <a:gd name="connsiteY133" fmla="*/ 6095 h 9986"/>
                  <a:gd name="connsiteX134" fmla="*/ 993 w 10000"/>
                  <a:gd name="connsiteY134" fmla="*/ 6219 h 9986"/>
                  <a:gd name="connsiteX135" fmla="*/ 1090 w 10000"/>
                  <a:gd name="connsiteY135" fmla="*/ 6338 h 9986"/>
                  <a:gd name="connsiteX136" fmla="*/ 1186 w 10000"/>
                  <a:gd name="connsiteY136" fmla="*/ 6462 h 9986"/>
                  <a:gd name="connsiteX137" fmla="*/ 1290 w 10000"/>
                  <a:gd name="connsiteY137" fmla="*/ 6585 h 9986"/>
                  <a:gd name="connsiteX138" fmla="*/ 1386 w 10000"/>
                  <a:gd name="connsiteY138" fmla="*/ 6705 h 9986"/>
                  <a:gd name="connsiteX139" fmla="*/ 1497 w 10000"/>
                  <a:gd name="connsiteY139" fmla="*/ 6824 h 9986"/>
                  <a:gd name="connsiteX140" fmla="*/ 1609 w 10000"/>
                  <a:gd name="connsiteY140" fmla="*/ 6938 h 9986"/>
                  <a:gd name="connsiteX141" fmla="*/ 1727 w 10000"/>
                  <a:gd name="connsiteY141" fmla="*/ 7057 h 9986"/>
                  <a:gd name="connsiteX142" fmla="*/ 1846 w 10000"/>
                  <a:gd name="connsiteY142" fmla="*/ 7172 h 9986"/>
                  <a:gd name="connsiteX143" fmla="*/ 1964 w 10000"/>
                  <a:gd name="connsiteY143" fmla="*/ 7282 h 9986"/>
                  <a:gd name="connsiteX144" fmla="*/ 2090 w 10000"/>
                  <a:gd name="connsiteY144" fmla="*/ 7392 h 9986"/>
                  <a:gd name="connsiteX145" fmla="*/ 2224 w 10000"/>
                  <a:gd name="connsiteY145" fmla="*/ 7502 h 9986"/>
                  <a:gd name="connsiteX146" fmla="*/ 2350 w 10000"/>
                  <a:gd name="connsiteY146" fmla="*/ 7612 h 9986"/>
                  <a:gd name="connsiteX147" fmla="*/ 2491 w 10000"/>
                  <a:gd name="connsiteY147" fmla="*/ 7717 h 9986"/>
                  <a:gd name="connsiteX148" fmla="*/ 2617 w 10000"/>
                  <a:gd name="connsiteY148" fmla="*/ 7823 h 9986"/>
                  <a:gd name="connsiteX149" fmla="*/ 2765 w 10000"/>
                  <a:gd name="connsiteY149" fmla="*/ 7924 h 9986"/>
                  <a:gd name="connsiteX150" fmla="*/ 2906 w 10000"/>
                  <a:gd name="connsiteY150" fmla="*/ 8024 h 9986"/>
                  <a:gd name="connsiteX151" fmla="*/ 3054 w 10000"/>
                  <a:gd name="connsiteY151" fmla="*/ 8125 h 9986"/>
                  <a:gd name="connsiteX152" fmla="*/ 3210 w 10000"/>
                  <a:gd name="connsiteY152" fmla="*/ 8222 h 9986"/>
                  <a:gd name="connsiteX153" fmla="*/ 3358 w 10000"/>
                  <a:gd name="connsiteY153" fmla="*/ 8318 h 9986"/>
                  <a:gd name="connsiteX154" fmla="*/ 3514 w 10000"/>
                  <a:gd name="connsiteY154" fmla="*/ 8414 h 9986"/>
                  <a:gd name="connsiteX155" fmla="*/ 3677 w 10000"/>
                  <a:gd name="connsiteY155" fmla="*/ 8506 h 9986"/>
                  <a:gd name="connsiteX156" fmla="*/ 3840 w 10000"/>
                  <a:gd name="connsiteY156" fmla="*/ 8593 h 9986"/>
                  <a:gd name="connsiteX157" fmla="*/ 4010 w 10000"/>
                  <a:gd name="connsiteY157" fmla="*/ 8684 h 9986"/>
                  <a:gd name="connsiteX158" fmla="*/ 4181 w 10000"/>
                  <a:gd name="connsiteY158" fmla="*/ 8762 h 9986"/>
                  <a:gd name="connsiteX159" fmla="*/ 4351 w 10000"/>
                  <a:gd name="connsiteY159" fmla="*/ 8849 h 9986"/>
                  <a:gd name="connsiteX160" fmla="*/ 4522 w 10000"/>
                  <a:gd name="connsiteY160" fmla="*/ 8927 h 9986"/>
                  <a:gd name="connsiteX161" fmla="*/ 4700 w 10000"/>
                  <a:gd name="connsiteY161" fmla="*/ 9010 h 9986"/>
                  <a:gd name="connsiteX162" fmla="*/ 4878 w 10000"/>
                  <a:gd name="connsiteY162" fmla="*/ 9088 h 9986"/>
                  <a:gd name="connsiteX163" fmla="*/ 5063 w 10000"/>
                  <a:gd name="connsiteY163" fmla="*/ 9161 h 9986"/>
                  <a:gd name="connsiteX164" fmla="*/ 5248 w 10000"/>
                  <a:gd name="connsiteY164" fmla="*/ 9239 h 9986"/>
                  <a:gd name="connsiteX165" fmla="*/ 5426 w 10000"/>
                  <a:gd name="connsiteY165" fmla="*/ 9308 h 9986"/>
                  <a:gd name="connsiteX166" fmla="*/ 5619 w 10000"/>
                  <a:gd name="connsiteY166" fmla="*/ 9376 h 9986"/>
                  <a:gd name="connsiteX167" fmla="*/ 5812 w 10000"/>
                  <a:gd name="connsiteY167" fmla="*/ 9445 h 9986"/>
                  <a:gd name="connsiteX168" fmla="*/ 6004 w 10000"/>
                  <a:gd name="connsiteY168" fmla="*/ 9509 h 9986"/>
                  <a:gd name="connsiteX169" fmla="*/ 6205 w 10000"/>
                  <a:gd name="connsiteY169" fmla="*/ 9574 h 9986"/>
                  <a:gd name="connsiteX170" fmla="*/ 6397 w 10000"/>
                  <a:gd name="connsiteY170" fmla="*/ 9633 h 9986"/>
                  <a:gd name="connsiteX171" fmla="*/ 6605 w 10000"/>
                  <a:gd name="connsiteY171" fmla="*/ 9688 h 9986"/>
                  <a:gd name="connsiteX172" fmla="*/ 6805 w 10000"/>
                  <a:gd name="connsiteY172" fmla="*/ 9743 h 9986"/>
                  <a:gd name="connsiteX173" fmla="*/ 7005 w 10000"/>
                  <a:gd name="connsiteY173" fmla="*/ 9798 h 9986"/>
                  <a:gd name="connsiteX174" fmla="*/ 7213 w 10000"/>
                  <a:gd name="connsiteY174" fmla="*/ 9849 h 9986"/>
                  <a:gd name="connsiteX175" fmla="*/ 7420 w 10000"/>
                  <a:gd name="connsiteY175" fmla="*/ 9894 h 9986"/>
                  <a:gd name="connsiteX176" fmla="*/ 7628 w 10000"/>
                  <a:gd name="connsiteY176" fmla="*/ 9940 h 9986"/>
                  <a:gd name="connsiteX177" fmla="*/ 7835 w 10000"/>
                  <a:gd name="connsiteY177" fmla="*/ 9986 h 9986"/>
                  <a:gd name="connsiteX178" fmla="*/ 7539 w 10000"/>
                  <a:gd name="connsiteY178" fmla="*/ 7740 h 9986"/>
                  <a:gd name="connsiteX179" fmla="*/ 10000 w 10000"/>
                  <a:gd name="connsiteY179" fmla="*/ 6127 h 9986"/>
                  <a:gd name="connsiteX0" fmla="*/ 10000 w 10000"/>
                  <a:gd name="connsiteY0" fmla="*/ 6136 h 10000"/>
                  <a:gd name="connsiteX1" fmla="*/ 10000 w 10000"/>
                  <a:gd name="connsiteY1" fmla="*/ 6136 h 10000"/>
                  <a:gd name="connsiteX2" fmla="*/ 9911 w 10000"/>
                  <a:gd name="connsiteY2" fmla="*/ 6122 h 10000"/>
                  <a:gd name="connsiteX3" fmla="*/ 9815 w 10000"/>
                  <a:gd name="connsiteY3" fmla="*/ 6104 h 10000"/>
                  <a:gd name="connsiteX4" fmla="*/ 9726 w 10000"/>
                  <a:gd name="connsiteY4" fmla="*/ 6086 h 10000"/>
                  <a:gd name="connsiteX5" fmla="*/ 9637 w 10000"/>
                  <a:gd name="connsiteY5" fmla="*/ 6062 h 10000"/>
                  <a:gd name="connsiteX6" fmla="*/ 9548 w 10000"/>
                  <a:gd name="connsiteY6" fmla="*/ 6043 h 10000"/>
                  <a:gd name="connsiteX7" fmla="*/ 9466 w 10000"/>
                  <a:gd name="connsiteY7" fmla="*/ 6021 h 10000"/>
                  <a:gd name="connsiteX8" fmla="*/ 9377 w 10000"/>
                  <a:gd name="connsiteY8" fmla="*/ 5998 h 10000"/>
                  <a:gd name="connsiteX9" fmla="*/ 9288 w 10000"/>
                  <a:gd name="connsiteY9" fmla="*/ 5975 h 10000"/>
                  <a:gd name="connsiteX10" fmla="*/ 9118 w 10000"/>
                  <a:gd name="connsiteY10" fmla="*/ 5924 h 10000"/>
                  <a:gd name="connsiteX11" fmla="*/ 8955 w 10000"/>
                  <a:gd name="connsiteY11" fmla="*/ 5869 h 10000"/>
                  <a:gd name="connsiteX12" fmla="*/ 8792 w 10000"/>
                  <a:gd name="connsiteY12" fmla="*/ 5810 h 10000"/>
                  <a:gd name="connsiteX13" fmla="*/ 8636 w 10000"/>
                  <a:gd name="connsiteY13" fmla="*/ 5746 h 10000"/>
                  <a:gd name="connsiteX14" fmla="*/ 8480 w 10000"/>
                  <a:gd name="connsiteY14" fmla="*/ 5681 h 10000"/>
                  <a:gd name="connsiteX15" fmla="*/ 8340 w 10000"/>
                  <a:gd name="connsiteY15" fmla="*/ 5613 h 10000"/>
                  <a:gd name="connsiteX16" fmla="*/ 8199 w 10000"/>
                  <a:gd name="connsiteY16" fmla="*/ 5539 h 10000"/>
                  <a:gd name="connsiteX17" fmla="*/ 8058 w 10000"/>
                  <a:gd name="connsiteY17" fmla="*/ 5461 h 10000"/>
                  <a:gd name="connsiteX18" fmla="*/ 7924 w 10000"/>
                  <a:gd name="connsiteY18" fmla="*/ 5379 h 10000"/>
                  <a:gd name="connsiteX19" fmla="*/ 7798 w 10000"/>
                  <a:gd name="connsiteY19" fmla="*/ 5295 h 10000"/>
                  <a:gd name="connsiteX20" fmla="*/ 7672 w 10000"/>
                  <a:gd name="connsiteY20" fmla="*/ 5208 h 10000"/>
                  <a:gd name="connsiteX21" fmla="*/ 7554 w 10000"/>
                  <a:gd name="connsiteY21" fmla="*/ 5121 h 10000"/>
                  <a:gd name="connsiteX22" fmla="*/ 7450 w 10000"/>
                  <a:gd name="connsiteY22" fmla="*/ 5025 h 10000"/>
                  <a:gd name="connsiteX23" fmla="*/ 7346 w 10000"/>
                  <a:gd name="connsiteY23" fmla="*/ 4929 h 10000"/>
                  <a:gd name="connsiteX24" fmla="*/ 7250 w 10000"/>
                  <a:gd name="connsiteY24" fmla="*/ 4833 h 10000"/>
                  <a:gd name="connsiteX25" fmla="*/ 7161 w 10000"/>
                  <a:gd name="connsiteY25" fmla="*/ 4732 h 10000"/>
                  <a:gd name="connsiteX26" fmla="*/ 7072 w 10000"/>
                  <a:gd name="connsiteY26" fmla="*/ 4630 h 10000"/>
                  <a:gd name="connsiteX27" fmla="*/ 6990 w 10000"/>
                  <a:gd name="connsiteY27" fmla="*/ 4520 h 10000"/>
                  <a:gd name="connsiteX28" fmla="*/ 6953 w 10000"/>
                  <a:gd name="connsiteY28" fmla="*/ 4470 h 10000"/>
                  <a:gd name="connsiteX29" fmla="*/ 6916 w 10000"/>
                  <a:gd name="connsiteY29" fmla="*/ 4415 h 10000"/>
                  <a:gd name="connsiteX30" fmla="*/ 6887 w 10000"/>
                  <a:gd name="connsiteY30" fmla="*/ 4360 h 10000"/>
                  <a:gd name="connsiteX31" fmla="*/ 6850 w 10000"/>
                  <a:gd name="connsiteY31" fmla="*/ 4305 h 10000"/>
                  <a:gd name="connsiteX32" fmla="*/ 6820 w 10000"/>
                  <a:gd name="connsiteY32" fmla="*/ 4250 h 10000"/>
                  <a:gd name="connsiteX33" fmla="*/ 6790 w 10000"/>
                  <a:gd name="connsiteY33" fmla="*/ 4195 h 10000"/>
                  <a:gd name="connsiteX34" fmla="*/ 6768 w 10000"/>
                  <a:gd name="connsiteY34" fmla="*/ 4135 h 10000"/>
                  <a:gd name="connsiteX35" fmla="*/ 6738 w 10000"/>
                  <a:gd name="connsiteY35" fmla="*/ 4080 h 10000"/>
                  <a:gd name="connsiteX36" fmla="*/ 6723 w 10000"/>
                  <a:gd name="connsiteY36" fmla="*/ 4020 h 10000"/>
                  <a:gd name="connsiteX37" fmla="*/ 6694 w 10000"/>
                  <a:gd name="connsiteY37" fmla="*/ 3965 h 10000"/>
                  <a:gd name="connsiteX38" fmla="*/ 6679 w 10000"/>
                  <a:gd name="connsiteY38" fmla="*/ 3905 h 10000"/>
                  <a:gd name="connsiteX39" fmla="*/ 6664 w 10000"/>
                  <a:gd name="connsiteY39" fmla="*/ 3845 h 10000"/>
                  <a:gd name="connsiteX40" fmla="*/ 6649 w 10000"/>
                  <a:gd name="connsiteY40" fmla="*/ 3786 h 10000"/>
                  <a:gd name="connsiteX41" fmla="*/ 6635 w 10000"/>
                  <a:gd name="connsiteY41" fmla="*/ 3731 h 10000"/>
                  <a:gd name="connsiteX42" fmla="*/ 6620 w 10000"/>
                  <a:gd name="connsiteY42" fmla="*/ 3671 h 10000"/>
                  <a:gd name="connsiteX43" fmla="*/ 6612 w 10000"/>
                  <a:gd name="connsiteY43" fmla="*/ 3612 h 10000"/>
                  <a:gd name="connsiteX44" fmla="*/ 6605 w 10000"/>
                  <a:gd name="connsiteY44" fmla="*/ 3552 h 10000"/>
                  <a:gd name="connsiteX45" fmla="*/ 6597 w 10000"/>
                  <a:gd name="connsiteY45" fmla="*/ 3488 h 10000"/>
                  <a:gd name="connsiteX46" fmla="*/ 6597 w 10000"/>
                  <a:gd name="connsiteY46" fmla="*/ 3428 h 10000"/>
                  <a:gd name="connsiteX47" fmla="*/ 6590 w 10000"/>
                  <a:gd name="connsiteY47" fmla="*/ 3364 h 10000"/>
                  <a:gd name="connsiteX48" fmla="*/ 6597 w 10000"/>
                  <a:gd name="connsiteY48" fmla="*/ 3304 h 10000"/>
                  <a:gd name="connsiteX49" fmla="*/ 6605 w 10000"/>
                  <a:gd name="connsiteY49" fmla="*/ 3236 h 10000"/>
                  <a:gd name="connsiteX50" fmla="*/ 6605 w 10000"/>
                  <a:gd name="connsiteY50" fmla="*/ 3171 h 10000"/>
                  <a:gd name="connsiteX51" fmla="*/ 6612 w 10000"/>
                  <a:gd name="connsiteY51" fmla="*/ 3106 h 10000"/>
                  <a:gd name="connsiteX52" fmla="*/ 6620 w 10000"/>
                  <a:gd name="connsiteY52" fmla="*/ 3042 h 10000"/>
                  <a:gd name="connsiteX53" fmla="*/ 6635 w 10000"/>
                  <a:gd name="connsiteY53" fmla="*/ 2983 h 10000"/>
                  <a:gd name="connsiteX54" fmla="*/ 6649 w 10000"/>
                  <a:gd name="connsiteY54" fmla="*/ 2919 h 10000"/>
                  <a:gd name="connsiteX55" fmla="*/ 6664 w 10000"/>
                  <a:gd name="connsiteY55" fmla="*/ 2859 h 10000"/>
                  <a:gd name="connsiteX56" fmla="*/ 6686 w 10000"/>
                  <a:gd name="connsiteY56" fmla="*/ 2795 h 10000"/>
                  <a:gd name="connsiteX57" fmla="*/ 6709 w 10000"/>
                  <a:gd name="connsiteY57" fmla="*/ 2735 h 10000"/>
                  <a:gd name="connsiteX58" fmla="*/ 6731 w 10000"/>
                  <a:gd name="connsiteY58" fmla="*/ 2676 h 10000"/>
                  <a:gd name="connsiteX59" fmla="*/ 6753 w 10000"/>
                  <a:gd name="connsiteY59" fmla="*/ 2611 h 10000"/>
                  <a:gd name="connsiteX60" fmla="*/ 6783 w 10000"/>
                  <a:gd name="connsiteY60" fmla="*/ 2556 h 10000"/>
                  <a:gd name="connsiteX61" fmla="*/ 6812 w 10000"/>
                  <a:gd name="connsiteY61" fmla="*/ 2496 h 10000"/>
                  <a:gd name="connsiteX62" fmla="*/ 6842 w 10000"/>
                  <a:gd name="connsiteY62" fmla="*/ 2436 h 10000"/>
                  <a:gd name="connsiteX63" fmla="*/ 6879 w 10000"/>
                  <a:gd name="connsiteY63" fmla="*/ 2377 h 10000"/>
                  <a:gd name="connsiteX64" fmla="*/ 6909 w 10000"/>
                  <a:gd name="connsiteY64" fmla="*/ 2322 h 10000"/>
                  <a:gd name="connsiteX65" fmla="*/ 6946 w 10000"/>
                  <a:gd name="connsiteY65" fmla="*/ 2262 h 10000"/>
                  <a:gd name="connsiteX66" fmla="*/ 6990 w 10000"/>
                  <a:gd name="connsiteY66" fmla="*/ 2207 h 10000"/>
                  <a:gd name="connsiteX67" fmla="*/ 7027 w 10000"/>
                  <a:gd name="connsiteY67" fmla="*/ 2152 h 10000"/>
                  <a:gd name="connsiteX68" fmla="*/ 7072 w 10000"/>
                  <a:gd name="connsiteY68" fmla="*/ 2097 h 10000"/>
                  <a:gd name="connsiteX69" fmla="*/ 7109 w 10000"/>
                  <a:gd name="connsiteY69" fmla="*/ 2042 h 10000"/>
                  <a:gd name="connsiteX70" fmla="*/ 7161 w 10000"/>
                  <a:gd name="connsiteY70" fmla="*/ 1992 h 10000"/>
                  <a:gd name="connsiteX71" fmla="*/ 7213 w 10000"/>
                  <a:gd name="connsiteY71" fmla="*/ 1937 h 10000"/>
                  <a:gd name="connsiteX72" fmla="*/ 7257 w 10000"/>
                  <a:gd name="connsiteY72" fmla="*/ 1882 h 10000"/>
                  <a:gd name="connsiteX73" fmla="*/ 7309 w 10000"/>
                  <a:gd name="connsiteY73" fmla="*/ 1831 h 10000"/>
                  <a:gd name="connsiteX74" fmla="*/ 7361 w 10000"/>
                  <a:gd name="connsiteY74" fmla="*/ 1780 h 10000"/>
                  <a:gd name="connsiteX75" fmla="*/ 7413 w 10000"/>
                  <a:gd name="connsiteY75" fmla="*/ 1730 h 10000"/>
                  <a:gd name="connsiteX76" fmla="*/ 7472 w 10000"/>
                  <a:gd name="connsiteY76" fmla="*/ 1679 h 10000"/>
                  <a:gd name="connsiteX77" fmla="*/ 7524 w 10000"/>
                  <a:gd name="connsiteY77" fmla="*/ 1633 h 10000"/>
                  <a:gd name="connsiteX78" fmla="*/ 7583 w 10000"/>
                  <a:gd name="connsiteY78" fmla="*/ 1587 h 10000"/>
                  <a:gd name="connsiteX79" fmla="*/ 7610 w 10000"/>
                  <a:gd name="connsiteY79" fmla="*/ 1558 h 10000"/>
                  <a:gd name="connsiteX80" fmla="*/ 5390 w 10000"/>
                  <a:gd name="connsiteY80" fmla="*/ 6 h 10000"/>
                  <a:gd name="connsiteX81" fmla="*/ 1401 w 10000"/>
                  <a:gd name="connsiteY81" fmla="*/ 0 h 10000"/>
                  <a:gd name="connsiteX82" fmla="*/ 1305 w 10000"/>
                  <a:gd name="connsiteY82" fmla="*/ 114 h 10000"/>
                  <a:gd name="connsiteX83" fmla="*/ 1223 w 10000"/>
                  <a:gd name="connsiteY83" fmla="*/ 206 h 10000"/>
                  <a:gd name="connsiteX84" fmla="*/ 1149 w 10000"/>
                  <a:gd name="connsiteY84" fmla="*/ 302 h 10000"/>
                  <a:gd name="connsiteX85" fmla="*/ 1067 w 10000"/>
                  <a:gd name="connsiteY85" fmla="*/ 399 h 10000"/>
                  <a:gd name="connsiteX86" fmla="*/ 1001 w 10000"/>
                  <a:gd name="connsiteY86" fmla="*/ 496 h 10000"/>
                  <a:gd name="connsiteX87" fmla="*/ 927 w 10000"/>
                  <a:gd name="connsiteY87" fmla="*/ 592 h 10000"/>
                  <a:gd name="connsiteX88" fmla="*/ 860 w 10000"/>
                  <a:gd name="connsiteY88" fmla="*/ 693 h 10000"/>
                  <a:gd name="connsiteX89" fmla="*/ 793 w 10000"/>
                  <a:gd name="connsiteY89" fmla="*/ 794 h 10000"/>
                  <a:gd name="connsiteX90" fmla="*/ 734 w 10000"/>
                  <a:gd name="connsiteY90" fmla="*/ 890 h 10000"/>
                  <a:gd name="connsiteX91" fmla="*/ 675 w 10000"/>
                  <a:gd name="connsiteY91" fmla="*/ 991 h 10000"/>
                  <a:gd name="connsiteX92" fmla="*/ 615 w 10000"/>
                  <a:gd name="connsiteY92" fmla="*/ 1092 h 10000"/>
                  <a:gd name="connsiteX93" fmla="*/ 556 w 10000"/>
                  <a:gd name="connsiteY93" fmla="*/ 1198 h 10000"/>
                  <a:gd name="connsiteX94" fmla="*/ 504 w 10000"/>
                  <a:gd name="connsiteY94" fmla="*/ 1294 h 10000"/>
                  <a:gd name="connsiteX95" fmla="*/ 452 w 10000"/>
                  <a:gd name="connsiteY95" fmla="*/ 1400 h 10000"/>
                  <a:gd name="connsiteX96" fmla="*/ 408 w 10000"/>
                  <a:gd name="connsiteY96" fmla="*/ 1500 h 10000"/>
                  <a:gd name="connsiteX97" fmla="*/ 363 w 10000"/>
                  <a:gd name="connsiteY97" fmla="*/ 1606 h 10000"/>
                  <a:gd name="connsiteX98" fmla="*/ 319 w 10000"/>
                  <a:gd name="connsiteY98" fmla="*/ 1711 h 10000"/>
                  <a:gd name="connsiteX99" fmla="*/ 282 w 10000"/>
                  <a:gd name="connsiteY99" fmla="*/ 1818 h 10000"/>
                  <a:gd name="connsiteX100" fmla="*/ 237 w 10000"/>
                  <a:gd name="connsiteY100" fmla="*/ 1928 h 10000"/>
                  <a:gd name="connsiteX101" fmla="*/ 208 w 10000"/>
                  <a:gd name="connsiteY101" fmla="*/ 2033 h 10000"/>
                  <a:gd name="connsiteX102" fmla="*/ 170 w 10000"/>
                  <a:gd name="connsiteY102" fmla="*/ 2143 h 10000"/>
                  <a:gd name="connsiteX103" fmla="*/ 148 w 10000"/>
                  <a:gd name="connsiteY103" fmla="*/ 2253 h 10000"/>
                  <a:gd name="connsiteX104" fmla="*/ 119 w 10000"/>
                  <a:gd name="connsiteY104" fmla="*/ 2358 h 10000"/>
                  <a:gd name="connsiteX105" fmla="*/ 96 w 10000"/>
                  <a:gd name="connsiteY105" fmla="*/ 2468 h 10000"/>
                  <a:gd name="connsiteX106" fmla="*/ 74 w 10000"/>
                  <a:gd name="connsiteY106" fmla="*/ 2579 h 10000"/>
                  <a:gd name="connsiteX107" fmla="*/ 52 w 10000"/>
                  <a:gd name="connsiteY107" fmla="*/ 2694 h 10000"/>
                  <a:gd name="connsiteX108" fmla="*/ 37 w 10000"/>
                  <a:gd name="connsiteY108" fmla="*/ 2804 h 10000"/>
                  <a:gd name="connsiteX109" fmla="*/ 22 w 10000"/>
                  <a:gd name="connsiteY109" fmla="*/ 2914 h 10000"/>
                  <a:gd name="connsiteX110" fmla="*/ 15 w 10000"/>
                  <a:gd name="connsiteY110" fmla="*/ 3024 h 10000"/>
                  <a:gd name="connsiteX111" fmla="*/ 7 w 10000"/>
                  <a:gd name="connsiteY111" fmla="*/ 3138 h 10000"/>
                  <a:gd name="connsiteX112" fmla="*/ 0 w 10000"/>
                  <a:gd name="connsiteY112" fmla="*/ 3249 h 10000"/>
                  <a:gd name="connsiteX113" fmla="*/ 0 w 10000"/>
                  <a:gd name="connsiteY113" fmla="*/ 3364 h 10000"/>
                  <a:gd name="connsiteX114" fmla="*/ 7 w 10000"/>
                  <a:gd name="connsiteY114" fmla="*/ 3511 h 10000"/>
                  <a:gd name="connsiteX115" fmla="*/ 7 w 10000"/>
                  <a:gd name="connsiteY115" fmla="*/ 3657 h 10000"/>
                  <a:gd name="connsiteX116" fmla="*/ 22 w 10000"/>
                  <a:gd name="connsiteY116" fmla="*/ 3795 h 10000"/>
                  <a:gd name="connsiteX117" fmla="*/ 37 w 10000"/>
                  <a:gd name="connsiteY117" fmla="*/ 3938 h 10000"/>
                  <a:gd name="connsiteX118" fmla="*/ 59 w 10000"/>
                  <a:gd name="connsiteY118" fmla="*/ 4080 h 10000"/>
                  <a:gd name="connsiteX119" fmla="*/ 89 w 10000"/>
                  <a:gd name="connsiteY119" fmla="*/ 4222 h 10000"/>
                  <a:gd name="connsiteX120" fmla="*/ 119 w 10000"/>
                  <a:gd name="connsiteY120" fmla="*/ 4364 h 10000"/>
                  <a:gd name="connsiteX121" fmla="*/ 148 w 10000"/>
                  <a:gd name="connsiteY121" fmla="*/ 4506 h 10000"/>
                  <a:gd name="connsiteX122" fmla="*/ 193 w 10000"/>
                  <a:gd name="connsiteY122" fmla="*/ 4645 h 10000"/>
                  <a:gd name="connsiteX123" fmla="*/ 237 w 10000"/>
                  <a:gd name="connsiteY123" fmla="*/ 4782 h 10000"/>
                  <a:gd name="connsiteX124" fmla="*/ 282 w 10000"/>
                  <a:gd name="connsiteY124" fmla="*/ 4920 h 10000"/>
                  <a:gd name="connsiteX125" fmla="*/ 334 w 10000"/>
                  <a:gd name="connsiteY125" fmla="*/ 5057 h 10000"/>
                  <a:gd name="connsiteX126" fmla="*/ 393 w 10000"/>
                  <a:gd name="connsiteY126" fmla="*/ 5190 h 10000"/>
                  <a:gd name="connsiteX127" fmla="*/ 452 w 10000"/>
                  <a:gd name="connsiteY127" fmla="*/ 5323 h 10000"/>
                  <a:gd name="connsiteX128" fmla="*/ 519 w 10000"/>
                  <a:gd name="connsiteY128" fmla="*/ 5457 h 10000"/>
                  <a:gd name="connsiteX129" fmla="*/ 586 w 10000"/>
                  <a:gd name="connsiteY129" fmla="*/ 5590 h 10000"/>
                  <a:gd name="connsiteX130" fmla="*/ 660 w 10000"/>
                  <a:gd name="connsiteY130" fmla="*/ 5718 h 10000"/>
                  <a:gd name="connsiteX131" fmla="*/ 741 w 10000"/>
                  <a:gd name="connsiteY131" fmla="*/ 5846 h 10000"/>
                  <a:gd name="connsiteX132" fmla="*/ 823 w 10000"/>
                  <a:gd name="connsiteY132" fmla="*/ 5979 h 10000"/>
                  <a:gd name="connsiteX133" fmla="*/ 904 w 10000"/>
                  <a:gd name="connsiteY133" fmla="*/ 6104 h 10000"/>
                  <a:gd name="connsiteX134" fmla="*/ 993 w 10000"/>
                  <a:gd name="connsiteY134" fmla="*/ 6228 h 10000"/>
                  <a:gd name="connsiteX135" fmla="*/ 1090 w 10000"/>
                  <a:gd name="connsiteY135" fmla="*/ 6347 h 10000"/>
                  <a:gd name="connsiteX136" fmla="*/ 1186 w 10000"/>
                  <a:gd name="connsiteY136" fmla="*/ 6471 h 10000"/>
                  <a:gd name="connsiteX137" fmla="*/ 1290 w 10000"/>
                  <a:gd name="connsiteY137" fmla="*/ 6594 h 10000"/>
                  <a:gd name="connsiteX138" fmla="*/ 1386 w 10000"/>
                  <a:gd name="connsiteY138" fmla="*/ 6714 h 10000"/>
                  <a:gd name="connsiteX139" fmla="*/ 1497 w 10000"/>
                  <a:gd name="connsiteY139" fmla="*/ 6834 h 10000"/>
                  <a:gd name="connsiteX140" fmla="*/ 1609 w 10000"/>
                  <a:gd name="connsiteY140" fmla="*/ 6948 h 10000"/>
                  <a:gd name="connsiteX141" fmla="*/ 1727 w 10000"/>
                  <a:gd name="connsiteY141" fmla="*/ 7067 h 10000"/>
                  <a:gd name="connsiteX142" fmla="*/ 1846 w 10000"/>
                  <a:gd name="connsiteY142" fmla="*/ 7182 h 10000"/>
                  <a:gd name="connsiteX143" fmla="*/ 1964 w 10000"/>
                  <a:gd name="connsiteY143" fmla="*/ 7292 h 10000"/>
                  <a:gd name="connsiteX144" fmla="*/ 2090 w 10000"/>
                  <a:gd name="connsiteY144" fmla="*/ 7402 h 10000"/>
                  <a:gd name="connsiteX145" fmla="*/ 2224 w 10000"/>
                  <a:gd name="connsiteY145" fmla="*/ 7513 h 10000"/>
                  <a:gd name="connsiteX146" fmla="*/ 2350 w 10000"/>
                  <a:gd name="connsiteY146" fmla="*/ 7623 h 10000"/>
                  <a:gd name="connsiteX147" fmla="*/ 2491 w 10000"/>
                  <a:gd name="connsiteY147" fmla="*/ 7728 h 10000"/>
                  <a:gd name="connsiteX148" fmla="*/ 2617 w 10000"/>
                  <a:gd name="connsiteY148" fmla="*/ 7834 h 10000"/>
                  <a:gd name="connsiteX149" fmla="*/ 2765 w 10000"/>
                  <a:gd name="connsiteY149" fmla="*/ 7935 h 10000"/>
                  <a:gd name="connsiteX150" fmla="*/ 2906 w 10000"/>
                  <a:gd name="connsiteY150" fmla="*/ 8035 h 10000"/>
                  <a:gd name="connsiteX151" fmla="*/ 3054 w 10000"/>
                  <a:gd name="connsiteY151" fmla="*/ 8136 h 10000"/>
                  <a:gd name="connsiteX152" fmla="*/ 3210 w 10000"/>
                  <a:gd name="connsiteY152" fmla="*/ 8234 h 10000"/>
                  <a:gd name="connsiteX153" fmla="*/ 3358 w 10000"/>
                  <a:gd name="connsiteY153" fmla="*/ 8330 h 10000"/>
                  <a:gd name="connsiteX154" fmla="*/ 3514 w 10000"/>
                  <a:gd name="connsiteY154" fmla="*/ 8426 h 10000"/>
                  <a:gd name="connsiteX155" fmla="*/ 3677 w 10000"/>
                  <a:gd name="connsiteY155" fmla="*/ 8518 h 10000"/>
                  <a:gd name="connsiteX156" fmla="*/ 3840 w 10000"/>
                  <a:gd name="connsiteY156" fmla="*/ 8605 h 10000"/>
                  <a:gd name="connsiteX157" fmla="*/ 4010 w 10000"/>
                  <a:gd name="connsiteY157" fmla="*/ 8696 h 10000"/>
                  <a:gd name="connsiteX158" fmla="*/ 4181 w 10000"/>
                  <a:gd name="connsiteY158" fmla="*/ 8774 h 10000"/>
                  <a:gd name="connsiteX159" fmla="*/ 4351 w 10000"/>
                  <a:gd name="connsiteY159" fmla="*/ 8861 h 10000"/>
                  <a:gd name="connsiteX160" fmla="*/ 4522 w 10000"/>
                  <a:gd name="connsiteY160" fmla="*/ 8940 h 10000"/>
                  <a:gd name="connsiteX161" fmla="*/ 4700 w 10000"/>
                  <a:gd name="connsiteY161" fmla="*/ 9023 h 10000"/>
                  <a:gd name="connsiteX162" fmla="*/ 4878 w 10000"/>
                  <a:gd name="connsiteY162" fmla="*/ 9101 h 10000"/>
                  <a:gd name="connsiteX163" fmla="*/ 5063 w 10000"/>
                  <a:gd name="connsiteY163" fmla="*/ 9174 h 10000"/>
                  <a:gd name="connsiteX164" fmla="*/ 5248 w 10000"/>
                  <a:gd name="connsiteY164" fmla="*/ 9252 h 10000"/>
                  <a:gd name="connsiteX165" fmla="*/ 5426 w 10000"/>
                  <a:gd name="connsiteY165" fmla="*/ 9321 h 10000"/>
                  <a:gd name="connsiteX166" fmla="*/ 5619 w 10000"/>
                  <a:gd name="connsiteY166" fmla="*/ 9389 h 10000"/>
                  <a:gd name="connsiteX167" fmla="*/ 5812 w 10000"/>
                  <a:gd name="connsiteY167" fmla="*/ 9458 h 10000"/>
                  <a:gd name="connsiteX168" fmla="*/ 6004 w 10000"/>
                  <a:gd name="connsiteY168" fmla="*/ 9522 h 10000"/>
                  <a:gd name="connsiteX169" fmla="*/ 6205 w 10000"/>
                  <a:gd name="connsiteY169" fmla="*/ 9587 h 10000"/>
                  <a:gd name="connsiteX170" fmla="*/ 6397 w 10000"/>
                  <a:gd name="connsiteY170" fmla="*/ 9647 h 10000"/>
                  <a:gd name="connsiteX171" fmla="*/ 6605 w 10000"/>
                  <a:gd name="connsiteY171" fmla="*/ 9702 h 10000"/>
                  <a:gd name="connsiteX172" fmla="*/ 6805 w 10000"/>
                  <a:gd name="connsiteY172" fmla="*/ 9757 h 10000"/>
                  <a:gd name="connsiteX173" fmla="*/ 7005 w 10000"/>
                  <a:gd name="connsiteY173" fmla="*/ 9812 h 10000"/>
                  <a:gd name="connsiteX174" fmla="*/ 7213 w 10000"/>
                  <a:gd name="connsiteY174" fmla="*/ 9863 h 10000"/>
                  <a:gd name="connsiteX175" fmla="*/ 7420 w 10000"/>
                  <a:gd name="connsiteY175" fmla="*/ 9908 h 10000"/>
                  <a:gd name="connsiteX176" fmla="*/ 7628 w 10000"/>
                  <a:gd name="connsiteY176" fmla="*/ 9954 h 10000"/>
                  <a:gd name="connsiteX177" fmla="*/ 7835 w 10000"/>
                  <a:gd name="connsiteY177" fmla="*/ 10000 h 10000"/>
                  <a:gd name="connsiteX178" fmla="*/ 7539 w 10000"/>
                  <a:gd name="connsiteY178" fmla="*/ 7751 h 10000"/>
                  <a:gd name="connsiteX179" fmla="*/ 10000 w 10000"/>
                  <a:gd name="connsiteY179" fmla="*/ 6136 h 10000"/>
                  <a:gd name="connsiteX0" fmla="*/ 10000 w 10000"/>
                  <a:gd name="connsiteY0" fmla="*/ 6151 h 10015"/>
                  <a:gd name="connsiteX1" fmla="*/ 10000 w 10000"/>
                  <a:gd name="connsiteY1" fmla="*/ 6151 h 10015"/>
                  <a:gd name="connsiteX2" fmla="*/ 9911 w 10000"/>
                  <a:gd name="connsiteY2" fmla="*/ 6137 h 10015"/>
                  <a:gd name="connsiteX3" fmla="*/ 9815 w 10000"/>
                  <a:gd name="connsiteY3" fmla="*/ 6119 h 10015"/>
                  <a:gd name="connsiteX4" fmla="*/ 9726 w 10000"/>
                  <a:gd name="connsiteY4" fmla="*/ 6101 h 10015"/>
                  <a:gd name="connsiteX5" fmla="*/ 9637 w 10000"/>
                  <a:gd name="connsiteY5" fmla="*/ 6077 h 10015"/>
                  <a:gd name="connsiteX6" fmla="*/ 9548 w 10000"/>
                  <a:gd name="connsiteY6" fmla="*/ 6058 h 10015"/>
                  <a:gd name="connsiteX7" fmla="*/ 9466 w 10000"/>
                  <a:gd name="connsiteY7" fmla="*/ 6036 h 10015"/>
                  <a:gd name="connsiteX8" fmla="*/ 9377 w 10000"/>
                  <a:gd name="connsiteY8" fmla="*/ 6013 h 10015"/>
                  <a:gd name="connsiteX9" fmla="*/ 9288 w 10000"/>
                  <a:gd name="connsiteY9" fmla="*/ 5990 h 10015"/>
                  <a:gd name="connsiteX10" fmla="*/ 9118 w 10000"/>
                  <a:gd name="connsiteY10" fmla="*/ 5939 h 10015"/>
                  <a:gd name="connsiteX11" fmla="*/ 8955 w 10000"/>
                  <a:gd name="connsiteY11" fmla="*/ 5884 h 10015"/>
                  <a:gd name="connsiteX12" fmla="*/ 8792 w 10000"/>
                  <a:gd name="connsiteY12" fmla="*/ 5825 h 10015"/>
                  <a:gd name="connsiteX13" fmla="*/ 8636 w 10000"/>
                  <a:gd name="connsiteY13" fmla="*/ 5761 h 10015"/>
                  <a:gd name="connsiteX14" fmla="*/ 8480 w 10000"/>
                  <a:gd name="connsiteY14" fmla="*/ 5696 h 10015"/>
                  <a:gd name="connsiteX15" fmla="*/ 8340 w 10000"/>
                  <a:gd name="connsiteY15" fmla="*/ 5628 h 10015"/>
                  <a:gd name="connsiteX16" fmla="*/ 8199 w 10000"/>
                  <a:gd name="connsiteY16" fmla="*/ 5554 h 10015"/>
                  <a:gd name="connsiteX17" fmla="*/ 8058 w 10000"/>
                  <a:gd name="connsiteY17" fmla="*/ 5476 h 10015"/>
                  <a:gd name="connsiteX18" fmla="*/ 7924 w 10000"/>
                  <a:gd name="connsiteY18" fmla="*/ 5394 h 10015"/>
                  <a:gd name="connsiteX19" fmla="*/ 7798 w 10000"/>
                  <a:gd name="connsiteY19" fmla="*/ 5310 h 10015"/>
                  <a:gd name="connsiteX20" fmla="*/ 7672 w 10000"/>
                  <a:gd name="connsiteY20" fmla="*/ 5223 h 10015"/>
                  <a:gd name="connsiteX21" fmla="*/ 7554 w 10000"/>
                  <a:gd name="connsiteY21" fmla="*/ 5136 h 10015"/>
                  <a:gd name="connsiteX22" fmla="*/ 7450 w 10000"/>
                  <a:gd name="connsiteY22" fmla="*/ 5040 h 10015"/>
                  <a:gd name="connsiteX23" fmla="*/ 7346 w 10000"/>
                  <a:gd name="connsiteY23" fmla="*/ 4944 h 10015"/>
                  <a:gd name="connsiteX24" fmla="*/ 7250 w 10000"/>
                  <a:gd name="connsiteY24" fmla="*/ 4848 h 10015"/>
                  <a:gd name="connsiteX25" fmla="*/ 7161 w 10000"/>
                  <a:gd name="connsiteY25" fmla="*/ 4747 h 10015"/>
                  <a:gd name="connsiteX26" fmla="*/ 7072 w 10000"/>
                  <a:gd name="connsiteY26" fmla="*/ 4645 h 10015"/>
                  <a:gd name="connsiteX27" fmla="*/ 6990 w 10000"/>
                  <a:gd name="connsiteY27" fmla="*/ 4535 h 10015"/>
                  <a:gd name="connsiteX28" fmla="*/ 6953 w 10000"/>
                  <a:gd name="connsiteY28" fmla="*/ 4485 h 10015"/>
                  <a:gd name="connsiteX29" fmla="*/ 6916 w 10000"/>
                  <a:gd name="connsiteY29" fmla="*/ 4430 h 10015"/>
                  <a:gd name="connsiteX30" fmla="*/ 6887 w 10000"/>
                  <a:gd name="connsiteY30" fmla="*/ 4375 h 10015"/>
                  <a:gd name="connsiteX31" fmla="*/ 6850 w 10000"/>
                  <a:gd name="connsiteY31" fmla="*/ 4320 h 10015"/>
                  <a:gd name="connsiteX32" fmla="*/ 6820 w 10000"/>
                  <a:gd name="connsiteY32" fmla="*/ 4265 h 10015"/>
                  <a:gd name="connsiteX33" fmla="*/ 6790 w 10000"/>
                  <a:gd name="connsiteY33" fmla="*/ 4210 h 10015"/>
                  <a:gd name="connsiteX34" fmla="*/ 6768 w 10000"/>
                  <a:gd name="connsiteY34" fmla="*/ 4150 h 10015"/>
                  <a:gd name="connsiteX35" fmla="*/ 6738 w 10000"/>
                  <a:gd name="connsiteY35" fmla="*/ 4095 h 10015"/>
                  <a:gd name="connsiteX36" fmla="*/ 6723 w 10000"/>
                  <a:gd name="connsiteY36" fmla="*/ 4035 h 10015"/>
                  <a:gd name="connsiteX37" fmla="*/ 6694 w 10000"/>
                  <a:gd name="connsiteY37" fmla="*/ 3980 h 10015"/>
                  <a:gd name="connsiteX38" fmla="*/ 6679 w 10000"/>
                  <a:gd name="connsiteY38" fmla="*/ 3920 h 10015"/>
                  <a:gd name="connsiteX39" fmla="*/ 6664 w 10000"/>
                  <a:gd name="connsiteY39" fmla="*/ 3860 h 10015"/>
                  <a:gd name="connsiteX40" fmla="*/ 6649 w 10000"/>
                  <a:gd name="connsiteY40" fmla="*/ 3801 h 10015"/>
                  <a:gd name="connsiteX41" fmla="*/ 6635 w 10000"/>
                  <a:gd name="connsiteY41" fmla="*/ 3746 h 10015"/>
                  <a:gd name="connsiteX42" fmla="*/ 6620 w 10000"/>
                  <a:gd name="connsiteY42" fmla="*/ 3686 h 10015"/>
                  <a:gd name="connsiteX43" fmla="*/ 6612 w 10000"/>
                  <a:gd name="connsiteY43" fmla="*/ 3627 h 10015"/>
                  <a:gd name="connsiteX44" fmla="*/ 6605 w 10000"/>
                  <a:gd name="connsiteY44" fmla="*/ 3567 h 10015"/>
                  <a:gd name="connsiteX45" fmla="*/ 6597 w 10000"/>
                  <a:gd name="connsiteY45" fmla="*/ 3503 h 10015"/>
                  <a:gd name="connsiteX46" fmla="*/ 6597 w 10000"/>
                  <a:gd name="connsiteY46" fmla="*/ 3443 h 10015"/>
                  <a:gd name="connsiteX47" fmla="*/ 6590 w 10000"/>
                  <a:gd name="connsiteY47" fmla="*/ 3379 h 10015"/>
                  <a:gd name="connsiteX48" fmla="*/ 6597 w 10000"/>
                  <a:gd name="connsiteY48" fmla="*/ 3319 h 10015"/>
                  <a:gd name="connsiteX49" fmla="*/ 6605 w 10000"/>
                  <a:gd name="connsiteY49" fmla="*/ 3251 h 10015"/>
                  <a:gd name="connsiteX50" fmla="*/ 6605 w 10000"/>
                  <a:gd name="connsiteY50" fmla="*/ 3186 h 10015"/>
                  <a:gd name="connsiteX51" fmla="*/ 6612 w 10000"/>
                  <a:gd name="connsiteY51" fmla="*/ 3121 h 10015"/>
                  <a:gd name="connsiteX52" fmla="*/ 6620 w 10000"/>
                  <a:gd name="connsiteY52" fmla="*/ 3057 h 10015"/>
                  <a:gd name="connsiteX53" fmla="*/ 6635 w 10000"/>
                  <a:gd name="connsiteY53" fmla="*/ 2998 h 10015"/>
                  <a:gd name="connsiteX54" fmla="*/ 6649 w 10000"/>
                  <a:gd name="connsiteY54" fmla="*/ 2934 h 10015"/>
                  <a:gd name="connsiteX55" fmla="*/ 6664 w 10000"/>
                  <a:gd name="connsiteY55" fmla="*/ 2874 h 10015"/>
                  <a:gd name="connsiteX56" fmla="*/ 6686 w 10000"/>
                  <a:gd name="connsiteY56" fmla="*/ 2810 h 10015"/>
                  <a:gd name="connsiteX57" fmla="*/ 6709 w 10000"/>
                  <a:gd name="connsiteY57" fmla="*/ 2750 h 10015"/>
                  <a:gd name="connsiteX58" fmla="*/ 6731 w 10000"/>
                  <a:gd name="connsiteY58" fmla="*/ 2691 h 10015"/>
                  <a:gd name="connsiteX59" fmla="*/ 6753 w 10000"/>
                  <a:gd name="connsiteY59" fmla="*/ 2626 h 10015"/>
                  <a:gd name="connsiteX60" fmla="*/ 6783 w 10000"/>
                  <a:gd name="connsiteY60" fmla="*/ 2571 h 10015"/>
                  <a:gd name="connsiteX61" fmla="*/ 6812 w 10000"/>
                  <a:gd name="connsiteY61" fmla="*/ 2511 h 10015"/>
                  <a:gd name="connsiteX62" fmla="*/ 6842 w 10000"/>
                  <a:gd name="connsiteY62" fmla="*/ 2451 h 10015"/>
                  <a:gd name="connsiteX63" fmla="*/ 6879 w 10000"/>
                  <a:gd name="connsiteY63" fmla="*/ 2392 h 10015"/>
                  <a:gd name="connsiteX64" fmla="*/ 6909 w 10000"/>
                  <a:gd name="connsiteY64" fmla="*/ 2337 h 10015"/>
                  <a:gd name="connsiteX65" fmla="*/ 6946 w 10000"/>
                  <a:gd name="connsiteY65" fmla="*/ 2277 h 10015"/>
                  <a:gd name="connsiteX66" fmla="*/ 6990 w 10000"/>
                  <a:gd name="connsiteY66" fmla="*/ 2222 h 10015"/>
                  <a:gd name="connsiteX67" fmla="*/ 7027 w 10000"/>
                  <a:gd name="connsiteY67" fmla="*/ 2167 h 10015"/>
                  <a:gd name="connsiteX68" fmla="*/ 7072 w 10000"/>
                  <a:gd name="connsiteY68" fmla="*/ 2112 h 10015"/>
                  <a:gd name="connsiteX69" fmla="*/ 7109 w 10000"/>
                  <a:gd name="connsiteY69" fmla="*/ 2057 h 10015"/>
                  <a:gd name="connsiteX70" fmla="*/ 7161 w 10000"/>
                  <a:gd name="connsiteY70" fmla="*/ 2007 h 10015"/>
                  <a:gd name="connsiteX71" fmla="*/ 7213 w 10000"/>
                  <a:gd name="connsiteY71" fmla="*/ 1952 h 10015"/>
                  <a:gd name="connsiteX72" fmla="*/ 7257 w 10000"/>
                  <a:gd name="connsiteY72" fmla="*/ 1897 h 10015"/>
                  <a:gd name="connsiteX73" fmla="*/ 7309 w 10000"/>
                  <a:gd name="connsiteY73" fmla="*/ 1846 h 10015"/>
                  <a:gd name="connsiteX74" fmla="*/ 7361 w 10000"/>
                  <a:gd name="connsiteY74" fmla="*/ 1795 h 10015"/>
                  <a:gd name="connsiteX75" fmla="*/ 7413 w 10000"/>
                  <a:gd name="connsiteY75" fmla="*/ 1745 h 10015"/>
                  <a:gd name="connsiteX76" fmla="*/ 7472 w 10000"/>
                  <a:gd name="connsiteY76" fmla="*/ 1694 h 10015"/>
                  <a:gd name="connsiteX77" fmla="*/ 7524 w 10000"/>
                  <a:gd name="connsiteY77" fmla="*/ 1648 h 10015"/>
                  <a:gd name="connsiteX78" fmla="*/ 7583 w 10000"/>
                  <a:gd name="connsiteY78" fmla="*/ 1602 h 10015"/>
                  <a:gd name="connsiteX79" fmla="*/ 7610 w 10000"/>
                  <a:gd name="connsiteY79" fmla="*/ 1573 h 10015"/>
                  <a:gd name="connsiteX80" fmla="*/ 5390 w 10000"/>
                  <a:gd name="connsiteY80" fmla="*/ 0 h 10015"/>
                  <a:gd name="connsiteX81" fmla="*/ 1401 w 10000"/>
                  <a:gd name="connsiteY81" fmla="*/ 15 h 10015"/>
                  <a:gd name="connsiteX82" fmla="*/ 1305 w 10000"/>
                  <a:gd name="connsiteY82" fmla="*/ 129 h 10015"/>
                  <a:gd name="connsiteX83" fmla="*/ 1223 w 10000"/>
                  <a:gd name="connsiteY83" fmla="*/ 221 h 10015"/>
                  <a:gd name="connsiteX84" fmla="*/ 1149 w 10000"/>
                  <a:gd name="connsiteY84" fmla="*/ 317 h 10015"/>
                  <a:gd name="connsiteX85" fmla="*/ 1067 w 10000"/>
                  <a:gd name="connsiteY85" fmla="*/ 414 h 10015"/>
                  <a:gd name="connsiteX86" fmla="*/ 1001 w 10000"/>
                  <a:gd name="connsiteY86" fmla="*/ 511 h 10015"/>
                  <a:gd name="connsiteX87" fmla="*/ 927 w 10000"/>
                  <a:gd name="connsiteY87" fmla="*/ 607 h 10015"/>
                  <a:gd name="connsiteX88" fmla="*/ 860 w 10000"/>
                  <a:gd name="connsiteY88" fmla="*/ 708 h 10015"/>
                  <a:gd name="connsiteX89" fmla="*/ 793 w 10000"/>
                  <a:gd name="connsiteY89" fmla="*/ 809 h 10015"/>
                  <a:gd name="connsiteX90" fmla="*/ 734 w 10000"/>
                  <a:gd name="connsiteY90" fmla="*/ 905 h 10015"/>
                  <a:gd name="connsiteX91" fmla="*/ 675 w 10000"/>
                  <a:gd name="connsiteY91" fmla="*/ 1006 h 10015"/>
                  <a:gd name="connsiteX92" fmla="*/ 615 w 10000"/>
                  <a:gd name="connsiteY92" fmla="*/ 1107 h 10015"/>
                  <a:gd name="connsiteX93" fmla="*/ 556 w 10000"/>
                  <a:gd name="connsiteY93" fmla="*/ 1213 h 10015"/>
                  <a:gd name="connsiteX94" fmla="*/ 504 w 10000"/>
                  <a:gd name="connsiteY94" fmla="*/ 1309 h 10015"/>
                  <a:gd name="connsiteX95" fmla="*/ 452 w 10000"/>
                  <a:gd name="connsiteY95" fmla="*/ 1415 h 10015"/>
                  <a:gd name="connsiteX96" fmla="*/ 408 w 10000"/>
                  <a:gd name="connsiteY96" fmla="*/ 1515 h 10015"/>
                  <a:gd name="connsiteX97" fmla="*/ 363 w 10000"/>
                  <a:gd name="connsiteY97" fmla="*/ 1621 h 10015"/>
                  <a:gd name="connsiteX98" fmla="*/ 319 w 10000"/>
                  <a:gd name="connsiteY98" fmla="*/ 1726 h 10015"/>
                  <a:gd name="connsiteX99" fmla="*/ 282 w 10000"/>
                  <a:gd name="connsiteY99" fmla="*/ 1833 h 10015"/>
                  <a:gd name="connsiteX100" fmla="*/ 237 w 10000"/>
                  <a:gd name="connsiteY100" fmla="*/ 1943 h 10015"/>
                  <a:gd name="connsiteX101" fmla="*/ 208 w 10000"/>
                  <a:gd name="connsiteY101" fmla="*/ 2048 h 10015"/>
                  <a:gd name="connsiteX102" fmla="*/ 170 w 10000"/>
                  <a:gd name="connsiteY102" fmla="*/ 2158 h 10015"/>
                  <a:gd name="connsiteX103" fmla="*/ 148 w 10000"/>
                  <a:gd name="connsiteY103" fmla="*/ 2268 h 10015"/>
                  <a:gd name="connsiteX104" fmla="*/ 119 w 10000"/>
                  <a:gd name="connsiteY104" fmla="*/ 2373 h 10015"/>
                  <a:gd name="connsiteX105" fmla="*/ 96 w 10000"/>
                  <a:gd name="connsiteY105" fmla="*/ 2483 h 10015"/>
                  <a:gd name="connsiteX106" fmla="*/ 74 w 10000"/>
                  <a:gd name="connsiteY106" fmla="*/ 2594 h 10015"/>
                  <a:gd name="connsiteX107" fmla="*/ 52 w 10000"/>
                  <a:gd name="connsiteY107" fmla="*/ 2709 h 10015"/>
                  <a:gd name="connsiteX108" fmla="*/ 37 w 10000"/>
                  <a:gd name="connsiteY108" fmla="*/ 2819 h 10015"/>
                  <a:gd name="connsiteX109" fmla="*/ 22 w 10000"/>
                  <a:gd name="connsiteY109" fmla="*/ 2929 h 10015"/>
                  <a:gd name="connsiteX110" fmla="*/ 15 w 10000"/>
                  <a:gd name="connsiteY110" fmla="*/ 3039 h 10015"/>
                  <a:gd name="connsiteX111" fmla="*/ 7 w 10000"/>
                  <a:gd name="connsiteY111" fmla="*/ 3153 h 10015"/>
                  <a:gd name="connsiteX112" fmla="*/ 0 w 10000"/>
                  <a:gd name="connsiteY112" fmla="*/ 3264 h 10015"/>
                  <a:gd name="connsiteX113" fmla="*/ 0 w 10000"/>
                  <a:gd name="connsiteY113" fmla="*/ 3379 h 10015"/>
                  <a:gd name="connsiteX114" fmla="*/ 7 w 10000"/>
                  <a:gd name="connsiteY114" fmla="*/ 3526 h 10015"/>
                  <a:gd name="connsiteX115" fmla="*/ 7 w 10000"/>
                  <a:gd name="connsiteY115" fmla="*/ 3672 h 10015"/>
                  <a:gd name="connsiteX116" fmla="*/ 22 w 10000"/>
                  <a:gd name="connsiteY116" fmla="*/ 3810 h 10015"/>
                  <a:gd name="connsiteX117" fmla="*/ 37 w 10000"/>
                  <a:gd name="connsiteY117" fmla="*/ 3953 h 10015"/>
                  <a:gd name="connsiteX118" fmla="*/ 59 w 10000"/>
                  <a:gd name="connsiteY118" fmla="*/ 4095 h 10015"/>
                  <a:gd name="connsiteX119" fmla="*/ 89 w 10000"/>
                  <a:gd name="connsiteY119" fmla="*/ 4237 h 10015"/>
                  <a:gd name="connsiteX120" fmla="*/ 119 w 10000"/>
                  <a:gd name="connsiteY120" fmla="*/ 4379 h 10015"/>
                  <a:gd name="connsiteX121" fmla="*/ 148 w 10000"/>
                  <a:gd name="connsiteY121" fmla="*/ 4521 h 10015"/>
                  <a:gd name="connsiteX122" fmla="*/ 193 w 10000"/>
                  <a:gd name="connsiteY122" fmla="*/ 4660 h 10015"/>
                  <a:gd name="connsiteX123" fmla="*/ 237 w 10000"/>
                  <a:gd name="connsiteY123" fmla="*/ 4797 h 10015"/>
                  <a:gd name="connsiteX124" fmla="*/ 282 w 10000"/>
                  <a:gd name="connsiteY124" fmla="*/ 4935 h 10015"/>
                  <a:gd name="connsiteX125" fmla="*/ 334 w 10000"/>
                  <a:gd name="connsiteY125" fmla="*/ 5072 h 10015"/>
                  <a:gd name="connsiteX126" fmla="*/ 393 w 10000"/>
                  <a:gd name="connsiteY126" fmla="*/ 5205 h 10015"/>
                  <a:gd name="connsiteX127" fmla="*/ 452 w 10000"/>
                  <a:gd name="connsiteY127" fmla="*/ 5338 h 10015"/>
                  <a:gd name="connsiteX128" fmla="*/ 519 w 10000"/>
                  <a:gd name="connsiteY128" fmla="*/ 5472 h 10015"/>
                  <a:gd name="connsiteX129" fmla="*/ 586 w 10000"/>
                  <a:gd name="connsiteY129" fmla="*/ 5605 h 10015"/>
                  <a:gd name="connsiteX130" fmla="*/ 660 w 10000"/>
                  <a:gd name="connsiteY130" fmla="*/ 5733 h 10015"/>
                  <a:gd name="connsiteX131" fmla="*/ 741 w 10000"/>
                  <a:gd name="connsiteY131" fmla="*/ 5861 h 10015"/>
                  <a:gd name="connsiteX132" fmla="*/ 823 w 10000"/>
                  <a:gd name="connsiteY132" fmla="*/ 5994 h 10015"/>
                  <a:gd name="connsiteX133" fmla="*/ 904 w 10000"/>
                  <a:gd name="connsiteY133" fmla="*/ 6119 h 10015"/>
                  <a:gd name="connsiteX134" fmla="*/ 993 w 10000"/>
                  <a:gd name="connsiteY134" fmla="*/ 6243 h 10015"/>
                  <a:gd name="connsiteX135" fmla="*/ 1090 w 10000"/>
                  <a:gd name="connsiteY135" fmla="*/ 6362 h 10015"/>
                  <a:gd name="connsiteX136" fmla="*/ 1186 w 10000"/>
                  <a:gd name="connsiteY136" fmla="*/ 6486 h 10015"/>
                  <a:gd name="connsiteX137" fmla="*/ 1290 w 10000"/>
                  <a:gd name="connsiteY137" fmla="*/ 6609 h 10015"/>
                  <a:gd name="connsiteX138" fmla="*/ 1386 w 10000"/>
                  <a:gd name="connsiteY138" fmla="*/ 6729 h 10015"/>
                  <a:gd name="connsiteX139" fmla="*/ 1497 w 10000"/>
                  <a:gd name="connsiteY139" fmla="*/ 6849 h 10015"/>
                  <a:gd name="connsiteX140" fmla="*/ 1609 w 10000"/>
                  <a:gd name="connsiteY140" fmla="*/ 6963 h 10015"/>
                  <a:gd name="connsiteX141" fmla="*/ 1727 w 10000"/>
                  <a:gd name="connsiteY141" fmla="*/ 7082 h 10015"/>
                  <a:gd name="connsiteX142" fmla="*/ 1846 w 10000"/>
                  <a:gd name="connsiteY142" fmla="*/ 7197 h 10015"/>
                  <a:gd name="connsiteX143" fmla="*/ 1964 w 10000"/>
                  <a:gd name="connsiteY143" fmla="*/ 7307 h 10015"/>
                  <a:gd name="connsiteX144" fmla="*/ 2090 w 10000"/>
                  <a:gd name="connsiteY144" fmla="*/ 7417 h 10015"/>
                  <a:gd name="connsiteX145" fmla="*/ 2224 w 10000"/>
                  <a:gd name="connsiteY145" fmla="*/ 7528 h 10015"/>
                  <a:gd name="connsiteX146" fmla="*/ 2350 w 10000"/>
                  <a:gd name="connsiteY146" fmla="*/ 7638 h 10015"/>
                  <a:gd name="connsiteX147" fmla="*/ 2491 w 10000"/>
                  <a:gd name="connsiteY147" fmla="*/ 7743 h 10015"/>
                  <a:gd name="connsiteX148" fmla="*/ 2617 w 10000"/>
                  <a:gd name="connsiteY148" fmla="*/ 7849 h 10015"/>
                  <a:gd name="connsiteX149" fmla="*/ 2765 w 10000"/>
                  <a:gd name="connsiteY149" fmla="*/ 7950 h 10015"/>
                  <a:gd name="connsiteX150" fmla="*/ 2906 w 10000"/>
                  <a:gd name="connsiteY150" fmla="*/ 8050 h 10015"/>
                  <a:gd name="connsiteX151" fmla="*/ 3054 w 10000"/>
                  <a:gd name="connsiteY151" fmla="*/ 8151 h 10015"/>
                  <a:gd name="connsiteX152" fmla="*/ 3210 w 10000"/>
                  <a:gd name="connsiteY152" fmla="*/ 8249 h 10015"/>
                  <a:gd name="connsiteX153" fmla="*/ 3358 w 10000"/>
                  <a:gd name="connsiteY153" fmla="*/ 8345 h 10015"/>
                  <a:gd name="connsiteX154" fmla="*/ 3514 w 10000"/>
                  <a:gd name="connsiteY154" fmla="*/ 8441 h 10015"/>
                  <a:gd name="connsiteX155" fmla="*/ 3677 w 10000"/>
                  <a:gd name="connsiteY155" fmla="*/ 8533 h 10015"/>
                  <a:gd name="connsiteX156" fmla="*/ 3840 w 10000"/>
                  <a:gd name="connsiteY156" fmla="*/ 8620 h 10015"/>
                  <a:gd name="connsiteX157" fmla="*/ 4010 w 10000"/>
                  <a:gd name="connsiteY157" fmla="*/ 8711 h 10015"/>
                  <a:gd name="connsiteX158" fmla="*/ 4181 w 10000"/>
                  <a:gd name="connsiteY158" fmla="*/ 8789 h 10015"/>
                  <a:gd name="connsiteX159" fmla="*/ 4351 w 10000"/>
                  <a:gd name="connsiteY159" fmla="*/ 8876 h 10015"/>
                  <a:gd name="connsiteX160" fmla="*/ 4522 w 10000"/>
                  <a:gd name="connsiteY160" fmla="*/ 8955 h 10015"/>
                  <a:gd name="connsiteX161" fmla="*/ 4700 w 10000"/>
                  <a:gd name="connsiteY161" fmla="*/ 9038 h 10015"/>
                  <a:gd name="connsiteX162" fmla="*/ 4878 w 10000"/>
                  <a:gd name="connsiteY162" fmla="*/ 9116 h 10015"/>
                  <a:gd name="connsiteX163" fmla="*/ 5063 w 10000"/>
                  <a:gd name="connsiteY163" fmla="*/ 9189 h 10015"/>
                  <a:gd name="connsiteX164" fmla="*/ 5248 w 10000"/>
                  <a:gd name="connsiteY164" fmla="*/ 9267 h 10015"/>
                  <a:gd name="connsiteX165" fmla="*/ 5426 w 10000"/>
                  <a:gd name="connsiteY165" fmla="*/ 9336 h 10015"/>
                  <a:gd name="connsiteX166" fmla="*/ 5619 w 10000"/>
                  <a:gd name="connsiteY166" fmla="*/ 9404 h 10015"/>
                  <a:gd name="connsiteX167" fmla="*/ 5812 w 10000"/>
                  <a:gd name="connsiteY167" fmla="*/ 9473 h 10015"/>
                  <a:gd name="connsiteX168" fmla="*/ 6004 w 10000"/>
                  <a:gd name="connsiteY168" fmla="*/ 9537 h 10015"/>
                  <a:gd name="connsiteX169" fmla="*/ 6205 w 10000"/>
                  <a:gd name="connsiteY169" fmla="*/ 9602 h 10015"/>
                  <a:gd name="connsiteX170" fmla="*/ 6397 w 10000"/>
                  <a:gd name="connsiteY170" fmla="*/ 9662 h 10015"/>
                  <a:gd name="connsiteX171" fmla="*/ 6605 w 10000"/>
                  <a:gd name="connsiteY171" fmla="*/ 9717 h 10015"/>
                  <a:gd name="connsiteX172" fmla="*/ 6805 w 10000"/>
                  <a:gd name="connsiteY172" fmla="*/ 9772 h 10015"/>
                  <a:gd name="connsiteX173" fmla="*/ 7005 w 10000"/>
                  <a:gd name="connsiteY173" fmla="*/ 9827 h 10015"/>
                  <a:gd name="connsiteX174" fmla="*/ 7213 w 10000"/>
                  <a:gd name="connsiteY174" fmla="*/ 9878 h 10015"/>
                  <a:gd name="connsiteX175" fmla="*/ 7420 w 10000"/>
                  <a:gd name="connsiteY175" fmla="*/ 9923 h 10015"/>
                  <a:gd name="connsiteX176" fmla="*/ 7628 w 10000"/>
                  <a:gd name="connsiteY176" fmla="*/ 9969 h 10015"/>
                  <a:gd name="connsiteX177" fmla="*/ 7835 w 10000"/>
                  <a:gd name="connsiteY177" fmla="*/ 10015 h 10015"/>
                  <a:gd name="connsiteX178" fmla="*/ 7539 w 10000"/>
                  <a:gd name="connsiteY178" fmla="*/ 7766 h 10015"/>
                  <a:gd name="connsiteX179" fmla="*/ 10000 w 10000"/>
                  <a:gd name="connsiteY179" fmla="*/ 6151 h 10015"/>
                  <a:gd name="connsiteX0" fmla="*/ 10000 w 10000"/>
                  <a:gd name="connsiteY0" fmla="*/ 6151 h 10015"/>
                  <a:gd name="connsiteX1" fmla="*/ 10000 w 10000"/>
                  <a:gd name="connsiteY1" fmla="*/ 6151 h 10015"/>
                  <a:gd name="connsiteX2" fmla="*/ 9911 w 10000"/>
                  <a:gd name="connsiteY2" fmla="*/ 6137 h 10015"/>
                  <a:gd name="connsiteX3" fmla="*/ 9815 w 10000"/>
                  <a:gd name="connsiteY3" fmla="*/ 6119 h 10015"/>
                  <a:gd name="connsiteX4" fmla="*/ 9726 w 10000"/>
                  <a:gd name="connsiteY4" fmla="*/ 6101 h 10015"/>
                  <a:gd name="connsiteX5" fmla="*/ 9637 w 10000"/>
                  <a:gd name="connsiteY5" fmla="*/ 6077 h 10015"/>
                  <a:gd name="connsiteX6" fmla="*/ 9548 w 10000"/>
                  <a:gd name="connsiteY6" fmla="*/ 6058 h 10015"/>
                  <a:gd name="connsiteX7" fmla="*/ 9466 w 10000"/>
                  <a:gd name="connsiteY7" fmla="*/ 6036 h 10015"/>
                  <a:gd name="connsiteX8" fmla="*/ 9377 w 10000"/>
                  <a:gd name="connsiteY8" fmla="*/ 6013 h 10015"/>
                  <a:gd name="connsiteX9" fmla="*/ 9288 w 10000"/>
                  <a:gd name="connsiteY9" fmla="*/ 5990 h 10015"/>
                  <a:gd name="connsiteX10" fmla="*/ 9118 w 10000"/>
                  <a:gd name="connsiteY10" fmla="*/ 5939 h 10015"/>
                  <a:gd name="connsiteX11" fmla="*/ 8955 w 10000"/>
                  <a:gd name="connsiteY11" fmla="*/ 5884 h 10015"/>
                  <a:gd name="connsiteX12" fmla="*/ 8792 w 10000"/>
                  <a:gd name="connsiteY12" fmla="*/ 5825 h 10015"/>
                  <a:gd name="connsiteX13" fmla="*/ 8636 w 10000"/>
                  <a:gd name="connsiteY13" fmla="*/ 5761 h 10015"/>
                  <a:gd name="connsiteX14" fmla="*/ 8480 w 10000"/>
                  <a:gd name="connsiteY14" fmla="*/ 5696 h 10015"/>
                  <a:gd name="connsiteX15" fmla="*/ 8340 w 10000"/>
                  <a:gd name="connsiteY15" fmla="*/ 5628 h 10015"/>
                  <a:gd name="connsiteX16" fmla="*/ 8199 w 10000"/>
                  <a:gd name="connsiteY16" fmla="*/ 5554 h 10015"/>
                  <a:gd name="connsiteX17" fmla="*/ 8058 w 10000"/>
                  <a:gd name="connsiteY17" fmla="*/ 5476 h 10015"/>
                  <a:gd name="connsiteX18" fmla="*/ 7924 w 10000"/>
                  <a:gd name="connsiteY18" fmla="*/ 5394 h 10015"/>
                  <a:gd name="connsiteX19" fmla="*/ 7798 w 10000"/>
                  <a:gd name="connsiteY19" fmla="*/ 5310 h 10015"/>
                  <a:gd name="connsiteX20" fmla="*/ 7672 w 10000"/>
                  <a:gd name="connsiteY20" fmla="*/ 5223 h 10015"/>
                  <a:gd name="connsiteX21" fmla="*/ 7554 w 10000"/>
                  <a:gd name="connsiteY21" fmla="*/ 5136 h 10015"/>
                  <a:gd name="connsiteX22" fmla="*/ 7450 w 10000"/>
                  <a:gd name="connsiteY22" fmla="*/ 5040 h 10015"/>
                  <a:gd name="connsiteX23" fmla="*/ 7346 w 10000"/>
                  <a:gd name="connsiteY23" fmla="*/ 4944 h 10015"/>
                  <a:gd name="connsiteX24" fmla="*/ 7250 w 10000"/>
                  <a:gd name="connsiteY24" fmla="*/ 4848 h 10015"/>
                  <a:gd name="connsiteX25" fmla="*/ 7161 w 10000"/>
                  <a:gd name="connsiteY25" fmla="*/ 4747 h 10015"/>
                  <a:gd name="connsiteX26" fmla="*/ 7072 w 10000"/>
                  <a:gd name="connsiteY26" fmla="*/ 4645 h 10015"/>
                  <a:gd name="connsiteX27" fmla="*/ 6990 w 10000"/>
                  <a:gd name="connsiteY27" fmla="*/ 4535 h 10015"/>
                  <a:gd name="connsiteX28" fmla="*/ 6953 w 10000"/>
                  <a:gd name="connsiteY28" fmla="*/ 4485 h 10015"/>
                  <a:gd name="connsiteX29" fmla="*/ 6916 w 10000"/>
                  <a:gd name="connsiteY29" fmla="*/ 4430 h 10015"/>
                  <a:gd name="connsiteX30" fmla="*/ 6887 w 10000"/>
                  <a:gd name="connsiteY30" fmla="*/ 4375 h 10015"/>
                  <a:gd name="connsiteX31" fmla="*/ 6850 w 10000"/>
                  <a:gd name="connsiteY31" fmla="*/ 4320 h 10015"/>
                  <a:gd name="connsiteX32" fmla="*/ 6820 w 10000"/>
                  <a:gd name="connsiteY32" fmla="*/ 4265 h 10015"/>
                  <a:gd name="connsiteX33" fmla="*/ 6790 w 10000"/>
                  <a:gd name="connsiteY33" fmla="*/ 4210 h 10015"/>
                  <a:gd name="connsiteX34" fmla="*/ 6768 w 10000"/>
                  <a:gd name="connsiteY34" fmla="*/ 4150 h 10015"/>
                  <a:gd name="connsiteX35" fmla="*/ 6738 w 10000"/>
                  <a:gd name="connsiteY35" fmla="*/ 4095 h 10015"/>
                  <a:gd name="connsiteX36" fmla="*/ 6723 w 10000"/>
                  <a:gd name="connsiteY36" fmla="*/ 4035 h 10015"/>
                  <a:gd name="connsiteX37" fmla="*/ 6694 w 10000"/>
                  <a:gd name="connsiteY37" fmla="*/ 3980 h 10015"/>
                  <a:gd name="connsiteX38" fmla="*/ 6679 w 10000"/>
                  <a:gd name="connsiteY38" fmla="*/ 3920 h 10015"/>
                  <a:gd name="connsiteX39" fmla="*/ 6664 w 10000"/>
                  <a:gd name="connsiteY39" fmla="*/ 3860 h 10015"/>
                  <a:gd name="connsiteX40" fmla="*/ 6649 w 10000"/>
                  <a:gd name="connsiteY40" fmla="*/ 3801 h 10015"/>
                  <a:gd name="connsiteX41" fmla="*/ 6635 w 10000"/>
                  <a:gd name="connsiteY41" fmla="*/ 3746 h 10015"/>
                  <a:gd name="connsiteX42" fmla="*/ 6620 w 10000"/>
                  <a:gd name="connsiteY42" fmla="*/ 3686 h 10015"/>
                  <a:gd name="connsiteX43" fmla="*/ 6612 w 10000"/>
                  <a:gd name="connsiteY43" fmla="*/ 3627 h 10015"/>
                  <a:gd name="connsiteX44" fmla="*/ 6605 w 10000"/>
                  <a:gd name="connsiteY44" fmla="*/ 3567 h 10015"/>
                  <a:gd name="connsiteX45" fmla="*/ 6597 w 10000"/>
                  <a:gd name="connsiteY45" fmla="*/ 3503 h 10015"/>
                  <a:gd name="connsiteX46" fmla="*/ 6597 w 10000"/>
                  <a:gd name="connsiteY46" fmla="*/ 3443 h 10015"/>
                  <a:gd name="connsiteX47" fmla="*/ 6590 w 10000"/>
                  <a:gd name="connsiteY47" fmla="*/ 3379 h 10015"/>
                  <a:gd name="connsiteX48" fmla="*/ 6597 w 10000"/>
                  <a:gd name="connsiteY48" fmla="*/ 3319 h 10015"/>
                  <a:gd name="connsiteX49" fmla="*/ 6605 w 10000"/>
                  <a:gd name="connsiteY49" fmla="*/ 3251 h 10015"/>
                  <a:gd name="connsiteX50" fmla="*/ 6605 w 10000"/>
                  <a:gd name="connsiteY50" fmla="*/ 3186 h 10015"/>
                  <a:gd name="connsiteX51" fmla="*/ 6612 w 10000"/>
                  <a:gd name="connsiteY51" fmla="*/ 3121 h 10015"/>
                  <a:gd name="connsiteX52" fmla="*/ 6620 w 10000"/>
                  <a:gd name="connsiteY52" fmla="*/ 3057 h 10015"/>
                  <a:gd name="connsiteX53" fmla="*/ 6635 w 10000"/>
                  <a:gd name="connsiteY53" fmla="*/ 2998 h 10015"/>
                  <a:gd name="connsiteX54" fmla="*/ 6649 w 10000"/>
                  <a:gd name="connsiteY54" fmla="*/ 2934 h 10015"/>
                  <a:gd name="connsiteX55" fmla="*/ 6664 w 10000"/>
                  <a:gd name="connsiteY55" fmla="*/ 2874 h 10015"/>
                  <a:gd name="connsiteX56" fmla="*/ 6686 w 10000"/>
                  <a:gd name="connsiteY56" fmla="*/ 2810 h 10015"/>
                  <a:gd name="connsiteX57" fmla="*/ 6709 w 10000"/>
                  <a:gd name="connsiteY57" fmla="*/ 2750 h 10015"/>
                  <a:gd name="connsiteX58" fmla="*/ 6731 w 10000"/>
                  <a:gd name="connsiteY58" fmla="*/ 2691 h 10015"/>
                  <a:gd name="connsiteX59" fmla="*/ 6753 w 10000"/>
                  <a:gd name="connsiteY59" fmla="*/ 2626 h 10015"/>
                  <a:gd name="connsiteX60" fmla="*/ 6783 w 10000"/>
                  <a:gd name="connsiteY60" fmla="*/ 2571 h 10015"/>
                  <a:gd name="connsiteX61" fmla="*/ 6812 w 10000"/>
                  <a:gd name="connsiteY61" fmla="*/ 2511 h 10015"/>
                  <a:gd name="connsiteX62" fmla="*/ 6842 w 10000"/>
                  <a:gd name="connsiteY62" fmla="*/ 2451 h 10015"/>
                  <a:gd name="connsiteX63" fmla="*/ 6879 w 10000"/>
                  <a:gd name="connsiteY63" fmla="*/ 2392 h 10015"/>
                  <a:gd name="connsiteX64" fmla="*/ 6909 w 10000"/>
                  <a:gd name="connsiteY64" fmla="*/ 2337 h 10015"/>
                  <a:gd name="connsiteX65" fmla="*/ 6946 w 10000"/>
                  <a:gd name="connsiteY65" fmla="*/ 2277 h 10015"/>
                  <a:gd name="connsiteX66" fmla="*/ 6990 w 10000"/>
                  <a:gd name="connsiteY66" fmla="*/ 2222 h 10015"/>
                  <a:gd name="connsiteX67" fmla="*/ 7027 w 10000"/>
                  <a:gd name="connsiteY67" fmla="*/ 2167 h 10015"/>
                  <a:gd name="connsiteX68" fmla="*/ 7072 w 10000"/>
                  <a:gd name="connsiteY68" fmla="*/ 2112 h 10015"/>
                  <a:gd name="connsiteX69" fmla="*/ 7109 w 10000"/>
                  <a:gd name="connsiteY69" fmla="*/ 2057 h 10015"/>
                  <a:gd name="connsiteX70" fmla="*/ 7161 w 10000"/>
                  <a:gd name="connsiteY70" fmla="*/ 2007 h 10015"/>
                  <a:gd name="connsiteX71" fmla="*/ 7213 w 10000"/>
                  <a:gd name="connsiteY71" fmla="*/ 1952 h 10015"/>
                  <a:gd name="connsiteX72" fmla="*/ 7257 w 10000"/>
                  <a:gd name="connsiteY72" fmla="*/ 1897 h 10015"/>
                  <a:gd name="connsiteX73" fmla="*/ 7309 w 10000"/>
                  <a:gd name="connsiteY73" fmla="*/ 1846 h 10015"/>
                  <a:gd name="connsiteX74" fmla="*/ 7361 w 10000"/>
                  <a:gd name="connsiteY74" fmla="*/ 1795 h 10015"/>
                  <a:gd name="connsiteX75" fmla="*/ 7413 w 10000"/>
                  <a:gd name="connsiteY75" fmla="*/ 1745 h 10015"/>
                  <a:gd name="connsiteX76" fmla="*/ 7472 w 10000"/>
                  <a:gd name="connsiteY76" fmla="*/ 1694 h 10015"/>
                  <a:gd name="connsiteX77" fmla="*/ 7524 w 10000"/>
                  <a:gd name="connsiteY77" fmla="*/ 1648 h 10015"/>
                  <a:gd name="connsiteX78" fmla="*/ 7583 w 10000"/>
                  <a:gd name="connsiteY78" fmla="*/ 1602 h 10015"/>
                  <a:gd name="connsiteX79" fmla="*/ 7610 w 10000"/>
                  <a:gd name="connsiteY79" fmla="*/ 1573 h 10015"/>
                  <a:gd name="connsiteX80" fmla="*/ 5390 w 10000"/>
                  <a:gd name="connsiteY80" fmla="*/ 0 h 10015"/>
                  <a:gd name="connsiteX81" fmla="*/ 1423 w 10000"/>
                  <a:gd name="connsiteY81" fmla="*/ 8 h 10015"/>
                  <a:gd name="connsiteX82" fmla="*/ 1305 w 10000"/>
                  <a:gd name="connsiteY82" fmla="*/ 129 h 10015"/>
                  <a:gd name="connsiteX83" fmla="*/ 1223 w 10000"/>
                  <a:gd name="connsiteY83" fmla="*/ 221 h 10015"/>
                  <a:gd name="connsiteX84" fmla="*/ 1149 w 10000"/>
                  <a:gd name="connsiteY84" fmla="*/ 317 h 10015"/>
                  <a:gd name="connsiteX85" fmla="*/ 1067 w 10000"/>
                  <a:gd name="connsiteY85" fmla="*/ 414 h 10015"/>
                  <a:gd name="connsiteX86" fmla="*/ 1001 w 10000"/>
                  <a:gd name="connsiteY86" fmla="*/ 511 h 10015"/>
                  <a:gd name="connsiteX87" fmla="*/ 927 w 10000"/>
                  <a:gd name="connsiteY87" fmla="*/ 607 h 10015"/>
                  <a:gd name="connsiteX88" fmla="*/ 860 w 10000"/>
                  <a:gd name="connsiteY88" fmla="*/ 708 h 10015"/>
                  <a:gd name="connsiteX89" fmla="*/ 793 w 10000"/>
                  <a:gd name="connsiteY89" fmla="*/ 809 h 10015"/>
                  <a:gd name="connsiteX90" fmla="*/ 734 w 10000"/>
                  <a:gd name="connsiteY90" fmla="*/ 905 h 10015"/>
                  <a:gd name="connsiteX91" fmla="*/ 675 w 10000"/>
                  <a:gd name="connsiteY91" fmla="*/ 1006 h 10015"/>
                  <a:gd name="connsiteX92" fmla="*/ 615 w 10000"/>
                  <a:gd name="connsiteY92" fmla="*/ 1107 h 10015"/>
                  <a:gd name="connsiteX93" fmla="*/ 556 w 10000"/>
                  <a:gd name="connsiteY93" fmla="*/ 1213 h 10015"/>
                  <a:gd name="connsiteX94" fmla="*/ 504 w 10000"/>
                  <a:gd name="connsiteY94" fmla="*/ 1309 h 10015"/>
                  <a:gd name="connsiteX95" fmla="*/ 452 w 10000"/>
                  <a:gd name="connsiteY95" fmla="*/ 1415 h 10015"/>
                  <a:gd name="connsiteX96" fmla="*/ 408 w 10000"/>
                  <a:gd name="connsiteY96" fmla="*/ 1515 h 10015"/>
                  <a:gd name="connsiteX97" fmla="*/ 363 w 10000"/>
                  <a:gd name="connsiteY97" fmla="*/ 1621 h 10015"/>
                  <a:gd name="connsiteX98" fmla="*/ 319 w 10000"/>
                  <a:gd name="connsiteY98" fmla="*/ 1726 h 10015"/>
                  <a:gd name="connsiteX99" fmla="*/ 282 w 10000"/>
                  <a:gd name="connsiteY99" fmla="*/ 1833 h 10015"/>
                  <a:gd name="connsiteX100" fmla="*/ 237 w 10000"/>
                  <a:gd name="connsiteY100" fmla="*/ 1943 h 10015"/>
                  <a:gd name="connsiteX101" fmla="*/ 208 w 10000"/>
                  <a:gd name="connsiteY101" fmla="*/ 2048 h 10015"/>
                  <a:gd name="connsiteX102" fmla="*/ 170 w 10000"/>
                  <a:gd name="connsiteY102" fmla="*/ 2158 h 10015"/>
                  <a:gd name="connsiteX103" fmla="*/ 148 w 10000"/>
                  <a:gd name="connsiteY103" fmla="*/ 2268 h 10015"/>
                  <a:gd name="connsiteX104" fmla="*/ 119 w 10000"/>
                  <a:gd name="connsiteY104" fmla="*/ 2373 h 10015"/>
                  <a:gd name="connsiteX105" fmla="*/ 96 w 10000"/>
                  <a:gd name="connsiteY105" fmla="*/ 2483 h 10015"/>
                  <a:gd name="connsiteX106" fmla="*/ 74 w 10000"/>
                  <a:gd name="connsiteY106" fmla="*/ 2594 h 10015"/>
                  <a:gd name="connsiteX107" fmla="*/ 52 w 10000"/>
                  <a:gd name="connsiteY107" fmla="*/ 2709 h 10015"/>
                  <a:gd name="connsiteX108" fmla="*/ 37 w 10000"/>
                  <a:gd name="connsiteY108" fmla="*/ 2819 h 10015"/>
                  <a:gd name="connsiteX109" fmla="*/ 22 w 10000"/>
                  <a:gd name="connsiteY109" fmla="*/ 2929 h 10015"/>
                  <a:gd name="connsiteX110" fmla="*/ 15 w 10000"/>
                  <a:gd name="connsiteY110" fmla="*/ 3039 h 10015"/>
                  <a:gd name="connsiteX111" fmla="*/ 7 w 10000"/>
                  <a:gd name="connsiteY111" fmla="*/ 3153 h 10015"/>
                  <a:gd name="connsiteX112" fmla="*/ 0 w 10000"/>
                  <a:gd name="connsiteY112" fmla="*/ 3264 h 10015"/>
                  <a:gd name="connsiteX113" fmla="*/ 0 w 10000"/>
                  <a:gd name="connsiteY113" fmla="*/ 3379 h 10015"/>
                  <a:gd name="connsiteX114" fmla="*/ 7 w 10000"/>
                  <a:gd name="connsiteY114" fmla="*/ 3526 h 10015"/>
                  <a:gd name="connsiteX115" fmla="*/ 7 w 10000"/>
                  <a:gd name="connsiteY115" fmla="*/ 3672 h 10015"/>
                  <a:gd name="connsiteX116" fmla="*/ 22 w 10000"/>
                  <a:gd name="connsiteY116" fmla="*/ 3810 h 10015"/>
                  <a:gd name="connsiteX117" fmla="*/ 37 w 10000"/>
                  <a:gd name="connsiteY117" fmla="*/ 3953 h 10015"/>
                  <a:gd name="connsiteX118" fmla="*/ 59 w 10000"/>
                  <a:gd name="connsiteY118" fmla="*/ 4095 h 10015"/>
                  <a:gd name="connsiteX119" fmla="*/ 89 w 10000"/>
                  <a:gd name="connsiteY119" fmla="*/ 4237 h 10015"/>
                  <a:gd name="connsiteX120" fmla="*/ 119 w 10000"/>
                  <a:gd name="connsiteY120" fmla="*/ 4379 h 10015"/>
                  <a:gd name="connsiteX121" fmla="*/ 148 w 10000"/>
                  <a:gd name="connsiteY121" fmla="*/ 4521 h 10015"/>
                  <a:gd name="connsiteX122" fmla="*/ 193 w 10000"/>
                  <a:gd name="connsiteY122" fmla="*/ 4660 h 10015"/>
                  <a:gd name="connsiteX123" fmla="*/ 237 w 10000"/>
                  <a:gd name="connsiteY123" fmla="*/ 4797 h 10015"/>
                  <a:gd name="connsiteX124" fmla="*/ 282 w 10000"/>
                  <a:gd name="connsiteY124" fmla="*/ 4935 h 10015"/>
                  <a:gd name="connsiteX125" fmla="*/ 334 w 10000"/>
                  <a:gd name="connsiteY125" fmla="*/ 5072 h 10015"/>
                  <a:gd name="connsiteX126" fmla="*/ 393 w 10000"/>
                  <a:gd name="connsiteY126" fmla="*/ 5205 h 10015"/>
                  <a:gd name="connsiteX127" fmla="*/ 452 w 10000"/>
                  <a:gd name="connsiteY127" fmla="*/ 5338 h 10015"/>
                  <a:gd name="connsiteX128" fmla="*/ 519 w 10000"/>
                  <a:gd name="connsiteY128" fmla="*/ 5472 h 10015"/>
                  <a:gd name="connsiteX129" fmla="*/ 586 w 10000"/>
                  <a:gd name="connsiteY129" fmla="*/ 5605 h 10015"/>
                  <a:gd name="connsiteX130" fmla="*/ 660 w 10000"/>
                  <a:gd name="connsiteY130" fmla="*/ 5733 h 10015"/>
                  <a:gd name="connsiteX131" fmla="*/ 741 w 10000"/>
                  <a:gd name="connsiteY131" fmla="*/ 5861 h 10015"/>
                  <a:gd name="connsiteX132" fmla="*/ 823 w 10000"/>
                  <a:gd name="connsiteY132" fmla="*/ 5994 h 10015"/>
                  <a:gd name="connsiteX133" fmla="*/ 904 w 10000"/>
                  <a:gd name="connsiteY133" fmla="*/ 6119 h 10015"/>
                  <a:gd name="connsiteX134" fmla="*/ 993 w 10000"/>
                  <a:gd name="connsiteY134" fmla="*/ 6243 h 10015"/>
                  <a:gd name="connsiteX135" fmla="*/ 1090 w 10000"/>
                  <a:gd name="connsiteY135" fmla="*/ 6362 h 10015"/>
                  <a:gd name="connsiteX136" fmla="*/ 1186 w 10000"/>
                  <a:gd name="connsiteY136" fmla="*/ 6486 h 10015"/>
                  <a:gd name="connsiteX137" fmla="*/ 1290 w 10000"/>
                  <a:gd name="connsiteY137" fmla="*/ 6609 h 10015"/>
                  <a:gd name="connsiteX138" fmla="*/ 1386 w 10000"/>
                  <a:gd name="connsiteY138" fmla="*/ 6729 h 10015"/>
                  <a:gd name="connsiteX139" fmla="*/ 1497 w 10000"/>
                  <a:gd name="connsiteY139" fmla="*/ 6849 h 10015"/>
                  <a:gd name="connsiteX140" fmla="*/ 1609 w 10000"/>
                  <a:gd name="connsiteY140" fmla="*/ 6963 h 10015"/>
                  <a:gd name="connsiteX141" fmla="*/ 1727 w 10000"/>
                  <a:gd name="connsiteY141" fmla="*/ 7082 h 10015"/>
                  <a:gd name="connsiteX142" fmla="*/ 1846 w 10000"/>
                  <a:gd name="connsiteY142" fmla="*/ 7197 h 10015"/>
                  <a:gd name="connsiteX143" fmla="*/ 1964 w 10000"/>
                  <a:gd name="connsiteY143" fmla="*/ 7307 h 10015"/>
                  <a:gd name="connsiteX144" fmla="*/ 2090 w 10000"/>
                  <a:gd name="connsiteY144" fmla="*/ 7417 h 10015"/>
                  <a:gd name="connsiteX145" fmla="*/ 2224 w 10000"/>
                  <a:gd name="connsiteY145" fmla="*/ 7528 h 10015"/>
                  <a:gd name="connsiteX146" fmla="*/ 2350 w 10000"/>
                  <a:gd name="connsiteY146" fmla="*/ 7638 h 10015"/>
                  <a:gd name="connsiteX147" fmla="*/ 2491 w 10000"/>
                  <a:gd name="connsiteY147" fmla="*/ 7743 h 10015"/>
                  <a:gd name="connsiteX148" fmla="*/ 2617 w 10000"/>
                  <a:gd name="connsiteY148" fmla="*/ 7849 h 10015"/>
                  <a:gd name="connsiteX149" fmla="*/ 2765 w 10000"/>
                  <a:gd name="connsiteY149" fmla="*/ 7950 h 10015"/>
                  <a:gd name="connsiteX150" fmla="*/ 2906 w 10000"/>
                  <a:gd name="connsiteY150" fmla="*/ 8050 h 10015"/>
                  <a:gd name="connsiteX151" fmla="*/ 3054 w 10000"/>
                  <a:gd name="connsiteY151" fmla="*/ 8151 h 10015"/>
                  <a:gd name="connsiteX152" fmla="*/ 3210 w 10000"/>
                  <a:gd name="connsiteY152" fmla="*/ 8249 h 10015"/>
                  <a:gd name="connsiteX153" fmla="*/ 3358 w 10000"/>
                  <a:gd name="connsiteY153" fmla="*/ 8345 h 10015"/>
                  <a:gd name="connsiteX154" fmla="*/ 3514 w 10000"/>
                  <a:gd name="connsiteY154" fmla="*/ 8441 h 10015"/>
                  <a:gd name="connsiteX155" fmla="*/ 3677 w 10000"/>
                  <a:gd name="connsiteY155" fmla="*/ 8533 h 10015"/>
                  <a:gd name="connsiteX156" fmla="*/ 3840 w 10000"/>
                  <a:gd name="connsiteY156" fmla="*/ 8620 h 10015"/>
                  <a:gd name="connsiteX157" fmla="*/ 4010 w 10000"/>
                  <a:gd name="connsiteY157" fmla="*/ 8711 h 10015"/>
                  <a:gd name="connsiteX158" fmla="*/ 4181 w 10000"/>
                  <a:gd name="connsiteY158" fmla="*/ 8789 h 10015"/>
                  <a:gd name="connsiteX159" fmla="*/ 4351 w 10000"/>
                  <a:gd name="connsiteY159" fmla="*/ 8876 h 10015"/>
                  <a:gd name="connsiteX160" fmla="*/ 4522 w 10000"/>
                  <a:gd name="connsiteY160" fmla="*/ 8955 h 10015"/>
                  <a:gd name="connsiteX161" fmla="*/ 4700 w 10000"/>
                  <a:gd name="connsiteY161" fmla="*/ 9038 h 10015"/>
                  <a:gd name="connsiteX162" fmla="*/ 4878 w 10000"/>
                  <a:gd name="connsiteY162" fmla="*/ 9116 h 10015"/>
                  <a:gd name="connsiteX163" fmla="*/ 5063 w 10000"/>
                  <a:gd name="connsiteY163" fmla="*/ 9189 h 10015"/>
                  <a:gd name="connsiteX164" fmla="*/ 5248 w 10000"/>
                  <a:gd name="connsiteY164" fmla="*/ 9267 h 10015"/>
                  <a:gd name="connsiteX165" fmla="*/ 5426 w 10000"/>
                  <a:gd name="connsiteY165" fmla="*/ 9336 h 10015"/>
                  <a:gd name="connsiteX166" fmla="*/ 5619 w 10000"/>
                  <a:gd name="connsiteY166" fmla="*/ 9404 h 10015"/>
                  <a:gd name="connsiteX167" fmla="*/ 5812 w 10000"/>
                  <a:gd name="connsiteY167" fmla="*/ 9473 h 10015"/>
                  <a:gd name="connsiteX168" fmla="*/ 6004 w 10000"/>
                  <a:gd name="connsiteY168" fmla="*/ 9537 h 10015"/>
                  <a:gd name="connsiteX169" fmla="*/ 6205 w 10000"/>
                  <a:gd name="connsiteY169" fmla="*/ 9602 h 10015"/>
                  <a:gd name="connsiteX170" fmla="*/ 6397 w 10000"/>
                  <a:gd name="connsiteY170" fmla="*/ 9662 h 10015"/>
                  <a:gd name="connsiteX171" fmla="*/ 6605 w 10000"/>
                  <a:gd name="connsiteY171" fmla="*/ 9717 h 10015"/>
                  <a:gd name="connsiteX172" fmla="*/ 6805 w 10000"/>
                  <a:gd name="connsiteY172" fmla="*/ 9772 h 10015"/>
                  <a:gd name="connsiteX173" fmla="*/ 7005 w 10000"/>
                  <a:gd name="connsiteY173" fmla="*/ 9827 h 10015"/>
                  <a:gd name="connsiteX174" fmla="*/ 7213 w 10000"/>
                  <a:gd name="connsiteY174" fmla="*/ 9878 h 10015"/>
                  <a:gd name="connsiteX175" fmla="*/ 7420 w 10000"/>
                  <a:gd name="connsiteY175" fmla="*/ 9923 h 10015"/>
                  <a:gd name="connsiteX176" fmla="*/ 7628 w 10000"/>
                  <a:gd name="connsiteY176" fmla="*/ 9969 h 10015"/>
                  <a:gd name="connsiteX177" fmla="*/ 7835 w 10000"/>
                  <a:gd name="connsiteY177" fmla="*/ 10015 h 10015"/>
                  <a:gd name="connsiteX178" fmla="*/ 7539 w 10000"/>
                  <a:gd name="connsiteY178" fmla="*/ 7766 h 10015"/>
                  <a:gd name="connsiteX179" fmla="*/ 10000 w 10000"/>
                  <a:gd name="connsiteY179" fmla="*/ 6151 h 10015"/>
                  <a:gd name="connsiteX0" fmla="*/ 10000 w 10000"/>
                  <a:gd name="connsiteY0" fmla="*/ 6143 h 10007"/>
                  <a:gd name="connsiteX1" fmla="*/ 10000 w 10000"/>
                  <a:gd name="connsiteY1" fmla="*/ 6143 h 10007"/>
                  <a:gd name="connsiteX2" fmla="*/ 9911 w 10000"/>
                  <a:gd name="connsiteY2" fmla="*/ 6129 h 10007"/>
                  <a:gd name="connsiteX3" fmla="*/ 9815 w 10000"/>
                  <a:gd name="connsiteY3" fmla="*/ 6111 h 10007"/>
                  <a:gd name="connsiteX4" fmla="*/ 9726 w 10000"/>
                  <a:gd name="connsiteY4" fmla="*/ 6093 h 10007"/>
                  <a:gd name="connsiteX5" fmla="*/ 9637 w 10000"/>
                  <a:gd name="connsiteY5" fmla="*/ 6069 h 10007"/>
                  <a:gd name="connsiteX6" fmla="*/ 9548 w 10000"/>
                  <a:gd name="connsiteY6" fmla="*/ 6050 h 10007"/>
                  <a:gd name="connsiteX7" fmla="*/ 9466 w 10000"/>
                  <a:gd name="connsiteY7" fmla="*/ 6028 h 10007"/>
                  <a:gd name="connsiteX8" fmla="*/ 9377 w 10000"/>
                  <a:gd name="connsiteY8" fmla="*/ 6005 h 10007"/>
                  <a:gd name="connsiteX9" fmla="*/ 9288 w 10000"/>
                  <a:gd name="connsiteY9" fmla="*/ 5982 h 10007"/>
                  <a:gd name="connsiteX10" fmla="*/ 9118 w 10000"/>
                  <a:gd name="connsiteY10" fmla="*/ 5931 h 10007"/>
                  <a:gd name="connsiteX11" fmla="*/ 8955 w 10000"/>
                  <a:gd name="connsiteY11" fmla="*/ 5876 h 10007"/>
                  <a:gd name="connsiteX12" fmla="*/ 8792 w 10000"/>
                  <a:gd name="connsiteY12" fmla="*/ 5817 h 10007"/>
                  <a:gd name="connsiteX13" fmla="*/ 8636 w 10000"/>
                  <a:gd name="connsiteY13" fmla="*/ 5753 h 10007"/>
                  <a:gd name="connsiteX14" fmla="*/ 8480 w 10000"/>
                  <a:gd name="connsiteY14" fmla="*/ 5688 h 10007"/>
                  <a:gd name="connsiteX15" fmla="*/ 8340 w 10000"/>
                  <a:gd name="connsiteY15" fmla="*/ 5620 h 10007"/>
                  <a:gd name="connsiteX16" fmla="*/ 8199 w 10000"/>
                  <a:gd name="connsiteY16" fmla="*/ 5546 h 10007"/>
                  <a:gd name="connsiteX17" fmla="*/ 8058 w 10000"/>
                  <a:gd name="connsiteY17" fmla="*/ 5468 h 10007"/>
                  <a:gd name="connsiteX18" fmla="*/ 7924 w 10000"/>
                  <a:gd name="connsiteY18" fmla="*/ 5386 h 10007"/>
                  <a:gd name="connsiteX19" fmla="*/ 7798 w 10000"/>
                  <a:gd name="connsiteY19" fmla="*/ 5302 h 10007"/>
                  <a:gd name="connsiteX20" fmla="*/ 7672 w 10000"/>
                  <a:gd name="connsiteY20" fmla="*/ 5215 h 10007"/>
                  <a:gd name="connsiteX21" fmla="*/ 7554 w 10000"/>
                  <a:gd name="connsiteY21" fmla="*/ 5128 h 10007"/>
                  <a:gd name="connsiteX22" fmla="*/ 7450 w 10000"/>
                  <a:gd name="connsiteY22" fmla="*/ 5032 h 10007"/>
                  <a:gd name="connsiteX23" fmla="*/ 7346 w 10000"/>
                  <a:gd name="connsiteY23" fmla="*/ 4936 h 10007"/>
                  <a:gd name="connsiteX24" fmla="*/ 7250 w 10000"/>
                  <a:gd name="connsiteY24" fmla="*/ 4840 h 10007"/>
                  <a:gd name="connsiteX25" fmla="*/ 7161 w 10000"/>
                  <a:gd name="connsiteY25" fmla="*/ 4739 h 10007"/>
                  <a:gd name="connsiteX26" fmla="*/ 7072 w 10000"/>
                  <a:gd name="connsiteY26" fmla="*/ 4637 h 10007"/>
                  <a:gd name="connsiteX27" fmla="*/ 6990 w 10000"/>
                  <a:gd name="connsiteY27" fmla="*/ 4527 h 10007"/>
                  <a:gd name="connsiteX28" fmla="*/ 6953 w 10000"/>
                  <a:gd name="connsiteY28" fmla="*/ 4477 h 10007"/>
                  <a:gd name="connsiteX29" fmla="*/ 6916 w 10000"/>
                  <a:gd name="connsiteY29" fmla="*/ 4422 h 10007"/>
                  <a:gd name="connsiteX30" fmla="*/ 6887 w 10000"/>
                  <a:gd name="connsiteY30" fmla="*/ 4367 h 10007"/>
                  <a:gd name="connsiteX31" fmla="*/ 6850 w 10000"/>
                  <a:gd name="connsiteY31" fmla="*/ 4312 h 10007"/>
                  <a:gd name="connsiteX32" fmla="*/ 6820 w 10000"/>
                  <a:gd name="connsiteY32" fmla="*/ 4257 h 10007"/>
                  <a:gd name="connsiteX33" fmla="*/ 6790 w 10000"/>
                  <a:gd name="connsiteY33" fmla="*/ 4202 h 10007"/>
                  <a:gd name="connsiteX34" fmla="*/ 6768 w 10000"/>
                  <a:gd name="connsiteY34" fmla="*/ 4142 h 10007"/>
                  <a:gd name="connsiteX35" fmla="*/ 6738 w 10000"/>
                  <a:gd name="connsiteY35" fmla="*/ 4087 h 10007"/>
                  <a:gd name="connsiteX36" fmla="*/ 6723 w 10000"/>
                  <a:gd name="connsiteY36" fmla="*/ 4027 h 10007"/>
                  <a:gd name="connsiteX37" fmla="*/ 6694 w 10000"/>
                  <a:gd name="connsiteY37" fmla="*/ 3972 h 10007"/>
                  <a:gd name="connsiteX38" fmla="*/ 6679 w 10000"/>
                  <a:gd name="connsiteY38" fmla="*/ 3912 h 10007"/>
                  <a:gd name="connsiteX39" fmla="*/ 6664 w 10000"/>
                  <a:gd name="connsiteY39" fmla="*/ 3852 h 10007"/>
                  <a:gd name="connsiteX40" fmla="*/ 6649 w 10000"/>
                  <a:gd name="connsiteY40" fmla="*/ 3793 h 10007"/>
                  <a:gd name="connsiteX41" fmla="*/ 6635 w 10000"/>
                  <a:gd name="connsiteY41" fmla="*/ 3738 h 10007"/>
                  <a:gd name="connsiteX42" fmla="*/ 6620 w 10000"/>
                  <a:gd name="connsiteY42" fmla="*/ 3678 h 10007"/>
                  <a:gd name="connsiteX43" fmla="*/ 6612 w 10000"/>
                  <a:gd name="connsiteY43" fmla="*/ 3619 h 10007"/>
                  <a:gd name="connsiteX44" fmla="*/ 6605 w 10000"/>
                  <a:gd name="connsiteY44" fmla="*/ 3559 h 10007"/>
                  <a:gd name="connsiteX45" fmla="*/ 6597 w 10000"/>
                  <a:gd name="connsiteY45" fmla="*/ 3495 h 10007"/>
                  <a:gd name="connsiteX46" fmla="*/ 6597 w 10000"/>
                  <a:gd name="connsiteY46" fmla="*/ 3435 h 10007"/>
                  <a:gd name="connsiteX47" fmla="*/ 6590 w 10000"/>
                  <a:gd name="connsiteY47" fmla="*/ 3371 h 10007"/>
                  <a:gd name="connsiteX48" fmla="*/ 6597 w 10000"/>
                  <a:gd name="connsiteY48" fmla="*/ 3311 h 10007"/>
                  <a:gd name="connsiteX49" fmla="*/ 6605 w 10000"/>
                  <a:gd name="connsiteY49" fmla="*/ 3243 h 10007"/>
                  <a:gd name="connsiteX50" fmla="*/ 6605 w 10000"/>
                  <a:gd name="connsiteY50" fmla="*/ 3178 h 10007"/>
                  <a:gd name="connsiteX51" fmla="*/ 6612 w 10000"/>
                  <a:gd name="connsiteY51" fmla="*/ 3113 h 10007"/>
                  <a:gd name="connsiteX52" fmla="*/ 6620 w 10000"/>
                  <a:gd name="connsiteY52" fmla="*/ 3049 h 10007"/>
                  <a:gd name="connsiteX53" fmla="*/ 6635 w 10000"/>
                  <a:gd name="connsiteY53" fmla="*/ 2990 h 10007"/>
                  <a:gd name="connsiteX54" fmla="*/ 6649 w 10000"/>
                  <a:gd name="connsiteY54" fmla="*/ 2926 h 10007"/>
                  <a:gd name="connsiteX55" fmla="*/ 6664 w 10000"/>
                  <a:gd name="connsiteY55" fmla="*/ 2866 h 10007"/>
                  <a:gd name="connsiteX56" fmla="*/ 6686 w 10000"/>
                  <a:gd name="connsiteY56" fmla="*/ 2802 h 10007"/>
                  <a:gd name="connsiteX57" fmla="*/ 6709 w 10000"/>
                  <a:gd name="connsiteY57" fmla="*/ 2742 h 10007"/>
                  <a:gd name="connsiteX58" fmla="*/ 6731 w 10000"/>
                  <a:gd name="connsiteY58" fmla="*/ 2683 h 10007"/>
                  <a:gd name="connsiteX59" fmla="*/ 6753 w 10000"/>
                  <a:gd name="connsiteY59" fmla="*/ 2618 h 10007"/>
                  <a:gd name="connsiteX60" fmla="*/ 6783 w 10000"/>
                  <a:gd name="connsiteY60" fmla="*/ 2563 h 10007"/>
                  <a:gd name="connsiteX61" fmla="*/ 6812 w 10000"/>
                  <a:gd name="connsiteY61" fmla="*/ 2503 h 10007"/>
                  <a:gd name="connsiteX62" fmla="*/ 6842 w 10000"/>
                  <a:gd name="connsiteY62" fmla="*/ 2443 h 10007"/>
                  <a:gd name="connsiteX63" fmla="*/ 6879 w 10000"/>
                  <a:gd name="connsiteY63" fmla="*/ 2384 h 10007"/>
                  <a:gd name="connsiteX64" fmla="*/ 6909 w 10000"/>
                  <a:gd name="connsiteY64" fmla="*/ 2329 h 10007"/>
                  <a:gd name="connsiteX65" fmla="*/ 6946 w 10000"/>
                  <a:gd name="connsiteY65" fmla="*/ 2269 h 10007"/>
                  <a:gd name="connsiteX66" fmla="*/ 6990 w 10000"/>
                  <a:gd name="connsiteY66" fmla="*/ 2214 h 10007"/>
                  <a:gd name="connsiteX67" fmla="*/ 7027 w 10000"/>
                  <a:gd name="connsiteY67" fmla="*/ 2159 h 10007"/>
                  <a:gd name="connsiteX68" fmla="*/ 7072 w 10000"/>
                  <a:gd name="connsiteY68" fmla="*/ 2104 h 10007"/>
                  <a:gd name="connsiteX69" fmla="*/ 7109 w 10000"/>
                  <a:gd name="connsiteY69" fmla="*/ 2049 h 10007"/>
                  <a:gd name="connsiteX70" fmla="*/ 7161 w 10000"/>
                  <a:gd name="connsiteY70" fmla="*/ 1999 h 10007"/>
                  <a:gd name="connsiteX71" fmla="*/ 7213 w 10000"/>
                  <a:gd name="connsiteY71" fmla="*/ 1944 h 10007"/>
                  <a:gd name="connsiteX72" fmla="*/ 7257 w 10000"/>
                  <a:gd name="connsiteY72" fmla="*/ 1889 h 10007"/>
                  <a:gd name="connsiteX73" fmla="*/ 7309 w 10000"/>
                  <a:gd name="connsiteY73" fmla="*/ 1838 h 10007"/>
                  <a:gd name="connsiteX74" fmla="*/ 7361 w 10000"/>
                  <a:gd name="connsiteY74" fmla="*/ 1787 h 10007"/>
                  <a:gd name="connsiteX75" fmla="*/ 7413 w 10000"/>
                  <a:gd name="connsiteY75" fmla="*/ 1737 h 10007"/>
                  <a:gd name="connsiteX76" fmla="*/ 7472 w 10000"/>
                  <a:gd name="connsiteY76" fmla="*/ 1686 h 10007"/>
                  <a:gd name="connsiteX77" fmla="*/ 7524 w 10000"/>
                  <a:gd name="connsiteY77" fmla="*/ 1640 h 10007"/>
                  <a:gd name="connsiteX78" fmla="*/ 7583 w 10000"/>
                  <a:gd name="connsiteY78" fmla="*/ 1594 h 10007"/>
                  <a:gd name="connsiteX79" fmla="*/ 7610 w 10000"/>
                  <a:gd name="connsiteY79" fmla="*/ 1565 h 10007"/>
                  <a:gd name="connsiteX80" fmla="*/ 5379 w 10000"/>
                  <a:gd name="connsiteY80" fmla="*/ 20 h 10007"/>
                  <a:gd name="connsiteX81" fmla="*/ 1423 w 10000"/>
                  <a:gd name="connsiteY81" fmla="*/ 0 h 10007"/>
                  <a:gd name="connsiteX82" fmla="*/ 1305 w 10000"/>
                  <a:gd name="connsiteY82" fmla="*/ 121 h 10007"/>
                  <a:gd name="connsiteX83" fmla="*/ 1223 w 10000"/>
                  <a:gd name="connsiteY83" fmla="*/ 213 h 10007"/>
                  <a:gd name="connsiteX84" fmla="*/ 1149 w 10000"/>
                  <a:gd name="connsiteY84" fmla="*/ 309 h 10007"/>
                  <a:gd name="connsiteX85" fmla="*/ 1067 w 10000"/>
                  <a:gd name="connsiteY85" fmla="*/ 406 h 10007"/>
                  <a:gd name="connsiteX86" fmla="*/ 1001 w 10000"/>
                  <a:gd name="connsiteY86" fmla="*/ 503 h 10007"/>
                  <a:gd name="connsiteX87" fmla="*/ 927 w 10000"/>
                  <a:gd name="connsiteY87" fmla="*/ 599 h 10007"/>
                  <a:gd name="connsiteX88" fmla="*/ 860 w 10000"/>
                  <a:gd name="connsiteY88" fmla="*/ 700 h 10007"/>
                  <a:gd name="connsiteX89" fmla="*/ 793 w 10000"/>
                  <a:gd name="connsiteY89" fmla="*/ 801 h 10007"/>
                  <a:gd name="connsiteX90" fmla="*/ 734 w 10000"/>
                  <a:gd name="connsiteY90" fmla="*/ 897 h 10007"/>
                  <a:gd name="connsiteX91" fmla="*/ 675 w 10000"/>
                  <a:gd name="connsiteY91" fmla="*/ 998 h 10007"/>
                  <a:gd name="connsiteX92" fmla="*/ 615 w 10000"/>
                  <a:gd name="connsiteY92" fmla="*/ 1099 h 10007"/>
                  <a:gd name="connsiteX93" fmla="*/ 556 w 10000"/>
                  <a:gd name="connsiteY93" fmla="*/ 1205 h 10007"/>
                  <a:gd name="connsiteX94" fmla="*/ 504 w 10000"/>
                  <a:gd name="connsiteY94" fmla="*/ 1301 h 10007"/>
                  <a:gd name="connsiteX95" fmla="*/ 452 w 10000"/>
                  <a:gd name="connsiteY95" fmla="*/ 1407 h 10007"/>
                  <a:gd name="connsiteX96" fmla="*/ 408 w 10000"/>
                  <a:gd name="connsiteY96" fmla="*/ 1507 h 10007"/>
                  <a:gd name="connsiteX97" fmla="*/ 363 w 10000"/>
                  <a:gd name="connsiteY97" fmla="*/ 1613 h 10007"/>
                  <a:gd name="connsiteX98" fmla="*/ 319 w 10000"/>
                  <a:gd name="connsiteY98" fmla="*/ 1718 h 10007"/>
                  <a:gd name="connsiteX99" fmla="*/ 282 w 10000"/>
                  <a:gd name="connsiteY99" fmla="*/ 1825 h 10007"/>
                  <a:gd name="connsiteX100" fmla="*/ 237 w 10000"/>
                  <a:gd name="connsiteY100" fmla="*/ 1935 h 10007"/>
                  <a:gd name="connsiteX101" fmla="*/ 208 w 10000"/>
                  <a:gd name="connsiteY101" fmla="*/ 2040 h 10007"/>
                  <a:gd name="connsiteX102" fmla="*/ 170 w 10000"/>
                  <a:gd name="connsiteY102" fmla="*/ 2150 h 10007"/>
                  <a:gd name="connsiteX103" fmla="*/ 148 w 10000"/>
                  <a:gd name="connsiteY103" fmla="*/ 2260 h 10007"/>
                  <a:gd name="connsiteX104" fmla="*/ 119 w 10000"/>
                  <a:gd name="connsiteY104" fmla="*/ 2365 h 10007"/>
                  <a:gd name="connsiteX105" fmla="*/ 96 w 10000"/>
                  <a:gd name="connsiteY105" fmla="*/ 2475 h 10007"/>
                  <a:gd name="connsiteX106" fmla="*/ 74 w 10000"/>
                  <a:gd name="connsiteY106" fmla="*/ 2586 h 10007"/>
                  <a:gd name="connsiteX107" fmla="*/ 52 w 10000"/>
                  <a:gd name="connsiteY107" fmla="*/ 2701 h 10007"/>
                  <a:gd name="connsiteX108" fmla="*/ 37 w 10000"/>
                  <a:gd name="connsiteY108" fmla="*/ 2811 h 10007"/>
                  <a:gd name="connsiteX109" fmla="*/ 22 w 10000"/>
                  <a:gd name="connsiteY109" fmla="*/ 2921 h 10007"/>
                  <a:gd name="connsiteX110" fmla="*/ 15 w 10000"/>
                  <a:gd name="connsiteY110" fmla="*/ 3031 h 10007"/>
                  <a:gd name="connsiteX111" fmla="*/ 7 w 10000"/>
                  <a:gd name="connsiteY111" fmla="*/ 3145 h 10007"/>
                  <a:gd name="connsiteX112" fmla="*/ 0 w 10000"/>
                  <a:gd name="connsiteY112" fmla="*/ 3256 h 10007"/>
                  <a:gd name="connsiteX113" fmla="*/ 0 w 10000"/>
                  <a:gd name="connsiteY113" fmla="*/ 3371 h 10007"/>
                  <a:gd name="connsiteX114" fmla="*/ 7 w 10000"/>
                  <a:gd name="connsiteY114" fmla="*/ 3518 h 10007"/>
                  <a:gd name="connsiteX115" fmla="*/ 7 w 10000"/>
                  <a:gd name="connsiteY115" fmla="*/ 3664 h 10007"/>
                  <a:gd name="connsiteX116" fmla="*/ 22 w 10000"/>
                  <a:gd name="connsiteY116" fmla="*/ 3802 h 10007"/>
                  <a:gd name="connsiteX117" fmla="*/ 37 w 10000"/>
                  <a:gd name="connsiteY117" fmla="*/ 3945 h 10007"/>
                  <a:gd name="connsiteX118" fmla="*/ 59 w 10000"/>
                  <a:gd name="connsiteY118" fmla="*/ 4087 h 10007"/>
                  <a:gd name="connsiteX119" fmla="*/ 89 w 10000"/>
                  <a:gd name="connsiteY119" fmla="*/ 4229 h 10007"/>
                  <a:gd name="connsiteX120" fmla="*/ 119 w 10000"/>
                  <a:gd name="connsiteY120" fmla="*/ 4371 h 10007"/>
                  <a:gd name="connsiteX121" fmla="*/ 148 w 10000"/>
                  <a:gd name="connsiteY121" fmla="*/ 4513 h 10007"/>
                  <a:gd name="connsiteX122" fmla="*/ 193 w 10000"/>
                  <a:gd name="connsiteY122" fmla="*/ 4652 h 10007"/>
                  <a:gd name="connsiteX123" fmla="*/ 237 w 10000"/>
                  <a:gd name="connsiteY123" fmla="*/ 4789 h 10007"/>
                  <a:gd name="connsiteX124" fmla="*/ 282 w 10000"/>
                  <a:gd name="connsiteY124" fmla="*/ 4927 h 10007"/>
                  <a:gd name="connsiteX125" fmla="*/ 334 w 10000"/>
                  <a:gd name="connsiteY125" fmla="*/ 5064 h 10007"/>
                  <a:gd name="connsiteX126" fmla="*/ 393 w 10000"/>
                  <a:gd name="connsiteY126" fmla="*/ 5197 h 10007"/>
                  <a:gd name="connsiteX127" fmla="*/ 452 w 10000"/>
                  <a:gd name="connsiteY127" fmla="*/ 5330 h 10007"/>
                  <a:gd name="connsiteX128" fmla="*/ 519 w 10000"/>
                  <a:gd name="connsiteY128" fmla="*/ 5464 h 10007"/>
                  <a:gd name="connsiteX129" fmla="*/ 586 w 10000"/>
                  <a:gd name="connsiteY129" fmla="*/ 5597 h 10007"/>
                  <a:gd name="connsiteX130" fmla="*/ 660 w 10000"/>
                  <a:gd name="connsiteY130" fmla="*/ 5725 h 10007"/>
                  <a:gd name="connsiteX131" fmla="*/ 741 w 10000"/>
                  <a:gd name="connsiteY131" fmla="*/ 5853 h 10007"/>
                  <a:gd name="connsiteX132" fmla="*/ 823 w 10000"/>
                  <a:gd name="connsiteY132" fmla="*/ 5986 h 10007"/>
                  <a:gd name="connsiteX133" fmla="*/ 904 w 10000"/>
                  <a:gd name="connsiteY133" fmla="*/ 6111 h 10007"/>
                  <a:gd name="connsiteX134" fmla="*/ 993 w 10000"/>
                  <a:gd name="connsiteY134" fmla="*/ 6235 h 10007"/>
                  <a:gd name="connsiteX135" fmla="*/ 1090 w 10000"/>
                  <a:gd name="connsiteY135" fmla="*/ 6354 h 10007"/>
                  <a:gd name="connsiteX136" fmla="*/ 1186 w 10000"/>
                  <a:gd name="connsiteY136" fmla="*/ 6478 h 10007"/>
                  <a:gd name="connsiteX137" fmla="*/ 1290 w 10000"/>
                  <a:gd name="connsiteY137" fmla="*/ 6601 h 10007"/>
                  <a:gd name="connsiteX138" fmla="*/ 1386 w 10000"/>
                  <a:gd name="connsiteY138" fmla="*/ 6721 h 10007"/>
                  <a:gd name="connsiteX139" fmla="*/ 1497 w 10000"/>
                  <a:gd name="connsiteY139" fmla="*/ 6841 h 10007"/>
                  <a:gd name="connsiteX140" fmla="*/ 1609 w 10000"/>
                  <a:gd name="connsiteY140" fmla="*/ 6955 h 10007"/>
                  <a:gd name="connsiteX141" fmla="*/ 1727 w 10000"/>
                  <a:gd name="connsiteY141" fmla="*/ 7074 h 10007"/>
                  <a:gd name="connsiteX142" fmla="*/ 1846 w 10000"/>
                  <a:gd name="connsiteY142" fmla="*/ 7189 h 10007"/>
                  <a:gd name="connsiteX143" fmla="*/ 1964 w 10000"/>
                  <a:gd name="connsiteY143" fmla="*/ 7299 h 10007"/>
                  <a:gd name="connsiteX144" fmla="*/ 2090 w 10000"/>
                  <a:gd name="connsiteY144" fmla="*/ 7409 h 10007"/>
                  <a:gd name="connsiteX145" fmla="*/ 2224 w 10000"/>
                  <a:gd name="connsiteY145" fmla="*/ 7520 h 10007"/>
                  <a:gd name="connsiteX146" fmla="*/ 2350 w 10000"/>
                  <a:gd name="connsiteY146" fmla="*/ 7630 h 10007"/>
                  <a:gd name="connsiteX147" fmla="*/ 2491 w 10000"/>
                  <a:gd name="connsiteY147" fmla="*/ 7735 h 10007"/>
                  <a:gd name="connsiteX148" fmla="*/ 2617 w 10000"/>
                  <a:gd name="connsiteY148" fmla="*/ 7841 h 10007"/>
                  <a:gd name="connsiteX149" fmla="*/ 2765 w 10000"/>
                  <a:gd name="connsiteY149" fmla="*/ 7942 h 10007"/>
                  <a:gd name="connsiteX150" fmla="*/ 2906 w 10000"/>
                  <a:gd name="connsiteY150" fmla="*/ 8042 h 10007"/>
                  <a:gd name="connsiteX151" fmla="*/ 3054 w 10000"/>
                  <a:gd name="connsiteY151" fmla="*/ 8143 h 10007"/>
                  <a:gd name="connsiteX152" fmla="*/ 3210 w 10000"/>
                  <a:gd name="connsiteY152" fmla="*/ 8241 h 10007"/>
                  <a:gd name="connsiteX153" fmla="*/ 3358 w 10000"/>
                  <a:gd name="connsiteY153" fmla="*/ 8337 h 10007"/>
                  <a:gd name="connsiteX154" fmla="*/ 3514 w 10000"/>
                  <a:gd name="connsiteY154" fmla="*/ 8433 h 10007"/>
                  <a:gd name="connsiteX155" fmla="*/ 3677 w 10000"/>
                  <a:gd name="connsiteY155" fmla="*/ 8525 h 10007"/>
                  <a:gd name="connsiteX156" fmla="*/ 3840 w 10000"/>
                  <a:gd name="connsiteY156" fmla="*/ 8612 h 10007"/>
                  <a:gd name="connsiteX157" fmla="*/ 4010 w 10000"/>
                  <a:gd name="connsiteY157" fmla="*/ 8703 h 10007"/>
                  <a:gd name="connsiteX158" fmla="*/ 4181 w 10000"/>
                  <a:gd name="connsiteY158" fmla="*/ 8781 h 10007"/>
                  <a:gd name="connsiteX159" fmla="*/ 4351 w 10000"/>
                  <a:gd name="connsiteY159" fmla="*/ 8868 h 10007"/>
                  <a:gd name="connsiteX160" fmla="*/ 4522 w 10000"/>
                  <a:gd name="connsiteY160" fmla="*/ 8947 h 10007"/>
                  <a:gd name="connsiteX161" fmla="*/ 4700 w 10000"/>
                  <a:gd name="connsiteY161" fmla="*/ 9030 h 10007"/>
                  <a:gd name="connsiteX162" fmla="*/ 4878 w 10000"/>
                  <a:gd name="connsiteY162" fmla="*/ 9108 h 10007"/>
                  <a:gd name="connsiteX163" fmla="*/ 5063 w 10000"/>
                  <a:gd name="connsiteY163" fmla="*/ 9181 h 10007"/>
                  <a:gd name="connsiteX164" fmla="*/ 5248 w 10000"/>
                  <a:gd name="connsiteY164" fmla="*/ 9259 h 10007"/>
                  <a:gd name="connsiteX165" fmla="*/ 5426 w 10000"/>
                  <a:gd name="connsiteY165" fmla="*/ 9328 h 10007"/>
                  <a:gd name="connsiteX166" fmla="*/ 5619 w 10000"/>
                  <a:gd name="connsiteY166" fmla="*/ 9396 h 10007"/>
                  <a:gd name="connsiteX167" fmla="*/ 5812 w 10000"/>
                  <a:gd name="connsiteY167" fmla="*/ 9465 h 10007"/>
                  <a:gd name="connsiteX168" fmla="*/ 6004 w 10000"/>
                  <a:gd name="connsiteY168" fmla="*/ 9529 h 10007"/>
                  <a:gd name="connsiteX169" fmla="*/ 6205 w 10000"/>
                  <a:gd name="connsiteY169" fmla="*/ 9594 h 10007"/>
                  <a:gd name="connsiteX170" fmla="*/ 6397 w 10000"/>
                  <a:gd name="connsiteY170" fmla="*/ 9654 h 10007"/>
                  <a:gd name="connsiteX171" fmla="*/ 6605 w 10000"/>
                  <a:gd name="connsiteY171" fmla="*/ 9709 h 10007"/>
                  <a:gd name="connsiteX172" fmla="*/ 6805 w 10000"/>
                  <a:gd name="connsiteY172" fmla="*/ 9764 h 10007"/>
                  <a:gd name="connsiteX173" fmla="*/ 7005 w 10000"/>
                  <a:gd name="connsiteY173" fmla="*/ 9819 h 10007"/>
                  <a:gd name="connsiteX174" fmla="*/ 7213 w 10000"/>
                  <a:gd name="connsiteY174" fmla="*/ 9870 h 10007"/>
                  <a:gd name="connsiteX175" fmla="*/ 7420 w 10000"/>
                  <a:gd name="connsiteY175" fmla="*/ 9915 h 10007"/>
                  <a:gd name="connsiteX176" fmla="*/ 7628 w 10000"/>
                  <a:gd name="connsiteY176" fmla="*/ 9961 h 10007"/>
                  <a:gd name="connsiteX177" fmla="*/ 7835 w 10000"/>
                  <a:gd name="connsiteY177" fmla="*/ 10007 h 10007"/>
                  <a:gd name="connsiteX178" fmla="*/ 7539 w 10000"/>
                  <a:gd name="connsiteY178" fmla="*/ 7758 h 10007"/>
                  <a:gd name="connsiteX179" fmla="*/ 10000 w 10000"/>
                  <a:gd name="connsiteY179" fmla="*/ 6143 h 10007"/>
                  <a:gd name="connsiteX0" fmla="*/ 10000 w 10000"/>
                  <a:gd name="connsiteY0" fmla="*/ 6143 h 10007"/>
                  <a:gd name="connsiteX1" fmla="*/ 10000 w 10000"/>
                  <a:gd name="connsiteY1" fmla="*/ 6143 h 10007"/>
                  <a:gd name="connsiteX2" fmla="*/ 9911 w 10000"/>
                  <a:gd name="connsiteY2" fmla="*/ 6129 h 10007"/>
                  <a:gd name="connsiteX3" fmla="*/ 9815 w 10000"/>
                  <a:gd name="connsiteY3" fmla="*/ 6111 h 10007"/>
                  <a:gd name="connsiteX4" fmla="*/ 9726 w 10000"/>
                  <a:gd name="connsiteY4" fmla="*/ 6093 h 10007"/>
                  <a:gd name="connsiteX5" fmla="*/ 9637 w 10000"/>
                  <a:gd name="connsiteY5" fmla="*/ 6069 h 10007"/>
                  <a:gd name="connsiteX6" fmla="*/ 9548 w 10000"/>
                  <a:gd name="connsiteY6" fmla="*/ 6050 h 10007"/>
                  <a:gd name="connsiteX7" fmla="*/ 9466 w 10000"/>
                  <a:gd name="connsiteY7" fmla="*/ 6028 h 10007"/>
                  <a:gd name="connsiteX8" fmla="*/ 9377 w 10000"/>
                  <a:gd name="connsiteY8" fmla="*/ 6005 h 10007"/>
                  <a:gd name="connsiteX9" fmla="*/ 9288 w 10000"/>
                  <a:gd name="connsiteY9" fmla="*/ 5982 h 10007"/>
                  <a:gd name="connsiteX10" fmla="*/ 9118 w 10000"/>
                  <a:gd name="connsiteY10" fmla="*/ 5931 h 10007"/>
                  <a:gd name="connsiteX11" fmla="*/ 8955 w 10000"/>
                  <a:gd name="connsiteY11" fmla="*/ 5876 h 10007"/>
                  <a:gd name="connsiteX12" fmla="*/ 8792 w 10000"/>
                  <a:gd name="connsiteY12" fmla="*/ 5817 h 10007"/>
                  <a:gd name="connsiteX13" fmla="*/ 8636 w 10000"/>
                  <a:gd name="connsiteY13" fmla="*/ 5753 h 10007"/>
                  <a:gd name="connsiteX14" fmla="*/ 8480 w 10000"/>
                  <a:gd name="connsiteY14" fmla="*/ 5688 h 10007"/>
                  <a:gd name="connsiteX15" fmla="*/ 8340 w 10000"/>
                  <a:gd name="connsiteY15" fmla="*/ 5620 h 10007"/>
                  <a:gd name="connsiteX16" fmla="*/ 8199 w 10000"/>
                  <a:gd name="connsiteY16" fmla="*/ 5546 h 10007"/>
                  <a:gd name="connsiteX17" fmla="*/ 8058 w 10000"/>
                  <a:gd name="connsiteY17" fmla="*/ 5468 h 10007"/>
                  <a:gd name="connsiteX18" fmla="*/ 7924 w 10000"/>
                  <a:gd name="connsiteY18" fmla="*/ 5386 h 10007"/>
                  <a:gd name="connsiteX19" fmla="*/ 7798 w 10000"/>
                  <a:gd name="connsiteY19" fmla="*/ 5302 h 10007"/>
                  <a:gd name="connsiteX20" fmla="*/ 7672 w 10000"/>
                  <a:gd name="connsiteY20" fmla="*/ 5215 h 10007"/>
                  <a:gd name="connsiteX21" fmla="*/ 7554 w 10000"/>
                  <a:gd name="connsiteY21" fmla="*/ 5128 h 10007"/>
                  <a:gd name="connsiteX22" fmla="*/ 7450 w 10000"/>
                  <a:gd name="connsiteY22" fmla="*/ 5032 h 10007"/>
                  <a:gd name="connsiteX23" fmla="*/ 7346 w 10000"/>
                  <a:gd name="connsiteY23" fmla="*/ 4936 h 10007"/>
                  <a:gd name="connsiteX24" fmla="*/ 7250 w 10000"/>
                  <a:gd name="connsiteY24" fmla="*/ 4840 h 10007"/>
                  <a:gd name="connsiteX25" fmla="*/ 7161 w 10000"/>
                  <a:gd name="connsiteY25" fmla="*/ 4739 h 10007"/>
                  <a:gd name="connsiteX26" fmla="*/ 7072 w 10000"/>
                  <a:gd name="connsiteY26" fmla="*/ 4637 h 10007"/>
                  <a:gd name="connsiteX27" fmla="*/ 6990 w 10000"/>
                  <a:gd name="connsiteY27" fmla="*/ 4527 h 10007"/>
                  <a:gd name="connsiteX28" fmla="*/ 6953 w 10000"/>
                  <a:gd name="connsiteY28" fmla="*/ 4477 h 10007"/>
                  <a:gd name="connsiteX29" fmla="*/ 6916 w 10000"/>
                  <a:gd name="connsiteY29" fmla="*/ 4422 h 10007"/>
                  <a:gd name="connsiteX30" fmla="*/ 6887 w 10000"/>
                  <a:gd name="connsiteY30" fmla="*/ 4367 h 10007"/>
                  <a:gd name="connsiteX31" fmla="*/ 6850 w 10000"/>
                  <a:gd name="connsiteY31" fmla="*/ 4312 h 10007"/>
                  <a:gd name="connsiteX32" fmla="*/ 6820 w 10000"/>
                  <a:gd name="connsiteY32" fmla="*/ 4257 h 10007"/>
                  <a:gd name="connsiteX33" fmla="*/ 6790 w 10000"/>
                  <a:gd name="connsiteY33" fmla="*/ 4202 h 10007"/>
                  <a:gd name="connsiteX34" fmla="*/ 6768 w 10000"/>
                  <a:gd name="connsiteY34" fmla="*/ 4142 h 10007"/>
                  <a:gd name="connsiteX35" fmla="*/ 6738 w 10000"/>
                  <a:gd name="connsiteY35" fmla="*/ 4087 h 10007"/>
                  <a:gd name="connsiteX36" fmla="*/ 6723 w 10000"/>
                  <a:gd name="connsiteY36" fmla="*/ 4027 h 10007"/>
                  <a:gd name="connsiteX37" fmla="*/ 6694 w 10000"/>
                  <a:gd name="connsiteY37" fmla="*/ 3972 h 10007"/>
                  <a:gd name="connsiteX38" fmla="*/ 6679 w 10000"/>
                  <a:gd name="connsiteY38" fmla="*/ 3912 h 10007"/>
                  <a:gd name="connsiteX39" fmla="*/ 6664 w 10000"/>
                  <a:gd name="connsiteY39" fmla="*/ 3852 h 10007"/>
                  <a:gd name="connsiteX40" fmla="*/ 6649 w 10000"/>
                  <a:gd name="connsiteY40" fmla="*/ 3793 h 10007"/>
                  <a:gd name="connsiteX41" fmla="*/ 6635 w 10000"/>
                  <a:gd name="connsiteY41" fmla="*/ 3738 h 10007"/>
                  <a:gd name="connsiteX42" fmla="*/ 6620 w 10000"/>
                  <a:gd name="connsiteY42" fmla="*/ 3678 h 10007"/>
                  <a:gd name="connsiteX43" fmla="*/ 6612 w 10000"/>
                  <a:gd name="connsiteY43" fmla="*/ 3619 h 10007"/>
                  <a:gd name="connsiteX44" fmla="*/ 6605 w 10000"/>
                  <a:gd name="connsiteY44" fmla="*/ 3559 h 10007"/>
                  <a:gd name="connsiteX45" fmla="*/ 6597 w 10000"/>
                  <a:gd name="connsiteY45" fmla="*/ 3495 h 10007"/>
                  <a:gd name="connsiteX46" fmla="*/ 6597 w 10000"/>
                  <a:gd name="connsiteY46" fmla="*/ 3435 h 10007"/>
                  <a:gd name="connsiteX47" fmla="*/ 6590 w 10000"/>
                  <a:gd name="connsiteY47" fmla="*/ 3371 h 10007"/>
                  <a:gd name="connsiteX48" fmla="*/ 6597 w 10000"/>
                  <a:gd name="connsiteY48" fmla="*/ 3311 h 10007"/>
                  <a:gd name="connsiteX49" fmla="*/ 6605 w 10000"/>
                  <a:gd name="connsiteY49" fmla="*/ 3243 h 10007"/>
                  <a:gd name="connsiteX50" fmla="*/ 6605 w 10000"/>
                  <a:gd name="connsiteY50" fmla="*/ 3178 h 10007"/>
                  <a:gd name="connsiteX51" fmla="*/ 6612 w 10000"/>
                  <a:gd name="connsiteY51" fmla="*/ 3113 h 10007"/>
                  <a:gd name="connsiteX52" fmla="*/ 6620 w 10000"/>
                  <a:gd name="connsiteY52" fmla="*/ 3049 h 10007"/>
                  <a:gd name="connsiteX53" fmla="*/ 6635 w 10000"/>
                  <a:gd name="connsiteY53" fmla="*/ 2990 h 10007"/>
                  <a:gd name="connsiteX54" fmla="*/ 6649 w 10000"/>
                  <a:gd name="connsiteY54" fmla="*/ 2926 h 10007"/>
                  <a:gd name="connsiteX55" fmla="*/ 6664 w 10000"/>
                  <a:gd name="connsiteY55" fmla="*/ 2866 h 10007"/>
                  <a:gd name="connsiteX56" fmla="*/ 6686 w 10000"/>
                  <a:gd name="connsiteY56" fmla="*/ 2802 h 10007"/>
                  <a:gd name="connsiteX57" fmla="*/ 6709 w 10000"/>
                  <a:gd name="connsiteY57" fmla="*/ 2742 h 10007"/>
                  <a:gd name="connsiteX58" fmla="*/ 6731 w 10000"/>
                  <a:gd name="connsiteY58" fmla="*/ 2683 h 10007"/>
                  <a:gd name="connsiteX59" fmla="*/ 6753 w 10000"/>
                  <a:gd name="connsiteY59" fmla="*/ 2618 h 10007"/>
                  <a:gd name="connsiteX60" fmla="*/ 6783 w 10000"/>
                  <a:gd name="connsiteY60" fmla="*/ 2563 h 10007"/>
                  <a:gd name="connsiteX61" fmla="*/ 6812 w 10000"/>
                  <a:gd name="connsiteY61" fmla="*/ 2503 h 10007"/>
                  <a:gd name="connsiteX62" fmla="*/ 6842 w 10000"/>
                  <a:gd name="connsiteY62" fmla="*/ 2443 h 10007"/>
                  <a:gd name="connsiteX63" fmla="*/ 6879 w 10000"/>
                  <a:gd name="connsiteY63" fmla="*/ 2384 h 10007"/>
                  <a:gd name="connsiteX64" fmla="*/ 6909 w 10000"/>
                  <a:gd name="connsiteY64" fmla="*/ 2329 h 10007"/>
                  <a:gd name="connsiteX65" fmla="*/ 6946 w 10000"/>
                  <a:gd name="connsiteY65" fmla="*/ 2269 h 10007"/>
                  <a:gd name="connsiteX66" fmla="*/ 6990 w 10000"/>
                  <a:gd name="connsiteY66" fmla="*/ 2214 h 10007"/>
                  <a:gd name="connsiteX67" fmla="*/ 7027 w 10000"/>
                  <a:gd name="connsiteY67" fmla="*/ 2159 h 10007"/>
                  <a:gd name="connsiteX68" fmla="*/ 7072 w 10000"/>
                  <a:gd name="connsiteY68" fmla="*/ 2104 h 10007"/>
                  <a:gd name="connsiteX69" fmla="*/ 7109 w 10000"/>
                  <a:gd name="connsiteY69" fmla="*/ 2049 h 10007"/>
                  <a:gd name="connsiteX70" fmla="*/ 7161 w 10000"/>
                  <a:gd name="connsiteY70" fmla="*/ 1999 h 10007"/>
                  <a:gd name="connsiteX71" fmla="*/ 7213 w 10000"/>
                  <a:gd name="connsiteY71" fmla="*/ 1944 h 10007"/>
                  <a:gd name="connsiteX72" fmla="*/ 7257 w 10000"/>
                  <a:gd name="connsiteY72" fmla="*/ 1889 h 10007"/>
                  <a:gd name="connsiteX73" fmla="*/ 7309 w 10000"/>
                  <a:gd name="connsiteY73" fmla="*/ 1838 h 10007"/>
                  <a:gd name="connsiteX74" fmla="*/ 7361 w 10000"/>
                  <a:gd name="connsiteY74" fmla="*/ 1787 h 10007"/>
                  <a:gd name="connsiteX75" fmla="*/ 7413 w 10000"/>
                  <a:gd name="connsiteY75" fmla="*/ 1737 h 10007"/>
                  <a:gd name="connsiteX76" fmla="*/ 7472 w 10000"/>
                  <a:gd name="connsiteY76" fmla="*/ 1686 h 10007"/>
                  <a:gd name="connsiteX77" fmla="*/ 7524 w 10000"/>
                  <a:gd name="connsiteY77" fmla="*/ 1640 h 10007"/>
                  <a:gd name="connsiteX78" fmla="*/ 7583 w 10000"/>
                  <a:gd name="connsiteY78" fmla="*/ 1594 h 10007"/>
                  <a:gd name="connsiteX79" fmla="*/ 7610 w 10000"/>
                  <a:gd name="connsiteY79" fmla="*/ 1565 h 10007"/>
                  <a:gd name="connsiteX80" fmla="*/ 5423 w 10000"/>
                  <a:gd name="connsiteY80" fmla="*/ 6 h 10007"/>
                  <a:gd name="connsiteX81" fmla="*/ 1423 w 10000"/>
                  <a:gd name="connsiteY81" fmla="*/ 0 h 10007"/>
                  <a:gd name="connsiteX82" fmla="*/ 1305 w 10000"/>
                  <a:gd name="connsiteY82" fmla="*/ 121 h 10007"/>
                  <a:gd name="connsiteX83" fmla="*/ 1223 w 10000"/>
                  <a:gd name="connsiteY83" fmla="*/ 213 h 10007"/>
                  <a:gd name="connsiteX84" fmla="*/ 1149 w 10000"/>
                  <a:gd name="connsiteY84" fmla="*/ 309 h 10007"/>
                  <a:gd name="connsiteX85" fmla="*/ 1067 w 10000"/>
                  <a:gd name="connsiteY85" fmla="*/ 406 h 10007"/>
                  <a:gd name="connsiteX86" fmla="*/ 1001 w 10000"/>
                  <a:gd name="connsiteY86" fmla="*/ 503 h 10007"/>
                  <a:gd name="connsiteX87" fmla="*/ 927 w 10000"/>
                  <a:gd name="connsiteY87" fmla="*/ 599 h 10007"/>
                  <a:gd name="connsiteX88" fmla="*/ 860 w 10000"/>
                  <a:gd name="connsiteY88" fmla="*/ 700 h 10007"/>
                  <a:gd name="connsiteX89" fmla="*/ 793 w 10000"/>
                  <a:gd name="connsiteY89" fmla="*/ 801 h 10007"/>
                  <a:gd name="connsiteX90" fmla="*/ 734 w 10000"/>
                  <a:gd name="connsiteY90" fmla="*/ 897 h 10007"/>
                  <a:gd name="connsiteX91" fmla="*/ 675 w 10000"/>
                  <a:gd name="connsiteY91" fmla="*/ 998 h 10007"/>
                  <a:gd name="connsiteX92" fmla="*/ 615 w 10000"/>
                  <a:gd name="connsiteY92" fmla="*/ 1099 h 10007"/>
                  <a:gd name="connsiteX93" fmla="*/ 556 w 10000"/>
                  <a:gd name="connsiteY93" fmla="*/ 1205 h 10007"/>
                  <a:gd name="connsiteX94" fmla="*/ 504 w 10000"/>
                  <a:gd name="connsiteY94" fmla="*/ 1301 h 10007"/>
                  <a:gd name="connsiteX95" fmla="*/ 452 w 10000"/>
                  <a:gd name="connsiteY95" fmla="*/ 1407 h 10007"/>
                  <a:gd name="connsiteX96" fmla="*/ 408 w 10000"/>
                  <a:gd name="connsiteY96" fmla="*/ 1507 h 10007"/>
                  <a:gd name="connsiteX97" fmla="*/ 363 w 10000"/>
                  <a:gd name="connsiteY97" fmla="*/ 1613 h 10007"/>
                  <a:gd name="connsiteX98" fmla="*/ 319 w 10000"/>
                  <a:gd name="connsiteY98" fmla="*/ 1718 h 10007"/>
                  <a:gd name="connsiteX99" fmla="*/ 282 w 10000"/>
                  <a:gd name="connsiteY99" fmla="*/ 1825 h 10007"/>
                  <a:gd name="connsiteX100" fmla="*/ 237 w 10000"/>
                  <a:gd name="connsiteY100" fmla="*/ 1935 h 10007"/>
                  <a:gd name="connsiteX101" fmla="*/ 208 w 10000"/>
                  <a:gd name="connsiteY101" fmla="*/ 2040 h 10007"/>
                  <a:gd name="connsiteX102" fmla="*/ 170 w 10000"/>
                  <a:gd name="connsiteY102" fmla="*/ 2150 h 10007"/>
                  <a:gd name="connsiteX103" fmla="*/ 148 w 10000"/>
                  <a:gd name="connsiteY103" fmla="*/ 2260 h 10007"/>
                  <a:gd name="connsiteX104" fmla="*/ 119 w 10000"/>
                  <a:gd name="connsiteY104" fmla="*/ 2365 h 10007"/>
                  <a:gd name="connsiteX105" fmla="*/ 96 w 10000"/>
                  <a:gd name="connsiteY105" fmla="*/ 2475 h 10007"/>
                  <a:gd name="connsiteX106" fmla="*/ 74 w 10000"/>
                  <a:gd name="connsiteY106" fmla="*/ 2586 h 10007"/>
                  <a:gd name="connsiteX107" fmla="*/ 52 w 10000"/>
                  <a:gd name="connsiteY107" fmla="*/ 2701 h 10007"/>
                  <a:gd name="connsiteX108" fmla="*/ 37 w 10000"/>
                  <a:gd name="connsiteY108" fmla="*/ 2811 h 10007"/>
                  <a:gd name="connsiteX109" fmla="*/ 22 w 10000"/>
                  <a:gd name="connsiteY109" fmla="*/ 2921 h 10007"/>
                  <a:gd name="connsiteX110" fmla="*/ 15 w 10000"/>
                  <a:gd name="connsiteY110" fmla="*/ 3031 h 10007"/>
                  <a:gd name="connsiteX111" fmla="*/ 7 w 10000"/>
                  <a:gd name="connsiteY111" fmla="*/ 3145 h 10007"/>
                  <a:gd name="connsiteX112" fmla="*/ 0 w 10000"/>
                  <a:gd name="connsiteY112" fmla="*/ 3256 h 10007"/>
                  <a:gd name="connsiteX113" fmla="*/ 0 w 10000"/>
                  <a:gd name="connsiteY113" fmla="*/ 3371 h 10007"/>
                  <a:gd name="connsiteX114" fmla="*/ 7 w 10000"/>
                  <a:gd name="connsiteY114" fmla="*/ 3518 h 10007"/>
                  <a:gd name="connsiteX115" fmla="*/ 7 w 10000"/>
                  <a:gd name="connsiteY115" fmla="*/ 3664 h 10007"/>
                  <a:gd name="connsiteX116" fmla="*/ 22 w 10000"/>
                  <a:gd name="connsiteY116" fmla="*/ 3802 h 10007"/>
                  <a:gd name="connsiteX117" fmla="*/ 37 w 10000"/>
                  <a:gd name="connsiteY117" fmla="*/ 3945 h 10007"/>
                  <a:gd name="connsiteX118" fmla="*/ 59 w 10000"/>
                  <a:gd name="connsiteY118" fmla="*/ 4087 h 10007"/>
                  <a:gd name="connsiteX119" fmla="*/ 89 w 10000"/>
                  <a:gd name="connsiteY119" fmla="*/ 4229 h 10007"/>
                  <a:gd name="connsiteX120" fmla="*/ 119 w 10000"/>
                  <a:gd name="connsiteY120" fmla="*/ 4371 h 10007"/>
                  <a:gd name="connsiteX121" fmla="*/ 148 w 10000"/>
                  <a:gd name="connsiteY121" fmla="*/ 4513 h 10007"/>
                  <a:gd name="connsiteX122" fmla="*/ 193 w 10000"/>
                  <a:gd name="connsiteY122" fmla="*/ 4652 h 10007"/>
                  <a:gd name="connsiteX123" fmla="*/ 237 w 10000"/>
                  <a:gd name="connsiteY123" fmla="*/ 4789 h 10007"/>
                  <a:gd name="connsiteX124" fmla="*/ 282 w 10000"/>
                  <a:gd name="connsiteY124" fmla="*/ 4927 h 10007"/>
                  <a:gd name="connsiteX125" fmla="*/ 334 w 10000"/>
                  <a:gd name="connsiteY125" fmla="*/ 5064 h 10007"/>
                  <a:gd name="connsiteX126" fmla="*/ 393 w 10000"/>
                  <a:gd name="connsiteY126" fmla="*/ 5197 h 10007"/>
                  <a:gd name="connsiteX127" fmla="*/ 452 w 10000"/>
                  <a:gd name="connsiteY127" fmla="*/ 5330 h 10007"/>
                  <a:gd name="connsiteX128" fmla="*/ 519 w 10000"/>
                  <a:gd name="connsiteY128" fmla="*/ 5464 h 10007"/>
                  <a:gd name="connsiteX129" fmla="*/ 586 w 10000"/>
                  <a:gd name="connsiteY129" fmla="*/ 5597 h 10007"/>
                  <a:gd name="connsiteX130" fmla="*/ 660 w 10000"/>
                  <a:gd name="connsiteY130" fmla="*/ 5725 h 10007"/>
                  <a:gd name="connsiteX131" fmla="*/ 741 w 10000"/>
                  <a:gd name="connsiteY131" fmla="*/ 5853 h 10007"/>
                  <a:gd name="connsiteX132" fmla="*/ 823 w 10000"/>
                  <a:gd name="connsiteY132" fmla="*/ 5986 h 10007"/>
                  <a:gd name="connsiteX133" fmla="*/ 904 w 10000"/>
                  <a:gd name="connsiteY133" fmla="*/ 6111 h 10007"/>
                  <a:gd name="connsiteX134" fmla="*/ 993 w 10000"/>
                  <a:gd name="connsiteY134" fmla="*/ 6235 h 10007"/>
                  <a:gd name="connsiteX135" fmla="*/ 1090 w 10000"/>
                  <a:gd name="connsiteY135" fmla="*/ 6354 h 10007"/>
                  <a:gd name="connsiteX136" fmla="*/ 1186 w 10000"/>
                  <a:gd name="connsiteY136" fmla="*/ 6478 h 10007"/>
                  <a:gd name="connsiteX137" fmla="*/ 1290 w 10000"/>
                  <a:gd name="connsiteY137" fmla="*/ 6601 h 10007"/>
                  <a:gd name="connsiteX138" fmla="*/ 1386 w 10000"/>
                  <a:gd name="connsiteY138" fmla="*/ 6721 h 10007"/>
                  <a:gd name="connsiteX139" fmla="*/ 1497 w 10000"/>
                  <a:gd name="connsiteY139" fmla="*/ 6841 h 10007"/>
                  <a:gd name="connsiteX140" fmla="*/ 1609 w 10000"/>
                  <a:gd name="connsiteY140" fmla="*/ 6955 h 10007"/>
                  <a:gd name="connsiteX141" fmla="*/ 1727 w 10000"/>
                  <a:gd name="connsiteY141" fmla="*/ 7074 h 10007"/>
                  <a:gd name="connsiteX142" fmla="*/ 1846 w 10000"/>
                  <a:gd name="connsiteY142" fmla="*/ 7189 h 10007"/>
                  <a:gd name="connsiteX143" fmla="*/ 1964 w 10000"/>
                  <a:gd name="connsiteY143" fmla="*/ 7299 h 10007"/>
                  <a:gd name="connsiteX144" fmla="*/ 2090 w 10000"/>
                  <a:gd name="connsiteY144" fmla="*/ 7409 h 10007"/>
                  <a:gd name="connsiteX145" fmla="*/ 2224 w 10000"/>
                  <a:gd name="connsiteY145" fmla="*/ 7520 h 10007"/>
                  <a:gd name="connsiteX146" fmla="*/ 2350 w 10000"/>
                  <a:gd name="connsiteY146" fmla="*/ 7630 h 10007"/>
                  <a:gd name="connsiteX147" fmla="*/ 2491 w 10000"/>
                  <a:gd name="connsiteY147" fmla="*/ 7735 h 10007"/>
                  <a:gd name="connsiteX148" fmla="*/ 2617 w 10000"/>
                  <a:gd name="connsiteY148" fmla="*/ 7841 h 10007"/>
                  <a:gd name="connsiteX149" fmla="*/ 2765 w 10000"/>
                  <a:gd name="connsiteY149" fmla="*/ 7942 h 10007"/>
                  <a:gd name="connsiteX150" fmla="*/ 2906 w 10000"/>
                  <a:gd name="connsiteY150" fmla="*/ 8042 h 10007"/>
                  <a:gd name="connsiteX151" fmla="*/ 3054 w 10000"/>
                  <a:gd name="connsiteY151" fmla="*/ 8143 h 10007"/>
                  <a:gd name="connsiteX152" fmla="*/ 3210 w 10000"/>
                  <a:gd name="connsiteY152" fmla="*/ 8241 h 10007"/>
                  <a:gd name="connsiteX153" fmla="*/ 3358 w 10000"/>
                  <a:gd name="connsiteY153" fmla="*/ 8337 h 10007"/>
                  <a:gd name="connsiteX154" fmla="*/ 3514 w 10000"/>
                  <a:gd name="connsiteY154" fmla="*/ 8433 h 10007"/>
                  <a:gd name="connsiteX155" fmla="*/ 3677 w 10000"/>
                  <a:gd name="connsiteY155" fmla="*/ 8525 h 10007"/>
                  <a:gd name="connsiteX156" fmla="*/ 3840 w 10000"/>
                  <a:gd name="connsiteY156" fmla="*/ 8612 h 10007"/>
                  <a:gd name="connsiteX157" fmla="*/ 4010 w 10000"/>
                  <a:gd name="connsiteY157" fmla="*/ 8703 h 10007"/>
                  <a:gd name="connsiteX158" fmla="*/ 4181 w 10000"/>
                  <a:gd name="connsiteY158" fmla="*/ 8781 h 10007"/>
                  <a:gd name="connsiteX159" fmla="*/ 4351 w 10000"/>
                  <a:gd name="connsiteY159" fmla="*/ 8868 h 10007"/>
                  <a:gd name="connsiteX160" fmla="*/ 4522 w 10000"/>
                  <a:gd name="connsiteY160" fmla="*/ 8947 h 10007"/>
                  <a:gd name="connsiteX161" fmla="*/ 4700 w 10000"/>
                  <a:gd name="connsiteY161" fmla="*/ 9030 h 10007"/>
                  <a:gd name="connsiteX162" fmla="*/ 4878 w 10000"/>
                  <a:gd name="connsiteY162" fmla="*/ 9108 h 10007"/>
                  <a:gd name="connsiteX163" fmla="*/ 5063 w 10000"/>
                  <a:gd name="connsiteY163" fmla="*/ 9181 h 10007"/>
                  <a:gd name="connsiteX164" fmla="*/ 5248 w 10000"/>
                  <a:gd name="connsiteY164" fmla="*/ 9259 h 10007"/>
                  <a:gd name="connsiteX165" fmla="*/ 5426 w 10000"/>
                  <a:gd name="connsiteY165" fmla="*/ 9328 h 10007"/>
                  <a:gd name="connsiteX166" fmla="*/ 5619 w 10000"/>
                  <a:gd name="connsiteY166" fmla="*/ 9396 h 10007"/>
                  <a:gd name="connsiteX167" fmla="*/ 5812 w 10000"/>
                  <a:gd name="connsiteY167" fmla="*/ 9465 h 10007"/>
                  <a:gd name="connsiteX168" fmla="*/ 6004 w 10000"/>
                  <a:gd name="connsiteY168" fmla="*/ 9529 h 10007"/>
                  <a:gd name="connsiteX169" fmla="*/ 6205 w 10000"/>
                  <a:gd name="connsiteY169" fmla="*/ 9594 h 10007"/>
                  <a:gd name="connsiteX170" fmla="*/ 6397 w 10000"/>
                  <a:gd name="connsiteY170" fmla="*/ 9654 h 10007"/>
                  <a:gd name="connsiteX171" fmla="*/ 6605 w 10000"/>
                  <a:gd name="connsiteY171" fmla="*/ 9709 h 10007"/>
                  <a:gd name="connsiteX172" fmla="*/ 6805 w 10000"/>
                  <a:gd name="connsiteY172" fmla="*/ 9764 h 10007"/>
                  <a:gd name="connsiteX173" fmla="*/ 7005 w 10000"/>
                  <a:gd name="connsiteY173" fmla="*/ 9819 h 10007"/>
                  <a:gd name="connsiteX174" fmla="*/ 7213 w 10000"/>
                  <a:gd name="connsiteY174" fmla="*/ 9870 h 10007"/>
                  <a:gd name="connsiteX175" fmla="*/ 7420 w 10000"/>
                  <a:gd name="connsiteY175" fmla="*/ 9915 h 10007"/>
                  <a:gd name="connsiteX176" fmla="*/ 7628 w 10000"/>
                  <a:gd name="connsiteY176" fmla="*/ 9961 h 10007"/>
                  <a:gd name="connsiteX177" fmla="*/ 7835 w 10000"/>
                  <a:gd name="connsiteY177" fmla="*/ 10007 h 10007"/>
                  <a:gd name="connsiteX178" fmla="*/ 7539 w 10000"/>
                  <a:gd name="connsiteY178" fmla="*/ 7758 h 10007"/>
                  <a:gd name="connsiteX179" fmla="*/ 10000 w 10000"/>
                  <a:gd name="connsiteY179" fmla="*/ 6143 h 10007"/>
                  <a:gd name="connsiteX0" fmla="*/ 10000 w 10000"/>
                  <a:gd name="connsiteY0" fmla="*/ 6143 h 10007"/>
                  <a:gd name="connsiteX1" fmla="*/ 10000 w 10000"/>
                  <a:gd name="connsiteY1" fmla="*/ 6143 h 10007"/>
                  <a:gd name="connsiteX2" fmla="*/ 9911 w 10000"/>
                  <a:gd name="connsiteY2" fmla="*/ 6129 h 10007"/>
                  <a:gd name="connsiteX3" fmla="*/ 9815 w 10000"/>
                  <a:gd name="connsiteY3" fmla="*/ 6111 h 10007"/>
                  <a:gd name="connsiteX4" fmla="*/ 9726 w 10000"/>
                  <a:gd name="connsiteY4" fmla="*/ 6093 h 10007"/>
                  <a:gd name="connsiteX5" fmla="*/ 9637 w 10000"/>
                  <a:gd name="connsiteY5" fmla="*/ 6069 h 10007"/>
                  <a:gd name="connsiteX6" fmla="*/ 9548 w 10000"/>
                  <a:gd name="connsiteY6" fmla="*/ 6050 h 10007"/>
                  <a:gd name="connsiteX7" fmla="*/ 9466 w 10000"/>
                  <a:gd name="connsiteY7" fmla="*/ 6028 h 10007"/>
                  <a:gd name="connsiteX8" fmla="*/ 9377 w 10000"/>
                  <a:gd name="connsiteY8" fmla="*/ 6005 h 10007"/>
                  <a:gd name="connsiteX9" fmla="*/ 9288 w 10000"/>
                  <a:gd name="connsiteY9" fmla="*/ 5982 h 10007"/>
                  <a:gd name="connsiteX10" fmla="*/ 9118 w 10000"/>
                  <a:gd name="connsiteY10" fmla="*/ 5931 h 10007"/>
                  <a:gd name="connsiteX11" fmla="*/ 8955 w 10000"/>
                  <a:gd name="connsiteY11" fmla="*/ 5876 h 10007"/>
                  <a:gd name="connsiteX12" fmla="*/ 8792 w 10000"/>
                  <a:gd name="connsiteY12" fmla="*/ 5817 h 10007"/>
                  <a:gd name="connsiteX13" fmla="*/ 8636 w 10000"/>
                  <a:gd name="connsiteY13" fmla="*/ 5753 h 10007"/>
                  <a:gd name="connsiteX14" fmla="*/ 8480 w 10000"/>
                  <a:gd name="connsiteY14" fmla="*/ 5688 h 10007"/>
                  <a:gd name="connsiteX15" fmla="*/ 8340 w 10000"/>
                  <a:gd name="connsiteY15" fmla="*/ 5620 h 10007"/>
                  <a:gd name="connsiteX16" fmla="*/ 8199 w 10000"/>
                  <a:gd name="connsiteY16" fmla="*/ 5546 h 10007"/>
                  <a:gd name="connsiteX17" fmla="*/ 8058 w 10000"/>
                  <a:gd name="connsiteY17" fmla="*/ 5468 h 10007"/>
                  <a:gd name="connsiteX18" fmla="*/ 7924 w 10000"/>
                  <a:gd name="connsiteY18" fmla="*/ 5386 h 10007"/>
                  <a:gd name="connsiteX19" fmla="*/ 7798 w 10000"/>
                  <a:gd name="connsiteY19" fmla="*/ 5302 h 10007"/>
                  <a:gd name="connsiteX20" fmla="*/ 7672 w 10000"/>
                  <a:gd name="connsiteY20" fmla="*/ 5215 h 10007"/>
                  <a:gd name="connsiteX21" fmla="*/ 7554 w 10000"/>
                  <a:gd name="connsiteY21" fmla="*/ 5128 h 10007"/>
                  <a:gd name="connsiteX22" fmla="*/ 7450 w 10000"/>
                  <a:gd name="connsiteY22" fmla="*/ 5032 h 10007"/>
                  <a:gd name="connsiteX23" fmla="*/ 7346 w 10000"/>
                  <a:gd name="connsiteY23" fmla="*/ 4936 h 10007"/>
                  <a:gd name="connsiteX24" fmla="*/ 7250 w 10000"/>
                  <a:gd name="connsiteY24" fmla="*/ 4840 h 10007"/>
                  <a:gd name="connsiteX25" fmla="*/ 7161 w 10000"/>
                  <a:gd name="connsiteY25" fmla="*/ 4739 h 10007"/>
                  <a:gd name="connsiteX26" fmla="*/ 7072 w 10000"/>
                  <a:gd name="connsiteY26" fmla="*/ 4637 h 10007"/>
                  <a:gd name="connsiteX27" fmla="*/ 6990 w 10000"/>
                  <a:gd name="connsiteY27" fmla="*/ 4527 h 10007"/>
                  <a:gd name="connsiteX28" fmla="*/ 6953 w 10000"/>
                  <a:gd name="connsiteY28" fmla="*/ 4477 h 10007"/>
                  <a:gd name="connsiteX29" fmla="*/ 6916 w 10000"/>
                  <a:gd name="connsiteY29" fmla="*/ 4422 h 10007"/>
                  <a:gd name="connsiteX30" fmla="*/ 6887 w 10000"/>
                  <a:gd name="connsiteY30" fmla="*/ 4367 h 10007"/>
                  <a:gd name="connsiteX31" fmla="*/ 6850 w 10000"/>
                  <a:gd name="connsiteY31" fmla="*/ 4312 h 10007"/>
                  <a:gd name="connsiteX32" fmla="*/ 6820 w 10000"/>
                  <a:gd name="connsiteY32" fmla="*/ 4257 h 10007"/>
                  <a:gd name="connsiteX33" fmla="*/ 6790 w 10000"/>
                  <a:gd name="connsiteY33" fmla="*/ 4202 h 10007"/>
                  <a:gd name="connsiteX34" fmla="*/ 6768 w 10000"/>
                  <a:gd name="connsiteY34" fmla="*/ 4142 h 10007"/>
                  <a:gd name="connsiteX35" fmla="*/ 6738 w 10000"/>
                  <a:gd name="connsiteY35" fmla="*/ 4087 h 10007"/>
                  <a:gd name="connsiteX36" fmla="*/ 6723 w 10000"/>
                  <a:gd name="connsiteY36" fmla="*/ 4027 h 10007"/>
                  <a:gd name="connsiteX37" fmla="*/ 6694 w 10000"/>
                  <a:gd name="connsiteY37" fmla="*/ 3972 h 10007"/>
                  <a:gd name="connsiteX38" fmla="*/ 6679 w 10000"/>
                  <a:gd name="connsiteY38" fmla="*/ 3912 h 10007"/>
                  <a:gd name="connsiteX39" fmla="*/ 6664 w 10000"/>
                  <a:gd name="connsiteY39" fmla="*/ 3852 h 10007"/>
                  <a:gd name="connsiteX40" fmla="*/ 6649 w 10000"/>
                  <a:gd name="connsiteY40" fmla="*/ 3793 h 10007"/>
                  <a:gd name="connsiteX41" fmla="*/ 6635 w 10000"/>
                  <a:gd name="connsiteY41" fmla="*/ 3738 h 10007"/>
                  <a:gd name="connsiteX42" fmla="*/ 6620 w 10000"/>
                  <a:gd name="connsiteY42" fmla="*/ 3678 h 10007"/>
                  <a:gd name="connsiteX43" fmla="*/ 6612 w 10000"/>
                  <a:gd name="connsiteY43" fmla="*/ 3619 h 10007"/>
                  <a:gd name="connsiteX44" fmla="*/ 6605 w 10000"/>
                  <a:gd name="connsiteY44" fmla="*/ 3559 h 10007"/>
                  <a:gd name="connsiteX45" fmla="*/ 6597 w 10000"/>
                  <a:gd name="connsiteY45" fmla="*/ 3495 h 10007"/>
                  <a:gd name="connsiteX46" fmla="*/ 6597 w 10000"/>
                  <a:gd name="connsiteY46" fmla="*/ 3435 h 10007"/>
                  <a:gd name="connsiteX47" fmla="*/ 6590 w 10000"/>
                  <a:gd name="connsiteY47" fmla="*/ 3371 h 10007"/>
                  <a:gd name="connsiteX48" fmla="*/ 6597 w 10000"/>
                  <a:gd name="connsiteY48" fmla="*/ 3311 h 10007"/>
                  <a:gd name="connsiteX49" fmla="*/ 6605 w 10000"/>
                  <a:gd name="connsiteY49" fmla="*/ 3243 h 10007"/>
                  <a:gd name="connsiteX50" fmla="*/ 6605 w 10000"/>
                  <a:gd name="connsiteY50" fmla="*/ 3178 h 10007"/>
                  <a:gd name="connsiteX51" fmla="*/ 6612 w 10000"/>
                  <a:gd name="connsiteY51" fmla="*/ 3113 h 10007"/>
                  <a:gd name="connsiteX52" fmla="*/ 6620 w 10000"/>
                  <a:gd name="connsiteY52" fmla="*/ 3049 h 10007"/>
                  <a:gd name="connsiteX53" fmla="*/ 6635 w 10000"/>
                  <a:gd name="connsiteY53" fmla="*/ 2990 h 10007"/>
                  <a:gd name="connsiteX54" fmla="*/ 6649 w 10000"/>
                  <a:gd name="connsiteY54" fmla="*/ 2926 h 10007"/>
                  <a:gd name="connsiteX55" fmla="*/ 6664 w 10000"/>
                  <a:gd name="connsiteY55" fmla="*/ 2866 h 10007"/>
                  <a:gd name="connsiteX56" fmla="*/ 6686 w 10000"/>
                  <a:gd name="connsiteY56" fmla="*/ 2802 h 10007"/>
                  <a:gd name="connsiteX57" fmla="*/ 6709 w 10000"/>
                  <a:gd name="connsiteY57" fmla="*/ 2742 h 10007"/>
                  <a:gd name="connsiteX58" fmla="*/ 6731 w 10000"/>
                  <a:gd name="connsiteY58" fmla="*/ 2683 h 10007"/>
                  <a:gd name="connsiteX59" fmla="*/ 6753 w 10000"/>
                  <a:gd name="connsiteY59" fmla="*/ 2618 h 10007"/>
                  <a:gd name="connsiteX60" fmla="*/ 6783 w 10000"/>
                  <a:gd name="connsiteY60" fmla="*/ 2563 h 10007"/>
                  <a:gd name="connsiteX61" fmla="*/ 6812 w 10000"/>
                  <a:gd name="connsiteY61" fmla="*/ 2503 h 10007"/>
                  <a:gd name="connsiteX62" fmla="*/ 6842 w 10000"/>
                  <a:gd name="connsiteY62" fmla="*/ 2443 h 10007"/>
                  <a:gd name="connsiteX63" fmla="*/ 6879 w 10000"/>
                  <a:gd name="connsiteY63" fmla="*/ 2384 h 10007"/>
                  <a:gd name="connsiteX64" fmla="*/ 6909 w 10000"/>
                  <a:gd name="connsiteY64" fmla="*/ 2329 h 10007"/>
                  <a:gd name="connsiteX65" fmla="*/ 6946 w 10000"/>
                  <a:gd name="connsiteY65" fmla="*/ 2269 h 10007"/>
                  <a:gd name="connsiteX66" fmla="*/ 6990 w 10000"/>
                  <a:gd name="connsiteY66" fmla="*/ 2214 h 10007"/>
                  <a:gd name="connsiteX67" fmla="*/ 7027 w 10000"/>
                  <a:gd name="connsiteY67" fmla="*/ 2159 h 10007"/>
                  <a:gd name="connsiteX68" fmla="*/ 7072 w 10000"/>
                  <a:gd name="connsiteY68" fmla="*/ 2104 h 10007"/>
                  <a:gd name="connsiteX69" fmla="*/ 7109 w 10000"/>
                  <a:gd name="connsiteY69" fmla="*/ 2049 h 10007"/>
                  <a:gd name="connsiteX70" fmla="*/ 7161 w 10000"/>
                  <a:gd name="connsiteY70" fmla="*/ 1999 h 10007"/>
                  <a:gd name="connsiteX71" fmla="*/ 7213 w 10000"/>
                  <a:gd name="connsiteY71" fmla="*/ 1944 h 10007"/>
                  <a:gd name="connsiteX72" fmla="*/ 7257 w 10000"/>
                  <a:gd name="connsiteY72" fmla="*/ 1889 h 10007"/>
                  <a:gd name="connsiteX73" fmla="*/ 7309 w 10000"/>
                  <a:gd name="connsiteY73" fmla="*/ 1838 h 10007"/>
                  <a:gd name="connsiteX74" fmla="*/ 7361 w 10000"/>
                  <a:gd name="connsiteY74" fmla="*/ 1787 h 10007"/>
                  <a:gd name="connsiteX75" fmla="*/ 7413 w 10000"/>
                  <a:gd name="connsiteY75" fmla="*/ 1737 h 10007"/>
                  <a:gd name="connsiteX76" fmla="*/ 7472 w 10000"/>
                  <a:gd name="connsiteY76" fmla="*/ 1686 h 10007"/>
                  <a:gd name="connsiteX77" fmla="*/ 7524 w 10000"/>
                  <a:gd name="connsiteY77" fmla="*/ 1640 h 10007"/>
                  <a:gd name="connsiteX78" fmla="*/ 7583 w 10000"/>
                  <a:gd name="connsiteY78" fmla="*/ 1594 h 10007"/>
                  <a:gd name="connsiteX79" fmla="*/ 7610 w 10000"/>
                  <a:gd name="connsiteY79" fmla="*/ 1565 h 10007"/>
                  <a:gd name="connsiteX80" fmla="*/ 5401 w 10000"/>
                  <a:gd name="connsiteY80" fmla="*/ 6 h 10007"/>
                  <a:gd name="connsiteX81" fmla="*/ 1423 w 10000"/>
                  <a:gd name="connsiteY81" fmla="*/ 0 h 10007"/>
                  <a:gd name="connsiteX82" fmla="*/ 1305 w 10000"/>
                  <a:gd name="connsiteY82" fmla="*/ 121 h 10007"/>
                  <a:gd name="connsiteX83" fmla="*/ 1223 w 10000"/>
                  <a:gd name="connsiteY83" fmla="*/ 213 h 10007"/>
                  <a:gd name="connsiteX84" fmla="*/ 1149 w 10000"/>
                  <a:gd name="connsiteY84" fmla="*/ 309 h 10007"/>
                  <a:gd name="connsiteX85" fmla="*/ 1067 w 10000"/>
                  <a:gd name="connsiteY85" fmla="*/ 406 h 10007"/>
                  <a:gd name="connsiteX86" fmla="*/ 1001 w 10000"/>
                  <a:gd name="connsiteY86" fmla="*/ 503 h 10007"/>
                  <a:gd name="connsiteX87" fmla="*/ 927 w 10000"/>
                  <a:gd name="connsiteY87" fmla="*/ 599 h 10007"/>
                  <a:gd name="connsiteX88" fmla="*/ 860 w 10000"/>
                  <a:gd name="connsiteY88" fmla="*/ 700 h 10007"/>
                  <a:gd name="connsiteX89" fmla="*/ 793 w 10000"/>
                  <a:gd name="connsiteY89" fmla="*/ 801 h 10007"/>
                  <a:gd name="connsiteX90" fmla="*/ 734 w 10000"/>
                  <a:gd name="connsiteY90" fmla="*/ 897 h 10007"/>
                  <a:gd name="connsiteX91" fmla="*/ 675 w 10000"/>
                  <a:gd name="connsiteY91" fmla="*/ 998 h 10007"/>
                  <a:gd name="connsiteX92" fmla="*/ 615 w 10000"/>
                  <a:gd name="connsiteY92" fmla="*/ 1099 h 10007"/>
                  <a:gd name="connsiteX93" fmla="*/ 556 w 10000"/>
                  <a:gd name="connsiteY93" fmla="*/ 1205 h 10007"/>
                  <a:gd name="connsiteX94" fmla="*/ 504 w 10000"/>
                  <a:gd name="connsiteY94" fmla="*/ 1301 h 10007"/>
                  <a:gd name="connsiteX95" fmla="*/ 452 w 10000"/>
                  <a:gd name="connsiteY95" fmla="*/ 1407 h 10007"/>
                  <a:gd name="connsiteX96" fmla="*/ 408 w 10000"/>
                  <a:gd name="connsiteY96" fmla="*/ 1507 h 10007"/>
                  <a:gd name="connsiteX97" fmla="*/ 363 w 10000"/>
                  <a:gd name="connsiteY97" fmla="*/ 1613 h 10007"/>
                  <a:gd name="connsiteX98" fmla="*/ 319 w 10000"/>
                  <a:gd name="connsiteY98" fmla="*/ 1718 h 10007"/>
                  <a:gd name="connsiteX99" fmla="*/ 282 w 10000"/>
                  <a:gd name="connsiteY99" fmla="*/ 1825 h 10007"/>
                  <a:gd name="connsiteX100" fmla="*/ 237 w 10000"/>
                  <a:gd name="connsiteY100" fmla="*/ 1935 h 10007"/>
                  <a:gd name="connsiteX101" fmla="*/ 208 w 10000"/>
                  <a:gd name="connsiteY101" fmla="*/ 2040 h 10007"/>
                  <a:gd name="connsiteX102" fmla="*/ 170 w 10000"/>
                  <a:gd name="connsiteY102" fmla="*/ 2150 h 10007"/>
                  <a:gd name="connsiteX103" fmla="*/ 148 w 10000"/>
                  <a:gd name="connsiteY103" fmla="*/ 2260 h 10007"/>
                  <a:gd name="connsiteX104" fmla="*/ 119 w 10000"/>
                  <a:gd name="connsiteY104" fmla="*/ 2365 h 10007"/>
                  <a:gd name="connsiteX105" fmla="*/ 96 w 10000"/>
                  <a:gd name="connsiteY105" fmla="*/ 2475 h 10007"/>
                  <a:gd name="connsiteX106" fmla="*/ 74 w 10000"/>
                  <a:gd name="connsiteY106" fmla="*/ 2586 h 10007"/>
                  <a:gd name="connsiteX107" fmla="*/ 52 w 10000"/>
                  <a:gd name="connsiteY107" fmla="*/ 2701 h 10007"/>
                  <a:gd name="connsiteX108" fmla="*/ 37 w 10000"/>
                  <a:gd name="connsiteY108" fmla="*/ 2811 h 10007"/>
                  <a:gd name="connsiteX109" fmla="*/ 22 w 10000"/>
                  <a:gd name="connsiteY109" fmla="*/ 2921 h 10007"/>
                  <a:gd name="connsiteX110" fmla="*/ 15 w 10000"/>
                  <a:gd name="connsiteY110" fmla="*/ 3031 h 10007"/>
                  <a:gd name="connsiteX111" fmla="*/ 7 w 10000"/>
                  <a:gd name="connsiteY111" fmla="*/ 3145 h 10007"/>
                  <a:gd name="connsiteX112" fmla="*/ 0 w 10000"/>
                  <a:gd name="connsiteY112" fmla="*/ 3256 h 10007"/>
                  <a:gd name="connsiteX113" fmla="*/ 0 w 10000"/>
                  <a:gd name="connsiteY113" fmla="*/ 3371 h 10007"/>
                  <a:gd name="connsiteX114" fmla="*/ 7 w 10000"/>
                  <a:gd name="connsiteY114" fmla="*/ 3518 h 10007"/>
                  <a:gd name="connsiteX115" fmla="*/ 7 w 10000"/>
                  <a:gd name="connsiteY115" fmla="*/ 3664 h 10007"/>
                  <a:gd name="connsiteX116" fmla="*/ 22 w 10000"/>
                  <a:gd name="connsiteY116" fmla="*/ 3802 h 10007"/>
                  <a:gd name="connsiteX117" fmla="*/ 37 w 10000"/>
                  <a:gd name="connsiteY117" fmla="*/ 3945 h 10007"/>
                  <a:gd name="connsiteX118" fmla="*/ 59 w 10000"/>
                  <a:gd name="connsiteY118" fmla="*/ 4087 h 10007"/>
                  <a:gd name="connsiteX119" fmla="*/ 89 w 10000"/>
                  <a:gd name="connsiteY119" fmla="*/ 4229 h 10007"/>
                  <a:gd name="connsiteX120" fmla="*/ 119 w 10000"/>
                  <a:gd name="connsiteY120" fmla="*/ 4371 h 10007"/>
                  <a:gd name="connsiteX121" fmla="*/ 148 w 10000"/>
                  <a:gd name="connsiteY121" fmla="*/ 4513 h 10007"/>
                  <a:gd name="connsiteX122" fmla="*/ 193 w 10000"/>
                  <a:gd name="connsiteY122" fmla="*/ 4652 h 10007"/>
                  <a:gd name="connsiteX123" fmla="*/ 237 w 10000"/>
                  <a:gd name="connsiteY123" fmla="*/ 4789 h 10007"/>
                  <a:gd name="connsiteX124" fmla="*/ 282 w 10000"/>
                  <a:gd name="connsiteY124" fmla="*/ 4927 h 10007"/>
                  <a:gd name="connsiteX125" fmla="*/ 334 w 10000"/>
                  <a:gd name="connsiteY125" fmla="*/ 5064 h 10007"/>
                  <a:gd name="connsiteX126" fmla="*/ 393 w 10000"/>
                  <a:gd name="connsiteY126" fmla="*/ 5197 h 10007"/>
                  <a:gd name="connsiteX127" fmla="*/ 452 w 10000"/>
                  <a:gd name="connsiteY127" fmla="*/ 5330 h 10007"/>
                  <a:gd name="connsiteX128" fmla="*/ 519 w 10000"/>
                  <a:gd name="connsiteY128" fmla="*/ 5464 h 10007"/>
                  <a:gd name="connsiteX129" fmla="*/ 586 w 10000"/>
                  <a:gd name="connsiteY129" fmla="*/ 5597 h 10007"/>
                  <a:gd name="connsiteX130" fmla="*/ 660 w 10000"/>
                  <a:gd name="connsiteY130" fmla="*/ 5725 h 10007"/>
                  <a:gd name="connsiteX131" fmla="*/ 741 w 10000"/>
                  <a:gd name="connsiteY131" fmla="*/ 5853 h 10007"/>
                  <a:gd name="connsiteX132" fmla="*/ 823 w 10000"/>
                  <a:gd name="connsiteY132" fmla="*/ 5986 h 10007"/>
                  <a:gd name="connsiteX133" fmla="*/ 904 w 10000"/>
                  <a:gd name="connsiteY133" fmla="*/ 6111 h 10007"/>
                  <a:gd name="connsiteX134" fmla="*/ 993 w 10000"/>
                  <a:gd name="connsiteY134" fmla="*/ 6235 h 10007"/>
                  <a:gd name="connsiteX135" fmla="*/ 1090 w 10000"/>
                  <a:gd name="connsiteY135" fmla="*/ 6354 h 10007"/>
                  <a:gd name="connsiteX136" fmla="*/ 1186 w 10000"/>
                  <a:gd name="connsiteY136" fmla="*/ 6478 h 10007"/>
                  <a:gd name="connsiteX137" fmla="*/ 1290 w 10000"/>
                  <a:gd name="connsiteY137" fmla="*/ 6601 h 10007"/>
                  <a:gd name="connsiteX138" fmla="*/ 1386 w 10000"/>
                  <a:gd name="connsiteY138" fmla="*/ 6721 h 10007"/>
                  <a:gd name="connsiteX139" fmla="*/ 1497 w 10000"/>
                  <a:gd name="connsiteY139" fmla="*/ 6841 h 10007"/>
                  <a:gd name="connsiteX140" fmla="*/ 1609 w 10000"/>
                  <a:gd name="connsiteY140" fmla="*/ 6955 h 10007"/>
                  <a:gd name="connsiteX141" fmla="*/ 1727 w 10000"/>
                  <a:gd name="connsiteY141" fmla="*/ 7074 h 10007"/>
                  <a:gd name="connsiteX142" fmla="*/ 1846 w 10000"/>
                  <a:gd name="connsiteY142" fmla="*/ 7189 h 10007"/>
                  <a:gd name="connsiteX143" fmla="*/ 1964 w 10000"/>
                  <a:gd name="connsiteY143" fmla="*/ 7299 h 10007"/>
                  <a:gd name="connsiteX144" fmla="*/ 2090 w 10000"/>
                  <a:gd name="connsiteY144" fmla="*/ 7409 h 10007"/>
                  <a:gd name="connsiteX145" fmla="*/ 2224 w 10000"/>
                  <a:gd name="connsiteY145" fmla="*/ 7520 h 10007"/>
                  <a:gd name="connsiteX146" fmla="*/ 2350 w 10000"/>
                  <a:gd name="connsiteY146" fmla="*/ 7630 h 10007"/>
                  <a:gd name="connsiteX147" fmla="*/ 2491 w 10000"/>
                  <a:gd name="connsiteY147" fmla="*/ 7735 h 10007"/>
                  <a:gd name="connsiteX148" fmla="*/ 2617 w 10000"/>
                  <a:gd name="connsiteY148" fmla="*/ 7841 h 10007"/>
                  <a:gd name="connsiteX149" fmla="*/ 2765 w 10000"/>
                  <a:gd name="connsiteY149" fmla="*/ 7942 h 10007"/>
                  <a:gd name="connsiteX150" fmla="*/ 2906 w 10000"/>
                  <a:gd name="connsiteY150" fmla="*/ 8042 h 10007"/>
                  <a:gd name="connsiteX151" fmla="*/ 3054 w 10000"/>
                  <a:gd name="connsiteY151" fmla="*/ 8143 h 10007"/>
                  <a:gd name="connsiteX152" fmla="*/ 3210 w 10000"/>
                  <a:gd name="connsiteY152" fmla="*/ 8241 h 10007"/>
                  <a:gd name="connsiteX153" fmla="*/ 3358 w 10000"/>
                  <a:gd name="connsiteY153" fmla="*/ 8337 h 10007"/>
                  <a:gd name="connsiteX154" fmla="*/ 3514 w 10000"/>
                  <a:gd name="connsiteY154" fmla="*/ 8433 h 10007"/>
                  <a:gd name="connsiteX155" fmla="*/ 3677 w 10000"/>
                  <a:gd name="connsiteY155" fmla="*/ 8525 h 10007"/>
                  <a:gd name="connsiteX156" fmla="*/ 3840 w 10000"/>
                  <a:gd name="connsiteY156" fmla="*/ 8612 h 10007"/>
                  <a:gd name="connsiteX157" fmla="*/ 4010 w 10000"/>
                  <a:gd name="connsiteY157" fmla="*/ 8703 h 10007"/>
                  <a:gd name="connsiteX158" fmla="*/ 4181 w 10000"/>
                  <a:gd name="connsiteY158" fmla="*/ 8781 h 10007"/>
                  <a:gd name="connsiteX159" fmla="*/ 4351 w 10000"/>
                  <a:gd name="connsiteY159" fmla="*/ 8868 h 10007"/>
                  <a:gd name="connsiteX160" fmla="*/ 4522 w 10000"/>
                  <a:gd name="connsiteY160" fmla="*/ 8947 h 10007"/>
                  <a:gd name="connsiteX161" fmla="*/ 4700 w 10000"/>
                  <a:gd name="connsiteY161" fmla="*/ 9030 h 10007"/>
                  <a:gd name="connsiteX162" fmla="*/ 4878 w 10000"/>
                  <a:gd name="connsiteY162" fmla="*/ 9108 h 10007"/>
                  <a:gd name="connsiteX163" fmla="*/ 5063 w 10000"/>
                  <a:gd name="connsiteY163" fmla="*/ 9181 h 10007"/>
                  <a:gd name="connsiteX164" fmla="*/ 5248 w 10000"/>
                  <a:gd name="connsiteY164" fmla="*/ 9259 h 10007"/>
                  <a:gd name="connsiteX165" fmla="*/ 5426 w 10000"/>
                  <a:gd name="connsiteY165" fmla="*/ 9328 h 10007"/>
                  <a:gd name="connsiteX166" fmla="*/ 5619 w 10000"/>
                  <a:gd name="connsiteY166" fmla="*/ 9396 h 10007"/>
                  <a:gd name="connsiteX167" fmla="*/ 5812 w 10000"/>
                  <a:gd name="connsiteY167" fmla="*/ 9465 h 10007"/>
                  <a:gd name="connsiteX168" fmla="*/ 6004 w 10000"/>
                  <a:gd name="connsiteY168" fmla="*/ 9529 h 10007"/>
                  <a:gd name="connsiteX169" fmla="*/ 6205 w 10000"/>
                  <a:gd name="connsiteY169" fmla="*/ 9594 h 10007"/>
                  <a:gd name="connsiteX170" fmla="*/ 6397 w 10000"/>
                  <a:gd name="connsiteY170" fmla="*/ 9654 h 10007"/>
                  <a:gd name="connsiteX171" fmla="*/ 6605 w 10000"/>
                  <a:gd name="connsiteY171" fmla="*/ 9709 h 10007"/>
                  <a:gd name="connsiteX172" fmla="*/ 6805 w 10000"/>
                  <a:gd name="connsiteY172" fmla="*/ 9764 h 10007"/>
                  <a:gd name="connsiteX173" fmla="*/ 7005 w 10000"/>
                  <a:gd name="connsiteY173" fmla="*/ 9819 h 10007"/>
                  <a:gd name="connsiteX174" fmla="*/ 7213 w 10000"/>
                  <a:gd name="connsiteY174" fmla="*/ 9870 h 10007"/>
                  <a:gd name="connsiteX175" fmla="*/ 7420 w 10000"/>
                  <a:gd name="connsiteY175" fmla="*/ 9915 h 10007"/>
                  <a:gd name="connsiteX176" fmla="*/ 7628 w 10000"/>
                  <a:gd name="connsiteY176" fmla="*/ 9961 h 10007"/>
                  <a:gd name="connsiteX177" fmla="*/ 7835 w 10000"/>
                  <a:gd name="connsiteY177" fmla="*/ 10007 h 10007"/>
                  <a:gd name="connsiteX178" fmla="*/ 7539 w 10000"/>
                  <a:gd name="connsiteY178" fmla="*/ 7758 h 10007"/>
                  <a:gd name="connsiteX179" fmla="*/ 10000 w 10000"/>
                  <a:gd name="connsiteY179" fmla="*/ 6143 h 10007"/>
                  <a:gd name="connsiteX0" fmla="*/ 10000 w 10000"/>
                  <a:gd name="connsiteY0" fmla="*/ 6144 h 10008"/>
                  <a:gd name="connsiteX1" fmla="*/ 10000 w 10000"/>
                  <a:gd name="connsiteY1" fmla="*/ 6144 h 10008"/>
                  <a:gd name="connsiteX2" fmla="*/ 9911 w 10000"/>
                  <a:gd name="connsiteY2" fmla="*/ 6130 h 10008"/>
                  <a:gd name="connsiteX3" fmla="*/ 9815 w 10000"/>
                  <a:gd name="connsiteY3" fmla="*/ 6112 h 10008"/>
                  <a:gd name="connsiteX4" fmla="*/ 9726 w 10000"/>
                  <a:gd name="connsiteY4" fmla="*/ 6094 h 10008"/>
                  <a:gd name="connsiteX5" fmla="*/ 9637 w 10000"/>
                  <a:gd name="connsiteY5" fmla="*/ 6070 h 10008"/>
                  <a:gd name="connsiteX6" fmla="*/ 9548 w 10000"/>
                  <a:gd name="connsiteY6" fmla="*/ 6051 h 10008"/>
                  <a:gd name="connsiteX7" fmla="*/ 9466 w 10000"/>
                  <a:gd name="connsiteY7" fmla="*/ 6029 h 10008"/>
                  <a:gd name="connsiteX8" fmla="*/ 9377 w 10000"/>
                  <a:gd name="connsiteY8" fmla="*/ 6006 h 10008"/>
                  <a:gd name="connsiteX9" fmla="*/ 9288 w 10000"/>
                  <a:gd name="connsiteY9" fmla="*/ 5983 h 10008"/>
                  <a:gd name="connsiteX10" fmla="*/ 9118 w 10000"/>
                  <a:gd name="connsiteY10" fmla="*/ 5932 h 10008"/>
                  <a:gd name="connsiteX11" fmla="*/ 8955 w 10000"/>
                  <a:gd name="connsiteY11" fmla="*/ 5877 h 10008"/>
                  <a:gd name="connsiteX12" fmla="*/ 8792 w 10000"/>
                  <a:gd name="connsiteY12" fmla="*/ 5818 h 10008"/>
                  <a:gd name="connsiteX13" fmla="*/ 8636 w 10000"/>
                  <a:gd name="connsiteY13" fmla="*/ 5754 h 10008"/>
                  <a:gd name="connsiteX14" fmla="*/ 8480 w 10000"/>
                  <a:gd name="connsiteY14" fmla="*/ 5689 h 10008"/>
                  <a:gd name="connsiteX15" fmla="*/ 8340 w 10000"/>
                  <a:gd name="connsiteY15" fmla="*/ 5621 h 10008"/>
                  <a:gd name="connsiteX16" fmla="*/ 8199 w 10000"/>
                  <a:gd name="connsiteY16" fmla="*/ 5547 h 10008"/>
                  <a:gd name="connsiteX17" fmla="*/ 8058 w 10000"/>
                  <a:gd name="connsiteY17" fmla="*/ 5469 h 10008"/>
                  <a:gd name="connsiteX18" fmla="*/ 7924 w 10000"/>
                  <a:gd name="connsiteY18" fmla="*/ 5387 h 10008"/>
                  <a:gd name="connsiteX19" fmla="*/ 7798 w 10000"/>
                  <a:gd name="connsiteY19" fmla="*/ 5303 h 10008"/>
                  <a:gd name="connsiteX20" fmla="*/ 7672 w 10000"/>
                  <a:gd name="connsiteY20" fmla="*/ 5216 h 10008"/>
                  <a:gd name="connsiteX21" fmla="*/ 7554 w 10000"/>
                  <a:gd name="connsiteY21" fmla="*/ 5129 h 10008"/>
                  <a:gd name="connsiteX22" fmla="*/ 7450 w 10000"/>
                  <a:gd name="connsiteY22" fmla="*/ 5033 h 10008"/>
                  <a:gd name="connsiteX23" fmla="*/ 7346 w 10000"/>
                  <a:gd name="connsiteY23" fmla="*/ 4937 h 10008"/>
                  <a:gd name="connsiteX24" fmla="*/ 7250 w 10000"/>
                  <a:gd name="connsiteY24" fmla="*/ 4841 h 10008"/>
                  <a:gd name="connsiteX25" fmla="*/ 7161 w 10000"/>
                  <a:gd name="connsiteY25" fmla="*/ 4740 h 10008"/>
                  <a:gd name="connsiteX26" fmla="*/ 7072 w 10000"/>
                  <a:gd name="connsiteY26" fmla="*/ 4638 h 10008"/>
                  <a:gd name="connsiteX27" fmla="*/ 6990 w 10000"/>
                  <a:gd name="connsiteY27" fmla="*/ 4528 h 10008"/>
                  <a:gd name="connsiteX28" fmla="*/ 6953 w 10000"/>
                  <a:gd name="connsiteY28" fmla="*/ 4478 h 10008"/>
                  <a:gd name="connsiteX29" fmla="*/ 6916 w 10000"/>
                  <a:gd name="connsiteY29" fmla="*/ 4423 h 10008"/>
                  <a:gd name="connsiteX30" fmla="*/ 6887 w 10000"/>
                  <a:gd name="connsiteY30" fmla="*/ 4368 h 10008"/>
                  <a:gd name="connsiteX31" fmla="*/ 6850 w 10000"/>
                  <a:gd name="connsiteY31" fmla="*/ 4313 h 10008"/>
                  <a:gd name="connsiteX32" fmla="*/ 6820 w 10000"/>
                  <a:gd name="connsiteY32" fmla="*/ 4258 h 10008"/>
                  <a:gd name="connsiteX33" fmla="*/ 6790 w 10000"/>
                  <a:gd name="connsiteY33" fmla="*/ 4203 h 10008"/>
                  <a:gd name="connsiteX34" fmla="*/ 6768 w 10000"/>
                  <a:gd name="connsiteY34" fmla="*/ 4143 h 10008"/>
                  <a:gd name="connsiteX35" fmla="*/ 6738 w 10000"/>
                  <a:gd name="connsiteY35" fmla="*/ 4088 h 10008"/>
                  <a:gd name="connsiteX36" fmla="*/ 6723 w 10000"/>
                  <a:gd name="connsiteY36" fmla="*/ 4028 h 10008"/>
                  <a:gd name="connsiteX37" fmla="*/ 6694 w 10000"/>
                  <a:gd name="connsiteY37" fmla="*/ 3973 h 10008"/>
                  <a:gd name="connsiteX38" fmla="*/ 6679 w 10000"/>
                  <a:gd name="connsiteY38" fmla="*/ 3913 h 10008"/>
                  <a:gd name="connsiteX39" fmla="*/ 6664 w 10000"/>
                  <a:gd name="connsiteY39" fmla="*/ 3853 h 10008"/>
                  <a:gd name="connsiteX40" fmla="*/ 6649 w 10000"/>
                  <a:gd name="connsiteY40" fmla="*/ 3794 h 10008"/>
                  <a:gd name="connsiteX41" fmla="*/ 6635 w 10000"/>
                  <a:gd name="connsiteY41" fmla="*/ 3739 h 10008"/>
                  <a:gd name="connsiteX42" fmla="*/ 6620 w 10000"/>
                  <a:gd name="connsiteY42" fmla="*/ 3679 h 10008"/>
                  <a:gd name="connsiteX43" fmla="*/ 6612 w 10000"/>
                  <a:gd name="connsiteY43" fmla="*/ 3620 h 10008"/>
                  <a:gd name="connsiteX44" fmla="*/ 6605 w 10000"/>
                  <a:gd name="connsiteY44" fmla="*/ 3560 h 10008"/>
                  <a:gd name="connsiteX45" fmla="*/ 6597 w 10000"/>
                  <a:gd name="connsiteY45" fmla="*/ 3496 h 10008"/>
                  <a:gd name="connsiteX46" fmla="*/ 6597 w 10000"/>
                  <a:gd name="connsiteY46" fmla="*/ 3436 h 10008"/>
                  <a:gd name="connsiteX47" fmla="*/ 6590 w 10000"/>
                  <a:gd name="connsiteY47" fmla="*/ 3372 h 10008"/>
                  <a:gd name="connsiteX48" fmla="*/ 6597 w 10000"/>
                  <a:gd name="connsiteY48" fmla="*/ 3312 h 10008"/>
                  <a:gd name="connsiteX49" fmla="*/ 6605 w 10000"/>
                  <a:gd name="connsiteY49" fmla="*/ 3244 h 10008"/>
                  <a:gd name="connsiteX50" fmla="*/ 6605 w 10000"/>
                  <a:gd name="connsiteY50" fmla="*/ 3179 h 10008"/>
                  <a:gd name="connsiteX51" fmla="*/ 6612 w 10000"/>
                  <a:gd name="connsiteY51" fmla="*/ 3114 h 10008"/>
                  <a:gd name="connsiteX52" fmla="*/ 6620 w 10000"/>
                  <a:gd name="connsiteY52" fmla="*/ 3050 h 10008"/>
                  <a:gd name="connsiteX53" fmla="*/ 6635 w 10000"/>
                  <a:gd name="connsiteY53" fmla="*/ 2991 h 10008"/>
                  <a:gd name="connsiteX54" fmla="*/ 6649 w 10000"/>
                  <a:gd name="connsiteY54" fmla="*/ 2927 h 10008"/>
                  <a:gd name="connsiteX55" fmla="*/ 6664 w 10000"/>
                  <a:gd name="connsiteY55" fmla="*/ 2867 h 10008"/>
                  <a:gd name="connsiteX56" fmla="*/ 6686 w 10000"/>
                  <a:gd name="connsiteY56" fmla="*/ 2803 h 10008"/>
                  <a:gd name="connsiteX57" fmla="*/ 6709 w 10000"/>
                  <a:gd name="connsiteY57" fmla="*/ 2743 h 10008"/>
                  <a:gd name="connsiteX58" fmla="*/ 6731 w 10000"/>
                  <a:gd name="connsiteY58" fmla="*/ 2684 h 10008"/>
                  <a:gd name="connsiteX59" fmla="*/ 6753 w 10000"/>
                  <a:gd name="connsiteY59" fmla="*/ 2619 h 10008"/>
                  <a:gd name="connsiteX60" fmla="*/ 6783 w 10000"/>
                  <a:gd name="connsiteY60" fmla="*/ 2564 h 10008"/>
                  <a:gd name="connsiteX61" fmla="*/ 6812 w 10000"/>
                  <a:gd name="connsiteY61" fmla="*/ 2504 h 10008"/>
                  <a:gd name="connsiteX62" fmla="*/ 6842 w 10000"/>
                  <a:gd name="connsiteY62" fmla="*/ 2444 h 10008"/>
                  <a:gd name="connsiteX63" fmla="*/ 6879 w 10000"/>
                  <a:gd name="connsiteY63" fmla="*/ 2385 h 10008"/>
                  <a:gd name="connsiteX64" fmla="*/ 6909 w 10000"/>
                  <a:gd name="connsiteY64" fmla="*/ 2330 h 10008"/>
                  <a:gd name="connsiteX65" fmla="*/ 6946 w 10000"/>
                  <a:gd name="connsiteY65" fmla="*/ 2270 h 10008"/>
                  <a:gd name="connsiteX66" fmla="*/ 6990 w 10000"/>
                  <a:gd name="connsiteY66" fmla="*/ 2215 h 10008"/>
                  <a:gd name="connsiteX67" fmla="*/ 7027 w 10000"/>
                  <a:gd name="connsiteY67" fmla="*/ 2160 h 10008"/>
                  <a:gd name="connsiteX68" fmla="*/ 7072 w 10000"/>
                  <a:gd name="connsiteY68" fmla="*/ 2105 h 10008"/>
                  <a:gd name="connsiteX69" fmla="*/ 7109 w 10000"/>
                  <a:gd name="connsiteY69" fmla="*/ 2050 h 10008"/>
                  <a:gd name="connsiteX70" fmla="*/ 7161 w 10000"/>
                  <a:gd name="connsiteY70" fmla="*/ 2000 h 10008"/>
                  <a:gd name="connsiteX71" fmla="*/ 7213 w 10000"/>
                  <a:gd name="connsiteY71" fmla="*/ 1945 h 10008"/>
                  <a:gd name="connsiteX72" fmla="*/ 7257 w 10000"/>
                  <a:gd name="connsiteY72" fmla="*/ 1890 h 10008"/>
                  <a:gd name="connsiteX73" fmla="*/ 7309 w 10000"/>
                  <a:gd name="connsiteY73" fmla="*/ 1839 h 10008"/>
                  <a:gd name="connsiteX74" fmla="*/ 7361 w 10000"/>
                  <a:gd name="connsiteY74" fmla="*/ 1788 h 10008"/>
                  <a:gd name="connsiteX75" fmla="*/ 7413 w 10000"/>
                  <a:gd name="connsiteY75" fmla="*/ 1738 h 10008"/>
                  <a:gd name="connsiteX76" fmla="*/ 7472 w 10000"/>
                  <a:gd name="connsiteY76" fmla="*/ 1687 h 10008"/>
                  <a:gd name="connsiteX77" fmla="*/ 7524 w 10000"/>
                  <a:gd name="connsiteY77" fmla="*/ 1641 h 10008"/>
                  <a:gd name="connsiteX78" fmla="*/ 7583 w 10000"/>
                  <a:gd name="connsiteY78" fmla="*/ 1595 h 10008"/>
                  <a:gd name="connsiteX79" fmla="*/ 7610 w 10000"/>
                  <a:gd name="connsiteY79" fmla="*/ 1566 h 10008"/>
                  <a:gd name="connsiteX80" fmla="*/ 5412 w 10000"/>
                  <a:gd name="connsiteY80" fmla="*/ 0 h 10008"/>
                  <a:gd name="connsiteX81" fmla="*/ 1423 w 10000"/>
                  <a:gd name="connsiteY81" fmla="*/ 1 h 10008"/>
                  <a:gd name="connsiteX82" fmla="*/ 1305 w 10000"/>
                  <a:gd name="connsiteY82" fmla="*/ 122 h 10008"/>
                  <a:gd name="connsiteX83" fmla="*/ 1223 w 10000"/>
                  <a:gd name="connsiteY83" fmla="*/ 214 h 10008"/>
                  <a:gd name="connsiteX84" fmla="*/ 1149 w 10000"/>
                  <a:gd name="connsiteY84" fmla="*/ 310 h 10008"/>
                  <a:gd name="connsiteX85" fmla="*/ 1067 w 10000"/>
                  <a:gd name="connsiteY85" fmla="*/ 407 h 10008"/>
                  <a:gd name="connsiteX86" fmla="*/ 1001 w 10000"/>
                  <a:gd name="connsiteY86" fmla="*/ 504 h 10008"/>
                  <a:gd name="connsiteX87" fmla="*/ 927 w 10000"/>
                  <a:gd name="connsiteY87" fmla="*/ 600 h 10008"/>
                  <a:gd name="connsiteX88" fmla="*/ 860 w 10000"/>
                  <a:gd name="connsiteY88" fmla="*/ 701 h 10008"/>
                  <a:gd name="connsiteX89" fmla="*/ 793 w 10000"/>
                  <a:gd name="connsiteY89" fmla="*/ 802 h 10008"/>
                  <a:gd name="connsiteX90" fmla="*/ 734 w 10000"/>
                  <a:gd name="connsiteY90" fmla="*/ 898 h 10008"/>
                  <a:gd name="connsiteX91" fmla="*/ 675 w 10000"/>
                  <a:gd name="connsiteY91" fmla="*/ 999 h 10008"/>
                  <a:gd name="connsiteX92" fmla="*/ 615 w 10000"/>
                  <a:gd name="connsiteY92" fmla="*/ 1100 h 10008"/>
                  <a:gd name="connsiteX93" fmla="*/ 556 w 10000"/>
                  <a:gd name="connsiteY93" fmla="*/ 1206 h 10008"/>
                  <a:gd name="connsiteX94" fmla="*/ 504 w 10000"/>
                  <a:gd name="connsiteY94" fmla="*/ 1302 h 10008"/>
                  <a:gd name="connsiteX95" fmla="*/ 452 w 10000"/>
                  <a:gd name="connsiteY95" fmla="*/ 1408 h 10008"/>
                  <a:gd name="connsiteX96" fmla="*/ 408 w 10000"/>
                  <a:gd name="connsiteY96" fmla="*/ 1508 h 10008"/>
                  <a:gd name="connsiteX97" fmla="*/ 363 w 10000"/>
                  <a:gd name="connsiteY97" fmla="*/ 1614 h 10008"/>
                  <a:gd name="connsiteX98" fmla="*/ 319 w 10000"/>
                  <a:gd name="connsiteY98" fmla="*/ 1719 h 10008"/>
                  <a:gd name="connsiteX99" fmla="*/ 282 w 10000"/>
                  <a:gd name="connsiteY99" fmla="*/ 1826 h 10008"/>
                  <a:gd name="connsiteX100" fmla="*/ 237 w 10000"/>
                  <a:gd name="connsiteY100" fmla="*/ 1936 h 10008"/>
                  <a:gd name="connsiteX101" fmla="*/ 208 w 10000"/>
                  <a:gd name="connsiteY101" fmla="*/ 2041 h 10008"/>
                  <a:gd name="connsiteX102" fmla="*/ 170 w 10000"/>
                  <a:gd name="connsiteY102" fmla="*/ 2151 h 10008"/>
                  <a:gd name="connsiteX103" fmla="*/ 148 w 10000"/>
                  <a:gd name="connsiteY103" fmla="*/ 2261 h 10008"/>
                  <a:gd name="connsiteX104" fmla="*/ 119 w 10000"/>
                  <a:gd name="connsiteY104" fmla="*/ 2366 h 10008"/>
                  <a:gd name="connsiteX105" fmla="*/ 96 w 10000"/>
                  <a:gd name="connsiteY105" fmla="*/ 2476 h 10008"/>
                  <a:gd name="connsiteX106" fmla="*/ 74 w 10000"/>
                  <a:gd name="connsiteY106" fmla="*/ 2587 h 10008"/>
                  <a:gd name="connsiteX107" fmla="*/ 52 w 10000"/>
                  <a:gd name="connsiteY107" fmla="*/ 2702 h 10008"/>
                  <a:gd name="connsiteX108" fmla="*/ 37 w 10000"/>
                  <a:gd name="connsiteY108" fmla="*/ 2812 h 10008"/>
                  <a:gd name="connsiteX109" fmla="*/ 22 w 10000"/>
                  <a:gd name="connsiteY109" fmla="*/ 2922 h 10008"/>
                  <a:gd name="connsiteX110" fmla="*/ 15 w 10000"/>
                  <a:gd name="connsiteY110" fmla="*/ 3032 h 10008"/>
                  <a:gd name="connsiteX111" fmla="*/ 7 w 10000"/>
                  <a:gd name="connsiteY111" fmla="*/ 3146 h 10008"/>
                  <a:gd name="connsiteX112" fmla="*/ 0 w 10000"/>
                  <a:gd name="connsiteY112" fmla="*/ 3257 h 10008"/>
                  <a:gd name="connsiteX113" fmla="*/ 0 w 10000"/>
                  <a:gd name="connsiteY113" fmla="*/ 3372 h 10008"/>
                  <a:gd name="connsiteX114" fmla="*/ 7 w 10000"/>
                  <a:gd name="connsiteY114" fmla="*/ 3519 h 10008"/>
                  <a:gd name="connsiteX115" fmla="*/ 7 w 10000"/>
                  <a:gd name="connsiteY115" fmla="*/ 3665 h 10008"/>
                  <a:gd name="connsiteX116" fmla="*/ 22 w 10000"/>
                  <a:gd name="connsiteY116" fmla="*/ 3803 h 10008"/>
                  <a:gd name="connsiteX117" fmla="*/ 37 w 10000"/>
                  <a:gd name="connsiteY117" fmla="*/ 3946 h 10008"/>
                  <a:gd name="connsiteX118" fmla="*/ 59 w 10000"/>
                  <a:gd name="connsiteY118" fmla="*/ 4088 h 10008"/>
                  <a:gd name="connsiteX119" fmla="*/ 89 w 10000"/>
                  <a:gd name="connsiteY119" fmla="*/ 4230 h 10008"/>
                  <a:gd name="connsiteX120" fmla="*/ 119 w 10000"/>
                  <a:gd name="connsiteY120" fmla="*/ 4372 h 10008"/>
                  <a:gd name="connsiteX121" fmla="*/ 148 w 10000"/>
                  <a:gd name="connsiteY121" fmla="*/ 4514 h 10008"/>
                  <a:gd name="connsiteX122" fmla="*/ 193 w 10000"/>
                  <a:gd name="connsiteY122" fmla="*/ 4653 h 10008"/>
                  <a:gd name="connsiteX123" fmla="*/ 237 w 10000"/>
                  <a:gd name="connsiteY123" fmla="*/ 4790 h 10008"/>
                  <a:gd name="connsiteX124" fmla="*/ 282 w 10000"/>
                  <a:gd name="connsiteY124" fmla="*/ 4928 h 10008"/>
                  <a:gd name="connsiteX125" fmla="*/ 334 w 10000"/>
                  <a:gd name="connsiteY125" fmla="*/ 5065 h 10008"/>
                  <a:gd name="connsiteX126" fmla="*/ 393 w 10000"/>
                  <a:gd name="connsiteY126" fmla="*/ 5198 h 10008"/>
                  <a:gd name="connsiteX127" fmla="*/ 452 w 10000"/>
                  <a:gd name="connsiteY127" fmla="*/ 5331 h 10008"/>
                  <a:gd name="connsiteX128" fmla="*/ 519 w 10000"/>
                  <a:gd name="connsiteY128" fmla="*/ 5465 h 10008"/>
                  <a:gd name="connsiteX129" fmla="*/ 586 w 10000"/>
                  <a:gd name="connsiteY129" fmla="*/ 5598 h 10008"/>
                  <a:gd name="connsiteX130" fmla="*/ 660 w 10000"/>
                  <a:gd name="connsiteY130" fmla="*/ 5726 h 10008"/>
                  <a:gd name="connsiteX131" fmla="*/ 741 w 10000"/>
                  <a:gd name="connsiteY131" fmla="*/ 5854 h 10008"/>
                  <a:gd name="connsiteX132" fmla="*/ 823 w 10000"/>
                  <a:gd name="connsiteY132" fmla="*/ 5987 h 10008"/>
                  <a:gd name="connsiteX133" fmla="*/ 904 w 10000"/>
                  <a:gd name="connsiteY133" fmla="*/ 6112 h 10008"/>
                  <a:gd name="connsiteX134" fmla="*/ 993 w 10000"/>
                  <a:gd name="connsiteY134" fmla="*/ 6236 h 10008"/>
                  <a:gd name="connsiteX135" fmla="*/ 1090 w 10000"/>
                  <a:gd name="connsiteY135" fmla="*/ 6355 h 10008"/>
                  <a:gd name="connsiteX136" fmla="*/ 1186 w 10000"/>
                  <a:gd name="connsiteY136" fmla="*/ 6479 h 10008"/>
                  <a:gd name="connsiteX137" fmla="*/ 1290 w 10000"/>
                  <a:gd name="connsiteY137" fmla="*/ 6602 h 10008"/>
                  <a:gd name="connsiteX138" fmla="*/ 1386 w 10000"/>
                  <a:gd name="connsiteY138" fmla="*/ 6722 h 10008"/>
                  <a:gd name="connsiteX139" fmla="*/ 1497 w 10000"/>
                  <a:gd name="connsiteY139" fmla="*/ 6842 h 10008"/>
                  <a:gd name="connsiteX140" fmla="*/ 1609 w 10000"/>
                  <a:gd name="connsiteY140" fmla="*/ 6956 h 10008"/>
                  <a:gd name="connsiteX141" fmla="*/ 1727 w 10000"/>
                  <a:gd name="connsiteY141" fmla="*/ 7075 h 10008"/>
                  <a:gd name="connsiteX142" fmla="*/ 1846 w 10000"/>
                  <a:gd name="connsiteY142" fmla="*/ 7190 h 10008"/>
                  <a:gd name="connsiteX143" fmla="*/ 1964 w 10000"/>
                  <a:gd name="connsiteY143" fmla="*/ 7300 h 10008"/>
                  <a:gd name="connsiteX144" fmla="*/ 2090 w 10000"/>
                  <a:gd name="connsiteY144" fmla="*/ 7410 h 10008"/>
                  <a:gd name="connsiteX145" fmla="*/ 2224 w 10000"/>
                  <a:gd name="connsiteY145" fmla="*/ 7521 h 10008"/>
                  <a:gd name="connsiteX146" fmla="*/ 2350 w 10000"/>
                  <a:gd name="connsiteY146" fmla="*/ 7631 h 10008"/>
                  <a:gd name="connsiteX147" fmla="*/ 2491 w 10000"/>
                  <a:gd name="connsiteY147" fmla="*/ 7736 h 10008"/>
                  <a:gd name="connsiteX148" fmla="*/ 2617 w 10000"/>
                  <a:gd name="connsiteY148" fmla="*/ 7842 h 10008"/>
                  <a:gd name="connsiteX149" fmla="*/ 2765 w 10000"/>
                  <a:gd name="connsiteY149" fmla="*/ 7943 h 10008"/>
                  <a:gd name="connsiteX150" fmla="*/ 2906 w 10000"/>
                  <a:gd name="connsiteY150" fmla="*/ 8043 h 10008"/>
                  <a:gd name="connsiteX151" fmla="*/ 3054 w 10000"/>
                  <a:gd name="connsiteY151" fmla="*/ 8144 h 10008"/>
                  <a:gd name="connsiteX152" fmla="*/ 3210 w 10000"/>
                  <a:gd name="connsiteY152" fmla="*/ 8242 h 10008"/>
                  <a:gd name="connsiteX153" fmla="*/ 3358 w 10000"/>
                  <a:gd name="connsiteY153" fmla="*/ 8338 h 10008"/>
                  <a:gd name="connsiteX154" fmla="*/ 3514 w 10000"/>
                  <a:gd name="connsiteY154" fmla="*/ 8434 h 10008"/>
                  <a:gd name="connsiteX155" fmla="*/ 3677 w 10000"/>
                  <a:gd name="connsiteY155" fmla="*/ 8526 h 10008"/>
                  <a:gd name="connsiteX156" fmla="*/ 3840 w 10000"/>
                  <a:gd name="connsiteY156" fmla="*/ 8613 h 10008"/>
                  <a:gd name="connsiteX157" fmla="*/ 4010 w 10000"/>
                  <a:gd name="connsiteY157" fmla="*/ 8704 h 10008"/>
                  <a:gd name="connsiteX158" fmla="*/ 4181 w 10000"/>
                  <a:gd name="connsiteY158" fmla="*/ 8782 h 10008"/>
                  <a:gd name="connsiteX159" fmla="*/ 4351 w 10000"/>
                  <a:gd name="connsiteY159" fmla="*/ 8869 h 10008"/>
                  <a:gd name="connsiteX160" fmla="*/ 4522 w 10000"/>
                  <a:gd name="connsiteY160" fmla="*/ 8948 h 10008"/>
                  <a:gd name="connsiteX161" fmla="*/ 4700 w 10000"/>
                  <a:gd name="connsiteY161" fmla="*/ 9031 h 10008"/>
                  <a:gd name="connsiteX162" fmla="*/ 4878 w 10000"/>
                  <a:gd name="connsiteY162" fmla="*/ 9109 h 10008"/>
                  <a:gd name="connsiteX163" fmla="*/ 5063 w 10000"/>
                  <a:gd name="connsiteY163" fmla="*/ 9182 h 10008"/>
                  <a:gd name="connsiteX164" fmla="*/ 5248 w 10000"/>
                  <a:gd name="connsiteY164" fmla="*/ 9260 h 10008"/>
                  <a:gd name="connsiteX165" fmla="*/ 5426 w 10000"/>
                  <a:gd name="connsiteY165" fmla="*/ 9329 h 10008"/>
                  <a:gd name="connsiteX166" fmla="*/ 5619 w 10000"/>
                  <a:gd name="connsiteY166" fmla="*/ 9397 h 10008"/>
                  <a:gd name="connsiteX167" fmla="*/ 5812 w 10000"/>
                  <a:gd name="connsiteY167" fmla="*/ 9466 h 10008"/>
                  <a:gd name="connsiteX168" fmla="*/ 6004 w 10000"/>
                  <a:gd name="connsiteY168" fmla="*/ 9530 h 10008"/>
                  <a:gd name="connsiteX169" fmla="*/ 6205 w 10000"/>
                  <a:gd name="connsiteY169" fmla="*/ 9595 h 10008"/>
                  <a:gd name="connsiteX170" fmla="*/ 6397 w 10000"/>
                  <a:gd name="connsiteY170" fmla="*/ 9655 h 10008"/>
                  <a:gd name="connsiteX171" fmla="*/ 6605 w 10000"/>
                  <a:gd name="connsiteY171" fmla="*/ 9710 h 10008"/>
                  <a:gd name="connsiteX172" fmla="*/ 6805 w 10000"/>
                  <a:gd name="connsiteY172" fmla="*/ 9765 h 10008"/>
                  <a:gd name="connsiteX173" fmla="*/ 7005 w 10000"/>
                  <a:gd name="connsiteY173" fmla="*/ 9820 h 10008"/>
                  <a:gd name="connsiteX174" fmla="*/ 7213 w 10000"/>
                  <a:gd name="connsiteY174" fmla="*/ 9871 h 10008"/>
                  <a:gd name="connsiteX175" fmla="*/ 7420 w 10000"/>
                  <a:gd name="connsiteY175" fmla="*/ 9916 h 10008"/>
                  <a:gd name="connsiteX176" fmla="*/ 7628 w 10000"/>
                  <a:gd name="connsiteY176" fmla="*/ 9962 h 10008"/>
                  <a:gd name="connsiteX177" fmla="*/ 7835 w 10000"/>
                  <a:gd name="connsiteY177" fmla="*/ 10008 h 10008"/>
                  <a:gd name="connsiteX178" fmla="*/ 7539 w 10000"/>
                  <a:gd name="connsiteY178" fmla="*/ 7759 h 10008"/>
                  <a:gd name="connsiteX179" fmla="*/ 10000 w 10000"/>
                  <a:gd name="connsiteY179" fmla="*/ 614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0000" h="10008">
                    <a:moveTo>
                      <a:pt x="10000" y="6144"/>
                    </a:moveTo>
                    <a:lnTo>
                      <a:pt x="10000" y="6144"/>
                    </a:lnTo>
                    <a:lnTo>
                      <a:pt x="9911" y="6130"/>
                    </a:lnTo>
                    <a:lnTo>
                      <a:pt x="9815" y="6112"/>
                    </a:lnTo>
                    <a:lnTo>
                      <a:pt x="9726" y="6094"/>
                    </a:lnTo>
                    <a:lnTo>
                      <a:pt x="9637" y="6070"/>
                    </a:lnTo>
                    <a:cubicBezTo>
                      <a:pt x="9607" y="6064"/>
                      <a:pt x="9578" y="6057"/>
                      <a:pt x="9548" y="6051"/>
                    </a:cubicBezTo>
                    <a:lnTo>
                      <a:pt x="9466" y="6029"/>
                    </a:lnTo>
                    <a:lnTo>
                      <a:pt x="9377" y="6006"/>
                    </a:lnTo>
                    <a:lnTo>
                      <a:pt x="9288" y="5983"/>
                    </a:lnTo>
                    <a:lnTo>
                      <a:pt x="9118" y="5932"/>
                    </a:lnTo>
                    <a:lnTo>
                      <a:pt x="8955" y="5877"/>
                    </a:lnTo>
                    <a:lnTo>
                      <a:pt x="8792" y="5818"/>
                    </a:lnTo>
                    <a:lnTo>
                      <a:pt x="8636" y="5754"/>
                    </a:lnTo>
                    <a:lnTo>
                      <a:pt x="8480" y="5689"/>
                    </a:lnTo>
                    <a:lnTo>
                      <a:pt x="8340" y="5621"/>
                    </a:lnTo>
                    <a:lnTo>
                      <a:pt x="8199" y="5547"/>
                    </a:lnTo>
                    <a:lnTo>
                      <a:pt x="8058" y="5469"/>
                    </a:lnTo>
                    <a:cubicBezTo>
                      <a:pt x="8013" y="5442"/>
                      <a:pt x="7969" y="5414"/>
                      <a:pt x="7924" y="5387"/>
                    </a:cubicBezTo>
                    <a:lnTo>
                      <a:pt x="7798" y="5303"/>
                    </a:lnTo>
                    <a:lnTo>
                      <a:pt x="7672" y="5216"/>
                    </a:lnTo>
                    <a:lnTo>
                      <a:pt x="7554" y="5129"/>
                    </a:lnTo>
                    <a:lnTo>
                      <a:pt x="7450" y="5033"/>
                    </a:lnTo>
                    <a:lnTo>
                      <a:pt x="7346" y="4937"/>
                    </a:lnTo>
                    <a:lnTo>
                      <a:pt x="7250" y="4841"/>
                    </a:lnTo>
                    <a:lnTo>
                      <a:pt x="7161" y="4740"/>
                    </a:lnTo>
                    <a:cubicBezTo>
                      <a:pt x="7131" y="4706"/>
                      <a:pt x="7102" y="4672"/>
                      <a:pt x="7072" y="4638"/>
                    </a:cubicBezTo>
                    <a:cubicBezTo>
                      <a:pt x="7045" y="4601"/>
                      <a:pt x="7017" y="4565"/>
                      <a:pt x="6990" y="4528"/>
                    </a:cubicBezTo>
                    <a:cubicBezTo>
                      <a:pt x="6978" y="4511"/>
                      <a:pt x="6965" y="4495"/>
                      <a:pt x="6953" y="4478"/>
                    </a:cubicBezTo>
                    <a:cubicBezTo>
                      <a:pt x="6941" y="4460"/>
                      <a:pt x="6928" y="4441"/>
                      <a:pt x="6916" y="4423"/>
                    </a:cubicBezTo>
                    <a:cubicBezTo>
                      <a:pt x="6906" y="4405"/>
                      <a:pt x="6897" y="4386"/>
                      <a:pt x="6887" y="4368"/>
                    </a:cubicBezTo>
                    <a:cubicBezTo>
                      <a:pt x="6875" y="4350"/>
                      <a:pt x="6862" y="4331"/>
                      <a:pt x="6850" y="4313"/>
                    </a:cubicBezTo>
                    <a:cubicBezTo>
                      <a:pt x="6840" y="4295"/>
                      <a:pt x="6830" y="4276"/>
                      <a:pt x="6820" y="4258"/>
                    </a:cubicBezTo>
                    <a:cubicBezTo>
                      <a:pt x="6810" y="4240"/>
                      <a:pt x="6800" y="4221"/>
                      <a:pt x="6790" y="4203"/>
                    </a:cubicBezTo>
                    <a:cubicBezTo>
                      <a:pt x="6783" y="4183"/>
                      <a:pt x="6775" y="4163"/>
                      <a:pt x="6768" y="4143"/>
                    </a:cubicBezTo>
                    <a:cubicBezTo>
                      <a:pt x="6758" y="4125"/>
                      <a:pt x="6748" y="4106"/>
                      <a:pt x="6738" y="4088"/>
                    </a:cubicBezTo>
                    <a:lnTo>
                      <a:pt x="6723" y="4028"/>
                    </a:lnTo>
                    <a:cubicBezTo>
                      <a:pt x="6713" y="4010"/>
                      <a:pt x="6704" y="3991"/>
                      <a:pt x="6694" y="3973"/>
                    </a:cubicBezTo>
                    <a:lnTo>
                      <a:pt x="6679" y="3913"/>
                    </a:lnTo>
                    <a:lnTo>
                      <a:pt x="6664" y="3853"/>
                    </a:lnTo>
                    <a:cubicBezTo>
                      <a:pt x="6659" y="3833"/>
                      <a:pt x="6654" y="3814"/>
                      <a:pt x="6649" y="3794"/>
                    </a:cubicBezTo>
                    <a:cubicBezTo>
                      <a:pt x="6644" y="3776"/>
                      <a:pt x="6640" y="3757"/>
                      <a:pt x="6635" y="3739"/>
                    </a:cubicBezTo>
                    <a:lnTo>
                      <a:pt x="6620" y="3679"/>
                    </a:lnTo>
                    <a:cubicBezTo>
                      <a:pt x="6617" y="3659"/>
                      <a:pt x="6615" y="3640"/>
                      <a:pt x="6612" y="3620"/>
                    </a:cubicBezTo>
                    <a:cubicBezTo>
                      <a:pt x="6610" y="3600"/>
                      <a:pt x="6607" y="3580"/>
                      <a:pt x="6605" y="3560"/>
                    </a:cubicBezTo>
                    <a:cubicBezTo>
                      <a:pt x="6602" y="3539"/>
                      <a:pt x="6600" y="3517"/>
                      <a:pt x="6597" y="3496"/>
                    </a:cubicBezTo>
                    <a:lnTo>
                      <a:pt x="6597" y="3436"/>
                    </a:lnTo>
                    <a:cubicBezTo>
                      <a:pt x="6595" y="3415"/>
                      <a:pt x="6592" y="3393"/>
                      <a:pt x="6590" y="3372"/>
                    </a:cubicBezTo>
                    <a:cubicBezTo>
                      <a:pt x="6592" y="3352"/>
                      <a:pt x="6595" y="3332"/>
                      <a:pt x="6597" y="3312"/>
                    </a:cubicBezTo>
                    <a:cubicBezTo>
                      <a:pt x="6600" y="3289"/>
                      <a:pt x="6602" y="3267"/>
                      <a:pt x="6605" y="3244"/>
                    </a:cubicBezTo>
                    <a:lnTo>
                      <a:pt x="6605" y="3179"/>
                    </a:lnTo>
                    <a:cubicBezTo>
                      <a:pt x="6607" y="3157"/>
                      <a:pt x="6610" y="3136"/>
                      <a:pt x="6612" y="3114"/>
                    </a:cubicBezTo>
                    <a:cubicBezTo>
                      <a:pt x="6615" y="3093"/>
                      <a:pt x="6617" y="3071"/>
                      <a:pt x="6620" y="3050"/>
                    </a:cubicBezTo>
                    <a:cubicBezTo>
                      <a:pt x="6625" y="3030"/>
                      <a:pt x="6630" y="3011"/>
                      <a:pt x="6635" y="2991"/>
                    </a:cubicBezTo>
                    <a:cubicBezTo>
                      <a:pt x="6640" y="2970"/>
                      <a:pt x="6644" y="2948"/>
                      <a:pt x="6649" y="2927"/>
                    </a:cubicBezTo>
                    <a:lnTo>
                      <a:pt x="6664" y="2867"/>
                    </a:lnTo>
                    <a:cubicBezTo>
                      <a:pt x="6671" y="2846"/>
                      <a:pt x="6679" y="2824"/>
                      <a:pt x="6686" y="2803"/>
                    </a:cubicBezTo>
                    <a:cubicBezTo>
                      <a:pt x="6694" y="2783"/>
                      <a:pt x="6701" y="2763"/>
                      <a:pt x="6709" y="2743"/>
                    </a:cubicBezTo>
                    <a:cubicBezTo>
                      <a:pt x="6716" y="2723"/>
                      <a:pt x="6724" y="2704"/>
                      <a:pt x="6731" y="2684"/>
                    </a:cubicBezTo>
                    <a:cubicBezTo>
                      <a:pt x="6738" y="2662"/>
                      <a:pt x="6746" y="2641"/>
                      <a:pt x="6753" y="2619"/>
                    </a:cubicBezTo>
                    <a:cubicBezTo>
                      <a:pt x="6763" y="2601"/>
                      <a:pt x="6773" y="2582"/>
                      <a:pt x="6783" y="2564"/>
                    </a:cubicBezTo>
                    <a:cubicBezTo>
                      <a:pt x="6793" y="2544"/>
                      <a:pt x="6802" y="2525"/>
                      <a:pt x="6812" y="2504"/>
                    </a:cubicBezTo>
                    <a:lnTo>
                      <a:pt x="6842" y="2444"/>
                    </a:lnTo>
                    <a:cubicBezTo>
                      <a:pt x="6854" y="2424"/>
                      <a:pt x="6867" y="2405"/>
                      <a:pt x="6879" y="2385"/>
                    </a:cubicBezTo>
                    <a:cubicBezTo>
                      <a:pt x="6889" y="2367"/>
                      <a:pt x="6899" y="2348"/>
                      <a:pt x="6909" y="2330"/>
                    </a:cubicBezTo>
                    <a:cubicBezTo>
                      <a:pt x="6921" y="2310"/>
                      <a:pt x="6934" y="2290"/>
                      <a:pt x="6946" y="2270"/>
                    </a:cubicBezTo>
                    <a:cubicBezTo>
                      <a:pt x="6961" y="2252"/>
                      <a:pt x="6975" y="2233"/>
                      <a:pt x="6990" y="2215"/>
                    </a:cubicBezTo>
                    <a:cubicBezTo>
                      <a:pt x="7002" y="2197"/>
                      <a:pt x="7015" y="2178"/>
                      <a:pt x="7027" y="2160"/>
                    </a:cubicBezTo>
                    <a:cubicBezTo>
                      <a:pt x="7042" y="2142"/>
                      <a:pt x="7057" y="2123"/>
                      <a:pt x="7072" y="2105"/>
                    </a:cubicBezTo>
                    <a:cubicBezTo>
                      <a:pt x="7084" y="2087"/>
                      <a:pt x="7097" y="2068"/>
                      <a:pt x="7109" y="2050"/>
                    </a:cubicBezTo>
                    <a:cubicBezTo>
                      <a:pt x="7126" y="2033"/>
                      <a:pt x="7144" y="2017"/>
                      <a:pt x="7161" y="2000"/>
                    </a:cubicBezTo>
                    <a:lnTo>
                      <a:pt x="7213" y="1945"/>
                    </a:lnTo>
                    <a:cubicBezTo>
                      <a:pt x="7228" y="1927"/>
                      <a:pt x="7242" y="1908"/>
                      <a:pt x="7257" y="1890"/>
                    </a:cubicBezTo>
                    <a:cubicBezTo>
                      <a:pt x="7274" y="1873"/>
                      <a:pt x="7292" y="1856"/>
                      <a:pt x="7309" y="1839"/>
                    </a:cubicBezTo>
                    <a:cubicBezTo>
                      <a:pt x="7326" y="1822"/>
                      <a:pt x="7344" y="1806"/>
                      <a:pt x="7361" y="1788"/>
                    </a:cubicBezTo>
                    <a:cubicBezTo>
                      <a:pt x="7378" y="1771"/>
                      <a:pt x="7396" y="1755"/>
                      <a:pt x="7413" y="1738"/>
                    </a:cubicBezTo>
                    <a:cubicBezTo>
                      <a:pt x="7433" y="1721"/>
                      <a:pt x="7452" y="1704"/>
                      <a:pt x="7472" y="1687"/>
                    </a:cubicBezTo>
                    <a:lnTo>
                      <a:pt x="7524" y="1641"/>
                    </a:lnTo>
                    <a:cubicBezTo>
                      <a:pt x="7544" y="1626"/>
                      <a:pt x="7563" y="1610"/>
                      <a:pt x="7583" y="1595"/>
                    </a:cubicBezTo>
                    <a:cubicBezTo>
                      <a:pt x="7603" y="1578"/>
                      <a:pt x="7590" y="1583"/>
                      <a:pt x="7610" y="1566"/>
                    </a:cubicBezTo>
                    <a:lnTo>
                      <a:pt x="5412" y="0"/>
                    </a:lnTo>
                    <a:lnTo>
                      <a:pt x="1423" y="1"/>
                    </a:lnTo>
                    <a:cubicBezTo>
                      <a:pt x="1391" y="44"/>
                      <a:pt x="1337" y="79"/>
                      <a:pt x="1305" y="122"/>
                    </a:cubicBezTo>
                    <a:cubicBezTo>
                      <a:pt x="1278" y="153"/>
                      <a:pt x="1250" y="183"/>
                      <a:pt x="1223" y="214"/>
                    </a:cubicBezTo>
                    <a:cubicBezTo>
                      <a:pt x="1198" y="246"/>
                      <a:pt x="1174" y="278"/>
                      <a:pt x="1149" y="310"/>
                    </a:cubicBezTo>
                    <a:lnTo>
                      <a:pt x="1067" y="407"/>
                    </a:lnTo>
                    <a:cubicBezTo>
                      <a:pt x="1045" y="439"/>
                      <a:pt x="1023" y="472"/>
                      <a:pt x="1001" y="504"/>
                    </a:cubicBezTo>
                    <a:cubicBezTo>
                      <a:pt x="976" y="536"/>
                      <a:pt x="952" y="568"/>
                      <a:pt x="927" y="600"/>
                    </a:cubicBezTo>
                    <a:cubicBezTo>
                      <a:pt x="905" y="634"/>
                      <a:pt x="882" y="667"/>
                      <a:pt x="860" y="701"/>
                    </a:cubicBezTo>
                    <a:cubicBezTo>
                      <a:pt x="838" y="735"/>
                      <a:pt x="815" y="768"/>
                      <a:pt x="793" y="802"/>
                    </a:cubicBezTo>
                    <a:cubicBezTo>
                      <a:pt x="773" y="834"/>
                      <a:pt x="754" y="866"/>
                      <a:pt x="734" y="898"/>
                    </a:cubicBezTo>
                    <a:cubicBezTo>
                      <a:pt x="714" y="932"/>
                      <a:pt x="695" y="965"/>
                      <a:pt x="675" y="999"/>
                    </a:cubicBezTo>
                    <a:cubicBezTo>
                      <a:pt x="655" y="1032"/>
                      <a:pt x="635" y="1066"/>
                      <a:pt x="615" y="1100"/>
                    </a:cubicBezTo>
                    <a:cubicBezTo>
                      <a:pt x="595" y="1135"/>
                      <a:pt x="576" y="1171"/>
                      <a:pt x="556" y="1206"/>
                    </a:cubicBezTo>
                    <a:cubicBezTo>
                      <a:pt x="539" y="1238"/>
                      <a:pt x="521" y="1270"/>
                      <a:pt x="504" y="1302"/>
                    </a:cubicBezTo>
                    <a:cubicBezTo>
                      <a:pt x="487" y="1337"/>
                      <a:pt x="469" y="1373"/>
                      <a:pt x="452" y="1408"/>
                    </a:cubicBezTo>
                    <a:cubicBezTo>
                      <a:pt x="437" y="1441"/>
                      <a:pt x="423" y="1475"/>
                      <a:pt x="408" y="1508"/>
                    </a:cubicBezTo>
                    <a:cubicBezTo>
                      <a:pt x="393" y="1543"/>
                      <a:pt x="378" y="1579"/>
                      <a:pt x="363" y="1614"/>
                    </a:cubicBezTo>
                    <a:cubicBezTo>
                      <a:pt x="348" y="1649"/>
                      <a:pt x="334" y="1684"/>
                      <a:pt x="319" y="1719"/>
                    </a:cubicBezTo>
                    <a:cubicBezTo>
                      <a:pt x="307" y="1754"/>
                      <a:pt x="294" y="1790"/>
                      <a:pt x="282" y="1826"/>
                    </a:cubicBezTo>
                    <a:cubicBezTo>
                      <a:pt x="267" y="1863"/>
                      <a:pt x="252" y="1899"/>
                      <a:pt x="237" y="1936"/>
                    </a:cubicBezTo>
                    <a:cubicBezTo>
                      <a:pt x="227" y="1971"/>
                      <a:pt x="218" y="2006"/>
                      <a:pt x="208" y="2041"/>
                    </a:cubicBezTo>
                    <a:cubicBezTo>
                      <a:pt x="195" y="2078"/>
                      <a:pt x="183" y="2114"/>
                      <a:pt x="170" y="2151"/>
                    </a:cubicBezTo>
                    <a:cubicBezTo>
                      <a:pt x="163" y="2188"/>
                      <a:pt x="155" y="2224"/>
                      <a:pt x="148" y="2261"/>
                    </a:cubicBezTo>
                    <a:cubicBezTo>
                      <a:pt x="138" y="2296"/>
                      <a:pt x="129" y="2331"/>
                      <a:pt x="119" y="2366"/>
                    </a:cubicBezTo>
                    <a:cubicBezTo>
                      <a:pt x="111" y="2403"/>
                      <a:pt x="104" y="2439"/>
                      <a:pt x="96" y="2476"/>
                    </a:cubicBezTo>
                    <a:cubicBezTo>
                      <a:pt x="89" y="2514"/>
                      <a:pt x="81" y="2550"/>
                      <a:pt x="74" y="2587"/>
                    </a:cubicBezTo>
                    <a:cubicBezTo>
                      <a:pt x="67" y="2625"/>
                      <a:pt x="59" y="2664"/>
                      <a:pt x="52" y="2702"/>
                    </a:cubicBezTo>
                    <a:cubicBezTo>
                      <a:pt x="47" y="2739"/>
                      <a:pt x="42" y="2775"/>
                      <a:pt x="37" y="2812"/>
                    </a:cubicBezTo>
                    <a:cubicBezTo>
                      <a:pt x="32" y="2849"/>
                      <a:pt x="27" y="2885"/>
                      <a:pt x="22" y="2922"/>
                    </a:cubicBezTo>
                    <a:cubicBezTo>
                      <a:pt x="20" y="2959"/>
                      <a:pt x="17" y="2995"/>
                      <a:pt x="15" y="3032"/>
                    </a:cubicBezTo>
                    <a:cubicBezTo>
                      <a:pt x="12" y="3070"/>
                      <a:pt x="10" y="3108"/>
                      <a:pt x="7" y="3146"/>
                    </a:cubicBezTo>
                    <a:cubicBezTo>
                      <a:pt x="5" y="3183"/>
                      <a:pt x="2" y="3219"/>
                      <a:pt x="0" y="3257"/>
                    </a:cubicBezTo>
                    <a:lnTo>
                      <a:pt x="0" y="3372"/>
                    </a:lnTo>
                    <a:cubicBezTo>
                      <a:pt x="2" y="3421"/>
                      <a:pt x="5" y="3470"/>
                      <a:pt x="7" y="3519"/>
                    </a:cubicBezTo>
                    <a:lnTo>
                      <a:pt x="7" y="3665"/>
                    </a:lnTo>
                    <a:lnTo>
                      <a:pt x="22" y="3803"/>
                    </a:lnTo>
                    <a:cubicBezTo>
                      <a:pt x="27" y="3850"/>
                      <a:pt x="32" y="3898"/>
                      <a:pt x="37" y="3946"/>
                    </a:cubicBezTo>
                    <a:cubicBezTo>
                      <a:pt x="44" y="3993"/>
                      <a:pt x="52" y="4041"/>
                      <a:pt x="59" y="4088"/>
                    </a:cubicBezTo>
                    <a:cubicBezTo>
                      <a:pt x="69" y="4135"/>
                      <a:pt x="79" y="4183"/>
                      <a:pt x="89" y="4230"/>
                    </a:cubicBezTo>
                    <a:cubicBezTo>
                      <a:pt x="99" y="4277"/>
                      <a:pt x="109" y="4325"/>
                      <a:pt x="119" y="4372"/>
                    </a:cubicBezTo>
                    <a:cubicBezTo>
                      <a:pt x="129" y="4419"/>
                      <a:pt x="138" y="4467"/>
                      <a:pt x="148" y="4514"/>
                    </a:cubicBezTo>
                    <a:cubicBezTo>
                      <a:pt x="163" y="4560"/>
                      <a:pt x="178" y="4607"/>
                      <a:pt x="193" y="4653"/>
                    </a:cubicBezTo>
                    <a:cubicBezTo>
                      <a:pt x="208" y="4699"/>
                      <a:pt x="222" y="4744"/>
                      <a:pt x="237" y="4790"/>
                    </a:cubicBezTo>
                    <a:lnTo>
                      <a:pt x="282" y="4928"/>
                    </a:lnTo>
                    <a:cubicBezTo>
                      <a:pt x="299" y="4974"/>
                      <a:pt x="317" y="5019"/>
                      <a:pt x="334" y="5065"/>
                    </a:cubicBezTo>
                    <a:cubicBezTo>
                      <a:pt x="354" y="5109"/>
                      <a:pt x="373" y="5154"/>
                      <a:pt x="393" y="5198"/>
                    </a:cubicBezTo>
                    <a:cubicBezTo>
                      <a:pt x="413" y="5242"/>
                      <a:pt x="432" y="5287"/>
                      <a:pt x="452" y="5331"/>
                    </a:cubicBezTo>
                    <a:cubicBezTo>
                      <a:pt x="474" y="5376"/>
                      <a:pt x="497" y="5421"/>
                      <a:pt x="519" y="5465"/>
                    </a:cubicBezTo>
                    <a:cubicBezTo>
                      <a:pt x="541" y="5509"/>
                      <a:pt x="564" y="5554"/>
                      <a:pt x="586" y="5598"/>
                    </a:cubicBezTo>
                    <a:lnTo>
                      <a:pt x="660" y="5726"/>
                    </a:lnTo>
                    <a:cubicBezTo>
                      <a:pt x="687" y="5769"/>
                      <a:pt x="714" y="5811"/>
                      <a:pt x="741" y="5854"/>
                    </a:cubicBezTo>
                    <a:lnTo>
                      <a:pt x="823" y="5987"/>
                    </a:lnTo>
                    <a:cubicBezTo>
                      <a:pt x="850" y="6028"/>
                      <a:pt x="877" y="6070"/>
                      <a:pt x="904" y="6112"/>
                    </a:cubicBezTo>
                    <a:cubicBezTo>
                      <a:pt x="934" y="6153"/>
                      <a:pt x="963" y="6195"/>
                      <a:pt x="993" y="6236"/>
                    </a:cubicBezTo>
                    <a:cubicBezTo>
                      <a:pt x="1025" y="6276"/>
                      <a:pt x="1058" y="6315"/>
                      <a:pt x="1090" y="6355"/>
                    </a:cubicBezTo>
                    <a:cubicBezTo>
                      <a:pt x="1122" y="6396"/>
                      <a:pt x="1154" y="6438"/>
                      <a:pt x="1186" y="6479"/>
                    </a:cubicBezTo>
                    <a:cubicBezTo>
                      <a:pt x="1221" y="6520"/>
                      <a:pt x="1255" y="6561"/>
                      <a:pt x="1290" y="6602"/>
                    </a:cubicBezTo>
                    <a:lnTo>
                      <a:pt x="1386" y="6722"/>
                    </a:lnTo>
                    <a:lnTo>
                      <a:pt x="1497" y="6842"/>
                    </a:lnTo>
                    <a:lnTo>
                      <a:pt x="1609" y="6956"/>
                    </a:lnTo>
                    <a:cubicBezTo>
                      <a:pt x="1648" y="6996"/>
                      <a:pt x="1688" y="7035"/>
                      <a:pt x="1727" y="7075"/>
                    </a:cubicBezTo>
                    <a:cubicBezTo>
                      <a:pt x="1767" y="7113"/>
                      <a:pt x="1806" y="7152"/>
                      <a:pt x="1846" y="7190"/>
                    </a:cubicBezTo>
                    <a:cubicBezTo>
                      <a:pt x="1885" y="7227"/>
                      <a:pt x="1925" y="7263"/>
                      <a:pt x="1964" y="7300"/>
                    </a:cubicBezTo>
                    <a:lnTo>
                      <a:pt x="2090" y="7410"/>
                    </a:lnTo>
                    <a:lnTo>
                      <a:pt x="2224" y="7521"/>
                    </a:lnTo>
                    <a:lnTo>
                      <a:pt x="2350" y="7631"/>
                    </a:lnTo>
                    <a:lnTo>
                      <a:pt x="2491" y="7736"/>
                    </a:lnTo>
                    <a:lnTo>
                      <a:pt x="2617" y="7842"/>
                    </a:lnTo>
                    <a:cubicBezTo>
                      <a:pt x="2666" y="7876"/>
                      <a:pt x="2716" y="7909"/>
                      <a:pt x="2765" y="7943"/>
                    </a:cubicBezTo>
                    <a:lnTo>
                      <a:pt x="2906" y="8043"/>
                    </a:lnTo>
                    <a:cubicBezTo>
                      <a:pt x="2955" y="8077"/>
                      <a:pt x="3005" y="8110"/>
                      <a:pt x="3054" y="8144"/>
                    </a:cubicBezTo>
                    <a:lnTo>
                      <a:pt x="3210" y="8242"/>
                    </a:lnTo>
                    <a:lnTo>
                      <a:pt x="3358" y="8338"/>
                    </a:lnTo>
                    <a:lnTo>
                      <a:pt x="3514" y="8434"/>
                    </a:lnTo>
                    <a:lnTo>
                      <a:pt x="3677" y="8526"/>
                    </a:lnTo>
                    <a:lnTo>
                      <a:pt x="3840" y="8613"/>
                    </a:lnTo>
                    <a:lnTo>
                      <a:pt x="4010" y="8704"/>
                    </a:lnTo>
                    <a:lnTo>
                      <a:pt x="4181" y="8782"/>
                    </a:lnTo>
                    <a:lnTo>
                      <a:pt x="4351" y="8869"/>
                    </a:lnTo>
                    <a:lnTo>
                      <a:pt x="4522" y="8948"/>
                    </a:lnTo>
                    <a:lnTo>
                      <a:pt x="4700" y="9031"/>
                    </a:lnTo>
                    <a:lnTo>
                      <a:pt x="4878" y="9109"/>
                    </a:lnTo>
                    <a:lnTo>
                      <a:pt x="5063" y="9182"/>
                    </a:lnTo>
                    <a:lnTo>
                      <a:pt x="5248" y="9260"/>
                    </a:lnTo>
                    <a:lnTo>
                      <a:pt x="5426" y="9329"/>
                    </a:lnTo>
                    <a:lnTo>
                      <a:pt x="5619" y="9397"/>
                    </a:lnTo>
                    <a:lnTo>
                      <a:pt x="5812" y="9466"/>
                    </a:lnTo>
                    <a:lnTo>
                      <a:pt x="6004" y="9530"/>
                    </a:lnTo>
                    <a:lnTo>
                      <a:pt x="6205" y="9595"/>
                    </a:lnTo>
                    <a:lnTo>
                      <a:pt x="6397" y="9655"/>
                    </a:lnTo>
                    <a:lnTo>
                      <a:pt x="6605" y="9710"/>
                    </a:lnTo>
                    <a:lnTo>
                      <a:pt x="6805" y="9765"/>
                    </a:lnTo>
                    <a:lnTo>
                      <a:pt x="7005" y="9820"/>
                    </a:lnTo>
                    <a:lnTo>
                      <a:pt x="7213" y="9871"/>
                    </a:lnTo>
                    <a:lnTo>
                      <a:pt x="7420" y="9916"/>
                    </a:lnTo>
                    <a:lnTo>
                      <a:pt x="7628" y="9962"/>
                    </a:lnTo>
                    <a:lnTo>
                      <a:pt x="7835" y="10008"/>
                    </a:lnTo>
                    <a:cubicBezTo>
                      <a:pt x="7736" y="9258"/>
                      <a:pt x="7638" y="8509"/>
                      <a:pt x="7539" y="7759"/>
                    </a:cubicBezTo>
                    <a:lnTo>
                      <a:pt x="10000" y="6144"/>
                    </a:lnTo>
                    <a:close/>
                  </a:path>
                </a:pathLst>
              </a:custGeom>
              <a:solidFill>
                <a:schemeClr val="accent1"/>
              </a:solidFill>
              <a:ln w="19050">
                <a:solidFill>
                  <a:schemeClr val="bg1"/>
                </a:solidFill>
                <a:round/>
                <a:headEnd/>
                <a:tailEnd/>
              </a:ln>
            </p:spPr>
            <p:txBody>
              <a:bodyPr>
                <a:noAutofit/>
              </a:bodyPr>
              <a:lstStyle/>
              <a:p>
                <a:endParaRPr lang="en-US" sz="1100" dirty="0">
                  <a:solidFill>
                    <a:srgbClr val="FFFFFF"/>
                  </a:solidFill>
                </a:endParaRPr>
              </a:p>
            </p:txBody>
          </p:sp>
          <p:sp>
            <p:nvSpPr>
              <p:cNvPr id="54" name="Freeform 6"/>
              <p:cNvSpPr>
                <a:spLocks/>
              </p:cNvSpPr>
              <p:nvPr>
                <p:custDataLst>
                  <p:tags r:id="rId12"/>
                </p:custDataLst>
              </p:nvPr>
            </p:nvSpPr>
            <p:spPr bwMode="auto">
              <a:xfrm>
                <a:off x="-53453586" y="-1173127"/>
                <a:ext cx="60999224" cy="43890433"/>
              </a:xfrm>
              <a:custGeom>
                <a:avLst/>
                <a:gdLst>
                  <a:gd name="T0" fmla="*/ 2147483647 w 5608"/>
                  <a:gd name="T1" fmla="*/ 2147483647 h 4036"/>
                  <a:gd name="T2" fmla="*/ 2147483647 w 5608"/>
                  <a:gd name="T3" fmla="*/ 2147483647 h 4036"/>
                  <a:gd name="T4" fmla="*/ 2147483647 w 5608"/>
                  <a:gd name="T5" fmla="*/ 2147483647 h 4036"/>
                  <a:gd name="T6" fmla="*/ 2147483647 w 5608"/>
                  <a:gd name="T7" fmla="*/ 2147483647 h 4036"/>
                  <a:gd name="T8" fmla="*/ 2147483647 w 5608"/>
                  <a:gd name="T9" fmla="*/ 2147483647 h 4036"/>
                  <a:gd name="T10" fmla="*/ 2147483647 w 5608"/>
                  <a:gd name="T11" fmla="*/ 2147483647 h 4036"/>
                  <a:gd name="T12" fmla="*/ 2147483647 w 5608"/>
                  <a:gd name="T13" fmla="*/ 2147483647 h 4036"/>
                  <a:gd name="T14" fmla="*/ 2147483647 w 5608"/>
                  <a:gd name="T15" fmla="*/ 2147483647 h 4036"/>
                  <a:gd name="T16" fmla="*/ 2147483647 w 5608"/>
                  <a:gd name="T17" fmla="*/ 2147483647 h 4036"/>
                  <a:gd name="T18" fmla="*/ 2147483647 w 5608"/>
                  <a:gd name="T19" fmla="*/ 2147483647 h 4036"/>
                  <a:gd name="T20" fmla="*/ 2147483647 w 5608"/>
                  <a:gd name="T21" fmla="*/ 2147483647 h 4036"/>
                  <a:gd name="T22" fmla="*/ 2147483647 w 5608"/>
                  <a:gd name="T23" fmla="*/ 2147483647 h 4036"/>
                  <a:gd name="T24" fmla="*/ 2147483647 w 5608"/>
                  <a:gd name="T25" fmla="*/ 2147483647 h 4036"/>
                  <a:gd name="T26" fmla="*/ 2147483647 w 5608"/>
                  <a:gd name="T27" fmla="*/ 2147483647 h 4036"/>
                  <a:gd name="T28" fmla="*/ 2147483647 w 5608"/>
                  <a:gd name="T29" fmla="*/ 2147483647 h 4036"/>
                  <a:gd name="T30" fmla="*/ 2147483647 w 5608"/>
                  <a:gd name="T31" fmla="*/ 2147483647 h 4036"/>
                  <a:gd name="T32" fmla="*/ 2147483647 w 5608"/>
                  <a:gd name="T33" fmla="*/ 2147483647 h 4036"/>
                  <a:gd name="T34" fmla="*/ 2147483647 w 5608"/>
                  <a:gd name="T35" fmla="*/ 2147483647 h 4036"/>
                  <a:gd name="T36" fmla="*/ 2147483647 w 5608"/>
                  <a:gd name="T37" fmla="*/ 2147483647 h 4036"/>
                  <a:gd name="T38" fmla="*/ 2147483647 w 5608"/>
                  <a:gd name="T39" fmla="*/ 2147483647 h 4036"/>
                  <a:gd name="T40" fmla="*/ 2147483647 w 5608"/>
                  <a:gd name="T41" fmla="*/ 2147483647 h 4036"/>
                  <a:gd name="T42" fmla="*/ 2147483647 w 5608"/>
                  <a:gd name="T43" fmla="*/ 2147483647 h 4036"/>
                  <a:gd name="T44" fmla="*/ 2147483647 w 5608"/>
                  <a:gd name="T45" fmla="*/ 2147483647 h 4036"/>
                  <a:gd name="T46" fmla="*/ 2147483647 w 5608"/>
                  <a:gd name="T47" fmla="*/ 2147483647 h 4036"/>
                  <a:gd name="T48" fmla="*/ 2147483647 w 5608"/>
                  <a:gd name="T49" fmla="*/ 2147483647 h 4036"/>
                  <a:gd name="T50" fmla="*/ 2147483647 w 5608"/>
                  <a:gd name="T51" fmla="*/ 2147483647 h 4036"/>
                  <a:gd name="T52" fmla="*/ 2147483647 w 5608"/>
                  <a:gd name="T53" fmla="*/ 2147483647 h 4036"/>
                  <a:gd name="T54" fmla="*/ 2147483647 w 5608"/>
                  <a:gd name="T55" fmla="*/ 2147483647 h 4036"/>
                  <a:gd name="T56" fmla="*/ 2147483647 w 5608"/>
                  <a:gd name="T57" fmla="*/ 2147483647 h 4036"/>
                  <a:gd name="T58" fmla="*/ 2147483647 w 5608"/>
                  <a:gd name="T59" fmla="*/ 2147483647 h 4036"/>
                  <a:gd name="T60" fmla="*/ 2147483647 w 5608"/>
                  <a:gd name="T61" fmla="*/ 2147483647 h 4036"/>
                  <a:gd name="T62" fmla="*/ 2147483647 w 5608"/>
                  <a:gd name="T63" fmla="*/ 2147483647 h 4036"/>
                  <a:gd name="T64" fmla="*/ 2147483647 w 5608"/>
                  <a:gd name="T65" fmla="*/ 2147483647 h 4036"/>
                  <a:gd name="T66" fmla="*/ 2147483647 w 5608"/>
                  <a:gd name="T67" fmla="*/ 2147483647 h 4036"/>
                  <a:gd name="T68" fmla="*/ 2147483647 w 5608"/>
                  <a:gd name="T69" fmla="*/ 2147483647 h 4036"/>
                  <a:gd name="T70" fmla="*/ 2147483647 w 5608"/>
                  <a:gd name="T71" fmla="*/ 2147483647 h 4036"/>
                  <a:gd name="T72" fmla="*/ 2147483647 w 5608"/>
                  <a:gd name="T73" fmla="*/ 2147483647 h 4036"/>
                  <a:gd name="T74" fmla="*/ 2147483647 w 5608"/>
                  <a:gd name="T75" fmla="*/ 2147483647 h 4036"/>
                  <a:gd name="T76" fmla="*/ 2147483647 w 5608"/>
                  <a:gd name="T77" fmla="*/ 2147483647 h 4036"/>
                  <a:gd name="T78" fmla="*/ 2147483647 w 5608"/>
                  <a:gd name="T79" fmla="*/ 2147483647 h 4036"/>
                  <a:gd name="T80" fmla="*/ 2147483647 w 5608"/>
                  <a:gd name="T81" fmla="*/ 2147483647 h 4036"/>
                  <a:gd name="T82" fmla="*/ 2147483647 w 5608"/>
                  <a:gd name="T83" fmla="*/ 2147483647 h 4036"/>
                  <a:gd name="T84" fmla="*/ 2147483647 w 5608"/>
                  <a:gd name="T85" fmla="*/ 2147483647 h 4036"/>
                  <a:gd name="T86" fmla="*/ 2147483647 w 5608"/>
                  <a:gd name="T87" fmla="*/ 2147483647 h 4036"/>
                  <a:gd name="T88" fmla="*/ 2147483647 w 5608"/>
                  <a:gd name="T89" fmla="*/ 2147483647 h 4036"/>
                  <a:gd name="T90" fmla="*/ 2147483647 w 5608"/>
                  <a:gd name="T91" fmla="*/ 2147483647 h 4036"/>
                  <a:gd name="T92" fmla="*/ 2147483647 w 5608"/>
                  <a:gd name="T93" fmla="*/ 2147483647 h 4036"/>
                  <a:gd name="T94" fmla="*/ 2147483647 w 5608"/>
                  <a:gd name="T95" fmla="*/ 2147483647 h 4036"/>
                  <a:gd name="T96" fmla="*/ 2147483647 w 5608"/>
                  <a:gd name="T97" fmla="*/ 2147483647 h 4036"/>
                  <a:gd name="T98" fmla="*/ 2147483647 w 5608"/>
                  <a:gd name="T99" fmla="*/ 2147483647 h 4036"/>
                  <a:gd name="T100" fmla="*/ 2147483647 w 5608"/>
                  <a:gd name="T101" fmla="*/ 2147483647 h 4036"/>
                  <a:gd name="T102" fmla="*/ 2147483647 w 5608"/>
                  <a:gd name="T103" fmla="*/ 2147483647 h 4036"/>
                  <a:gd name="T104" fmla="*/ 2147483647 w 5608"/>
                  <a:gd name="T105" fmla="*/ 2147483647 h 40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08"/>
                  <a:gd name="T160" fmla="*/ 0 h 4036"/>
                  <a:gd name="T161" fmla="*/ 5608 w 5608"/>
                  <a:gd name="T162" fmla="*/ 4036 h 4036"/>
                  <a:gd name="connsiteX0" fmla="*/ 5615 w 9995"/>
                  <a:gd name="connsiteY0" fmla="*/ 0 h 10000"/>
                  <a:gd name="connsiteX1" fmla="*/ 5615 w 9995"/>
                  <a:gd name="connsiteY1" fmla="*/ 0 h 10000"/>
                  <a:gd name="connsiteX2" fmla="*/ 5606 w 9995"/>
                  <a:gd name="connsiteY2" fmla="*/ 99 h 10000"/>
                  <a:gd name="connsiteX3" fmla="*/ 5592 w 9995"/>
                  <a:gd name="connsiteY3" fmla="*/ 201 h 10000"/>
                  <a:gd name="connsiteX4" fmla="*/ 5580 w 9995"/>
                  <a:gd name="connsiteY4" fmla="*/ 300 h 10000"/>
                  <a:gd name="connsiteX5" fmla="*/ 5565 w 9995"/>
                  <a:gd name="connsiteY5" fmla="*/ 394 h 10000"/>
                  <a:gd name="connsiteX6" fmla="*/ 5547 w 9995"/>
                  <a:gd name="connsiteY6" fmla="*/ 491 h 10000"/>
                  <a:gd name="connsiteX7" fmla="*/ 5528 w 9995"/>
                  <a:gd name="connsiteY7" fmla="*/ 587 h 10000"/>
                  <a:gd name="connsiteX8" fmla="*/ 5508 w 9995"/>
                  <a:gd name="connsiteY8" fmla="*/ 684 h 10000"/>
                  <a:gd name="connsiteX9" fmla="*/ 5487 w 9995"/>
                  <a:gd name="connsiteY9" fmla="*/ 778 h 10000"/>
                  <a:gd name="connsiteX10" fmla="*/ 5465 w 9995"/>
                  <a:gd name="connsiteY10" fmla="*/ 870 h 10000"/>
                  <a:gd name="connsiteX11" fmla="*/ 5439 w 9995"/>
                  <a:gd name="connsiteY11" fmla="*/ 961 h 10000"/>
                  <a:gd name="connsiteX12" fmla="*/ 5415 w 9995"/>
                  <a:gd name="connsiteY12" fmla="*/ 1053 h 10000"/>
                  <a:gd name="connsiteX13" fmla="*/ 5387 w 9995"/>
                  <a:gd name="connsiteY13" fmla="*/ 1145 h 10000"/>
                  <a:gd name="connsiteX14" fmla="*/ 5358 w 9995"/>
                  <a:gd name="connsiteY14" fmla="*/ 1231 h 10000"/>
                  <a:gd name="connsiteX15" fmla="*/ 5328 w 9995"/>
                  <a:gd name="connsiteY15" fmla="*/ 1318 h 10000"/>
                  <a:gd name="connsiteX16" fmla="*/ 5298 w 9995"/>
                  <a:gd name="connsiteY16" fmla="*/ 1405 h 10000"/>
                  <a:gd name="connsiteX17" fmla="*/ 5266 w 9995"/>
                  <a:gd name="connsiteY17" fmla="*/ 1494 h 10000"/>
                  <a:gd name="connsiteX18" fmla="*/ 5232 w 9995"/>
                  <a:gd name="connsiteY18" fmla="*/ 1578 h 10000"/>
                  <a:gd name="connsiteX19" fmla="*/ 5196 w 9995"/>
                  <a:gd name="connsiteY19" fmla="*/ 1663 h 10000"/>
                  <a:gd name="connsiteX20" fmla="*/ 5160 w 9995"/>
                  <a:gd name="connsiteY20" fmla="*/ 1742 h 10000"/>
                  <a:gd name="connsiteX21" fmla="*/ 5121 w 9995"/>
                  <a:gd name="connsiteY21" fmla="*/ 1824 h 10000"/>
                  <a:gd name="connsiteX22" fmla="*/ 5082 w 9995"/>
                  <a:gd name="connsiteY22" fmla="*/ 1903 h 10000"/>
                  <a:gd name="connsiteX23" fmla="*/ 5043 w 9995"/>
                  <a:gd name="connsiteY23" fmla="*/ 1985 h 10000"/>
                  <a:gd name="connsiteX24" fmla="*/ 5002 w 9995"/>
                  <a:gd name="connsiteY24" fmla="*/ 2059 h 10000"/>
                  <a:gd name="connsiteX25" fmla="*/ 4959 w 9995"/>
                  <a:gd name="connsiteY25" fmla="*/ 2133 h 10000"/>
                  <a:gd name="connsiteX26" fmla="*/ 4914 w 9995"/>
                  <a:gd name="connsiteY26" fmla="*/ 2210 h 10000"/>
                  <a:gd name="connsiteX27" fmla="*/ 4870 w 9995"/>
                  <a:gd name="connsiteY27" fmla="*/ 2282 h 10000"/>
                  <a:gd name="connsiteX28" fmla="*/ 4823 w 9995"/>
                  <a:gd name="connsiteY28" fmla="*/ 2354 h 10000"/>
                  <a:gd name="connsiteX29" fmla="*/ 4777 w 9995"/>
                  <a:gd name="connsiteY29" fmla="*/ 2426 h 10000"/>
                  <a:gd name="connsiteX30" fmla="*/ 4729 w 9995"/>
                  <a:gd name="connsiteY30" fmla="*/ 2495 h 10000"/>
                  <a:gd name="connsiteX31" fmla="*/ 4679 w 9995"/>
                  <a:gd name="connsiteY31" fmla="*/ 2562 h 10000"/>
                  <a:gd name="connsiteX32" fmla="*/ 4629 w 9995"/>
                  <a:gd name="connsiteY32" fmla="*/ 2626 h 10000"/>
                  <a:gd name="connsiteX33" fmla="*/ 4577 w 9995"/>
                  <a:gd name="connsiteY33" fmla="*/ 2691 h 10000"/>
                  <a:gd name="connsiteX34" fmla="*/ 4526 w 9995"/>
                  <a:gd name="connsiteY34" fmla="*/ 2753 h 10000"/>
                  <a:gd name="connsiteX35" fmla="*/ 4470 w 9995"/>
                  <a:gd name="connsiteY35" fmla="*/ 2817 h 10000"/>
                  <a:gd name="connsiteX36" fmla="*/ 4417 w 9995"/>
                  <a:gd name="connsiteY36" fmla="*/ 2874 h 10000"/>
                  <a:gd name="connsiteX37" fmla="*/ 4362 w 9995"/>
                  <a:gd name="connsiteY37" fmla="*/ 2934 h 10000"/>
                  <a:gd name="connsiteX38" fmla="*/ 4305 w 9995"/>
                  <a:gd name="connsiteY38" fmla="*/ 2988 h 10000"/>
                  <a:gd name="connsiteX39" fmla="*/ 4248 w 9995"/>
                  <a:gd name="connsiteY39" fmla="*/ 3043 h 10000"/>
                  <a:gd name="connsiteX40" fmla="*/ 4190 w 9995"/>
                  <a:gd name="connsiteY40" fmla="*/ 3097 h 10000"/>
                  <a:gd name="connsiteX41" fmla="*/ 4132 w 9995"/>
                  <a:gd name="connsiteY41" fmla="*/ 3149 h 10000"/>
                  <a:gd name="connsiteX42" fmla="*/ 4071 w 9995"/>
                  <a:gd name="connsiteY42" fmla="*/ 3196 h 10000"/>
                  <a:gd name="connsiteX43" fmla="*/ 4010 w 9995"/>
                  <a:gd name="connsiteY43" fmla="*/ 3243 h 10000"/>
                  <a:gd name="connsiteX44" fmla="*/ 3950 w 9995"/>
                  <a:gd name="connsiteY44" fmla="*/ 3290 h 10000"/>
                  <a:gd name="connsiteX45" fmla="*/ 3887 w 9995"/>
                  <a:gd name="connsiteY45" fmla="*/ 3335 h 10000"/>
                  <a:gd name="connsiteX46" fmla="*/ 3823 w 9995"/>
                  <a:gd name="connsiteY46" fmla="*/ 3377 h 10000"/>
                  <a:gd name="connsiteX47" fmla="*/ 3759 w 9995"/>
                  <a:gd name="connsiteY47" fmla="*/ 3417 h 10000"/>
                  <a:gd name="connsiteX48" fmla="*/ 3695 w 9995"/>
                  <a:gd name="connsiteY48" fmla="*/ 3454 h 10000"/>
                  <a:gd name="connsiteX49" fmla="*/ 3629 w 9995"/>
                  <a:gd name="connsiteY49" fmla="*/ 3491 h 10000"/>
                  <a:gd name="connsiteX50" fmla="*/ 3565 w 9995"/>
                  <a:gd name="connsiteY50" fmla="*/ 3523 h 10000"/>
                  <a:gd name="connsiteX51" fmla="*/ 3497 w 9995"/>
                  <a:gd name="connsiteY51" fmla="*/ 3558 h 10000"/>
                  <a:gd name="connsiteX52" fmla="*/ 3429 w 9995"/>
                  <a:gd name="connsiteY52" fmla="*/ 3588 h 10000"/>
                  <a:gd name="connsiteX53" fmla="*/ 3361 w 9995"/>
                  <a:gd name="connsiteY53" fmla="*/ 3615 h 10000"/>
                  <a:gd name="connsiteX54" fmla="*/ 3292 w 9995"/>
                  <a:gd name="connsiteY54" fmla="*/ 3642 h 10000"/>
                  <a:gd name="connsiteX55" fmla="*/ 3222 w 9995"/>
                  <a:gd name="connsiteY55" fmla="*/ 3665 h 10000"/>
                  <a:gd name="connsiteX56" fmla="*/ 3153 w 9995"/>
                  <a:gd name="connsiteY56" fmla="*/ 3687 h 10000"/>
                  <a:gd name="connsiteX57" fmla="*/ 3081 w 9995"/>
                  <a:gd name="connsiteY57" fmla="*/ 3707 h 10000"/>
                  <a:gd name="connsiteX58" fmla="*/ 3012 w 9995"/>
                  <a:gd name="connsiteY58" fmla="*/ 3724 h 10000"/>
                  <a:gd name="connsiteX59" fmla="*/ 2940 w 9995"/>
                  <a:gd name="connsiteY59" fmla="*/ 3739 h 10000"/>
                  <a:gd name="connsiteX60" fmla="*/ 2867 w 9995"/>
                  <a:gd name="connsiteY60" fmla="*/ 3754 h 10000"/>
                  <a:gd name="connsiteX61" fmla="*/ 2796 w 9995"/>
                  <a:gd name="connsiteY61" fmla="*/ 3761 h 10000"/>
                  <a:gd name="connsiteX62" fmla="*/ 2721 w 9995"/>
                  <a:gd name="connsiteY62" fmla="*/ 3771 h 10000"/>
                  <a:gd name="connsiteX63" fmla="*/ 2648 w 9995"/>
                  <a:gd name="connsiteY63" fmla="*/ 3776 h 10000"/>
                  <a:gd name="connsiteX64" fmla="*/ 2575 w 9995"/>
                  <a:gd name="connsiteY64" fmla="*/ 3781 h 10000"/>
                  <a:gd name="connsiteX65" fmla="*/ 2498 w 9995"/>
                  <a:gd name="connsiteY65" fmla="*/ 3781 h 10000"/>
                  <a:gd name="connsiteX66" fmla="*/ 2393 w 9995"/>
                  <a:gd name="connsiteY66" fmla="*/ 3781 h 10000"/>
                  <a:gd name="connsiteX67" fmla="*/ 2284 w 9995"/>
                  <a:gd name="connsiteY67" fmla="*/ 3771 h 10000"/>
                  <a:gd name="connsiteX68" fmla="*/ 2179 w 9995"/>
                  <a:gd name="connsiteY68" fmla="*/ 3759 h 10000"/>
                  <a:gd name="connsiteX69" fmla="*/ 2074 w 9995"/>
                  <a:gd name="connsiteY69" fmla="*/ 3741 h 10000"/>
                  <a:gd name="connsiteX70" fmla="*/ 1970 w 9995"/>
                  <a:gd name="connsiteY70" fmla="*/ 3719 h 10000"/>
                  <a:gd name="connsiteX71" fmla="*/ 1867 w 9995"/>
                  <a:gd name="connsiteY71" fmla="*/ 3692 h 10000"/>
                  <a:gd name="connsiteX72" fmla="*/ 1765 w 9995"/>
                  <a:gd name="connsiteY72" fmla="*/ 3662 h 10000"/>
                  <a:gd name="connsiteX73" fmla="*/ 1665 w 9995"/>
                  <a:gd name="connsiteY73" fmla="*/ 3627 h 10000"/>
                  <a:gd name="connsiteX74" fmla="*/ 0 w 9995"/>
                  <a:gd name="connsiteY74" fmla="*/ 6085 h 10000"/>
                  <a:gd name="connsiteX75" fmla="*/ 209 w 9995"/>
                  <a:gd name="connsiteY75" fmla="*/ 9512 h 10000"/>
                  <a:gd name="connsiteX76" fmla="*/ 344 w 9995"/>
                  <a:gd name="connsiteY76" fmla="*/ 9569 h 10000"/>
                  <a:gd name="connsiteX77" fmla="*/ 481 w 9995"/>
                  <a:gd name="connsiteY77" fmla="*/ 9623 h 10000"/>
                  <a:gd name="connsiteX78" fmla="*/ 621 w 9995"/>
                  <a:gd name="connsiteY78" fmla="*/ 9673 h 10000"/>
                  <a:gd name="connsiteX79" fmla="*/ 758 w 9995"/>
                  <a:gd name="connsiteY79" fmla="*/ 9720 h 10000"/>
                  <a:gd name="connsiteX80" fmla="*/ 899 w 9995"/>
                  <a:gd name="connsiteY80" fmla="*/ 9765 h 10000"/>
                  <a:gd name="connsiteX81" fmla="*/ 1040 w 9995"/>
                  <a:gd name="connsiteY81" fmla="*/ 9804 h 10000"/>
                  <a:gd name="connsiteX82" fmla="*/ 1182 w 9995"/>
                  <a:gd name="connsiteY82" fmla="*/ 9839 h 10000"/>
                  <a:gd name="connsiteX83" fmla="*/ 1325 w 9995"/>
                  <a:gd name="connsiteY83" fmla="*/ 9874 h 10000"/>
                  <a:gd name="connsiteX84" fmla="*/ 1471 w 9995"/>
                  <a:gd name="connsiteY84" fmla="*/ 9903 h 10000"/>
                  <a:gd name="connsiteX85" fmla="*/ 1614 w 9995"/>
                  <a:gd name="connsiteY85" fmla="*/ 9926 h 10000"/>
                  <a:gd name="connsiteX86" fmla="*/ 1760 w 9995"/>
                  <a:gd name="connsiteY86" fmla="*/ 9948 h 10000"/>
                  <a:gd name="connsiteX87" fmla="*/ 1906 w 9995"/>
                  <a:gd name="connsiteY87" fmla="*/ 9965 h 10000"/>
                  <a:gd name="connsiteX88" fmla="*/ 2052 w 9995"/>
                  <a:gd name="connsiteY88" fmla="*/ 9980 h 10000"/>
                  <a:gd name="connsiteX89" fmla="*/ 2202 w 9995"/>
                  <a:gd name="connsiteY89" fmla="*/ 9990 h 10000"/>
                  <a:gd name="connsiteX90" fmla="*/ 2350 w 9995"/>
                  <a:gd name="connsiteY90" fmla="*/ 9995 h 10000"/>
                  <a:gd name="connsiteX91" fmla="*/ 2498 w 9995"/>
                  <a:gd name="connsiteY91" fmla="*/ 10000 h 10000"/>
                  <a:gd name="connsiteX92" fmla="*/ 2677 w 9995"/>
                  <a:gd name="connsiteY92" fmla="*/ 9995 h 10000"/>
                  <a:gd name="connsiteX93" fmla="*/ 2850 w 9995"/>
                  <a:gd name="connsiteY93" fmla="*/ 9988 h 10000"/>
                  <a:gd name="connsiteX94" fmla="*/ 3024 w 9995"/>
                  <a:gd name="connsiteY94" fmla="*/ 9975 h 10000"/>
                  <a:gd name="connsiteX95" fmla="*/ 3195 w 9995"/>
                  <a:gd name="connsiteY95" fmla="*/ 9953 h 10000"/>
                  <a:gd name="connsiteX96" fmla="*/ 3368 w 9995"/>
                  <a:gd name="connsiteY96" fmla="*/ 9931 h 10000"/>
                  <a:gd name="connsiteX97" fmla="*/ 3538 w 9995"/>
                  <a:gd name="connsiteY97" fmla="*/ 9898 h 10000"/>
                  <a:gd name="connsiteX98" fmla="*/ 3709 w 9995"/>
                  <a:gd name="connsiteY98" fmla="*/ 9866 h 10000"/>
                  <a:gd name="connsiteX99" fmla="*/ 3877 w 9995"/>
                  <a:gd name="connsiteY99" fmla="*/ 9824 h 10000"/>
                  <a:gd name="connsiteX100" fmla="*/ 4042 w 9995"/>
                  <a:gd name="connsiteY100" fmla="*/ 9779 h 10000"/>
                  <a:gd name="connsiteX101" fmla="*/ 4210 w 9995"/>
                  <a:gd name="connsiteY101" fmla="*/ 9730 h 10000"/>
                  <a:gd name="connsiteX102" fmla="*/ 4372 w 9995"/>
                  <a:gd name="connsiteY102" fmla="*/ 9673 h 10000"/>
                  <a:gd name="connsiteX103" fmla="*/ 4536 w 9995"/>
                  <a:gd name="connsiteY103" fmla="*/ 9616 h 10000"/>
                  <a:gd name="connsiteX104" fmla="*/ 4697 w 9995"/>
                  <a:gd name="connsiteY104" fmla="*/ 9552 h 10000"/>
                  <a:gd name="connsiteX105" fmla="*/ 4857 w 9995"/>
                  <a:gd name="connsiteY105" fmla="*/ 9482 h 10000"/>
                  <a:gd name="connsiteX106" fmla="*/ 5014 w 9995"/>
                  <a:gd name="connsiteY106" fmla="*/ 9405 h 10000"/>
                  <a:gd name="connsiteX107" fmla="*/ 5171 w 9995"/>
                  <a:gd name="connsiteY107" fmla="*/ 9329 h 10000"/>
                  <a:gd name="connsiteX108" fmla="*/ 5326 w 9995"/>
                  <a:gd name="connsiteY108" fmla="*/ 9244 h 10000"/>
                  <a:gd name="connsiteX109" fmla="*/ 5480 w 9995"/>
                  <a:gd name="connsiteY109" fmla="*/ 9158 h 10000"/>
                  <a:gd name="connsiteX110" fmla="*/ 5631 w 9995"/>
                  <a:gd name="connsiteY110" fmla="*/ 9063 h 10000"/>
                  <a:gd name="connsiteX111" fmla="*/ 5781 w 9995"/>
                  <a:gd name="connsiteY111" fmla="*/ 8967 h 10000"/>
                  <a:gd name="connsiteX112" fmla="*/ 5931 w 9995"/>
                  <a:gd name="connsiteY112" fmla="*/ 8865 h 10000"/>
                  <a:gd name="connsiteX113" fmla="*/ 6075 w 9995"/>
                  <a:gd name="connsiteY113" fmla="*/ 8759 h 10000"/>
                  <a:gd name="connsiteX114" fmla="*/ 6221 w 9995"/>
                  <a:gd name="connsiteY114" fmla="*/ 8652 h 10000"/>
                  <a:gd name="connsiteX115" fmla="*/ 6364 w 9995"/>
                  <a:gd name="connsiteY115" fmla="*/ 8536 h 10000"/>
                  <a:gd name="connsiteX116" fmla="*/ 6505 w 9995"/>
                  <a:gd name="connsiteY116" fmla="*/ 8417 h 10000"/>
                  <a:gd name="connsiteX117" fmla="*/ 6642 w 9995"/>
                  <a:gd name="connsiteY117" fmla="*/ 8295 h 10000"/>
                  <a:gd name="connsiteX118" fmla="*/ 6780 w 9995"/>
                  <a:gd name="connsiteY118" fmla="*/ 8169 h 10000"/>
                  <a:gd name="connsiteX119" fmla="*/ 6913 w 9995"/>
                  <a:gd name="connsiteY119" fmla="*/ 8040 h 10000"/>
                  <a:gd name="connsiteX120" fmla="*/ 7045 w 9995"/>
                  <a:gd name="connsiteY120" fmla="*/ 7904 h 10000"/>
                  <a:gd name="connsiteX121" fmla="*/ 7175 w 9995"/>
                  <a:gd name="connsiteY121" fmla="*/ 7768 h 10000"/>
                  <a:gd name="connsiteX122" fmla="*/ 7304 w 9995"/>
                  <a:gd name="connsiteY122" fmla="*/ 7624 h 10000"/>
                  <a:gd name="connsiteX123" fmla="*/ 7429 w 9995"/>
                  <a:gd name="connsiteY123" fmla="*/ 7480 h 10000"/>
                  <a:gd name="connsiteX124" fmla="*/ 7552 w 9995"/>
                  <a:gd name="connsiteY124" fmla="*/ 7329 h 10000"/>
                  <a:gd name="connsiteX125" fmla="*/ 7673 w 9995"/>
                  <a:gd name="connsiteY125" fmla="*/ 7178 h 10000"/>
                  <a:gd name="connsiteX126" fmla="*/ 7792 w 9995"/>
                  <a:gd name="connsiteY126" fmla="*/ 7024 h 10000"/>
                  <a:gd name="connsiteX127" fmla="*/ 7907 w 9995"/>
                  <a:gd name="connsiteY127" fmla="*/ 6861 h 10000"/>
                  <a:gd name="connsiteX128" fmla="*/ 8022 w 9995"/>
                  <a:gd name="connsiteY128" fmla="*/ 6697 h 10000"/>
                  <a:gd name="connsiteX129" fmla="*/ 8133 w 9995"/>
                  <a:gd name="connsiteY129" fmla="*/ 6534 h 10000"/>
                  <a:gd name="connsiteX130" fmla="*/ 8240 w 9995"/>
                  <a:gd name="connsiteY130" fmla="*/ 6365 h 10000"/>
                  <a:gd name="connsiteX131" fmla="*/ 8347 w 9995"/>
                  <a:gd name="connsiteY131" fmla="*/ 6189 h 10000"/>
                  <a:gd name="connsiteX132" fmla="*/ 8450 w 9995"/>
                  <a:gd name="connsiteY132" fmla="*/ 6016 h 10000"/>
                  <a:gd name="connsiteX133" fmla="*/ 8552 w 9995"/>
                  <a:gd name="connsiteY133" fmla="*/ 5835 h 10000"/>
                  <a:gd name="connsiteX134" fmla="*/ 8650 w 9995"/>
                  <a:gd name="connsiteY134" fmla="*/ 5652 h 10000"/>
                  <a:gd name="connsiteX135" fmla="*/ 8745 w 9995"/>
                  <a:gd name="connsiteY135" fmla="*/ 5468 h 10000"/>
                  <a:gd name="connsiteX136" fmla="*/ 8837 w 9995"/>
                  <a:gd name="connsiteY136" fmla="*/ 5278 h 10000"/>
                  <a:gd name="connsiteX137" fmla="*/ 8927 w 9995"/>
                  <a:gd name="connsiteY137" fmla="*/ 5089 h 10000"/>
                  <a:gd name="connsiteX138" fmla="*/ 9014 w 9995"/>
                  <a:gd name="connsiteY138" fmla="*/ 4893 h 10000"/>
                  <a:gd name="connsiteX139" fmla="*/ 9098 w 9995"/>
                  <a:gd name="connsiteY139" fmla="*/ 4698 h 10000"/>
                  <a:gd name="connsiteX140" fmla="*/ 9178 w 9995"/>
                  <a:gd name="connsiteY140" fmla="*/ 4500 h 10000"/>
                  <a:gd name="connsiteX141" fmla="*/ 9256 w 9995"/>
                  <a:gd name="connsiteY141" fmla="*/ 4294 h 10000"/>
                  <a:gd name="connsiteX142" fmla="*/ 9330 w 9995"/>
                  <a:gd name="connsiteY142" fmla="*/ 4091 h 10000"/>
                  <a:gd name="connsiteX143" fmla="*/ 9401 w 9995"/>
                  <a:gd name="connsiteY143" fmla="*/ 3885 h 10000"/>
                  <a:gd name="connsiteX144" fmla="*/ 9470 w 9995"/>
                  <a:gd name="connsiteY144" fmla="*/ 3674 h 10000"/>
                  <a:gd name="connsiteX145" fmla="*/ 9535 w 9995"/>
                  <a:gd name="connsiteY145" fmla="*/ 3464 h 10000"/>
                  <a:gd name="connsiteX146" fmla="*/ 9599 w 9995"/>
                  <a:gd name="connsiteY146" fmla="*/ 3248 h 10000"/>
                  <a:gd name="connsiteX147" fmla="*/ 9656 w 9995"/>
                  <a:gd name="connsiteY147" fmla="*/ 3030 h 10000"/>
                  <a:gd name="connsiteX148" fmla="*/ 9711 w 9995"/>
                  <a:gd name="connsiteY148" fmla="*/ 2815 h 10000"/>
                  <a:gd name="connsiteX149" fmla="*/ 9763 w 9995"/>
                  <a:gd name="connsiteY149" fmla="*/ 2592 h 10000"/>
                  <a:gd name="connsiteX150" fmla="*/ 9813 w 9995"/>
                  <a:gd name="connsiteY150" fmla="*/ 2369 h 10000"/>
                  <a:gd name="connsiteX151" fmla="*/ 9856 w 9995"/>
                  <a:gd name="connsiteY151" fmla="*/ 2143 h 10000"/>
                  <a:gd name="connsiteX152" fmla="*/ 9898 w 9995"/>
                  <a:gd name="connsiteY152" fmla="*/ 1918 h 10000"/>
                  <a:gd name="connsiteX153" fmla="*/ 9936 w 9995"/>
                  <a:gd name="connsiteY153" fmla="*/ 1690 h 10000"/>
                  <a:gd name="connsiteX154" fmla="*/ 9970 w 9995"/>
                  <a:gd name="connsiteY154" fmla="*/ 1457 h 10000"/>
                  <a:gd name="connsiteX155" fmla="*/ 9995 w 9995"/>
                  <a:gd name="connsiteY155" fmla="*/ 1217 h 10000"/>
                  <a:gd name="connsiteX156" fmla="*/ 7611 w 9995"/>
                  <a:gd name="connsiteY156" fmla="*/ 1876 h 10000"/>
                  <a:gd name="connsiteX157" fmla="*/ 5615 w 9995"/>
                  <a:gd name="connsiteY157" fmla="*/ 0 h 10000"/>
                  <a:gd name="connsiteX0" fmla="*/ 5618 w 10002"/>
                  <a:gd name="connsiteY0" fmla="*/ 0 h 10000"/>
                  <a:gd name="connsiteX1" fmla="*/ 5618 w 10002"/>
                  <a:gd name="connsiteY1" fmla="*/ 0 h 10000"/>
                  <a:gd name="connsiteX2" fmla="*/ 5609 w 10002"/>
                  <a:gd name="connsiteY2" fmla="*/ 99 h 10000"/>
                  <a:gd name="connsiteX3" fmla="*/ 5595 w 10002"/>
                  <a:gd name="connsiteY3" fmla="*/ 201 h 10000"/>
                  <a:gd name="connsiteX4" fmla="*/ 5583 w 10002"/>
                  <a:gd name="connsiteY4" fmla="*/ 300 h 10000"/>
                  <a:gd name="connsiteX5" fmla="*/ 5568 w 10002"/>
                  <a:gd name="connsiteY5" fmla="*/ 394 h 10000"/>
                  <a:gd name="connsiteX6" fmla="*/ 5550 w 10002"/>
                  <a:gd name="connsiteY6" fmla="*/ 491 h 10000"/>
                  <a:gd name="connsiteX7" fmla="*/ 5531 w 10002"/>
                  <a:gd name="connsiteY7" fmla="*/ 587 h 10000"/>
                  <a:gd name="connsiteX8" fmla="*/ 5511 w 10002"/>
                  <a:gd name="connsiteY8" fmla="*/ 684 h 10000"/>
                  <a:gd name="connsiteX9" fmla="*/ 5490 w 10002"/>
                  <a:gd name="connsiteY9" fmla="*/ 778 h 10000"/>
                  <a:gd name="connsiteX10" fmla="*/ 5468 w 10002"/>
                  <a:gd name="connsiteY10" fmla="*/ 870 h 10000"/>
                  <a:gd name="connsiteX11" fmla="*/ 5442 w 10002"/>
                  <a:gd name="connsiteY11" fmla="*/ 961 h 10000"/>
                  <a:gd name="connsiteX12" fmla="*/ 5418 w 10002"/>
                  <a:gd name="connsiteY12" fmla="*/ 1053 h 10000"/>
                  <a:gd name="connsiteX13" fmla="*/ 5390 w 10002"/>
                  <a:gd name="connsiteY13" fmla="*/ 1145 h 10000"/>
                  <a:gd name="connsiteX14" fmla="*/ 5361 w 10002"/>
                  <a:gd name="connsiteY14" fmla="*/ 1231 h 10000"/>
                  <a:gd name="connsiteX15" fmla="*/ 5331 w 10002"/>
                  <a:gd name="connsiteY15" fmla="*/ 1318 h 10000"/>
                  <a:gd name="connsiteX16" fmla="*/ 5301 w 10002"/>
                  <a:gd name="connsiteY16" fmla="*/ 1405 h 10000"/>
                  <a:gd name="connsiteX17" fmla="*/ 5269 w 10002"/>
                  <a:gd name="connsiteY17" fmla="*/ 1494 h 10000"/>
                  <a:gd name="connsiteX18" fmla="*/ 5235 w 10002"/>
                  <a:gd name="connsiteY18" fmla="*/ 1578 h 10000"/>
                  <a:gd name="connsiteX19" fmla="*/ 5199 w 10002"/>
                  <a:gd name="connsiteY19" fmla="*/ 1663 h 10000"/>
                  <a:gd name="connsiteX20" fmla="*/ 5163 w 10002"/>
                  <a:gd name="connsiteY20" fmla="*/ 1742 h 10000"/>
                  <a:gd name="connsiteX21" fmla="*/ 5124 w 10002"/>
                  <a:gd name="connsiteY21" fmla="*/ 1824 h 10000"/>
                  <a:gd name="connsiteX22" fmla="*/ 5085 w 10002"/>
                  <a:gd name="connsiteY22" fmla="*/ 1903 h 10000"/>
                  <a:gd name="connsiteX23" fmla="*/ 5046 w 10002"/>
                  <a:gd name="connsiteY23" fmla="*/ 1985 h 10000"/>
                  <a:gd name="connsiteX24" fmla="*/ 5005 w 10002"/>
                  <a:gd name="connsiteY24" fmla="*/ 2059 h 10000"/>
                  <a:gd name="connsiteX25" fmla="*/ 4961 w 10002"/>
                  <a:gd name="connsiteY25" fmla="*/ 2133 h 10000"/>
                  <a:gd name="connsiteX26" fmla="*/ 4916 w 10002"/>
                  <a:gd name="connsiteY26" fmla="*/ 2210 h 10000"/>
                  <a:gd name="connsiteX27" fmla="*/ 4872 w 10002"/>
                  <a:gd name="connsiteY27" fmla="*/ 2282 h 10000"/>
                  <a:gd name="connsiteX28" fmla="*/ 4825 w 10002"/>
                  <a:gd name="connsiteY28" fmla="*/ 2354 h 10000"/>
                  <a:gd name="connsiteX29" fmla="*/ 4779 w 10002"/>
                  <a:gd name="connsiteY29" fmla="*/ 2426 h 10000"/>
                  <a:gd name="connsiteX30" fmla="*/ 4731 w 10002"/>
                  <a:gd name="connsiteY30" fmla="*/ 2495 h 10000"/>
                  <a:gd name="connsiteX31" fmla="*/ 4681 w 10002"/>
                  <a:gd name="connsiteY31" fmla="*/ 2562 h 10000"/>
                  <a:gd name="connsiteX32" fmla="*/ 4631 w 10002"/>
                  <a:gd name="connsiteY32" fmla="*/ 2626 h 10000"/>
                  <a:gd name="connsiteX33" fmla="*/ 4579 w 10002"/>
                  <a:gd name="connsiteY33" fmla="*/ 2691 h 10000"/>
                  <a:gd name="connsiteX34" fmla="*/ 4528 w 10002"/>
                  <a:gd name="connsiteY34" fmla="*/ 2753 h 10000"/>
                  <a:gd name="connsiteX35" fmla="*/ 4472 w 10002"/>
                  <a:gd name="connsiteY35" fmla="*/ 2817 h 10000"/>
                  <a:gd name="connsiteX36" fmla="*/ 4419 w 10002"/>
                  <a:gd name="connsiteY36" fmla="*/ 2874 h 10000"/>
                  <a:gd name="connsiteX37" fmla="*/ 4364 w 10002"/>
                  <a:gd name="connsiteY37" fmla="*/ 2934 h 10000"/>
                  <a:gd name="connsiteX38" fmla="*/ 4307 w 10002"/>
                  <a:gd name="connsiteY38" fmla="*/ 2988 h 10000"/>
                  <a:gd name="connsiteX39" fmla="*/ 4250 w 10002"/>
                  <a:gd name="connsiteY39" fmla="*/ 3043 h 10000"/>
                  <a:gd name="connsiteX40" fmla="*/ 4192 w 10002"/>
                  <a:gd name="connsiteY40" fmla="*/ 3097 h 10000"/>
                  <a:gd name="connsiteX41" fmla="*/ 4134 w 10002"/>
                  <a:gd name="connsiteY41" fmla="*/ 3149 h 10000"/>
                  <a:gd name="connsiteX42" fmla="*/ 4073 w 10002"/>
                  <a:gd name="connsiteY42" fmla="*/ 3196 h 10000"/>
                  <a:gd name="connsiteX43" fmla="*/ 4012 w 10002"/>
                  <a:gd name="connsiteY43" fmla="*/ 3243 h 10000"/>
                  <a:gd name="connsiteX44" fmla="*/ 3952 w 10002"/>
                  <a:gd name="connsiteY44" fmla="*/ 3290 h 10000"/>
                  <a:gd name="connsiteX45" fmla="*/ 3889 w 10002"/>
                  <a:gd name="connsiteY45" fmla="*/ 3335 h 10000"/>
                  <a:gd name="connsiteX46" fmla="*/ 3825 w 10002"/>
                  <a:gd name="connsiteY46" fmla="*/ 3377 h 10000"/>
                  <a:gd name="connsiteX47" fmla="*/ 3761 w 10002"/>
                  <a:gd name="connsiteY47" fmla="*/ 3417 h 10000"/>
                  <a:gd name="connsiteX48" fmla="*/ 3697 w 10002"/>
                  <a:gd name="connsiteY48" fmla="*/ 3454 h 10000"/>
                  <a:gd name="connsiteX49" fmla="*/ 3631 w 10002"/>
                  <a:gd name="connsiteY49" fmla="*/ 3491 h 10000"/>
                  <a:gd name="connsiteX50" fmla="*/ 3567 w 10002"/>
                  <a:gd name="connsiteY50" fmla="*/ 3523 h 10000"/>
                  <a:gd name="connsiteX51" fmla="*/ 3499 w 10002"/>
                  <a:gd name="connsiteY51" fmla="*/ 3558 h 10000"/>
                  <a:gd name="connsiteX52" fmla="*/ 3431 w 10002"/>
                  <a:gd name="connsiteY52" fmla="*/ 3588 h 10000"/>
                  <a:gd name="connsiteX53" fmla="*/ 3363 w 10002"/>
                  <a:gd name="connsiteY53" fmla="*/ 3615 h 10000"/>
                  <a:gd name="connsiteX54" fmla="*/ 3294 w 10002"/>
                  <a:gd name="connsiteY54" fmla="*/ 3642 h 10000"/>
                  <a:gd name="connsiteX55" fmla="*/ 3224 w 10002"/>
                  <a:gd name="connsiteY55" fmla="*/ 3665 h 10000"/>
                  <a:gd name="connsiteX56" fmla="*/ 3155 w 10002"/>
                  <a:gd name="connsiteY56" fmla="*/ 3687 h 10000"/>
                  <a:gd name="connsiteX57" fmla="*/ 3083 w 10002"/>
                  <a:gd name="connsiteY57" fmla="*/ 3707 h 10000"/>
                  <a:gd name="connsiteX58" fmla="*/ 3014 w 10002"/>
                  <a:gd name="connsiteY58" fmla="*/ 3724 h 10000"/>
                  <a:gd name="connsiteX59" fmla="*/ 2941 w 10002"/>
                  <a:gd name="connsiteY59" fmla="*/ 3739 h 10000"/>
                  <a:gd name="connsiteX60" fmla="*/ 2868 w 10002"/>
                  <a:gd name="connsiteY60" fmla="*/ 3754 h 10000"/>
                  <a:gd name="connsiteX61" fmla="*/ 2797 w 10002"/>
                  <a:gd name="connsiteY61" fmla="*/ 3761 h 10000"/>
                  <a:gd name="connsiteX62" fmla="*/ 2722 w 10002"/>
                  <a:gd name="connsiteY62" fmla="*/ 3771 h 10000"/>
                  <a:gd name="connsiteX63" fmla="*/ 2649 w 10002"/>
                  <a:gd name="connsiteY63" fmla="*/ 3776 h 10000"/>
                  <a:gd name="connsiteX64" fmla="*/ 2576 w 10002"/>
                  <a:gd name="connsiteY64" fmla="*/ 3781 h 10000"/>
                  <a:gd name="connsiteX65" fmla="*/ 2499 w 10002"/>
                  <a:gd name="connsiteY65" fmla="*/ 3781 h 10000"/>
                  <a:gd name="connsiteX66" fmla="*/ 2394 w 10002"/>
                  <a:gd name="connsiteY66" fmla="*/ 3781 h 10000"/>
                  <a:gd name="connsiteX67" fmla="*/ 2285 w 10002"/>
                  <a:gd name="connsiteY67" fmla="*/ 3771 h 10000"/>
                  <a:gd name="connsiteX68" fmla="*/ 2180 w 10002"/>
                  <a:gd name="connsiteY68" fmla="*/ 3759 h 10000"/>
                  <a:gd name="connsiteX69" fmla="*/ 2075 w 10002"/>
                  <a:gd name="connsiteY69" fmla="*/ 3741 h 10000"/>
                  <a:gd name="connsiteX70" fmla="*/ 1971 w 10002"/>
                  <a:gd name="connsiteY70" fmla="*/ 3719 h 10000"/>
                  <a:gd name="connsiteX71" fmla="*/ 1868 w 10002"/>
                  <a:gd name="connsiteY71" fmla="*/ 3692 h 10000"/>
                  <a:gd name="connsiteX72" fmla="*/ 1766 w 10002"/>
                  <a:gd name="connsiteY72" fmla="*/ 3662 h 10000"/>
                  <a:gd name="connsiteX73" fmla="*/ 1666 w 10002"/>
                  <a:gd name="connsiteY73" fmla="*/ 3627 h 10000"/>
                  <a:gd name="connsiteX74" fmla="*/ 0 w 10002"/>
                  <a:gd name="connsiteY74" fmla="*/ 6085 h 10000"/>
                  <a:gd name="connsiteX75" fmla="*/ 209 w 10002"/>
                  <a:gd name="connsiteY75" fmla="*/ 9512 h 10000"/>
                  <a:gd name="connsiteX76" fmla="*/ 344 w 10002"/>
                  <a:gd name="connsiteY76" fmla="*/ 9569 h 10000"/>
                  <a:gd name="connsiteX77" fmla="*/ 481 w 10002"/>
                  <a:gd name="connsiteY77" fmla="*/ 9623 h 10000"/>
                  <a:gd name="connsiteX78" fmla="*/ 621 w 10002"/>
                  <a:gd name="connsiteY78" fmla="*/ 9673 h 10000"/>
                  <a:gd name="connsiteX79" fmla="*/ 758 w 10002"/>
                  <a:gd name="connsiteY79" fmla="*/ 9720 h 10000"/>
                  <a:gd name="connsiteX80" fmla="*/ 899 w 10002"/>
                  <a:gd name="connsiteY80" fmla="*/ 9765 h 10000"/>
                  <a:gd name="connsiteX81" fmla="*/ 1041 w 10002"/>
                  <a:gd name="connsiteY81" fmla="*/ 9804 h 10000"/>
                  <a:gd name="connsiteX82" fmla="*/ 1183 w 10002"/>
                  <a:gd name="connsiteY82" fmla="*/ 9839 h 10000"/>
                  <a:gd name="connsiteX83" fmla="*/ 1326 w 10002"/>
                  <a:gd name="connsiteY83" fmla="*/ 9874 h 10000"/>
                  <a:gd name="connsiteX84" fmla="*/ 1472 w 10002"/>
                  <a:gd name="connsiteY84" fmla="*/ 9903 h 10000"/>
                  <a:gd name="connsiteX85" fmla="*/ 1615 w 10002"/>
                  <a:gd name="connsiteY85" fmla="*/ 9926 h 10000"/>
                  <a:gd name="connsiteX86" fmla="*/ 1761 w 10002"/>
                  <a:gd name="connsiteY86" fmla="*/ 9948 h 10000"/>
                  <a:gd name="connsiteX87" fmla="*/ 1907 w 10002"/>
                  <a:gd name="connsiteY87" fmla="*/ 9965 h 10000"/>
                  <a:gd name="connsiteX88" fmla="*/ 2053 w 10002"/>
                  <a:gd name="connsiteY88" fmla="*/ 9980 h 10000"/>
                  <a:gd name="connsiteX89" fmla="*/ 2203 w 10002"/>
                  <a:gd name="connsiteY89" fmla="*/ 9990 h 10000"/>
                  <a:gd name="connsiteX90" fmla="*/ 2351 w 10002"/>
                  <a:gd name="connsiteY90" fmla="*/ 9995 h 10000"/>
                  <a:gd name="connsiteX91" fmla="*/ 2499 w 10002"/>
                  <a:gd name="connsiteY91" fmla="*/ 10000 h 10000"/>
                  <a:gd name="connsiteX92" fmla="*/ 2678 w 10002"/>
                  <a:gd name="connsiteY92" fmla="*/ 9995 h 10000"/>
                  <a:gd name="connsiteX93" fmla="*/ 2851 w 10002"/>
                  <a:gd name="connsiteY93" fmla="*/ 9988 h 10000"/>
                  <a:gd name="connsiteX94" fmla="*/ 3026 w 10002"/>
                  <a:gd name="connsiteY94" fmla="*/ 9975 h 10000"/>
                  <a:gd name="connsiteX95" fmla="*/ 3197 w 10002"/>
                  <a:gd name="connsiteY95" fmla="*/ 9953 h 10000"/>
                  <a:gd name="connsiteX96" fmla="*/ 3370 w 10002"/>
                  <a:gd name="connsiteY96" fmla="*/ 9931 h 10000"/>
                  <a:gd name="connsiteX97" fmla="*/ 3540 w 10002"/>
                  <a:gd name="connsiteY97" fmla="*/ 9898 h 10000"/>
                  <a:gd name="connsiteX98" fmla="*/ 3711 w 10002"/>
                  <a:gd name="connsiteY98" fmla="*/ 9866 h 10000"/>
                  <a:gd name="connsiteX99" fmla="*/ 3879 w 10002"/>
                  <a:gd name="connsiteY99" fmla="*/ 9824 h 10000"/>
                  <a:gd name="connsiteX100" fmla="*/ 4044 w 10002"/>
                  <a:gd name="connsiteY100" fmla="*/ 9779 h 10000"/>
                  <a:gd name="connsiteX101" fmla="*/ 4212 w 10002"/>
                  <a:gd name="connsiteY101" fmla="*/ 9730 h 10000"/>
                  <a:gd name="connsiteX102" fmla="*/ 4374 w 10002"/>
                  <a:gd name="connsiteY102" fmla="*/ 9673 h 10000"/>
                  <a:gd name="connsiteX103" fmla="*/ 4538 w 10002"/>
                  <a:gd name="connsiteY103" fmla="*/ 9616 h 10000"/>
                  <a:gd name="connsiteX104" fmla="*/ 4699 w 10002"/>
                  <a:gd name="connsiteY104" fmla="*/ 9552 h 10000"/>
                  <a:gd name="connsiteX105" fmla="*/ 4859 w 10002"/>
                  <a:gd name="connsiteY105" fmla="*/ 9482 h 10000"/>
                  <a:gd name="connsiteX106" fmla="*/ 5017 w 10002"/>
                  <a:gd name="connsiteY106" fmla="*/ 9405 h 10000"/>
                  <a:gd name="connsiteX107" fmla="*/ 5174 w 10002"/>
                  <a:gd name="connsiteY107" fmla="*/ 9329 h 10000"/>
                  <a:gd name="connsiteX108" fmla="*/ 5329 w 10002"/>
                  <a:gd name="connsiteY108" fmla="*/ 9244 h 10000"/>
                  <a:gd name="connsiteX109" fmla="*/ 5483 w 10002"/>
                  <a:gd name="connsiteY109" fmla="*/ 9158 h 10000"/>
                  <a:gd name="connsiteX110" fmla="*/ 5634 w 10002"/>
                  <a:gd name="connsiteY110" fmla="*/ 9063 h 10000"/>
                  <a:gd name="connsiteX111" fmla="*/ 5784 w 10002"/>
                  <a:gd name="connsiteY111" fmla="*/ 8967 h 10000"/>
                  <a:gd name="connsiteX112" fmla="*/ 5934 w 10002"/>
                  <a:gd name="connsiteY112" fmla="*/ 8865 h 10000"/>
                  <a:gd name="connsiteX113" fmla="*/ 6078 w 10002"/>
                  <a:gd name="connsiteY113" fmla="*/ 8759 h 10000"/>
                  <a:gd name="connsiteX114" fmla="*/ 6224 w 10002"/>
                  <a:gd name="connsiteY114" fmla="*/ 8652 h 10000"/>
                  <a:gd name="connsiteX115" fmla="*/ 6367 w 10002"/>
                  <a:gd name="connsiteY115" fmla="*/ 8536 h 10000"/>
                  <a:gd name="connsiteX116" fmla="*/ 6508 w 10002"/>
                  <a:gd name="connsiteY116" fmla="*/ 8417 h 10000"/>
                  <a:gd name="connsiteX117" fmla="*/ 6645 w 10002"/>
                  <a:gd name="connsiteY117" fmla="*/ 8295 h 10000"/>
                  <a:gd name="connsiteX118" fmla="*/ 6783 w 10002"/>
                  <a:gd name="connsiteY118" fmla="*/ 8169 h 10000"/>
                  <a:gd name="connsiteX119" fmla="*/ 6916 w 10002"/>
                  <a:gd name="connsiteY119" fmla="*/ 8040 h 10000"/>
                  <a:gd name="connsiteX120" fmla="*/ 7049 w 10002"/>
                  <a:gd name="connsiteY120" fmla="*/ 7904 h 10000"/>
                  <a:gd name="connsiteX121" fmla="*/ 7179 w 10002"/>
                  <a:gd name="connsiteY121" fmla="*/ 7768 h 10000"/>
                  <a:gd name="connsiteX122" fmla="*/ 7308 w 10002"/>
                  <a:gd name="connsiteY122" fmla="*/ 7624 h 10000"/>
                  <a:gd name="connsiteX123" fmla="*/ 7433 w 10002"/>
                  <a:gd name="connsiteY123" fmla="*/ 7480 h 10000"/>
                  <a:gd name="connsiteX124" fmla="*/ 7556 w 10002"/>
                  <a:gd name="connsiteY124" fmla="*/ 7329 h 10000"/>
                  <a:gd name="connsiteX125" fmla="*/ 7677 w 10002"/>
                  <a:gd name="connsiteY125" fmla="*/ 7178 h 10000"/>
                  <a:gd name="connsiteX126" fmla="*/ 7796 w 10002"/>
                  <a:gd name="connsiteY126" fmla="*/ 7024 h 10000"/>
                  <a:gd name="connsiteX127" fmla="*/ 7911 w 10002"/>
                  <a:gd name="connsiteY127" fmla="*/ 6861 h 10000"/>
                  <a:gd name="connsiteX128" fmla="*/ 8026 w 10002"/>
                  <a:gd name="connsiteY128" fmla="*/ 6697 h 10000"/>
                  <a:gd name="connsiteX129" fmla="*/ 8137 w 10002"/>
                  <a:gd name="connsiteY129" fmla="*/ 6534 h 10000"/>
                  <a:gd name="connsiteX130" fmla="*/ 8244 w 10002"/>
                  <a:gd name="connsiteY130" fmla="*/ 6365 h 10000"/>
                  <a:gd name="connsiteX131" fmla="*/ 8351 w 10002"/>
                  <a:gd name="connsiteY131" fmla="*/ 6189 h 10000"/>
                  <a:gd name="connsiteX132" fmla="*/ 8454 w 10002"/>
                  <a:gd name="connsiteY132" fmla="*/ 6016 h 10000"/>
                  <a:gd name="connsiteX133" fmla="*/ 8556 w 10002"/>
                  <a:gd name="connsiteY133" fmla="*/ 5835 h 10000"/>
                  <a:gd name="connsiteX134" fmla="*/ 8654 w 10002"/>
                  <a:gd name="connsiteY134" fmla="*/ 5652 h 10000"/>
                  <a:gd name="connsiteX135" fmla="*/ 8749 w 10002"/>
                  <a:gd name="connsiteY135" fmla="*/ 5468 h 10000"/>
                  <a:gd name="connsiteX136" fmla="*/ 8841 w 10002"/>
                  <a:gd name="connsiteY136" fmla="*/ 5278 h 10000"/>
                  <a:gd name="connsiteX137" fmla="*/ 8931 w 10002"/>
                  <a:gd name="connsiteY137" fmla="*/ 5089 h 10000"/>
                  <a:gd name="connsiteX138" fmla="*/ 9019 w 10002"/>
                  <a:gd name="connsiteY138" fmla="*/ 4893 h 10000"/>
                  <a:gd name="connsiteX139" fmla="*/ 9103 w 10002"/>
                  <a:gd name="connsiteY139" fmla="*/ 4698 h 10000"/>
                  <a:gd name="connsiteX140" fmla="*/ 9183 w 10002"/>
                  <a:gd name="connsiteY140" fmla="*/ 4500 h 10000"/>
                  <a:gd name="connsiteX141" fmla="*/ 9261 w 10002"/>
                  <a:gd name="connsiteY141" fmla="*/ 4294 h 10000"/>
                  <a:gd name="connsiteX142" fmla="*/ 9335 w 10002"/>
                  <a:gd name="connsiteY142" fmla="*/ 4091 h 10000"/>
                  <a:gd name="connsiteX143" fmla="*/ 9406 w 10002"/>
                  <a:gd name="connsiteY143" fmla="*/ 3885 h 10000"/>
                  <a:gd name="connsiteX144" fmla="*/ 9475 w 10002"/>
                  <a:gd name="connsiteY144" fmla="*/ 3674 h 10000"/>
                  <a:gd name="connsiteX145" fmla="*/ 9540 w 10002"/>
                  <a:gd name="connsiteY145" fmla="*/ 3464 h 10000"/>
                  <a:gd name="connsiteX146" fmla="*/ 9604 w 10002"/>
                  <a:gd name="connsiteY146" fmla="*/ 3248 h 10000"/>
                  <a:gd name="connsiteX147" fmla="*/ 9661 w 10002"/>
                  <a:gd name="connsiteY147" fmla="*/ 3030 h 10000"/>
                  <a:gd name="connsiteX148" fmla="*/ 9716 w 10002"/>
                  <a:gd name="connsiteY148" fmla="*/ 2815 h 10000"/>
                  <a:gd name="connsiteX149" fmla="*/ 9768 w 10002"/>
                  <a:gd name="connsiteY149" fmla="*/ 2592 h 10000"/>
                  <a:gd name="connsiteX150" fmla="*/ 9818 w 10002"/>
                  <a:gd name="connsiteY150" fmla="*/ 2369 h 10000"/>
                  <a:gd name="connsiteX151" fmla="*/ 9861 w 10002"/>
                  <a:gd name="connsiteY151" fmla="*/ 2143 h 10000"/>
                  <a:gd name="connsiteX152" fmla="*/ 9903 w 10002"/>
                  <a:gd name="connsiteY152" fmla="*/ 1918 h 10000"/>
                  <a:gd name="connsiteX153" fmla="*/ 9941 w 10002"/>
                  <a:gd name="connsiteY153" fmla="*/ 1690 h 10000"/>
                  <a:gd name="connsiteX154" fmla="*/ 9975 w 10002"/>
                  <a:gd name="connsiteY154" fmla="*/ 1457 h 10000"/>
                  <a:gd name="connsiteX155" fmla="*/ 10002 w 10002"/>
                  <a:gd name="connsiteY155" fmla="*/ 1216 h 10000"/>
                  <a:gd name="connsiteX156" fmla="*/ 7615 w 10002"/>
                  <a:gd name="connsiteY156" fmla="*/ 1876 h 10000"/>
                  <a:gd name="connsiteX157" fmla="*/ 5618 w 10002"/>
                  <a:gd name="connsiteY157" fmla="*/ 0 h 10000"/>
                  <a:gd name="connsiteX0" fmla="*/ 5618 w 10001"/>
                  <a:gd name="connsiteY0" fmla="*/ 0 h 10000"/>
                  <a:gd name="connsiteX1" fmla="*/ 5618 w 10001"/>
                  <a:gd name="connsiteY1" fmla="*/ 0 h 10000"/>
                  <a:gd name="connsiteX2" fmla="*/ 5609 w 10001"/>
                  <a:gd name="connsiteY2" fmla="*/ 99 h 10000"/>
                  <a:gd name="connsiteX3" fmla="*/ 5595 w 10001"/>
                  <a:gd name="connsiteY3" fmla="*/ 201 h 10000"/>
                  <a:gd name="connsiteX4" fmla="*/ 5583 w 10001"/>
                  <a:gd name="connsiteY4" fmla="*/ 300 h 10000"/>
                  <a:gd name="connsiteX5" fmla="*/ 5568 w 10001"/>
                  <a:gd name="connsiteY5" fmla="*/ 394 h 10000"/>
                  <a:gd name="connsiteX6" fmla="*/ 5550 w 10001"/>
                  <a:gd name="connsiteY6" fmla="*/ 491 h 10000"/>
                  <a:gd name="connsiteX7" fmla="*/ 5531 w 10001"/>
                  <a:gd name="connsiteY7" fmla="*/ 587 h 10000"/>
                  <a:gd name="connsiteX8" fmla="*/ 5511 w 10001"/>
                  <a:gd name="connsiteY8" fmla="*/ 684 h 10000"/>
                  <a:gd name="connsiteX9" fmla="*/ 5490 w 10001"/>
                  <a:gd name="connsiteY9" fmla="*/ 778 h 10000"/>
                  <a:gd name="connsiteX10" fmla="*/ 5468 w 10001"/>
                  <a:gd name="connsiteY10" fmla="*/ 870 h 10000"/>
                  <a:gd name="connsiteX11" fmla="*/ 5442 w 10001"/>
                  <a:gd name="connsiteY11" fmla="*/ 961 h 10000"/>
                  <a:gd name="connsiteX12" fmla="*/ 5418 w 10001"/>
                  <a:gd name="connsiteY12" fmla="*/ 1053 h 10000"/>
                  <a:gd name="connsiteX13" fmla="*/ 5390 w 10001"/>
                  <a:gd name="connsiteY13" fmla="*/ 1145 h 10000"/>
                  <a:gd name="connsiteX14" fmla="*/ 5361 w 10001"/>
                  <a:gd name="connsiteY14" fmla="*/ 1231 h 10000"/>
                  <a:gd name="connsiteX15" fmla="*/ 5331 w 10001"/>
                  <a:gd name="connsiteY15" fmla="*/ 1318 h 10000"/>
                  <a:gd name="connsiteX16" fmla="*/ 5301 w 10001"/>
                  <a:gd name="connsiteY16" fmla="*/ 1405 h 10000"/>
                  <a:gd name="connsiteX17" fmla="*/ 5269 w 10001"/>
                  <a:gd name="connsiteY17" fmla="*/ 1494 h 10000"/>
                  <a:gd name="connsiteX18" fmla="*/ 5235 w 10001"/>
                  <a:gd name="connsiteY18" fmla="*/ 1578 h 10000"/>
                  <a:gd name="connsiteX19" fmla="*/ 5199 w 10001"/>
                  <a:gd name="connsiteY19" fmla="*/ 1663 h 10000"/>
                  <a:gd name="connsiteX20" fmla="*/ 5163 w 10001"/>
                  <a:gd name="connsiteY20" fmla="*/ 1742 h 10000"/>
                  <a:gd name="connsiteX21" fmla="*/ 5124 w 10001"/>
                  <a:gd name="connsiteY21" fmla="*/ 1824 h 10000"/>
                  <a:gd name="connsiteX22" fmla="*/ 5085 w 10001"/>
                  <a:gd name="connsiteY22" fmla="*/ 1903 h 10000"/>
                  <a:gd name="connsiteX23" fmla="*/ 5046 w 10001"/>
                  <a:gd name="connsiteY23" fmla="*/ 1985 h 10000"/>
                  <a:gd name="connsiteX24" fmla="*/ 5005 w 10001"/>
                  <a:gd name="connsiteY24" fmla="*/ 2059 h 10000"/>
                  <a:gd name="connsiteX25" fmla="*/ 4961 w 10001"/>
                  <a:gd name="connsiteY25" fmla="*/ 2133 h 10000"/>
                  <a:gd name="connsiteX26" fmla="*/ 4916 w 10001"/>
                  <a:gd name="connsiteY26" fmla="*/ 2210 h 10000"/>
                  <a:gd name="connsiteX27" fmla="*/ 4872 w 10001"/>
                  <a:gd name="connsiteY27" fmla="*/ 2282 h 10000"/>
                  <a:gd name="connsiteX28" fmla="*/ 4825 w 10001"/>
                  <a:gd name="connsiteY28" fmla="*/ 2354 h 10000"/>
                  <a:gd name="connsiteX29" fmla="*/ 4779 w 10001"/>
                  <a:gd name="connsiteY29" fmla="*/ 2426 h 10000"/>
                  <a:gd name="connsiteX30" fmla="*/ 4731 w 10001"/>
                  <a:gd name="connsiteY30" fmla="*/ 2495 h 10000"/>
                  <a:gd name="connsiteX31" fmla="*/ 4681 w 10001"/>
                  <a:gd name="connsiteY31" fmla="*/ 2562 h 10000"/>
                  <a:gd name="connsiteX32" fmla="*/ 4631 w 10001"/>
                  <a:gd name="connsiteY32" fmla="*/ 2626 h 10000"/>
                  <a:gd name="connsiteX33" fmla="*/ 4579 w 10001"/>
                  <a:gd name="connsiteY33" fmla="*/ 2691 h 10000"/>
                  <a:gd name="connsiteX34" fmla="*/ 4528 w 10001"/>
                  <a:gd name="connsiteY34" fmla="*/ 2753 h 10000"/>
                  <a:gd name="connsiteX35" fmla="*/ 4472 w 10001"/>
                  <a:gd name="connsiteY35" fmla="*/ 2817 h 10000"/>
                  <a:gd name="connsiteX36" fmla="*/ 4419 w 10001"/>
                  <a:gd name="connsiteY36" fmla="*/ 2874 h 10000"/>
                  <a:gd name="connsiteX37" fmla="*/ 4364 w 10001"/>
                  <a:gd name="connsiteY37" fmla="*/ 2934 h 10000"/>
                  <a:gd name="connsiteX38" fmla="*/ 4307 w 10001"/>
                  <a:gd name="connsiteY38" fmla="*/ 2988 h 10000"/>
                  <a:gd name="connsiteX39" fmla="*/ 4250 w 10001"/>
                  <a:gd name="connsiteY39" fmla="*/ 3043 h 10000"/>
                  <a:gd name="connsiteX40" fmla="*/ 4192 w 10001"/>
                  <a:gd name="connsiteY40" fmla="*/ 3097 h 10000"/>
                  <a:gd name="connsiteX41" fmla="*/ 4134 w 10001"/>
                  <a:gd name="connsiteY41" fmla="*/ 3149 h 10000"/>
                  <a:gd name="connsiteX42" fmla="*/ 4073 w 10001"/>
                  <a:gd name="connsiteY42" fmla="*/ 3196 h 10000"/>
                  <a:gd name="connsiteX43" fmla="*/ 4012 w 10001"/>
                  <a:gd name="connsiteY43" fmla="*/ 3243 h 10000"/>
                  <a:gd name="connsiteX44" fmla="*/ 3952 w 10001"/>
                  <a:gd name="connsiteY44" fmla="*/ 3290 h 10000"/>
                  <a:gd name="connsiteX45" fmla="*/ 3889 w 10001"/>
                  <a:gd name="connsiteY45" fmla="*/ 3335 h 10000"/>
                  <a:gd name="connsiteX46" fmla="*/ 3825 w 10001"/>
                  <a:gd name="connsiteY46" fmla="*/ 3377 h 10000"/>
                  <a:gd name="connsiteX47" fmla="*/ 3761 w 10001"/>
                  <a:gd name="connsiteY47" fmla="*/ 3417 h 10000"/>
                  <a:gd name="connsiteX48" fmla="*/ 3697 w 10001"/>
                  <a:gd name="connsiteY48" fmla="*/ 3454 h 10000"/>
                  <a:gd name="connsiteX49" fmla="*/ 3631 w 10001"/>
                  <a:gd name="connsiteY49" fmla="*/ 3491 h 10000"/>
                  <a:gd name="connsiteX50" fmla="*/ 3567 w 10001"/>
                  <a:gd name="connsiteY50" fmla="*/ 3523 h 10000"/>
                  <a:gd name="connsiteX51" fmla="*/ 3499 w 10001"/>
                  <a:gd name="connsiteY51" fmla="*/ 3558 h 10000"/>
                  <a:gd name="connsiteX52" fmla="*/ 3431 w 10001"/>
                  <a:gd name="connsiteY52" fmla="*/ 3588 h 10000"/>
                  <a:gd name="connsiteX53" fmla="*/ 3363 w 10001"/>
                  <a:gd name="connsiteY53" fmla="*/ 3615 h 10000"/>
                  <a:gd name="connsiteX54" fmla="*/ 3294 w 10001"/>
                  <a:gd name="connsiteY54" fmla="*/ 3642 h 10000"/>
                  <a:gd name="connsiteX55" fmla="*/ 3224 w 10001"/>
                  <a:gd name="connsiteY55" fmla="*/ 3665 h 10000"/>
                  <a:gd name="connsiteX56" fmla="*/ 3155 w 10001"/>
                  <a:gd name="connsiteY56" fmla="*/ 3687 h 10000"/>
                  <a:gd name="connsiteX57" fmla="*/ 3083 w 10001"/>
                  <a:gd name="connsiteY57" fmla="*/ 3707 h 10000"/>
                  <a:gd name="connsiteX58" fmla="*/ 3014 w 10001"/>
                  <a:gd name="connsiteY58" fmla="*/ 3724 h 10000"/>
                  <a:gd name="connsiteX59" fmla="*/ 2941 w 10001"/>
                  <a:gd name="connsiteY59" fmla="*/ 3739 h 10000"/>
                  <a:gd name="connsiteX60" fmla="*/ 2868 w 10001"/>
                  <a:gd name="connsiteY60" fmla="*/ 3754 h 10000"/>
                  <a:gd name="connsiteX61" fmla="*/ 2797 w 10001"/>
                  <a:gd name="connsiteY61" fmla="*/ 3761 h 10000"/>
                  <a:gd name="connsiteX62" fmla="*/ 2722 w 10001"/>
                  <a:gd name="connsiteY62" fmla="*/ 3771 h 10000"/>
                  <a:gd name="connsiteX63" fmla="*/ 2649 w 10001"/>
                  <a:gd name="connsiteY63" fmla="*/ 3776 h 10000"/>
                  <a:gd name="connsiteX64" fmla="*/ 2576 w 10001"/>
                  <a:gd name="connsiteY64" fmla="*/ 3781 h 10000"/>
                  <a:gd name="connsiteX65" fmla="*/ 2499 w 10001"/>
                  <a:gd name="connsiteY65" fmla="*/ 3781 h 10000"/>
                  <a:gd name="connsiteX66" fmla="*/ 2394 w 10001"/>
                  <a:gd name="connsiteY66" fmla="*/ 3781 h 10000"/>
                  <a:gd name="connsiteX67" fmla="*/ 2285 w 10001"/>
                  <a:gd name="connsiteY67" fmla="*/ 3771 h 10000"/>
                  <a:gd name="connsiteX68" fmla="*/ 2180 w 10001"/>
                  <a:gd name="connsiteY68" fmla="*/ 3759 h 10000"/>
                  <a:gd name="connsiteX69" fmla="*/ 2075 w 10001"/>
                  <a:gd name="connsiteY69" fmla="*/ 3741 h 10000"/>
                  <a:gd name="connsiteX70" fmla="*/ 1971 w 10001"/>
                  <a:gd name="connsiteY70" fmla="*/ 3719 h 10000"/>
                  <a:gd name="connsiteX71" fmla="*/ 1868 w 10001"/>
                  <a:gd name="connsiteY71" fmla="*/ 3692 h 10000"/>
                  <a:gd name="connsiteX72" fmla="*/ 1766 w 10001"/>
                  <a:gd name="connsiteY72" fmla="*/ 3662 h 10000"/>
                  <a:gd name="connsiteX73" fmla="*/ 1666 w 10001"/>
                  <a:gd name="connsiteY73" fmla="*/ 3627 h 10000"/>
                  <a:gd name="connsiteX74" fmla="*/ 0 w 10001"/>
                  <a:gd name="connsiteY74" fmla="*/ 6085 h 10000"/>
                  <a:gd name="connsiteX75" fmla="*/ 209 w 10001"/>
                  <a:gd name="connsiteY75" fmla="*/ 9512 h 10000"/>
                  <a:gd name="connsiteX76" fmla="*/ 344 w 10001"/>
                  <a:gd name="connsiteY76" fmla="*/ 9569 h 10000"/>
                  <a:gd name="connsiteX77" fmla="*/ 481 w 10001"/>
                  <a:gd name="connsiteY77" fmla="*/ 9623 h 10000"/>
                  <a:gd name="connsiteX78" fmla="*/ 621 w 10001"/>
                  <a:gd name="connsiteY78" fmla="*/ 9673 h 10000"/>
                  <a:gd name="connsiteX79" fmla="*/ 758 w 10001"/>
                  <a:gd name="connsiteY79" fmla="*/ 9720 h 10000"/>
                  <a:gd name="connsiteX80" fmla="*/ 899 w 10001"/>
                  <a:gd name="connsiteY80" fmla="*/ 9765 h 10000"/>
                  <a:gd name="connsiteX81" fmla="*/ 1041 w 10001"/>
                  <a:gd name="connsiteY81" fmla="*/ 9804 h 10000"/>
                  <a:gd name="connsiteX82" fmla="*/ 1183 w 10001"/>
                  <a:gd name="connsiteY82" fmla="*/ 9839 h 10000"/>
                  <a:gd name="connsiteX83" fmla="*/ 1326 w 10001"/>
                  <a:gd name="connsiteY83" fmla="*/ 9874 h 10000"/>
                  <a:gd name="connsiteX84" fmla="*/ 1472 w 10001"/>
                  <a:gd name="connsiteY84" fmla="*/ 9903 h 10000"/>
                  <a:gd name="connsiteX85" fmla="*/ 1615 w 10001"/>
                  <a:gd name="connsiteY85" fmla="*/ 9926 h 10000"/>
                  <a:gd name="connsiteX86" fmla="*/ 1761 w 10001"/>
                  <a:gd name="connsiteY86" fmla="*/ 9948 h 10000"/>
                  <a:gd name="connsiteX87" fmla="*/ 1907 w 10001"/>
                  <a:gd name="connsiteY87" fmla="*/ 9965 h 10000"/>
                  <a:gd name="connsiteX88" fmla="*/ 2053 w 10001"/>
                  <a:gd name="connsiteY88" fmla="*/ 9980 h 10000"/>
                  <a:gd name="connsiteX89" fmla="*/ 2203 w 10001"/>
                  <a:gd name="connsiteY89" fmla="*/ 9990 h 10000"/>
                  <a:gd name="connsiteX90" fmla="*/ 2351 w 10001"/>
                  <a:gd name="connsiteY90" fmla="*/ 9995 h 10000"/>
                  <a:gd name="connsiteX91" fmla="*/ 2499 w 10001"/>
                  <a:gd name="connsiteY91" fmla="*/ 10000 h 10000"/>
                  <a:gd name="connsiteX92" fmla="*/ 2678 w 10001"/>
                  <a:gd name="connsiteY92" fmla="*/ 9995 h 10000"/>
                  <a:gd name="connsiteX93" fmla="*/ 2851 w 10001"/>
                  <a:gd name="connsiteY93" fmla="*/ 9988 h 10000"/>
                  <a:gd name="connsiteX94" fmla="*/ 3026 w 10001"/>
                  <a:gd name="connsiteY94" fmla="*/ 9975 h 10000"/>
                  <a:gd name="connsiteX95" fmla="*/ 3197 w 10001"/>
                  <a:gd name="connsiteY95" fmla="*/ 9953 h 10000"/>
                  <a:gd name="connsiteX96" fmla="*/ 3370 w 10001"/>
                  <a:gd name="connsiteY96" fmla="*/ 9931 h 10000"/>
                  <a:gd name="connsiteX97" fmla="*/ 3540 w 10001"/>
                  <a:gd name="connsiteY97" fmla="*/ 9898 h 10000"/>
                  <a:gd name="connsiteX98" fmla="*/ 3711 w 10001"/>
                  <a:gd name="connsiteY98" fmla="*/ 9866 h 10000"/>
                  <a:gd name="connsiteX99" fmla="*/ 3879 w 10001"/>
                  <a:gd name="connsiteY99" fmla="*/ 9824 h 10000"/>
                  <a:gd name="connsiteX100" fmla="*/ 4044 w 10001"/>
                  <a:gd name="connsiteY100" fmla="*/ 9779 h 10000"/>
                  <a:gd name="connsiteX101" fmla="*/ 4212 w 10001"/>
                  <a:gd name="connsiteY101" fmla="*/ 9730 h 10000"/>
                  <a:gd name="connsiteX102" fmla="*/ 4374 w 10001"/>
                  <a:gd name="connsiteY102" fmla="*/ 9673 h 10000"/>
                  <a:gd name="connsiteX103" fmla="*/ 4538 w 10001"/>
                  <a:gd name="connsiteY103" fmla="*/ 9616 h 10000"/>
                  <a:gd name="connsiteX104" fmla="*/ 4699 w 10001"/>
                  <a:gd name="connsiteY104" fmla="*/ 9552 h 10000"/>
                  <a:gd name="connsiteX105" fmla="*/ 4859 w 10001"/>
                  <a:gd name="connsiteY105" fmla="*/ 9482 h 10000"/>
                  <a:gd name="connsiteX106" fmla="*/ 5017 w 10001"/>
                  <a:gd name="connsiteY106" fmla="*/ 9405 h 10000"/>
                  <a:gd name="connsiteX107" fmla="*/ 5174 w 10001"/>
                  <a:gd name="connsiteY107" fmla="*/ 9329 h 10000"/>
                  <a:gd name="connsiteX108" fmla="*/ 5329 w 10001"/>
                  <a:gd name="connsiteY108" fmla="*/ 9244 h 10000"/>
                  <a:gd name="connsiteX109" fmla="*/ 5483 w 10001"/>
                  <a:gd name="connsiteY109" fmla="*/ 9158 h 10000"/>
                  <a:gd name="connsiteX110" fmla="*/ 5634 w 10001"/>
                  <a:gd name="connsiteY110" fmla="*/ 9063 h 10000"/>
                  <a:gd name="connsiteX111" fmla="*/ 5784 w 10001"/>
                  <a:gd name="connsiteY111" fmla="*/ 8967 h 10000"/>
                  <a:gd name="connsiteX112" fmla="*/ 5934 w 10001"/>
                  <a:gd name="connsiteY112" fmla="*/ 8865 h 10000"/>
                  <a:gd name="connsiteX113" fmla="*/ 6078 w 10001"/>
                  <a:gd name="connsiteY113" fmla="*/ 8759 h 10000"/>
                  <a:gd name="connsiteX114" fmla="*/ 6224 w 10001"/>
                  <a:gd name="connsiteY114" fmla="*/ 8652 h 10000"/>
                  <a:gd name="connsiteX115" fmla="*/ 6367 w 10001"/>
                  <a:gd name="connsiteY115" fmla="*/ 8536 h 10000"/>
                  <a:gd name="connsiteX116" fmla="*/ 6508 w 10001"/>
                  <a:gd name="connsiteY116" fmla="*/ 8417 h 10000"/>
                  <a:gd name="connsiteX117" fmla="*/ 6645 w 10001"/>
                  <a:gd name="connsiteY117" fmla="*/ 8295 h 10000"/>
                  <a:gd name="connsiteX118" fmla="*/ 6783 w 10001"/>
                  <a:gd name="connsiteY118" fmla="*/ 8169 h 10000"/>
                  <a:gd name="connsiteX119" fmla="*/ 6916 w 10001"/>
                  <a:gd name="connsiteY119" fmla="*/ 8040 h 10000"/>
                  <a:gd name="connsiteX120" fmla="*/ 7049 w 10001"/>
                  <a:gd name="connsiteY120" fmla="*/ 7904 h 10000"/>
                  <a:gd name="connsiteX121" fmla="*/ 7179 w 10001"/>
                  <a:gd name="connsiteY121" fmla="*/ 7768 h 10000"/>
                  <a:gd name="connsiteX122" fmla="*/ 7308 w 10001"/>
                  <a:gd name="connsiteY122" fmla="*/ 7624 h 10000"/>
                  <a:gd name="connsiteX123" fmla="*/ 7433 w 10001"/>
                  <a:gd name="connsiteY123" fmla="*/ 7480 h 10000"/>
                  <a:gd name="connsiteX124" fmla="*/ 7556 w 10001"/>
                  <a:gd name="connsiteY124" fmla="*/ 7329 h 10000"/>
                  <a:gd name="connsiteX125" fmla="*/ 7677 w 10001"/>
                  <a:gd name="connsiteY125" fmla="*/ 7178 h 10000"/>
                  <a:gd name="connsiteX126" fmla="*/ 7796 w 10001"/>
                  <a:gd name="connsiteY126" fmla="*/ 7024 h 10000"/>
                  <a:gd name="connsiteX127" fmla="*/ 7911 w 10001"/>
                  <a:gd name="connsiteY127" fmla="*/ 6861 h 10000"/>
                  <a:gd name="connsiteX128" fmla="*/ 8026 w 10001"/>
                  <a:gd name="connsiteY128" fmla="*/ 6697 h 10000"/>
                  <a:gd name="connsiteX129" fmla="*/ 8137 w 10001"/>
                  <a:gd name="connsiteY129" fmla="*/ 6534 h 10000"/>
                  <a:gd name="connsiteX130" fmla="*/ 8244 w 10001"/>
                  <a:gd name="connsiteY130" fmla="*/ 6365 h 10000"/>
                  <a:gd name="connsiteX131" fmla="*/ 8351 w 10001"/>
                  <a:gd name="connsiteY131" fmla="*/ 6189 h 10000"/>
                  <a:gd name="connsiteX132" fmla="*/ 8454 w 10001"/>
                  <a:gd name="connsiteY132" fmla="*/ 6016 h 10000"/>
                  <a:gd name="connsiteX133" fmla="*/ 8556 w 10001"/>
                  <a:gd name="connsiteY133" fmla="*/ 5835 h 10000"/>
                  <a:gd name="connsiteX134" fmla="*/ 8654 w 10001"/>
                  <a:gd name="connsiteY134" fmla="*/ 5652 h 10000"/>
                  <a:gd name="connsiteX135" fmla="*/ 8749 w 10001"/>
                  <a:gd name="connsiteY135" fmla="*/ 5468 h 10000"/>
                  <a:gd name="connsiteX136" fmla="*/ 8841 w 10001"/>
                  <a:gd name="connsiteY136" fmla="*/ 5278 h 10000"/>
                  <a:gd name="connsiteX137" fmla="*/ 8931 w 10001"/>
                  <a:gd name="connsiteY137" fmla="*/ 5089 h 10000"/>
                  <a:gd name="connsiteX138" fmla="*/ 9019 w 10001"/>
                  <a:gd name="connsiteY138" fmla="*/ 4893 h 10000"/>
                  <a:gd name="connsiteX139" fmla="*/ 9103 w 10001"/>
                  <a:gd name="connsiteY139" fmla="*/ 4698 h 10000"/>
                  <a:gd name="connsiteX140" fmla="*/ 9183 w 10001"/>
                  <a:gd name="connsiteY140" fmla="*/ 4500 h 10000"/>
                  <a:gd name="connsiteX141" fmla="*/ 9261 w 10001"/>
                  <a:gd name="connsiteY141" fmla="*/ 4294 h 10000"/>
                  <a:gd name="connsiteX142" fmla="*/ 9335 w 10001"/>
                  <a:gd name="connsiteY142" fmla="*/ 4091 h 10000"/>
                  <a:gd name="connsiteX143" fmla="*/ 9406 w 10001"/>
                  <a:gd name="connsiteY143" fmla="*/ 3885 h 10000"/>
                  <a:gd name="connsiteX144" fmla="*/ 9475 w 10001"/>
                  <a:gd name="connsiteY144" fmla="*/ 3674 h 10000"/>
                  <a:gd name="connsiteX145" fmla="*/ 9540 w 10001"/>
                  <a:gd name="connsiteY145" fmla="*/ 3464 h 10000"/>
                  <a:gd name="connsiteX146" fmla="*/ 9604 w 10001"/>
                  <a:gd name="connsiteY146" fmla="*/ 3248 h 10000"/>
                  <a:gd name="connsiteX147" fmla="*/ 9661 w 10001"/>
                  <a:gd name="connsiteY147" fmla="*/ 3030 h 10000"/>
                  <a:gd name="connsiteX148" fmla="*/ 9716 w 10001"/>
                  <a:gd name="connsiteY148" fmla="*/ 2815 h 10000"/>
                  <a:gd name="connsiteX149" fmla="*/ 9768 w 10001"/>
                  <a:gd name="connsiteY149" fmla="*/ 2592 h 10000"/>
                  <a:gd name="connsiteX150" fmla="*/ 9818 w 10001"/>
                  <a:gd name="connsiteY150" fmla="*/ 2369 h 10000"/>
                  <a:gd name="connsiteX151" fmla="*/ 9861 w 10001"/>
                  <a:gd name="connsiteY151" fmla="*/ 2143 h 10000"/>
                  <a:gd name="connsiteX152" fmla="*/ 9903 w 10001"/>
                  <a:gd name="connsiteY152" fmla="*/ 1918 h 10000"/>
                  <a:gd name="connsiteX153" fmla="*/ 9941 w 10001"/>
                  <a:gd name="connsiteY153" fmla="*/ 1690 h 10000"/>
                  <a:gd name="connsiteX154" fmla="*/ 9975 w 10001"/>
                  <a:gd name="connsiteY154" fmla="*/ 1457 h 10000"/>
                  <a:gd name="connsiteX155" fmla="*/ 10001 w 10001"/>
                  <a:gd name="connsiteY155" fmla="*/ 1215 h 10000"/>
                  <a:gd name="connsiteX156" fmla="*/ 7615 w 10001"/>
                  <a:gd name="connsiteY156" fmla="*/ 1876 h 10000"/>
                  <a:gd name="connsiteX157" fmla="*/ 5618 w 10001"/>
                  <a:gd name="connsiteY157" fmla="*/ 0 h 10000"/>
                  <a:gd name="connsiteX0" fmla="*/ 5618 w 10001"/>
                  <a:gd name="connsiteY0" fmla="*/ 0 h 10000"/>
                  <a:gd name="connsiteX1" fmla="*/ 5618 w 10001"/>
                  <a:gd name="connsiteY1" fmla="*/ 0 h 10000"/>
                  <a:gd name="connsiteX2" fmla="*/ 5609 w 10001"/>
                  <a:gd name="connsiteY2" fmla="*/ 99 h 10000"/>
                  <a:gd name="connsiteX3" fmla="*/ 5595 w 10001"/>
                  <a:gd name="connsiteY3" fmla="*/ 201 h 10000"/>
                  <a:gd name="connsiteX4" fmla="*/ 5583 w 10001"/>
                  <a:gd name="connsiteY4" fmla="*/ 300 h 10000"/>
                  <a:gd name="connsiteX5" fmla="*/ 5568 w 10001"/>
                  <a:gd name="connsiteY5" fmla="*/ 394 h 10000"/>
                  <a:gd name="connsiteX6" fmla="*/ 5550 w 10001"/>
                  <a:gd name="connsiteY6" fmla="*/ 491 h 10000"/>
                  <a:gd name="connsiteX7" fmla="*/ 5531 w 10001"/>
                  <a:gd name="connsiteY7" fmla="*/ 587 h 10000"/>
                  <a:gd name="connsiteX8" fmla="*/ 5511 w 10001"/>
                  <a:gd name="connsiteY8" fmla="*/ 684 h 10000"/>
                  <a:gd name="connsiteX9" fmla="*/ 5490 w 10001"/>
                  <a:gd name="connsiteY9" fmla="*/ 778 h 10000"/>
                  <a:gd name="connsiteX10" fmla="*/ 5468 w 10001"/>
                  <a:gd name="connsiteY10" fmla="*/ 870 h 10000"/>
                  <a:gd name="connsiteX11" fmla="*/ 5442 w 10001"/>
                  <a:gd name="connsiteY11" fmla="*/ 961 h 10000"/>
                  <a:gd name="connsiteX12" fmla="*/ 5418 w 10001"/>
                  <a:gd name="connsiteY12" fmla="*/ 1053 h 10000"/>
                  <a:gd name="connsiteX13" fmla="*/ 5390 w 10001"/>
                  <a:gd name="connsiteY13" fmla="*/ 1145 h 10000"/>
                  <a:gd name="connsiteX14" fmla="*/ 5361 w 10001"/>
                  <a:gd name="connsiteY14" fmla="*/ 1231 h 10000"/>
                  <a:gd name="connsiteX15" fmla="*/ 5331 w 10001"/>
                  <a:gd name="connsiteY15" fmla="*/ 1318 h 10000"/>
                  <a:gd name="connsiteX16" fmla="*/ 5301 w 10001"/>
                  <a:gd name="connsiteY16" fmla="*/ 1405 h 10000"/>
                  <a:gd name="connsiteX17" fmla="*/ 5269 w 10001"/>
                  <a:gd name="connsiteY17" fmla="*/ 1494 h 10000"/>
                  <a:gd name="connsiteX18" fmla="*/ 5235 w 10001"/>
                  <a:gd name="connsiteY18" fmla="*/ 1578 h 10000"/>
                  <a:gd name="connsiteX19" fmla="*/ 5199 w 10001"/>
                  <a:gd name="connsiteY19" fmla="*/ 1663 h 10000"/>
                  <a:gd name="connsiteX20" fmla="*/ 5163 w 10001"/>
                  <a:gd name="connsiteY20" fmla="*/ 1742 h 10000"/>
                  <a:gd name="connsiteX21" fmla="*/ 5124 w 10001"/>
                  <a:gd name="connsiteY21" fmla="*/ 1824 h 10000"/>
                  <a:gd name="connsiteX22" fmla="*/ 5085 w 10001"/>
                  <a:gd name="connsiteY22" fmla="*/ 1903 h 10000"/>
                  <a:gd name="connsiteX23" fmla="*/ 5046 w 10001"/>
                  <a:gd name="connsiteY23" fmla="*/ 1985 h 10000"/>
                  <a:gd name="connsiteX24" fmla="*/ 5005 w 10001"/>
                  <a:gd name="connsiteY24" fmla="*/ 2059 h 10000"/>
                  <a:gd name="connsiteX25" fmla="*/ 4961 w 10001"/>
                  <a:gd name="connsiteY25" fmla="*/ 2133 h 10000"/>
                  <a:gd name="connsiteX26" fmla="*/ 4916 w 10001"/>
                  <a:gd name="connsiteY26" fmla="*/ 2210 h 10000"/>
                  <a:gd name="connsiteX27" fmla="*/ 4872 w 10001"/>
                  <a:gd name="connsiteY27" fmla="*/ 2282 h 10000"/>
                  <a:gd name="connsiteX28" fmla="*/ 4825 w 10001"/>
                  <a:gd name="connsiteY28" fmla="*/ 2354 h 10000"/>
                  <a:gd name="connsiteX29" fmla="*/ 4779 w 10001"/>
                  <a:gd name="connsiteY29" fmla="*/ 2426 h 10000"/>
                  <a:gd name="connsiteX30" fmla="*/ 4731 w 10001"/>
                  <a:gd name="connsiteY30" fmla="*/ 2495 h 10000"/>
                  <a:gd name="connsiteX31" fmla="*/ 4681 w 10001"/>
                  <a:gd name="connsiteY31" fmla="*/ 2562 h 10000"/>
                  <a:gd name="connsiteX32" fmla="*/ 4631 w 10001"/>
                  <a:gd name="connsiteY32" fmla="*/ 2626 h 10000"/>
                  <a:gd name="connsiteX33" fmla="*/ 4579 w 10001"/>
                  <a:gd name="connsiteY33" fmla="*/ 2691 h 10000"/>
                  <a:gd name="connsiteX34" fmla="*/ 4528 w 10001"/>
                  <a:gd name="connsiteY34" fmla="*/ 2753 h 10000"/>
                  <a:gd name="connsiteX35" fmla="*/ 4472 w 10001"/>
                  <a:gd name="connsiteY35" fmla="*/ 2817 h 10000"/>
                  <a:gd name="connsiteX36" fmla="*/ 4419 w 10001"/>
                  <a:gd name="connsiteY36" fmla="*/ 2874 h 10000"/>
                  <a:gd name="connsiteX37" fmla="*/ 4364 w 10001"/>
                  <a:gd name="connsiteY37" fmla="*/ 2934 h 10000"/>
                  <a:gd name="connsiteX38" fmla="*/ 4307 w 10001"/>
                  <a:gd name="connsiteY38" fmla="*/ 2988 h 10000"/>
                  <a:gd name="connsiteX39" fmla="*/ 4250 w 10001"/>
                  <a:gd name="connsiteY39" fmla="*/ 3043 h 10000"/>
                  <a:gd name="connsiteX40" fmla="*/ 4192 w 10001"/>
                  <a:gd name="connsiteY40" fmla="*/ 3097 h 10000"/>
                  <a:gd name="connsiteX41" fmla="*/ 4134 w 10001"/>
                  <a:gd name="connsiteY41" fmla="*/ 3149 h 10000"/>
                  <a:gd name="connsiteX42" fmla="*/ 4073 w 10001"/>
                  <a:gd name="connsiteY42" fmla="*/ 3196 h 10000"/>
                  <a:gd name="connsiteX43" fmla="*/ 4012 w 10001"/>
                  <a:gd name="connsiteY43" fmla="*/ 3243 h 10000"/>
                  <a:gd name="connsiteX44" fmla="*/ 3952 w 10001"/>
                  <a:gd name="connsiteY44" fmla="*/ 3290 h 10000"/>
                  <a:gd name="connsiteX45" fmla="*/ 3889 w 10001"/>
                  <a:gd name="connsiteY45" fmla="*/ 3335 h 10000"/>
                  <a:gd name="connsiteX46" fmla="*/ 3825 w 10001"/>
                  <a:gd name="connsiteY46" fmla="*/ 3377 h 10000"/>
                  <a:gd name="connsiteX47" fmla="*/ 3761 w 10001"/>
                  <a:gd name="connsiteY47" fmla="*/ 3417 h 10000"/>
                  <a:gd name="connsiteX48" fmla="*/ 3697 w 10001"/>
                  <a:gd name="connsiteY48" fmla="*/ 3454 h 10000"/>
                  <a:gd name="connsiteX49" fmla="*/ 3631 w 10001"/>
                  <a:gd name="connsiteY49" fmla="*/ 3491 h 10000"/>
                  <a:gd name="connsiteX50" fmla="*/ 3567 w 10001"/>
                  <a:gd name="connsiteY50" fmla="*/ 3523 h 10000"/>
                  <a:gd name="connsiteX51" fmla="*/ 3499 w 10001"/>
                  <a:gd name="connsiteY51" fmla="*/ 3558 h 10000"/>
                  <a:gd name="connsiteX52" fmla="*/ 3431 w 10001"/>
                  <a:gd name="connsiteY52" fmla="*/ 3588 h 10000"/>
                  <a:gd name="connsiteX53" fmla="*/ 3363 w 10001"/>
                  <a:gd name="connsiteY53" fmla="*/ 3615 h 10000"/>
                  <a:gd name="connsiteX54" fmla="*/ 3294 w 10001"/>
                  <a:gd name="connsiteY54" fmla="*/ 3642 h 10000"/>
                  <a:gd name="connsiteX55" fmla="*/ 3224 w 10001"/>
                  <a:gd name="connsiteY55" fmla="*/ 3665 h 10000"/>
                  <a:gd name="connsiteX56" fmla="*/ 3155 w 10001"/>
                  <a:gd name="connsiteY56" fmla="*/ 3687 h 10000"/>
                  <a:gd name="connsiteX57" fmla="*/ 3083 w 10001"/>
                  <a:gd name="connsiteY57" fmla="*/ 3707 h 10000"/>
                  <a:gd name="connsiteX58" fmla="*/ 3014 w 10001"/>
                  <a:gd name="connsiteY58" fmla="*/ 3724 h 10000"/>
                  <a:gd name="connsiteX59" fmla="*/ 2941 w 10001"/>
                  <a:gd name="connsiteY59" fmla="*/ 3739 h 10000"/>
                  <a:gd name="connsiteX60" fmla="*/ 2868 w 10001"/>
                  <a:gd name="connsiteY60" fmla="*/ 3754 h 10000"/>
                  <a:gd name="connsiteX61" fmla="*/ 2797 w 10001"/>
                  <a:gd name="connsiteY61" fmla="*/ 3761 h 10000"/>
                  <a:gd name="connsiteX62" fmla="*/ 2722 w 10001"/>
                  <a:gd name="connsiteY62" fmla="*/ 3771 h 10000"/>
                  <a:gd name="connsiteX63" fmla="*/ 2649 w 10001"/>
                  <a:gd name="connsiteY63" fmla="*/ 3776 h 10000"/>
                  <a:gd name="connsiteX64" fmla="*/ 2576 w 10001"/>
                  <a:gd name="connsiteY64" fmla="*/ 3781 h 10000"/>
                  <a:gd name="connsiteX65" fmla="*/ 2499 w 10001"/>
                  <a:gd name="connsiteY65" fmla="*/ 3781 h 10000"/>
                  <a:gd name="connsiteX66" fmla="*/ 2394 w 10001"/>
                  <a:gd name="connsiteY66" fmla="*/ 3781 h 10000"/>
                  <a:gd name="connsiteX67" fmla="*/ 2285 w 10001"/>
                  <a:gd name="connsiteY67" fmla="*/ 3771 h 10000"/>
                  <a:gd name="connsiteX68" fmla="*/ 2180 w 10001"/>
                  <a:gd name="connsiteY68" fmla="*/ 3759 h 10000"/>
                  <a:gd name="connsiteX69" fmla="*/ 2075 w 10001"/>
                  <a:gd name="connsiteY69" fmla="*/ 3741 h 10000"/>
                  <a:gd name="connsiteX70" fmla="*/ 1971 w 10001"/>
                  <a:gd name="connsiteY70" fmla="*/ 3719 h 10000"/>
                  <a:gd name="connsiteX71" fmla="*/ 1868 w 10001"/>
                  <a:gd name="connsiteY71" fmla="*/ 3692 h 10000"/>
                  <a:gd name="connsiteX72" fmla="*/ 1766 w 10001"/>
                  <a:gd name="connsiteY72" fmla="*/ 3662 h 10000"/>
                  <a:gd name="connsiteX73" fmla="*/ 1666 w 10001"/>
                  <a:gd name="connsiteY73" fmla="*/ 3627 h 10000"/>
                  <a:gd name="connsiteX74" fmla="*/ 0 w 10001"/>
                  <a:gd name="connsiteY74" fmla="*/ 6085 h 10000"/>
                  <a:gd name="connsiteX75" fmla="*/ 208 w 10001"/>
                  <a:gd name="connsiteY75" fmla="*/ 9494 h 10000"/>
                  <a:gd name="connsiteX76" fmla="*/ 344 w 10001"/>
                  <a:gd name="connsiteY76" fmla="*/ 9569 h 10000"/>
                  <a:gd name="connsiteX77" fmla="*/ 481 w 10001"/>
                  <a:gd name="connsiteY77" fmla="*/ 9623 h 10000"/>
                  <a:gd name="connsiteX78" fmla="*/ 621 w 10001"/>
                  <a:gd name="connsiteY78" fmla="*/ 9673 h 10000"/>
                  <a:gd name="connsiteX79" fmla="*/ 758 w 10001"/>
                  <a:gd name="connsiteY79" fmla="*/ 9720 h 10000"/>
                  <a:gd name="connsiteX80" fmla="*/ 899 w 10001"/>
                  <a:gd name="connsiteY80" fmla="*/ 9765 h 10000"/>
                  <a:gd name="connsiteX81" fmla="*/ 1041 w 10001"/>
                  <a:gd name="connsiteY81" fmla="*/ 9804 h 10000"/>
                  <a:gd name="connsiteX82" fmla="*/ 1183 w 10001"/>
                  <a:gd name="connsiteY82" fmla="*/ 9839 h 10000"/>
                  <a:gd name="connsiteX83" fmla="*/ 1326 w 10001"/>
                  <a:gd name="connsiteY83" fmla="*/ 9874 h 10000"/>
                  <a:gd name="connsiteX84" fmla="*/ 1472 w 10001"/>
                  <a:gd name="connsiteY84" fmla="*/ 9903 h 10000"/>
                  <a:gd name="connsiteX85" fmla="*/ 1615 w 10001"/>
                  <a:gd name="connsiteY85" fmla="*/ 9926 h 10000"/>
                  <a:gd name="connsiteX86" fmla="*/ 1761 w 10001"/>
                  <a:gd name="connsiteY86" fmla="*/ 9948 h 10000"/>
                  <a:gd name="connsiteX87" fmla="*/ 1907 w 10001"/>
                  <a:gd name="connsiteY87" fmla="*/ 9965 h 10000"/>
                  <a:gd name="connsiteX88" fmla="*/ 2053 w 10001"/>
                  <a:gd name="connsiteY88" fmla="*/ 9980 h 10000"/>
                  <a:gd name="connsiteX89" fmla="*/ 2203 w 10001"/>
                  <a:gd name="connsiteY89" fmla="*/ 9990 h 10000"/>
                  <a:gd name="connsiteX90" fmla="*/ 2351 w 10001"/>
                  <a:gd name="connsiteY90" fmla="*/ 9995 h 10000"/>
                  <a:gd name="connsiteX91" fmla="*/ 2499 w 10001"/>
                  <a:gd name="connsiteY91" fmla="*/ 10000 h 10000"/>
                  <a:gd name="connsiteX92" fmla="*/ 2678 w 10001"/>
                  <a:gd name="connsiteY92" fmla="*/ 9995 h 10000"/>
                  <a:gd name="connsiteX93" fmla="*/ 2851 w 10001"/>
                  <a:gd name="connsiteY93" fmla="*/ 9988 h 10000"/>
                  <a:gd name="connsiteX94" fmla="*/ 3026 w 10001"/>
                  <a:gd name="connsiteY94" fmla="*/ 9975 h 10000"/>
                  <a:gd name="connsiteX95" fmla="*/ 3197 w 10001"/>
                  <a:gd name="connsiteY95" fmla="*/ 9953 h 10000"/>
                  <a:gd name="connsiteX96" fmla="*/ 3370 w 10001"/>
                  <a:gd name="connsiteY96" fmla="*/ 9931 h 10000"/>
                  <a:gd name="connsiteX97" fmla="*/ 3540 w 10001"/>
                  <a:gd name="connsiteY97" fmla="*/ 9898 h 10000"/>
                  <a:gd name="connsiteX98" fmla="*/ 3711 w 10001"/>
                  <a:gd name="connsiteY98" fmla="*/ 9866 h 10000"/>
                  <a:gd name="connsiteX99" fmla="*/ 3879 w 10001"/>
                  <a:gd name="connsiteY99" fmla="*/ 9824 h 10000"/>
                  <a:gd name="connsiteX100" fmla="*/ 4044 w 10001"/>
                  <a:gd name="connsiteY100" fmla="*/ 9779 h 10000"/>
                  <a:gd name="connsiteX101" fmla="*/ 4212 w 10001"/>
                  <a:gd name="connsiteY101" fmla="*/ 9730 h 10000"/>
                  <a:gd name="connsiteX102" fmla="*/ 4374 w 10001"/>
                  <a:gd name="connsiteY102" fmla="*/ 9673 h 10000"/>
                  <a:gd name="connsiteX103" fmla="*/ 4538 w 10001"/>
                  <a:gd name="connsiteY103" fmla="*/ 9616 h 10000"/>
                  <a:gd name="connsiteX104" fmla="*/ 4699 w 10001"/>
                  <a:gd name="connsiteY104" fmla="*/ 9552 h 10000"/>
                  <a:gd name="connsiteX105" fmla="*/ 4859 w 10001"/>
                  <a:gd name="connsiteY105" fmla="*/ 9482 h 10000"/>
                  <a:gd name="connsiteX106" fmla="*/ 5017 w 10001"/>
                  <a:gd name="connsiteY106" fmla="*/ 9405 h 10000"/>
                  <a:gd name="connsiteX107" fmla="*/ 5174 w 10001"/>
                  <a:gd name="connsiteY107" fmla="*/ 9329 h 10000"/>
                  <a:gd name="connsiteX108" fmla="*/ 5329 w 10001"/>
                  <a:gd name="connsiteY108" fmla="*/ 9244 h 10000"/>
                  <a:gd name="connsiteX109" fmla="*/ 5483 w 10001"/>
                  <a:gd name="connsiteY109" fmla="*/ 9158 h 10000"/>
                  <a:gd name="connsiteX110" fmla="*/ 5634 w 10001"/>
                  <a:gd name="connsiteY110" fmla="*/ 9063 h 10000"/>
                  <a:gd name="connsiteX111" fmla="*/ 5784 w 10001"/>
                  <a:gd name="connsiteY111" fmla="*/ 8967 h 10000"/>
                  <a:gd name="connsiteX112" fmla="*/ 5934 w 10001"/>
                  <a:gd name="connsiteY112" fmla="*/ 8865 h 10000"/>
                  <a:gd name="connsiteX113" fmla="*/ 6078 w 10001"/>
                  <a:gd name="connsiteY113" fmla="*/ 8759 h 10000"/>
                  <a:gd name="connsiteX114" fmla="*/ 6224 w 10001"/>
                  <a:gd name="connsiteY114" fmla="*/ 8652 h 10000"/>
                  <a:gd name="connsiteX115" fmla="*/ 6367 w 10001"/>
                  <a:gd name="connsiteY115" fmla="*/ 8536 h 10000"/>
                  <a:gd name="connsiteX116" fmla="*/ 6508 w 10001"/>
                  <a:gd name="connsiteY116" fmla="*/ 8417 h 10000"/>
                  <a:gd name="connsiteX117" fmla="*/ 6645 w 10001"/>
                  <a:gd name="connsiteY117" fmla="*/ 8295 h 10000"/>
                  <a:gd name="connsiteX118" fmla="*/ 6783 w 10001"/>
                  <a:gd name="connsiteY118" fmla="*/ 8169 h 10000"/>
                  <a:gd name="connsiteX119" fmla="*/ 6916 w 10001"/>
                  <a:gd name="connsiteY119" fmla="*/ 8040 h 10000"/>
                  <a:gd name="connsiteX120" fmla="*/ 7049 w 10001"/>
                  <a:gd name="connsiteY120" fmla="*/ 7904 h 10000"/>
                  <a:gd name="connsiteX121" fmla="*/ 7179 w 10001"/>
                  <a:gd name="connsiteY121" fmla="*/ 7768 h 10000"/>
                  <a:gd name="connsiteX122" fmla="*/ 7308 w 10001"/>
                  <a:gd name="connsiteY122" fmla="*/ 7624 h 10000"/>
                  <a:gd name="connsiteX123" fmla="*/ 7433 w 10001"/>
                  <a:gd name="connsiteY123" fmla="*/ 7480 h 10000"/>
                  <a:gd name="connsiteX124" fmla="*/ 7556 w 10001"/>
                  <a:gd name="connsiteY124" fmla="*/ 7329 h 10000"/>
                  <a:gd name="connsiteX125" fmla="*/ 7677 w 10001"/>
                  <a:gd name="connsiteY125" fmla="*/ 7178 h 10000"/>
                  <a:gd name="connsiteX126" fmla="*/ 7796 w 10001"/>
                  <a:gd name="connsiteY126" fmla="*/ 7024 h 10000"/>
                  <a:gd name="connsiteX127" fmla="*/ 7911 w 10001"/>
                  <a:gd name="connsiteY127" fmla="*/ 6861 h 10000"/>
                  <a:gd name="connsiteX128" fmla="*/ 8026 w 10001"/>
                  <a:gd name="connsiteY128" fmla="*/ 6697 h 10000"/>
                  <a:gd name="connsiteX129" fmla="*/ 8137 w 10001"/>
                  <a:gd name="connsiteY129" fmla="*/ 6534 h 10000"/>
                  <a:gd name="connsiteX130" fmla="*/ 8244 w 10001"/>
                  <a:gd name="connsiteY130" fmla="*/ 6365 h 10000"/>
                  <a:gd name="connsiteX131" fmla="*/ 8351 w 10001"/>
                  <a:gd name="connsiteY131" fmla="*/ 6189 h 10000"/>
                  <a:gd name="connsiteX132" fmla="*/ 8454 w 10001"/>
                  <a:gd name="connsiteY132" fmla="*/ 6016 h 10000"/>
                  <a:gd name="connsiteX133" fmla="*/ 8556 w 10001"/>
                  <a:gd name="connsiteY133" fmla="*/ 5835 h 10000"/>
                  <a:gd name="connsiteX134" fmla="*/ 8654 w 10001"/>
                  <a:gd name="connsiteY134" fmla="*/ 5652 h 10000"/>
                  <a:gd name="connsiteX135" fmla="*/ 8749 w 10001"/>
                  <a:gd name="connsiteY135" fmla="*/ 5468 h 10000"/>
                  <a:gd name="connsiteX136" fmla="*/ 8841 w 10001"/>
                  <a:gd name="connsiteY136" fmla="*/ 5278 h 10000"/>
                  <a:gd name="connsiteX137" fmla="*/ 8931 w 10001"/>
                  <a:gd name="connsiteY137" fmla="*/ 5089 h 10000"/>
                  <a:gd name="connsiteX138" fmla="*/ 9019 w 10001"/>
                  <a:gd name="connsiteY138" fmla="*/ 4893 h 10000"/>
                  <a:gd name="connsiteX139" fmla="*/ 9103 w 10001"/>
                  <a:gd name="connsiteY139" fmla="*/ 4698 h 10000"/>
                  <a:gd name="connsiteX140" fmla="*/ 9183 w 10001"/>
                  <a:gd name="connsiteY140" fmla="*/ 4500 h 10000"/>
                  <a:gd name="connsiteX141" fmla="*/ 9261 w 10001"/>
                  <a:gd name="connsiteY141" fmla="*/ 4294 h 10000"/>
                  <a:gd name="connsiteX142" fmla="*/ 9335 w 10001"/>
                  <a:gd name="connsiteY142" fmla="*/ 4091 h 10000"/>
                  <a:gd name="connsiteX143" fmla="*/ 9406 w 10001"/>
                  <a:gd name="connsiteY143" fmla="*/ 3885 h 10000"/>
                  <a:gd name="connsiteX144" fmla="*/ 9475 w 10001"/>
                  <a:gd name="connsiteY144" fmla="*/ 3674 h 10000"/>
                  <a:gd name="connsiteX145" fmla="*/ 9540 w 10001"/>
                  <a:gd name="connsiteY145" fmla="*/ 3464 h 10000"/>
                  <a:gd name="connsiteX146" fmla="*/ 9604 w 10001"/>
                  <a:gd name="connsiteY146" fmla="*/ 3248 h 10000"/>
                  <a:gd name="connsiteX147" fmla="*/ 9661 w 10001"/>
                  <a:gd name="connsiteY147" fmla="*/ 3030 h 10000"/>
                  <a:gd name="connsiteX148" fmla="*/ 9716 w 10001"/>
                  <a:gd name="connsiteY148" fmla="*/ 2815 h 10000"/>
                  <a:gd name="connsiteX149" fmla="*/ 9768 w 10001"/>
                  <a:gd name="connsiteY149" fmla="*/ 2592 h 10000"/>
                  <a:gd name="connsiteX150" fmla="*/ 9818 w 10001"/>
                  <a:gd name="connsiteY150" fmla="*/ 2369 h 10000"/>
                  <a:gd name="connsiteX151" fmla="*/ 9861 w 10001"/>
                  <a:gd name="connsiteY151" fmla="*/ 2143 h 10000"/>
                  <a:gd name="connsiteX152" fmla="*/ 9903 w 10001"/>
                  <a:gd name="connsiteY152" fmla="*/ 1918 h 10000"/>
                  <a:gd name="connsiteX153" fmla="*/ 9941 w 10001"/>
                  <a:gd name="connsiteY153" fmla="*/ 1690 h 10000"/>
                  <a:gd name="connsiteX154" fmla="*/ 9975 w 10001"/>
                  <a:gd name="connsiteY154" fmla="*/ 1457 h 10000"/>
                  <a:gd name="connsiteX155" fmla="*/ 10001 w 10001"/>
                  <a:gd name="connsiteY155" fmla="*/ 1215 h 10000"/>
                  <a:gd name="connsiteX156" fmla="*/ 7615 w 10001"/>
                  <a:gd name="connsiteY156" fmla="*/ 1876 h 10000"/>
                  <a:gd name="connsiteX157" fmla="*/ 5618 w 10001"/>
                  <a:gd name="connsiteY157" fmla="*/ 0 h 10000"/>
                  <a:gd name="connsiteX0" fmla="*/ 5618 w 10001"/>
                  <a:gd name="connsiteY0" fmla="*/ 0 h 10000"/>
                  <a:gd name="connsiteX1" fmla="*/ 5618 w 10001"/>
                  <a:gd name="connsiteY1" fmla="*/ 0 h 10000"/>
                  <a:gd name="connsiteX2" fmla="*/ 5609 w 10001"/>
                  <a:gd name="connsiteY2" fmla="*/ 99 h 10000"/>
                  <a:gd name="connsiteX3" fmla="*/ 5595 w 10001"/>
                  <a:gd name="connsiteY3" fmla="*/ 201 h 10000"/>
                  <a:gd name="connsiteX4" fmla="*/ 5583 w 10001"/>
                  <a:gd name="connsiteY4" fmla="*/ 300 h 10000"/>
                  <a:gd name="connsiteX5" fmla="*/ 5568 w 10001"/>
                  <a:gd name="connsiteY5" fmla="*/ 394 h 10000"/>
                  <a:gd name="connsiteX6" fmla="*/ 5550 w 10001"/>
                  <a:gd name="connsiteY6" fmla="*/ 491 h 10000"/>
                  <a:gd name="connsiteX7" fmla="*/ 5531 w 10001"/>
                  <a:gd name="connsiteY7" fmla="*/ 587 h 10000"/>
                  <a:gd name="connsiteX8" fmla="*/ 5511 w 10001"/>
                  <a:gd name="connsiteY8" fmla="*/ 684 h 10000"/>
                  <a:gd name="connsiteX9" fmla="*/ 5490 w 10001"/>
                  <a:gd name="connsiteY9" fmla="*/ 778 h 10000"/>
                  <a:gd name="connsiteX10" fmla="*/ 5468 w 10001"/>
                  <a:gd name="connsiteY10" fmla="*/ 870 h 10000"/>
                  <a:gd name="connsiteX11" fmla="*/ 5442 w 10001"/>
                  <a:gd name="connsiteY11" fmla="*/ 961 h 10000"/>
                  <a:gd name="connsiteX12" fmla="*/ 5418 w 10001"/>
                  <a:gd name="connsiteY12" fmla="*/ 1053 h 10000"/>
                  <a:gd name="connsiteX13" fmla="*/ 5390 w 10001"/>
                  <a:gd name="connsiteY13" fmla="*/ 1145 h 10000"/>
                  <a:gd name="connsiteX14" fmla="*/ 5361 w 10001"/>
                  <a:gd name="connsiteY14" fmla="*/ 1231 h 10000"/>
                  <a:gd name="connsiteX15" fmla="*/ 5331 w 10001"/>
                  <a:gd name="connsiteY15" fmla="*/ 1318 h 10000"/>
                  <a:gd name="connsiteX16" fmla="*/ 5301 w 10001"/>
                  <a:gd name="connsiteY16" fmla="*/ 1405 h 10000"/>
                  <a:gd name="connsiteX17" fmla="*/ 5269 w 10001"/>
                  <a:gd name="connsiteY17" fmla="*/ 1494 h 10000"/>
                  <a:gd name="connsiteX18" fmla="*/ 5235 w 10001"/>
                  <a:gd name="connsiteY18" fmla="*/ 1578 h 10000"/>
                  <a:gd name="connsiteX19" fmla="*/ 5199 w 10001"/>
                  <a:gd name="connsiteY19" fmla="*/ 1663 h 10000"/>
                  <a:gd name="connsiteX20" fmla="*/ 5163 w 10001"/>
                  <a:gd name="connsiteY20" fmla="*/ 1742 h 10000"/>
                  <a:gd name="connsiteX21" fmla="*/ 5124 w 10001"/>
                  <a:gd name="connsiteY21" fmla="*/ 1824 h 10000"/>
                  <a:gd name="connsiteX22" fmla="*/ 5085 w 10001"/>
                  <a:gd name="connsiteY22" fmla="*/ 1903 h 10000"/>
                  <a:gd name="connsiteX23" fmla="*/ 5046 w 10001"/>
                  <a:gd name="connsiteY23" fmla="*/ 1985 h 10000"/>
                  <a:gd name="connsiteX24" fmla="*/ 5005 w 10001"/>
                  <a:gd name="connsiteY24" fmla="*/ 2059 h 10000"/>
                  <a:gd name="connsiteX25" fmla="*/ 4961 w 10001"/>
                  <a:gd name="connsiteY25" fmla="*/ 2133 h 10000"/>
                  <a:gd name="connsiteX26" fmla="*/ 4916 w 10001"/>
                  <a:gd name="connsiteY26" fmla="*/ 2210 h 10000"/>
                  <a:gd name="connsiteX27" fmla="*/ 4872 w 10001"/>
                  <a:gd name="connsiteY27" fmla="*/ 2282 h 10000"/>
                  <a:gd name="connsiteX28" fmla="*/ 4825 w 10001"/>
                  <a:gd name="connsiteY28" fmla="*/ 2354 h 10000"/>
                  <a:gd name="connsiteX29" fmla="*/ 4779 w 10001"/>
                  <a:gd name="connsiteY29" fmla="*/ 2426 h 10000"/>
                  <a:gd name="connsiteX30" fmla="*/ 4731 w 10001"/>
                  <a:gd name="connsiteY30" fmla="*/ 2495 h 10000"/>
                  <a:gd name="connsiteX31" fmla="*/ 4681 w 10001"/>
                  <a:gd name="connsiteY31" fmla="*/ 2562 h 10000"/>
                  <a:gd name="connsiteX32" fmla="*/ 4631 w 10001"/>
                  <a:gd name="connsiteY32" fmla="*/ 2626 h 10000"/>
                  <a:gd name="connsiteX33" fmla="*/ 4579 w 10001"/>
                  <a:gd name="connsiteY33" fmla="*/ 2691 h 10000"/>
                  <a:gd name="connsiteX34" fmla="*/ 4528 w 10001"/>
                  <a:gd name="connsiteY34" fmla="*/ 2753 h 10000"/>
                  <a:gd name="connsiteX35" fmla="*/ 4472 w 10001"/>
                  <a:gd name="connsiteY35" fmla="*/ 2817 h 10000"/>
                  <a:gd name="connsiteX36" fmla="*/ 4419 w 10001"/>
                  <a:gd name="connsiteY36" fmla="*/ 2874 h 10000"/>
                  <a:gd name="connsiteX37" fmla="*/ 4364 w 10001"/>
                  <a:gd name="connsiteY37" fmla="*/ 2934 h 10000"/>
                  <a:gd name="connsiteX38" fmla="*/ 4307 w 10001"/>
                  <a:gd name="connsiteY38" fmla="*/ 2988 h 10000"/>
                  <a:gd name="connsiteX39" fmla="*/ 4250 w 10001"/>
                  <a:gd name="connsiteY39" fmla="*/ 3043 h 10000"/>
                  <a:gd name="connsiteX40" fmla="*/ 4192 w 10001"/>
                  <a:gd name="connsiteY40" fmla="*/ 3097 h 10000"/>
                  <a:gd name="connsiteX41" fmla="*/ 4134 w 10001"/>
                  <a:gd name="connsiteY41" fmla="*/ 3149 h 10000"/>
                  <a:gd name="connsiteX42" fmla="*/ 4073 w 10001"/>
                  <a:gd name="connsiteY42" fmla="*/ 3196 h 10000"/>
                  <a:gd name="connsiteX43" fmla="*/ 4012 w 10001"/>
                  <a:gd name="connsiteY43" fmla="*/ 3243 h 10000"/>
                  <a:gd name="connsiteX44" fmla="*/ 3952 w 10001"/>
                  <a:gd name="connsiteY44" fmla="*/ 3290 h 10000"/>
                  <a:gd name="connsiteX45" fmla="*/ 3889 w 10001"/>
                  <a:gd name="connsiteY45" fmla="*/ 3335 h 10000"/>
                  <a:gd name="connsiteX46" fmla="*/ 3825 w 10001"/>
                  <a:gd name="connsiteY46" fmla="*/ 3377 h 10000"/>
                  <a:gd name="connsiteX47" fmla="*/ 3761 w 10001"/>
                  <a:gd name="connsiteY47" fmla="*/ 3417 h 10000"/>
                  <a:gd name="connsiteX48" fmla="*/ 3697 w 10001"/>
                  <a:gd name="connsiteY48" fmla="*/ 3454 h 10000"/>
                  <a:gd name="connsiteX49" fmla="*/ 3631 w 10001"/>
                  <a:gd name="connsiteY49" fmla="*/ 3491 h 10000"/>
                  <a:gd name="connsiteX50" fmla="*/ 3567 w 10001"/>
                  <a:gd name="connsiteY50" fmla="*/ 3523 h 10000"/>
                  <a:gd name="connsiteX51" fmla="*/ 3499 w 10001"/>
                  <a:gd name="connsiteY51" fmla="*/ 3558 h 10000"/>
                  <a:gd name="connsiteX52" fmla="*/ 3431 w 10001"/>
                  <a:gd name="connsiteY52" fmla="*/ 3588 h 10000"/>
                  <a:gd name="connsiteX53" fmla="*/ 3363 w 10001"/>
                  <a:gd name="connsiteY53" fmla="*/ 3615 h 10000"/>
                  <a:gd name="connsiteX54" fmla="*/ 3294 w 10001"/>
                  <a:gd name="connsiteY54" fmla="*/ 3642 h 10000"/>
                  <a:gd name="connsiteX55" fmla="*/ 3224 w 10001"/>
                  <a:gd name="connsiteY55" fmla="*/ 3665 h 10000"/>
                  <a:gd name="connsiteX56" fmla="*/ 3155 w 10001"/>
                  <a:gd name="connsiteY56" fmla="*/ 3687 h 10000"/>
                  <a:gd name="connsiteX57" fmla="*/ 3083 w 10001"/>
                  <a:gd name="connsiteY57" fmla="*/ 3707 h 10000"/>
                  <a:gd name="connsiteX58" fmla="*/ 3014 w 10001"/>
                  <a:gd name="connsiteY58" fmla="*/ 3724 h 10000"/>
                  <a:gd name="connsiteX59" fmla="*/ 2941 w 10001"/>
                  <a:gd name="connsiteY59" fmla="*/ 3739 h 10000"/>
                  <a:gd name="connsiteX60" fmla="*/ 2868 w 10001"/>
                  <a:gd name="connsiteY60" fmla="*/ 3754 h 10000"/>
                  <a:gd name="connsiteX61" fmla="*/ 2797 w 10001"/>
                  <a:gd name="connsiteY61" fmla="*/ 3761 h 10000"/>
                  <a:gd name="connsiteX62" fmla="*/ 2722 w 10001"/>
                  <a:gd name="connsiteY62" fmla="*/ 3771 h 10000"/>
                  <a:gd name="connsiteX63" fmla="*/ 2649 w 10001"/>
                  <a:gd name="connsiteY63" fmla="*/ 3776 h 10000"/>
                  <a:gd name="connsiteX64" fmla="*/ 2576 w 10001"/>
                  <a:gd name="connsiteY64" fmla="*/ 3781 h 10000"/>
                  <a:gd name="connsiteX65" fmla="*/ 2499 w 10001"/>
                  <a:gd name="connsiteY65" fmla="*/ 3781 h 10000"/>
                  <a:gd name="connsiteX66" fmla="*/ 2394 w 10001"/>
                  <a:gd name="connsiteY66" fmla="*/ 3781 h 10000"/>
                  <a:gd name="connsiteX67" fmla="*/ 2285 w 10001"/>
                  <a:gd name="connsiteY67" fmla="*/ 3771 h 10000"/>
                  <a:gd name="connsiteX68" fmla="*/ 2180 w 10001"/>
                  <a:gd name="connsiteY68" fmla="*/ 3759 h 10000"/>
                  <a:gd name="connsiteX69" fmla="*/ 2075 w 10001"/>
                  <a:gd name="connsiteY69" fmla="*/ 3741 h 10000"/>
                  <a:gd name="connsiteX70" fmla="*/ 1971 w 10001"/>
                  <a:gd name="connsiteY70" fmla="*/ 3719 h 10000"/>
                  <a:gd name="connsiteX71" fmla="*/ 1868 w 10001"/>
                  <a:gd name="connsiteY71" fmla="*/ 3692 h 10000"/>
                  <a:gd name="connsiteX72" fmla="*/ 1766 w 10001"/>
                  <a:gd name="connsiteY72" fmla="*/ 3662 h 10000"/>
                  <a:gd name="connsiteX73" fmla="*/ 1666 w 10001"/>
                  <a:gd name="connsiteY73" fmla="*/ 3627 h 10000"/>
                  <a:gd name="connsiteX74" fmla="*/ 0 w 10001"/>
                  <a:gd name="connsiteY74" fmla="*/ 6085 h 10000"/>
                  <a:gd name="connsiteX75" fmla="*/ 208 w 10001"/>
                  <a:gd name="connsiteY75" fmla="*/ 9494 h 10000"/>
                  <a:gd name="connsiteX76" fmla="*/ 344 w 10001"/>
                  <a:gd name="connsiteY76" fmla="*/ 9566 h 10000"/>
                  <a:gd name="connsiteX77" fmla="*/ 481 w 10001"/>
                  <a:gd name="connsiteY77" fmla="*/ 9623 h 10000"/>
                  <a:gd name="connsiteX78" fmla="*/ 621 w 10001"/>
                  <a:gd name="connsiteY78" fmla="*/ 9673 h 10000"/>
                  <a:gd name="connsiteX79" fmla="*/ 758 w 10001"/>
                  <a:gd name="connsiteY79" fmla="*/ 9720 h 10000"/>
                  <a:gd name="connsiteX80" fmla="*/ 899 w 10001"/>
                  <a:gd name="connsiteY80" fmla="*/ 9765 h 10000"/>
                  <a:gd name="connsiteX81" fmla="*/ 1041 w 10001"/>
                  <a:gd name="connsiteY81" fmla="*/ 9804 h 10000"/>
                  <a:gd name="connsiteX82" fmla="*/ 1183 w 10001"/>
                  <a:gd name="connsiteY82" fmla="*/ 9839 h 10000"/>
                  <a:gd name="connsiteX83" fmla="*/ 1326 w 10001"/>
                  <a:gd name="connsiteY83" fmla="*/ 9874 h 10000"/>
                  <a:gd name="connsiteX84" fmla="*/ 1472 w 10001"/>
                  <a:gd name="connsiteY84" fmla="*/ 9903 h 10000"/>
                  <a:gd name="connsiteX85" fmla="*/ 1615 w 10001"/>
                  <a:gd name="connsiteY85" fmla="*/ 9926 h 10000"/>
                  <a:gd name="connsiteX86" fmla="*/ 1761 w 10001"/>
                  <a:gd name="connsiteY86" fmla="*/ 9948 h 10000"/>
                  <a:gd name="connsiteX87" fmla="*/ 1907 w 10001"/>
                  <a:gd name="connsiteY87" fmla="*/ 9965 h 10000"/>
                  <a:gd name="connsiteX88" fmla="*/ 2053 w 10001"/>
                  <a:gd name="connsiteY88" fmla="*/ 9980 h 10000"/>
                  <a:gd name="connsiteX89" fmla="*/ 2203 w 10001"/>
                  <a:gd name="connsiteY89" fmla="*/ 9990 h 10000"/>
                  <a:gd name="connsiteX90" fmla="*/ 2351 w 10001"/>
                  <a:gd name="connsiteY90" fmla="*/ 9995 h 10000"/>
                  <a:gd name="connsiteX91" fmla="*/ 2499 w 10001"/>
                  <a:gd name="connsiteY91" fmla="*/ 10000 h 10000"/>
                  <a:gd name="connsiteX92" fmla="*/ 2678 w 10001"/>
                  <a:gd name="connsiteY92" fmla="*/ 9995 h 10000"/>
                  <a:gd name="connsiteX93" fmla="*/ 2851 w 10001"/>
                  <a:gd name="connsiteY93" fmla="*/ 9988 h 10000"/>
                  <a:gd name="connsiteX94" fmla="*/ 3026 w 10001"/>
                  <a:gd name="connsiteY94" fmla="*/ 9975 h 10000"/>
                  <a:gd name="connsiteX95" fmla="*/ 3197 w 10001"/>
                  <a:gd name="connsiteY95" fmla="*/ 9953 h 10000"/>
                  <a:gd name="connsiteX96" fmla="*/ 3370 w 10001"/>
                  <a:gd name="connsiteY96" fmla="*/ 9931 h 10000"/>
                  <a:gd name="connsiteX97" fmla="*/ 3540 w 10001"/>
                  <a:gd name="connsiteY97" fmla="*/ 9898 h 10000"/>
                  <a:gd name="connsiteX98" fmla="*/ 3711 w 10001"/>
                  <a:gd name="connsiteY98" fmla="*/ 9866 h 10000"/>
                  <a:gd name="connsiteX99" fmla="*/ 3879 w 10001"/>
                  <a:gd name="connsiteY99" fmla="*/ 9824 h 10000"/>
                  <a:gd name="connsiteX100" fmla="*/ 4044 w 10001"/>
                  <a:gd name="connsiteY100" fmla="*/ 9779 h 10000"/>
                  <a:gd name="connsiteX101" fmla="*/ 4212 w 10001"/>
                  <a:gd name="connsiteY101" fmla="*/ 9730 h 10000"/>
                  <a:gd name="connsiteX102" fmla="*/ 4374 w 10001"/>
                  <a:gd name="connsiteY102" fmla="*/ 9673 h 10000"/>
                  <a:gd name="connsiteX103" fmla="*/ 4538 w 10001"/>
                  <a:gd name="connsiteY103" fmla="*/ 9616 h 10000"/>
                  <a:gd name="connsiteX104" fmla="*/ 4699 w 10001"/>
                  <a:gd name="connsiteY104" fmla="*/ 9552 h 10000"/>
                  <a:gd name="connsiteX105" fmla="*/ 4859 w 10001"/>
                  <a:gd name="connsiteY105" fmla="*/ 9482 h 10000"/>
                  <a:gd name="connsiteX106" fmla="*/ 5017 w 10001"/>
                  <a:gd name="connsiteY106" fmla="*/ 9405 h 10000"/>
                  <a:gd name="connsiteX107" fmla="*/ 5174 w 10001"/>
                  <a:gd name="connsiteY107" fmla="*/ 9329 h 10000"/>
                  <a:gd name="connsiteX108" fmla="*/ 5329 w 10001"/>
                  <a:gd name="connsiteY108" fmla="*/ 9244 h 10000"/>
                  <a:gd name="connsiteX109" fmla="*/ 5483 w 10001"/>
                  <a:gd name="connsiteY109" fmla="*/ 9158 h 10000"/>
                  <a:gd name="connsiteX110" fmla="*/ 5634 w 10001"/>
                  <a:gd name="connsiteY110" fmla="*/ 9063 h 10000"/>
                  <a:gd name="connsiteX111" fmla="*/ 5784 w 10001"/>
                  <a:gd name="connsiteY111" fmla="*/ 8967 h 10000"/>
                  <a:gd name="connsiteX112" fmla="*/ 5934 w 10001"/>
                  <a:gd name="connsiteY112" fmla="*/ 8865 h 10000"/>
                  <a:gd name="connsiteX113" fmla="*/ 6078 w 10001"/>
                  <a:gd name="connsiteY113" fmla="*/ 8759 h 10000"/>
                  <a:gd name="connsiteX114" fmla="*/ 6224 w 10001"/>
                  <a:gd name="connsiteY114" fmla="*/ 8652 h 10000"/>
                  <a:gd name="connsiteX115" fmla="*/ 6367 w 10001"/>
                  <a:gd name="connsiteY115" fmla="*/ 8536 h 10000"/>
                  <a:gd name="connsiteX116" fmla="*/ 6508 w 10001"/>
                  <a:gd name="connsiteY116" fmla="*/ 8417 h 10000"/>
                  <a:gd name="connsiteX117" fmla="*/ 6645 w 10001"/>
                  <a:gd name="connsiteY117" fmla="*/ 8295 h 10000"/>
                  <a:gd name="connsiteX118" fmla="*/ 6783 w 10001"/>
                  <a:gd name="connsiteY118" fmla="*/ 8169 h 10000"/>
                  <a:gd name="connsiteX119" fmla="*/ 6916 w 10001"/>
                  <a:gd name="connsiteY119" fmla="*/ 8040 h 10000"/>
                  <a:gd name="connsiteX120" fmla="*/ 7049 w 10001"/>
                  <a:gd name="connsiteY120" fmla="*/ 7904 h 10000"/>
                  <a:gd name="connsiteX121" fmla="*/ 7179 w 10001"/>
                  <a:gd name="connsiteY121" fmla="*/ 7768 h 10000"/>
                  <a:gd name="connsiteX122" fmla="*/ 7308 w 10001"/>
                  <a:gd name="connsiteY122" fmla="*/ 7624 h 10000"/>
                  <a:gd name="connsiteX123" fmla="*/ 7433 w 10001"/>
                  <a:gd name="connsiteY123" fmla="*/ 7480 h 10000"/>
                  <a:gd name="connsiteX124" fmla="*/ 7556 w 10001"/>
                  <a:gd name="connsiteY124" fmla="*/ 7329 h 10000"/>
                  <a:gd name="connsiteX125" fmla="*/ 7677 w 10001"/>
                  <a:gd name="connsiteY125" fmla="*/ 7178 h 10000"/>
                  <a:gd name="connsiteX126" fmla="*/ 7796 w 10001"/>
                  <a:gd name="connsiteY126" fmla="*/ 7024 h 10000"/>
                  <a:gd name="connsiteX127" fmla="*/ 7911 w 10001"/>
                  <a:gd name="connsiteY127" fmla="*/ 6861 h 10000"/>
                  <a:gd name="connsiteX128" fmla="*/ 8026 w 10001"/>
                  <a:gd name="connsiteY128" fmla="*/ 6697 h 10000"/>
                  <a:gd name="connsiteX129" fmla="*/ 8137 w 10001"/>
                  <a:gd name="connsiteY129" fmla="*/ 6534 h 10000"/>
                  <a:gd name="connsiteX130" fmla="*/ 8244 w 10001"/>
                  <a:gd name="connsiteY130" fmla="*/ 6365 h 10000"/>
                  <a:gd name="connsiteX131" fmla="*/ 8351 w 10001"/>
                  <a:gd name="connsiteY131" fmla="*/ 6189 h 10000"/>
                  <a:gd name="connsiteX132" fmla="*/ 8454 w 10001"/>
                  <a:gd name="connsiteY132" fmla="*/ 6016 h 10000"/>
                  <a:gd name="connsiteX133" fmla="*/ 8556 w 10001"/>
                  <a:gd name="connsiteY133" fmla="*/ 5835 h 10000"/>
                  <a:gd name="connsiteX134" fmla="*/ 8654 w 10001"/>
                  <a:gd name="connsiteY134" fmla="*/ 5652 h 10000"/>
                  <a:gd name="connsiteX135" fmla="*/ 8749 w 10001"/>
                  <a:gd name="connsiteY135" fmla="*/ 5468 h 10000"/>
                  <a:gd name="connsiteX136" fmla="*/ 8841 w 10001"/>
                  <a:gd name="connsiteY136" fmla="*/ 5278 h 10000"/>
                  <a:gd name="connsiteX137" fmla="*/ 8931 w 10001"/>
                  <a:gd name="connsiteY137" fmla="*/ 5089 h 10000"/>
                  <a:gd name="connsiteX138" fmla="*/ 9019 w 10001"/>
                  <a:gd name="connsiteY138" fmla="*/ 4893 h 10000"/>
                  <a:gd name="connsiteX139" fmla="*/ 9103 w 10001"/>
                  <a:gd name="connsiteY139" fmla="*/ 4698 h 10000"/>
                  <a:gd name="connsiteX140" fmla="*/ 9183 w 10001"/>
                  <a:gd name="connsiteY140" fmla="*/ 4500 h 10000"/>
                  <a:gd name="connsiteX141" fmla="*/ 9261 w 10001"/>
                  <a:gd name="connsiteY141" fmla="*/ 4294 h 10000"/>
                  <a:gd name="connsiteX142" fmla="*/ 9335 w 10001"/>
                  <a:gd name="connsiteY142" fmla="*/ 4091 h 10000"/>
                  <a:gd name="connsiteX143" fmla="*/ 9406 w 10001"/>
                  <a:gd name="connsiteY143" fmla="*/ 3885 h 10000"/>
                  <a:gd name="connsiteX144" fmla="*/ 9475 w 10001"/>
                  <a:gd name="connsiteY144" fmla="*/ 3674 h 10000"/>
                  <a:gd name="connsiteX145" fmla="*/ 9540 w 10001"/>
                  <a:gd name="connsiteY145" fmla="*/ 3464 h 10000"/>
                  <a:gd name="connsiteX146" fmla="*/ 9604 w 10001"/>
                  <a:gd name="connsiteY146" fmla="*/ 3248 h 10000"/>
                  <a:gd name="connsiteX147" fmla="*/ 9661 w 10001"/>
                  <a:gd name="connsiteY147" fmla="*/ 3030 h 10000"/>
                  <a:gd name="connsiteX148" fmla="*/ 9716 w 10001"/>
                  <a:gd name="connsiteY148" fmla="*/ 2815 h 10000"/>
                  <a:gd name="connsiteX149" fmla="*/ 9768 w 10001"/>
                  <a:gd name="connsiteY149" fmla="*/ 2592 h 10000"/>
                  <a:gd name="connsiteX150" fmla="*/ 9818 w 10001"/>
                  <a:gd name="connsiteY150" fmla="*/ 2369 h 10000"/>
                  <a:gd name="connsiteX151" fmla="*/ 9861 w 10001"/>
                  <a:gd name="connsiteY151" fmla="*/ 2143 h 10000"/>
                  <a:gd name="connsiteX152" fmla="*/ 9903 w 10001"/>
                  <a:gd name="connsiteY152" fmla="*/ 1918 h 10000"/>
                  <a:gd name="connsiteX153" fmla="*/ 9941 w 10001"/>
                  <a:gd name="connsiteY153" fmla="*/ 1690 h 10000"/>
                  <a:gd name="connsiteX154" fmla="*/ 9975 w 10001"/>
                  <a:gd name="connsiteY154" fmla="*/ 1457 h 10000"/>
                  <a:gd name="connsiteX155" fmla="*/ 10001 w 10001"/>
                  <a:gd name="connsiteY155" fmla="*/ 1215 h 10000"/>
                  <a:gd name="connsiteX156" fmla="*/ 7615 w 10001"/>
                  <a:gd name="connsiteY156" fmla="*/ 1876 h 10000"/>
                  <a:gd name="connsiteX157" fmla="*/ 5618 w 10001"/>
                  <a:gd name="connsiteY157" fmla="*/ 0 h 10000"/>
                  <a:gd name="connsiteX0" fmla="*/ 5618 w 10001"/>
                  <a:gd name="connsiteY0" fmla="*/ 0 h 10000"/>
                  <a:gd name="connsiteX1" fmla="*/ 5618 w 10001"/>
                  <a:gd name="connsiteY1" fmla="*/ 0 h 10000"/>
                  <a:gd name="connsiteX2" fmla="*/ 5609 w 10001"/>
                  <a:gd name="connsiteY2" fmla="*/ 99 h 10000"/>
                  <a:gd name="connsiteX3" fmla="*/ 5595 w 10001"/>
                  <a:gd name="connsiteY3" fmla="*/ 201 h 10000"/>
                  <a:gd name="connsiteX4" fmla="*/ 5583 w 10001"/>
                  <a:gd name="connsiteY4" fmla="*/ 300 h 10000"/>
                  <a:gd name="connsiteX5" fmla="*/ 5568 w 10001"/>
                  <a:gd name="connsiteY5" fmla="*/ 394 h 10000"/>
                  <a:gd name="connsiteX6" fmla="*/ 5550 w 10001"/>
                  <a:gd name="connsiteY6" fmla="*/ 491 h 10000"/>
                  <a:gd name="connsiteX7" fmla="*/ 5531 w 10001"/>
                  <a:gd name="connsiteY7" fmla="*/ 587 h 10000"/>
                  <a:gd name="connsiteX8" fmla="*/ 5511 w 10001"/>
                  <a:gd name="connsiteY8" fmla="*/ 684 h 10000"/>
                  <a:gd name="connsiteX9" fmla="*/ 5490 w 10001"/>
                  <a:gd name="connsiteY9" fmla="*/ 778 h 10000"/>
                  <a:gd name="connsiteX10" fmla="*/ 5468 w 10001"/>
                  <a:gd name="connsiteY10" fmla="*/ 870 h 10000"/>
                  <a:gd name="connsiteX11" fmla="*/ 5442 w 10001"/>
                  <a:gd name="connsiteY11" fmla="*/ 961 h 10000"/>
                  <a:gd name="connsiteX12" fmla="*/ 5418 w 10001"/>
                  <a:gd name="connsiteY12" fmla="*/ 1053 h 10000"/>
                  <a:gd name="connsiteX13" fmla="*/ 5390 w 10001"/>
                  <a:gd name="connsiteY13" fmla="*/ 1145 h 10000"/>
                  <a:gd name="connsiteX14" fmla="*/ 5361 w 10001"/>
                  <a:gd name="connsiteY14" fmla="*/ 1231 h 10000"/>
                  <a:gd name="connsiteX15" fmla="*/ 5331 w 10001"/>
                  <a:gd name="connsiteY15" fmla="*/ 1318 h 10000"/>
                  <a:gd name="connsiteX16" fmla="*/ 5301 w 10001"/>
                  <a:gd name="connsiteY16" fmla="*/ 1405 h 10000"/>
                  <a:gd name="connsiteX17" fmla="*/ 5269 w 10001"/>
                  <a:gd name="connsiteY17" fmla="*/ 1494 h 10000"/>
                  <a:gd name="connsiteX18" fmla="*/ 5235 w 10001"/>
                  <a:gd name="connsiteY18" fmla="*/ 1578 h 10000"/>
                  <a:gd name="connsiteX19" fmla="*/ 5199 w 10001"/>
                  <a:gd name="connsiteY19" fmla="*/ 1663 h 10000"/>
                  <a:gd name="connsiteX20" fmla="*/ 5163 w 10001"/>
                  <a:gd name="connsiteY20" fmla="*/ 1742 h 10000"/>
                  <a:gd name="connsiteX21" fmla="*/ 5124 w 10001"/>
                  <a:gd name="connsiteY21" fmla="*/ 1824 h 10000"/>
                  <a:gd name="connsiteX22" fmla="*/ 5085 w 10001"/>
                  <a:gd name="connsiteY22" fmla="*/ 1903 h 10000"/>
                  <a:gd name="connsiteX23" fmla="*/ 5046 w 10001"/>
                  <a:gd name="connsiteY23" fmla="*/ 1985 h 10000"/>
                  <a:gd name="connsiteX24" fmla="*/ 5005 w 10001"/>
                  <a:gd name="connsiteY24" fmla="*/ 2059 h 10000"/>
                  <a:gd name="connsiteX25" fmla="*/ 4961 w 10001"/>
                  <a:gd name="connsiteY25" fmla="*/ 2133 h 10000"/>
                  <a:gd name="connsiteX26" fmla="*/ 4916 w 10001"/>
                  <a:gd name="connsiteY26" fmla="*/ 2210 h 10000"/>
                  <a:gd name="connsiteX27" fmla="*/ 4872 w 10001"/>
                  <a:gd name="connsiteY27" fmla="*/ 2282 h 10000"/>
                  <a:gd name="connsiteX28" fmla="*/ 4825 w 10001"/>
                  <a:gd name="connsiteY28" fmla="*/ 2354 h 10000"/>
                  <a:gd name="connsiteX29" fmla="*/ 4779 w 10001"/>
                  <a:gd name="connsiteY29" fmla="*/ 2426 h 10000"/>
                  <a:gd name="connsiteX30" fmla="*/ 4731 w 10001"/>
                  <a:gd name="connsiteY30" fmla="*/ 2495 h 10000"/>
                  <a:gd name="connsiteX31" fmla="*/ 4681 w 10001"/>
                  <a:gd name="connsiteY31" fmla="*/ 2562 h 10000"/>
                  <a:gd name="connsiteX32" fmla="*/ 4631 w 10001"/>
                  <a:gd name="connsiteY32" fmla="*/ 2626 h 10000"/>
                  <a:gd name="connsiteX33" fmla="*/ 4579 w 10001"/>
                  <a:gd name="connsiteY33" fmla="*/ 2691 h 10000"/>
                  <a:gd name="connsiteX34" fmla="*/ 4528 w 10001"/>
                  <a:gd name="connsiteY34" fmla="*/ 2753 h 10000"/>
                  <a:gd name="connsiteX35" fmla="*/ 4472 w 10001"/>
                  <a:gd name="connsiteY35" fmla="*/ 2817 h 10000"/>
                  <a:gd name="connsiteX36" fmla="*/ 4419 w 10001"/>
                  <a:gd name="connsiteY36" fmla="*/ 2874 h 10000"/>
                  <a:gd name="connsiteX37" fmla="*/ 4364 w 10001"/>
                  <a:gd name="connsiteY37" fmla="*/ 2934 h 10000"/>
                  <a:gd name="connsiteX38" fmla="*/ 4307 w 10001"/>
                  <a:gd name="connsiteY38" fmla="*/ 2988 h 10000"/>
                  <a:gd name="connsiteX39" fmla="*/ 4250 w 10001"/>
                  <a:gd name="connsiteY39" fmla="*/ 3043 h 10000"/>
                  <a:gd name="connsiteX40" fmla="*/ 4192 w 10001"/>
                  <a:gd name="connsiteY40" fmla="*/ 3097 h 10000"/>
                  <a:gd name="connsiteX41" fmla="*/ 4134 w 10001"/>
                  <a:gd name="connsiteY41" fmla="*/ 3149 h 10000"/>
                  <a:gd name="connsiteX42" fmla="*/ 4073 w 10001"/>
                  <a:gd name="connsiteY42" fmla="*/ 3196 h 10000"/>
                  <a:gd name="connsiteX43" fmla="*/ 4012 w 10001"/>
                  <a:gd name="connsiteY43" fmla="*/ 3243 h 10000"/>
                  <a:gd name="connsiteX44" fmla="*/ 3952 w 10001"/>
                  <a:gd name="connsiteY44" fmla="*/ 3290 h 10000"/>
                  <a:gd name="connsiteX45" fmla="*/ 3889 w 10001"/>
                  <a:gd name="connsiteY45" fmla="*/ 3335 h 10000"/>
                  <a:gd name="connsiteX46" fmla="*/ 3825 w 10001"/>
                  <a:gd name="connsiteY46" fmla="*/ 3377 h 10000"/>
                  <a:gd name="connsiteX47" fmla="*/ 3761 w 10001"/>
                  <a:gd name="connsiteY47" fmla="*/ 3417 h 10000"/>
                  <a:gd name="connsiteX48" fmla="*/ 3697 w 10001"/>
                  <a:gd name="connsiteY48" fmla="*/ 3454 h 10000"/>
                  <a:gd name="connsiteX49" fmla="*/ 3631 w 10001"/>
                  <a:gd name="connsiteY49" fmla="*/ 3491 h 10000"/>
                  <a:gd name="connsiteX50" fmla="*/ 3567 w 10001"/>
                  <a:gd name="connsiteY50" fmla="*/ 3523 h 10000"/>
                  <a:gd name="connsiteX51" fmla="*/ 3499 w 10001"/>
                  <a:gd name="connsiteY51" fmla="*/ 3558 h 10000"/>
                  <a:gd name="connsiteX52" fmla="*/ 3431 w 10001"/>
                  <a:gd name="connsiteY52" fmla="*/ 3588 h 10000"/>
                  <a:gd name="connsiteX53" fmla="*/ 3363 w 10001"/>
                  <a:gd name="connsiteY53" fmla="*/ 3615 h 10000"/>
                  <a:gd name="connsiteX54" fmla="*/ 3294 w 10001"/>
                  <a:gd name="connsiteY54" fmla="*/ 3642 h 10000"/>
                  <a:gd name="connsiteX55" fmla="*/ 3224 w 10001"/>
                  <a:gd name="connsiteY55" fmla="*/ 3665 h 10000"/>
                  <a:gd name="connsiteX56" fmla="*/ 3155 w 10001"/>
                  <a:gd name="connsiteY56" fmla="*/ 3687 h 10000"/>
                  <a:gd name="connsiteX57" fmla="*/ 3083 w 10001"/>
                  <a:gd name="connsiteY57" fmla="*/ 3707 h 10000"/>
                  <a:gd name="connsiteX58" fmla="*/ 3014 w 10001"/>
                  <a:gd name="connsiteY58" fmla="*/ 3724 h 10000"/>
                  <a:gd name="connsiteX59" fmla="*/ 2941 w 10001"/>
                  <a:gd name="connsiteY59" fmla="*/ 3739 h 10000"/>
                  <a:gd name="connsiteX60" fmla="*/ 2868 w 10001"/>
                  <a:gd name="connsiteY60" fmla="*/ 3754 h 10000"/>
                  <a:gd name="connsiteX61" fmla="*/ 2797 w 10001"/>
                  <a:gd name="connsiteY61" fmla="*/ 3761 h 10000"/>
                  <a:gd name="connsiteX62" fmla="*/ 2722 w 10001"/>
                  <a:gd name="connsiteY62" fmla="*/ 3771 h 10000"/>
                  <a:gd name="connsiteX63" fmla="*/ 2649 w 10001"/>
                  <a:gd name="connsiteY63" fmla="*/ 3776 h 10000"/>
                  <a:gd name="connsiteX64" fmla="*/ 2576 w 10001"/>
                  <a:gd name="connsiteY64" fmla="*/ 3781 h 10000"/>
                  <a:gd name="connsiteX65" fmla="*/ 2499 w 10001"/>
                  <a:gd name="connsiteY65" fmla="*/ 3781 h 10000"/>
                  <a:gd name="connsiteX66" fmla="*/ 2394 w 10001"/>
                  <a:gd name="connsiteY66" fmla="*/ 3781 h 10000"/>
                  <a:gd name="connsiteX67" fmla="*/ 2285 w 10001"/>
                  <a:gd name="connsiteY67" fmla="*/ 3771 h 10000"/>
                  <a:gd name="connsiteX68" fmla="*/ 2180 w 10001"/>
                  <a:gd name="connsiteY68" fmla="*/ 3759 h 10000"/>
                  <a:gd name="connsiteX69" fmla="*/ 2075 w 10001"/>
                  <a:gd name="connsiteY69" fmla="*/ 3741 h 10000"/>
                  <a:gd name="connsiteX70" fmla="*/ 1971 w 10001"/>
                  <a:gd name="connsiteY70" fmla="*/ 3719 h 10000"/>
                  <a:gd name="connsiteX71" fmla="*/ 1868 w 10001"/>
                  <a:gd name="connsiteY71" fmla="*/ 3692 h 10000"/>
                  <a:gd name="connsiteX72" fmla="*/ 1766 w 10001"/>
                  <a:gd name="connsiteY72" fmla="*/ 3662 h 10000"/>
                  <a:gd name="connsiteX73" fmla="*/ 1666 w 10001"/>
                  <a:gd name="connsiteY73" fmla="*/ 3627 h 10000"/>
                  <a:gd name="connsiteX74" fmla="*/ 0 w 10001"/>
                  <a:gd name="connsiteY74" fmla="*/ 6085 h 10000"/>
                  <a:gd name="connsiteX75" fmla="*/ 208 w 10001"/>
                  <a:gd name="connsiteY75" fmla="*/ 9494 h 10000"/>
                  <a:gd name="connsiteX76" fmla="*/ 344 w 10001"/>
                  <a:gd name="connsiteY76" fmla="*/ 9566 h 10000"/>
                  <a:gd name="connsiteX77" fmla="*/ 481 w 10001"/>
                  <a:gd name="connsiteY77" fmla="*/ 9623 h 10000"/>
                  <a:gd name="connsiteX78" fmla="*/ 621 w 10001"/>
                  <a:gd name="connsiteY78" fmla="*/ 9673 h 10000"/>
                  <a:gd name="connsiteX79" fmla="*/ 758 w 10001"/>
                  <a:gd name="connsiteY79" fmla="*/ 9720 h 10000"/>
                  <a:gd name="connsiteX80" fmla="*/ 899 w 10001"/>
                  <a:gd name="connsiteY80" fmla="*/ 9765 h 10000"/>
                  <a:gd name="connsiteX81" fmla="*/ 1041 w 10001"/>
                  <a:gd name="connsiteY81" fmla="*/ 9804 h 10000"/>
                  <a:gd name="connsiteX82" fmla="*/ 1183 w 10001"/>
                  <a:gd name="connsiteY82" fmla="*/ 9839 h 10000"/>
                  <a:gd name="connsiteX83" fmla="*/ 1326 w 10001"/>
                  <a:gd name="connsiteY83" fmla="*/ 9874 h 10000"/>
                  <a:gd name="connsiteX84" fmla="*/ 1472 w 10001"/>
                  <a:gd name="connsiteY84" fmla="*/ 9903 h 10000"/>
                  <a:gd name="connsiteX85" fmla="*/ 1615 w 10001"/>
                  <a:gd name="connsiteY85" fmla="*/ 9926 h 10000"/>
                  <a:gd name="connsiteX86" fmla="*/ 1761 w 10001"/>
                  <a:gd name="connsiteY86" fmla="*/ 9948 h 10000"/>
                  <a:gd name="connsiteX87" fmla="*/ 1907 w 10001"/>
                  <a:gd name="connsiteY87" fmla="*/ 9965 h 10000"/>
                  <a:gd name="connsiteX88" fmla="*/ 2053 w 10001"/>
                  <a:gd name="connsiteY88" fmla="*/ 9980 h 10000"/>
                  <a:gd name="connsiteX89" fmla="*/ 2203 w 10001"/>
                  <a:gd name="connsiteY89" fmla="*/ 9990 h 10000"/>
                  <a:gd name="connsiteX90" fmla="*/ 2351 w 10001"/>
                  <a:gd name="connsiteY90" fmla="*/ 9995 h 10000"/>
                  <a:gd name="connsiteX91" fmla="*/ 2499 w 10001"/>
                  <a:gd name="connsiteY91" fmla="*/ 10000 h 10000"/>
                  <a:gd name="connsiteX92" fmla="*/ 2678 w 10001"/>
                  <a:gd name="connsiteY92" fmla="*/ 9995 h 10000"/>
                  <a:gd name="connsiteX93" fmla="*/ 2851 w 10001"/>
                  <a:gd name="connsiteY93" fmla="*/ 9988 h 10000"/>
                  <a:gd name="connsiteX94" fmla="*/ 3026 w 10001"/>
                  <a:gd name="connsiteY94" fmla="*/ 9975 h 10000"/>
                  <a:gd name="connsiteX95" fmla="*/ 3197 w 10001"/>
                  <a:gd name="connsiteY95" fmla="*/ 9953 h 10000"/>
                  <a:gd name="connsiteX96" fmla="*/ 3370 w 10001"/>
                  <a:gd name="connsiteY96" fmla="*/ 9931 h 10000"/>
                  <a:gd name="connsiteX97" fmla="*/ 3540 w 10001"/>
                  <a:gd name="connsiteY97" fmla="*/ 9898 h 10000"/>
                  <a:gd name="connsiteX98" fmla="*/ 3711 w 10001"/>
                  <a:gd name="connsiteY98" fmla="*/ 9866 h 10000"/>
                  <a:gd name="connsiteX99" fmla="*/ 3879 w 10001"/>
                  <a:gd name="connsiteY99" fmla="*/ 9824 h 10000"/>
                  <a:gd name="connsiteX100" fmla="*/ 4044 w 10001"/>
                  <a:gd name="connsiteY100" fmla="*/ 9779 h 10000"/>
                  <a:gd name="connsiteX101" fmla="*/ 4212 w 10001"/>
                  <a:gd name="connsiteY101" fmla="*/ 9730 h 10000"/>
                  <a:gd name="connsiteX102" fmla="*/ 4374 w 10001"/>
                  <a:gd name="connsiteY102" fmla="*/ 9673 h 10000"/>
                  <a:gd name="connsiteX103" fmla="*/ 4538 w 10001"/>
                  <a:gd name="connsiteY103" fmla="*/ 9616 h 10000"/>
                  <a:gd name="connsiteX104" fmla="*/ 4699 w 10001"/>
                  <a:gd name="connsiteY104" fmla="*/ 9552 h 10000"/>
                  <a:gd name="connsiteX105" fmla="*/ 4859 w 10001"/>
                  <a:gd name="connsiteY105" fmla="*/ 9482 h 10000"/>
                  <a:gd name="connsiteX106" fmla="*/ 5017 w 10001"/>
                  <a:gd name="connsiteY106" fmla="*/ 9405 h 10000"/>
                  <a:gd name="connsiteX107" fmla="*/ 5174 w 10001"/>
                  <a:gd name="connsiteY107" fmla="*/ 9329 h 10000"/>
                  <a:gd name="connsiteX108" fmla="*/ 5329 w 10001"/>
                  <a:gd name="connsiteY108" fmla="*/ 9244 h 10000"/>
                  <a:gd name="connsiteX109" fmla="*/ 5483 w 10001"/>
                  <a:gd name="connsiteY109" fmla="*/ 9158 h 10000"/>
                  <a:gd name="connsiteX110" fmla="*/ 5634 w 10001"/>
                  <a:gd name="connsiteY110" fmla="*/ 9063 h 10000"/>
                  <a:gd name="connsiteX111" fmla="*/ 5784 w 10001"/>
                  <a:gd name="connsiteY111" fmla="*/ 8967 h 10000"/>
                  <a:gd name="connsiteX112" fmla="*/ 5934 w 10001"/>
                  <a:gd name="connsiteY112" fmla="*/ 8865 h 10000"/>
                  <a:gd name="connsiteX113" fmla="*/ 6078 w 10001"/>
                  <a:gd name="connsiteY113" fmla="*/ 8759 h 10000"/>
                  <a:gd name="connsiteX114" fmla="*/ 6224 w 10001"/>
                  <a:gd name="connsiteY114" fmla="*/ 8652 h 10000"/>
                  <a:gd name="connsiteX115" fmla="*/ 6367 w 10001"/>
                  <a:gd name="connsiteY115" fmla="*/ 8536 h 10000"/>
                  <a:gd name="connsiteX116" fmla="*/ 6508 w 10001"/>
                  <a:gd name="connsiteY116" fmla="*/ 8417 h 10000"/>
                  <a:gd name="connsiteX117" fmla="*/ 6645 w 10001"/>
                  <a:gd name="connsiteY117" fmla="*/ 8295 h 10000"/>
                  <a:gd name="connsiteX118" fmla="*/ 6783 w 10001"/>
                  <a:gd name="connsiteY118" fmla="*/ 8169 h 10000"/>
                  <a:gd name="connsiteX119" fmla="*/ 6916 w 10001"/>
                  <a:gd name="connsiteY119" fmla="*/ 8040 h 10000"/>
                  <a:gd name="connsiteX120" fmla="*/ 7049 w 10001"/>
                  <a:gd name="connsiteY120" fmla="*/ 7904 h 10000"/>
                  <a:gd name="connsiteX121" fmla="*/ 7179 w 10001"/>
                  <a:gd name="connsiteY121" fmla="*/ 7768 h 10000"/>
                  <a:gd name="connsiteX122" fmla="*/ 7308 w 10001"/>
                  <a:gd name="connsiteY122" fmla="*/ 7624 h 10000"/>
                  <a:gd name="connsiteX123" fmla="*/ 7433 w 10001"/>
                  <a:gd name="connsiteY123" fmla="*/ 7480 h 10000"/>
                  <a:gd name="connsiteX124" fmla="*/ 7556 w 10001"/>
                  <a:gd name="connsiteY124" fmla="*/ 7329 h 10000"/>
                  <a:gd name="connsiteX125" fmla="*/ 7677 w 10001"/>
                  <a:gd name="connsiteY125" fmla="*/ 7178 h 10000"/>
                  <a:gd name="connsiteX126" fmla="*/ 7796 w 10001"/>
                  <a:gd name="connsiteY126" fmla="*/ 7024 h 10000"/>
                  <a:gd name="connsiteX127" fmla="*/ 7911 w 10001"/>
                  <a:gd name="connsiteY127" fmla="*/ 6861 h 10000"/>
                  <a:gd name="connsiteX128" fmla="*/ 8026 w 10001"/>
                  <a:gd name="connsiteY128" fmla="*/ 6697 h 10000"/>
                  <a:gd name="connsiteX129" fmla="*/ 8137 w 10001"/>
                  <a:gd name="connsiteY129" fmla="*/ 6534 h 10000"/>
                  <a:gd name="connsiteX130" fmla="*/ 8244 w 10001"/>
                  <a:gd name="connsiteY130" fmla="*/ 6365 h 10000"/>
                  <a:gd name="connsiteX131" fmla="*/ 8351 w 10001"/>
                  <a:gd name="connsiteY131" fmla="*/ 6189 h 10000"/>
                  <a:gd name="connsiteX132" fmla="*/ 8454 w 10001"/>
                  <a:gd name="connsiteY132" fmla="*/ 6016 h 10000"/>
                  <a:gd name="connsiteX133" fmla="*/ 8556 w 10001"/>
                  <a:gd name="connsiteY133" fmla="*/ 5835 h 10000"/>
                  <a:gd name="connsiteX134" fmla="*/ 8654 w 10001"/>
                  <a:gd name="connsiteY134" fmla="*/ 5652 h 10000"/>
                  <a:gd name="connsiteX135" fmla="*/ 8749 w 10001"/>
                  <a:gd name="connsiteY135" fmla="*/ 5468 h 10000"/>
                  <a:gd name="connsiteX136" fmla="*/ 8841 w 10001"/>
                  <a:gd name="connsiteY136" fmla="*/ 5278 h 10000"/>
                  <a:gd name="connsiteX137" fmla="*/ 8931 w 10001"/>
                  <a:gd name="connsiteY137" fmla="*/ 5089 h 10000"/>
                  <a:gd name="connsiteX138" fmla="*/ 9019 w 10001"/>
                  <a:gd name="connsiteY138" fmla="*/ 4893 h 10000"/>
                  <a:gd name="connsiteX139" fmla="*/ 9103 w 10001"/>
                  <a:gd name="connsiteY139" fmla="*/ 4698 h 10000"/>
                  <a:gd name="connsiteX140" fmla="*/ 9183 w 10001"/>
                  <a:gd name="connsiteY140" fmla="*/ 4500 h 10000"/>
                  <a:gd name="connsiteX141" fmla="*/ 9261 w 10001"/>
                  <a:gd name="connsiteY141" fmla="*/ 4294 h 10000"/>
                  <a:gd name="connsiteX142" fmla="*/ 9335 w 10001"/>
                  <a:gd name="connsiteY142" fmla="*/ 4091 h 10000"/>
                  <a:gd name="connsiteX143" fmla="*/ 9406 w 10001"/>
                  <a:gd name="connsiteY143" fmla="*/ 3885 h 10000"/>
                  <a:gd name="connsiteX144" fmla="*/ 9475 w 10001"/>
                  <a:gd name="connsiteY144" fmla="*/ 3674 h 10000"/>
                  <a:gd name="connsiteX145" fmla="*/ 9540 w 10001"/>
                  <a:gd name="connsiteY145" fmla="*/ 3464 h 10000"/>
                  <a:gd name="connsiteX146" fmla="*/ 9604 w 10001"/>
                  <a:gd name="connsiteY146" fmla="*/ 3248 h 10000"/>
                  <a:gd name="connsiteX147" fmla="*/ 9661 w 10001"/>
                  <a:gd name="connsiteY147" fmla="*/ 3030 h 10000"/>
                  <a:gd name="connsiteX148" fmla="*/ 9716 w 10001"/>
                  <a:gd name="connsiteY148" fmla="*/ 2815 h 10000"/>
                  <a:gd name="connsiteX149" fmla="*/ 9768 w 10001"/>
                  <a:gd name="connsiteY149" fmla="*/ 2592 h 10000"/>
                  <a:gd name="connsiteX150" fmla="*/ 9818 w 10001"/>
                  <a:gd name="connsiteY150" fmla="*/ 2369 h 10000"/>
                  <a:gd name="connsiteX151" fmla="*/ 9861 w 10001"/>
                  <a:gd name="connsiteY151" fmla="*/ 2143 h 10000"/>
                  <a:gd name="connsiteX152" fmla="*/ 9903 w 10001"/>
                  <a:gd name="connsiteY152" fmla="*/ 1918 h 10000"/>
                  <a:gd name="connsiteX153" fmla="*/ 9941 w 10001"/>
                  <a:gd name="connsiteY153" fmla="*/ 1690 h 10000"/>
                  <a:gd name="connsiteX154" fmla="*/ 9975 w 10001"/>
                  <a:gd name="connsiteY154" fmla="*/ 1457 h 10000"/>
                  <a:gd name="connsiteX155" fmla="*/ 10001 w 10001"/>
                  <a:gd name="connsiteY155" fmla="*/ 1215 h 10000"/>
                  <a:gd name="connsiteX156" fmla="*/ 7615 w 10001"/>
                  <a:gd name="connsiteY156" fmla="*/ 1876 h 10000"/>
                  <a:gd name="connsiteX157" fmla="*/ 5618 w 10001"/>
                  <a:gd name="connsiteY157" fmla="*/ 0 h 10000"/>
                  <a:gd name="connsiteX0" fmla="*/ 5618 w 10001"/>
                  <a:gd name="connsiteY0" fmla="*/ 0 h 10000"/>
                  <a:gd name="connsiteX1" fmla="*/ 5618 w 10001"/>
                  <a:gd name="connsiteY1" fmla="*/ 0 h 10000"/>
                  <a:gd name="connsiteX2" fmla="*/ 5609 w 10001"/>
                  <a:gd name="connsiteY2" fmla="*/ 99 h 10000"/>
                  <a:gd name="connsiteX3" fmla="*/ 5595 w 10001"/>
                  <a:gd name="connsiteY3" fmla="*/ 201 h 10000"/>
                  <a:gd name="connsiteX4" fmla="*/ 5583 w 10001"/>
                  <a:gd name="connsiteY4" fmla="*/ 300 h 10000"/>
                  <a:gd name="connsiteX5" fmla="*/ 5568 w 10001"/>
                  <a:gd name="connsiteY5" fmla="*/ 394 h 10000"/>
                  <a:gd name="connsiteX6" fmla="*/ 5550 w 10001"/>
                  <a:gd name="connsiteY6" fmla="*/ 491 h 10000"/>
                  <a:gd name="connsiteX7" fmla="*/ 5531 w 10001"/>
                  <a:gd name="connsiteY7" fmla="*/ 587 h 10000"/>
                  <a:gd name="connsiteX8" fmla="*/ 5511 w 10001"/>
                  <a:gd name="connsiteY8" fmla="*/ 684 h 10000"/>
                  <a:gd name="connsiteX9" fmla="*/ 5490 w 10001"/>
                  <a:gd name="connsiteY9" fmla="*/ 778 h 10000"/>
                  <a:gd name="connsiteX10" fmla="*/ 5468 w 10001"/>
                  <a:gd name="connsiteY10" fmla="*/ 870 h 10000"/>
                  <a:gd name="connsiteX11" fmla="*/ 5442 w 10001"/>
                  <a:gd name="connsiteY11" fmla="*/ 961 h 10000"/>
                  <a:gd name="connsiteX12" fmla="*/ 5418 w 10001"/>
                  <a:gd name="connsiteY12" fmla="*/ 1053 h 10000"/>
                  <a:gd name="connsiteX13" fmla="*/ 5390 w 10001"/>
                  <a:gd name="connsiteY13" fmla="*/ 1145 h 10000"/>
                  <a:gd name="connsiteX14" fmla="*/ 5361 w 10001"/>
                  <a:gd name="connsiteY14" fmla="*/ 1231 h 10000"/>
                  <a:gd name="connsiteX15" fmla="*/ 5331 w 10001"/>
                  <a:gd name="connsiteY15" fmla="*/ 1318 h 10000"/>
                  <a:gd name="connsiteX16" fmla="*/ 5301 w 10001"/>
                  <a:gd name="connsiteY16" fmla="*/ 1405 h 10000"/>
                  <a:gd name="connsiteX17" fmla="*/ 5269 w 10001"/>
                  <a:gd name="connsiteY17" fmla="*/ 1494 h 10000"/>
                  <a:gd name="connsiteX18" fmla="*/ 5235 w 10001"/>
                  <a:gd name="connsiteY18" fmla="*/ 1578 h 10000"/>
                  <a:gd name="connsiteX19" fmla="*/ 5199 w 10001"/>
                  <a:gd name="connsiteY19" fmla="*/ 1663 h 10000"/>
                  <a:gd name="connsiteX20" fmla="*/ 5163 w 10001"/>
                  <a:gd name="connsiteY20" fmla="*/ 1742 h 10000"/>
                  <a:gd name="connsiteX21" fmla="*/ 5124 w 10001"/>
                  <a:gd name="connsiteY21" fmla="*/ 1824 h 10000"/>
                  <a:gd name="connsiteX22" fmla="*/ 5085 w 10001"/>
                  <a:gd name="connsiteY22" fmla="*/ 1903 h 10000"/>
                  <a:gd name="connsiteX23" fmla="*/ 5046 w 10001"/>
                  <a:gd name="connsiteY23" fmla="*/ 1985 h 10000"/>
                  <a:gd name="connsiteX24" fmla="*/ 5005 w 10001"/>
                  <a:gd name="connsiteY24" fmla="*/ 2059 h 10000"/>
                  <a:gd name="connsiteX25" fmla="*/ 4961 w 10001"/>
                  <a:gd name="connsiteY25" fmla="*/ 2133 h 10000"/>
                  <a:gd name="connsiteX26" fmla="*/ 4916 w 10001"/>
                  <a:gd name="connsiteY26" fmla="*/ 2210 h 10000"/>
                  <a:gd name="connsiteX27" fmla="*/ 4872 w 10001"/>
                  <a:gd name="connsiteY27" fmla="*/ 2282 h 10000"/>
                  <a:gd name="connsiteX28" fmla="*/ 4825 w 10001"/>
                  <a:gd name="connsiteY28" fmla="*/ 2354 h 10000"/>
                  <a:gd name="connsiteX29" fmla="*/ 4779 w 10001"/>
                  <a:gd name="connsiteY29" fmla="*/ 2426 h 10000"/>
                  <a:gd name="connsiteX30" fmla="*/ 4731 w 10001"/>
                  <a:gd name="connsiteY30" fmla="*/ 2495 h 10000"/>
                  <a:gd name="connsiteX31" fmla="*/ 4681 w 10001"/>
                  <a:gd name="connsiteY31" fmla="*/ 2562 h 10000"/>
                  <a:gd name="connsiteX32" fmla="*/ 4631 w 10001"/>
                  <a:gd name="connsiteY32" fmla="*/ 2626 h 10000"/>
                  <a:gd name="connsiteX33" fmla="*/ 4579 w 10001"/>
                  <a:gd name="connsiteY33" fmla="*/ 2691 h 10000"/>
                  <a:gd name="connsiteX34" fmla="*/ 4528 w 10001"/>
                  <a:gd name="connsiteY34" fmla="*/ 2753 h 10000"/>
                  <a:gd name="connsiteX35" fmla="*/ 4472 w 10001"/>
                  <a:gd name="connsiteY35" fmla="*/ 2817 h 10000"/>
                  <a:gd name="connsiteX36" fmla="*/ 4419 w 10001"/>
                  <a:gd name="connsiteY36" fmla="*/ 2874 h 10000"/>
                  <a:gd name="connsiteX37" fmla="*/ 4364 w 10001"/>
                  <a:gd name="connsiteY37" fmla="*/ 2934 h 10000"/>
                  <a:gd name="connsiteX38" fmla="*/ 4307 w 10001"/>
                  <a:gd name="connsiteY38" fmla="*/ 2988 h 10000"/>
                  <a:gd name="connsiteX39" fmla="*/ 4250 w 10001"/>
                  <a:gd name="connsiteY39" fmla="*/ 3043 h 10000"/>
                  <a:gd name="connsiteX40" fmla="*/ 4192 w 10001"/>
                  <a:gd name="connsiteY40" fmla="*/ 3097 h 10000"/>
                  <a:gd name="connsiteX41" fmla="*/ 4134 w 10001"/>
                  <a:gd name="connsiteY41" fmla="*/ 3149 h 10000"/>
                  <a:gd name="connsiteX42" fmla="*/ 4073 w 10001"/>
                  <a:gd name="connsiteY42" fmla="*/ 3196 h 10000"/>
                  <a:gd name="connsiteX43" fmla="*/ 4012 w 10001"/>
                  <a:gd name="connsiteY43" fmla="*/ 3243 h 10000"/>
                  <a:gd name="connsiteX44" fmla="*/ 3952 w 10001"/>
                  <a:gd name="connsiteY44" fmla="*/ 3290 h 10000"/>
                  <a:gd name="connsiteX45" fmla="*/ 3889 w 10001"/>
                  <a:gd name="connsiteY45" fmla="*/ 3335 h 10000"/>
                  <a:gd name="connsiteX46" fmla="*/ 3825 w 10001"/>
                  <a:gd name="connsiteY46" fmla="*/ 3377 h 10000"/>
                  <a:gd name="connsiteX47" fmla="*/ 3761 w 10001"/>
                  <a:gd name="connsiteY47" fmla="*/ 3417 h 10000"/>
                  <a:gd name="connsiteX48" fmla="*/ 3697 w 10001"/>
                  <a:gd name="connsiteY48" fmla="*/ 3454 h 10000"/>
                  <a:gd name="connsiteX49" fmla="*/ 3631 w 10001"/>
                  <a:gd name="connsiteY49" fmla="*/ 3491 h 10000"/>
                  <a:gd name="connsiteX50" fmla="*/ 3567 w 10001"/>
                  <a:gd name="connsiteY50" fmla="*/ 3523 h 10000"/>
                  <a:gd name="connsiteX51" fmla="*/ 3499 w 10001"/>
                  <a:gd name="connsiteY51" fmla="*/ 3558 h 10000"/>
                  <a:gd name="connsiteX52" fmla="*/ 3431 w 10001"/>
                  <a:gd name="connsiteY52" fmla="*/ 3588 h 10000"/>
                  <a:gd name="connsiteX53" fmla="*/ 3363 w 10001"/>
                  <a:gd name="connsiteY53" fmla="*/ 3615 h 10000"/>
                  <a:gd name="connsiteX54" fmla="*/ 3294 w 10001"/>
                  <a:gd name="connsiteY54" fmla="*/ 3642 h 10000"/>
                  <a:gd name="connsiteX55" fmla="*/ 3224 w 10001"/>
                  <a:gd name="connsiteY55" fmla="*/ 3665 h 10000"/>
                  <a:gd name="connsiteX56" fmla="*/ 3155 w 10001"/>
                  <a:gd name="connsiteY56" fmla="*/ 3687 h 10000"/>
                  <a:gd name="connsiteX57" fmla="*/ 3083 w 10001"/>
                  <a:gd name="connsiteY57" fmla="*/ 3707 h 10000"/>
                  <a:gd name="connsiteX58" fmla="*/ 3014 w 10001"/>
                  <a:gd name="connsiteY58" fmla="*/ 3724 h 10000"/>
                  <a:gd name="connsiteX59" fmla="*/ 2941 w 10001"/>
                  <a:gd name="connsiteY59" fmla="*/ 3739 h 10000"/>
                  <a:gd name="connsiteX60" fmla="*/ 2868 w 10001"/>
                  <a:gd name="connsiteY60" fmla="*/ 3754 h 10000"/>
                  <a:gd name="connsiteX61" fmla="*/ 2797 w 10001"/>
                  <a:gd name="connsiteY61" fmla="*/ 3761 h 10000"/>
                  <a:gd name="connsiteX62" fmla="*/ 2722 w 10001"/>
                  <a:gd name="connsiteY62" fmla="*/ 3771 h 10000"/>
                  <a:gd name="connsiteX63" fmla="*/ 2649 w 10001"/>
                  <a:gd name="connsiteY63" fmla="*/ 3776 h 10000"/>
                  <a:gd name="connsiteX64" fmla="*/ 2576 w 10001"/>
                  <a:gd name="connsiteY64" fmla="*/ 3781 h 10000"/>
                  <a:gd name="connsiteX65" fmla="*/ 2499 w 10001"/>
                  <a:gd name="connsiteY65" fmla="*/ 3781 h 10000"/>
                  <a:gd name="connsiteX66" fmla="*/ 2394 w 10001"/>
                  <a:gd name="connsiteY66" fmla="*/ 3781 h 10000"/>
                  <a:gd name="connsiteX67" fmla="*/ 2285 w 10001"/>
                  <a:gd name="connsiteY67" fmla="*/ 3771 h 10000"/>
                  <a:gd name="connsiteX68" fmla="*/ 2180 w 10001"/>
                  <a:gd name="connsiteY68" fmla="*/ 3759 h 10000"/>
                  <a:gd name="connsiteX69" fmla="*/ 2075 w 10001"/>
                  <a:gd name="connsiteY69" fmla="*/ 3741 h 10000"/>
                  <a:gd name="connsiteX70" fmla="*/ 1971 w 10001"/>
                  <a:gd name="connsiteY70" fmla="*/ 3719 h 10000"/>
                  <a:gd name="connsiteX71" fmla="*/ 1868 w 10001"/>
                  <a:gd name="connsiteY71" fmla="*/ 3692 h 10000"/>
                  <a:gd name="connsiteX72" fmla="*/ 1766 w 10001"/>
                  <a:gd name="connsiteY72" fmla="*/ 3662 h 10000"/>
                  <a:gd name="connsiteX73" fmla="*/ 1666 w 10001"/>
                  <a:gd name="connsiteY73" fmla="*/ 3627 h 10000"/>
                  <a:gd name="connsiteX74" fmla="*/ 0 w 10001"/>
                  <a:gd name="connsiteY74" fmla="*/ 6085 h 10000"/>
                  <a:gd name="connsiteX75" fmla="*/ 208 w 10001"/>
                  <a:gd name="connsiteY75" fmla="*/ 9494 h 10000"/>
                  <a:gd name="connsiteX76" fmla="*/ 344 w 10001"/>
                  <a:gd name="connsiteY76" fmla="*/ 9566 h 10000"/>
                  <a:gd name="connsiteX77" fmla="*/ 481 w 10001"/>
                  <a:gd name="connsiteY77" fmla="*/ 9623 h 10000"/>
                  <a:gd name="connsiteX78" fmla="*/ 621 w 10001"/>
                  <a:gd name="connsiteY78" fmla="*/ 9673 h 10000"/>
                  <a:gd name="connsiteX79" fmla="*/ 758 w 10001"/>
                  <a:gd name="connsiteY79" fmla="*/ 9720 h 10000"/>
                  <a:gd name="connsiteX80" fmla="*/ 899 w 10001"/>
                  <a:gd name="connsiteY80" fmla="*/ 9765 h 10000"/>
                  <a:gd name="connsiteX81" fmla="*/ 1041 w 10001"/>
                  <a:gd name="connsiteY81" fmla="*/ 9804 h 10000"/>
                  <a:gd name="connsiteX82" fmla="*/ 1183 w 10001"/>
                  <a:gd name="connsiteY82" fmla="*/ 9839 h 10000"/>
                  <a:gd name="connsiteX83" fmla="*/ 1326 w 10001"/>
                  <a:gd name="connsiteY83" fmla="*/ 9874 h 10000"/>
                  <a:gd name="connsiteX84" fmla="*/ 1472 w 10001"/>
                  <a:gd name="connsiteY84" fmla="*/ 9903 h 10000"/>
                  <a:gd name="connsiteX85" fmla="*/ 1615 w 10001"/>
                  <a:gd name="connsiteY85" fmla="*/ 9926 h 10000"/>
                  <a:gd name="connsiteX86" fmla="*/ 1761 w 10001"/>
                  <a:gd name="connsiteY86" fmla="*/ 9948 h 10000"/>
                  <a:gd name="connsiteX87" fmla="*/ 1907 w 10001"/>
                  <a:gd name="connsiteY87" fmla="*/ 9965 h 10000"/>
                  <a:gd name="connsiteX88" fmla="*/ 2053 w 10001"/>
                  <a:gd name="connsiteY88" fmla="*/ 9980 h 10000"/>
                  <a:gd name="connsiteX89" fmla="*/ 2203 w 10001"/>
                  <a:gd name="connsiteY89" fmla="*/ 9990 h 10000"/>
                  <a:gd name="connsiteX90" fmla="*/ 2351 w 10001"/>
                  <a:gd name="connsiteY90" fmla="*/ 9995 h 10000"/>
                  <a:gd name="connsiteX91" fmla="*/ 2499 w 10001"/>
                  <a:gd name="connsiteY91" fmla="*/ 10000 h 10000"/>
                  <a:gd name="connsiteX92" fmla="*/ 2678 w 10001"/>
                  <a:gd name="connsiteY92" fmla="*/ 9995 h 10000"/>
                  <a:gd name="connsiteX93" fmla="*/ 2851 w 10001"/>
                  <a:gd name="connsiteY93" fmla="*/ 9988 h 10000"/>
                  <a:gd name="connsiteX94" fmla="*/ 3026 w 10001"/>
                  <a:gd name="connsiteY94" fmla="*/ 9975 h 10000"/>
                  <a:gd name="connsiteX95" fmla="*/ 3197 w 10001"/>
                  <a:gd name="connsiteY95" fmla="*/ 9953 h 10000"/>
                  <a:gd name="connsiteX96" fmla="*/ 3370 w 10001"/>
                  <a:gd name="connsiteY96" fmla="*/ 9931 h 10000"/>
                  <a:gd name="connsiteX97" fmla="*/ 3540 w 10001"/>
                  <a:gd name="connsiteY97" fmla="*/ 9898 h 10000"/>
                  <a:gd name="connsiteX98" fmla="*/ 3711 w 10001"/>
                  <a:gd name="connsiteY98" fmla="*/ 9866 h 10000"/>
                  <a:gd name="connsiteX99" fmla="*/ 3879 w 10001"/>
                  <a:gd name="connsiteY99" fmla="*/ 9824 h 10000"/>
                  <a:gd name="connsiteX100" fmla="*/ 4044 w 10001"/>
                  <a:gd name="connsiteY100" fmla="*/ 9779 h 10000"/>
                  <a:gd name="connsiteX101" fmla="*/ 4212 w 10001"/>
                  <a:gd name="connsiteY101" fmla="*/ 9730 h 10000"/>
                  <a:gd name="connsiteX102" fmla="*/ 4374 w 10001"/>
                  <a:gd name="connsiteY102" fmla="*/ 9673 h 10000"/>
                  <a:gd name="connsiteX103" fmla="*/ 4538 w 10001"/>
                  <a:gd name="connsiteY103" fmla="*/ 9616 h 10000"/>
                  <a:gd name="connsiteX104" fmla="*/ 4699 w 10001"/>
                  <a:gd name="connsiteY104" fmla="*/ 9552 h 10000"/>
                  <a:gd name="connsiteX105" fmla="*/ 4859 w 10001"/>
                  <a:gd name="connsiteY105" fmla="*/ 9482 h 10000"/>
                  <a:gd name="connsiteX106" fmla="*/ 5017 w 10001"/>
                  <a:gd name="connsiteY106" fmla="*/ 9405 h 10000"/>
                  <a:gd name="connsiteX107" fmla="*/ 5174 w 10001"/>
                  <a:gd name="connsiteY107" fmla="*/ 9329 h 10000"/>
                  <a:gd name="connsiteX108" fmla="*/ 5329 w 10001"/>
                  <a:gd name="connsiteY108" fmla="*/ 9244 h 10000"/>
                  <a:gd name="connsiteX109" fmla="*/ 5483 w 10001"/>
                  <a:gd name="connsiteY109" fmla="*/ 9158 h 10000"/>
                  <a:gd name="connsiteX110" fmla="*/ 5634 w 10001"/>
                  <a:gd name="connsiteY110" fmla="*/ 9063 h 10000"/>
                  <a:gd name="connsiteX111" fmla="*/ 5784 w 10001"/>
                  <a:gd name="connsiteY111" fmla="*/ 8967 h 10000"/>
                  <a:gd name="connsiteX112" fmla="*/ 5934 w 10001"/>
                  <a:gd name="connsiteY112" fmla="*/ 8865 h 10000"/>
                  <a:gd name="connsiteX113" fmla="*/ 6078 w 10001"/>
                  <a:gd name="connsiteY113" fmla="*/ 8759 h 10000"/>
                  <a:gd name="connsiteX114" fmla="*/ 6224 w 10001"/>
                  <a:gd name="connsiteY114" fmla="*/ 8652 h 10000"/>
                  <a:gd name="connsiteX115" fmla="*/ 6367 w 10001"/>
                  <a:gd name="connsiteY115" fmla="*/ 8536 h 10000"/>
                  <a:gd name="connsiteX116" fmla="*/ 6508 w 10001"/>
                  <a:gd name="connsiteY116" fmla="*/ 8417 h 10000"/>
                  <a:gd name="connsiteX117" fmla="*/ 6645 w 10001"/>
                  <a:gd name="connsiteY117" fmla="*/ 8295 h 10000"/>
                  <a:gd name="connsiteX118" fmla="*/ 6783 w 10001"/>
                  <a:gd name="connsiteY118" fmla="*/ 8169 h 10000"/>
                  <a:gd name="connsiteX119" fmla="*/ 6916 w 10001"/>
                  <a:gd name="connsiteY119" fmla="*/ 8040 h 10000"/>
                  <a:gd name="connsiteX120" fmla="*/ 7049 w 10001"/>
                  <a:gd name="connsiteY120" fmla="*/ 7904 h 10000"/>
                  <a:gd name="connsiteX121" fmla="*/ 7179 w 10001"/>
                  <a:gd name="connsiteY121" fmla="*/ 7768 h 10000"/>
                  <a:gd name="connsiteX122" fmla="*/ 7308 w 10001"/>
                  <a:gd name="connsiteY122" fmla="*/ 7624 h 10000"/>
                  <a:gd name="connsiteX123" fmla="*/ 7433 w 10001"/>
                  <a:gd name="connsiteY123" fmla="*/ 7480 h 10000"/>
                  <a:gd name="connsiteX124" fmla="*/ 7556 w 10001"/>
                  <a:gd name="connsiteY124" fmla="*/ 7329 h 10000"/>
                  <a:gd name="connsiteX125" fmla="*/ 7677 w 10001"/>
                  <a:gd name="connsiteY125" fmla="*/ 7178 h 10000"/>
                  <a:gd name="connsiteX126" fmla="*/ 7796 w 10001"/>
                  <a:gd name="connsiteY126" fmla="*/ 7024 h 10000"/>
                  <a:gd name="connsiteX127" fmla="*/ 7911 w 10001"/>
                  <a:gd name="connsiteY127" fmla="*/ 6861 h 10000"/>
                  <a:gd name="connsiteX128" fmla="*/ 8026 w 10001"/>
                  <a:gd name="connsiteY128" fmla="*/ 6697 h 10000"/>
                  <a:gd name="connsiteX129" fmla="*/ 8137 w 10001"/>
                  <a:gd name="connsiteY129" fmla="*/ 6534 h 10000"/>
                  <a:gd name="connsiteX130" fmla="*/ 8244 w 10001"/>
                  <a:gd name="connsiteY130" fmla="*/ 6365 h 10000"/>
                  <a:gd name="connsiteX131" fmla="*/ 8351 w 10001"/>
                  <a:gd name="connsiteY131" fmla="*/ 6189 h 10000"/>
                  <a:gd name="connsiteX132" fmla="*/ 8454 w 10001"/>
                  <a:gd name="connsiteY132" fmla="*/ 6016 h 10000"/>
                  <a:gd name="connsiteX133" fmla="*/ 8556 w 10001"/>
                  <a:gd name="connsiteY133" fmla="*/ 5835 h 10000"/>
                  <a:gd name="connsiteX134" fmla="*/ 8654 w 10001"/>
                  <a:gd name="connsiteY134" fmla="*/ 5652 h 10000"/>
                  <a:gd name="connsiteX135" fmla="*/ 8749 w 10001"/>
                  <a:gd name="connsiteY135" fmla="*/ 5468 h 10000"/>
                  <a:gd name="connsiteX136" fmla="*/ 8841 w 10001"/>
                  <a:gd name="connsiteY136" fmla="*/ 5278 h 10000"/>
                  <a:gd name="connsiteX137" fmla="*/ 8931 w 10001"/>
                  <a:gd name="connsiteY137" fmla="*/ 5089 h 10000"/>
                  <a:gd name="connsiteX138" fmla="*/ 9019 w 10001"/>
                  <a:gd name="connsiteY138" fmla="*/ 4893 h 10000"/>
                  <a:gd name="connsiteX139" fmla="*/ 9103 w 10001"/>
                  <a:gd name="connsiteY139" fmla="*/ 4698 h 10000"/>
                  <a:gd name="connsiteX140" fmla="*/ 9183 w 10001"/>
                  <a:gd name="connsiteY140" fmla="*/ 4500 h 10000"/>
                  <a:gd name="connsiteX141" fmla="*/ 9261 w 10001"/>
                  <a:gd name="connsiteY141" fmla="*/ 4294 h 10000"/>
                  <a:gd name="connsiteX142" fmla="*/ 9335 w 10001"/>
                  <a:gd name="connsiteY142" fmla="*/ 4091 h 10000"/>
                  <a:gd name="connsiteX143" fmla="*/ 9406 w 10001"/>
                  <a:gd name="connsiteY143" fmla="*/ 3885 h 10000"/>
                  <a:gd name="connsiteX144" fmla="*/ 9475 w 10001"/>
                  <a:gd name="connsiteY144" fmla="*/ 3674 h 10000"/>
                  <a:gd name="connsiteX145" fmla="*/ 9540 w 10001"/>
                  <a:gd name="connsiteY145" fmla="*/ 3464 h 10000"/>
                  <a:gd name="connsiteX146" fmla="*/ 9604 w 10001"/>
                  <a:gd name="connsiteY146" fmla="*/ 3248 h 10000"/>
                  <a:gd name="connsiteX147" fmla="*/ 9661 w 10001"/>
                  <a:gd name="connsiteY147" fmla="*/ 3030 h 10000"/>
                  <a:gd name="connsiteX148" fmla="*/ 9716 w 10001"/>
                  <a:gd name="connsiteY148" fmla="*/ 2815 h 10000"/>
                  <a:gd name="connsiteX149" fmla="*/ 9768 w 10001"/>
                  <a:gd name="connsiteY149" fmla="*/ 2592 h 10000"/>
                  <a:gd name="connsiteX150" fmla="*/ 9818 w 10001"/>
                  <a:gd name="connsiteY150" fmla="*/ 2369 h 10000"/>
                  <a:gd name="connsiteX151" fmla="*/ 9861 w 10001"/>
                  <a:gd name="connsiteY151" fmla="*/ 2143 h 10000"/>
                  <a:gd name="connsiteX152" fmla="*/ 9903 w 10001"/>
                  <a:gd name="connsiteY152" fmla="*/ 1918 h 10000"/>
                  <a:gd name="connsiteX153" fmla="*/ 9941 w 10001"/>
                  <a:gd name="connsiteY153" fmla="*/ 1690 h 10000"/>
                  <a:gd name="connsiteX154" fmla="*/ 9975 w 10001"/>
                  <a:gd name="connsiteY154" fmla="*/ 1457 h 10000"/>
                  <a:gd name="connsiteX155" fmla="*/ 10001 w 10001"/>
                  <a:gd name="connsiteY155" fmla="*/ 1215 h 10000"/>
                  <a:gd name="connsiteX156" fmla="*/ 7615 w 10001"/>
                  <a:gd name="connsiteY156" fmla="*/ 1876 h 10000"/>
                  <a:gd name="connsiteX157" fmla="*/ 5618 w 10001"/>
                  <a:gd name="connsiteY157" fmla="*/ 0 h 10000"/>
                  <a:gd name="connsiteX0" fmla="*/ 5618 w 10001"/>
                  <a:gd name="connsiteY0" fmla="*/ 0 h 10000"/>
                  <a:gd name="connsiteX1" fmla="*/ 5618 w 10001"/>
                  <a:gd name="connsiteY1" fmla="*/ 0 h 10000"/>
                  <a:gd name="connsiteX2" fmla="*/ 5609 w 10001"/>
                  <a:gd name="connsiteY2" fmla="*/ 99 h 10000"/>
                  <a:gd name="connsiteX3" fmla="*/ 5595 w 10001"/>
                  <a:gd name="connsiteY3" fmla="*/ 201 h 10000"/>
                  <a:gd name="connsiteX4" fmla="*/ 5583 w 10001"/>
                  <a:gd name="connsiteY4" fmla="*/ 300 h 10000"/>
                  <a:gd name="connsiteX5" fmla="*/ 5568 w 10001"/>
                  <a:gd name="connsiteY5" fmla="*/ 394 h 10000"/>
                  <a:gd name="connsiteX6" fmla="*/ 5550 w 10001"/>
                  <a:gd name="connsiteY6" fmla="*/ 491 h 10000"/>
                  <a:gd name="connsiteX7" fmla="*/ 5531 w 10001"/>
                  <a:gd name="connsiteY7" fmla="*/ 587 h 10000"/>
                  <a:gd name="connsiteX8" fmla="*/ 5511 w 10001"/>
                  <a:gd name="connsiteY8" fmla="*/ 684 h 10000"/>
                  <a:gd name="connsiteX9" fmla="*/ 5490 w 10001"/>
                  <a:gd name="connsiteY9" fmla="*/ 778 h 10000"/>
                  <a:gd name="connsiteX10" fmla="*/ 5468 w 10001"/>
                  <a:gd name="connsiteY10" fmla="*/ 870 h 10000"/>
                  <a:gd name="connsiteX11" fmla="*/ 5442 w 10001"/>
                  <a:gd name="connsiteY11" fmla="*/ 961 h 10000"/>
                  <a:gd name="connsiteX12" fmla="*/ 5418 w 10001"/>
                  <a:gd name="connsiteY12" fmla="*/ 1053 h 10000"/>
                  <a:gd name="connsiteX13" fmla="*/ 5390 w 10001"/>
                  <a:gd name="connsiteY13" fmla="*/ 1145 h 10000"/>
                  <a:gd name="connsiteX14" fmla="*/ 5361 w 10001"/>
                  <a:gd name="connsiteY14" fmla="*/ 1231 h 10000"/>
                  <a:gd name="connsiteX15" fmla="*/ 5331 w 10001"/>
                  <a:gd name="connsiteY15" fmla="*/ 1318 h 10000"/>
                  <a:gd name="connsiteX16" fmla="*/ 5301 w 10001"/>
                  <a:gd name="connsiteY16" fmla="*/ 1405 h 10000"/>
                  <a:gd name="connsiteX17" fmla="*/ 5269 w 10001"/>
                  <a:gd name="connsiteY17" fmla="*/ 1494 h 10000"/>
                  <a:gd name="connsiteX18" fmla="*/ 5235 w 10001"/>
                  <a:gd name="connsiteY18" fmla="*/ 1578 h 10000"/>
                  <a:gd name="connsiteX19" fmla="*/ 5199 w 10001"/>
                  <a:gd name="connsiteY19" fmla="*/ 1663 h 10000"/>
                  <a:gd name="connsiteX20" fmla="*/ 5163 w 10001"/>
                  <a:gd name="connsiteY20" fmla="*/ 1742 h 10000"/>
                  <a:gd name="connsiteX21" fmla="*/ 5124 w 10001"/>
                  <a:gd name="connsiteY21" fmla="*/ 1824 h 10000"/>
                  <a:gd name="connsiteX22" fmla="*/ 5085 w 10001"/>
                  <a:gd name="connsiteY22" fmla="*/ 1903 h 10000"/>
                  <a:gd name="connsiteX23" fmla="*/ 5046 w 10001"/>
                  <a:gd name="connsiteY23" fmla="*/ 1985 h 10000"/>
                  <a:gd name="connsiteX24" fmla="*/ 5005 w 10001"/>
                  <a:gd name="connsiteY24" fmla="*/ 2059 h 10000"/>
                  <a:gd name="connsiteX25" fmla="*/ 4961 w 10001"/>
                  <a:gd name="connsiteY25" fmla="*/ 2133 h 10000"/>
                  <a:gd name="connsiteX26" fmla="*/ 4916 w 10001"/>
                  <a:gd name="connsiteY26" fmla="*/ 2210 h 10000"/>
                  <a:gd name="connsiteX27" fmla="*/ 4872 w 10001"/>
                  <a:gd name="connsiteY27" fmla="*/ 2282 h 10000"/>
                  <a:gd name="connsiteX28" fmla="*/ 4825 w 10001"/>
                  <a:gd name="connsiteY28" fmla="*/ 2354 h 10000"/>
                  <a:gd name="connsiteX29" fmla="*/ 4779 w 10001"/>
                  <a:gd name="connsiteY29" fmla="*/ 2426 h 10000"/>
                  <a:gd name="connsiteX30" fmla="*/ 4731 w 10001"/>
                  <a:gd name="connsiteY30" fmla="*/ 2495 h 10000"/>
                  <a:gd name="connsiteX31" fmla="*/ 4681 w 10001"/>
                  <a:gd name="connsiteY31" fmla="*/ 2562 h 10000"/>
                  <a:gd name="connsiteX32" fmla="*/ 4631 w 10001"/>
                  <a:gd name="connsiteY32" fmla="*/ 2626 h 10000"/>
                  <a:gd name="connsiteX33" fmla="*/ 4579 w 10001"/>
                  <a:gd name="connsiteY33" fmla="*/ 2691 h 10000"/>
                  <a:gd name="connsiteX34" fmla="*/ 4528 w 10001"/>
                  <a:gd name="connsiteY34" fmla="*/ 2753 h 10000"/>
                  <a:gd name="connsiteX35" fmla="*/ 4472 w 10001"/>
                  <a:gd name="connsiteY35" fmla="*/ 2817 h 10000"/>
                  <a:gd name="connsiteX36" fmla="*/ 4419 w 10001"/>
                  <a:gd name="connsiteY36" fmla="*/ 2874 h 10000"/>
                  <a:gd name="connsiteX37" fmla="*/ 4364 w 10001"/>
                  <a:gd name="connsiteY37" fmla="*/ 2934 h 10000"/>
                  <a:gd name="connsiteX38" fmla="*/ 4307 w 10001"/>
                  <a:gd name="connsiteY38" fmla="*/ 2988 h 10000"/>
                  <a:gd name="connsiteX39" fmla="*/ 4250 w 10001"/>
                  <a:gd name="connsiteY39" fmla="*/ 3043 h 10000"/>
                  <a:gd name="connsiteX40" fmla="*/ 4192 w 10001"/>
                  <a:gd name="connsiteY40" fmla="*/ 3097 h 10000"/>
                  <a:gd name="connsiteX41" fmla="*/ 4134 w 10001"/>
                  <a:gd name="connsiteY41" fmla="*/ 3149 h 10000"/>
                  <a:gd name="connsiteX42" fmla="*/ 4073 w 10001"/>
                  <a:gd name="connsiteY42" fmla="*/ 3196 h 10000"/>
                  <a:gd name="connsiteX43" fmla="*/ 4012 w 10001"/>
                  <a:gd name="connsiteY43" fmla="*/ 3243 h 10000"/>
                  <a:gd name="connsiteX44" fmla="*/ 3952 w 10001"/>
                  <a:gd name="connsiteY44" fmla="*/ 3290 h 10000"/>
                  <a:gd name="connsiteX45" fmla="*/ 3889 w 10001"/>
                  <a:gd name="connsiteY45" fmla="*/ 3335 h 10000"/>
                  <a:gd name="connsiteX46" fmla="*/ 3825 w 10001"/>
                  <a:gd name="connsiteY46" fmla="*/ 3377 h 10000"/>
                  <a:gd name="connsiteX47" fmla="*/ 3761 w 10001"/>
                  <a:gd name="connsiteY47" fmla="*/ 3417 h 10000"/>
                  <a:gd name="connsiteX48" fmla="*/ 3697 w 10001"/>
                  <a:gd name="connsiteY48" fmla="*/ 3454 h 10000"/>
                  <a:gd name="connsiteX49" fmla="*/ 3631 w 10001"/>
                  <a:gd name="connsiteY49" fmla="*/ 3491 h 10000"/>
                  <a:gd name="connsiteX50" fmla="*/ 3567 w 10001"/>
                  <a:gd name="connsiteY50" fmla="*/ 3523 h 10000"/>
                  <a:gd name="connsiteX51" fmla="*/ 3499 w 10001"/>
                  <a:gd name="connsiteY51" fmla="*/ 3558 h 10000"/>
                  <a:gd name="connsiteX52" fmla="*/ 3431 w 10001"/>
                  <a:gd name="connsiteY52" fmla="*/ 3588 h 10000"/>
                  <a:gd name="connsiteX53" fmla="*/ 3363 w 10001"/>
                  <a:gd name="connsiteY53" fmla="*/ 3615 h 10000"/>
                  <a:gd name="connsiteX54" fmla="*/ 3294 w 10001"/>
                  <a:gd name="connsiteY54" fmla="*/ 3642 h 10000"/>
                  <a:gd name="connsiteX55" fmla="*/ 3224 w 10001"/>
                  <a:gd name="connsiteY55" fmla="*/ 3665 h 10000"/>
                  <a:gd name="connsiteX56" fmla="*/ 3155 w 10001"/>
                  <a:gd name="connsiteY56" fmla="*/ 3687 h 10000"/>
                  <a:gd name="connsiteX57" fmla="*/ 3083 w 10001"/>
                  <a:gd name="connsiteY57" fmla="*/ 3707 h 10000"/>
                  <a:gd name="connsiteX58" fmla="*/ 3014 w 10001"/>
                  <a:gd name="connsiteY58" fmla="*/ 3724 h 10000"/>
                  <a:gd name="connsiteX59" fmla="*/ 2941 w 10001"/>
                  <a:gd name="connsiteY59" fmla="*/ 3739 h 10000"/>
                  <a:gd name="connsiteX60" fmla="*/ 2868 w 10001"/>
                  <a:gd name="connsiteY60" fmla="*/ 3754 h 10000"/>
                  <a:gd name="connsiteX61" fmla="*/ 2797 w 10001"/>
                  <a:gd name="connsiteY61" fmla="*/ 3761 h 10000"/>
                  <a:gd name="connsiteX62" fmla="*/ 2722 w 10001"/>
                  <a:gd name="connsiteY62" fmla="*/ 3771 h 10000"/>
                  <a:gd name="connsiteX63" fmla="*/ 2649 w 10001"/>
                  <a:gd name="connsiteY63" fmla="*/ 3776 h 10000"/>
                  <a:gd name="connsiteX64" fmla="*/ 2576 w 10001"/>
                  <a:gd name="connsiteY64" fmla="*/ 3781 h 10000"/>
                  <a:gd name="connsiteX65" fmla="*/ 2499 w 10001"/>
                  <a:gd name="connsiteY65" fmla="*/ 3781 h 10000"/>
                  <a:gd name="connsiteX66" fmla="*/ 2394 w 10001"/>
                  <a:gd name="connsiteY66" fmla="*/ 3781 h 10000"/>
                  <a:gd name="connsiteX67" fmla="*/ 2285 w 10001"/>
                  <a:gd name="connsiteY67" fmla="*/ 3771 h 10000"/>
                  <a:gd name="connsiteX68" fmla="*/ 2180 w 10001"/>
                  <a:gd name="connsiteY68" fmla="*/ 3759 h 10000"/>
                  <a:gd name="connsiteX69" fmla="*/ 2075 w 10001"/>
                  <a:gd name="connsiteY69" fmla="*/ 3741 h 10000"/>
                  <a:gd name="connsiteX70" fmla="*/ 1971 w 10001"/>
                  <a:gd name="connsiteY70" fmla="*/ 3719 h 10000"/>
                  <a:gd name="connsiteX71" fmla="*/ 1868 w 10001"/>
                  <a:gd name="connsiteY71" fmla="*/ 3692 h 10000"/>
                  <a:gd name="connsiteX72" fmla="*/ 1766 w 10001"/>
                  <a:gd name="connsiteY72" fmla="*/ 3662 h 10000"/>
                  <a:gd name="connsiteX73" fmla="*/ 1666 w 10001"/>
                  <a:gd name="connsiteY73" fmla="*/ 3627 h 10000"/>
                  <a:gd name="connsiteX74" fmla="*/ 0 w 10001"/>
                  <a:gd name="connsiteY74" fmla="*/ 6085 h 10000"/>
                  <a:gd name="connsiteX75" fmla="*/ 208 w 10001"/>
                  <a:gd name="connsiteY75" fmla="*/ 9494 h 10000"/>
                  <a:gd name="connsiteX76" fmla="*/ 345 w 10001"/>
                  <a:gd name="connsiteY76" fmla="*/ 9563 h 10000"/>
                  <a:gd name="connsiteX77" fmla="*/ 481 w 10001"/>
                  <a:gd name="connsiteY77" fmla="*/ 9623 h 10000"/>
                  <a:gd name="connsiteX78" fmla="*/ 621 w 10001"/>
                  <a:gd name="connsiteY78" fmla="*/ 9673 h 10000"/>
                  <a:gd name="connsiteX79" fmla="*/ 758 w 10001"/>
                  <a:gd name="connsiteY79" fmla="*/ 9720 h 10000"/>
                  <a:gd name="connsiteX80" fmla="*/ 899 w 10001"/>
                  <a:gd name="connsiteY80" fmla="*/ 9765 h 10000"/>
                  <a:gd name="connsiteX81" fmla="*/ 1041 w 10001"/>
                  <a:gd name="connsiteY81" fmla="*/ 9804 h 10000"/>
                  <a:gd name="connsiteX82" fmla="*/ 1183 w 10001"/>
                  <a:gd name="connsiteY82" fmla="*/ 9839 h 10000"/>
                  <a:gd name="connsiteX83" fmla="*/ 1326 w 10001"/>
                  <a:gd name="connsiteY83" fmla="*/ 9874 h 10000"/>
                  <a:gd name="connsiteX84" fmla="*/ 1472 w 10001"/>
                  <a:gd name="connsiteY84" fmla="*/ 9903 h 10000"/>
                  <a:gd name="connsiteX85" fmla="*/ 1615 w 10001"/>
                  <a:gd name="connsiteY85" fmla="*/ 9926 h 10000"/>
                  <a:gd name="connsiteX86" fmla="*/ 1761 w 10001"/>
                  <a:gd name="connsiteY86" fmla="*/ 9948 h 10000"/>
                  <a:gd name="connsiteX87" fmla="*/ 1907 w 10001"/>
                  <a:gd name="connsiteY87" fmla="*/ 9965 h 10000"/>
                  <a:gd name="connsiteX88" fmla="*/ 2053 w 10001"/>
                  <a:gd name="connsiteY88" fmla="*/ 9980 h 10000"/>
                  <a:gd name="connsiteX89" fmla="*/ 2203 w 10001"/>
                  <a:gd name="connsiteY89" fmla="*/ 9990 h 10000"/>
                  <a:gd name="connsiteX90" fmla="*/ 2351 w 10001"/>
                  <a:gd name="connsiteY90" fmla="*/ 9995 h 10000"/>
                  <a:gd name="connsiteX91" fmla="*/ 2499 w 10001"/>
                  <a:gd name="connsiteY91" fmla="*/ 10000 h 10000"/>
                  <a:gd name="connsiteX92" fmla="*/ 2678 w 10001"/>
                  <a:gd name="connsiteY92" fmla="*/ 9995 h 10000"/>
                  <a:gd name="connsiteX93" fmla="*/ 2851 w 10001"/>
                  <a:gd name="connsiteY93" fmla="*/ 9988 h 10000"/>
                  <a:gd name="connsiteX94" fmla="*/ 3026 w 10001"/>
                  <a:gd name="connsiteY94" fmla="*/ 9975 h 10000"/>
                  <a:gd name="connsiteX95" fmla="*/ 3197 w 10001"/>
                  <a:gd name="connsiteY95" fmla="*/ 9953 h 10000"/>
                  <a:gd name="connsiteX96" fmla="*/ 3370 w 10001"/>
                  <a:gd name="connsiteY96" fmla="*/ 9931 h 10000"/>
                  <a:gd name="connsiteX97" fmla="*/ 3540 w 10001"/>
                  <a:gd name="connsiteY97" fmla="*/ 9898 h 10000"/>
                  <a:gd name="connsiteX98" fmla="*/ 3711 w 10001"/>
                  <a:gd name="connsiteY98" fmla="*/ 9866 h 10000"/>
                  <a:gd name="connsiteX99" fmla="*/ 3879 w 10001"/>
                  <a:gd name="connsiteY99" fmla="*/ 9824 h 10000"/>
                  <a:gd name="connsiteX100" fmla="*/ 4044 w 10001"/>
                  <a:gd name="connsiteY100" fmla="*/ 9779 h 10000"/>
                  <a:gd name="connsiteX101" fmla="*/ 4212 w 10001"/>
                  <a:gd name="connsiteY101" fmla="*/ 9730 h 10000"/>
                  <a:gd name="connsiteX102" fmla="*/ 4374 w 10001"/>
                  <a:gd name="connsiteY102" fmla="*/ 9673 h 10000"/>
                  <a:gd name="connsiteX103" fmla="*/ 4538 w 10001"/>
                  <a:gd name="connsiteY103" fmla="*/ 9616 h 10000"/>
                  <a:gd name="connsiteX104" fmla="*/ 4699 w 10001"/>
                  <a:gd name="connsiteY104" fmla="*/ 9552 h 10000"/>
                  <a:gd name="connsiteX105" fmla="*/ 4859 w 10001"/>
                  <a:gd name="connsiteY105" fmla="*/ 9482 h 10000"/>
                  <a:gd name="connsiteX106" fmla="*/ 5017 w 10001"/>
                  <a:gd name="connsiteY106" fmla="*/ 9405 h 10000"/>
                  <a:gd name="connsiteX107" fmla="*/ 5174 w 10001"/>
                  <a:gd name="connsiteY107" fmla="*/ 9329 h 10000"/>
                  <a:gd name="connsiteX108" fmla="*/ 5329 w 10001"/>
                  <a:gd name="connsiteY108" fmla="*/ 9244 h 10000"/>
                  <a:gd name="connsiteX109" fmla="*/ 5483 w 10001"/>
                  <a:gd name="connsiteY109" fmla="*/ 9158 h 10000"/>
                  <a:gd name="connsiteX110" fmla="*/ 5634 w 10001"/>
                  <a:gd name="connsiteY110" fmla="*/ 9063 h 10000"/>
                  <a:gd name="connsiteX111" fmla="*/ 5784 w 10001"/>
                  <a:gd name="connsiteY111" fmla="*/ 8967 h 10000"/>
                  <a:gd name="connsiteX112" fmla="*/ 5934 w 10001"/>
                  <a:gd name="connsiteY112" fmla="*/ 8865 h 10000"/>
                  <a:gd name="connsiteX113" fmla="*/ 6078 w 10001"/>
                  <a:gd name="connsiteY113" fmla="*/ 8759 h 10000"/>
                  <a:gd name="connsiteX114" fmla="*/ 6224 w 10001"/>
                  <a:gd name="connsiteY114" fmla="*/ 8652 h 10000"/>
                  <a:gd name="connsiteX115" fmla="*/ 6367 w 10001"/>
                  <a:gd name="connsiteY115" fmla="*/ 8536 h 10000"/>
                  <a:gd name="connsiteX116" fmla="*/ 6508 w 10001"/>
                  <a:gd name="connsiteY116" fmla="*/ 8417 h 10000"/>
                  <a:gd name="connsiteX117" fmla="*/ 6645 w 10001"/>
                  <a:gd name="connsiteY117" fmla="*/ 8295 h 10000"/>
                  <a:gd name="connsiteX118" fmla="*/ 6783 w 10001"/>
                  <a:gd name="connsiteY118" fmla="*/ 8169 h 10000"/>
                  <a:gd name="connsiteX119" fmla="*/ 6916 w 10001"/>
                  <a:gd name="connsiteY119" fmla="*/ 8040 h 10000"/>
                  <a:gd name="connsiteX120" fmla="*/ 7049 w 10001"/>
                  <a:gd name="connsiteY120" fmla="*/ 7904 h 10000"/>
                  <a:gd name="connsiteX121" fmla="*/ 7179 w 10001"/>
                  <a:gd name="connsiteY121" fmla="*/ 7768 h 10000"/>
                  <a:gd name="connsiteX122" fmla="*/ 7308 w 10001"/>
                  <a:gd name="connsiteY122" fmla="*/ 7624 h 10000"/>
                  <a:gd name="connsiteX123" fmla="*/ 7433 w 10001"/>
                  <a:gd name="connsiteY123" fmla="*/ 7480 h 10000"/>
                  <a:gd name="connsiteX124" fmla="*/ 7556 w 10001"/>
                  <a:gd name="connsiteY124" fmla="*/ 7329 h 10000"/>
                  <a:gd name="connsiteX125" fmla="*/ 7677 w 10001"/>
                  <a:gd name="connsiteY125" fmla="*/ 7178 h 10000"/>
                  <a:gd name="connsiteX126" fmla="*/ 7796 w 10001"/>
                  <a:gd name="connsiteY126" fmla="*/ 7024 h 10000"/>
                  <a:gd name="connsiteX127" fmla="*/ 7911 w 10001"/>
                  <a:gd name="connsiteY127" fmla="*/ 6861 h 10000"/>
                  <a:gd name="connsiteX128" fmla="*/ 8026 w 10001"/>
                  <a:gd name="connsiteY128" fmla="*/ 6697 h 10000"/>
                  <a:gd name="connsiteX129" fmla="*/ 8137 w 10001"/>
                  <a:gd name="connsiteY129" fmla="*/ 6534 h 10000"/>
                  <a:gd name="connsiteX130" fmla="*/ 8244 w 10001"/>
                  <a:gd name="connsiteY130" fmla="*/ 6365 h 10000"/>
                  <a:gd name="connsiteX131" fmla="*/ 8351 w 10001"/>
                  <a:gd name="connsiteY131" fmla="*/ 6189 h 10000"/>
                  <a:gd name="connsiteX132" fmla="*/ 8454 w 10001"/>
                  <a:gd name="connsiteY132" fmla="*/ 6016 h 10000"/>
                  <a:gd name="connsiteX133" fmla="*/ 8556 w 10001"/>
                  <a:gd name="connsiteY133" fmla="*/ 5835 h 10000"/>
                  <a:gd name="connsiteX134" fmla="*/ 8654 w 10001"/>
                  <a:gd name="connsiteY134" fmla="*/ 5652 h 10000"/>
                  <a:gd name="connsiteX135" fmla="*/ 8749 w 10001"/>
                  <a:gd name="connsiteY135" fmla="*/ 5468 h 10000"/>
                  <a:gd name="connsiteX136" fmla="*/ 8841 w 10001"/>
                  <a:gd name="connsiteY136" fmla="*/ 5278 h 10000"/>
                  <a:gd name="connsiteX137" fmla="*/ 8931 w 10001"/>
                  <a:gd name="connsiteY137" fmla="*/ 5089 h 10000"/>
                  <a:gd name="connsiteX138" fmla="*/ 9019 w 10001"/>
                  <a:gd name="connsiteY138" fmla="*/ 4893 h 10000"/>
                  <a:gd name="connsiteX139" fmla="*/ 9103 w 10001"/>
                  <a:gd name="connsiteY139" fmla="*/ 4698 h 10000"/>
                  <a:gd name="connsiteX140" fmla="*/ 9183 w 10001"/>
                  <a:gd name="connsiteY140" fmla="*/ 4500 h 10000"/>
                  <a:gd name="connsiteX141" fmla="*/ 9261 w 10001"/>
                  <a:gd name="connsiteY141" fmla="*/ 4294 h 10000"/>
                  <a:gd name="connsiteX142" fmla="*/ 9335 w 10001"/>
                  <a:gd name="connsiteY142" fmla="*/ 4091 h 10000"/>
                  <a:gd name="connsiteX143" fmla="*/ 9406 w 10001"/>
                  <a:gd name="connsiteY143" fmla="*/ 3885 h 10000"/>
                  <a:gd name="connsiteX144" fmla="*/ 9475 w 10001"/>
                  <a:gd name="connsiteY144" fmla="*/ 3674 h 10000"/>
                  <a:gd name="connsiteX145" fmla="*/ 9540 w 10001"/>
                  <a:gd name="connsiteY145" fmla="*/ 3464 h 10000"/>
                  <a:gd name="connsiteX146" fmla="*/ 9604 w 10001"/>
                  <a:gd name="connsiteY146" fmla="*/ 3248 h 10000"/>
                  <a:gd name="connsiteX147" fmla="*/ 9661 w 10001"/>
                  <a:gd name="connsiteY147" fmla="*/ 3030 h 10000"/>
                  <a:gd name="connsiteX148" fmla="*/ 9716 w 10001"/>
                  <a:gd name="connsiteY148" fmla="*/ 2815 h 10000"/>
                  <a:gd name="connsiteX149" fmla="*/ 9768 w 10001"/>
                  <a:gd name="connsiteY149" fmla="*/ 2592 h 10000"/>
                  <a:gd name="connsiteX150" fmla="*/ 9818 w 10001"/>
                  <a:gd name="connsiteY150" fmla="*/ 2369 h 10000"/>
                  <a:gd name="connsiteX151" fmla="*/ 9861 w 10001"/>
                  <a:gd name="connsiteY151" fmla="*/ 2143 h 10000"/>
                  <a:gd name="connsiteX152" fmla="*/ 9903 w 10001"/>
                  <a:gd name="connsiteY152" fmla="*/ 1918 h 10000"/>
                  <a:gd name="connsiteX153" fmla="*/ 9941 w 10001"/>
                  <a:gd name="connsiteY153" fmla="*/ 1690 h 10000"/>
                  <a:gd name="connsiteX154" fmla="*/ 9975 w 10001"/>
                  <a:gd name="connsiteY154" fmla="*/ 1457 h 10000"/>
                  <a:gd name="connsiteX155" fmla="*/ 10001 w 10001"/>
                  <a:gd name="connsiteY155" fmla="*/ 1215 h 10000"/>
                  <a:gd name="connsiteX156" fmla="*/ 7615 w 10001"/>
                  <a:gd name="connsiteY156" fmla="*/ 1876 h 10000"/>
                  <a:gd name="connsiteX157" fmla="*/ 5618 w 10001"/>
                  <a:gd name="connsiteY157" fmla="*/ 0 h 10000"/>
                  <a:gd name="connsiteX0" fmla="*/ 5618 w 10001"/>
                  <a:gd name="connsiteY0" fmla="*/ 0 h 10000"/>
                  <a:gd name="connsiteX1" fmla="*/ 5618 w 10001"/>
                  <a:gd name="connsiteY1" fmla="*/ 0 h 10000"/>
                  <a:gd name="connsiteX2" fmla="*/ 5609 w 10001"/>
                  <a:gd name="connsiteY2" fmla="*/ 99 h 10000"/>
                  <a:gd name="connsiteX3" fmla="*/ 5595 w 10001"/>
                  <a:gd name="connsiteY3" fmla="*/ 201 h 10000"/>
                  <a:gd name="connsiteX4" fmla="*/ 5583 w 10001"/>
                  <a:gd name="connsiteY4" fmla="*/ 300 h 10000"/>
                  <a:gd name="connsiteX5" fmla="*/ 5568 w 10001"/>
                  <a:gd name="connsiteY5" fmla="*/ 394 h 10000"/>
                  <a:gd name="connsiteX6" fmla="*/ 5550 w 10001"/>
                  <a:gd name="connsiteY6" fmla="*/ 491 h 10000"/>
                  <a:gd name="connsiteX7" fmla="*/ 5531 w 10001"/>
                  <a:gd name="connsiteY7" fmla="*/ 587 h 10000"/>
                  <a:gd name="connsiteX8" fmla="*/ 5511 w 10001"/>
                  <a:gd name="connsiteY8" fmla="*/ 684 h 10000"/>
                  <a:gd name="connsiteX9" fmla="*/ 5490 w 10001"/>
                  <a:gd name="connsiteY9" fmla="*/ 778 h 10000"/>
                  <a:gd name="connsiteX10" fmla="*/ 5468 w 10001"/>
                  <a:gd name="connsiteY10" fmla="*/ 870 h 10000"/>
                  <a:gd name="connsiteX11" fmla="*/ 5442 w 10001"/>
                  <a:gd name="connsiteY11" fmla="*/ 961 h 10000"/>
                  <a:gd name="connsiteX12" fmla="*/ 5418 w 10001"/>
                  <a:gd name="connsiteY12" fmla="*/ 1053 h 10000"/>
                  <a:gd name="connsiteX13" fmla="*/ 5390 w 10001"/>
                  <a:gd name="connsiteY13" fmla="*/ 1145 h 10000"/>
                  <a:gd name="connsiteX14" fmla="*/ 5361 w 10001"/>
                  <a:gd name="connsiteY14" fmla="*/ 1231 h 10000"/>
                  <a:gd name="connsiteX15" fmla="*/ 5331 w 10001"/>
                  <a:gd name="connsiteY15" fmla="*/ 1318 h 10000"/>
                  <a:gd name="connsiteX16" fmla="*/ 5301 w 10001"/>
                  <a:gd name="connsiteY16" fmla="*/ 1405 h 10000"/>
                  <a:gd name="connsiteX17" fmla="*/ 5269 w 10001"/>
                  <a:gd name="connsiteY17" fmla="*/ 1494 h 10000"/>
                  <a:gd name="connsiteX18" fmla="*/ 5235 w 10001"/>
                  <a:gd name="connsiteY18" fmla="*/ 1578 h 10000"/>
                  <a:gd name="connsiteX19" fmla="*/ 5199 w 10001"/>
                  <a:gd name="connsiteY19" fmla="*/ 1663 h 10000"/>
                  <a:gd name="connsiteX20" fmla="*/ 5163 w 10001"/>
                  <a:gd name="connsiteY20" fmla="*/ 1742 h 10000"/>
                  <a:gd name="connsiteX21" fmla="*/ 5124 w 10001"/>
                  <a:gd name="connsiteY21" fmla="*/ 1824 h 10000"/>
                  <a:gd name="connsiteX22" fmla="*/ 5085 w 10001"/>
                  <a:gd name="connsiteY22" fmla="*/ 1903 h 10000"/>
                  <a:gd name="connsiteX23" fmla="*/ 5046 w 10001"/>
                  <a:gd name="connsiteY23" fmla="*/ 1985 h 10000"/>
                  <a:gd name="connsiteX24" fmla="*/ 5005 w 10001"/>
                  <a:gd name="connsiteY24" fmla="*/ 2059 h 10000"/>
                  <a:gd name="connsiteX25" fmla="*/ 4961 w 10001"/>
                  <a:gd name="connsiteY25" fmla="*/ 2133 h 10000"/>
                  <a:gd name="connsiteX26" fmla="*/ 4916 w 10001"/>
                  <a:gd name="connsiteY26" fmla="*/ 2210 h 10000"/>
                  <a:gd name="connsiteX27" fmla="*/ 4872 w 10001"/>
                  <a:gd name="connsiteY27" fmla="*/ 2282 h 10000"/>
                  <a:gd name="connsiteX28" fmla="*/ 4825 w 10001"/>
                  <a:gd name="connsiteY28" fmla="*/ 2354 h 10000"/>
                  <a:gd name="connsiteX29" fmla="*/ 4779 w 10001"/>
                  <a:gd name="connsiteY29" fmla="*/ 2426 h 10000"/>
                  <a:gd name="connsiteX30" fmla="*/ 4731 w 10001"/>
                  <a:gd name="connsiteY30" fmla="*/ 2495 h 10000"/>
                  <a:gd name="connsiteX31" fmla="*/ 4681 w 10001"/>
                  <a:gd name="connsiteY31" fmla="*/ 2562 h 10000"/>
                  <a:gd name="connsiteX32" fmla="*/ 4631 w 10001"/>
                  <a:gd name="connsiteY32" fmla="*/ 2626 h 10000"/>
                  <a:gd name="connsiteX33" fmla="*/ 4579 w 10001"/>
                  <a:gd name="connsiteY33" fmla="*/ 2691 h 10000"/>
                  <a:gd name="connsiteX34" fmla="*/ 4528 w 10001"/>
                  <a:gd name="connsiteY34" fmla="*/ 2753 h 10000"/>
                  <a:gd name="connsiteX35" fmla="*/ 4472 w 10001"/>
                  <a:gd name="connsiteY35" fmla="*/ 2817 h 10000"/>
                  <a:gd name="connsiteX36" fmla="*/ 4419 w 10001"/>
                  <a:gd name="connsiteY36" fmla="*/ 2874 h 10000"/>
                  <a:gd name="connsiteX37" fmla="*/ 4364 w 10001"/>
                  <a:gd name="connsiteY37" fmla="*/ 2934 h 10000"/>
                  <a:gd name="connsiteX38" fmla="*/ 4307 w 10001"/>
                  <a:gd name="connsiteY38" fmla="*/ 2988 h 10000"/>
                  <a:gd name="connsiteX39" fmla="*/ 4250 w 10001"/>
                  <a:gd name="connsiteY39" fmla="*/ 3043 h 10000"/>
                  <a:gd name="connsiteX40" fmla="*/ 4192 w 10001"/>
                  <a:gd name="connsiteY40" fmla="*/ 3097 h 10000"/>
                  <a:gd name="connsiteX41" fmla="*/ 4134 w 10001"/>
                  <a:gd name="connsiteY41" fmla="*/ 3149 h 10000"/>
                  <a:gd name="connsiteX42" fmla="*/ 4073 w 10001"/>
                  <a:gd name="connsiteY42" fmla="*/ 3196 h 10000"/>
                  <a:gd name="connsiteX43" fmla="*/ 4012 w 10001"/>
                  <a:gd name="connsiteY43" fmla="*/ 3243 h 10000"/>
                  <a:gd name="connsiteX44" fmla="*/ 3952 w 10001"/>
                  <a:gd name="connsiteY44" fmla="*/ 3290 h 10000"/>
                  <a:gd name="connsiteX45" fmla="*/ 3889 w 10001"/>
                  <a:gd name="connsiteY45" fmla="*/ 3335 h 10000"/>
                  <a:gd name="connsiteX46" fmla="*/ 3825 w 10001"/>
                  <a:gd name="connsiteY46" fmla="*/ 3377 h 10000"/>
                  <a:gd name="connsiteX47" fmla="*/ 3761 w 10001"/>
                  <a:gd name="connsiteY47" fmla="*/ 3417 h 10000"/>
                  <a:gd name="connsiteX48" fmla="*/ 3697 w 10001"/>
                  <a:gd name="connsiteY48" fmla="*/ 3454 h 10000"/>
                  <a:gd name="connsiteX49" fmla="*/ 3631 w 10001"/>
                  <a:gd name="connsiteY49" fmla="*/ 3491 h 10000"/>
                  <a:gd name="connsiteX50" fmla="*/ 3567 w 10001"/>
                  <a:gd name="connsiteY50" fmla="*/ 3523 h 10000"/>
                  <a:gd name="connsiteX51" fmla="*/ 3499 w 10001"/>
                  <a:gd name="connsiteY51" fmla="*/ 3558 h 10000"/>
                  <a:gd name="connsiteX52" fmla="*/ 3431 w 10001"/>
                  <a:gd name="connsiteY52" fmla="*/ 3588 h 10000"/>
                  <a:gd name="connsiteX53" fmla="*/ 3363 w 10001"/>
                  <a:gd name="connsiteY53" fmla="*/ 3615 h 10000"/>
                  <a:gd name="connsiteX54" fmla="*/ 3294 w 10001"/>
                  <a:gd name="connsiteY54" fmla="*/ 3642 h 10000"/>
                  <a:gd name="connsiteX55" fmla="*/ 3224 w 10001"/>
                  <a:gd name="connsiteY55" fmla="*/ 3665 h 10000"/>
                  <a:gd name="connsiteX56" fmla="*/ 3155 w 10001"/>
                  <a:gd name="connsiteY56" fmla="*/ 3687 h 10000"/>
                  <a:gd name="connsiteX57" fmla="*/ 3083 w 10001"/>
                  <a:gd name="connsiteY57" fmla="*/ 3707 h 10000"/>
                  <a:gd name="connsiteX58" fmla="*/ 3014 w 10001"/>
                  <a:gd name="connsiteY58" fmla="*/ 3724 h 10000"/>
                  <a:gd name="connsiteX59" fmla="*/ 2941 w 10001"/>
                  <a:gd name="connsiteY59" fmla="*/ 3739 h 10000"/>
                  <a:gd name="connsiteX60" fmla="*/ 2868 w 10001"/>
                  <a:gd name="connsiteY60" fmla="*/ 3754 h 10000"/>
                  <a:gd name="connsiteX61" fmla="*/ 2797 w 10001"/>
                  <a:gd name="connsiteY61" fmla="*/ 3761 h 10000"/>
                  <a:gd name="connsiteX62" fmla="*/ 2722 w 10001"/>
                  <a:gd name="connsiteY62" fmla="*/ 3771 h 10000"/>
                  <a:gd name="connsiteX63" fmla="*/ 2649 w 10001"/>
                  <a:gd name="connsiteY63" fmla="*/ 3776 h 10000"/>
                  <a:gd name="connsiteX64" fmla="*/ 2576 w 10001"/>
                  <a:gd name="connsiteY64" fmla="*/ 3781 h 10000"/>
                  <a:gd name="connsiteX65" fmla="*/ 2499 w 10001"/>
                  <a:gd name="connsiteY65" fmla="*/ 3781 h 10000"/>
                  <a:gd name="connsiteX66" fmla="*/ 2394 w 10001"/>
                  <a:gd name="connsiteY66" fmla="*/ 3781 h 10000"/>
                  <a:gd name="connsiteX67" fmla="*/ 2285 w 10001"/>
                  <a:gd name="connsiteY67" fmla="*/ 3771 h 10000"/>
                  <a:gd name="connsiteX68" fmla="*/ 2180 w 10001"/>
                  <a:gd name="connsiteY68" fmla="*/ 3759 h 10000"/>
                  <a:gd name="connsiteX69" fmla="*/ 2075 w 10001"/>
                  <a:gd name="connsiteY69" fmla="*/ 3741 h 10000"/>
                  <a:gd name="connsiteX70" fmla="*/ 1971 w 10001"/>
                  <a:gd name="connsiteY70" fmla="*/ 3719 h 10000"/>
                  <a:gd name="connsiteX71" fmla="*/ 1868 w 10001"/>
                  <a:gd name="connsiteY71" fmla="*/ 3692 h 10000"/>
                  <a:gd name="connsiteX72" fmla="*/ 1766 w 10001"/>
                  <a:gd name="connsiteY72" fmla="*/ 3662 h 10000"/>
                  <a:gd name="connsiteX73" fmla="*/ 1666 w 10001"/>
                  <a:gd name="connsiteY73" fmla="*/ 3627 h 10000"/>
                  <a:gd name="connsiteX74" fmla="*/ 0 w 10001"/>
                  <a:gd name="connsiteY74" fmla="*/ 6085 h 10000"/>
                  <a:gd name="connsiteX75" fmla="*/ 208 w 10001"/>
                  <a:gd name="connsiteY75" fmla="*/ 9494 h 10000"/>
                  <a:gd name="connsiteX76" fmla="*/ 345 w 10001"/>
                  <a:gd name="connsiteY76" fmla="*/ 9563 h 10000"/>
                  <a:gd name="connsiteX77" fmla="*/ 481 w 10001"/>
                  <a:gd name="connsiteY77" fmla="*/ 9623 h 10000"/>
                  <a:gd name="connsiteX78" fmla="*/ 621 w 10001"/>
                  <a:gd name="connsiteY78" fmla="*/ 9673 h 10000"/>
                  <a:gd name="connsiteX79" fmla="*/ 758 w 10001"/>
                  <a:gd name="connsiteY79" fmla="*/ 9720 h 10000"/>
                  <a:gd name="connsiteX80" fmla="*/ 899 w 10001"/>
                  <a:gd name="connsiteY80" fmla="*/ 9765 h 10000"/>
                  <a:gd name="connsiteX81" fmla="*/ 1041 w 10001"/>
                  <a:gd name="connsiteY81" fmla="*/ 9804 h 10000"/>
                  <a:gd name="connsiteX82" fmla="*/ 1183 w 10001"/>
                  <a:gd name="connsiteY82" fmla="*/ 9839 h 10000"/>
                  <a:gd name="connsiteX83" fmla="*/ 1326 w 10001"/>
                  <a:gd name="connsiteY83" fmla="*/ 9874 h 10000"/>
                  <a:gd name="connsiteX84" fmla="*/ 1472 w 10001"/>
                  <a:gd name="connsiteY84" fmla="*/ 9903 h 10000"/>
                  <a:gd name="connsiteX85" fmla="*/ 1615 w 10001"/>
                  <a:gd name="connsiteY85" fmla="*/ 9926 h 10000"/>
                  <a:gd name="connsiteX86" fmla="*/ 1761 w 10001"/>
                  <a:gd name="connsiteY86" fmla="*/ 9948 h 10000"/>
                  <a:gd name="connsiteX87" fmla="*/ 1907 w 10001"/>
                  <a:gd name="connsiteY87" fmla="*/ 9965 h 10000"/>
                  <a:gd name="connsiteX88" fmla="*/ 2053 w 10001"/>
                  <a:gd name="connsiteY88" fmla="*/ 9980 h 10000"/>
                  <a:gd name="connsiteX89" fmla="*/ 2203 w 10001"/>
                  <a:gd name="connsiteY89" fmla="*/ 9990 h 10000"/>
                  <a:gd name="connsiteX90" fmla="*/ 2351 w 10001"/>
                  <a:gd name="connsiteY90" fmla="*/ 9995 h 10000"/>
                  <a:gd name="connsiteX91" fmla="*/ 2499 w 10001"/>
                  <a:gd name="connsiteY91" fmla="*/ 10000 h 10000"/>
                  <a:gd name="connsiteX92" fmla="*/ 2678 w 10001"/>
                  <a:gd name="connsiteY92" fmla="*/ 9995 h 10000"/>
                  <a:gd name="connsiteX93" fmla="*/ 2851 w 10001"/>
                  <a:gd name="connsiteY93" fmla="*/ 9988 h 10000"/>
                  <a:gd name="connsiteX94" fmla="*/ 3026 w 10001"/>
                  <a:gd name="connsiteY94" fmla="*/ 9975 h 10000"/>
                  <a:gd name="connsiteX95" fmla="*/ 3197 w 10001"/>
                  <a:gd name="connsiteY95" fmla="*/ 9953 h 10000"/>
                  <a:gd name="connsiteX96" fmla="*/ 3370 w 10001"/>
                  <a:gd name="connsiteY96" fmla="*/ 9931 h 10000"/>
                  <a:gd name="connsiteX97" fmla="*/ 3540 w 10001"/>
                  <a:gd name="connsiteY97" fmla="*/ 9898 h 10000"/>
                  <a:gd name="connsiteX98" fmla="*/ 3711 w 10001"/>
                  <a:gd name="connsiteY98" fmla="*/ 9866 h 10000"/>
                  <a:gd name="connsiteX99" fmla="*/ 3879 w 10001"/>
                  <a:gd name="connsiteY99" fmla="*/ 9824 h 10000"/>
                  <a:gd name="connsiteX100" fmla="*/ 4044 w 10001"/>
                  <a:gd name="connsiteY100" fmla="*/ 9779 h 10000"/>
                  <a:gd name="connsiteX101" fmla="*/ 4212 w 10001"/>
                  <a:gd name="connsiteY101" fmla="*/ 9730 h 10000"/>
                  <a:gd name="connsiteX102" fmla="*/ 4374 w 10001"/>
                  <a:gd name="connsiteY102" fmla="*/ 9673 h 10000"/>
                  <a:gd name="connsiteX103" fmla="*/ 4538 w 10001"/>
                  <a:gd name="connsiteY103" fmla="*/ 9616 h 10000"/>
                  <a:gd name="connsiteX104" fmla="*/ 4699 w 10001"/>
                  <a:gd name="connsiteY104" fmla="*/ 9552 h 10000"/>
                  <a:gd name="connsiteX105" fmla="*/ 4859 w 10001"/>
                  <a:gd name="connsiteY105" fmla="*/ 9482 h 10000"/>
                  <a:gd name="connsiteX106" fmla="*/ 5017 w 10001"/>
                  <a:gd name="connsiteY106" fmla="*/ 9405 h 10000"/>
                  <a:gd name="connsiteX107" fmla="*/ 5174 w 10001"/>
                  <a:gd name="connsiteY107" fmla="*/ 9329 h 10000"/>
                  <a:gd name="connsiteX108" fmla="*/ 5329 w 10001"/>
                  <a:gd name="connsiteY108" fmla="*/ 9244 h 10000"/>
                  <a:gd name="connsiteX109" fmla="*/ 5483 w 10001"/>
                  <a:gd name="connsiteY109" fmla="*/ 9158 h 10000"/>
                  <a:gd name="connsiteX110" fmla="*/ 5634 w 10001"/>
                  <a:gd name="connsiteY110" fmla="*/ 9063 h 10000"/>
                  <a:gd name="connsiteX111" fmla="*/ 5784 w 10001"/>
                  <a:gd name="connsiteY111" fmla="*/ 8967 h 10000"/>
                  <a:gd name="connsiteX112" fmla="*/ 5934 w 10001"/>
                  <a:gd name="connsiteY112" fmla="*/ 8865 h 10000"/>
                  <a:gd name="connsiteX113" fmla="*/ 6078 w 10001"/>
                  <a:gd name="connsiteY113" fmla="*/ 8759 h 10000"/>
                  <a:gd name="connsiteX114" fmla="*/ 6224 w 10001"/>
                  <a:gd name="connsiteY114" fmla="*/ 8652 h 10000"/>
                  <a:gd name="connsiteX115" fmla="*/ 6367 w 10001"/>
                  <a:gd name="connsiteY115" fmla="*/ 8536 h 10000"/>
                  <a:gd name="connsiteX116" fmla="*/ 6508 w 10001"/>
                  <a:gd name="connsiteY116" fmla="*/ 8417 h 10000"/>
                  <a:gd name="connsiteX117" fmla="*/ 6645 w 10001"/>
                  <a:gd name="connsiteY117" fmla="*/ 8295 h 10000"/>
                  <a:gd name="connsiteX118" fmla="*/ 6783 w 10001"/>
                  <a:gd name="connsiteY118" fmla="*/ 8169 h 10000"/>
                  <a:gd name="connsiteX119" fmla="*/ 6916 w 10001"/>
                  <a:gd name="connsiteY119" fmla="*/ 8040 h 10000"/>
                  <a:gd name="connsiteX120" fmla="*/ 7049 w 10001"/>
                  <a:gd name="connsiteY120" fmla="*/ 7904 h 10000"/>
                  <a:gd name="connsiteX121" fmla="*/ 7179 w 10001"/>
                  <a:gd name="connsiteY121" fmla="*/ 7768 h 10000"/>
                  <a:gd name="connsiteX122" fmla="*/ 7308 w 10001"/>
                  <a:gd name="connsiteY122" fmla="*/ 7624 h 10000"/>
                  <a:gd name="connsiteX123" fmla="*/ 7433 w 10001"/>
                  <a:gd name="connsiteY123" fmla="*/ 7480 h 10000"/>
                  <a:gd name="connsiteX124" fmla="*/ 7556 w 10001"/>
                  <a:gd name="connsiteY124" fmla="*/ 7329 h 10000"/>
                  <a:gd name="connsiteX125" fmla="*/ 7677 w 10001"/>
                  <a:gd name="connsiteY125" fmla="*/ 7178 h 10000"/>
                  <a:gd name="connsiteX126" fmla="*/ 7796 w 10001"/>
                  <a:gd name="connsiteY126" fmla="*/ 7024 h 10000"/>
                  <a:gd name="connsiteX127" fmla="*/ 7911 w 10001"/>
                  <a:gd name="connsiteY127" fmla="*/ 6861 h 10000"/>
                  <a:gd name="connsiteX128" fmla="*/ 8026 w 10001"/>
                  <a:gd name="connsiteY128" fmla="*/ 6697 h 10000"/>
                  <a:gd name="connsiteX129" fmla="*/ 8137 w 10001"/>
                  <a:gd name="connsiteY129" fmla="*/ 6534 h 10000"/>
                  <a:gd name="connsiteX130" fmla="*/ 8244 w 10001"/>
                  <a:gd name="connsiteY130" fmla="*/ 6365 h 10000"/>
                  <a:gd name="connsiteX131" fmla="*/ 8351 w 10001"/>
                  <a:gd name="connsiteY131" fmla="*/ 6189 h 10000"/>
                  <a:gd name="connsiteX132" fmla="*/ 8454 w 10001"/>
                  <a:gd name="connsiteY132" fmla="*/ 6016 h 10000"/>
                  <a:gd name="connsiteX133" fmla="*/ 8556 w 10001"/>
                  <a:gd name="connsiteY133" fmla="*/ 5835 h 10000"/>
                  <a:gd name="connsiteX134" fmla="*/ 8654 w 10001"/>
                  <a:gd name="connsiteY134" fmla="*/ 5652 h 10000"/>
                  <a:gd name="connsiteX135" fmla="*/ 8749 w 10001"/>
                  <a:gd name="connsiteY135" fmla="*/ 5468 h 10000"/>
                  <a:gd name="connsiteX136" fmla="*/ 8841 w 10001"/>
                  <a:gd name="connsiteY136" fmla="*/ 5278 h 10000"/>
                  <a:gd name="connsiteX137" fmla="*/ 8931 w 10001"/>
                  <a:gd name="connsiteY137" fmla="*/ 5089 h 10000"/>
                  <a:gd name="connsiteX138" fmla="*/ 9019 w 10001"/>
                  <a:gd name="connsiteY138" fmla="*/ 4893 h 10000"/>
                  <a:gd name="connsiteX139" fmla="*/ 9103 w 10001"/>
                  <a:gd name="connsiteY139" fmla="*/ 4698 h 10000"/>
                  <a:gd name="connsiteX140" fmla="*/ 9183 w 10001"/>
                  <a:gd name="connsiteY140" fmla="*/ 4500 h 10000"/>
                  <a:gd name="connsiteX141" fmla="*/ 9261 w 10001"/>
                  <a:gd name="connsiteY141" fmla="*/ 4294 h 10000"/>
                  <a:gd name="connsiteX142" fmla="*/ 9335 w 10001"/>
                  <a:gd name="connsiteY142" fmla="*/ 4091 h 10000"/>
                  <a:gd name="connsiteX143" fmla="*/ 9406 w 10001"/>
                  <a:gd name="connsiteY143" fmla="*/ 3885 h 10000"/>
                  <a:gd name="connsiteX144" fmla="*/ 9475 w 10001"/>
                  <a:gd name="connsiteY144" fmla="*/ 3674 h 10000"/>
                  <a:gd name="connsiteX145" fmla="*/ 9540 w 10001"/>
                  <a:gd name="connsiteY145" fmla="*/ 3464 h 10000"/>
                  <a:gd name="connsiteX146" fmla="*/ 9604 w 10001"/>
                  <a:gd name="connsiteY146" fmla="*/ 3248 h 10000"/>
                  <a:gd name="connsiteX147" fmla="*/ 9661 w 10001"/>
                  <a:gd name="connsiteY147" fmla="*/ 3030 h 10000"/>
                  <a:gd name="connsiteX148" fmla="*/ 9716 w 10001"/>
                  <a:gd name="connsiteY148" fmla="*/ 2815 h 10000"/>
                  <a:gd name="connsiteX149" fmla="*/ 9768 w 10001"/>
                  <a:gd name="connsiteY149" fmla="*/ 2592 h 10000"/>
                  <a:gd name="connsiteX150" fmla="*/ 9818 w 10001"/>
                  <a:gd name="connsiteY150" fmla="*/ 2369 h 10000"/>
                  <a:gd name="connsiteX151" fmla="*/ 9861 w 10001"/>
                  <a:gd name="connsiteY151" fmla="*/ 2143 h 10000"/>
                  <a:gd name="connsiteX152" fmla="*/ 9903 w 10001"/>
                  <a:gd name="connsiteY152" fmla="*/ 1918 h 10000"/>
                  <a:gd name="connsiteX153" fmla="*/ 9941 w 10001"/>
                  <a:gd name="connsiteY153" fmla="*/ 1690 h 10000"/>
                  <a:gd name="connsiteX154" fmla="*/ 9975 w 10001"/>
                  <a:gd name="connsiteY154" fmla="*/ 1457 h 10000"/>
                  <a:gd name="connsiteX155" fmla="*/ 10001 w 10001"/>
                  <a:gd name="connsiteY155" fmla="*/ 1215 h 10000"/>
                  <a:gd name="connsiteX156" fmla="*/ 7615 w 10001"/>
                  <a:gd name="connsiteY156" fmla="*/ 1876 h 10000"/>
                  <a:gd name="connsiteX157" fmla="*/ 5618 w 10001"/>
                  <a:gd name="connsiteY157" fmla="*/ 0 h 10000"/>
                  <a:gd name="connsiteX0" fmla="*/ 5618 w 10001"/>
                  <a:gd name="connsiteY0" fmla="*/ 0 h 10000"/>
                  <a:gd name="connsiteX1" fmla="*/ 5618 w 10001"/>
                  <a:gd name="connsiteY1" fmla="*/ 0 h 10000"/>
                  <a:gd name="connsiteX2" fmla="*/ 5609 w 10001"/>
                  <a:gd name="connsiteY2" fmla="*/ 99 h 10000"/>
                  <a:gd name="connsiteX3" fmla="*/ 5595 w 10001"/>
                  <a:gd name="connsiteY3" fmla="*/ 201 h 10000"/>
                  <a:gd name="connsiteX4" fmla="*/ 5583 w 10001"/>
                  <a:gd name="connsiteY4" fmla="*/ 300 h 10000"/>
                  <a:gd name="connsiteX5" fmla="*/ 5568 w 10001"/>
                  <a:gd name="connsiteY5" fmla="*/ 394 h 10000"/>
                  <a:gd name="connsiteX6" fmla="*/ 5550 w 10001"/>
                  <a:gd name="connsiteY6" fmla="*/ 491 h 10000"/>
                  <a:gd name="connsiteX7" fmla="*/ 5531 w 10001"/>
                  <a:gd name="connsiteY7" fmla="*/ 587 h 10000"/>
                  <a:gd name="connsiteX8" fmla="*/ 5511 w 10001"/>
                  <a:gd name="connsiteY8" fmla="*/ 684 h 10000"/>
                  <a:gd name="connsiteX9" fmla="*/ 5490 w 10001"/>
                  <a:gd name="connsiteY9" fmla="*/ 778 h 10000"/>
                  <a:gd name="connsiteX10" fmla="*/ 5468 w 10001"/>
                  <a:gd name="connsiteY10" fmla="*/ 870 h 10000"/>
                  <a:gd name="connsiteX11" fmla="*/ 5442 w 10001"/>
                  <a:gd name="connsiteY11" fmla="*/ 961 h 10000"/>
                  <a:gd name="connsiteX12" fmla="*/ 5418 w 10001"/>
                  <a:gd name="connsiteY12" fmla="*/ 1053 h 10000"/>
                  <a:gd name="connsiteX13" fmla="*/ 5390 w 10001"/>
                  <a:gd name="connsiteY13" fmla="*/ 1145 h 10000"/>
                  <a:gd name="connsiteX14" fmla="*/ 5361 w 10001"/>
                  <a:gd name="connsiteY14" fmla="*/ 1231 h 10000"/>
                  <a:gd name="connsiteX15" fmla="*/ 5331 w 10001"/>
                  <a:gd name="connsiteY15" fmla="*/ 1318 h 10000"/>
                  <a:gd name="connsiteX16" fmla="*/ 5301 w 10001"/>
                  <a:gd name="connsiteY16" fmla="*/ 1405 h 10000"/>
                  <a:gd name="connsiteX17" fmla="*/ 5269 w 10001"/>
                  <a:gd name="connsiteY17" fmla="*/ 1494 h 10000"/>
                  <a:gd name="connsiteX18" fmla="*/ 5235 w 10001"/>
                  <a:gd name="connsiteY18" fmla="*/ 1578 h 10000"/>
                  <a:gd name="connsiteX19" fmla="*/ 5199 w 10001"/>
                  <a:gd name="connsiteY19" fmla="*/ 1663 h 10000"/>
                  <a:gd name="connsiteX20" fmla="*/ 5163 w 10001"/>
                  <a:gd name="connsiteY20" fmla="*/ 1742 h 10000"/>
                  <a:gd name="connsiteX21" fmla="*/ 5124 w 10001"/>
                  <a:gd name="connsiteY21" fmla="*/ 1824 h 10000"/>
                  <a:gd name="connsiteX22" fmla="*/ 5085 w 10001"/>
                  <a:gd name="connsiteY22" fmla="*/ 1903 h 10000"/>
                  <a:gd name="connsiteX23" fmla="*/ 5046 w 10001"/>
                  <a:gd name="connsiteY23" fmla="*/ 1985 h 10000"/>
                  <a:gd name="connsiteX24" fmla="*/ 5005 w 10001"/>
                  <a:gd name="connsiteY24" fmla="*/ 2059 h 10000"/>
                  <a:gd name="connsiteX25" fmla="*/ 4961 w 10001"/>
                  <a:gd name="connsiteY25" fmla="*/ 2133 h 10000"/>
                  <a:gd name="connsiteX26" fmla="*/ 4916 w 10001"/>
                  <a:gd name="connsiteY26" fmla="*/ 2210 h 10000"/>
                  <a:gd name="connsiteX27" fmla="*/ 4872 w 10001"/>
                  <a:gd name="connsiteY27" fmla="*/ 2282 h 10000"/>
                  <a:gd name="connsiteX28" fmla="*/ 4825 w 10001"/>
                  <a:gd name="connsiteY28" fmla="*/ 2354 h 10000"/>
                  <a:gd name="connsiteX29" fmla="*/ 4779 w 10001"/>
                  <a:gd name="connsiteY29" fmla="*/ 2426 h 10000"/>
                  <a:gd name="connsiteX30" fmla="*/ 4731 w 10001"/>
                  <a:gd name="connsiteY30" fmla="*/ 2495 h 10000"/>
                  <a:gd name="connsiteX31" fmla="*/ 4681 w 10001"/>
                  <a:gd name="connsiteY31" fmla="*/ 2562 h 10000"/>
                  <a:gd name="connsiteX32" fmla="*/ 4631 w 10001"/>
                  <a:gd name="connsiteY32" fmla="*/ 2626 h 10000"/>
                  <a:gd name="connsiteX33" fmla="*/ 4579 w 10001"/>
                  <a:gd name="connsiteY33" fmla="*/ 2691 h 10000"/>
                  <a:gd name="connsiteX34" fmla="*/ 4528 w 10001"/>
                  <a:gd name="connsiteY34" fmla="*/ 2753 h 10000"/>
                  <a:gd name="connsiteX35" fmla="*/ 4472 w 10001"/>
                  <a:gd name="connsiteY35" fmla="*/ 2817 h 10000"/>
                  <a:gd name="connsiteX36" fmla="*/ 4419 w 10001"/>
                  <a:gd name="connsiteY36" fmla="*/ 2874 h 10000"/>
                  <a:gd name="connsiteX37" fmla="*/ 4364 w 10001"/>
                  <a:gd name="connsiteY37" fmla="*/ 2934 h 10000"/>
                  <a:gd name="connsiteX38" fmla="*/ 4307 w 10001"/>
                  <a:gd name="connsiteY38" fmla="*/ 2988 h 10000"/>
                  <a:gd name="connsiteX39" fmla="*/ 4250 w 10001"/>
                  <a:gd name="connsiteY39" fmla="*/ 3043 h 10000"/>
                  <a:gd name="connsiteX40" fmla="*/ 4192 w 10001"/>
                  <a:gd name="connsiteY40" fmla="*/ 3097 h 10000"/>
                  <a:gd name="connsiteX41" fmla="*/ 4134 w 10001"/>
                  <a:gd name="connsiteY41" fmla="*/ 3149 h 10000"/>
                  <a:gd name="connsiteX42" fmla="*/ 4073 w 10001"/>
                  <a:gd name="connsiteY42" fmla="*/ 3196 h 10000"/>
                  <a:gd name="connsiteX43" fmla="*/ 4012 w 10001"/>
                  <a:gd name="connsiteY43" fmla="*/ 3243 h 10000"/>
                  <a:gd name="connsiteX44" fmla="*/ 3952 w 10001"/>
                  <a:gd name="connsiteY44" fmla="*/ 3290 h 10000"/>
                  <a:gd name="connsiteX45" fmla="*/ 3889 w 10001"/>
                  <a:gd name="connsiteY45" fmla="*/ 3335 h 10000"/>
                  <a:gd name="connsiteX46" fmla="*/ 3825 w 10001"/>
                  <a:gd name="connsiteY46" fmla="*/ 3377 h 10000"/>
                  <a:gd name="connsiteX47" fmla="*/ 3761 w 10001"/>
                  <a:gd name="connsiteY47" fmla="*/ 3417 h 10000"/>
                  <a:gd name="connsiteX48" fmla="*/ 3697 w 10001"/>
                  <a:gd name="connsiteY48" fmla="*/ 3454 h 10000"/>
                  <a:gd name="connsiteX49" fmla="*/ 3631 w 10001"/>
                  <a:gd name="connsiteY49" fmla="*/ 3491 h 10000"/>
                  <a:gd name="connsiteX50" fmla="*/ 3567 w 10001"/>
                  <a:gd name="connsiteY50" fmla="*/ 3523 h 10000"/>
                  <a:gd name="connsiteX51" fmla="*/ 3499 w 10001"/>
                  <a:gd name="connsiteY51" fmla="*/ 3558 h 10000"/>
                  <a:gd name="connsiteX52" fmla="*/ 3431 w 10001"/>
                  <a:gd name="connsiteY52" fmla="*/ 3588 h 10000"/>
                  <a:gd name="connsiteX53" fmla="*/ 3363 w 10001"/>
                  <a:gd name="connsiteY53" fmla="*/ 3615 h 10000"/>
                  <a:gd name="connsiteX54" fmla="*/ 3294 w 10001"/>
                  <a:gd name="connsiteY54" fmla="*/ 3642 h 10000"/>
                  <a:gd name="connsiteX55" fmla="*/ 3224 w 10001"/>
                  <a:gd name="connsiteY55" fmla="*/ 3665 h 10000"/>
                  <a:gd name="connsiteX56" fmla="*/ 3155 w 10001"/>
                  <a:gd name="connsiteY56" fmla="*/ 3687 h 10000"/>
                  <a:gd name="connsiteX57" fmla="*/ 3083 w 10001"/>
                  <a:gd name="connsiteY57" fmla="*/ 3707 h 10000"/>
                  <a:gd name="connsiteX58" fmla="*/ 3014 w 10001"/>
                  <a:gd name="connsiteY58" fmla="*/ 3724 h 10000"/>
                  <a:gd name="connsiteX59" fmla="*/ 2941 w 10001"/>
                  <a:gd name="connsiteY59" fmla="*/ 3739 h 10000"/>
                  <a:gd name="connsiteX60" fmla="*/ 2868 w 10001"/>
                  <a:gd name="connsiteY60" fmla="*/ 3754 h 10000"/>
                  <a:gd name="connsiteX61" fmla="*/ 2797 w 10001"/>
                  <a:gd name="connsiteY61" fmla="*/ 3761 h 10000"/>
                  <a:gd name="connsiteX62" fmla="*/ 2722 w 10001"/>
                  <a:gd name="connsiteY62" fmla="*/ 3771 h 10000"/>
                  <a:gd name="connsiteX63" fmla="*/ 2649 w 10001"/>
                  <a:gd name="connsiteY63" fmla="*/ 3776 h 10000"/>
                  <a:gd name="connsiteX64" fmla="*/ 2576 w 10001"/>
                  <a:gd name="connsiteY64" fmla="*/ 3781 h 10000"/>
                  <a:gd name="connsiteX65" fmla="*/ 2499 w 10001"/>
                  <a:gd name="connsiteY65" fmla="*/ 3781 h 10000"/>
                  <a:gd name="connsiteX66" fmla="*/ 2394 w 10001"/>
                  <a:gd name="connsiteY66" fmla="*/ 3781 h 10000"/>
                  <a:gd name="connsiteX67" fmla="*/ 2285 w 10001"/>
                  <a:gd name="connsiteY67" fmla="*/ 3771 h 10000"/>
                  <a:gd name="connsiteX68" fmla="*/ 2180 w 10001"/>
                  <a:gd name="connsiteY68" fmla="*/ 3759 h 10000"/>
                  <a:gd name="connsiteX69" fmla="*/ 2075 w 10001"/>
                  <a:gd name="connsiteY69" fmla="*/ 3741 h 10000"/>
                  <a:gd name="connsiteX70" fmla="*/ 1971 w 10001"/>
                  <a:gd name="connsiteY70" fmla="*/ 3719 h 10000"/>
                  <a:gd name="connsiteX71" fmla="*/ 1868 w 10001"/>
                  <a:gd name="connsiteY71" fmla="*/ 3692 h 10000"/>
                  <a:gd name="connsiteX72" fmla="*/ 1766 w 10001"/>
                  <a:gd name="connsiteY72" fmla="*/ 3662 h 10000"/>
                  <a:gd name="connsiteX73" fmla="*/ 1666 w 10001"/>
                  <a:gd name="connsiteY73" fmla="*/ 3627 h 10000"/>
                  <a:gd name="connsiteX74" fmla="*/ 0 w 10001"/>
                  <a:gd name="connsiteY74" fmla="*/ 6085 h 10000"/>
                  <a:gd name="connsiteX75" fmla="*/ 208 w 10001"/>
                  <a:gd name="connsiteY75" fmla="*/ 9494 h 10000"/>
                  <a:gd name="connsiteX76" fmla="*/ 345 w 10001"/>
                  <a:gd name="connsiteY76" fmla="*/ 9563 h 10000"/>
                  <a:gd name="connsiteX77" fmla="*/ 481 w 10001"/>
                  <a:gd name="connsiteY77" fmla="*/ 9623 h 10000"/>
                  <a:gd name="connsiteX78" fmla="*/ 621 w 10001"/>
                  <a:gd name="connsiteY78" fmla="*/ 9673 h 10000"/>
                  <a:gd name="connsiteX79" fmla="*/ 758 w 10001"/>
                  <a:gd name="connsiteY79" fmla="*/ 9720 h 10000"/>
                  <a:gd name="connsiteX80" fmla="*/ 899 w 10001"/>
                  <a:gd name="connsiteY80" fmla="*/ 9765 h 10000"/>
                  <a:gd name="connsiteX81" fmla="*/ 1041 w 10001"/>
                  <a:gd name="connsiteY81" fmla="*/ 9804 h 10000"/>
                  <a:gd name="connsiteX82" fmla="*/ 1183 w 10001"/>
                  <a:gd name="connsiteY82" fmla="*/ 9839 h 10000"/>
                  <a:gd name="connsiteX83" fmla="*/ 1326 w 10001"/>
                  <a:gd name="connsiteY83" fmla="*/ 9874 h 10000"/>
                  <a:gd name="connsiteX84" fmla="*/ 1472 w 10001"/>
                  <a:gd name="connsiteY84" fmla="*/ 9903 h 10000"/>
                  <a:gd name="connsiteX85" fmla="*/ 1615 w 10001"/>
                  <a:gd name="connsiteY85" fmla="*/ 9926 h 10000"/>
                  <a:gd name="connsiteX86" fmla="*/ 1761 w 10001"/>
                  <a:gd name="connsiteY86" fmla="*/ 9948 h 10000"/>
                  <a:gd name="connsiteX87" fmla="*/ 1907 w 10001"/>
                  <a:gd name="connsiteY87" fmla="*/ 9965 h 10000"/>
                  <a:gd name="connsiteX88" fmla="*/ 2053 w 10001"/>
                  <a:gd name="connsiteY88" fmla="*/ 9980 h 10000"/>
                  <a:gd name="connsiteX89" fmla="*/ 2203 w 10001"/>
                  <a:gd name="connsiteY89" fmla="*/ 9990 h 10000"/>
                  <a:gd name="connsiteX90" fmla="*/ 2351 w 10001"/>
                  <a:gd name="connsiteY90" fmla="*/ 9995 h 10000"/>
                  <a:gd name="connsiteX91" fmla="*/ 2499 w 10001"/>
                  <a:gd name="connsiteY91" fmla="*/ 10000 h 10000"/>
                  <a:gd name="connsiteX92" fmla="*/ 2678 w 10001"/>
                  <a:gd name="connsiteY92" fmla="*/ 9995 h 10000"/>
                  <a:gd name="connsiteX93" fmla="*/ 2851 w 10001"/>
                  <a:gd name="connsiteY93" fmla="*/ 9988 h 10000"/>
                  <a:gd name="connsiteX94" fmla="*/ 3026 w 10001"/>
                  <a:gd name="connsiteY94" fmla="*/ 9975 h 10000"/>
                  <a:gd name="connsiteX95" fmla="*/ 3197 w 10001"/>
                  <a:gd name="connsiteY95" fmla="*/ 9953 h 10000"/>
                  <a:gd name="connsiteX96" fmla="*/ 3370 w 10001"/>
                  <a:gd name="connsiteY96" fmla="*/ 9931 h 10000"/>
                  <a:gd name="connsiteX97" fmla="*/ 3540 w 10001"/>
                  <a:gd name="connsiteY97" fmla="*/ 9898 h 10000"/>
                  <a:gd name="connsiteX98" fmla="*/ 3711 w 10001"/>
                  <a:gd name="connsiteY98" fmla="*/ 9866 h 10000"/>
                  <a:gd name="connsiteX99" fmla="*/ 3879 w 10001"/>
                  <a:gd name="connsiteY99" fmla="*/ 9824 h 10000"/>
                  <a:gd name="connsiteX100" fmla="*/ 4044 w 10001"/>
                  <a:gd name="connsiteY100" fmla="*/ 9779 h 10000"/>
                  <a:gd name="connsiteX101" fmla="*/ 4212 w 10001"/>
                  <a:gd name="connsiteY101" fmla="*/ 9730 h 10000"/>
                  <a:gd name="connsiteX102" fmla="*/ 4374 w 10001"/>
                  <a:gd name="connsiteY102" fmla="*/ 9673 h 10000"/>
                  <a:gd name="connsiteX103" fmla="*/ 4538 w 10001"/>
                  <a:gd name="connsiteY103" fmla="*/ 9616 h 10000"/>
                  <a:gd name="connsiteX104" fmla="*/ 4699 w 10001"/>
                  <a:gd name="connsiteY104" fmla="*/ 9552 h 10000"/>
                  <a:gd name="connsiteX105" fmla="*/ 4859 w 10001"/>
                  <a:gd name="connsiteY105" fmla="*/ 9482 h 10000"/>
                  <a:gd name="connsiteX106" fmla="*/ 5017 w 10001"/>
                  <a:gd name="connsiteY106" fmla="*/ 9405 h 10000"/>
                  <a:gd name="connsiteX107" fmla="*/ 5174 w 10001"/>
                  <a:gd name="connsiteY107" fmla="*/ 9329 h 10000"/>
                  <a:gd name="connsiteX108" fmla="*/ 5329 w 10001"/>
                  <a:gd name="connsiteY108" fmla="*/ 9244 h 10000"/>
                  <a:gd name="connsiteX109" fmla="*/ 5483 w 10001"/>
                  <a:gd name="connsiteY109" fmla="*/ 9158 h 10000"/>
                  <a:gd name="connsiteX110" fmla="*/ 5634 w 10001"/>
                  <a:gd name="connsiteY110" fmla="*/ 9063 h 10000"/>
                  <a:gd name="connsiteX111" fmla="*/ 5784 w 10001"/>
                  <a:gd name="connsiteY111" fmla="*/ 8967 h 10000"/>
                  <a:gd name="connsiteX112" fmla="*/ 5934 w 10001"/>
                  <a:gd name="connsiteY112" fmla="*/ 8865 h 10000"/>
                  <a:gd name="connsiteX113" fmla="*/ 6078 w 10001"/>
                  <a:gd name="connsiteY113" fmla="*/ 8759 h 10000"/>
                  <a:gd name="connsiteX114" fmla="*/ 6224 w 10001"/>
                  <a:gd name="connsiteY114" fmla="*/ 8652 h 10000"/>
                  <a:gd name="connsiteX115" fmla="*/ 6367 w 10001"/>
                  <a:gd name="connsiteY115" fmla="*/ 8536 h 10000"/>
                  <a:gd name="connsiteX116" fmla="*/ 6508 w 10001"/>
                  <a:gd name="connsiteY116" fmla="*/ 8417 h 10000"/>
                  <a:gd name="connsiteX117" fmla="*/ 6645 w 10001"/>
                  <a:gd name="connsiteY117" fmla="*/ 8295 h 10000"/>
                  <a:gd name="connsiteX118" fmla="*/ 6783 w 10001"/>
                  <a:gd name="connsiteY118" fmla="*/ 8169 h 10000"/>
                  <a:gd name="connsiteX119" fmla="*/ 6916 w 10001"/>
                  <a:gd name="connsiteY119" fmla="*/ 8040 h 10000"/>
                  <a:gd name="connsiteX120" fmla="*/ 7049 w 10001"/>
                  <a:gd name="connsiteY120" fmla="*/ 7904 h 10000"/>
                  <a:gd name="connsiteX121" fmla="*/ 7179 w 10001"/>
                  <a:gd name="connsiteY121" fmla="*/ 7768 h 10000"/>
                  <a:gd name="connsiteX122" fmla="*/ 7308 w 10001"/>
                  <a:gd name="connsiteY122" fmla="*/ 7624 h 10000"/>
                  <a:gd name="connsiteX123" fmla="*/ 7433 w 10001"/>
                  <a:gd name="connsiteY123" fmla="*/ 7480 h 10000"/>
                  <a:gd name="connsiteX124" fmla="*/ 7556 w 10001"/>
                  <a:gd name="connsiteY124" fmla="*/ 7329 h 10000"/>
                  <a:gd name="connsiteX125" fmla="*/ 7677 w 10001"/>
                  <a:gd name="connsiteY125" fmla="*/ 7178 h 10000"/>
                  <a:gd name="connsiteX126" fmla="*/ 7796 w 10001"/>
                  <a:gd name="connsiteY126" fmla="*/ 7024 h 10000"/>
                  <a:gd name="connsiteX127" fmla="*/ 7911 w 10001"/>
                  <a:gd name="connsiteY127" fmla="*/ 6861 h 10000"/>
                  <a:gd name="connsiteX128" fmla="*/ 8026 w 10001"/>
                  <a:gd name="connsiteY128" fmla="*/ 6697 h 10000"/>
                  <a:gd name="connsiteX129" fmla="*/ 8137 w 10001"/>
                  <a:gd name="connsiteY129" fmla="*/ 6534 h 10000"/>
                  <a:gd name="connsiteX130" fmla="*/ 8244 w 10001"/>
                  <a:gd name="connsiteY130" fmla="*/ 6365 h 10000"/>
                  <a:gd name="connsiteX131" fmla="*/ 8351 w 10001"/>
                  <a:gd name="connsiteY131" fmla="*/ 6189 h 10000"/>
                  <a:gd name="connsiteX132" fmla="*/ 8454 w 10001"/>
                  <a:gd name="connsiteY132" fmla="*/ 6016 h 10000"/>
                  <a:gd name="connsiteX133" fmla="*/ 8556 w 10001"/>
                  <a:gd name="connsiteY133" fmla="*/ 5835 h 10000"/>
                  <a:gd name="connsiteX134" fmla="*/ 8654 w 10001"/>
                  <a:gd name="connsiteY134" fmla="*/ 5652 h 10000"/>
                  <a:gd name="connsiteX135" fmla="*/ 8749 w 10001"/>
                  <a:gd name="connsiteY135" fmla="*/ 5468 h 10000"/>
                  <a:gd name="connsiteX136" fmla="*/ 8841 w 10001"/>
                  <a:gd name="connsiteY136" fmla="*/ 5278 h 10000"/>
                  <a:gd name="connsiteX137" fmla="*/ 8931 w 10001"/>
                  <a:gd name="connsiteY137" fmla="*/ 5089 h 10000"/>
                  <a:gd name="connsiteX138" fmla="*/ 9019 w 10001"/>
                  <a:gd name="connsiteY138" fmla="*/ 4893 h 10000"/>
                  <a:gd name="connsiteX139" fmla="*/ 9103 w 10001"/>
                  <a:gd name="connsiteY139" fmla="*/ 4698 h 10000"/>
                  <a:gd name="connsiteX140" fmla="*/ 9183 w 10001"/>
                  <a:gd name="connsiteY140" fmla="*/ 4500 h 10000"/>
                  <a:gd name="connsiteX141" fmla="*/ 9261 w 10001"/>
                  <a:gd name="connsiteY141" fmla="*/ 4294 h 10000"/>
                  <a:gd name="connsiteX142" fmla="*/ 9335 w 10001"/>
                  <a:gd name="connsiteY142" fmla="*/ 4091 h 10000"/>
                  <a:gd name="connsiteX143" fmla="*/ 9406 w 10001"/>
                  <a:gd name="connsiteY143" fmla="*/ 3885 h 10000"/>
                  <a:gd name="connsiteX144" fmla="*/ 9475 w 10001"/>
                  <a:gd name="connsiteY144" fmla="*/ 3674 h 10000"/>
                  <a:gd name="connsiteX145" fmla="*/ 9540 w 10001"/>
                  <a:gd name="connsiteY145" fmla="*/ 3464 h 10000"/>
                  <a:gd name="connsiteX146" fmla="*/ 9604 w 10001"/>
                  <a:gd name="connsiteY146" fmla="*/ 3248 h 10000"/>
                  <a:gd name="connsiteX147" fmla="*/ 9661 w 10001"/>
                  <a:gd name="connsiteY147" fmla="*/ 3030 h 10000"/>
                  <a:gd name="connsiteX148" fmla="*/ 9716 w 10001"/>
                  <a:gd name="connsiteY148" fmla="*/ 2815 h 10000"/>
                  <a:gd name="connsiteX149" fmla="*/ 9768 w 10001"/>
                  <a:gd name="connsiteY149" fmla="*/ 2592 h 10000"/>
                  <a:gd name="connsiteX150" fmla="*/ 9818 w 10001"/>
                  <a:gd name="connsiteY150" fmla="*/ 2369 h 10000"/>
                  <a:gd name="connsiteX151" fmla="*/ 9861 w 10001"/>
                  <a:gd name="connsiteY151" fmla="*/ 2143 h 10000"/>
                  <a:gd name="connsiteX152" fmla="*/ 9903 w 10001"/>
                  <a:gd name="connsiteY152" fmla="*/ 1918 h 10000"/>
                  <a:gd name="connsiteX153" fmla="*/ 9941 w 10001"/>
                  <a:gd name="connsiteY153" fmla="*/ 1690 h 10000"/>
                  <a:gd name="connsiteX154" fmla="*/ 9975 w 10001"/>
                  <a:gd name="connsiteY154" fmla="*/ 1457 h 10000"/>
                  <a:gd name="connsiteX155" fmla="*/ 10001 w 10001"/>
                  <a:gd name="connsiteY155" fmla="*/ 1215 h 10000"/>
                  <a:gd name="connsiteX156" fmla="*/ 7615 w 10001"/>
                  <a:gd name="connsiteY156" fmla="*/ 1876 h 10000"/>
                  <a:gd name="connsiteX157" fmla="*/ 5618 w 10001"/>
                  <a:gd name="connsiteY157" fmla="*/ 0 h 10000"/>
                  <a:gd name="connsiteX0" fmla="*/ 5618 w 10001"/>
                  <a:gd name="connsiteY0" fmla="*/ 0 h 10000"/>
                  <a:gd name="connsiteX1" fmla="*/ 5618 w 10001"/>
                  <a:gd name="connsiteY1" fmla="*/ 0 h 10000"/>
                  <a:gd name="connsiteX2" fmla="*/ 5609 w 10001"/>
                  <a:gd name="connsiteY2" fmla="*/ 99 h 10000"/>
                  <a:gd name="connsiteX3" fmla="*/ 5595 w 10001"/>
                  <a:gd name="connsiteY3" fmla="*/ 201 h 10000"/>
                  <a:gd name="connsiteX4" fmla="*/ 5583 w 10001"/>
                  <a:gd name="connsiteY4" fmla="*/ 300 h 10000"/>
                  <a:gd name="connsiteX5" fmla="*/ 5568 w 10001"/>
                  <a:gd name="connsiteY5" fmla="*/ 394 h 10000"/>
                  <a:gd name="connsiteX6" fmla="*/ 5550 w 10001"/>
                  <a:gd name="connsiteY6" fmla="*/ 491 h 10000"/>
                  <a:gd name="connsiteX7" fmla="*/ 5531 w 10001"/>
                  <a:gd name="connsiteY7" fmla="*/ 587 h 10000"/>
                  <a:gd name="connsiteX8" fmla="*/ 5511 w 10001"/>
                  <a:gd name="connsiteY8" fmla="*/ 684 h 10000"/>
                  <a:gd name="connsiteX9" fmla="*/ 5490 w 10001"/>
                  <a:gd name="connsiteY9" fmla="*/ 778 h 10000"/>
                  <a:gd name="connsiteX10" fmla="*/ 5468 w 10001"/>
                  <a:gd name="connsiteY10" fmla="*/ 870 h 10000"/>
                  <a:gd name="connsiteX11" fmla="*/ 5442 w 10001"/>
                  <a:gd name="connsiteY11" fmla="*/ 961 h 10000"/>
                  <a:gd name="connsiteX12" fmla="*/ 5418 w 10001"/>
                  <a:gd name="connsiteY12" fmla="*/ 1053 h 10000"/>
                  <a:gd name="connsiteX13" fmla="*/ 5390 w 10001"/>
                  <a:gd name="connsiteY13" fmla="*/ 1145 h 10000"/>
                  <a:gd name="connsiteX14" fmla="*/ 5361 w 10001"/>
                  <a:gd name="connsiteY14" fmla="*/ 1231 h 10000"/>
                  <a:gd name="connsiteX15" fmla="*/ 5331 w 10001"/>
                  <a:gd name="connsiteY15" fmla="*/ 1318 h 10000"/>
                  <a:gd name="connsiteX16" fmla="*/ 5301 w 10001"/>
                  <a:gd name="connsiteY16" fmla="*/ 1405 h 10000"/>
                  <a:gd name="connsiteX17" fmla="*/ 5269 w 10001"/>
                  <a:gd name="connsiteY17" fmla="*/ 1494 h 10000"/>
                  <a:gd name="connsiteX18" fmla="*/ 5235 w 10001"/>
                  <a:gd name="connsiteY18" fmla="*/ 1578 h 10000"/>
                  <a:gd name="connsiteX19" fmla="*/ 5199 w 10001"/>
                  <a:gd name="connsiteY19" fmla="*/ 1663 h 10000"/>
                  <a:gd name="connsiteX20" fmla="*/ 5163 w 10001"/>
                  <a:gd name="connsiteY20" fmla="*/ 1742 h 10000"/>
                  <a:gd name="connsiteX21" fmla="*/ 5124 w 10001"/>
                  <a:gd name="connsiteY21" fmla="*/ 1824 h 10000"/>
                  <a:gd name="connsiteX22" fmla="*/ 5085 w 10001"/>
                  <a:gd name="connsiteY22" fmla="*/ 1903 h 10000"/>
                  <a:gd name="connsiteX23" fmla="*/ 5046 w 10001"/>
                  <a:gd name="connsiteY23" fmla="*/ 1985 h 10000"/>
                  <a:gd name="connsiteX24" fmla="*/ 5005 w 10001"/>
                  <a:gd name="connsiteY24" fmla="*/ 2059 h 10000"/>
                  <a:gd name="connsiteX25" fmla="*/ 4961 w 10001"/>
                  <a:gd name="connsiteY25" fmla="*/ 2133 h 10000"/>
                  <a:gd name="connsiteX26" fmla="*/ 4916 w 10001"/>
                  <a:gd name="connsiteY26" fmla="*/ 2210 h 10000"/>
                  <a:gd name="connsiteX27" fmla="*/ 4872 w 10001"/>
                  <a:gd name="connsiteY27" fmla="*/ 2282 h 10000"/>
                  <a:gd name="connsiteX28" fmla="*/ 4825 w 10001"/>
                  <a:gd name="connsiteY28" fmla="*/ 2354 h 10000"/>
                  <a:gd name="connsiteX29" fmla="*/ 4779 w 10001"/>
                  <a:gd name="connsiteY29" fmla="*/ 2426 h 10000"/>
                  <a:gd name="connsiteX30" fmla="*/ 4731 w 10001"/>
                  <a:gd name="connsiteY30" fmla="*/ 2495 h 10000"/>
                  <a:gd name="connsiteX31" fmla="*/ 4681 w 10001"/>
                  <a:gd name="connsiteY31" fmla="*/ 2562 h 10000"/>
                  <a:gd name="connsiteX32" fmla="*/ 4631 w 10001"/>
                  <a:gd name="connsiteY32" fmla="*/ 2626 h 10000"/>
                  <a:gd name="connsiteX33" fmla="*/ 4579 w 10001"/>
                  <a:gd name="connsiteY33" fmla="*/ 2691 h 10000"/>
                  <a:gd name="connsiteX34" fmla="*/ 4528 w 10001"/>
                  <a:gd name="connsiteY34" fmla="*/ 2753 h 10000"/>
                  <a:gd name="connsiteX35" fmla="*/ 4472 w 10001"/>
                  <a:gd name="connsiteY35" fmla="*/ 2817 h 10000"/>
                  <a:gd name="connsiteX36" fmla="*/ 4419 w 10001"/>
                  <a:gd name="connsiteY36" fmla="*/ 2874 h 10000"/>
                  <a:gd name="connsiteX37" fmla="*/ 4364 w 10001"/>
                  <a:gd name="connsiteY37" fmla="*/ 2934 h 10000"/>
                  <a:gd name="connsiteX38" fmla="*/ 4307 w 10001"/>
                  <a:gd name="connsiteY38" fmla="*/ 2988 h 10000"/>
                  <a:gd name="connsiteX39" fmla="*/ 4250 w 10001"/>
                  <a:gd name="connsiteY39" fmla="*/ 3043 h 10000"/>
                  <a:gd name="connsiteX40" fmla="*/ 4192 w 10001"/>
                  <a:gd name="connsiteY40" fmla="*/ 3097 h 10000"/>
                  <a:gd name="connsiteX41" fmla="*/ 4134 w 10001"/>
                  <a:gd name="connsiteY41" fmla="*/ 3149 h 10000"/>
                  <a:gd name="connsiteX42" fmla="*/ 4073 w 10001"/>
                  <a:gd name="connsiteY42" fmla="*/ 3196 h 10000"/>
                  <a:gd name="connsiteX43" fmla="*/ 4012 w 10001"/>
                  <a:gd name="connsiteY43" fmla="*/ 3243 h 10000"/>
                  <a:gd name="connsiteX44" fmla="*/ 3952 w 10001"/>
                  <a:gd name="connsiteY44" fmla="*/ 3290 h 10000"/>
                  <a:gd name="connsiteX45" fmla="*/ 3889 w 10001"/>
                  <a:gd name="connsiteY45" fmla="*/ 3335 h 10000"/>
                  <a:gd name="connsiteX46" fmla="*/ 3825 w 10001"/>
                  <a:gd name="connsiteY46" fmla="*/ 3377 h 10000"/>
                  <a:gd name="connsiteX47" fmla="*/ 3761 w 10001"/>
                  <a:gd name="connsiteY47" fmla="*/ 3417 h 10000"/>
                  <a:gd name="connsiteX48" fmla="*/ 3697 w 10001"/>
                  <a:gd name="connsiteY48" fmla="*/ 3454 h 10000"/>
                  <a:gd name="connsiteX49" fmla="*/ 3631 w 10001"/>
                  <a:gd name="connsiteY49" fmla="*/ 3491 h 10000"/>
                  <a:gd name="connsiteX50" fmla="*/ 3567 w 10001"/>
                  <a:gd name="connsiteY50" fmla="*/ 3523 h 10000"/>
                  <a:gd name="connsiteX51" fmla="*/ 3499 w 10001"/>
                  <a:gd name="connsiteY51" fmla="*/ 3558 h 10000"/>
                  <a:gd name="connsiteX52" fmla="*/ 3431 w 10001"/>
                  <a:gd name="connsiteY52" fmla="*/ 3588 h 10000"/>
                  <a:gd name="connsiteX53" fmla="*/ 3363 w 10001"/>
                  <a:gd name="connsiteY53" fmla="*/ 3615 h 10000"/>
                  <a:gd name="connsiteX54" fmla="*/ 3294 w 10001"/>
                  <a:gd name="connsiteY54" fmla="*/ 3642 h 10000"/>
                  <a:gd name="connsiteX55" fmla="*/ 3224 w 10001"/>
                  <a:gd name="connsiteY55" fmla="*/ 3665 h 10000"/>
                  <a:gd name="connsiteX56" fmla="*/ 3155 w 10001"/>
                  <a:gd name="connsiteY56" fmla="*/ 3687 h 10000"/>
                  <a:gd name="connsiteX57" fmla="*/ 3083 w 10001"/>
                  <a:gd name="connsiteY57" fmla="*/ 3707 h 10000"/>
                  <a:gd name="connsiteX58" fmla="*/ 3014 w 10001"/>
                  <a:gd name="connsiteY58" fmla="*/ 3724 h 10000"/>
                  <a:gd name="connsiteX59" fmla="*/ 2941 w 10001"/>
                  <a:gd name="connsiteY59" fmla="*/ 3739 h 10000"/>
                  <a:gd name="connsiteX60" fmla="*/ 2868 w 10001"/>
                  <a:gd name="connsiteY60" fmla="*/ 3754 h 10000"/>
                  <a:gd name="connsiteX61" fmla="*/ 2797 w 10001"/>
                  <a:gd name="connsiteY61" fmla="*/ 3761 h 10000"/>
                  <a:gd name="connsiteX62" fmla="*/ 2722 w 10001"/>
                  <a:gd name="connsiteY62" fmla="*/ 3771 h 10000"/>
                  <a:gd name="connsiteX63" fmla="*/ 2649 w 10001"/>
                  <a:gd name="connsiteY63" fmla="*/ 3776 h 10000"/>
                  <a:gd name="connsiteX64" fmla="*/ 2576 w 10001"/>
                  <a:gd name="connsiteY64" fmla="*/ 3781 h 10000"/>
                  <a:gd name="connsiteX65" fmla="*/ 2499 w 10001"/>
                  <a:gd name="connsiteY65" fmla="*/ 3781 h 10000"/>
                  <a:gd name="connsiteX66" fmla="*/ 2394 w 10001"/>
                  <a:gd name="connsiteY66" fmla="*/ 3781 h 10000"/>
                  <a:gd name="connsiteX67" fmla="*/ 2285 w 10001"/>
                  <a:gd name="connsiteY67" fmla="*/ 3771 h 10000"/>
                  <a:gd name="connsiteX68" fmla="*/ 2180 w 10001"/>
                  <a:gd name="connsiteY68" fmla="*/ 3759 h 10000"/>
                  <a:gd name="connsiteX69" fmla="*/ 2075 w 10001"/>
                  <a:gd name="connsiteY69" fmla="*/ 3741 h 10000"/>
                  <a:gd name="connsiteX70" fmla="*/ 1971 w 10001"/>
                  <a:gd name="connsiteY70" fmla="*/ 3719 h 10000"/>
                  <a:gd name="connsiteX71" fmla="*/ 1868 w 10001"/>
                  <a:gd name="connsiteY71" fmla="*/ 3692 h 10000"/>
                  <a:gd name="connsiteX72" fmla="*/ 1766 w 10001"/>
                  <a:gd name="connsiteY72" fmla="*/ 3662 h 10000"/>
                  <a:gd name="connsiteX73" fmla="*/ 1666 w 10001"/>
                  <a:gd name="connsiteY73" fmla="*/ 3627 h 10000"/>
                  <a:gd name="connsiteX74" fmla="*/ 0 w 10001"/>
                  <a:gd name="connsiteY74" fmla="*/ 6085 h 10000"/>
                  <a:gd name="connsiteX75" fmla="*/ 208 w 10001"/>
                  <a:gd name="connsiteY75" fmla="*/ 9494 h 10000"/>
                  <a:gd name="connsiteX76" fmla="*/ 345 w 10001"/>
                  <a:gd name="connsiteY76" fmla="*/ 9563 h 10000"/>
                  <a:gd name="connsiteX77" fmla="*/ 481 w 10001"/>
                  <a:gd name="connsiteY77" fmla="*/ 9623 h 10000"/>
                  <a:gd name="connsiteX78" fmla="*/ 621 w 10001"/>
                  <a:gd name="connsiteY78" fmla="*/ 9673 h 10000"/>
                  <a:gd name="connsiteX79" fmla="*/ 758 w 10001"/>
                  <a:gd name="connsiteY79" fmla="*/ 9720 h 10000"/>
                  <a:gd name="connsiteX80" fmla="*/ 899 w 10001"/>
                  <a:gd name="connsiteY80" fmla="*/ 9765 h 10000"/>
                  <a:gd name="connsiteX81" fmla="*/ 1041 w 10001"/>
                  <a:gd name="connsiteY81" fmla="*/ 9804 h 10000"/>
                  <a:gd name="connsiteX82" fmla="*/ 1183 w 10001"/>
                  <a:gd name="connsiteY82" fmla="*/ 9839 h 10000"/>
                  <a:gd name="connsiteX83" fmla="*/ 1326 w 10001"/>
                  <a:gd name="connsiteY83" fmla="*/ 9874 h 10000"/>
                  <a:gd name="connsiteX84" fmla="*/ 1472 w 10001"/>
                  <a:gd name="connsiteY84" fmla="*/ 9903 h 10000"/>
                  <a:gd name="connsiteX85" fmla="*/ 1615 w 10001"/>
                  <a:gd name="connsiteY85" fmla="*/ 9926 h 10000"/>
                  <a:gd name="connsiteX86" fmla="*/ 1761 w 10001"/>
                  <a:gd name="connsiteY86" fmla="*/ 9948 h 10000"/>
                  <a:gd name="connsiteX87" fmla="*/ 1907 w 10001"/>
                  <a:gd name="connsiteY87" fmla="*/ 9965 h 10000"/>
                  <a:gd name="connsiteX88" fmla="*/ 2053 w 10001"/>
                  <a:gd name="connsiteY88" fmla="*/ 9980 h 10000"/>
                  <a:gd name="connsiteX89" fmla="*/ 2203 w 10001"/>
                  <a:gd name="connsiteY89" fmla="*/ 9990 h 10000"/>
                  <a:gd name="connsiteX90" fmla="*/ 2351 w 10001"/>
                  <a:gd name="connsiteY90" fmla="*/ 9995 h 10000"/>
                  <a:gd name="connsiteX91" fmla="*/ 2499 w 10001"/>
                  <a:gd name="connsiteY91" fmla="*/ 10000 h 10000"/>
                  <a:gd name="connsiteX92" fmla="*/ 2678 w 10001"/>
                  <a:gd name="connsiteY92" fmla="*/ 9995 h 10000"/>
                  <a:gd name="connsiteX93" fmla="*/ 2851 w 10001"/>
                  <a:gd name="connsiteY93" fmla="*/ 9988 h 10000"/>
                  <a:gd name="connsiteX94" fmla="*/ 3026 w 10001"/>
                  <a:gd name="connsiteY94" fmla="*/ 9975 h 10000"/>
                  <a:gd name="connsiteX95" fmla="*/ 3197 w 10001"/>
                  <a:gd name="connsiteY95" fmla="*/ 9953 h 10000"/>
                  <a:gd name="connsiteX96" fmla="*/ 3370 w 10001"/>
                  <a:gd name="connsiteY96" fmla="*/ 9931 h 10000"/>
                  <a:gd name="connsiteX97" fmla="*/ 3540 w 10001"/>
                  <a:gd name="connsiteY97" fmla="*/ 9898 h 10000"/>
                  <a:gd name="connsiteX98" fmla="*/ 3711 w 10001"/>
                  <a:gd name="connsiteY98" fmla="*/ 9866 h 10000"/>
                  <a:gd name="connsiteX99" fmla="*/ 3879 w 10001"/>
                  <a:gd name="connsiteY99" fmla="*/ 9824 h 10000"/>
                  <a:gd name="connsiteX100" fmla="*/ 4044 w 10001"/>
                  <a:gd name="connsiteY100" fmla="*/ 9779 h 10000"/>
                  <a:gd name="connsiteX101" fmla="*/ 4212 w 10001"/>
                  <a:gd name="connsiteY101" fmla="*/ 9730 h 10000"/>
                  <a:gd name="connsiteX102" fmla="*/ 4374 w 10001"/>
                  <a:gd name="connsiteY102" fmla="*/ 9673 h 10000"/>
                  <a:gd name="connsiteX103" fmla="*/ 4538 w 10001"/>
                  <a:gd name="connsiteY103" fmla="*/ 9616 h 10000"/>
                  <a:gd name="connsiteX104" fmla="*/ 4699 w 10001"/>
                  <a:gd name="connsiteY104" fmla="*/ 9552 h 10000"/>
                  <a:gd name="connsiteX105" fmla="*/ 4859 w 10001"/>
                  <a:gd name="connsiteY105" fmla="*/ 9482 h 10000"/>
                  <a:gd name="connsiteX106" fmla="*/ 5017 w 10001"/>
                  <a:gd name="connsiteY106" fmla="*/ 9405 h 10000"/>
                  <a:gd name="connsiteX107" fmla="*/ 5174 w 10001"/>
                  <a:gd name="connsiteY107" fmla="*/ 9329 h 10000"/>
                  <a:gd name="connsiteX108" fmla="*/ 5329 w 10001"/>
                  <a:gd name="connsiteY108" fmla="*/ 9244 h 10000"/>
                  <a:gd name="connsiteX109" fmla="*/ 5483 w 10001"/>
                  <a:gd name="connsiteY109" fmla="*/ 9158 h 10000"/>
                  <a:gd name="connsiteX110" fmla="*/ 5634 w 10001"/>
                  <a:gd name="connsiteY110" fmla="*/ 9063 h 10000"/>
                  <a:gd name="connsiteX111" fmla="*/ 5784 w 10001"/>
                  <a:gd name="connsiteY111" fmla="*/ 8967 h 10000"/>
                  <a:gd name="connsiteX112" fmla="*/ 5934 w 10001"/>
                  <a:gd name="connsiteY112" fmla="*/ 8865 h 10000"/>
                  <a:gd name="connsiteX113" fmla="*/ 6078 w 10001"/>
                  <a:gd name="connsiteY113" fmla="*/ 8759 h 10000"/>
                  <a:gd name="connsiteX114" fmla="*/ 6224 w 10001"/>
                  <a:gd name="connsiteY114" fmla="*/ 8652 h 10000"/>
                  <a:gd name="connsiteX115" fmla="*/ 6367 w 10001"/>
                  <a:gd name="connsiteY115" fmla="*/ 8536 h 10000"/>
                  <a:gd name="connsiteX116" fmla="*/ 6508 w 10001"/>
                  <a:gd name="connsiteY116" fmla="*/ 8417 h 10000"/>
                  <a:gd name="connsiteX117" fmla="*/ 6645 w 10001"/>
                  <a:gd name="connsiteY117" fmla="*/ 8295 h 10000"/>
                  <a:gd name="connsiteX118" fmla="*/ 6783 w 10001"/>
                  <a:gd name="connsiteY118" fmla="*/ 8169 h 10000"/>
                  <a:gd name="connsiteX119" fmla="*/ 6916 w 10001"/>
                  <a:gd name="connsiteY119" fmla="*/ 8040 h 10000"/>
                  <a:gd name="connsiteX120" fmla="*/ 7049 w 10001"/>
                  <a:gd name="connsiteY120" fmla="*/ 7904 h 10000"/>
                  <a:gd name="connsiteX121" fmla="*/ 7179 w 10001"/>
                  <a:gd name="connsiteY121" fmla="*/ 7768 h 10000"/>
                  <a:gd name="connsiteX122" fmla="*/ 7308 w 10001"/>
                  <a:gd name="connsiteY122" fmla="*/ 7624 h 10000"/>
                  <a:gd name="connsiteX123" fmla="*/ 7433 w 10001"/>
                  <a:gd name="connsiteY123" fmla="*/ 7480 h 10000"/>
                  <a:gd name="connsiteX124" fmla="*/ 7556 w 10001"/>
                  <a:gd name="connsiteY124" fmla="*/ 7329 h 10000"/>
                  <a:gd name="connsiteX125" fmla="*/ 7677 w 10001"/>
                  <a:gd name="connsiteY125" fmla="*/ 7178 h 10000"/>
                  <a:gd name="connsiteX126" fmla="*/ 7796 w 10001"/>
                  <a:gd name="connsiteY126" fmla="*/ 7024 h 10000"/>
                  <a:gd name="connsiteX127" fmla="*/ 7911 w 10001"/>
                  <a:gd name="connsiteY127" fmla="*/ 6861 h 10000"/>
                  <a:gd name="connsiteX128" fmla="*/ 8026 w 10001"/>
                  <a:gd name="connsiteY128" fmla="*/ 6697 h 10000"/>
                  <a:gd name="connsiteX129" fmla="*/ 8137 w 10001"/>
                  <a:gd name="connsiteY129" fmla="*/ 6534 h 10000"/>
                  <a:gd name="connsiteX130" fmla="*/ 8244 w 10001"/>
                  <a:gd name="connsiteY130" fmla="*/ 6365 h 10000"/>
                  <a:gd name="connsiteX131" fmla="*/ 8351 w 10001"/>
                  <a:gd name="connsiteY131" fmla="*/ 6189 h 10000"/>
                  <a:gd name="connsiteX132" fmla="*/ 8454 w 10001"/>
                  <a:gd name="connsiteY132" fmla="*/ 6016 h 10000"/>
                  <a:gd name="connsiteX133" fmla="*/ 8556 w 10001"/>
                  <a:gd name="connsiteY133" fmla="*/ 5835 h 10000"/>
                  <a:gd name="connsiteX134" fmla="*/ 8654 w 10001"/>
                  <a:gd name="connsiteY134" fmla="*/ 5652 h 10000"/>
                  <a:gd name="connsiteX135" fmla="*/ 8749 w 10001"/>
                  <a:gd name="connsiteY135" fmla="*/ 5468 h 10000"/>
                  <a:gd name="connsiteX136" fmla="*/ 8841 w 10001"/>
                  <a:gd name="connsiteY136" fmla="*/ 5278 h 10000"/>
                  <a:gd name="connsiteX137" fmla="*/ 8931 w 10001"/>
                  <a:gd name="connsiteY137" fmla="*/ 5089 h 10000"/>
                  <a:gd name="connsiteX138" fmla="*/ 9019 w 10001"/>
                  <a:gd name="connsiteY138" fmla="*/ 4893 h 10000"/>
                  <a:gd name="connsiteX139" fmla="*/ 9103 w 10001"/>
                  <a:gd name="connsiteY139" fmla="*/ 4698 h 10000"/>
                  <a:gd name="connsiteX140" fmla="*/ 9183 w 10001"/>
                  <a:gd name="connsiteY140" fmla="*/ 4500 h 10000"/>
                  <a:gd name="connsiteX141" fmla="*/ 9261 w 10001"/>
                  <a:gd name="connsiteY141" fmla="*/ 4294 h 10000"/>
                  <a:gd name="connsiteX142" fmla="*/ 9335 w 10001"/>
                  <a:gd name="connsiteY142" fmla="*/ 4091 h 10000"/>
                  <a:gd name="connsiteX143" fmla="*/ 9406 w 10001"/>
                  <a:gd name="connsiteY143" fmla="*/ 3885 h 10000"/>
                  <a:gd name="connsiteX144" fmla="*/ 9475 w 10001"/>
                  <a:gd name="connsiteY144" fmla="*/ 3674 h 10000"/>
                  <a:gd name="connsiteX145" fmla="*/ 9540 w 10001"/>
                  <a:gd name="connsiteY145" fmla="*/ 3464 h 10000"/>
                  <a:gd name="connsiteX146" fmla="*/ 9604 w 10001"/>
                  <a:gd name="connsiteY146" fmla="*/ 3248 h 10000"/>
                  <a:gd name="connsiteX147" fmla="*/ 9661 w 10001"/>
                  <a:gd name="connsiteY147" fmla="*/ 3030 h 10000"/>
                  <a:gd name="connsiteX148" fmla="*/ 9716 w 10001"/>
                  <a:gd name="connsiteY148" fmla="*/ 2815 h 10000"/>
                  <a:gd name="connsiteX149" fmla="*/ 9768 w 10001"/>
                  <a:gd name="connsiteY149" fmla="*/ 2592 h 10000"/>
                  <a:gd name="connsiteX150" fmla="*/ 9818 w 10001"/>
                  <a:gd name="connsiteY150" fmla="*/ 2369 h 10000"/>
                  <a:gd name="connsiteX151" fmla="*/ 9861 w 10001"/>
                  <a:gd name="connsiteY151" fmla="*/ 2143 h 10000"/>
                  <a:gd name="connsiteX152" fmla="*/ 9903 w 10001"/>
                  <a:gd name="connsiteY152" fmla="*/ 1918 h 10000"/>
                  <a:gd name="connsiteX153" fmla="*/ 9941 w 10001"/>
                  <a:gd name="connsiteY153" fmla="*/ 1690 h 10000"/>
                  <a:gd name="connsiteX154" fmla="*/ 9975 w 10001"/>
                  <a:gd name="connsiteY154" fmla="*/ 1457 h 10000"/>
                  <a:gd name="connsiteX155" fmla="*/ 10001 w 10001"/>
                  <a:gd name="connsiteY155" fmla="*/ 1215 h 10000"/>
                  <a:gd name="connsiteX156" fmla="*/ 7615 w 10001"/>
                  <a:gd name="connsiteY156" fmla="*/ 1876 h 10000"/>
                  <a:gd name="connsiteX157" fmla="*/ 5618 w 10001"/>
                  <a:gd name="connsiteY15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0001" h="10000">
                    <a:moveTo>
                      <a:pt x="5618" y="0"/>
                    </a:moveTo>
                    <a:lnTo>
                      <a:pt x="5618" y="0"/>
                    </a:lnTo>
                    <a:lnTo>
                      <a:pt x="5609" y="99"/>
                    </a:lnTo>
                    <a:cubicBezTo>
                      <a:pt x="5604" y="133"/>
                      <a:pt x="5600" y="167"/>
                      <a:pt x="5595" y="201"/>
                    </a:cubicBezTo>
                    <a:lnTo>
                      <a:pt x="5583" y="300"/>
                    </a:lnTo>
                    <a:cubicBezTo>
                      <a:pt x="5578" y="331"/>
                      <a:pt x="5573" y="363"/>
                      <a:pt x="5568" y="394"/>
                    </a:cubicBezTo>
                    <a:cubicBezTo>
                      <a:pt x="5562" y="426"/>
                      <a:pt x="5556" y="459"/>
                      <a:pt x="5550" y="491"/>
                    </a:cubicBezTo>
                    <a:cubicBezTo>
                      <a:pt x="5544" y="523"/>
                      <a:pt x="5537" y="555"/>
                      <a:pt x="5531" y="587"/>
                    </a:cubicBezTo>
                    <a:cubicBezTo>
                      <a:pt x="5524" y="619"/>
                      <a:pt x="5518" y="652"/>
                      <a:pt x="5511" y="684"/>
                    </a:cubicBezTo>
                    <a:cubicBezTo>
                      <a:pt x="5504" y="715"/>
                      <a:pt x="5497" y="747"/>
                      <a:pt x="5490" y="778"/>
                    </a:cubicBezTo>
                    <a:cubicBezTo>
                      <a:pt x="5483" y="809"/>
                      <a:pt x="5475" y="839"/>
                      <a:pt x="5468" y="870"/>
                    </a:cubicBezTo>
                    <a:cubicBezTo>
                      <a:pt x="5459" y="900"/>
                      <a:pt x="5451" y="931"/>
                      <a:pt x="5442" y="961"/>
                    </a:cubicBezTo>
                    <a:cubicBezTo>
                      <a:pt x="5434" y="992"/>
                      <a:pt x="5426" y="1022"/>
                      <a:pt x="5418" y="1053"/>
                    </a:cubicBezTo>
                    <a:cubicBezTo>
                      <a:pt x="5409" y="1084"/>
                      <a:pt x="5399" y="1114"/>
                      <a:pt x="5390" y="1145"/>
                    </a:cubicBezTo>
                    <a:cubicBezTo>
                      <a:pt x="5380" y="1174"/>
                      <a:pt x="5371" y="1202"/>
                      <a:pt x="5361" y="1231"/>
                    </a:cubicBezTo>
                    <a:lnTo>
                      <a:pt x="5331" y="1318"/>
                    </a:lnTo>
                    <a:lnTo>
                      <a:pt x="5301" y="1405"/>
                    </a:lnTo>
                    <a:cubicBezTo>
                      <a:pt x="5290" y="1435"/>
                      <a:pt x="5280" y="1464"/>
                      <a:pt x="5269" y="1494"/>
                    </a:cubicBezTo>
                    <a:cubicBezTo>
                      <a:pt x="5258" y="1522"/>
                      <a:pt x="5246" y="1550"/>
                      <a:pt x="5235" y="1578"/>
                    </a:cubicBezTo>
                    <a:cubicBezTo>
                      <a:pt x="5223" y="1606"/>
                      <a:pt x="5211" y="1635"/>
                      <a:pt x="5199" y="1663"/>
                    </a:cubicBezTo>
                    <a:cubicBezTo>
                      <a:pt x="5187" y="1689"/>
                      <a:pt x="5175" y="1716"/>
                      <a:pt x="5163" y="1742"/>
                    </a:cubicBezTo>
                    <a:cubicBezTo>
                      <a:pt x="5150" y="1769"/>
                      <a:pt x="5137" y="1797"/>
                      <a:pt x="5124" y="1824"/>
                    </a:cubicBezTo>
                    <a:cubicBezTo>
                      <a:pt x="5111" y="1850"/>
                      <a:pt x="5098" y="1877"/>
                      <a:pt x="5085" y="1903"/>
                    </a:cubicBezTo>
                    <a:cubicBezTo>
                      <a:pt x="5072" y="1930"/>
                      <a:pt x="5059" y="1958"/>
                      <a:pt x="5046" y="1985"/>
                    </a:cubicBezTo>
                    <a:cubicBezTo>
                      <a:pt x="5032" y="2010"/>
                      <a:pt x="5019" y="2034"/>
                      <a:pt x="5005" y="2059"/>
                    </a:cubicBezTo>
                    <a:cubicBezTo>
                      <a:pt x="4990" y="2084"/>
                      <a:pt x="4975" y="2108"/>
                      <a:pt x="4961" y="2133"/>
                    </a:cubicBezTo>
                    <a:cubicBezTo>
                      <a:pt x="4946" y="2159"/>
                      <a:pt x="4931" y="2184"/>
                      <a:pt x="4916" y="2210"/>
                    </a:cubicBezTo>
                    <a:cubicBezTo>
                      <a:pt x="4901" y="2234"/>
                      <a:pt x="4887" y="2258"/>
                      <a:pt x="4872" y="2282"/>
                    </a:cubicBezTo>
                    <a:cubicBezTo>
                      <a:pt x="4856" y="2306"/>
                      <a:pt x="4841" y="2330"/>
                      <a:pt x="4825" y="2354"/>
                    </a:cubicBezTo>
                    <a:cubicBezTo>
                      <a:pt x="4810" y="2378"/>
                      <a:pt x="4794" y="2402"/>
                      <a:pt x="4779" y="2426"/>
                    </a:cubicBezTo>
                    <a:lnTo>
                      <a:pt x="4731" y="2495"/>
                    </a:lnTo>
                    <a:cubicBezTo>
                      <a:pt x="4714" y="2517"/>
                      <a:pt x="4698" y="2540"/>
                      <a:pt x="4681" y="2562"/>
                    </a:cubicBezTo>
                    <a:cubicBezTo>
                      <a:pt x="4664" y="2583"/>
                      <a:pt x="4648" y="2605"/>
                      <a:pt x="4631" y="2626"/>
                    </a:cubicBezTo>
                    <a:cubicBezTo>
                      <a:pt x="4614" y="2648"/>
                      <a:pt x="4596" y="2669"/>
                      <a:pt x="4579" y="2691"/>
                    </a:cubicBezTo>
                    <a:cubicBezTo>
                      <a:pt x="4562" y="2712"/>
                      <a:pt x="4545" y="2732"/>
                      <a:pt x="4528" y="2753"/>
                    </a:cubicBezTo>
                    <a:cubicBezTo>
                      <a:pt x="4509" y="2774"/>
                      <a:pt x="4491" y="2796"/>
                      <a:pt x="4472" y="2817"/>
                    </a:cubicBezTo>
                    <a:cubicBezTo>
                      <a:pt x="4454" y="2836"/>
                      <a:pt x="4437" y="2855"/>
                      <a:pt x="4419" y="2874"/>
                    </a:cubicBezTo>
                    <a:cubicBezTo>
                      <a:pt x="4401" y="2894"/>
                      <a:pt x="4382" y="2914"/>
                      <a:pt x="4364" y="2934"/>
                    </a:cubicBezTo>
                    <a:lnTo>
                      <a:pt x="4307" y="2988"/>
                    </a:lnTo>
                    <a:cubicBezTo>
                      <a:pt x="4288" y="3006"/>
                      <a:pt x="4269" y="3025"/>
                      <a:pt x="4250" y="3043"/>
                    </a:cubicBezTo>
                    <a:cubicBezTo>
                      <a:pt x="4231" y="3061"/>
                      <a:pt x="4211" y="3079"/>
                      <a:pt x="4192" y="3097"/>
                    </a:cubicBezTo>
                    <a:lnTo>
                      <a:pt x="4134" y="3149"/>
                    </a:lnTo>
                    <a:cubicBezTo>
                      <a:pt x="4114" y="3165"/>
                      <a:pt x="4093" y="3180"/>
                      <a:pt x="4073" y="3196"/>
                    </a:cubicBezTo>
                    <a:cubicBezTo>
                      <a:pt x="4053" y="3212"/>
                      <a:pt x="4032" y="3227"/>
                      <a:pt x="4012" y="3243"/>
                    </a:cubicBezTo>
                    <a:cubicBezTo>
                      <a:pt x="3992" y="3259"/>
                      <a:pt x="3972" y="3274"/>
                      <a:pt x="3952" y="3290"/>
                    </a:cubicBezTo>
                    <a:lnTo>
                      <a:pt x="3889" y="3335"/>
                    </a:lnTo>
                    <a:cubicBezTo>
                      <a:pt x="3868" y="3349"/>
                      <a:pt x="3846" y="3363"/>
                      <a:pt x="3825" y="3377"/>
                    </a:cubicBezTo>
                    <a:lnTo>
                      <a:pt x="3761" y="3417"/>
                    </a:lnTo>
                    <a:lnTo>
                      <a:pt x="3697" y="3454"/>
                    </a:lnTo>
                    <a:cubicBezTo>
                      <a:pt x="3675" y="3466"/>
                      <a:pt x="3653" y="3479"/>
                      <a:pt x="3631" y="3491"/>
                    </a:cubicBezTo>
                    <a:cubicBezTo>
                      <a:pt x="3610" y="3502"/>
                      <a:pt x="3588" y="3512"/>
                      <a:pt x="3567" y="3523"/>
                    </a:cubicBezTo>
                    <a:lnTo>
                      <a:pt x="3499" y="3558"/>
                    </a:lnTo>
                    <a:lnTo>
                      <a:pt x="3431" y="3588"/>
                    </a:lnTo>
                    <a:lnTo>
                      <a:pt x="3363" y="3615"/>
                    </a:lnTo>
                    <a:lnTo>
                      <a:pt x="3294" y="3642"/>
                    </a:lnTo>
                    <a:cubicBezTo>
                      <a:pt x="3271" y="3650"/>
                      <a:pt x="3247" y="3657"/>
                      <a:pt x="3224" y="3665"/>
                    </a:cubicBezTo>
                    <a:cubicBezTo>
                      <a:pt x="3201" y="3672"/>
                      <a:pt x="3178" y="3680"/>
                      <a:pt x="3155" y="3687"/>
                    </a:cubicBezTo>
                    <a:cubicBezTo>
                      <a:pt x="3131" y="3694"/>
                      <a:pt x="3107" y="3700"/>
                      <a:pt x="3083" y="3707"/>
                    </a:cubicBezTo>
                    <a:cubicBezTo>
                      <a:pt x="3060" y="3713"/>
                      <a:pt x="3037" y="3718"/>
                      <a:pt x="3014" y="3724"/>
                    </a:cubicBezTo>
                    <a:lnTo>
                      <a:pt x="2941" y="3739"/>
                    </a:lnTo>
                    <a:lnTo>
                      <a:pt x="2868" y="3754"/>
                    </a:lnTo>
                    <a:cubicBezTo>
                      <a:pt x="2844" y="3756"/>
                      <a:pt x="2821" y="3759"/>
                      <a:pt x="2797" y="3761"/>
                    </a:cubicBezTo>
                    <a:cubicBezTo>
                      <a:pt x="2772" y="3764"/>
                      <a:pt x="2747" y="3768"/>
                      <a:pt x="2722" y="3771"/>
                    </a:cubicBezTo>
                    <a:cubicBezTo>
                      <a:pt x="2698" y="3773"/>
                      <a:pt x="2673" y="3774"/>
                      <a:pt x="2649" y="3776"/>
                    </a:cubicBezTo>
                    <a:cubicBezTo>
                      <a:pt x="2625" y="3778"/>
                      <a:pt x="2600" y="3779"/>
                      <a:pt x="2576" y="3781"/>
                    </a:cubicBezTo>
                    <a:lnTo>
                      <a:pt x="2499" y="3781"/>
                    </a:lnTo>
                    <a:lnTo>
                      <a:pt x="2394" y="3781"/>
                    </a:lnTo>
                    <a:lnTo>
                      <a:pt x="2285" y="3771"/>
                    </a:lnTo>
                    <a:lnTo>
                      <a:pt x="2180" y="3759"/>
                    </a:lnTo>
                    <a:lnTo>
                      <a:pt x="2075" y="3741"/>
                    </a:lnTo>
                    <a:cubicBezTo>
                      <a:pt x="2040" y="3734"/>
                      <a:pt x="2006" y="3726"/>
                      <a:pt x="1971" y="3719"/>
                    </a:cubicBezTo>
                    <a:lnTo>
                      <a:pt x="1868" y="3692"/>
                    </a:lnTo>
                    <a:lnTo>
                      <a:pt x="1766" y="3662"/>
                    </a:lnTo>
                    <a:cubicBezTo>
                      <a:pt x="1733" y="3650"/>
                      <a:pt x="1699" y="3639"/>
                      <a:pt x="1666" y="3627"/>
                    </a:cubicBezTo>
                    <a:lnTo>
                      <a:pt x="0" y="6085"/>
                    </a:lnTo>
                    <a:cubicBezTo>
                      <a:pt x="70" y="7227"/>
                      <a:pt x="138" y="8352"/>
                      <a:pt x="208" y="9494"/>
                    </a:cubicBezTo>
                    <a:cubicBezTo>
                      <a:pt x="253" y="9518"/>
                      <a:pt x="259" y="9522"/>
                      <a:pt x="345" y="9563"/>
                    </a:cubicBezTo>
                    <a:cubicBezTo>
                      <a:pt x="390" y="9583"/>
                      <a:pt x="411" y="9593"/>
                      <a:pt x="481" y="9623"/>
                    </a:cubicBezTo>
                    <a:lnTo>
                      <a:pt x="621" y="9673"/>
                    </a:lnTo>
                    <a:lnTo>
                      <a:pt x="758" y="9720"/>
                    </a:lnTo>
                    <a:lnTo>
                      <a:pt x="899" y="9765"/>
                    </a:lnTo>
                    <a:lnTo>
                      <a:pt x="1041" y="9804"/>
                    </a:lnTo>
                    <a:lnTo>
                      <a:pt x="1183" y="9839"/>
                    </a:lnTo>
                    <a:lnTo>
                      <a:pt x="1326" y="9874"/>
                    </a:lnTo>
                    <a:lnTo>
                      <a:pt x="1472" y="9903"/>
                    </a:lnTo>
                    <a:lnTo>
                      <a:pt x="1615" y="9926"/>
                    </a:lnTo>
                    <a:lnTo>
                      <a:pt x="1761" y="9948"/>
                    </a:lnTo>
                    <a:lnTo>
                      <a:pt x="1907" y="9965"/>
                    </a:lnTo>
                    <a:lnTo>
                      <a:pt x="2053" y="9980"/>
                    </a:lnTo>
                    <a:lnTo>
                      <a:pt x="2203" y="9990"/>
                    </a:lnTo>
                    <a:lnTo>
                      <a:pt x="2351" y="9995"/>
                    </a:lnTo>
                    <a:lnTo>
                      <a:pt x="2499" y="10000"/>
                    </a:lnTo>
                    <a:lnTo>
                      <a:pt x="2678" y="9995"/>
                    </a:lnTo>
                    <a:lnTo>
                      <a:pt x="2851" y="9988"/>
                    </a:lnTo>
                    <a:lnTo>
                      <a:pt x="3026" y="9975"/>
                    </a:lnTo>
                    <a:lnTo>
                      <a:pt x="3197" y="9953"/>
                    </a:lnTo>
                    <a:lnTo>
                      <a:pt x="3370" y="9931"/>
                    </a:lnTo>
                    <a:lnTo>
                      <a:pt x="3540" y="9898"/>
                    </a:lnTo>
                    <a:lnTo>
                      <a:pt x="3711" y="9866"/>
                    </a:lnTo>
                    <a:lnTo>
                      <a:pt x="3879" y="9824"/>
                    </a:lnTo>
                    <a:lnTo>
                      <a:pt x="4044" y="9779"/>
                    </a:lnTo>
                    <a:lnTo>
                      <a:pt x="4212" y="9730"/>
                    </a:lnTo>
                    <a:lnTo>
                      <a:pt x="4374" y="9673"/>
                    </a:lnTo>
                    <a:lnTo>
                      <a:pt x="4538" y="9616"/>
                    </a:lnTo>
                    <a:lnTo>
                      <a:pt x="4699" y="9552"/>
                    </a:lnTo>
                    <a:lnTo>
                      <a:pt x="4859" y="9482"/>
                    </a:lnTo>
                    <a:lnTo>
                      <a:pt x="5017" y="9405"/>
                    </a:lnTo>
                    <a:lnTo>
                      <a:pt x="5174" y="9329"/>
                    </a:lnTo>
                    <a:lnTo>
                      <a:pt x="5329" y="9244"/>
                    </a:lnTo>
                    <a:cubicBezTo>
                      <a:pt x="5380" y="9215"/>
                      <a:pt x="5432" y="9187"/>
                      <a:pt x="5483" y="9158"/>
                    </a:cubicBezTo>
                    <a:cubicBezTo>
                      <a:pt x="5533" y="9126"/>
                      <a:pt x="5584" y="9095"/>
                      <a:pt x="5634" y="9063"/>
                    </a:cubicBezTo>
                    <a:lnTo>
                      <a:pt x="5784" y="8967"/>
                    </a:lnTo>
                    <a:lnTo>
                      <a:pt x="5934" y="8865"/>
                    </a:lnTo>
                    <a:lnTo>
                      <a:pt x="6078" y="8759"/>
                    </a:lnTo>
                    <a:lnTo>
                      <a:pt x="6224" y="8652"/>
                    </a:lnTo>
                    <a:lnTo>
                      <a:pt x="6367" y="8536"/>
                    </a:lnTo>
                    <a:lnTo>
                      <a:pt x="6508" y="8417"/>
                    </a:lnTo>
                    <a:lnTo>
                      <a:pt x="6645" y="8295"/>
                    </a:lnTo>
                    <a:lnTo>
                      <a:pt x="6783" y="8169"/>
                    </a:lnTo>
                    <a:lnTo>
                      <a:pt x="6916" y="8040"/>
                    </a:lnTo>
                    <a:lnTo>
                      <a:pt x="7049" y="7904"/>
                    </a:lnTo>
                    <a:lnTo>
                      <a:pt x="7179" y="7768"/>
                    </a:lnTo>
                    <a:lnTo>
                      <a:pt x="7308" y="7624"/>
                    </a:lnTo>
                    <a:lnTo>
                      <a:pt x="7433" y="7480"/>
                    </a:lnTo>
                    <a:lnTo>
                      <a:pt x="7556" y="7329"/>
                    </a:lnTo>
                    <a:lnTo>
                      <a:pt x="7677" y="7178"/>
                    </a:lnTo>
                    <a:cubicBezTo>
                      <a:pt x="7717" y="7127"/>
                      <a:pt x="7756" y="7075"/>
                      <a:pt x="7796" y="7024"/>
                    </a:cubicBezTo>
                    <a:lnTo>
                      <a:pt x="7911" y="6861"/>
                    </a:lnTo>
                    <a:cubicBezTo>
                      <a:pt x="7949" y="6806"/>
                      <a:pt x="7988" y="6752"/>
                      <a:pt x="8026" y="6697"/>
                    </a:cubicBezTo>
                    <a:lnTo>
                      <a:pt x="8137" y="6534"/>
                    </a:lnTo>
                    <a:cubicBezTo>
                      <a:pt x="8173" y="6478"/>
                      <a:pt x="8208" y="6421"/>
                      <a:pt x="8244" y="6365"/>
                    </a:cubicBezTo>
                    <a:lnTo>
                      <a:pt x="8351" y="6189"/>
                    </a:lnTo>
                    <a:cubicBezTo>
                      <a:pt x="8385" y="6131"/>
                      <a:pt x="8420" y="6074"/>
                      <a:pt x="8454" y="6016"/>
                    </a:cubicBezTo>
                    <a:lnTo>
                      <a:pt x="8556" y="5835"/>
                    </a:lnTo>
                    <a:cubicBezTo>
                      <a:pt x="8589" y="5774"/>
                      <a:pt x="8621" y="5713"/>
                      <a:pt x="8654" y="5652"/>
                    </a:cubicBezTo>
                    <a:cubicBezTo>
                      <a:pt x="8686" y="5591"/>
                      <a:pt x="8717" y="5529"/>
                      <a:pt x="8749" y="5468"/>
                    </a:cubicBezTo>
                    <a:cubicBezTo>
                      <a:pt x="8780" y="5405"/>
                      <a:pt x="8810" y="5341"/>
                      <a:pt x="8841" y="5278"/>
                    </a:cubicBezTo>
                    <a:lnTo>
                      <a:pt x="8931" y="5089"/>
                    </a:lnTo>
                    <a:cubicBezTo>
                      <a:pt x="8960" y="5024"/>
                      <a:pt x="8989" y="4958"/>
                      <a:pt x="9019" y="4893"/>
                    </a:cubicBezTo>
                    <a:lnTo>
                      <a:pt x="9103" y="4698"/>
                    </a:lnTo>
                    <a:cubicBezTo>
                      <a:pt x="9130" y="4632"/>
                      <a:pt x="9156" y="4566"/>
                      <a:pt x="9183" y="4500"/>
                    </a:cubicBezTo>
                    <a:cubicBezTo>
                      <a:pt x="9209" y="4431"/>
                      <a:pt x="9235" y="4363"/>
                      <a:pt x="9261" y="4294"/>
                    </a:cubicBezTo>
                    <a:cubicBezTo>
                      <a:pt x="9286" y="4226"/>
                      <a:pt x="9310" y="4159"/>
                      <a:pt x="9335" y="4091"/>
                    </a:cubicBezTo>
                    <a:cubicBezTo>
                      <a:pt x="9359" y="4022"/>
                      <a:pt x="9382" y="3954"/>
                      <a:pt x="9406" y="3885"/>
                    </a:cubicBezTo>
                    <a:cubicBezTo>
                      <a:pt x="9429" y="3815"/>
                      <a:pt x="9452" y="3744"/>
                      <a:pt x="9475" y="3674"/>
                    </a:cubicBezTo>
                    <a:cubicBezTo>
                      <a:pt x="9497" y="3604"/>
                      <a:pt x="9518" y="3534"/>
                      <a:pt x="9540" y="3464"/>
                    </a:cubicBezTo>
                    <a:cubicBezTo>
                      <a:pt x="9561" y="3392"/>
                      <a:pt x="9583" y="3320"/>
                      <a:pt x="9604" y="3248"/>
                    </a:cubicBezTo>
                    <a:cubicBezTo>
                      <a:pt x="9623" y="3175"/>
                      <a:pt x="9642" y="3103"/>
                      <a:pt x="9661" y="3030"/>
                    </a:cubicBezTo>
                    <a:cubicBezTo>
                      <a:pt x="9679" y="2958"/>
                      <a:pt x="9698" y="2887"/>
                      <a:pt x="9716" y="2815"/>
                    </a:cubicBezTo>
                    <a:cubicBezTo>
                      <a:pt x="9733" y="2741"/>
                      <a:pt x="9751" y="2666"/>
                      <a:pt x="9768" y="2592"/>
                    </a:cubicBezTo>
                    <a:cubicBezTo>
                      <a:pt x="9785" y="2518"/>
                      <a:pt x="9801" y="2443"/>
                      <a:pt x="9818" y="2369"/>
                    </a:cubicBezTo>
                    <a:cubicBezTo>
                      <a:pt x="9832" y="2294"/>
                      <a:pt x="9847" y="2218"/>
                      <a:pt x="9861" y="2143"/>
                    </a:cubicBezTo>
                    <a:lnTo>
                      <a:pt x="9903" y="1918"/>
                    </a:lnTo>
                    <a:cubicBezTo>
                      <a:pt x="9916" y="1842"/>
                      <a:pt x="9928" y="1766"/>
                      <a:pt x="9941" y="1690"/>
                    </a:cubicBezTo>
                    <a:cubicBezTo>
                      <a:pt x="9952" y="1612"/>
                      <a:pt x="9964" y="1535"/>
                      <a:pt x="9975" y="1457"/>
                    </a:cubicBezTo>
                    <a:cubicBezTo>
                      <a:pt x="9983" y="1377"/>
                      <a:pt x="9993" y="1295"/>
                      <a:pt x="10001" y="1215"/>
                    </a:cubicBezTo>
                    <a:lnTo>
                      <a:pt x="7615" y="1876"/>
                    </a:lnTo>
                    <a:lnTo>
                      <a:pt x="5618" y="0"/>
                    </a:lnTo>
                    <a:close/>
                  </a:path>
                </a:pathLst>
              </a:custGeom>
              <a:solidFill>
                <a:schemeClr val="accent1"/>
              </a:solidFill>
              <a:ln w="19050">
                <a:solidFill>
                  <a:schemeClr val="bg1"/>
                </a:solidFill>
                <a:round/>
                <a:headEnd/>
                <a:tailEnd/>
              </a:ln>
            </p:spPr>
            <p:txBody>
              <a:bodyPr>
                <a:noAutofit/>
              </a:bodyPr>
              <a:lstStyle/>
              <a:p>
                <a:endParaRPr lang="en-US" sz="1100" dirty="0">
                  <a:solidFill>
                    <a:srgbClr val="FFFFFF"/>
                  </a:solidFill>
                </a:endParaRPr>
              </a:p>
            </p:txBody>
          </p:sp>
        </p:grpSp>
        <p:sp>
          <p:nvSpPr>
            <p:cNvPr id="47" name="Rectangle 286"/>
            <p:cNvSpPr txBox="1">
              <a:spLocks noChangeArrowheads="1"/>
            </p:cNvSpPr>
            <p:nvPr>
              <p:custDataLst>
                <p:tags r:id="rId7"/>
              </p:custDataLst>
            </p:nvPr>
          </p:nvSpPr>
          <p:spPr bwMode="auto">
            <a:xfrm>
              <a:off x="5837082" y="2349058"/>
              <a:ext cx="1336326" cy="6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46">
                <a:buClr>
                  <a:srgbClr val="000000"/>
                </a:buClr>
              </a:pPr>
              <a:r>
                <a:rPr lang="en-US" sz="1100" b="1" dirty="0">
                  <a:solidFill>
                    <a:srgbClr val="FFFFFF"/>
                  </a:solidFill>
                </a:rPr>
                <a:t>1. Set constraints</a:t>
              </a:r>
            </a:p>
            <a:p>
              <a:pPr algn="ctr" defTabSz="677846">
                <a:buClr>
                  <a:srgbClr val="000000"/>
                </a:buClr>
              </a:pPr>
              <a:r>
                <a:rPr lang="en-US" sz="1100" b="1" dirty="0">
                  <a:solidFill>
                    <a:srgbClr val="FFFFFF"/>
                  </a:solidFill>
                </a:rPr>
                <a:t>&amp; Optimization</a:t>
              </a:r>
            </a:p>
            <a:p>
              <a:pPr algn="ctr" defTabSz="677846">
                <a:buClr>
                  <a:srgbClr val="000000"/>
                </a:buClr>
              </a:pPr>
              <a:r>
                <a:rPr lang="en-US" sz="1100" b="1" dirty="0">
                  <a:solidFill>
                    <a:srgbClr val="FFFFFF"/>
                  </a:solidFill>
                </a:rPr>
                <a:t>Mechanism</a:t>
              </a:r>
            </a:p>
          </p:txBody>
        </p:sp>
        <p:sp>
          <p:nvSpPr>
            <p:cNvPr id="48" name="Rectangle 286"/>
            <p:cNvSpPr txBox="1">
              <a:spLocks noChangeArrowheads="1"/>
            </p:cNvSpPr>
            <p:nvPr>
              <p:custDataLst>
                <p:tags r:id="rId8"/>
              </p:custDataLst>
            </p:nvPr>
          </p:nvSpPr>
          <p:spPr bwMode="auto">
            <a:xfrm>
              <a:off x="5485606" y="4732552"/>
              <a:ext cx="1050925" cy="41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46">
                <a:buClr>
                  <a:srgbClr val="000000"/>
                </a:buClr>
              </a:pPr>
              <a:r>
                <a:rPr lang="en-US" sz="1100" b="1" dirty="0">
                  <a:solidFill>
                    <a:srgbClr val="FFFFFF"/>
                  </a:solidFill>
                </a:rPr>
                <a:t>2. Run PPO model</a:t>
              </a:r>
            </a:p>
          </p:txBody>
        </p:sp>
        <p:sp>
          <p:nvSpPr>
            <p:cNvPr id="51" name="Rectangle 286"/>
            <p:cNvSpPr txBox="1">
              <a:spLocks noChangeArrowheads="1"/>
            </p:cNvSpPr>
            <p:nvPr>
              <p:custDataLst>
                <p:tags r:id="rId9"/>
              </p:custDataLst>
            </p:nvPr>
          </p:nvSpPr>
          <p:spPr bwMode="auto">
            <a:xfrm>
              <a:off x="3028157" y="3699224"/>
              <a:ext cx="1050925" cy="6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46">
                <a:buClr>
                  <a:srgbClr val="000000"/>
                </a:buClr>
              </a:pPr>
              <a:r>
                <a:rPr lang="en-US" sz="1100" b="1" dirty="0">
                  <a:solidFill>
                    <a:srgbClr val="FFFFFF"/>
                  </a:solidFill>
                </a:rPr>
                <a:t>3. Review output and select</a:t>
              </a:r>
            </a:p>
          </p:txBody>
        </p:sp>
      </p:grpSp>
      <p:sp>
        <p:nvSpPr>
          <p:cNvPr id="5" name="Line Callout 3 (Accent Bar) 4"/>
          <p:cNvSpPr>
            <a:spLocks/>
          </p:cNvSpPr>
          <p:nvPr/>
        </p:nvSpPr>
        <p:spPr>
          <a:xfrm>
            <a:off x="7162801" y="1114755"/>
            <a:ext cx="2648809" cy="2480435"/>
          </a:xfrm>
          <a:prstGeom prst="accentCallout3">
            <a:avLst>
              <a:gd name="adj1" fmla="val 36402"/>
              <a:gd name="adj2" fmla="val -3681"/>
              <a:gd name="adj3" fmla="val 42660"/>
              <a:gd name="adj4" fmla="val -14084"/>
              <a:gd name="adj5" fmla="val 42135"/>
              <a:gd name="adj6" fmla="val -13712"/>
              <a:gd name="adj7" fmla="val 68413"/>
              <a:gd name="adj8" fmla="val -22245"/>
            </a:avLst>
          </a:prstGeom>
          <a:solidFill>
            <a:schemeClr val="bg1"/>
          </a:solidFill>
          <a:ln w="9525">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rgbClr val="000000"/>
              </a:solidFill>
            </a:endParaRPr>
          </a:p>
        </p:txBody>
      </p:sp>
      <p:sp>
        <p:nvSpPr>
          <p:cNvPr id="56" name="Line Callout 3 (Accent Bar) 55"/>
          <p:cNvSpPr>
            <a:spLocks/>
          </p:cNvSpPr>
          <p:nvPr/>
        </p:nvSpPr>
        <p:spPr>
          <a:xfrm>
            <a:off x="7162801" y="4343401"/>
            <a:ext cx="2814347" cy="2254940"/>
          </a:xfrm>
          <a:prstGeom prst="accentCallout3">
            <a:avLst>
              <a:gd name="adj1" fmla="val 70219"/>
              <a:gd name="adj2" fmla="val -3274"/>
              <a:gd name="adj3" fmla="val 69804"/>
              <a:gd name="adj4" fmla="val -11608"/>
              <a:gd name="adj5" fmla="val 58906"/>
              <a:gd name="adj6" fmla="val -16811"/>
              <a:gd name="adj7" fmla="val 39099"/>
              <a:gd name="adj8" fmla="val -24780"/>
            </a:avLst>
          </a:prstGeom>
          <a:solidFill>
            <a:schemeClr val="bg1"/>
          </a:solidFill>
          <a:ln w="9525">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rgbClr val="000000"/>
              </a:solidFill>
            </a:endParaRPr>
          </a:p>
        </p:txBody>
      </p:sp>
      <p:sp>
        <p:nvSpPr>
          <p:cNvPr id="57" name="Line Callout 3 (Accent Bar) 56"/>
          <p:cNvSpPr>
            <a:spLocks/>
          </p:cNvSpPr>
          <p:nvPr/>
        </p:nvSpPr>
        <p:spPr>
          <a:xfrm flipH="1">
            <a:off x="1600200" y="5194026"/>
            <a:ext cx="1906368" cy="901975"/>
          </a:xfrm>
          <a:prstGeom prst="accentCallout3">
            <a:avLst>
              <a:gd name="adj1" fmla="val 72709"/>
              <a:gd name="adj2" fmla="val -3274"/>
              <a:gd name="adj3" fmla="val 72709"/>
              <a:gd name="adj4" fmla="val -13096"/>
              <a:gd name="adj5" fmla="val 72604"/>
              <a:gd name="adj6" fmla="val -19787"/>
              <a:gd name="adj7" fmla="val 48628"/>
              <a:gd name="adj8" fmla="val -30057"/>
            </a:avLst>
          </a:prstGeom>
          <a:solidFill>
            <a:schemeClr val="bg1"/>
          </a:solidFill>
          <a:ln w="9525">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rgbClr val="000000"/>
              </a:solidFill>
            </a:endParaRPr>
          </a:p>
        </p:txBody>
      </p:sp>
      <p:sp>
        <p:nvSpPr>
          <p:cNvPr id="58" name="Line Callout 3 (Accent Bar) 57"/>
          <p:cNvSpPr>
            <a:spLocks/>
          </p:cNvSpPr>
          <p:nvPr/>
        </p:nvSpPr>
        <p:spPr>
          <a:xfrm flipH="1">
            <a:off x="1626825" y="1143000"/>
            <a:ext cx="1876297" cy="737981"/>
          </a:xfrm>
          <a:prstGeom prst="accentCallout3">
            <a:avLst>
              <a:gd name="adj1" fmla="val 72709"/>
              <a:gd name="adj2" fmla="val -3274"/>
              <a:gd name="adj3" fmla="val 72709"/>
              <a:gd name="adj4" fmla="val -13096"/>
              <a:gd name="adj5" fmla="val 72604"/>
              <a:gd name="adj6" fmla="val -19787"/>
              <a:gd name="adj7" fmla="val 103323"/>
              <a:gd name="adj8" fmla="val -22517"/>
            </a:avLst>
          </a:prstGeom>
          <a:solidFill>
            <a:schemeClr val="bg1"/>
          </a:solidFill>
          <a:ln w="9525">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dirty="0">
              <a:solidFill>
                <a:srgbClr val="000000"/>
              </a:solidFill>
            </a:endParaRPr>
          </a:p>
        </p:txBody>
      </p:sp>
      <p:sp>
        <p:nvSpPr>
          <p:cNvPr id="10" name="Rectangle 10"/>
          <p:cNvSpPr txBox="1"/>
          <p:nvPr/>
        </p:nvSpPr>
        <p:spPr>
          <a:xfrm>
            <a:off x="4572001" y="3505200"/>
            <a:ext cx="979697"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mn-ea"/>
                <a:cs typeface="+mn-cs"/>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200" b="1" dirty="0">
                <a:solidFill>
                  <a:srgbClr val="000000"/>
                </a:solidFill>
              </a:rPr>
              <a:t>Repeat steps 1 through 3 until portfolio decision reached</a:t>
            </a:r>
          </a:p>
        </p:txBody>
      </p:sp>
      <p:sp>
        <p:nvSpPr>
          <p:cNvPr id="59" name="Rectangle 18"/>
          <p:cNvSpPr txBox="1">
            <a:spLocks/>
          </p:cNvSpPr>
          <p:nvPr/>
        </p:nvSpPr>
        <p:spPr>
          <a:xfrm>
            <a:off x="7186124" y="1111898"/>
            <a:ext cx="4377803" cy="29115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mn-ea"/>
                <a:cs typeface="+mn-cs"/>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100" b="1" dirty="0">
                <a:solidFill>
                  <a:srgbClr val="000000"/>
                </a:solidFill>
              </a:rPr>
              <a:t>Set constraints for optimization, these could include:</a:t>
            </a:r>
          </a:p>
          <a:p>
            <a:pPr lvl="1">
              <a:buClr>
                <a:srgbClr val="000000"/>
              </a:buClr>
            </a:pPr>
            <a:r>
              <a:rPr lang="en-US" sz="1100" dirty="0">
                <a:solidFill>
                  <a:srgbClr val="000000"/>
                </a:solidFill>
              </a:rPr>
              <a:t>Project Release and due date</a:t>
            </a:r>
          </a:p>
          <a:p>
            <a:pPr lvl="1">
              <a:lnSpc>
                <a:spcPct val="120000"/>
              </a:lnSpc>
            </a:pPr>
            <a:r>
              <a:rPr lang="en-US" sz="1100" dirty="0"/>
              <a:t>Budget (&amp; Labor) capacity constraints</a:t>
            </a:r>
          </a:p>
          <a:p>
            <a:pPr lvl="1">
              <a:buClr>
                <a:srgbClr val="000000"/>
              </a:buClr>
            </a:pPr>
            <a:r>
              <a:rPr lang="en-US" sz="1100" dirty="0">
                <a:solidFill>
                  <a:srgbClr val="000000"/>
                </a:solidFill>
              </a:rPr>
              <a:t>Portfolio Shaping</a:t>
            </a:r>
          </a:p>
          <a:p>
            <a:pPr lvl="2">
              <a:buClr>
                <a:srgbClr val="000000"/>
              </a:buClr>
            </a:pPr>
            <a:r>
              <a:rPr lang="en-US" sz="1100" dirty="0"/>
              <a:t>ensure that at least 20% of the HC of selected projects corresponds to R&amp;D investment area</a:t>
            </a:r>
            <a:endParaRPr lang="en-US" sz="1100" dirty="0">
              <a:solidFill>
                <a:srgbClr val="000000"/>
              </a:solidFill>
            </a:endParaRPr>
          </a:p>
          <a:p>
            <a:pPr lvl="1">
              <a:buClr>
                <a:srgbClr val="000000"/>
              </a:buClr>
            </a:pPr>
            <a:r>
              <a:rPr lang="en-US" sz="1100" dirty="0">
                <a:solidFill>
                  <a:srgbClr val="000000"/>
                </a:solidFill>
              </a:rPr>
              <a:t>Planners (user) preference guidelines</a:t>
            </a:r>
          </a:p>
          <a:p>
            <a:pPr lvl="2">
              <a:buClr>
                <a:srgbClr val="000000"/>
              </a:buClr>
            </a:pPr>
            <a:r>
              <a:rPr lang="en-US" sz="1100" dirty="0">
                <a:solidFill>
                  <a:srgbClr val="000000"/>
                </a:solidFill>
              </a:rPr>
              <a:t>Select/de-select project constraints</a:t>
            </a:r>
          </a:p>
          <a:p>
            <a:pPr lvl="2">
              <a:buClr>
                <a:srgbClr val="000000"/>
              </a:buClr>
            </a:pPr>
            <a:r>
              <a:rPr lang="en-US" sz="1100" dirty="0">
                <a:solidFill>
                  <a:srgbClr val="000000"/>
                </a:solidFill>
              </a:rPr>
              <a:t>Fix (flexible) start time of project</a:t>
            </a:r>
          </a:p>
          <a:p>
            <a:pPr lvl="1">
              <a:buClr>
                <a:srgbClr val="000000"/>
              </a:buClr>
            </a:pPr>
            <a:r>
              <a:rPr lang="en-US" sz="1100" dirty="0">
                <a:solidFill>
                  <a:srgbClr val="000000"/>
                </a:solidFill>
              </a:rPr>
              <a:t>XOR logical constraints</a:t>
            </a:r>
          </a:p>
          <a:p>
            <a:pPr lvl="2">
              <a:buClr>
                <a:srgbClr val="000000"/>
              </a:buClr>
            </a:pPr>
            <a:r>
              <a:rPr lang="en-US" sz="1100" dirty="0">
                <a:solidFill>
                  <a:srgbClr val="000000"/>
                </a:solidFill>
              </a:rPr>
              <a:t>Select at most 1 option among  several alternatives (FTE, Budget) of deploying same project)</a:t>
            </a:r>
          </a:p>
          <a:p>
            <a:pPr lvl="1">
              <a:buClr>
                <a:srgbClr val="000000"/>
              </a:buClr>
            </a:pPr>
            <a:r>
              <a:rPr lang="en-US" sz="1100" dirty="0">
                <a:solidFill>
                  <a:srgbClr val="000000"/>
                </a:solidFill>
              </a:rPr>
              <a:t>IFF logical constraints</a:t>
            </a:r>
          </a:p>
          <a:p>
            <a:pPr lvl="2">
              <a:buClr>
                <a:srgbClr val="000000"/>
              </a:buClr>
            </a:pPr>
            <a:r>
              <a:rPr lang="en-US" sz="1100" dirty="0">
                <a:solidFill>
                  <a:srgbClr val="000000"/>
                </a:solidFill>
              </a:rPr>
              <a:t>For a Program of projects either select all projects in program or none of them</a:t>
            </a:r>
          </a:p>
          <a:p>
            <a:pPr lvl="1">
              <a:buClr>
                <a:srgbClr val="000000"/>
              </a:buClr>
            </a:pPr>
            <a:r>
              <a:rPr lang="en-US" sz="1100" dirty="0">
                <a:solidFill>
                  <a:srgbClr val="000000"/>
                </a:solidFill>
              </a:rPr>
              <a:t>Project precedence constraints </a:t>
            </a:r>
          </a:p>
          <a:p>
            <a:pPr lvl="2">
              <a:buClr>
                <a:srgbClr val="000000"/>
              </a:buClr>
            </a:pPr>
            <a:r>
              <a:rPr lang="en-US" sz="1100" dirty="0">
                <a:solidFill>
                  <a:srgbClr val="000000"/>
                </a:solidFill>
              </a:rPr>
              <a:t>Project P2 can start after completing 80% of project P1</a:t>
            </a:r>
          </a:p>
        </p:txBody>
      </p:sp>
      <p:sp>
        <p:nvSpPr>
          <p:cNvPr id="27" name="Rectangle 18"/>
          <p:cNvSpPr txBox="1">
            <a:spLocks/>
          </p:cNvSpPr>
          <p:nvPr/>
        </p:nvSpPr>
        <p:spPr>
          <a:xfrm>
            <a:off x="674255" y="4824567"/>
            <a:ext cx="2714127"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mn-ea"/>
                <a:cs typeface="+mn-cs"/>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100" b="1" dirty="0">
                <a:solidFill>
                  <a:srgbClr val="000000"/>
                </a:solidFill>
              </a:rPr>
              <a:t>Review output and repeat process using different models or constraints as necessary</a:t>
            </a:r>
            <a:endParaRPr lang="en-US" sz="1100" dirty="0">
              <a:solidFill>
                <a:srgbClr val="000000"/>
              </a:solidFill>
            </a:endParaRPr>
          </a:p>
        </p:txBody>
      </p:sp>
      <p:sp>
        <p:nvSpPr>
          <p:cNvPr id="28" name="Rectangle 18"/>
          <p:cNvSpPr txBox="1">
            <a:spLocks/>
          </p:cNvSpPr>
          <p:nvPr/>
        </p:nvSpPr>
        <p:spPr>
          <a:xfrm>
            <a:off x="674256" y="1336967"/>
            <a:ext cx="2930795"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mn-ea"/>
                <a:cs typeface="+mn-cs"/>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200" b="1" dirty="0">
                <a:solidFill>
                  <a:srgbClr val="000000"/>
                </a:solidFill>
              </a:rPr>
              <a:t>Load project and resource data from PPM and value data from BVP</a:t>
            </a:r>
          </a:p>
        </p:txBody>
      </p:sp>
      <p:sp>
        <p:nvSpPr>
          <p:cNvPr id="26" name="TextBox 25"/>
          <p:cNvSpPr txBox="1"/>
          <p:nvPr/>
        </p:nvSpPr>
        <p:spPr>
          <a:xfrm>
            <a:off x="674255" y="5902043"/>
            <a:ext cx="6299200" cy="461665"/>
          </a:xfrm>
          <a:prstGeom prst="rect">
            <a:avLst/>
          </a:prstGeom>
          <a:noFill/>
        </p:spPr>
        <p:txBody>
          <a:bodyPr wrap="square" rtlCol="0">
            <a:spAutoFit/>
          </a:bodyPr>
          <a:lstStyle/>
          <a:p>
            <a:r>
              <a:rPr lang="en-US" sz="1200" dirty="0"/>
              <a:t>The model can find </a:t>
            </a:r>
            <a:r>
              <a:rPr lang="en-US" sz="1200" b="1" dirty="0"/>
              <a:t>inconsistencies</a:t>
            </a:r>
            <a:r>
              <a:rPr lang="en-US" sz="1200" dirty="0"/>
              <a:t> in the data and make recommendations about </a:t>
            </a:r>
          </a:p>
          <a:p>
            <a:r>
              <a:rPr lang="en-US" sz="1200" dirty="0"/>
              <a:t>how to correct the data inconsistencies</a:t>
            </a:r>
          </a:p>
        </p:txBody>
      </p:sp>
      <p:sp>
        <p:nvSpPr>
          <p:cNvPr id="29" name="Rectangle 18"/>
          <p:cNvSpPr txBox="1">
            <a:spLocks/>
          </p:cNvSpPr>
          <p:nvPr/>
        </p:nvSpPr>
        <p:spPr>
          <a:xfrm>
            <a:off x="7204786" y="4411920"/>
            <a:ext cx="4359141" cy="18620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mn-ea"/>
                <a:cs typeface="+mn-cs"/>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100" b="1" dirty="0">
                <a:solidFill>
                  <a:srgbClr val="000000"/>
                </a:solidFill>
              </a:rPr>
              <a:t>Optimization Mechanisms:</a:t>
            </a:r>
          </a:p>
          <a:p>
            <a:pPr marL="171446" indent="-171446">
              <a:buClr>
                <a:srgbClr val="000000"/>
              </a:buClr>
              <a:buFont typeface="Wingdings" pitchFamily="2" charset="2"/>
              <a:buChar char="§"/>
            </a:pPr>
            <a:r>
              <a:rPr lang="en-US" sz="1100" dirty="0"/>
              <a:t>BOM: In this optimization mechanism, the decision-maker considers a single objective for optimization</a:t>
            </a:r>
          </a:p>
          <a:p>
            <a:pPr marL="171446" indent="-171446">
              <a:buClr>
                <a:srgbClr val="000000"/>
              </a:buClr>
              <a:buFont typeface="Wingdings" pitchFamily="2" charset="2"/>
              <a:buChar char="§"/>
            </a:pPr>
            <a:endParaRPr lang="en-US" sz="1100" dirty="0">
              <a:solidFill>
                <a:srgbClr val="000000"/>
              </a:solidFill>
            </a:endParaRPr>
          </a:p>
          <a:p>
            <a:pPr marL="171446" lvl="1" indent="-171446">
              <a:buClr>
                <a:srgbClr val="000000"/>
              </a:buClr>
              <a:buSzTx/>
              <a:buFont typeface="Wingdings" pitchFamily="2" charset="2"/>
              <a:buChar char="§"/>
            </a:pPr>
            <a:r>
              <a:rPr lang="en-US" sz="1100" dirty="0">
                <a:solidFill>
                  <a:srgbClr val="000000"/>
                </a:solidFill>
              </a:rPr>
              <a:t>MCRM: In this optimization mechanism, the decision-maker considers multiple objectives for optimization</a:t>
            </a:r>
          </a:p>
          <a:p>
            <a:pPr marL="434964" lvl="2" indent="-171446">
              <a:buClr>
                <a:srgbClr val="000000"/>
              </a:buClr>
              <a:buSzTx/>
              <a:buFont typeface="Wingdings" pitchFamily="2" charset="2"/>
              <a:buChar char="§"/>
            </a:pPr>
            <a:r>
              <a:rPr lang="en-US" sz="1100" dirty="0">
                <a:solidFill>
                  <a:srgbClr val="000000"/>
                </a:solidFill>
              </a:rPr>
              <a:t>The decision-maker has a priority order for the set of objectives</a:t>
            </a:r>
          </a:p>
          <a:p>
            <a:pPr marL="434964" lvl="2" indent="-171446">
              <a:buClr>
                <a:srgbClr val="000000"/>
              </a:buClr>
              <a:buSzTx/>
              <a:buFont typeface="Wingdings" pitchFamily="2" charset="2"/>
              <a:buChar char="§"/>
            </a:pPr>
            <a:endParaRPr lang="en-US" sz="1100" dirty="0">
              <a:solidFill>
                <a:srgbClr val="000000"/>
              </a:solidFill>
            </a:endParaRPr>
          </a:p>
          <a:p>
            <a:pPr marL="171446" lvl="1" indent="-171446">
              <a:buClr>
                <a:srgbClr val="000000"/>
              </a:buClr>
              <a:buSzTx/>
              <a:buFont typeface="Wingdings" pitchFamily="2" charset="2"/>
              <a:buChar char="§"/>
            </a:pPr>
            <a:r>
              <a:rPr lang="en-US" sz="1100" dirty="0">
                <a:solidFill>
                  <a:srgbClr val="000000"/>
                </a:solidFill>
              </a:rPr>
              <a:t>POM: In this optimization mechanism, the decision-maker is interested on a pair of conflicting criteria and wants to optimize the tradeoffs between these pair of conflicting criteria</a:t>
            </a:r>
          </a:p>
        </p:txBody>
      </p:sp>
    </p:spTree>
    <p:extLst>
      <p:ext uri="{BB962C8B-B14F-4D97-AF65-F5344CB8AC3E}">
        <p14:creationId xmlns:p14="http://schemas.microsoft.com/office/powerpoint/2010/main" val="2166956242"/>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600" dirty="0" smtClean="0"/>
              <a:t>Practice of mathematical Optimization: </a:t>
            </a:r>
            <a:br>
              <a:rPr lang="en-US" sz="6600" dirty="0" smtClean="0"/>
            </a:br>
            <a:r>
              <a:rPr lang="en-US" sz="6600" dirty="0" smtClean="0"/>
              <a:t>A personal view</a:t>
            </a:r>
            <a:endParaRPr lang="en-US" sz="6600" dirty="0"/>
          </a:p>
        </p:txBody>
      </p:sp>
    </p:spTree>
    <p:extLst>
      <p:ext uri="{BB962C8B-B14F-4D97-AF65-F5344CB8AC3E}">
        <p14:creationId xmlns:p14="http://schemas.microsoft.com/office/powerpoint/2010/main" val="965490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1740235" y="703347"/>
          <a:ext cx="8470900" cy="3028950"/>
        </p:xfrm>
        <a:graphic>
          <a:graphicData uri="http://schemas.openxmlformats.org/drawingml/2006/table">
            <a:tbl>
              <a:tblPr firstRow="1" bandRow="1">
                <a:tableStyleId>{5C22544A-7EE6-4342-B048-85BDC9FD1C3A}</a:tableStyleId>
              </a:tblPr>
              <a:tblGrid>
                <a:gridCol w="3149600"/>
                <a:gridCol w="2527300"/>
                <a:gridCol w="2794000"/>
              </a:tblGrid>
              <a:tr h="304800">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ctr"/>
                      <a:r>
                        <a:rPr lang="en-US" sz="1800" u="none" strike="noStrike" dirty="0">
                          <a:effectLst/>
                        </a:rPr>
                        <a:t>Regular PPO formulation</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Optimized PPO formulation</a:t>
                      </a:r>
                      <a:endParaRPr lang="en-US" sz="1800" b="1" i="0" u="none" strike="noStrike" dirty="0">
                        <a:solidFill>
                          <a:srgbClr val="FFFFFF"/>
                        </a:solidFill>
                        <a:effectLst/>
                        <a:latin typeface="Calibri" panose="020F0502020204030204" pitchFamily="34" charset="0"/>
                      </a:endParaRPr>
                    </a:p>
                  </a:txBody>
                  <a:tcPr marL="9525" marR="9525" marT="9525" marB="0" anchor="ctr"/>
                </a:tc>
              </a:tr>
              <a:tr h="314325">
                <a:tc>
                  <a:txBody>
                    <a:bodyPr/>
                    <a:lstStyle/>
                    <a:p>
                      <a:pPr algn="l" rtl="0" fontAlgn="ctr"/>
                      <a:r>
                        <a:rPr lang="en-US" sz="1800" u="none" strike="noStrike" dirty="0">
                          <a:effectLst/>
                        </a:rPr>
                        <a:t># </a:t>
                      </a:r>
                      <a:r>
                        <a:rPr lang="en-US" sz="1800" u="none" strike="noStrike" dirty="0" err="1">
                          <a:effectLst/>
                        </a:rPr>
                        <a:t>Yp</a:t>
                      </a:r>
                      <a:r>
                        <a:rPr lang="en-US" sz="1800" u="none" strike="noStrike" dirty="0">
                          <a:effectLst/>
                        </a:rPr>
                        <a:t> variables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108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108</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dirty="0">
                          <a:effectLst/>
                        </a:rPr>
                        <a:t># </a:t>
                      </a:r>
                      <a:r>
                        <a:rPr lang="en-US" sz="1800" u="none" strike="noStrike" dirty="0" err="1">
                          <a:effectLst/>
                        </a:rPr>
                        <a:t>Xpt</a:t>
                      </a:r>
                      <a:r>
                        <a:rPr lang="en-US" sz="1800" u="none" strike="noStrike" dirty="0">
                          <a:effectLst/>
                        </a:rPr>
                        <a:t> variables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3062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3062</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dirty="0">
                          <a:effectLst/>
                        </a:rPr>
                        <a:t># </a:t>
                      </a:r>
                      <a:r>
                        <a:rPr lang="en-US" sz="1800" u="none" strike="noStrike" dirty="0" err="1">
                          <a:effectLst/>
                        </a:rPr>
                        <a:t>Zpt</a:t>
                      </a:r>
                      <a:r>
                        <a:rPr lang="en-US" sz="1800" u="none" strike="noStrike" dirty="0">
                          <a:effectLst/>
                        </a:rPr>
                        <a:t> variables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3062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dirty="0">
                          <a:effectLst/>
                        </a:rPr>
                        <a:t># </a:t>
                      </a:r>
                      <a:r>
                        <a:rPr lang="en-US" sz="1800" u="none" strike="noStrike" dirty="0" err="1">
                          <a:effectLst/>
                        </a:rPr>
                        <a:t>Zipto</a:t>
                      </a:r>
                      <a:r>
                        <a:rPr lang="en-US" sz="1800" u="none" strike="noStrike" dirty="0">
                          <a:effectLst/>
                        </a:rPr>
                        <a:t> variables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3062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a:effectLst/>
                        </a:rPr>
                        <a:t>Total # of variables</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9307</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3183</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a:effectLst/>
                        </a:rPr>
                        <a:t>Total # of constraints</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6461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337</a:t>
                      </a:r>
                      <a:endParaRPr lang="en-US" sz="1800" b="0" i="0" u="none" strike="noStrike" dirty="0">
                        <a:solidFill>
                          <a:srgbClr val="000000"/>
                        </a:solidFill>
                        <a:effectLst/>
                        <a:latin typeface="Calibri" panose="020F0502020204030204" pitchFamily="34" charset="0"/>
                      </a:endParaRPr>
                    </a:p>
                  </a:txBody>
                  <a:tcPr marL="9525" marR="9525" marT="9525" marB="0" anchor="ctr"/>
                </a:tc>
              </a:tr>
              <a:tr h="295275">
                <a:tc>
                  <a:txBody>
                    <a:bodyPr/>
                    <a:lstStyle/>
                    <a:p>
                      <a:pPr algn="l" rtl="0" fontAlgn="ctr"/>
                      <a:r>
                        <a:rPr lang="en-US" sz="1800" u="none" strike="noStrike">
                          <a:effectLst/>
                        </a:rPr>
                        <a:t>Gurobi solving time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panose="020F0502020204030204" pitchFamily="34" charset="0"/>
                        </a:rPr>
                        <a:t>8.53 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smtClean="0">
                          <a:effectLst/>
                        </a:rPr>
                        <a:t>7.97 s</a:t>
                      </a:r>
                    </a:p>
                  </a:txBody>
                  <a:tcPr marL="9525" marR="9525" marT="9525" marB="0" anchor="ctr"/>
                </a:tc>
              </a:tr>
              <a:tr h="295275">
                <a:tc>
                  <a:txBody>
                    <a:bodyPr/>
                    <a:lstStyle/>
                    <a:p>
                      <a:pPr algn="l" rtl="0" fontAlgn="ctr"/>
                      <a:r>
                        <a:rPr lang="en-US" sz="1800" u="none" strike="noStrike">
                          <a:effectLst/>
                        </a:rPr>
                        <a:t>Gurobi solving time no presolve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0" i="0" u="none" strike="noStrike" dirty="0" smtClean="0">
                          <a:solidFill>
                            <a:schemeClr val="dk1"/>
                          </a:solidFill>
                          <a:effectLst/>
                          <a:latin typeface="+mn-lt"/>
                        </a:rPr>
                        <a:t>156.1</a:t>
                      </a:r>
                      <a:r>
                        <a:rPr lang="en-US" sz="1800" b="0" i="0" u="none" strike="noStrike" baseline="0" dirty="0" smtClean="0">
                          <a:solidFill>
                            <a:schemeClr val="dk1"/>
                          </a:solidFill>
                          <a:effectLst/>
                          <a:latin typeface="+mn-lt"/>
                        </a:rPr>
                        <a:t> 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0" i="0" u="none" strike="noStrike" dirty="0" smtClean="0">
                          <a:solidFill>
                            <a:schemeClr val="dk1"/>
                          </a:solidFill>
                          <a:effectLst/>
                          <a:latin typeface="+mn-lt"/>
                        </a:rPr>
                        <a:t>19.9</a:t>
                      </a:r>
                      <a:r>
                        <a:rPr lang="en-US" sz="1800" b="0" i="0" u="none" strike="noStrike" baseline="0" dirty="0" smtClean="0">
                          <a:solidFill>
                            <a:schemeClr val="dk1"/>
                          </a:solidFill>
                          <a:effectLst/>
                          <a:latin typeface="+mn-lt"/>
                        </a:rPr>
                        <a:t> s</a:t>
                      </a:r>
                      <a:endParaRPr lang="en-US" sz="1800" b="0" i="0" u="none" strike="noStrike" dirty="0">
                        <a:solidFill>
                          <a:srgbClr val="000000"/>
                        </a:solidFill>
                        <a:effectLst/>
                        <a:latin typeface="Calibri" panose="020F0502020204030204" pitchFamily="34" charset="0"/>
                      </a:endParaRPr>
                    </a:p>
                  </a:txBody>
                  <a:tcPr marL="9525" marR="9525" marT="9525" marB="0" anchor="ctr"/>
                </a:tc>
              </a:tr>
              <a:tr h="295275">
                <a:tc>
                  <a:txBody>
                    <a:bodyPr/>
                    <a:lstStyle/>
                    <a:p>
                      <a:pPr algn="l" rtl="0" fontAlgn="ctr"/>
                      <a:r>
                        <a:rPr lang="en-US" sz="1800" u="none" strike="noStrike">
                          <a:effectLst/>
                        </a:rPr>
                        <a:t>Coin-OR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smtClean="0">
                          <a:effectLst/>
                        </a:rPr>
                        <a:t>40291.24 s</a:t>
                      </a:r>
                    </a:p>
                  </a:txBody>
                  <a:tcPr marL="9525" marR="9525" marT="9525" marB="0" anchor="ctr"/>
                </a:tc>
                <a:tc>
                  <a:txBody>
                    <a:bodyPr/>
                    <a:lstStyle/>
                    <a:p>
                      <a:pPr algn="ctr" rtl="0" fontAlgn="ctr"/>
                      <a:r>
                        <a:rPr lang="en-US" sz="1800" u="none" strike="noStrike" dirty="0" smtClean="0">
                          <a:effectLst/>
                        </a:rPr>
                        <a:t>82.3 s</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549058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lmrblaw.com/wp-content/uploads/2015/01/check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330" y="1023609"/>
            <a:ext cx="6464671" cy="55402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56028" y="324921"/>
            <a:ext cx="10822941" cy="574516"/>
          </a:xfrm>
        </p:spPr>
        <p:txBody>
          <a:bodyPr/>
          <a:lstStyle/>
          <a:p>
            <a:r>
              <a:rPr lang="en-US" sz="3200" dirty="0"/>
              <a:t>PPO Stories: other ways PPO technology can help</a:t>
            </a:r>
          </a:p>
        </p:txBody>
      </p:sp>
      <p:sp>
        <p:nvSpPr>
          <p:cNvPr id="5" name="Content Placeholder 4"/>
          <p:cNvSpPr>
            <a:spLocks noGrp="1"/>
          </p:cNvSpPr>
          <p:nvPr>
            <p:ph sz="quarter" idx="10"/>
          </p:nvPr>
        </p:nvSpPr>
        <p:spPr>
          <a:xfrm>
            <a:off x="441960" y="1371771"/>
            <a:ext cx="10826496" cy="4562555"/>
          </a:xfrm>
        </p:spPr>
        <p:txBody>
          <a:bodyPr/>
          <a:lstStyle/>
          <a:p>
            <a:r>
              <a:rPr lang="en-US" dirty="0" smtClean="0"/>
              <a:t>#0 – Project portfolio optimization</a:t>
            </a:r>
          </a:p>
          <a:p>
            <a:endParaRPr lang="en-US" dirty="0"/>
          </a:p>
          <a:p>
            <a:r>
              <a:rPr lang="en-US" dirty="0" smtClean="0"/>
              <a:t>#1 – Projects Scheduling</a:t>
            </a:r>
          </a:p>
          <a:p>
            <a:endParaRPr lang="en-US" dirty="0"/>
          </a:p>
          <a:p>
            <a:r>
              <a:rPr lang="en-US" dirty="0" smtClean="0"/>
              <a:t>#2 – There are many ways to get a project done</a:t>
            </a:r>
          </a:p>
          <a:p>
            <a:endParaRPr lang="en-US" dirty="0"/>
          </a:p>
          <a:p>
            <a:r>
              <a:rPr lang="en-US" dirty="0" smtClean="0"/>
              <a:t>#3 – React to change</a:t>
            </a:r>
          </a:p>
          <a:p>
            <a:endParaRPr lang="en-US" dirty="0"/>
          </a:p>
          <a:p>
            <a:r>
              <a:rPr lang="en-US" dirty="0" smtClean="0"/>
              <a:t>#4 – Next generation “</a:t>
            </a:r>
            <a:r>
              <a:rPr lang="en-US" i="1" dirty="0" smtClean="0"/>
              <a:t>What-if</a:t>
            </a:r>
            <a:r>
              <a:rPr lang="en-US" dirty="0" smtClean="0"/>
              <a:t>” analysis</a:t>
            </a:r>
          </a:p>
          <a:p>
            <a:endParaRPr lang="en-US" dirty="0"/>
          </a:p>
          <a:p>
            <a:r>
              <a:rPr lang="en-US" dirty="0" smtClean="0"/>
              <a:t>#5 – Top-Down portfolio optimization</a:t>
            </a:r>
          </a:p>
        </p:txBody>
      </p:sp>
    </p:spTree>
    <p:extLst>
      <p:ext uri="{BB962C8B-B14F-4D97-AF65-F5344CB8AC3E}">
        <p14:creationId xmlns:p14="http://schemas.microsoft.com/office/powerpoint/2010/main" val="3417779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9600" dirty="0" smtClean="0"/>
              <a:t>Resource Matching Optimization … RMO</a:t>
            </a:r>
            <a:endParaRPr lang="en-US" sz="9600" dirty="0"/>
          </a:p>
        </p:txBody>
      </p:sp>
      <p:sp>
        <p:nvSpPr>
          <p:cNvPr id="4" name="Slide Number Placeholder 3"/>
          <p:cNvSpPr>
            <a:spLocks noGrp="1"/>
          </p:cNvSpPr>
          <p:nvPr>
            <p:ph type="sldNum" sz="quarter" idx="4294967295"/>
          </p:nvPr>
        </p:nvSpPr>
        <p:spPr>
          <a:xfrm>
            <a:off x="11179175" y="6629400"/>
            <a:ext cx="1012825" cy="219075"/>
          </a:xfrm>
          <a:prstGeom prst="rect">
            <a:avLst/>
          </a:prstGeom>
        </p:spPr>
        <p:txBody>
          <a:bodyPr/>
          <a:lstStyle/>
          <a:p>
            <a:fld id="{427E4D64-BC13-47C1-997C-C21BEE82C1E8}" type="slidenum">
              <a:rPr lang="en-US" altLang="en-US" smtClean="0"/>
              <a:pPr/>
              <a:t>22</a:t>
            </a:fld>
            <a:endParaRPr lang="en-US" altLang="en-US"/>
          </a:p>
        </p:txBody>
      </p:sp>
    </p:spTree>
    <p:extLst>
      <p:ext uri="{BB962C8B-B14F-4D97-AF65-F5344CB8AC3E}">
        <p14:creationId xmlns:p14="http://schemas.microsoft.com/office/powerpoint/2010/main" val="260764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 Planning</a:t>
            </a:r>
            <a:endParaRPr lang="en-US" dirty="0"/>
          </a:p>
        </p:txBody>
      </p:sp>
      <p:sp>
        <p:nvSpPr>
          <p:cNvPr id="4" name="Content Placeholder 3"/>
          <p:cNvSpPr>
            <a:spLocks noGrp="1"/>
          </p:cNvSpPr>
          <p:nvPr>
            <p:ph sz="quarter" idx="10"/>
          </p:nvPr>
        </p:nvSpPr>
        <p:spPr>
          <a:xfrm>
            <a:off x="438911" y="722811"/>
            <a:ext cx="11172516" cy="5965372"/>
          </a:xfrm>
        </p:spPr>
        <p:txBody>
          <a:bodyPr/>
          <a:lstStyle/>
          <a:p>
            <a:r>
              <a:rPr lang="en-US" dirty="0">
                <a:latin typeface="Metric Bold" panose="020B0803030202060203"/>
              </a:rPr>
              <a:t>Assume an Optimized Project </a:t>
            </a:r>
            <a:r>
              <a:rPr lang="en-US" dirty="0" smtClean="0">
                <a:latin typeface="Metric Bold" panose="020B0803030202060203"/>
              </a:rPr>
              <a:t>Portfolio: </a:t>
            </a:r>
            <a:r>
              <a:rPr lang="en-US" dirty="0">
                <a:latin typeface="Metric Bold" panose="020B0803030202060203"/>
              </a:rPr>
              <a:t>you know which projects to pursue and when the projects starts. Each project has a set of jobs to be done, each job has duration and labor resource requirements </a:t>
            </a:r>
            <a:endParaRPr lang="en-US" dirty="0" smtClean="0">
              <a:latin typeface="Metric Regular" panose="020B0503030202060203"/>
            </a:endParaRPr>
          </a:p>
          <a:p>
            <a:pPr lvl="1"/>
            <a:r>
              <a:rPr lang="en-US" dirty="0" smtClean="0">
                <a:latin typeface="Metric Regular" panose="020B0503030202060203"/>
              </a:rPr>
              <a:t>… </a:t>
            </a:r>
            <a:r>
              <a:rPr lang="en-US" dirty="0">
                <a:latin typeface="Metric Regular" panose="020B0503030202060203"/>
              </a:rPr>
              <a:t>Then the </a:t>
            </a:r>
            <a:r>
              <a:rPr lang="en-US" dirty="0" smtClean="0">
                <a:latin typeface="Metric Regular" panose="020B0503030202060203"/>
              </a:rPr>
              <a:t>question that Resource Planning address is: How </a:t>
            </a:r>
            <a:r>
              <a:rPr lang="en-US" dirty="0">
                <a:latin typeface="Metric Regular" panose="020B0503030202060203"/>
              </a:rPr>
              <a:t>to identify the employees that can fill the jobs</a:t>
            </a:r>
            <a:endParaRPr lang="en-US" dirty="0" smtClean="0">
              <a:latin typeface="Metric Regular" panose="020B0503030202060203"/>
            </a:endParaRPr>
          </a:p>
          <a:p>
            <a:pPr lvl="1"/>
            <a:r>
              <a:rPr lang="en-US" dirty="0" smtClean="0"/>
              <a:t>The </a:t>
            </a:r>
            <a:r>
              <a:rPr lang="en-US" dirty="0"/>
              <a:t>main objectives of </a:t>
            </a:r>
            <a:r>
              <a:rPr lang="en-US" dirty="0" smtClean="0"/>
              <a:t>Resource Planning </a:t>
            </a:r>
            <a:r>
              <a:rPr lang="en-US" dirty="0"/>
              <a:t>in the Services Industry are </a:t>
            </a:r>
            <a:r>
              <a:rPr lang="en-US" dirty="0" smtClean="0"/>
              <a:t>to</a:t>
            </a:r>
          </a:p>
          <a:p>
            <a:pPr lvl="1"/>
            <a:endParaRPr lang="en-US" dirty="0" smtClean="0"/>
          </a:p>
          <a:p>
            <a:pPr lvl="2"/>
            <a:r>
              <a:rPr lang="en-US" dirty="0"/>
              <a:t>Increase workforce </a:t>
            </a:r>
            <a:r>
              <a:rPr lang="en-US" dirty="0" smtClean="0"/>
              <a:t>utilization</a:t>
            </a:r>
          </a:p>
          <a:p>
            <a:pPr lvl="2"/>
            <a:r>
              <a:rPr lang="en-US" dirty="0" smtClean="0"/>
              <a:t>Optimize </a:t>
            </a:r>
            <a:r>
              <a:rPr lang="en-US" dirty="0"/>
              <a:t>labor </a:t>
            </a:r>
            <a:r>
              <a:rPr lang="en-US" dirty="0" smtClean="0"/>
              <a:t>costs</a:t>
            </a:r>
          </a:p>
          <a:p>
            <a:pPr lvl="2"/>
            <a:r>
              <a:rPr lang="en-US" dirty="0" smtClean="0"/>
              <a:t>Optimize </a:t>
            </a:r>
            <a:r>
              <a:rPr lang="en-US" dirty="0"/>
              <a:t>the matching of job requirements with employee </a:t>
            </a:r>
            <a:r>
              <a:rPr lang="en-US" dirty="0" smtClean="0"/>
              <a:t>qualifications</a:t>
            </a:r>
            <a:endParaRPr lang="en-US" dirty="0"/>
          </a:p>
          <a:p>
            <a:pPr lvl="1"/>
            <a:endParaRPr lang="en-US" dirty="0" smtClean="0"/>
          </a:p>
          <a:p>
            <a:pPr lvl="1"/>
            <a:r>
              <a:rPr lang="en-US" dirty="0" smtClean="0"/>
              <a:t>The </a:t>
            </a:r>
            <a:r>
              <a:rPr lang="en-US" dirty="0"/>
              <a:t>fundamental problem of Workforce Planning is to provide the workforce resources</a:t>
            </a:r>
          </a:p>
          <a:p>
            <a:pPr lvl="2"/>
            <a:r>
              <a:rPr lang="en-US" dirty="0"/>
              <a:t>with the right skills, </a:t>
            </a:r>
          </a:p>
          <a:p>
            <a:pPr lvl="2"/>
            <a:r>
              <a:rPr lang="en-US" dirty="0"/>
              <a:t>for the right job, </a:t>
            </a:r>
          </a:p>
          <a:p>
            <a:pPr lvl="2"/>
            <a:r>
              <a:rPr lang="en-US" dirty="0"/>
              <a:t>at the right time, </a:t>
            </a:r>
          </a:p>
          <a:p>
            <a:pPr lvl="2"/>
            <a:r>
              <a:rPr lang="en-US" dirty="0"/>
              <a:t>at the right location, </a:t>
            </a:r>
          </a:p>
          <a:p>
            <a:pPr lvl="2"/>
            <a:r>
              <a:rPr lang="en-US" dirty="0"/>
              <a:t>and at the right cost</a:t>
            </a:r>
          </a:p>
          <a:p>
            <a:pPr lvl="1" defTabSz="609585"/>
            <a:endParaRPr lang="en-US" dirty="0"/>
          </a:p>
        </p:txBody>
      </p:sp>
    </p:spTree>
    <p:extLst>
      <p:ext uri="{BB962C8B-B14F-4D97-AF65-F5344CB8AC3E}">
        <p14:creationId xmlns:p14="http://schemas.microsoft.com/office/powerpoint/2010/main" val="1563526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smtClean="0"/>
              <a:t>Resource Planning (2)</a:t>
            </a:r>
            <a:endParaRPr lang="en-US" sz="2000" dirty="0"/>
          </a:p>
        </p:txBody>
      </p:sp>
      <p:sp>
        <p:nvSpPr>
          <p:cNvPr id="12291" name="Rectangle 3"/>
          <p:cNvSpPr>
            <a:spLocks noGrp="1" noChangeArrowheads="1"/>
          </p:cNvSpPr>
          <p:nvPr>
            <p:ph type="body" idx="1"/>
          </p:nvPr>
        </p:nvSpPr>
        <p:spPr>
          <a:xfrm>
            <a:off x="440267" y="1036319"/>
            <a:ext cx="11167872" cy="5129349"/>
          </a:xfrm>
        </p:spPr>
        <p:txBody>
          <a:bodyPr/>
          <a:lstStyle/>
          <a:p>
            <a:pPr eaLnBrk="1" hangingPunct="1">
              <a:lnSpc>
                <a:spcPct val="100000"/>
              </a:lnSpc>
            </a:pPr>
            <a:r>
              <a:rPr lang="en-US" altLang="zh-CN" sz="1800" dirty="0">
                <a:ea typeface="宋体" pitchFamily="2" charset="-122"/>
              </a:rPr>
              <a:t>Workforce planning faces both </a:t>
            </a:r>
            <a:r>
              <a:rPr lang="en-US" altLang="zh-CN" sz="1800" dirty="0">
                <a:solidFill>
                  <a:schemeClr val="accent1"/>
                </a:solidFill>
                <a:ea typeface="宋体" pitchFamily="2" charset="-122"/>
              </a:rPr>
              <a:t>demand and supply uncertainty</a:t>
            </a:r>
            <a:endParaRPr lang="en-US" sz="1800" dirty="0">
              <a:solidFill>
                <a:schemeClr val="accent1"/>
              </a:solidFill>
            </a:endParaRPr>
          </a:p>
          <a:p>
            <a:pPr eaLnBrk="1" hangingPunct="1">
              <a:lnSpc>
                <a:spcPct val="70000"/>
              </a:lnSpc>
            </a:pPr>
            <a:endParaRPr lang="en-US" sz="1800" dirty="0"/>
          </a:p>
          <a:p>
            <a:pPr eaLnBrk="1" hangingPunct="1">
              <a:lnSpc>
                <a:spcPct val="70000"/>
              </a:lnSpc>
            </a:pPr>
            <a:r>
              <a:rPr lang="en-US" sz="1800" dirty="0"/>
              <a:t>Demand main sources of uncertainty:</a:t>
            </a:r>
          </a:p>
          <a:p>
            <a:pPr lvl="1" eaLnBrk="1" hangingPunct="1">
              <a:lnSpc>
                <a:spcPct val="70000"/>
              </a:lnSpc>
            </a:pPr>
            <a:r>
              <a:rPr lang="en-US" sz="1600" dirty="0"/>
              <a:t>Uncertainty about </a:t>
            </a:r>
            <a:r>
              <a:rPr lang="en-US" sz="1600" dirty="0">
                <a:solidFill>
                  <a:srgbClr val="FF0000"/>
                </a:solidFill>
              </a:rPr>
              <a:t>winning</a:t>
            </a:r>
            <a:r>
              <a:rPr lang="en-US" sz="1600" dirty="0">
                <a:solidFill>
                  <a:srgbClr val="0000FF"/>
                </a:solidFill>
              </a:rPr>
              <a:t> </a:t>
            </a:r>
            <a:r>
              <a:rPr lang="en-US" sz="1600" dirty="0"/>
              <a:t>a project opportunity</a:t>
            </a:r>
          </a:p>
          <a:p>
            <a:pPr lvl="1" eaLnBrk="1" hangingPunct="1">
              <a:lnSpc>
                <a:spcPct val="70000"/>
              </a:lnSpc>
            </a:pPr>
            <a:r>
              <a:rPr lang="en-US" sz="1600" dirty="0"/>
              <a:t>Uncertainty about </a:t>
            </a:r>
            <a:r>
              <a:rPr lang="en-US" sz="1600" dirty="0">
                <a:solidFill>
                  <a:srgbClr val="FF0000"/>
                </a:solidFill>
              </a:rPr>
              <a:t>starting time</a:t>
            </a:r>
            <a:r>
              <a:rPr lang="en-US" sz="1600" dirty="0"/>
              <a:t>, (duration, resource requirements of projects)</a:t>
            </a:r>
          </a:p>
          <a:p>
            <a:pPr eaLnBrk="1" hangingPunct="1">
              <a:lnSpc>
                <a:spcPct val="70000"/>
              </a:lnSpc>
            </a:pPr>
            <a:endParaRPr lang="en-US" sz="1800" dirty="0" smtClean="0"/>
          </a:p>
          <a:p>
            <a:pPr eaLnBrk="1" hangingPunct="1">
              <a:lnSpc>
                <a:spcPct val="70000"/>
              </a:lnSpc>
            </a:pPr>
            <a:r>
              <a:rPr lang="en-US" sz="1800" dirty="0" smtClean="0"/>
              <a:t>Supply </a:t>
            </a:r>
            <a:r>
              <a:rPr lang="en-US" sz="1800" dirty="0"/>
              <a:t>main sources of uncertainty:</a:t>
            </a:r>
          </a:p>
          <a:p>
            <a:pPr lvl="1" eaLnBrk="1" hangingPunct="1">
              <a:lnSpc>
                <a:spcPct val="70000"/>
              </a:lnSpc>
            </a:pPr>
            <a:r>
              <a:rPr lang="en-US" sz="1600" dirty="0">
                <a:solidFill>
                  <a:srgbClr val="FF0000"/>
                </a:solidFill>
              </a:rPr>
              <a:t>Attrition</a:t>
            </a:r>
          </a:p>
          <a:p>
            <a:pPr lvl="1" eaLnBrk="1" hangingPunct="1">
              <a:lnSpc>
                <a:spcPct val="70000"/>
              </a:lnSpc>
            </a:pPr>
            <a:r>
              <a:rPr lang="en-US" sz="1600" dirty="0"/>
              <a:t>Uncertainties around hiring</a:t>
            </a:r>
          </a:p>
          <a:p>
            <a:pPr eaLnBrk="1" hangingPunct="1">
              <a:lnSpc>
                <a:spcPct val="70000"/>
              </a:lnSpc>
            </a:pPr>
            <a:endParaRPr lang="en-US" sz="1800" dirty="0" smtClean="0"/>
          </a:p>
          <a:p>
            <a:pPr eaLnBrk="1" hangingPunct="1">
              <a:lnSpc>
                <a:spcPct val="70000"/>
              </a:lnSpc>
            </a:pPr>
            <a:r>
              <a:rPr lang="en-US" sz="1800" dirty="0" smtClean="0"/>
              <a:t>Long </a:t>
            </a:r>
            <a:r>
              <a:rPr lang="en-US" sz="1800" dirty="0"/>
              <a:t>hiring and labor </a:t>
            </a:r>
            <a:r>
              <a:rPr lang="en-US" sz="1800" dirty="0" smtClean="0"/>
              <a:t>transformation lead </a:t>
            </a:r>
            <a:r>
              <a:rPr lang="en-US" sz="1800" dirty="0"/>
              <a:t>times</a:t>
            </a:r>
          </a:p>
          <a:p>
            <a:pPr eaLnBrk="1" hangingPunct="1">
              <a:lnSpc>
                <a:spcPct val="70000"/>
              </a:lnSpc>
            </a:pPr>
            <a:endParaRPr lang="en-US" sz="1800" dirty="0"/>
          </a:p>
          <a:p>
            <a:pPr eaLnBrk="1" hangingPunct="1">
              <a:lnSpc>
                <a:spcPct val="70000"/>
              </a:lnSpc>
            </a:pPr>
            <a:r>
              <a:rPr lang="en-US" sz="1800" dirty="0"/>
              <a:t>Workforce planning under uncertainty cannot be done at the detailed skill-set level  </a:t>
            </a:r>
          </a:p>
          <a:p>
            <a:pPr lvl="1" eaLnBrk="1" hangingPunct="1">
              <a:lnSpc>
                <a:spcPct val="70000"/>
              </a:lnSpc>
            </a:pPr>
            <a:r>
              <a:rPr lang="en-US" sz="1600" dirty="0"/>
              <a:t>A </a:t>
            </a:r>
            <a:r>
              <a:rPr lang="en-US" sz="1600" dirty="0">
                <a:solidFill>
                  <a:srgbClr val="FF0000"/>
                </a:solidFill>
              </a:rPr>
              <a:t>standard labor </a:t>
            </a:r>
            <a:r>
              <a:rPr lang="en-US" sz="1600" u="sng" dirty="0">
                <a:solidFill>
                  <a:srgbClr val="FF0000"/>
                </a:solidFill>
              </a:rPr>
              <a:t>Taxonomy</a:t>
            </a:r>
            <a:r>
              <a:rPr lang="en-US" sz="1600" dirty="0">
                <a:solidFill>
                  <a:srgbClr val="FF0000"/>
                </a:solidFill>
              </a:rPr>
              <a:t> </a:t>
            </a:r>
            <a:r>
              <a:rPr lang="en-US" sz="1600" dirty="0"/>
              <a:t>is required</a:t>
            </a:r>
          </a:p>
          <a:p>
            <a:pPr lvl="1" eaLnBrk="1" hangingPunct="1">
              <a:lnSpc>
                <a:spcPct val="70000"/>
              </a:lnSpc>
            </a:pPr>
            <a:endParaRPr lang="en-US" sz="1600" dirty="0"/>
          </a:p>
          <a:p>
            <a:pPr eaLnBrk="1" hangingPunct="1">
              <a:lnSpc>
                <a:spcPct val="100000"/>
              </a:lnSpc>
            </a:pPr>
            <a:r>
              <a:rPr lang="en-US" altLang="zh-CN" sz="1800" dirty="0">
                <a:ea typeface="宋体" pitchFamily="2" charset="-122"/>
              </a:rPr>
              <a:t>Objective: </a:t>
            </a:r>
            <a:r>
              <a:rPr lang="en-US" altLang="zh-CN" sz="1600" dirty="0">
                <a:ea typeface="宋体" pitchFamily="2" charset="-122"/>
              </a:rPr>
              <a:t>Optimal (cost &amp; skill) demand fulfillment</a:t>
            </a:r>
          </a:p>
          <a:p>
            <a:pPr lvl="2" eaLnBrk="1" hangingPunct="1">
              <a:lnSpc>
                <a:spcPct val="100000"/>
              </a:lnSpc>
            </a:pPr>
            <a:r>
              <a:rPr lang="en-US" altLang="zh-CN" sz="1400" dirty="0">
                <a:solidFill>
                  <a:srgbClr val="FF0000"/>
                </a:solidFill>
                <a:ea typeface="宋体" pitchFamily="2" charset="-122"/>
              </a:rPr>
              <a:t>Balance workforce utilization and availability</a:t>
            </a:r>
          </a:p>
          <a:p>
            <a:pPr lvl="2" eaLnBrk="1" hangingPunct="1">
              <a:lnSpc>
                <a:spcPct val="100000"/>
              </a:lnSpc>
            </a:pPr>
            <a:r>
              <a:rPr lang="en-US" altLang="zh-CN" sz="1400" dirty="0">
                <a:ea typeface="宋体" pitchFamily="2" charset="-122"/>
              </a:rPr>
              <a:t>Quantify and cope with associated risks</a:t>
            </a:r>
          </a:p>
          <a:p>
            <a:pPr eaLnBrk="1" hangingPunct="1">
              <a:lnSpc>
                <a:spcPct val="70000"/>
              </a:lnSpc>
            </a:pPr>
            <a:endParaRPr lang="en-US" sz="1800" dirty="0"/>
          </a:p>
        </p:txBody>
      </p:sp>
    </p:spTree>
    <p:extLst>
      <p:ext uri="{BB962C8B-B14F-4D97-AF65-F5344CB8AC3E}">
        <p14:creationId xmlns:p14="http://schemas.microsoft.com/office/powerpoint/2010/main" val="4253361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4"/>
          <p:cNvPicPr>
            <a:picLocks noChangeAspect="1" noChangeArrowheads="1"/>
          </p:cNvPicPr>
          <p:nvPr/>
        </p:nvPicPr>
        <p:blipFill>
          <a:blip r:embed="rId4" cstate="print"/>
          <a:srcRect/>
          <a:stretch>
            <a:fillRect/>
          </a:stretch>
        </p:blipFill>
        <p:spPr bwMode="auto">
          <a:xfrm>
            <a:off x="4648200" y="415925"/>
            <a:ext cx="2362200" cy="1924050"/>
          </a:xfrm>
          <a:prstGeom prst="rect">
            <a:avLst/>
          </a:prstGeom>
          <a:noFill/>
          <a:ln w="9525">
            <a:noFill/>
            <a:miter lim="800000"/>
            <a:headEnd/>
            <a:tailEnd/>
          </a:ln>
        </p:spPr>
      </p:pic>
      <p:sp>
        <p:nvSpPr>
          <p:cNvPr id="1028" name="Text Box 3"/>
          <p:cNvSpPr txBox="1">
            <a:spLocks noChangeArrowheads="1"/>
          </p:cNvSpPr>
          <p:nvPr/>
        </p:nvSpPr>
        <p:spPr bwMode="auto">
          <a:xfrm>
            <a:off x="7444834" y="1233488"/>
            <a:ext cx="2777620" cy="523220"/>
          </a:xfrm>
          <a:prstGeom prst="rect">
            <a:avLst/>
          </a:prstGeom>
          <a:noFill/>
          <a:ln w="28575" algn="ctr">
            <a:noFill/>
            <a:miter lim="800000"/>
            <a:headEnd/>
            <a:tailEnd/>
          </a:ln>
        </p:spPr>
        <p:txBody>
          <a:bodyPr wrap="none">
            <a:spAutoFit/>
          </a:bodyPr>
          <a:lstStyle/>
          <a:p>
            <a:pPr algn="ctr"/>
            <a:r>
              <a:rPr lang="en-US" sz="2800" b="1">
                <a:solidFill>
                  <a:srgbClr val="000000"/>
                </a:solidFill>
              </a:rPr>
              <a:t>Resource Planner</a:t>
            </a:r>
          </a:p>
        </p:txBody>
      </p:sp>
      <p:sp>
        <p:nvSpPr>
          <p:cNvPr id="1029" name="Rectangle 3"/>
          <p:cNvSpPr>
            <a:spLocks noChangeAspect="1" noChangeArrowheads="1"/>
          </p:cNvSpPr>
          <p:nvPr/>
        </p:nvSpPr>
        <p:spPr bwMode="auto">
          <a:xfrm>
            <a:off x="1905000" y="457200"/>
            <a:ext cx="2400300" cy="1905000"/>
          </a:xfrm>
          <a:prstGeom prst="rect">
            <a:avLst/>
          </a:prstGeom>
          <a:noFill/>
          <a:ln w="9525">
            <a:noFill/>
            <a:miter lim="800000"/>
            <a:headEnd/>
            <a:tailEnd/>
          </a:ln>
        </p:spPr>
        <p:txBody>
          <a:bodyPr/>
          <a:lstStyle/>
          <a:p>
            <a:pPr marL="457200" indent="-457200">
              <a:lnSpc>
                <a:spcPct val="80000"/>
              </a:lnSpc>
              <a:spcBef>
                <a:spcPct val="30000"/>
              </a:spcBef>
              <a:spcAft>
                <a:spcPct val="10000"/>
              </a:spcAft>
              <a:buClr>
                <a:srgbClr val="B2B3B5"/>
              </a:buClr>
              <a:buSzPct val="75000"/>
            </a:pPr>
            <a:r>
              <a:rPr lang="en-US" sz="1000" b="1">
                <a:solidFill>
                  <a:srgbClr val="000000"/>
                </a:solidFill>
                <a:latin typeface="Futura Bk" pitchFamily="34" charset="0"/>
              </a:rPr>
              <a:t>1) Supply data:</a:t>
            </a:r>
            <a:br>
              <a:rPr lang="en-US" sz="1000" b="1">
                <a:solidFill>
                  <a:srgbClr val="000000"/>
                </a:solidFill>
                <a:latin typeface="Futura Bk" pitchFamily="34" charset="0"/>
              </a:rPr>
            </a:br>
            <a:r>
              <a:rPr lang="en-US" sz="1000">
                <a:solidFill>
                  <a:srgbClr val="000000"/>
                </a:solidFill>
                <a:latin typeface="Futura Bk" pitchFamily="34" charset="0"/>
              </a:rPr>
              <a:t>Employee classified by </a:t>
            </a:r>
          </a:p>
          <a:p>
            <a:pPr marL="457200" indent="-457200">
              <a:lnSpc>
                <a:spcPct val="80000"/>
              </a:lnSpc>
              <a:spcBef>
                <a:spcPct val="30000"/>
              </a:spcBef>
              <a:spcAft>
                <a:spcPct val="10000"/>
              </a:spcAft>
              <a:buClr>
                <a:srgbClr val="B2B3B5"/>
              </a:buClr>
              <a:buSzPct val="75000"/>
            </a:pPr>
            <a:r>
              <a:rPr lang="en-US" sz="1000">
                <a:solidFill>
                  <a:srgbClr val="000000"/>
                </a:solidFill>
                <a:latin typeface="Futura Bk" pitchFamily="34" charset="0"/>
              </a:rPr>
              <a:t>	skill group/Job Attributes.</a:t>
            </a:r>
          </a:p>
          <a:p>
            <a:pPr marL="457200" indent="-457200">
              <a:lnSpc>
                <a:spcPct val="80000"/>
              </a:lnSpc>
              <a:spcBef>
                <a:spcPct val="30000"/>
              </a:spcBef>
              <a:spcAft>
                <a:spcPct val="10000"/>
              </a:spcAft>
              <a:buClr>
                <a:srgbClr val="B2B3B5"/>
              </a:buClr>
              <a:buSzPct val="75000"/>
            </a:pPr>
            <a:r>
              <a:rPr lang="en-US" sz="1000" b="1">
                <a:solidFill>
                  <a:srgbClr val="000000"/>
                </a:solidFill>
                <a:latin typeface="Futura Bk" pitchFamily="34" charset="0"/>
              </a:rPr>
              <a:t>2) Demand data: </a:t>
            </a:r>
            <a:br>
              <a:rPr lang="en-US" sz="1000" b="1">
                <a:solidFill>
                  <a:srgbClr val="000000"/>
                </a:solidFill>
                <a:latin typeface="Futura Bk" pitchFamily="34" charset="0"/>
              </a:rPr>
            </a:br>
            <a:r>
              <a:rPr lang="en-US" sz="1000">
                <a:solidFill>
                  <a:srgbClr val="000000"/>
                </a:solidFill>
                <a:latin typeface="Futura Bk" pitchFamily="34" charset="0"/>
              </a:rPr>
              <a:t>Job requirements by </a:t>
            </a:r>
          </a:p>
          <a:p>
            <a:pPr marL="457200" indent="-457200">
              <a:lnSpc>
                <a:spcPct val="80000"/>
              </a:lnSpc>
              <a:spcBef>
                <a:spcPct val="30000"/>
              </a:spcBef>
              <a:spcAft>
                <a:spcPct val="10000"/>
              </a:spcAft>
              <a:buClr>
                <a:srgbClr val="B2B3B5"/>
              </a:buClr>
              <a:buSzPct val="75000"/>
            </a:pPr>
            <a:r>
              <a:rPr lang="en-US" sz="1000">
                <a:solidFill>
                  <a:srgbClr val="000000"/>
                </a:solidFill>
                <a:latin typeface="Futura Bk" pitchFamily="34" charset="0"/>
              </a:rPr>
              <a:t>	opportunities and periods.</a:t>
            </a:r>
          </a:p>
          <a:p>
            <a:pPr marL="457200" indent="-457200">
              <a:lnSpc>
                <a:spcPct val="80000"/>
              </a:lnSpc>
              <a:spcBef>
                <a:spcPct val="30000"/>
              </a:spcBef>
              <a:spcAft>
                <a:spcPct val="10000"/>
              </a:spcAft>
              <a:buClr>
                <a:srgbClr val="B2B3B5"/>
              </a:buClr>
              <a:buSzPct val="75000"/>
            </a:pPr>
            <a:r>
              <a:rPr lang="en-US" sz="1000" b="1">
                <a:solidFill>
                  <a:srgbClr val="000000"/>
                </a:solidFill>
                <a:latin typeface="Futura Bk" pitchFamily="34" charset="0"/>
              </a:rPr>
              <a:t>3) Planning Scenario</a:t>
            </a:r>
            <a:br>
              <a:rPr lang="en-US" sz="1000" b="1">
                <a:solidFill>
                  <a:srgbClr val="000000"/>
                </a:solidFill>
                <a:latin typeface="Futura Bk" pitchFamily="34" charset="0"/>
              </a:rPr>
            </a:br>
            <a:r>
              <a:rPr lang="en-US" sz="1000">
                <a:solidFill>
                  <a:srgbClr val="000000"/>
                </a:solidFill>
                <a:latin typeface="Futura Bk" pitchFamily="34" charset="0"/>
              </a:rPr>
              <a:t>Input data (demand &amp;supply) </a:t>
            </a:r>
          </a:p>
          <a:p>
            <a:pPr marL="457200" indent="-457200">
              <a:lnSpc>
                <a:spcPct val="80000"/>
              </a:lnSpc>
              <a:spcBef>
                <a:spcPct val="30000"/>
              </a:spcBef>
              <a:spcAft>
                <a:spcPct val="10000"/>
              </a:spcAft>
              <a:buClr>
                <a:srgbClr val="B2B3B5"/>
              </a:buClr>
              <a:buSzPct val="75000"/>
            </a:pPr>
            <a:r>
              <a:rPr lang="en-US" sz="1000">
                <a:solidFill>
                  <a:srgbClr val="000000"/>
                </a:solidFill>
                <a:latin typeface="Futura Bk" pitchFamily="34" charset="0"/>
              </a:rPr>
              <a:t>	set to run planning engine.</a:t>
            </a:r>
          </a:p>
          <a:p>
            <a:pPr marL="457200" indent="-457200">
              <a:lnSpc>
                <a:spcPct val="80000"/>
              </a:lnSpc>
              <a:spcBef>
                <a:spcPct val="30000"/>
              </a:spcBef>
              <a:spcAft>
                <a:spcPct val="10000"/>
              </a:spcAft>
              <a:buClr>
                <a:srgbClr val="B2B3B5"/>
              </a:buClr>
              <a:buSzPct val="75000"/>
            </a:pPr>
            <a:r>
              <a:rPr lang="en-US" sz="1000" b="1">
                <a:solidFill>
                  <a:srgbClr val="000000"/>
                </a:solidFill>
                <a:latin typeface="Futura Bk" pitchFamily="34" charset="0"/>
              </a:rPr>
              <a:t>4) Output Plan Reports</a:t>
            </a:r>
            <a:br>
              <a:rPr lang="en-US" sz="1000" b="1">
                <a:solidFill>
                  <a:srgbClr val="000000"/>
                </a:solidFill>
                <a:latin typeface="Futura Bk" pitchFamily="34" charset="0"/>
              </a:rPr>
            </a:br>
            <a:r>
              <a:rPr lang="en-US" sz="1000">
                <a:solidFill>
                  <a:srgbClr val="000000"/>
                </a:solidFill>
                <a:latin typeface="Futura Bk" pitchFamily="34" charset="0"/>
              </a:rPr>
              <a:t>List of planning engine </a:t>
            </a:r>
          </a:p>
          <a:p>
            <a:pPr marL="457200" indent="-457200">
              <a:lnSpc>
                <a:spcPct val="80000"/>
              </a:lnSpc>
              <a:spcBef>
                <a:spcPct val="30000"/>
              </a:spcBef>
              <a:spcAft>
                <a:spcPct val="10000"/>
              </a:spcAft>
              <a:buClr>
                <a:srgbClr val="B2B3B5"/>
              </a:buClr>
              <a:buSzPct val="75000"/>
            </a:pPr>
            <a:r>
              <a:rPr lang="en-US" sz="1000">
                <a:solidFill>
                  <a:srgbClr val="000000"/>
                </a:solidFill>
                <a:latin typeface="Futura Bk" pitchFamily="34" charset="0"/>
              </a:rPr>
              <a:t>	suggestions by given scenario.</a:t>
            </a:r>
          </a:p>
        </p:txBody>
      </p:sp>
      <p:sp>
        <p:nvSpPr>
          <p:cNvPr id="419845" name="AutoShape 5"/>
          <p:cNvSpPr>
            <a:spLocks noChangeArrowheads="1"/>
          </p:cNvSpPr>
          <p:nvPr/>
        </p:nvSpPr>
        <p:spPr bwMode="auto">
          <a:xfrm>
            <a:off x="1905000" y="2819400"/>
            <a:ext cx="2133600" cy="1143000"/>
          </a:xfrm>
          <a:prstGeom prst="wedgeRoundRectCallout">
            <a:avLst>
              <a:gd name="adj1" fmla="val 98588"/>
              <a:gd name="adj2" fmla="val -139"/>
              <a:gd name="adj3" fmla="val 16667"/>
            </a:avLst>
          </a:prstGeom>
          <a:solidFill>
            <a:srgbClr val="F8C55E"/>
          </a:solidFill>
          <a:ln w="9525">
            <a:solidFill>
              <a:schemeClr val="tx1"/>
            </a:solidFill>
            <a:miter lim="800000"/>
            <a:headEnd/>
            <a:tailEnd/>
          </a:ln>
        </p:spPr>
        <p:txBody>
          <a:bodyPr/>
          <a:lstStyle/>
          <a:p>
            <a:r>
              <a:rPr lang="en-US" sz="1000" b="1" dirty="0">
                <a:solidFill>
                  <a:srgbClr val="000000"/>
                </a:solidFill>
              </a:rPr>
              <a:t>Input</a:t>
            </a:r>
          </a:p>
          <a:p>
            <a:r>
              <a:rPr lang="en-US" sz="1000" dirty="0">
                <a:solidFill>
                  <a:srgbClr val="000000"/>
                </a:solidFill>
              </a:rPr>
              <a:t>+List of </a:t>
            </a:r>
            <a:r>
              <a:rPr lang="en-US" sz="1000" dirty="0" smtClean="0">
                <a:solidFill>
                  <a:srgbClr val="000000"/>
                </a:solidFill>
              </a:rPr>
              <a:t>selected projects </a:t>
            </a:r>
            <a:endParaRPr lang="en-US" sz="1000" dirty="0">
              <a:solidFill>
                <a:srgbClr val="000000"/>
              </a:solidFill>
            </a:endParaRPr>
          </a:p>
          <a:p>
            <a:r>
              <a:rPr lang="en-US" sz="1000" dirty="0">
                <a:solidFill>
                  <a:srgbClr val="000000"/>
                </a:solidFill>
              </a:rPr>
              <a:t>+</a:t>
            </a:r>
            <a:r>
              <a:rPr lang="en-US" sz="1000" dirty="0" smtClean="0">
                <a:solidFill>
                  <a:srgbClr val="000000"/>
                </a:solidFill>
              </a:rPr>
              <a:t>Job-project </a:t>
            </a:r>
            <a:r>
              <a:rPr lang="en-US" sz="1000" dirty="0">
                <a:solidFill>
                  <a:srgbClr val="000000"/>
                </a:solidFill>
              </a:rPr>
              <a:t>requirement   </a:t>
            </a:r>
          </a:p>
          <a:p>
            <a:r>
              <a:rPr lang="en-US" sz="1000" dirty="0">
                <a:solidFill>
                  <a:srgbClr val="000000"/>
                </a:solidFill>
              </a:rPr>
              <a:t>+ Employee Qualifications &amp;</a:t>
            </a:r>
          </a:p>
          <a:p>
            <a:r>
              <a:rPr lang="en-US" sz="1000" dirty="0">
                <a:solidFill>
                  <a:srgbClr val="000000"/>
                </a:solidFill>
              </a:rPr>
              <a:t>Trainability, moves</a:t>
            </a:r>
          </a:p>
          <a:p>
            <a:r>
              <a:rPr lang="en-US" sz="1000" dirty="0">
                <a:solidFill>
                  <a:srgbClr val="000000"/>
                </a:solidFill>
              </a:rPr>
              <a:t>+job attrition rates</a:t>
            </a:r>
          </a:p>
        </p:txBody>
      </p:sp>
      <p:grpSp>
        <p:nvGrpSpPr>
          <p:cNvPr id="2" name="Group 6"/>
          <p:cNvGrpSpPr>
            <a:grpSpLocks/>
          </p:cNvGrpSpPr>
          <p:nvPr/>
        </p:nvGrpSpPr>
        <p:grpSpPr bwMode="auto">
          <a:xfrm>
            <a:off x="5105400" y="2971800"/>
            <a:ext cx="1600200" cy="990600"/>
            <a:chOff x="2256" y="1872"/>
            <a:chExt cx="1008" cy="624"/>
          </a:xfrm>
        </p:grpSpPr>
        <p:pic>
          <p:nvPicPr>
            <p:cNvPr id="1046" name="Picture 7" descr="MPj04392990000[1]"/>
            <p:cNvPicPr>
              <a:picLocks noChangeAspect="1" noChangeArrowheads="1"/>
            </p:cNvPicPr>
            <p:nvPr/>
          </p:nvPicPr>
          <p:blipFill>
            <a:blip r:embed="rId5" cstate="print"/>
            <a:srcRect/>
            <a:stretch>
              <a:fillRect/>
            </a:stretch>
          </p:blipFill>
          <p:spPr bwMode="auto">
            <a:xfrm>
              <a:off x="2928" y="2256"/>
              <a:ext cx="192" cy="129"/>
            </a:xfrm>
            <a:prstGeom prst="rect">
              <a:avLst/>
            </a:prstGeom>
            <a:noFill/>
            <a:ln w="9525">
              <a:noFill/>
              <a:miter lim="800000"/>
              <a:headEnd/>
              <a:tailEnd/>
            </a:ln>
          </p:spPr>
        </p:pic>
        <p:pic>
          <p:nvPicPr>
            <p:cNvPr id="1047" name="Picture 8" descr="MPj04409250000[1]"/>
            <p:cNvPicPr>
              <a:picLocks noChangeAspect="1" noChangeArrowheads="1"/>
            </p:cNvPicPr>
            <p:nvPr/>
          </p:nvPicPr>
          <p:blipFill>
            <a:blip r:embed="rId6" cstate="print"/>
            <a:srcRect/>
            <a:stretch>
              <a:fillRect/>
            </a:stretch>
          </p:blipFill>
          <p:spPr bwMode="auto">
            <a:xfrm>
              <a:off x="2367" y="1872"/>
              <a:ext cx="128" cy="192"/>
            </a:xfrm>
            <a:prstGeom prst="rect">
              <a:avLst/>
            </a:prstGeom>
            <a:noFill/>
            <a:ln w="9525">
              <a:noFill/>
              <a:miter lim="800000"/>
              <a:headEnd/>
              <a:tailEnd/>
            </a:ln>
          </p:spPr>
        </p:pic>
        <p:pic>
          <p:nvPicPr>
            <p:cNvPr id="1048" name="Picture 9" descr="MPj04227720000[1]"/>
            <p:cNvPicPr>
              <a:picLocks noChangeAspect="1" noChangeArrowheads="1"/>
            </p:cNvPicPr>
            <p:nvPr/>
          </p:nvPicPr>
          <p:blipFill>
            <a:blip r:embed="rId7" cstate="print"/>
            <a:srcRect/>
            <a:stretch>
              <a:fillRect/>
            </a:stretch>
          </p:blipFill>
          <p:spPr bwMode="auto">
            <a:xfrm>
              <a:off x="2948" y="1920"/>
              <a:ext cx="124" cy="144"/>
            </a:xfrm>
            <a:prstGeom prst="rect">
              <a:avLst/>
            </a:prstGeom>
            <a:noFill/>
            <a:ln w="9525">
              <a:noFill/>
              <a:miter lim="800000"/>
              <a:headEnd/>
              <a:tailEnd/>
            </a:ln>
          </p:spPr>
        </p:pic>
        <p:pic>
          <p:nvPicPr>
            <p:cNvPr id="1049" name="Picture 10" descr="MPj04409250000[1]"/>
            <p:cNvPicPr>
              <a:picLocks noChangeAspect="1" noChangeArrowheads="1"/>
            </p:cNvPicPr>
            <p:nvPr/>
          </p:nvPicPr>
          <p:blipFill>
            <a:blip r:embed="rId6" cstate="print"/>
            <a:srcRect/>
            <a:stretch>
              <a:fillRect/>
            </a:stretch>
          </p:blipFill>
          <p:spPr bwMode="auto">
            <a:xfrm>
              <a:off x="2352" y="2208"/>
              <a:ext cx="128" cy="192"/>
            </a:xfrm>
            <a:prstGeom prst="rect">
              <a:avLst/>
            </a:prstGeom>
            <a:noFill/>
            <a:ln w="9525">
              <a:noFill/>
              <a:miter lim="800000"/>
              <a:headEnd/>
              <a:tailEnd/>
            </a:ln>
          </p:spPr>
        </p:pic>
        <p:sp>
          <p:nvSpPr>
            <p:cNvPr id="1050" name="Line 11"/>
            <p:cNvSpPr>
              <a:spLocks noChangeShapeType="1"/>
            </p:cNvSpPr>
            <p:nvPr/>
          </p:nvSpPr>
          <p:spPr bwMode="auto">
            <a:xfrm>
              <a:off x="2544" y="2016"/>
              <a:ext cx="336" cy="0"/>
            </a:xfrm>
            <a:prstGeom prst="line">
              <a:avLst/>
            </a:prstGeom>
            <a:noFill/>
            <a:ln w="9525">
              <a:solidFill>
                <a:schemeClr val="tx1"/>
              </a:solidFill>
              <a:round/>
              <a:headEnd/>
              <a:tailEnd type="triangle" w="med" len="med"/>
            </a:ln>
          </p:spPr>
          <p:txBody>
            <a:bodyPr/>
            <a:lstStyle/>
            <a:p>
              <a:pPr algn="ctr"/>
              <a:endParaRPr lang="en-US">
                <a:solidFill>
                  <a:srgbClr val="000000"/>
                </a:solidFill>
              </a:endParaRPr>
            </a:p>
          </p:txBody>
        </p:sp>
        <p:sp>
          <p:nvSpPr>
            <p:cNvPr id="1051" name="Line 12"/>
            <p:cNvSpPr>
              <a:spLocks noChangeShapeType="1"/>
            </p:cNvSpPr>
            <p:nvPr/>
          </p:nvSpPr>
          <p:spPr bwMode="auto">
            <a:xfrm>
              <a:off x="2544" y="2016"/>
              <a:ext cx="336" cy="336"/>
            </a:xfrm>
            <a:prstGeom prst="line">
              <a:avLst/>
            </a:prstGeom>
            <a:noFill/>
            <a:ln w="9525">
              <a:solidFill>
                <a:schemeClr val="tx1"/>
              </a:solidFill>
              <a:prstDash val="lgDash"/>
              <a:round/>
              <a:headEnd/>
              <a:tailEnd type="triangle" w="med" len="med"/>
            </a:ln>
          </p:spPr>
          <p:txBody>
            <a:bodyPr/>
            <a:lstStyle/>
            <a:p>
              <a:pPr algn="ctr"/>
              <a:endParaRPr lang="en-US">
                <a:solidFill>
                  <a:srgbClr val="000000"/>
                </a:solidFill>
              </a:endParaRPr>
            </a:p>
          </p:txBody>
        </p:sp>
        <p:sp>
          <p:nvSpPr>
            <p:cNvPr id="1052" name="Line 13"/>
            <p:cNvSpPr>
              <a:spLocks noChangeShapeType="1"/>
            </p:cNvSpPr>
            <p:nvPr/>
          </p:nvSpPr>
          <p:spPr bwMode="auto">
            <a:xfrm>
              <a:off x="2496" y="2352"/>
              <a:ext cx="336" cy="0"/>
            </a:xfrm>
            <a:prstGeom prst="line">
              <a:avLst/>
            </a:prstGeom>
            <a:noFill/>
            <a:ln w="9525">
              <a:solidFill>
                <a:schemeClr val="tx1"/>
              </a:solidFill>
              <a:round/>
              <a:headEnd/>
              <a:tailEnd type="triangle" w="med" len="med"/>
            </a:ln>
          </p:spPr>
          <p:txBody>
            <a:bodyPr/>
            <a:lstStyle/>
            <a:p>
              <a:pPr algn="ctr"/>
              <a:endParaRPr lang="en-US">
                <a:solidFill>
                  <a:srgbClr val="000000"/>
                </a:solidFill>
              </a:endParaRPr>
            </a:p>
          </p:txBody>
        </p:sp>
        <p:sp>
          <p:nvSpPr>
            <p:cNvPr id="1053" name="Rectangle 14"/>
            <p:cNvSpPr>
              <a:spLocks noChangeArrowheads="1"/>
            </p:cNvSpPr>
            <p:nvPr/>
          </p:nvSpPr>
          <p:spPr bwMode="auto">
            <a:xfrm>
              <a:off x="2256" y="1872"/>
              <a:ext cx="1008" cy="624"/>
            </a:xfrm>
            <a:prstGeom prst="rect">
              <a:avLst/>
            </a:prstGeom>
            <a:noFill/>
            <a:ln w="9525" algn="ctr">
              <a:solidFill>
                <a:schemeClr val="tx1"/>
              </a:solidFill>
              <a:miter lim="800000"/>
              <a:headEnd/>
              <a:tailEnd/>
            </a:ln>
          </p:spPr>
          <p:txBody>
            <a:bodyPr wrap="none" anchor="ctr"/>
            <a:lstStyle/>
            <a:p>
              <a:pPr algn="ctr"/>
              <a:endParaRPr lang="en-US">
                <a:solidFill>
                  <a:srgbClr val="000000"/>
                </a:solidFill>
              </a:endParaRPr>
            </a:p>
          </p:txBody>
        </p:sp>
      </p:grpSp>
      <p:sp>
        <p:nvSpPr>
          <p:cNvPr id="419855" name="AutoShape 15"/>
          <p:cNvSpPr>
            <a:spLocks noChangeArrowheads="1"/>
          </p:cNvSpPr>
          <p:nvPr/>
        </p:nvSpPr>
        <p:spPr bwMode="auto">
          <a:xfrm>
            <a:off x="7861300" y="2819400"/>
            <a:ext cx="2197100" cy="914400"/>
          </a:xfrm>
          <a:prstGeom prst="wedgeRoundRectCallout">
            <a:avLst>
              <a:gd name="adj1" fmla="val -101519"/>
              <a:gd name="adj2" fmla="val 16667"/>
              <a:gd name="adj3" fmla="val 16667"/>
            </a:avLst>
          </a:prstGeom>
          <a:solidFill>
            <a:srgbClr val="33CCCC"/>
          </a:solidFill>
          <a:ln w="9525">
            <a:solidFill>
              <a:schemeClr val="tx1"/>
            </a:solidFill>
            <a:miter lim="800000"/>
            <a:headEnd/>
            <a:tailEnd/>
          </a:ln>
        </p:spPr>
        <p:txBody>
          <a:bodyPr/>
          <a:lstStyle/>
          <a:p>
            <a:r>
              <a:rPr lang="en-US" sz="1000" b="1">
                <a:solidFill>
                  <a:srgbClr val="000000"/>
                </a:solidFill>
              </a:rPr>
              <a:t>Output</a:t>
            </a:r>
          </a:p>
          <a:p>
            <a:r>
              <a:rPr lang="en-US" sz="1000">
                <a:solidFill>
                  <a:srgbClr val="000000"/>
                </a:solidFill>
              </a:rPr>
              <a:t>+Supply &amp; Demand expressed in terms of jobs</a:t>
            </a:r>
          </a:p>
          <a:p>
            <a:r>
              <a:rPr lang="en-US" sz="1000">
                <a:solidFill>
                  <a:srgbClr val="000000"/>
                </a:solidFill>
              </a:rPr>
              <a:t>+ Flexible Mapping</a:t>
            </a:r>
            <a:endParaRPr lang="en-US" sz="1000" b="1">
              <a:solidFill>
                <a:srgbClr val="000000"/>
              </a:solidFill>
            </a:endParaRPr>
          </a:p>
        </p:txBody>
      </p:sp>
      <p:sp>
        <p:nvSpPr>
          <p:cNvPr id="419856" name="Text Box 16"/>
          <p:cNvSpPr txBox="1">
            <a:spLocks noChangeArrowheads="1"/>
          </p:cNvSpPr>
          <p:nvPr/>
        </p:nvSpPr>
        <p:spPr bwMode="auto">
          <a:xfrm>
            <a:off x="5141914" y="2794001"/>
            <a:ext cx="420687" cy="214313"/>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sz="1000">
                <a:solidFill>
                  <a:srgbClr val="000000"/>
                </a:solidFill>
                <a:latin typeface="Futura Bk" pitchFamily="34" charset="0"/>
                <a:cs typeface="Arial" charset="0"/>
              </a:rPr>
              <a:t>emp</a:t>
            </a:r>
          </a:p>
        </p:txBody>
      </p:sp>
      <p:sp>
        <p:nvSpPr>
          <p:cNvPr id="419857" name="Text Box 17"/>
          <p:cNvSpPr txBox="1">
            <a:spLocks noChangeArrowheads="1"/>
          </p:cNvSpPr>
          <p:nvPr/>
        </p:nvSpPr>
        <p:spPr bwMode="auto">
          <a:xfrm>
            <a:off x="6056314" y="2806701"/>
            <a:ext cx="814387" cy="214313"/>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sz="1000">
                <a:solidFill>
                  <a:srgbClr val="000000"/>
                </a:solidFill>
                <a:latin typeface="Futura Bk" pitchFamily="34" charset="0"/>
                <a:cs typeface="Arial" charset="0"/>
              </a:rPr>
              <a:t>Job-Projects</a:t>
            </a:r>
          </a:p>
        </p:txBody>
      </p:sp>
      <p:sp>
        <p:nvSpPr>
          <p:cNvPr id="419858" name="Text Box 18"/>
          <p:cNvSpPr txBox="1">
            <a:spLocks noChangeArrowheads="1"/>
          </p:cNvSpPr>
          <p:nvPr/>
        </p:nvSpPr>
        <p:spPr bwMode="auto">
          <a:xfrm>
            <a:off x="4800600" y="2590801"/>
            <a:ext cx="2344738" cy="214313"/>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sz="1000" b="1">
                <a:solidFill>
                  <a:srgbClr val="000000"/>
                </a:solidFill>
                <a:latin typeface="Futura Bk" pitchFamily="34" charset="0"/>
                <a:cs typeface="Arial" charset="0"/>
              </a:rPr>
              <a:t>Demand &amp; Supply Consolidation</a:t>
            </a:r>
          </a:p>
        </p:txBody>
      </p:sp>
      <p:sp>
        <p:nvSpPr>
          <p:cNvPr id="419859" name="AutoShape 19"/>
          <p:cNvSpPr>
            <a:spLocks noChangeArrowheads="1"/>
          </p:cNvSpPr>
          <p:nvPr/>
        </p:nvSpPr>
        <p:spPr bwMode="auto">
          <a:xfrm>
            <a:off x="1828800" y="4572000"/>
            <a:ext cx="2819400" cy="1295400"/>
          </a:xfrm>
          <a:prstGeom prst="wedgeRoundRectCallout">
            <a:avLst>
              <a:gd name="adj1" fmla="val 69426"/>
              <a:gd name="adj2" fmla="val -6005"/>
              <a:gd name="adj3" fmla="val 16667"/>
            </a:avLst>
          </a:prstGeom>
          <a:solidFill>
            <a:srgbClr val="F8C55E"/>
          </a:solidFill>
          <a:ln w="9525">
            <a:solidFill>
              <a:schemeClr val="tx1"/>
            </a:solidFill>
            <a:miter lim="800000"/>
            <a:headEnd/>
            <a:tailEnd/>
          </a:ln>
        </p:spPr>
        <p:txBody>
          <a:bodyPr/>
          <a:lstStyle/>
          <a:p>
            <a:r>
              <a:rPr lang="en-US" sz="1000" b="1">
                <a:solidFill>
                  <a:srgbClr val="000000"/>
                </a:solidFill>
              </a:rPr>
              <a:t>Input</a:t>
            </a:r>
          </a:p>
          <a:p>
            <a:r>
              <a:rPr lang="en-US" sz="1000">
                <a:solidFill>
                  <a:srgbClr val="000000"/>
                </a:solidFill>
              </a:rPr>
              <a:t>+Availability of Resources</a:t>
            </a:r>
          </a:p>
          <a:p>
            <a:r>
              <a:rPr lang="en-US" sz="1000">
                <a:solidFill>
                  <a:srgbClr val="000000"/>
                </a:solidFill>
              </a:rPr>
              <a:t>+Hiring &amp; training lead-times</a:t>
            </a:r>
          </a:p>
          <a:p>
            <a:r>
              <a:rPr lang="en-US" sz="1000">
                <a:solidFill>
                  <a:srgbClr val="000000"/>
                </a:solidFill>
              </a:rPr>
              <a:t>+ Job-Opportunity requirement </a:t>
            </a:r>
          </a:p>
          <a:p>
            <a:r>
              <a:rPr lang="en-US" sz="1000">
                <a:solidFill>
                  <a:srgbClr val="000000"/>
                </a:solidFill>
              </a:rPr>
              <a:t>+ employees job qualifications &amp; trainability</a:t>
            </a:r>
          </a:p>
          <a:p>
            <a:r>
              <a:rPr lang="en-US" sz="1000">
                <a:solidFill>
                  <a:srgbClr val="000000"/>
                </a:solidFill>
              </a:rPr>
              <a:t>+Job replacement requirements due to attrition</a:t>
            </a:r>
          </a:p>
        </p:txBody>
      </p:sp>
      <p:grpSp>
        <p:nvGrpSpPr>
          <p:cNvPr id="3" name="Group 20"/>
          <p:cNvGrpSpPr>
            <a:grpSpLocks/>
          </p:cNvGrpSpPr>
          <p:nvPr/>
        </p:nvGrpSpPr>
        <p:grpSpPr bwMode="auto">
          <a:xfrm>
            <a:off x="5181600" y="4572000"/>
            <a:ext cx="1524000" cy="1371600"/>
            <a:chOff x="2304" y="2880"/>
            <a:chExt cx="960" cy="864"/>
          </a:xfrm>
        </p:grpSpPr>
        <p:graphicFrame>
          <p:nvGraphicFramePr>
            <p:cNvPr id="1026" name="Object 21"/>
            <p:cNvGraphicFramePr>
              <a:graphicFrameLocks noChangeAspect="1"/>
            </p:cNvGraphicFramePr>
            <p:nvPr/>
          </p:nvGraphicFramePr>
          <p:xfrm>
            <a:off x="2400" y="2928"/>
            <a:ext cx="728" cy="768"/>
          </p:xfrm>
          <a:graphic>
            <a:graphicData uri="http://schemas.openxmlformats.org/presentationml/2006/ole">
              <mc:AlternateContent xmlns:mc="http://schemas.openxmlformats.org/markup-compatibility/2006">
                <mc:Choice xmlns:v="urn:schemas-microsoft-com:vml" Requires="v">
                  <p:oleObj spid="_x0000_s2118" name="Equation" r:id="rId8" imgW="1155600" imgH="1218960" progId="Equation.3">
                    <p:embed/>
                  </p:oleObj>
                </mc:Choice>
                <mc:Fallback>
                  <p:oleObj name="Equation" r:id="rId8" imgW="1155600" imgH="12189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0" y="2928"/>
                          <a:ext cx="728" cy="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5" name="Rectangle 22"/>
            <p:cNvSpPr>
              <a:spLocks noChangeArrowheads="1"/>
            </p:cNvSpPr>
            <p:nvPr/>
          </p:nvSpPr>
          <p:spPr bwMode="auto">
            <a:xfrm>
              <a:off x="2304" y="2880"/>
              <a:ext cx="960" cy="864"/>
            </a:xfrm>
            <a:prstGeom prst="rect">
              <a:avLst/>
            </a:prstGeom>
            <a:noFill/>
            <a:ln w="9525" algn="ctr">
              <a:solidFill>
                <a:schemeClr val="tx1"/>
              </a:solidFill>
              <a:miter lim="800000"/>
              <a:headEnd/>
              <a:tailEnd/>
            </a:ln>
          </p:spPr>
          <p:txBody>
            <a:bodyPr wrap="none" anchor="ctr"/>
            <a:lstStyle/>
            <a:p>
              <a:pPr algn="ctr"/>
              <a:endParaRPr lang="en-US">
                <a:solidFill>
                  <a:srgbClr val="000000"/>
                </a:solidFill>
              </a:endParaRPr>
            </a:p>
          </p:txBody>
        </p:sp>
      </p:grpSp>
      <p:sp>
        <p:nvSpPr>
          <p:cNvPr id="419863" name="Text Box 23"/>
          <p:cNvSpPr txBox="1">
            <a:spLocks noChangeArrowheads="1"/>
          </p:cNvSpPr>
          <p:nvPr/>
        </p:nvSpPr>
        <p:spPr bwMode="auto">
          <a:xfrm>
            <a:off x="5018088" y="4267201"/>
            <a:ext cx="1992312" cy="214313"/>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sz="1000" b="1">
                <a:solidFill>
                  <a:srgbClr val="000000"/>
                </a:solidFill>
                <a:latin typeface="Futura Bk" pitchFamily="34" charset="0"/>
                <a:cs typeface="Arial" charset="0"/>
              </a:rPr>
              <a:t>Mathematical Optimization</a:t>
            </a:r>
          </a:p>
        </p:txBody>
      </p:sp>
      <p:sp>
        <p:nvSpPr>
          <p:cNvPr id="1039" name="Text Box 24"/>
          <p:cNvSpPr txBox="1">
            <a:spLocks noChangeArrowheads="1"/>
          </p:cNvSpPr>
          <p:nvPr/>
        </p:nvSpPr>
        <p:spPr bwMode="auto">
          <a:xfrm>
            <a:off x="5428926" y="6186488"/>
            <a:ext cx="1183337" cy="523220"/>
          </a:xfrm>
          <a:prstGeom prst="rect">
            <a:avLst/>
          </a:prstGeom>
          <a:noFill/>
          <a:ln w="28575" algn="ctr">
            <a:noFill/>
            <a:miter lim="800000"/>
            <a:headEnd/>
            <a:tailEnd/>
          </a:ln>
        </p:spPr>
        <p:txBody>
          <a:bodyPr wrap="none">
            <a:spAutoFit/>
          </a:bodyPr>
          <a:lstStyle/>
          <a:p>
            <a:pPr algn="ctr"/>
            <a:r>
              <a:rPr lang="en-US" sz="2800" b="1">
                <a:solidFill>
                  <a:srgbClr val="000000"/>
                </a:solidFill>
              </a:rPr>
              <a:t>Engine</a:t>
            </a:r>
          </a:p>
        </p:txBody>
      </p:sp>
      <p:pic>
        <p:nvPicPr>
          <p:cNvPr id="419865" name="Picture 3"/>
          <p:cNvPicPr>
            <a:picLocks noChangeAspect="1" noChangeArrowheads="1"/>
          </p:cNvPicPr>
          <p:nvPr/>
        </p:nvPicPr>
        <p:blipFill>
          <a:blip r:embed="rId10" cstate="print"/>
          <a:srcRect/>
          <a:stretch>
            <a:fillRect/>
          </a:stretch>
        </p:blipFill>
        <p:spPr bwMode="auto">
          <a:xfrm>
            <a:off x="7772400" y="3962401"/>
            <a:ext cx="1447800" cy="1204913"/>
          </a:xfrm>
          <a:prstGeom prst="rect">
            <a:avLst/>
          </a:prstGeom>
          <a:noFill/>
          <a:ln w="9525">
            <a:noFill/>
            <a:miter lim="800000"/>
            <a:headEnd/>
            <a:tailEnd/>
          </a:ln>
        </p:spPr>
      </p:pic>
      <p:pic>
        <p:nvPicPr>
          <p:cNvPr id="419866" name="Picture 3"/>
          <p:cNvPicPr>
            <a:picLocks noChangeAspect="1" noChangeArrowheads="1"/>
          </p:cNvPicPr>
          <p:nvPr/>
        </p:nvPicPr>
        <p:blipFill>
          <a:blip r:embed="rId11" cstate="print"/>
          <a:srcRect/>
          <a:stretch>
            <a:fillRect/>
          </a:stretch>
        </p:blipFill>
        <p:spPr bwMode="auto">
          <a:xfrm>
            <a:off x="7772400" y="5426076"/>
            <a:ext cx="1447800" cy="1203325"/>
          </a:xfrm>
          <a:prstGeom prst="rect">
            <a:avLst/>
          </a:prstGeom>
          <a:noFill/>
          <a:ln w="9525">
            <a:noFill/>
            <a:miter lim="800000"/>
            <a:headEnd/>
            <a:tailEnd/>
          </a:ln>
        </p:spPr>
      </p:pic>
      <p:sp>
        <p:nvSpPr>
          <p:cNvPr id="419867" name="Line 27"/>
          <p:cNvSpPr>
            <a:spLocks noChangeShapeType="1"/>
          </p:cNvSpPr>
          <p:nvPr/>
        </p:nvSpPr>
        <p:spPr bwMode="auto">
          <a:xfrm>
            <a:off x="6705600" y="5257800"/>
            <a:ext cx="990600" cy="0"/>
          </a:xfrm>
          <a:prstGeom prst="line">
            <a:avLst/>
          </a:prstGeom>
          <a:noFill/>
          <a:ln w="76200">
            <a:solidFill>
              <a:schemeClr val="tx1"/>
            </a:solidFill>
            <a:round/>
            <a:headEnd/>
            <a:tailEnd type="triangle" w="med" len="med"/>
          </a:ln>
        </p:spPr>
        <p:txBody>
          <a:bodyPr/>
          <a:lstStyle/>
          <a:p>
            <a:pPr algn="ctr"/>
            <a:endParaRPr lang="en-US">
              <a:solidFill>
                <a:srgbClr val="000000"/>
              </a:solidFill>
            </a:endParaRPr>
          </a:p>
        </p:txBody>
      </p:sp>
      <p:sp>
        <p:nvSpPr>
          <p:cNvPr id="419868" name="Text Box 28"/>
          <p:cNvSpPr txBox="1">
            <a:spLocks noChangeArrowheads="1"/>
          </p:cNvSpPr>
          <p:nvPr/>
        </p:nvSpPr>
        <p:spPr bwMode="auto">
          <a:xfrm>
            <a:off x="9220200" y="4286251"/>
            <a:ext cx="1358900" cy="919163"/>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sz="1000" b="1">
                <a:solidFill>
                  <a:srgbClr val="000000"/>
                </a:solidFill>
                <a:latin typeface="Futura Bk" pitchFamily="34" charset="0"/>
                <a:cs typeface="Arial" charset="0"/>
              </a:rPr>
              <a:t>1) Allocation Plan</a:t>
            </a:r>
          </a:p>
          <a:p>
            <a:pPr marL="457200" indent="-457200">
              <a:lnSpc>
                <a:spcPct val="80000"/>
              </a:lnSpc>
              <a:spcBef>
                <a:spcPct val="25000"/>
              </a:spcBef>
              <a:spcAft>
                <a:spcPct val="10000"/>
              </a:spcAft>
              <a:buClr>
                <a:srgbClr val="ABA69F"/>
              </a:buClr>
              <a:buSzPct val="85000"/>
            </a:pPr>
            <a:endParaRPr lang="en-US" sz="1000" b="1">
              <a:solidFill>
                <a:srgbClr val="000000"/>
              </a:solidFill>
              <a:latin typeface="Futura Bk" pitchFamily="34" charset="0"/>
              <a:cs typeface="Arial" charset="0"/>
            </a:endParaRPr>
          </a:p>
          <a:p>
            <a:pPr marL="457200" indent="-457200">
              <a:lnSpc>
                <a:spcPct val="80000"/>
              </a:lnSpc>
              <a:spcBef>
                <a:spcPct val="25000"/>
              </a:spcBef>
              <a:spcAft>
                <a:spcPct val="10000"/>
              </a:spcAft>
              <a:buClr>
                <a:srgbClr val="ABA69F"/>
              </a:buClr>
              <a:buSzPct val="85000"/>
            </a:pPr>
            <a:r>
              <a:rPr lang="en-US" sz="1000" b="1">
                <a:solidFill>
                  <a:srgbClr val="000000"/>
                </a:solidFill>
                <a:latin typeface="Futura Bk" pitchFamily="34" charset="0"/>
                <a:cs typeface="Arial" charset="0"/>
              </a:rPr>
              <a:t>2) Workforce</a:t>
            </a:r>
          </a:p>
          <a:p>
            <a:pPr marL="457200" indent="-457200">
              <a:lnSpc>
                <a:spcPct val="80000"/>
              </a:lnSpc>
              <a:spcBef>
                <a:spcPct val="25000"/>
              </a:spcBef>
              <a:spcAft>
                <a:spcPct val="10000"/>
              </a:spcAft>
              <a:buClr>
                <a:srgbClr val="ABA69F"/>
              </a:buClr>
              <a:buSzPct val="85000"/>
            </a:pPr>
            <a:r>
              <a:rPr lang="en-US" sz="1000" b="1">
                <a:solidFill>
                  <a:srgbClr val="000000"/>
                </a:solidFill>
                <a:latin typeface="Futura Bk" pitchFamily="34" charset="0"/>
                <a:cs typeface="Arial" charset="0"/>
              </a:rPr>
              <a:t>Transformation</a:t>
            </a:r>
          </a:p>
          <a:p>
            <a:pPr marL="457200" indent="-457200">
              <a:lnSpc>
                <a:spcPct val="80000"/>
              </a:lnSpc>
              <a:spcBef>
                <a:spcPct val="25000"/>
              </a:spcBef>
              <a:spcAft>
                <a:spcPct val="10000"/>
              </a:spcAft>
              <a:buClr>
                <a:srgbClr val="ABA69F"/>
              </a:buClr>
              <a:buSzPct val="85000"/>
            </a:pPr>
            <a:r>
              <a:rPr lang="en-US" sz="1000" b="1">
                <a:solidFill>
                  <a:srgbClr val="000000"/>
                </a:solidFill>
                <a:latin typeface="Futura Bk" pitchFamily="34" charset="0"/>
                <a:cs typeface="Arial" charset="0"/>
              </a:rPr>
              <a:t>Plan</a:t>
            </a:r>
          </a:p>
        </p:txBody>
      </p:sp>
      <p:sp>
        <p:nvSpPr>
          <p:cNvPr id="419869" name="Text Box 29"/>
          <p:cNvSpPr txBox="1">
            <a:spLocks noChangeArrowheads="1"/>
          </p:cNvSpPr>
          <p:nvPr/>
        </p:nvSpPr>
        <p:spPr bwMode="auto">
          <a:xfrm>
            <a:off x="9415463" y="5881688"/>
            <a:ext cx="1103312" cy="214312"/>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sz="1000" b="1">
                <a:solidFill>
                  <a:srgbClr val="000000"/>
                </a:solidFill>
                <a:latin typeface="Futura Bk" pitchFamily="34" charset="0"/>
                <a:cs typeface="Arial" charset="0"/>
              </a:rPr>
              <a:t>3) Hiring Plan</a:t>
            </a:r>
          </a:p>
        </p:txBody>
      </p:sp>
    </p:spTree>
    <p:extLst>
      <p:ext uri="{BB962C8B-B14F-4D97-AF65-F5344CB8AC3E}">
        <p14:creationId xmlns:p14="http://schemas.microsoft.com/office/powerpoint/2010/main" val="10132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45"/>
                                        </p:tgtEl>
                                        <p:attrNameLst>
                                          <p:attrName>style.visibility</p:attrName>
                                        </p:attrNameLst>
                                      </p:cBhvr>
                                      <p:to>
                                        <p:strVal val="visible"/>
                                      </p:to>
                                    </p:set>
                                    <p:animEffect transition="in" filter="blinds(horizontal)">
                                      <p:cBhvr>
                                        <p:cTn id="7" dur="500"/>
                                        <p:tgtEl>
                                          <p:spTgt spid="4198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57"/>
                                        </p:tgtEl>
                                        <p:attrNameLst>
                                          <p:attrName>style.visibility</p:attrName>
                                        </p:attrNameLst>
                                      </p:cBhvr>
                                      <p:to>
                                        <p:strVal val="visible"/>
                                      </p:to>
                                    </p:set>
                                    <p:animEffect transition="in" filter="blinds(horizontal)">
                                      <p:cBhvr>
                                        <p:cTn id="12" dur="500"/>
                                        <p:tgtEl>
                                          <p:spTgt spid="41985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19856"/>
                                        </p:tgtEl>
                                        <p:attrNameLst>
                                          <p:attrName>style.visibility</p:attrName>
                                        </p:attrNameLst>
                                      </p:cBhvr>
                                      <p:to>
                                        <p:strVal val="visible"/>
                                      </p:to>
                                    </p:set>
                                    <p:animEffect transition="in" filter="blinds(horizontal)">
                                      <p:cBhvr>
                                        <p:cTn id="15" dur="500"/>
                                        <p:tgtEl>
                                          <p:spTgt spid="4198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19858"/>
                                        </p:tgtEl>
                                        <p:attrNameLst>
                                          <p:attrName>style.visibility</p:attrName>
                                        </p:attrNameLst>
                                      </p:cBhvr>
                                      <p:to>
                                        <p:strVal val="visible"/>
                                      </p:to>
                                    </p:set>
                                    <p:animEffect transition="in" filter="blinds(horizontal)">
                                      <p:cBhvr>
                                        <p:cTn id="18" dur="500"/>
                                        <p:tgtEl>
                                          <p:spTgt spid="419858"/>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19855"/>
                                        </p:tgtEl>
                                        <p:attrNameLst>
                                          <p:attrName>style.visibility</p:attrName>
                                        </p:attrNameLst>
                                      </p:cBhvr>
                                      <p:to>
                                        <p:strVal val="visible"/>
                                      </p:to>
                                    </p:set>
                                    <p:animEffect transition="in" filter="blinds(horizontal)">
                                      <p:cBhvr>
                                        <p:cTn id="24" dur="500"/>
                                        <p:tgtEl>
                                          <p:spTgt spid="41985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19859"/>
                                        </p:tgtEl>
                                        <p:attrNameLst>
                                          <p:attrName>style.visibility</p:attrName>
                                        </p:attrNameLst>
                                      </p:cBhvr>
                                      <p:to>
                                        <p:strVal val="visible"/>
                                      </p:to>
                                    </p:set>
                                    <p:animEffect transition="in" filter="blinds(horizontal)">
                                      <p:cBhvr>
                                        <p:cTn id="29" dur="500"/>
                                        <p:tgtEl>
                                          <p:spTgt spid="41985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19863"/>
                                        </p:tgtEl>
                                        <p:attrNameLst>
                                          <p:attrName>style.visibility</p:attrName>
                                        </p:attrNameLst>
                                      </p:cBhvr>
                                      <p:to>
                                        <p:strVal val="visible"/>
                                      </p:to>
                                    </p:set>
                                    <p:animEffect transition="in" filter="blinds(horizontal)">
                                      <p:cBhvr>
                                        <p:cTn id="32" dur="500"/>
                                        <p:tgtEl>
                                          <p:spTgt spid="419863"/>
                                        </p:tgtEl>
                                      </p:cBhvr>
                                    </p:animEffect>
                                  </p:childTnLst>
                                </p:cTn>
                              </p:par>
                              <p:par>
                                <p:cTn id="33" presetID="3" presetClass="entr" presetSubtype="1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19867"/>
                                        </p:tgtEl>
                                        <p:attrNameLst>
                                          <p:attrName>style.visibility</p:attrName>
                                        </p:attrNameLst>
                                      </p:cBhvr>
                                      <p:to>
                                        <p:strVal val="visible"/>
                                      </p:to>
                                    </p:set>
                                    <p:animEffect transition="in" filter="blinds(horizontal)">
                                      <p:cBhvr>
                                        <p:cTn id="38" dur="500"/>
                                        <p:tgtEl>
                                          <p:spTgt spid="419867"/>
                                        </p:tgtEl>
                                      </p:cBhvr>
                                    </p:animEffect>
                                  </p:childTnLst>
                                </p:cTn>
                              </p:par>
                              <p:par>
                                <p:cTn id="39" presetID="3" presetClass="entr" presetSubtype="10" fill="hold" nodeType="withEffect">
                                  <p:stCondLst>
                                    <p:cond delay="0"/>
                                  </p:stCondLst>
                                  <p:childTnLst>
                                    <p:set>
                                      <p:cBhvr>
                                        <p:cTn id="40" dur="1" fill="hold">
                                          <p:stCondLst>
                                            <p:cond delay="0"/>
                                          </p:stCondLst>
                                        </p:cTn>
                                        <p:tgtEl>
                                          <p:spTgt spid="419865"/>
                                        </p:tgtEl>
                                        <p:attrNameLst>
                                          <p:attrName>style.visibility</p:attrName>
                                        </p:attrNameLst>
                                      </p:cBhvr>
                                      <p:to>
                                        <p:strVal val="visible"/>
                                      </p:to>
                                    </p:set>
                                    <p:animEffect transition="in" filter="blinds(horizontal)">
                                      <p:cBhvr>
                                        <p:cTn id="41" dur="500"/>
                                        <p:tgtEl>
                                          <p:spTgt spid="419865"/>
                                        </p:tgtEl>
                                      </p:cBhvr>
                                    </p:animEffect>
                                  </p:childTnLst>
                                </p:cTn>
                              </p:par>
                              <p:par>
                                <p:cTn id="42" presetID="3" presetClass="entr" presetSubtype="10" fill="hold" nodeType="withEffect">
                                  <p:stCondLst>
                                    <p:cond delay="0"/>
                                  </p:stCondLst>
                                  <p:childTnLst>
                                    <p:set>
                                      <p:cBhvr>
                                        <p:cTn id="43" dur="1" fill="hold">
                                          <p:stCondLst>
                                            <p:cond delay="0"/>
                                          </p:stCondLst>
                                        </p:cTn>
                                        <p:tgtEl>
                                          <p:spTgt spid="419866"/>
                                        </p:tgtEl>
                                        <p:attrNameLst>
                                          <p:attrName>style.visibility</p:attrName>
                                        </p:attrNameLst>
                                      </p:cBhvr>
                                      <p:to>
                                        <p:strVal val="visible"/>
                                      </p:to>
                                    </p:set>
                                    <p:animEffect transition="in" filter="blinds(horizontal)">
                                      <p:cBhvr>
                                        <p:cTn id="44" dur="500"/>
                                        <p:tgtEl>
                                          <p:spTgt spid="41986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19868"/>
                                        </p:tgtEl>
                                        <p:attrNameLst>
                                          <p:attrName>style.visibility</p:attrName>
                                        </p:attrNameLst>
                                      </p:cBhvr>
                                      <p:to>
                                        <p:strVal val="visible"/>
                                      </p:to>
                                    </p:set>
                                    <p:animEffect transition="in" filter="blinds(horizontal)">
                                      <p:cBhvr>
                                        <p:cTn id="47" dur="500"/>
                                        <p:tgtEl>
                                          <p:spTgt spid="41986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19869"/>
                                        </p:tgtEl>
                                        <p:attrNameLst>
                                          <p:attrName>style.visibility</p:attrName>
                                        </p:attrNameLst>
                                      </p:cBhvr>
                                      <p:to>
                                        <p:strVal val="visible"/>
                                      </p:to>
                                    </p:set>
                                    <p:animEffect transition="in" filter="blinds(horizontal)">
                                      <p:cBhvr>
                                        <p:cTn id="50" dur="500"/>
                                        <p:tgtEl>
                                          <p:spTgt spid="419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5" grpId="0" animBg="1"/>
      <p:bldP spid="419855" grpId="0" animBg="1"/>
      <p:bldP spid="419856" grpId="0"/>
      <p:bldP spid="419857" grpId="0"/>
      <p:bldP spid="419858" grpId="0"/>
      <p:bldP spid="419859" grpId="0" animBg="1"/>
      <p:bldP spid="419863" grpId="0"/>
      <p:bldP spid="419867" grpId="0" animBg="1"/>
      <p:bldP spid="419868" grpId="0"/>
      <p:bldP spid="4198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2" name="Rectangle 24"/>
          <p:cNvSpPr>
            <a:spLocks noGrp="1" noChangeArrowheads="1"/>
          </p:cNvSpPr>
          <p:nvPr>
            <p:ph type="body" idx="1"/>
          </p:nvPr>
        </p:nvSpPr>
        <p:spPr>
          <a:xfrm>
            <a:off x="6265678" y="4746626"/>
            <a:ext cx="3559175" cy="2111375"/>
          </a:xfr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lvl="1" eaLnBrk="1" hangingPunct="1">
              <a:lnSpc>
                <a:spcPct val="100000"/>
              </a:lnSpc>
              <a:buFontTx/>
              <a:buNone/>
              <a:defRPr/>
            </a:pPr>
            <a:r>
              <a:rPr lang="en-US" sz="1600" b="1" dirty="0">
                <a:solidFill>
                  <a:schemeClr val="tx1"/>
                </a:solidFill>
              </a:rPr>
              <a:t> </a:t>
            </a:r>
            <a:r>
              <a:rPr lang="en-US" sz="1800" b="1" dirty="0">
                <a:solidFill>
                  <a:schemeClr val="tx1"/>
                </a:solidFill>
              </a:rPr>
              <a:t>Example</a:t>
            </a:r>
            <a:endParaRPr lang="en-US" sz="1400" b="1" dirty="0">
              <a:solidFill>
                <a:schemeClr val="tx1"/>
              </a:solidFill>
            </a:endParaRPr>
          </a:p>
          <a:p>
            <a:pPr lvl="1" eaLnBrk="1" hangingPunct="1">
              <a:lnSpc>
                <a:spcPct val="100000"/>
              </a:lnSpc>
              <a:defRPr/>
            </a:pPr>
            <a:r>
              <a:rPr lang="en-US" altLang="zh-CN" sz="1050" b="1" dirty="0">
                <a:solidFill>
                  <a:schemeClr val="tx1"/>
                </a:solidFill>
                <a:ea typeface="SimSun" pitchFamily="2" charset="-122"/>
              </a:rPr>
              <a:t>Capability</a:t>
            </a:r>
            <a:r>
              <a:rPr lang="en-US" altLang="zh-CN" sz="1050" dirty="0">
                <a:solidFill>
                  <a:schemeClr val="tx1"/>
                </a:solidFill>
                <a:ea typeface="SimSun" pitchFamily="2" charset="-122"/>
              </a:rPr>
              <a:t>–Apps Development, IT </a:t>
            </a:r>
            <a:r>
              <a:rPr lang="en-US" altLang="zh-CN" sz="1050" dirty="0" err="1">
                <a:solidFill>
                  <a:schemeClr val="tx1"/>
                </a:solidFill>
                <a:ea typeface="SimSun" pitchFamily="2" charset="-122"/>
              </a:rPr>
              <a:t>Admnistration</a:t>
            </a:r>
            <a:endParaRPr lang="en-US" altLang="zh-CN" sz="1050" dirty="0">
              <a:solidFill>
                <a:schemeClr val="tx1"/>
              </a:solidFill>
              <a:ea typeface="SimSun" pitchFamily="2" charset="-122"/>
            </a:endParaRPr>
          </a:p>
          <a:p>
            <a:pPr lvl="1" eaLnBrk="1" hangingPunct="1">
              <a:lnSpc>
                <a:spcPct val="100000"/>
              </a:lnSpc>
              <a:defRPr/>
            </a:pPr>
            <a:r>
              <a:rPr lang="en-US" altLang="zh-CN" sz="1050" b="1" dirty="0" err="1">
                <a:solidFill>
                  <a:schemeClr val="tx1"/>
                </a:solidFill>
                <a:ea typeface="SimSun" pitchFamily="2" charset="-122"/>
              </a:rPr>
              <a:t>WFtype</a:t>
            </a:r>
            <a:r>
              <a:rPr lang="en-US" altLang="zh-CN" sz="1050" dirty="0">
                <a:solidFill>
                  <a:schemeClr val="tx1"/>
                </a:solidFill>
                <a:ea typeface="SimSun" pitchFamily="2" charset="-122"/>
              </a:rPr>
              <a:t> – RWF or CWF </a:t>
            </a:r>
          </a:p>
          <a:p>
            <a:pPr lvl="1" eaLnBrk="1" hangingPunct="1">
              <a:lnSpc>
                <a:spcPct val="100000"/>
              </a:lnSpc>
              <a:defRPr/>
            </a:pPr>
            <a:r>
              <a:rPr lang="en-US" altLang="zh-CN" sz="1050" b="1" dirty="0">
                <a:solidFill>
                  <a:schemeClr val="tx1"/>
                </a:solidFill>
                <a:ea typeface="SimSun" pitchFamily="2" charset="-122"/>
              </a:rPr>
              <a:t>Job level </a:t>
            </a:r>
            <a:r>
              <a:rPr lang="en-US" altLang="zh-CN" sz="1050" dirty="0">
                <a:solidFill>
                  <a:schemeClr val="tx1"/>
                </a:solidFill>
                <a:ea typeface="SimSun" pitchFamily="2" charset="-122"/>
              </a:rPr>
              <a:t>– ENT, INT, EXP, MAS</a:t>
            </a:r>
          </a:p>
          <a:p>
            <a:pPr lvl="1" eaLnBrk="1" hangingPunct="1">
              <a:lnSpc>
                <a:spcPct val="100000"/>
              </a:lnSpc>
              <a:defRPr/>
            </a:pPr>
            <a:r>
              <a:rPr lang="en-US" altLang="zh-CN" sz="1050" b="1" dirty="0">
                <a:solidFill>
                  <a:schemeClr val="tx1"/>
                </a:solidFill>
                <a:ea typeface="SimSun" pitchFamily="2" charset="-122"/>
              </a:rPr>
              <a:t>Role</a:t>
            </a:r>
            <a:r>
              <a:rPr lang="en-US" altLang="zh-CN" sz="1050" dirty="0">
                <a:solidFill>
                  <a:schemeClr val="tx1"/>
                </a:solidFill>
                <a:ea typeface="SimSun" pitchFamily="2" charset="-122"/>
              </a:rPr>
              <a:t> – Developer, Manager</a:t>
            </a:r>
          </a:p>
          <a:p>
            <a:pPr lvl="1" eaLnBrk="1" hangingPunct="1">
              <a:lnSpc>
                <a:spcPct val="100000"/>
              </a:lnSpc>
              <a:defRPr/>
            </a:pPr>
            <a:r>
              <a:rPr lang="en-US" altLang="zh-CN" sz="1050" b="1" dirty="0">
                <a:solidFill>
                  <a:schemeClr val="tx1"/>
                </a:solidFill>
                <a:ea typeface="SimSun" pitchFamily="2" charset="-122"/>
              </a:rPr>
              <a:t>Industry Domain – Manufacturing, Aerospace, Fina</a:t>
            </a:r>
            <a:r>
              <a:rPr lang="en-US" altLang="zh-CN" sz="1050" dirty="0">
                <a:solidFill>
                  <a:schemeClr val="tx1"/>
                </a:solidFill>
                <a:ea typeface="SimSun" pitchFamily="2" charset="-122"/>
              </a:rPr>
              <a:t>nce, </a:t>
            </a:r>
          </a:p>
          <a:p>
            <a:pPr lvl="1" eaLnBrk="1" hangingPunct="1">
              <a:lnSpc>
                <a:spcPct val="100000"/>
              </a:lnSpc>
              <a:defRPr/>
            </a:pPr>
            <a:r>
              <a:rPr lang="en-US" altLang="zh-CN" sz="1050" b="1" dirty="0">
                <a:solidFill>
                  <a:schemeClr val="tx1"/>
                </a:solidFill>
                <a:ea typeface="SimSun" pitchFamily="2" charset="-122"/>
              </a:rPr>
              <a:t>Location Type:</a:t>
            </a:r>
            <a:r>
              <a:rPr lang="en-US" altLang="zh-CN" sz="1050" dirty="0">
                <a:solidFill>
                  <a:schemeClr val="tx1"/>
                </a:solidFill>
                <a:ea typeface="SimSun" pitchFamily="2" charset="-122"/>
              </a:rPr>
              <a:t> Onsite, Offshore</a:t>
            </a:r>
          </a:p>
          <a:p>
            <a:pPr lvl="1" eaLnBrk="1" hangingPunct="1">
              <a:lnSpc>
                <a:spcPct val="100000"/>
              </a:lnSpc>
              <a:defRPr/>
            </a:pPr>
            <a:r>
              <a:rPr lang="en-US" altLang="zh-CN" sz="1050" b="1" dirty="0">
                <a:solidFill>
                  <a:schemeClr val="tx1"/>
                </a:solidFill>
                <a:ea typeface="SimSun" pitchFamily="2" charset="-122"/>
              </a:rPr>
              <a:t>Location</a:t>
            </a:r>
            <a:r>
              <a:rPr lang="en-US" altLang="zh-CN" sz="1100" dirty="0">
                <a:solidFill>
                  <a:schemeClr val="tx1"/>
                </a:solidFill>
                <a:ea typeface="SimSun" pitchFamily="2" charset="-122"/>
              </a:rPr>
              <a:t> – Bangalore, Chennai (offshore), USA, Germany, UK (on site)</a:t>
            </a:r>
          </a:p>
          <a:p>
            <a:pPr lvl="1" eaLnBrk="1" hangingPunct="1">
              <a:lnSpc>
                <a:spcPct val="100000"/>
              </a:lnSpc>
              <a:defRPr/>
            </a:pPr>
            <a:r>
              <a:rPr lang="en-US" altLang="zh-CN" sz="1100" b="1" dirty="0">
                <a:solidFill>
                  <a:schemeClr val="tx1"/>
                </a:solidFill>
                <a:ea typeface="SimSun" pitchFamily="2" charset="-122"/>
              </a:rPr>
              <a:t>Job Code: </a:t>
            </a:r>
            <a:r>
              <a:rPr lang="en-US" altLang="zh-CN" sz="1100" dirty="0">
                <a:solidFill>
                  <a:schemeClr val="tx1"/>
                </a:solidFill>
                <a:ea typeface="SimSun" pitchFamily="2" charset="-122"/>
              </a:rPr>
              <a:t>ENG0001</a:t>
            </a:r>
          </a:p>
          <a:p>
            <a:pPr lvl="1" eaLnBrk="1" hangingPunct="1">
              <a:lnSpc>
                <a:spcPct val="100000"/>
              </a:lnSpc>
              <a:defRPr/>
            </a:pPr>
            <a:r>
              <a:rPr lang="en-US" altLang="zh-CN" sz="1100" b="1" dirty="0">
                <a:solidFill>
                  <a:schemeClr val="tx1"/>
                </a:solidFill>
                <a:ea typeface="SimSun" pitchFamily="2" charset="-122"/>
              </a:rPr>
              <a:t>Resource Pool</a:t>
            </a:r>
            <a:r>
              <a:rPr lang="en-US" altLang="zh-CN" sz="1100" dirty="0">
                <a:solidFill>
                  <a:schemeClr val="tx1"/>
                </a:solidFill>
                <a:ea typeface="SimSun" pitchFamily="2" charset="-122"/>
              </a:rPr>
              <a:t>: AMS Healthcare Applications</a:t>
            </a:r>
          </a:p>
          <a:p>
            <a:pPr lvl="1" eaLnBrk="1" hangingPunct="1">
              <a:lnSpc>
                <a:spcPct val="100000"/>
              </a:lnSpc>
              <a:defRPr/>
            </a:pPr>
            <a:r>
              <a:rPr lang="en-US" altLang="zh-CN" sz="1100" b="1" dirty="0">
                <a:solidFill>
                  <a:schemeClr val="tx1"/>
                </a:solidFill>
                <a:ea typeface="SimSun" pitchFamily="2" charset="-122"/>
              </a:rPr>
              <a:t>Business segment: </a:t>
            </a:r>
            <a:r>
              <a:rPr lang="en-US" altLang="zh-CN" sz="1100" dirty="0">
                <a:solidFill>
                  <a:schemeClr val="tx1"/>
                </a:solidFill>
                <a:ea typeface="SimSun" pitchFamily="2" charset="-122"/>
              </a:rPr>
              <a:t>Apps</a:t>
            </a:r>
          </a:p>
        </p:txBody>
      </p:sp>
      <p:sp>
        <p:nvSpPr>
          <p:cNvPr id="34" name="Rectangle 33"/>
          <p:cNvSpPr/>
          <p:nvPr/>
        </p:nvSpPr>
        <p:spPr>
          <a:xfrm>
            <a:off x="1676400" y="3352800"/>
            <a:ext cx="4267200" cy="3124200"/>
          </a:xfrm>
          <a:prstGeom prst="rect">
            <a:avLst/>
          </a:prstGeom>
          <a:noFill/>
          <a:ln w="9525">
            <a:solidFill>
              <a:schemeClr val="bg1">
                <a:lumMod val="50000"/>
              </a:schemeClr>
            </a:solidFill>
            <a:miter lim="800000"/>
            <a:headEnd/>
            <a:tailEnd/>
          </a:ln>
        </p:spPr>
        <p:txBody>
          <a:bodyPr wrap="none" anchor="ctr"/>
          <a:lstStyle/>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600" b="1">
              <a:solidFill>
                <a:srgbClr val="92D050"/>
              </a:solidFill>
            </a:endParaRPr>
          </a:p>
          <a:p>
            <a:r>
              <a:rPr lang="en-US" sz="1600" b="1">
                <a:solidFill>
                  <a:srgbClr val="92D050"/>
                </a:solidFill>
              </a:rPr>
              <a:t>Technical </a:t>
            </a:r>
            <a:r>
              <a:rPr lang="en-US" sz="1600" b="1" dirty="0">
                <a:solidFill>
                  <a:srgbClr val="92D050"/>
                </a:solidFill>
              </a:rPr>
              <a:t>Attributes</a:t>
            </a:r>
          </a:p>
        </p:txBody>
      </p:sp>
      <p:sp>
        <p:nvSpPr>
          <p:cNvPr id="32" name="Rectangle 31"/>
          <p:cNvSpPr/>
          <p:nvPr/>
        </p:nvSpPr>
        <p:spPr>
          <a:xfrm>
            <a:off x="6019800" y="3268662"/>
            <a:ext cx="4648200" cy="11727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p>
          <a:p>
            <a:pPr algn="just"/>
            <a:endParaRPr lang="en-US" b="1" dirty="0"/>
          </a:p>
          <a:p>
            <a:pPr algn="just"/>
            <a:endParaRPr lang="en-US" b="1" dirty="0"/>
          </a:p>
          <a:p>
            <a:pPr algn="just"/>
            <a:endParaRPr lang="en-US" sz="1400" b="1" dirty="0"/>
          </a:p>
          <a:p>
            <a:pPr algn="just"/>
            <a:r>
              <a:rPr lang="en-US" sz="1400" b="1" dirty="0">
                <a:solidFill>
                  <a:schemeClr val="tx1">
                    <a:lumMod val="50000"/>
                    <a:lumOff val="50000"/>
                  </a:schemeClr>
                </a:solidFill>
              </a:rPr>
              <a:t>Organizational Attributes</a:t>
            </a:r>
          </a:p>
        </p:txBody>
      </p:sp>
      <p:sp>
        <p:nvSpPr>
          <p:cNvPr id="21506" name="Rectangle 2"/>
          <p:cNvSpPr>
            <a:spLocks noGrp="1" noChangeArrowheads="1"/>
          </p:cNvSpPr>
          <p:nvPr>
            <p:ph type="title"/>
          </p:nvPr>
        </p:nvSpPr>
        <p:spPr>
          <a:xfrm>
            <a:off x="1981200" y="114300"/>
            <a:ext cx="8305800" cy="742950"/>
          </a:xfrm>
        </p:spPr>
        <p:txBody>
          <a:bodyPr>
            <a:normAutofit fontScale="90000"/>
          </a:bodyPr>
          <a:lstStyle/>
          <a:p>
            <a:pPr algn="l" eaLnBrk="1" hangingPunct="1">
              <a:defRPr/>
            </a:pPr>
            <a:r>
              <a:rPr dirty="0" smtClean="0"/>
              <a:t>Employee-job characterization</a:t>
            </a:r>
            <a:r>
              <a:rPr lang="en-US" dirty="0" smtClean="0"/>
              <a:t/>
            </a:r>
            <a:br>
              <a:rPr lang="en-US" dirty="0" smtClean="0"/>
            </a:br>
            <a:r>
              <a:rPr lang="en-US" sz="2700" dirty="0">
                <a:solidFill>
                  <a:schemeClr val="bg1">
                    <a:lumMod val="65000"/>
                  </a:schemeClr>
                </a:solidFill>
              </a:rPr>
              <a:t>RP Matching Taxonomy</a:t>
            </a:r>
            <a:endParaRPr dirty="0" smtClean="0">
              <a:solidFill>
                <a:schemeClr val="bg1">
                  <a:lumMod val="65000"/>
                </a:schemeClr>
              </a:solidFill>
            </a:endParaRPr>
          </a:p>
        </p:txBody>
      </p:sp>
      <p:sp>
        <p:nvSpPr>
          <p:cNvPr id="73731" name="Rectangle 3"/>
          <p:cNvSpPr>
            <a:spLocks noChangeArrowheads="1"/>
          </p:cNvSpPr>
          <p:nvPr/>
        </p:nvSpPr>
        <p:spPr bwMode="auto">
          <a:xfrm>
            <a:off x="1752600" y="4335462"/>
            <a:ext cx="1628775" cy="685800"/>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5000"/>
              </a:lnSpc>
              <a:defRPr/>
            </a:pPr>
            <a:r>
              <a:rPr lang="en-US" sz="1200" dirty="0">
                <a:solidFill>
                  <a:schemeClr val="tx1"/>
                </a:solidFill>
              </a:rPr>
              <a:t>Technology/Platform</a:t>
            </a:r>
          </a:p>
        </p:txBody>
      </p:sp>
      <p:sp>
        <p:nvSpPr>
          <p:cNvPr id="73732" name="Rectangle 4"/>
          <p:cNvSpPr>
            <a:spLocks noChangeArrowheads="1"/>
          </p:cNvSpPr>
          <p:nvPr/>
        </p:nvSpPr>
        <p:spPr bwMode="auto">
          <a:xfrm>
            <a:off x="2726769" y="5249862"/>
            <a:ext cx="1371600" cy="685800"/>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200" dirty="0">
                <a:solidFill>
                  <a:schemeClr val="tx1"/>
                </a:solidFill>
              </a:rPr>
              <a:t>Skills</a:t>
            </a:r>
          </a:p>
        </p:txBody>
      </p:sp>
      <p:sp>
        <p:nvSpPr>
          <p:cNvPr id="73733" name="Rectangle 5"/>
          <p:cNvSpPr>
            <a:spLocks noChangeArrowheads="1"/>
          </p:cNvSpPr>
          <p:nvPr/>
        </p:nvSpPr>
        <p:spPr bwMode="auto">
          <a:xfrm>
            <a:off x="5242956" y="2125662"/>
            <a:ext cx="1600200" cy="685800"/>
          </a:xfrm>
          <a:prstGeom prst="rect">
            <a:avLst/>
          </a:prstGeom>
          <a:solidFill>
            <a:schemeClr val="accent2">
              <a:lumMod val="60000"/>
              <a:lumOff val="40000"/>
            </a:schemeClr>
          </a:solidFill>
          <a:ln w="9525" cap="flat" cmpd="sng" algn="ctr">
            <a:solidFill>
              <a:schemeClr val="accent2">
                <a:lumMod val="60000"/>
                <a:lumOff val="40000"/>
              </a:schemeClr>
            </a:solidFill>
            <a:prstDash val="solid"/>
            <a:miter lim="800000"/>
            <a:headEnd/>
            <a:tailEnd/>
          </a:ln>
          <a:effectLst/>
        </p:spPr>
        <p:txBody>
          <a:bodyPr wrap="none" anchor="ctr"/>
          <a:lstStyle/>
          <a:p>
            <a:pPr algn="ctr">
              <a:lnSpc>
                <a:spcPct val="85000"/>
              </a:lnSpc>
              <a:defRPr/>
            </a:pPr>
            <a:r>
              <a:rPr lang="en-US" sz="1200" kern="0" dirty="0">
                <a:solidFill>
                  <a:schemeClr val="bg1">
                    <a:lumMod val="95000"/>
                  </a:schemeClr>
                </a:solidFill>
                <a:latin typeface="Futura Bk" pitchFamily="34" charset="0"/>
              </a:rPr>
              <a:t>Job Attributes</a:t>
            </a:r>
          </a:p>
        </p:txBody>
      </p:sp>
      <p:sp>
        <p:nvSpPr>
          <p:cNvPr id="73734" name="Rectangle 6"/>
          <p:cNvSpPr>
            <a:spLocks noChangeArrowheads="1"/>
          </p:cNvSpPr>
          <p:nvPr/>
        </p:nvSpPr>
        <p:spPr bwMode="auto">
          <a:xfrm>
            <a:off x="2956956" y="3497262"/>
            <a:ext cx="914400" cy="685800"/>
          </a:xfrm>
          <a:prstGeom prst="rect">
            <a:avLst/>
          </a:prstGeom>
          <a:solidFill>
            <a:srgbClr val="FFC000"/>
          </a:solidFill>
          <a:ln w="9525">
            <a:solidFill>
              <a:schemeClr val="bg1">
                <a:lumMod val="50000"/>
              </a:schemeClr>
            </a:solidFill>
            <a:miter lim="800000"/>
            <a:headEnd/>
            <a:tailEnd/>
          </a:ln>
        </p:spPr>
        <p:txBody>
          <a:bodyPr wrap="none" anchor="ctr"/>
          <a:lstStyle/>
          <a:p>
            <a:pPr>
              <a:lnSpc>
                <a:spcPct val="85000"/>
              </a:lnSpc>
              <a:defRPr/>
            </a:pPr>
            <a:r>
              <a:rPr lang="en-US" sz="1400" dirty="0"/>
              <a:t>Capability</a:t>
            </a:r>
          </a:p>
        </p:txBody>
      </p:sp>
      <p:sp>
        <p:nvSpPr>
          <p:cNvPr id="40966" name="Rectangle 7"/>
          <p:cNvSpPr>
            <a:spLocks noChangeArrowheads="1"/>
          </p:cNvSpPr>
          <p:nvPr/>
        </p:nvSpPr>
        <p:spPr bwMode="auto">
          <a:xfrm>
            <a:off x="3871356" y="3497262"/>
            <a:ext cx="685800" cy="685800"/>
          </a:xfrm>
          <a:prstGeom prst="rect">
            <a:avLst/>
          </a:prstGeom>
          <a:solidFill>
            <a:srgbClr val="FFC000"/>
          </a:solidFill>
          <a:ln w="9525">
            <a:solidFill>
              <a:schemeClr val="bg1">
                <a:lumMod val="50000"/>
              </a:schemeClr>
            </a:solidFill>
            <a:miter lim="800000"/>
            <a:headEnd/>
            <a:tailEnd/>
          </a:ln>
        </p:spPr>
        <p:txBody>
          <a:bodyPr wrap="none" anchor="ctr"/>
          <a:lstStyle/>
          <a:p>
            <a:r>
              <a:rPr lang="en-US" sz="1400" dirty="0">
                <a:solidFill>
                  <a:schemeClr val="tx1">
                    <a:lumMod val="75000"/>
                    <a:lumOff val="25000"/>
                  </a:schemeClr>
                </a:solidFill>
              </a:rPr>
              <a:t>Role</a:t>
            </a:r>
          </a:p>
        </p:txBody>
      </p:sp>
      <p:sp>
        <p:nvSpPr>
          <p:cNvPr id="40967" name="Rectangle 8"/>
          <p:cNvSpPr>
            <a:spLocks noChangeArrowheads="1"/>
          </p:cNvSpPr>
          <p:nvPr/>
        </p:nvSpPr>
        <p:spPr bwMode="auto">
          <a:xfrm>
            <a:off x="4557156" y="3497262"/>
            <a:ext cx="685800" cy="685800"/>
          </a:xfrm>
          <a:prstGeom prst="rect">
            <a:avLst/>
          </a:prstGeom>
          <a:solidFill>
            <a:srgbClr val="FFC000"/>
          </a:solidFill>
          <a:ln w="9525">
            <a:solidFill>
              <a:schemeClr val="bg1">
                <a:lumMod val="50000"/>
              </a:schemeClr>
            </a:solidFill>
            <a:miter lim="800000"/>
            <a:headEnd/>
            <a:tailEnd/>
          </a:ln>
        </p:spPr>
        <p:txBody>
          <a:bodyPr wrap="none" anchor="ctr"/>
          <a:lstStyle/>
          <a:p>
            <a:r>
              <a:rPr lang="en-US" sz="1400" dirty="0"/>
              <a:t>Job</a:t>
            </a:r>
          </a:p>
          <a:p>
            <a:r>
              <a:rPr lang="en-US" sz="1400" dirty="0"/>
              <a:t>Level</a:t>
            </a:r>
          </a:p>
        </p:txBody>
      </p:sp>
      <p:sp>
        <p:nvSpPr>
          <p:cNvPr id="40968" name="Rectangle 9"/>
          <p:cNvSpPr>
            <a:spLocks noChangeArrowheads="1"/>
          </p:cNvSpPr>
          <p:nvPr/>
        </p:nvSpPr>
        <p:spPr bwMode="auto">
          <a:xfrm>
            <a:off x="6019800" y="3497262"/>
            <a:ext cx="762000" cy="685800"/>
          </a:xfrm>
          <a:prstGeom prst="rect">
            <a:avLst/>
          </a:prstGeom>
          <a:noFill/>
          <a:ln w="9525">
            <a:solidFill>
              <a:schemeClr val="bg1">
                <a:lumMod val="50000"/>
              </a:schemeClr>
            </a:solidFill>
            <a:miter lim="800000"/>
            <a:headEnd/>
            <a:tailEnd/>
          </a:ln>
        </p:spPr>
        <p:txBody>
          <a:bodyPr wrap="none" anchor="ctr"/>
          <a:lstStyle/>
          <a:p>
            <a:r>
              <a:rPr lang="en-US" sz="1400"/>
              <a:t>WF </a:t>
            </a:r>
            <a:br>
              <a:rPr lang="en-US" sz="1400"/>
            </a:br>
            <a:r>
              <a:rPr lang="en-US" sz="1400"/>
              <a:t>Type</a:t>
            </a:r>
          </a:p>
        </p:txBody>
      </p:sp>
      <p:sp>
        <p:nvSpPr>
          <p:cNvPr id="40969" name="Rectangle 10"/>
          <p:cNvSpPr>
            <a:spLocks noChangeArrowheads="1"/>
          </p:cNvSpPr>
          <p:nvPr/>
        </p:nvSpPr>
        <p:spPr bwMode="auto">
          <a:xfrm>
            <a:off x="5257800" y="3497262"/>
            <a:ext cx="762000" cy="685800"/>
          </a:xfrm>
          <a:prstGeom prst="rect">
            <a:avLst/>
          </a:prstGeom>
          <a:solidFill>
            <a:srgbClr val="FFC000"/>
          </a:solidFill>
          <a:ln w="9525">
            <a:solidFill>
              <a:schemeClr val="bg1">
                <a:lumMod val="50000"/>
              </a:schemeClr>
            </a:solidFill>
            <a:miter lim="800000"/>
            <a:headEnd/>
            <a:tailEnd/>
          </a:ln>
        </p:spPr>
        <p:txBody>
          <a:bodyPr wrap="none" anchor="ctr"/>
          <a:lstStyle/>
          <a:p>
            <a:r>
              <a:rPr lang="en-US" sz="1400"/>
              <a:t>Industry </a:t>
            </a:r>
            <a:br>
              <a:rPr lang="en-US" sz="1400"/>
            </a:br>
            <a:r>
              <a:rPr lang="en-US" sz="1400"/>
              <a:t>Domain</a:t>
            </a:r>
          </a:p>
        </p:txBody>
      </p:sp>
      <p:sp>
        <p:nvSpPr>
          <p:cNvPr id="40970" name="Rectangle 11"/>
          <p:cNvSpPr>
            <a:spLocks noChangeArrowheads="1"/>
          </p:cNvSpPr>
          <p:nvPr/>
        </p:nvSpPr>
        <p:spPr bwMode="auto">
          <a:xfrm>
            <a:off x="6766956" y="3497262"/>
            <a:ext cx="762000" cy="685800"/>
          </a:xfrm>
          <a:prstGeom prst="rect">
            <a:avLst/>
          </a:prstGeom>
          <a:noFill/>
          <a:ln w="9525">
            <a:solidFill>
              <a:schemeClr val="bg1">
                <a:lumMod val="50000"/>
              </a:schemeClr>
            </a:solidFill>
            <a:miter lim="800000"/>
            <a:headEnd/>
            <a:tailEnd/>
          </a:ln>
        </p:spPr>
        <p:txBody>
          <a:bodyPr wrap="none" anchor="ctr"/>
          <a:lstStyle/>
          <a:p>
            <a:r>
              <a:rPr lang="en-US" sz="1400"/>
              <a:t>Location</a:t>
            </a:r>
          </a:p>
          <a:p>
            <a:r>
              <a:rPr lang="en-US" sz="1400"/>
              <a:t>(site)</a:t>
            </a:r>
          </a:p>
        </p:txBody>
      </p:sp>
      <p:sp>
        <p:nvSpPr>
          <p:cNvPr id="73740" name="Rectangle 12"/>
          <p:cNvSpPr>
            <a:spLocks noChangeArrowheads="1"/>
          </p:cNvSpPr>
          <p:nvPr/>
        </p:nvSpPr>
        <p:spPr bwMode="auto">
          <a:xfrm>
            <a:off x="2575956" y="1176625"/>
            <a:ext cx="1676400" cy="685800"/>
          </a:xfrm>
          <a:prstGeom prst="rect">
            <a:avLst/>
          </a:prstGeom>
          <a:solidFill>
            <a:srgbClr val="92D050"/>
          </a:solidFill>
          <a:ln w="9525" cap="flat" cmpd="sng" algn="ctr">
            <a:solidFill>
              <a:schemeClr val="bg1">
                <a:lumMod val="50000"/>
              </a:schemeClr>
            </a:solidFill>
            <a:prstDash val="solid"/>
            <a:miter lim="800000"/>
            <a:headEnd/>
            <a:tailEnd/>
          </a:ln>
          <a:effectLst/>
        </p:spPr>
        <p:txBody>
          <a:bodyPr wrap="none" anchor="ctr"/>
          <a:lstStyle/>
          <a:p>
            <a:pPr algn="ctr">
              <a:lnSpc>
                <a:spcPct val="85000"/>
              </a:lnSpc>
              <a:defRPr/>
            </a:pPr>
            <a:r>
              <a:rPr lang="en-US" sz="1600" kern="0" dirty="0">
                <a:solidFill>
                  <a:schemeClr val="bg1">
                    <a:lumMod val="95000"/>
                  </a:schemeClr>
                </a:solidFill>
                <a:latin typeface="Futura Bk" pitchFamily="34" charset="0"/>
              </a:rPr>
              <a:t>Employee</a:t>
            </a:r>
            <a:endParaRPr lang="en-US" kern="0" dirty="0">
              <a:solidFill>
                <a:schemeClr val="bg1">
                  <a:lumMod val="95000"/>
                </a:schemeClr>
              </a:solidFill>
              <a:latin typeface="Futura Bk" pitchFamily="34" charset="0"/>
            </a:endParaRPr>
          </a:p>
        </p:txBody>
      </p:sp>
      <p:sp>
        <p:nvSpPr>
          <p:cNvPr id="73741" name="Rectangle 13"/>
          <p:cNvSpPr>
            <a:spLocks noChangeArrowheads="1"/>
          </p:cNvSpPr>
          <p:nvPr/>
        </p:nvSpPr>
        <p:spPr bwMode="auto">
          <a:xfrm>
            <a:off x="7986156" y="1152875"/>
            <a:ext cx="1676400" cy="685800"/>
          </a:xfrm>
          <a:prstGeom prst="rect">
            <a:avLst/>
          </a:prstGeom>
          <a:solidFill>
            <a:schemeClr val="accent1"/>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600" dirty="0">
                <a:solidFill>
                  <a:schemeClr val="bg1">
                    <a:lumMod val="95000"/>
                  </a:schemeClr>
                </a:solidFill>
                <a:latin typeface="+mj-lt"/>
              </a:rPr>
              <a:t>Labor</a:t>
            </a:r>
            <a:r>
              <a:rPr lang="en-US" dirty="0">
                <a:solidFill>
                  <a:schemeClr val="bg1">
                    <a:lumMod val="95000"/>
                  </a:schemeClr>
                </a:solidFill>
                <a:latin typeface="+mj-lt"/>
              </a:rPr>
              <a:t> </a:t>
            </a:r>
            <a:r>
              <a:rPr lang="en-US" sz="1600" dirty="0">
                <a:solidFill>
                  <a:schemeClr val="bg1">
                    <a:lumMod val="95000"/>
                  </a:schemeClr>
                </a:solidFill>
                <a:latin typeface="+mj-lt"/>
              </a:rPr>
              <a:t>Demand</a:t>
            </a:r>
            <a:endParaRPr lang="en-US" dirty="0">
              <a:solidFill>
                <a:schemeClr val="bg1">
                  <a:lumMod val="95000"/>
                </a:schemeClr>
              </a:solidFill>
              <a:latin typeface="+mj-lt"/>
            </a:endParaRPr>
          </a:p>
        </p:txBody>
      </p:sp>
      <p:cxnSp>
        <p:nvCxnSpPr>
          <p:cNvPr id="40973" name="AutoShape 14"/>
          <p:cNvCxnSpPr>
            <a:cxnSpLocks noChangeShapeType="1"/>
            <a:stCxn id="73740" idx="2"/>
            <a:endCxn id="73733" idx="1"/>
          </p:cNvCxnSpPr>
          <p:nvPr/>
        </p:nvCxnSpPr>
        <p:spPr bwMode="auto">
          <a:xfrm rot="16200000" flipH="1">
            <a:off x="4025489" y="1251093"/>
            <a:ext cx="606137" cy="1828800"/>
          </a:xfrm>
          <a:prstGeom prst="bentConnector2">
            <a:avLst/>
          </a:prstGeom>
          <a:noFill/>
          <a:ln w="9525">
            <a:solidFill>
              <a:schemeClr val="bg1">
                <a:lumMod val="50000"/>
              </a:schemeClr>
            </a:solidFill>
            <a:miter lim="800000"/>
            <a:headEnd/>
            <a:tailEnd type="triangle" w="med" len="med"/>
          </a:ln>
        </p:spPr>
      </p:cxnSp>
      <p:cxnSp>
        <p:nvCxnSpPr>
          <p:cNvPr id="40974" name="AutoShape 15"/>
          <p:cNvCxnSpPr>
            <a:cxnSpLocks noChangeShapeType="1"/>
            <a:stCxn id="73741" idx="2"/>
            <a:endCxn id="73733" idx="3"/>
          </p:cNvCxnSpPr>
          <p:nvPr/>
        </p:nvCxnSpPr>
        <p:spPr bwMode="auto">
          <a:xfrm rot="5400000">
            <a:off x="7518814" y="1163018"/>
            <a:ext cx="629887" cy="1981200"/>
          </a:xfrm>
          <a:prstGeom prst="bentConnector2">
            <a:avLst/>
          </a:prstGeom>
          <a:noFill/>
          <a:ln w="9525">
            <a:solidFill>
              <a:schemeClr val="bg1">
                <a:lumMod val="50000"/>
              </a:schemeClr>
            </a:solidFill>
            <a:miter lim="800000"/>
            <a:headEnd/>
            <a:tailEnd type="triangle" w="med" len="med"/>
          </a:ln>
        </p:spPr>
      </p:cxnSp>
      <p:cxnSp>
        <p:nvCxnSpPr>
          <p:cNvPr id="40975" name="AutoShape 16"/>
          <p:cNvCxnSpPr>
            <a:cxnSpLocks noChangeShapeType="1"/>
            <a:stCxn id="73734" idx="2"/>
            <a:endCxn id="73732" idx="0"/>
          </p:cNvCxnSpPr>
          <p:nvPr/>
        </p:nvCxnSpPr>
        <p:spPr bwMode="auto">
          <a:xfrm rot="5400000">
            <a:off x="2879963" y="4715669"/>
            <a:ext cx="1066800" cy="1587"/>
          </a:xfrm>
          <a:prstGeom prst="straightConnector1">
            <a:avLst/>
          </a:prstGeom>
          <a:noFill/>
          <a:ln w="9525">
            <a:solidFill>
              <a:schemeClr val="bg1">
                <a:lumMod val="50000"/>
              </a:schemeClr>
            </a:solidFill>
            <a:round/>
            <a:headEnd/>
            <a:tailEnd type="triangle" w="med" len="med"/>
          </a:ln>
        </p:spPr>
      </p:cxnSp>
      <p:cxnSp>
        <p:nvCxnSpPr>
          <p:cNvPr id="40976" name="AutoShape 17"/>
          <p:cNvCxnSpPr>
            <a:cxnSpLocks noChangeShapeType="1"/>
            <a:stCxn id="73734" idx="1"/>
            <a:endCxn id="73731" idx="0"/>
          </p:cNvCxnSpPr>
          <p:nvPr/>
        </p:nvCxnSpPr>
        <p:spPr bwMode="auto">
          <a:xfrm rot="10800000" flipV="1">
            <a:off x="2566989" y="3840162"/>
            <a:ext cx="389969" cy="495300"/>
          </a:xfrm>
          <a:prstGeom prst="bentConnector2">
            <a:avLst/>
          </a:prstGeom>
          <a:noFill/>
          <a:ln w="9525">
            <a:solidFill>
              <a:schemeClr val="bg1">
                <a:lumMod val="50000"/>
              </a:schemeClr>
            </a:solidFill>
            <a:miter lim="800000"/>
            <a:headEnd/>
            <a:tailEnd type="triangle" w="med" len="med"/>
          </a:ln>
        </p:spPr>
      </p:cxnSp>
      <p:sp>
        <p:nvSpPr>
          <p:cNvPr id="40977" name="Text Box 18"/>
          <p:cNvSpPr txBox="1">
            <a:spLocks noChangeArrowheads="1"/>
          </p:cNvSpPr>
          <p:nvPr/>
        </p:nvSpPr>
        <p:spPr bwMode="auto">
          <a:xfrm>
            <a:off x="3261756" y="2582863"/>
            <a:ext cx="1153886" cy="276999"/>
          </a:xfrm>
          <a:prstGeom prst="rect">
            <a:avLst/>
          </a:prstGeom>
          <a:noFill/>
          <a:ln w="9525">
            <a:solidFill>
              <a:schemeClr val="bg1">
                <a:lumMod val="50000"/>
              </a:schemeClr>
            </a:solidFill>
            <a:miter lim="800000"/>
            <a:headEnd/>
            <a:tailEnd/>
          </a:ln>
        </p:spPr>
        <p:txBody>
          <a:bodyPr wrap="square">
            <a:spAutoFit/>
          </a:bodyPr>
          <a:lstStyle/>
          <a:p>
            <a:pPr>
              <a:spcBef>
                <a:spcPct val="50000"/>
              </a:spcBef>
            </a:pPr>
            <a:r>
              <a:rPr lang="en-US" sz="1200">
                <a:solidFill>
                  <a:schemeClr val="tx1">
                    <a:lumMod val="75000"/>
                    <a:lumOff val="25000"/>
                  </a:schemeClr>
                </a:solidFill>
              </a:rPr>
              <a:t> Qualified for</a:t>
            </a:r>
          </a:p>
        </p:txBody>
      </p:sp>
      <p:sp>
        <p:nvSpPr>
          <p:cNvPr id="40978" name="Text Box 19"/>
          <p:cNvSpPr txBox="1">
            <a:spLocks noChangeArrowheads="1"/>
          </p:cNvSpPr>
          <p:nvPr/>
        </p:nvSpPr>
        <p:spPr bwMode="auto">
          <a:xfrm>
            <a:off x="7147956" y="2582863"/>
            <a:ext cx="1127166" cy="276999"/>
          </a:xfrm>
          <a:prstGeom prst="rect">
            <a:avLst/>
          </a:prstGeom>
          <a:noFill/>
          <a:ln w="9525">
            <a:solidFill>
              <a:schemeClr val="bg1">
                <a:lumMod val="50000"/>
              </a:schemeClr>
            </a:solidFill>
            <a:miter lim="800000"/>
            <a:headEnd/>
            <a:tailEnd/>
          </a:ln>
        </p:spPr>
        <p:txBody>
          <a:bodyPr wrap="square">
            <a:spAutoFit/>
          </a:bodyPr>
          <a:lstStyle/>
          <a:p>
            <a:pPr>
              <a:spcBef>
                <a:spcPct val="50000"/>
              </a:spcBef>
            </a:pPr>
            <a:r>
              <a:rPr lang="en-US" sz="1200">
                <a:solidFill>
                  <a:schemeClr val="tx1">
                    <a:lumMod val="75000"/>
                    <a:lumOff val="25000"/>
                  </a:schemeClr>
                </a:solidFill>
              </a:rPr>
              <a:t> Specified as</a:t>
            </a:r>
          </a:p>
        </p:txBody>
      </p:sp>
      <p:cxnSp>
        <p:nvCxnSpPr>
          <p:cNvPr id="40979" name="AutoShape 20"/>
          <p:cNvCxnSpPr>
            <a:cxnSpLocks noChangeShapeType="1"/>
            <a:stCxn id="73733" idx="2"/>
          </p:cNvCxnSpPr>
          <p:nvPr/>
        </p:nvCxnSpPr>
        <p:spPr bwMode="auto">
          <a:xfrm>
            <a:off x="6043056" y="2811462"/>
            <a:ext cx="0" cy="685800"/>
          </a:xfrm>
          <a:prstGeom prst="straightConnector1">
            <a:avLst/>
          </a:prstGeom>
          <a:noFill/>
          <a:ln w="9525">
            <a:solidFill>
              <a:schemeClr val="bg1">
                <a:lumMod val="50000"/>
              </a:schemeClr>
            </a:solidFill>
            <a:round/>
            <a:headEnd/>
            <a:tailEnd type="triangle" w="med" len="med"/>
          </a:ln>
        </p:spPr>
      </p:cxnSp>
      <p:sp>
        <p:nvSpPr>
          <p:cNvPr id="40980" name="Text Box 21"/>
          <p:cNvSpPr txBox="1">
            <a:spLocks noChangeArrowheads="1"/>
          </p:cNvSpPr>
          <p:nvPr/>
        </p:nvSpPr>
        <p:spPr bwMode="auto">
          <a:xfrm>
            <a:off x="5029201" y="2887662"/>
            <a:ext cx="916379" cy="261610"/>
          </a:xfrm>
          <a:prstGeom prst="rect">
            <a:avLst/>
          </a:prstGeom>
          <a:noFill/>
          <a:ln w="9525">
            <a:solidFill>
              <a:schemeClr val="bg1">
                <a:lumMod val="50000"/>
              </a:schemeClr>
            </a:solidFill>
            <a:miter lim="800000"/>
            <a:headEnd/>
            <a:tailEnd/>
          </a:ln>
        </p:spPr>
        <p:txBody>
          <a:bodyPr wrap="square">
            <a:spAutoFit/>
          </a:bodyPr>
          <a:lstStyle/>
          <a:p>
            <a:pPr>
              <a:spcBef>
                <a:spcPct val="50000"/>
              </a:spcBef>
            </a:pPr>
            <a:r>
              <a:rPr lang="en-US" sz="1100" b="1"/>
              <a:t>Defined as</a:t>
            </a:r>
          </a:p>
        </p:txBody>
      </p:sp>
      <p:sp>
        <p:nvSpPr>
          <p:cNvPr id="40981" name="Text Box 22"/>
          <p:cNvSpPr txBox="1">
            <a:spLocks noChangeArrowheads="1"/>
          </p:cNvSpPr>
          <p:nvPr/>
        </p:nvSpPr>
        <p:spPr bwMode="auto">
          <a:xfrm>
            <a:off x="1905001" y="3505201"/>
            <a:ext cx="967839" cy="276999"/>
          </a:xfrm>
          <a:prstGeom prst="rect">
            <a:avLst/>
          </a:prstGeom>
          <a:noFill/>
          <a:ln w="9525">
            <a:solidFill>
              <a:schemeClr val="bg1"/>
            </a:solidFill>
            <a:miter lim="800000"/>
            <a:headEnd/>
            <a:tailEnd/>
          </a:ln>
        </p:spPr>
        <p:txBody>
          <a:bodyPr wrap="square">
            <a:spAutoFit/>
          </a:bodyPr>
          <a:lstStyle/>
          <a:p>
            <a:pPr>
              <a:spcBef>
                <a:spcPct val="50000"/>
              </a:spcBef>
            </a:pPr>
            <a:r>
              <a:rPr lang="en-US" sz="1200" dirty="0">
                <a:solidFill>
                  <a:schemeClr val="tx1">
                    <a:lumMod val="75000"/>
                    <a:lumOff val="25000"/>
                  </a:schemeClr>
                </a:solidFill>
              </a:rPr>
              <a:t>Belongs to</a:t>
            </a:r>
          </a:p>
        </p:txBody>
      </p:sp>
      <p:sp>
        <p:nvSpPr>
          <p:cNvPr id="40984" name="Rectangle 11"/>
          <p:cNvSpPr>
            <a:spLocks noChangeArrowheads="1"/>
          </p:cNvSpPr>
          <p:nvPr/>
        </p:nvSpPr>
        <p:spPr bwMode="auto">
          <a:xfrm>
            <a:off x="7528956" y="3497262"/>
            <a:ext cx="762000" cy="685800"/>
          </a:xfrm>
          <a:prstGeom prst="rect">
            <a:avLst/>
          </a:prstGeom>
          <a:noFill/>
          <a:ln w="9525">
            <a:solidFill>
              <a:schemeClr val="bg1">
                <a:lumMod val="50000"/>
              </a:schemeClr>
            </a:solidFill>
            <a:miter lim="800000"/>
            <a:headEnd/>
            <a:tailEnd/>
          </a:ln>
        </p:spPr>
        <p:txBody>
          <a:bodyPr wrap="none" anchor="ctr"/>
          <a:lstStyle/>
          <a:p>
            <a:r>
              <a:rPr lang="en-US" sz="1400" dirty="0"/>
              <a:t>Location</a:t>
            </a:r>
          </a:p>
          <a:p>
            <a:r>
              <a:rPr lang="en-US" sz="1400" dirty="0"/>
              <a:t>Type</a:t>
            </a:r>
          </a:p>
        </p:txBody>
      </p:sp>
      <p:sp>
        <p:nvSpPr>
          <p:cNvPr id="40985" name="Rectangle 11"/>
          <p:cNvSpPr>
            <a:spLocks noChangeArrowheads="1"/>
          </p:cNvSpPr>
          <p:nvPr/>
        </p:nvSpPr>
        <p:spPr bwMode="auto">
          <a:xfrm>
            <a:off x="9829800" y="3497262"/>
            <a:ext cx="762000" cy="685800"/>
          </a:xfrm>
          <a:prstGeom prst="rect">
            <a:avLst/>
          </a:prstGeom>
          <a:noFill/>
          <a:ln w="9525">
            <a:solidFill>
              <a:schemeClr val="bg1">
                <a:lumMod val="50000"/>
              </a:schemeClr>
            </a:solidFill>
            <a:miter lim="800000"/>
            <a:headEnd/>
            <a:tailEnd/>
          </a:ln>
        </p:spPr>
        <p:txBody>
          <a:bodyPr wrap="none" anchor="ctr"/>
          <a:lstStyle/>
          <a:p>
            <a:r>
              <a:rPr lang="en-US" sz="1400"/>
              <a:t>Business</a:t>
            </a:r>
          </a:p>
          <a:p>
            <a:r>
              <a:rPr lang="en-US" sz="1400"/>
              <a:t>Segment</a:t>
            </a:r>
          </a:p>
        </p:txBody>
      </p:sp>
      <p:sp>
        <p:nvSpPr>
          <p:cNvPr id="40986" name="Rectangle 11"/>
          <p:cNvSpPr>
            <a:spLocks noChangeArrowheads="1"/>
          </p:cNvSpPr>
          <p:nvPr/>
        </p:nvSpPr>
        <p:spPr bwMode="auto">
          <a:xfrm>
            <a:off x="9067800" y="3497262"/>
            <a:ext cx="762000" cy="685800"/>
          </a:xfrm>
          <a:prstGeom prst="rect">
            <a:avLst/>
          </a:prstGeom>
          <a:noFill/>
          <a:ln w="9525">
            <a:solidFill>
              <a:schemeClr val="bg1">
                <a:lumMod val="50000"/>
              </a:schemeClr>
            </a:solidFill>
            <a:miter lim="800000"/>
            <a:headEnd/>
            <a:tailEnd/>
          </a:ln>
        </p:spPr>
        <p:txBody>
          <a:bodyPr wrap="none" anchor="ctr"/>
          <a:lstStyle/>
          <a:p>
            <a:r>
              <a:rPr lang="en-US" sz="1400" dirty="0"/>
              <a:t>Resource </a:t>
            </a:r>
            <a:br>
              <a:rPr lang="en-US" sz="1400" dirty="0"/>
            </a:br>
            <a:r>
              <a:rPr lang="en-US" sz="1400" dirty="0"/>
              <a:t>Pool</a:t>
            </a:r>
          </a:p>
        </p:txBody>
      </p:sp>
      <p:sp>
        <p:nvSpPr>
          <p:cNvPr id="33" name="Text Box 23"/>
          <p:cNvSpPr txBox="1">
            <a:spLocks noChangeArrowheads="1"/>
          </p:cNvSpPr>
          <p:nvPr/>
        </p:nvSpPr>
        <p:spPr bwMode="auto">
          <a:xfrm>
            <a:off x="3642756" y="4564063"/>
            <a:ext cx="906482" cy="276999"/>
          </a:xfrm>
          <a:prstGeom prst="rect">
            <a:avLst/>
          </a:prstGeom>
          <a:noFill/>
          <a:ln w="9525">
            <a:solidFill>
              <a:schemeClr val="bg1">
                <a:lumMod val="50000"/>
              </a:schemeClr>
            </a:solidFill>
            <a:miter lim="800000"/>
            <a:headEnd/>
            <a:tailEnd/>
          </a:ln>
        </p:spPr>
        <p:txBody>
          <a:bodyPr wrap="square">
            <a:spAutoFit/>
          </a:bodyPr>
          <a:lstStyle/>
          <a:p>
            <a:pPr>
              <a:spcBef>
                <a:spcPct val="50000"/>
              </a:spcBef>
            </a:pPr>
            <a:r>
              <a:rPr lang="en-US" sz="1200" b="1" dirty="0">
                <a:solidFill>
                  <a:schemeClr val="tx1">
                    <a:lumMod val="75000"/>
                    <a:lumOff val="25000"/>
                  </a:schemeClr>
                </a:solidFill>
              </a:rPr>
              <a:t>uses</a:t>
            </a:r>
          </a:p>
        </p:txBody>
      </p:sp>
      <p:sp>
        <p:nvSpPr>
          <p:cNvPr id="28" name="Rectangle 11"/>
          <p:cNvSpPr>
            <a:spLocks noChangeArrowheads="1"/>
          </p:cNvSpPr>
          <p:nvPr/>
        </p:nvSpPr>
        <p:spPr bwMode="auto">
          <a:xfrm>
            <a:off x="8305800" y="3497262"/>
            <a:ext cx="762000" cy="685800"/>
          </a:xfrm>
          <a:prstGeom prst="rect">
            <a:avLst/>
          </a:prstGeom>
          <a:noFill/>
          <a:ln w="9525">
            <a:solidFill>
              <a:schemeClr val="bg1">
                <a:lumMod val="50000"/>
              </a:schemeClr>
            </a:solidFill>
            <a:miter lim="800000"/>
            <a:headEnd/>
            <a:tailEnd/>
          </a:ln>
        </p:spPr>
        <p:txBody>
          <a:bodyPr wrap="none" anchor="ctr"/>
          <a:lstStyle/>
          <a:p>
            <a:r>
              <a:rPr lang="en-US" sz="1400" dirty="0"/>
              <a:t>Job Code</a:t>
            </a:r>
          </a:p>
        </p:txBody>
      </p:sp>
      <p:sp>
        <p:nvSpPr>
          <p:cNvPr id="31" name="Rectangle 4"/>
          <p:cNvSpPr>
            <a:spLocks noChangeArrowheads="1"/>
          </p:cNvSpPr>
          <p:nvPr/>
        </p:nvSpPr>
        <p:spPr bwMode="auto">
          <a:xfrm>
            <a:off x="4343400" y="5173662"/>
            <a:ext cx="1371600" cy="685800"/>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5000"/>
              </a:lnSpc>
              <a:defRPr/>
            </a:pPr>
            <a:r>
              <a:rPr lang="en-US" sz="1200" dirty="0">
                <a:solidFill>
                  <a:schemeClr val="tx1"/>
                </a:solidFill>
              </a:rPr>
              <a:t>Tools</a:t>
            </a:r>
          </a:p>
        </p:txBody>
      </p:sp>
      <p:cxnSp>
        <p:nvCxnSpPr>
          <p:cNvPr id="38" name="Shape 37"/>
          <p:cNvCxnSpPr>
            <a:stCxn id="73734" idx="2"/>
            <a:endCxn id="31" idx="0"/>
          </p:cNvCxnSpPr>
          <p:nvPr/>
        </p:nvCxnSpPr>
        <p:spPr>
          <a:xfrm rot="16200000" flipH="1">
            <a:off x="3726378" y="3870840"/>
            <a:ext cx="990600" cy="1615044"/>
          </a:xfrm>
          <a:prstGeom prst="bentConnector3">
            <a:avLst>
              <a:gd name="adj1" fmla="val 24746"/>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286495" y="4120738"/>
            <a:ext cx="4619501" cy="2066306"/>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650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mtClean="0">
                <a:solidFill>
                  <a:schemeClr val="tx1"/>
                </a:solidFill>
              </a:rPr>
              <a:t>Employee scoring algorithm</a:t>
            </a:r>
          </a:p>
        </p:txBody>
      </p:sp>
      <p:sp>
        <p:nvSpPr>
          <p:cNvPr id="19459" name="Rectangle 4"/>
          <p:cNvSpPr>
            <a:spLocks noChangeArrowheads="1"/>
          </p:cNvSpPr>
          <p:nvPr/>
        </p:nvSpPr>
        <p:spPr bwMode="auto">
          <a:xfrm>
            <a:off x="3657600" y="5416550"/>
            <a:ext cx="914400" cy="217488"/>
          </a:xfrm>
          <a:prstGeom prst="rect">
            <a:avLst/>
          </a:prstGeom>
          <a:noFill/>
          <a:ln w="19050" algn="ctr">
            <a:solidFill>
              <a:schemeClr val="bg1"/>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US</a:t>
            </a:r>
          </a:p>
        </p:txBody>
      </p:sp>
      <p:sp>
        <p:nvSpPr>
          <p:cNvPr id="19460" name="Rectangle 5"/>
          <p:cNvSpPr>
            <a:spLocks noChangeArrowheads="1"/>
          </p:cNvSpPr>
          <p:nvPr/>
        </p:nvSpPr>
        <p:spPr bwMode="auto">
          <a:xfrm>
            <a:off x="3657600" y="5199064"/>
            <a:ext cx="914400" cy="217487"/>
          </a:xfrm>
          <a:prstGeom prst="rect">
            <a:avLst/>
          </a:prstGeom>
          <a:noFill/>
          <a:ln w="19050" algn="ctr">
            <a:solidFill>
              <a:schemeClr val="bg1"/>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Onshore</a:t>
            </a:r>
          </a:p>
        </p:txBody>
      </p:sp>
      <p:sp>
        <p:nvSpPr>
          <p:cNvPr id="19461" name="Rectangle 6"/>
          <p:cNvSpPr>
            <a:spLocks noChangeArrowheads="1"/>
          </p:cNvSpPr>
          <p:nvPr/>
        </p:nvSpPr>
        <p:spPr bwMode="auto">
          <a:xfrm>
            <a:off x="3657600" y="4979989"/>
            <a:ext cx="914400" cy="219075"/>
          </a:xfrm>
          <a:prstGeom prst="rect">
            <a:avLst/>
          </a:prstGeom>
          <a:noFill/>
          <a:ln w="19050" algn="ctr">
            <a:solidFill>
              <a:schemeClr val="bg1"/>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Contingent</a:t>
            </a:r>
          </a:p>
        </p:txBody>
      </p:sp>
      <p:sp>
        <p:nvSpPr>
          <p:cNvPr id="19462" name="Rectangle 7"/>
          <p:cNvSpPr>
            <a:spLocks noChangeArrowheads="1"/>
          </p:cNvSpPr>
          <p:nvPr/>
        </p:nvSpPr>
        <p:spPr bwMode="auto">
          <a:xfrm>
            <a:off x="3657600" y="4762500"/>
            <a:ext cx="914400" cy="217488"/>
          </a:xfrm>
          <a:prstGeom prst="rect">
            <a:avLst/>
          </a:prstGeom>
          <a:noFill/>
          <a:ln w="19050" algn="ctr">
            <a:solidFill>
              <a:schemeClr val="bg1"/>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Intermediate	</a:t>
            </a:r>
          </a:p>
        </p:txBody>
      </p:sp>
      <p:sp>
        <p:nvSpPr>
          <p:cNvPr id="19463" name="Rectangle 8"/>
          <p:cNvSpPr>
            <a:spLocks noChangeArrowheads="1"/>
          </p:cNvSpPr>
          <p:nvPr/>
        </p:nvSpPr>
        <p:spPr bwMode="auto">
          <a:xfrm>
            <a:off x="3657600" y="4545014"/>
            <a:ext cx="914400" cy="217487"/>
          </a:xfrm>
          <a:prstGeom prst="rect">
            <a:avLst/>
          </a:prstGeom>
          <a:noFill/>
          <a:ln w="19050" algn="ctr">
            <a:solidFill>
              <a:schemeClr val="bg1"/>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Manufacturing</a:t>
            </a:r>
          </a:p>
        </p:txBody>
      </p:sp>
      <p:sp>
        <p:nvSpPr>
          <p:cNvPr id="19464" name="Rectangle 9"/>
          <p:cNvSpPr>
            <a:spLocks noChangeArrowheads="1"/>
          </p:cNvSpPr>
          <p:nvPr/>
        </p:nvSpPr>
        <p:spPr bwMode="auto">
          <a:xfrm>
            <a:off x="3657600" y="4327525"/>
            <a:ext cx="914400" cy="217488"/>
          </a:xfrm>
          <a:prstGeom prst="rect">
            <a:avLst/>
          </a:prstGeom>
          <a:noFill/>
          <a:ln w="19050" algn="ctr">
            <a:solidFill>
              <a:schemeClr val="bg1"/>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Java</a:t>
            </a:r>
          </a:p>
        </p:txBody>
      </p:sp>
      <p:sp>
        <p:nvSpPr>
          <p:cNvPr id="19465" name="Rectangle 10"/>
          <p:cNvSpPr>
            <a:spLocks noChangeArrowheads="1"/>
          </p:cNvSpPr>
          <p:nvPr/>
        </p:nvSpPr>
        <p:spPr bwMode="auto">
          <a:xfrm>
            <a:off x="3657600" y="4114801"/>
            <a:ext cx="914400" cy="212725"/>
          </a:xfrm>
          <a:prstGeom prst="rect">
            <a:avLst/>
          </a:prstGeom>
          <a:solidFill>
            <a:srgbClr val="FFFFCC"/>
          </a:solid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700" dirty="0">
                <a:latin typeface="Futura Bk" pitchFamily="34" charset="0"/>
              </a:rPr>
              <a:t>Job Requirement </a:t>
            </a:r>
          </a:p>
        </p:txBody>
      </p:sp>
      <p:sp>
        <p:nvSpPr>
          <p:cNvPr id="19466" name="Line 11"/>
          <p:cNvSpPr>
            <a:spLocks noChangeShapeType="1"/>
          </p:cNvSpPr>
          <p:nvPr/>
        </p:nvSpPr>
        <p:spPr bwMode="auto">
          <a:xfrm>
            <a:off x="3657600" y="4114800"/>
            <a:ext cx="914400" cy="1588"/>
          </a:xfrm>
          <a:prstGeom prst="line">
            <a:avLst/>
          </a:prstGeom>
          <a:noFill/>
          <a:ln w="28575" cap="rnd">
            <a:solidFill>
              <a:schemeClr val="bg1"/>
            </a:solidFill>
            <a:round/>
            <a:headEnd/>
            <a:tailEnd/>
          </a:ln>
        </p:spPr>
        <p:txBody>
          <a:bodyPr wrap="none">
            <a:spAutoFit/>
          </a:bodyPr>
          <a:lstStyle/>
          <a:p>
            <a:endParaRPr lang="en-US"/>
          </a:p>
        </p:txBody>
      </p:sp>
      <p:sp>
        <p:nvSpPr>
          <p:cNvPr id="19467" name="Line 12"/>
          <p:cNvSpPr>
            <a:spLocks noChangeShapeType="1"/>
          </p:cNvSpPr>
          <p:nvPr/>
        </p:nvSpPr>
        <p:spPr bwMode="auto">
          <a:xfrm>
            <a:off x="3657600" y="4327525"/>
            <a:ext cx="914400" cy="1588"/>
          </a:xfrm>
          <a:prstGeom prst="line">
            <a:avLst/>
          </a:prstGeom>
          <a:noFill/>
          <a:ln w="12700" cap="rnd">
            <a:solidFill>
              <a:schemeClr val="bg1"/>
            </a:solidFill>
            <a:round/>
            <a:headEnd/>
            <a:tailEnd/>
          </a:ln>
        </p:spPr>
        <p:txBody>
          <a:bodyPr wrap="none">
            <a:spAutoFit/>
          </a:bodyPr>
          <a:lstStyle/>
          <a:p>
            <a:endParaRPr lang="en-US"/>
          </a:p>
        </p:txBody>
      </p:sp>
      <p:sp>
        <p:nvSpPr>
          <p:cNvPr id="19468" name="Line 13"/>
          <p:cNvSpPr>
            <a:spLocks noChangeShapeType="1"/>
          </p:cNvSpPr>
          <p:nvPr/>
        </p:nvSpPr>
        <p:spPr bwMode="auto">
          <a:xfrm>
            <a:off x="3657600" y="4545014"/>
            <a:ext cx="914400" cy="1587"/>
          </a:xfrm>
          <a:prstGeom prst="line">
            <a:avLst/>
          </a:prstGeom>
          <a:noFill/>
          <a:ln w="12700" cap="rnd">
            <a:solidFill>
              <a:schemeClr val="bg1"/>
            </a:solidFill>
            <a:round/>
            <a:headEnd/>
            <a:tailEnd/>
          </a:ln>
        </p:spPr>
        <p:txBody>
          <a:bodyPr wrap="none">
            <a:spAutoFit/>
          </a:bodyPr>
          <a:lstStyle/>
          <a:p>
            <a:endParaRPr lang="en-US"/>
          </a:p>
        </p:txBody>
      </p:sp>
      <p:sp>
        <p:nvSpPr>
          <p:cNvPr id="19469" name="Line 14"/>
          <p:cNvSpPr>
            <a:spLocks noChangeShapeType="1"/>
          </p:cNvSpPr>
          <p:nvPr/>
        </p:nvSpPr>
        <p:spPr bwMode="auto">
          <a:xfrm>
            <a:off x="3657600" y="4762500"/>
            <a:ext cx="914400" cy="1588"/>
          </a:xfrm>
          <a:prstGeom prst="line">
            <a:avLst/>
          </a:prstGeom>
          <a:noFill/>
          <a:ln w="12700" cap="rnd">
            <a:solidFill>
              <a:schemeClr val="bg1"/>
            </a:solidFill>
            <a:round/>
            <a:headEnd/>
            <a:tailEnd/>
          </a:ln>
        </p:spPr>
        <p:txBody>
          <a:bodyPr wrap="none">
            <a:spAutoFit/>
          </a:bodyPr>
          <a:lstStyle/>
          <a:p>
            <a:endParaRPr lang="en-US"/>
          </a:p>
        </p:txBody>
      </p:sp>
      <p:sp>
        <p:nvSpPr>
          <p:cNvPr id="19470" name="Line 15"/>
          <p:cNvSpPr>
            <a:spLocks noChangeShapeType="1"/>
          </p:cNvSpPr>
          <p:nvPr/>
        </p:nvSpPr>
        <p:spPr bwMode="auto">
          <a:xfrm>
            <a:off x="3657600" y="4979989"/>
            <a:ext cx="914400" cy="1587"/>
          </a:xfrm>
          <a:prstGeom prst="line">
            <a:avLst/>
          </a:prstGeom>
          <a:noFill/>
          <a:ln w="12700" cap="rnd">
            <a:solidFill>
              <a:schemeClr val="bg1"/>
            </a:solidFill>
            <a:round/>
            <a:headEnd/>
            <a:tailEnd/>
          </a:ln>
        </p:spPr>
        <p:txBody>
          <a:bodyPr wrap="none">
            <a:spAutoFit/>
          </a:bodyPr>
          <a:lstStyle/>
          <a:p>
            <a:endParaRPr lang="en-US"/>
          </a:p>
        </p:txBody>
      </p:sp>
      <p:sp>
        <p:nvSpPr>
          <p:cNvPr id="19471" name="Line 16"/>
          <p:cNvSpPr>
            <a:spLocks noChangeShapeType="1"/>
          </p:cNvSpPr>
          <p:nvPr/>
        </p:nvSpPr>
        <p:spPr bwMode="auto">
          <a:xfrm>
            <a:off x="3657600" y="5199064"/>
            <a:ext cx="914400" cy="1587"/>
          </a:xfrm>
          <a:prstGeom prst="line">
            <a:avLst/>
          </a:prstGeom>
          <a:noFill/>
          <a:ln w="12700" cap="rnd">
            <a:solidFill>
              <a:schemeClr val="bg1"/>
            </a:solidFill>
            <a:round/>
            <a:headEnd/>
            <a:tailEnd/>
          </a:ln>
        </p:spPr>
        <p:txBody>
          <a:bodyPr wrap="none">
            <a:spAutoFit/>
          </a:bodyPr>
          <a:lstStyle/>
          <a:p>
            <a:endParaRPr lang="en-US"/>
          </a:p>
        </p:txBody>
      </p:sp>
      <p:sp>
        <p:nvSpPr>
          <p:cNvPr id="19472" name="Line 17"/>
          <p:cNvSpPr>
            <a:spLocks noChangeShapeType="1"/>
          </p:cNvSpPr>
          <p:nvPr/>
        </p:nvSpPr>
        <p:spPr bwMode="auto">
          <a:xfrm>
            <a:off x="3657600" y="5416550"/>
            <a:ext cx="914400" cy="1588"/>
          </a:xfrm>
          <a:prstGeom prst="line">
            <a:avLst/>
          </a:prstGeom>
          <a:noFill/>
          <a:ln w="12700" cap="rnd">
            <a:solidFill>
              <a:schemeClr val="bg1"/>
            </a:solidFill>
            <a:round/>
            <a:headEnd/>
            <a:tailEnd/>
          </a:ln>
        </p:spPr>
        <p:txBody>
          <a:bodyPr wrap="none">
            <a:spAutoFit/>
          </a:bodyPr>
          <a:lstStyle/>
          <a:p>
            <a:endParaRPr lang="en-US"/>
          </a:p>
        </p:txBody>
      </p:sp>
      <p:sp>
        <p:nvSpPr>
          <p:cNvPr id="19473" name="Line 18"/>
          <p:cNvSpPr>
            <a:spLocks noChangeShapeType="1"/>
          </p:cNvSpPr>
          <p:nvPr/>
        </p:nvSpPr>
        <p:spPr bwMode="auto">
          <a:xfrm>
            <a:off x="3657600" y="5634039"/>
            <a:ext cx="914400" cy="1587"/>
          </a:xfrm>
          <a:prstGeom prst="line">
            <a:avLst/>
          </a:prstGeom>
          <a:noFill/>
          <a:ln w="28575" cap="rnd">
            <a:solidFill>
              <a:schemeClr val="bg1"/>
            </a:solidFill>
            <a:round/>
            <a:headEnd/>
            <a:tailEnd/>
          </a:ln>
        </p:spPr>
        <p:txBody>
          <a:bodyPr wrap="none">
            <a:spAutoFit/>
          </a:bodyPr>
          <a:lstStyle/>
          <a:p>
            <a:endParaRPr lang="en-US"/>
          </a:p>
        </p:txBody>
      </p:sp>
      <p:sp>
        <p:nvSpPr>
          <p:cNvPr id="19474" name="Line 19"/>
          <p:cNvSpPr>
            <a:spLocks noChangeShapeType="1"/>
          </p:cNvSpPr>
          <p:nvPr/>
        </p:nvSpPr>
        <p:spPr bwMode="auto">
          <a:xfrm>
            <a:off x="3657600" y="4114800"/>
            <a:ext cx="0" cy="1519238"/>
          </a:xfrm>
          <a:prstGeom prst="line">
            <a:avLst/>
          </a:prstGeom>
          <a:noFill/>
          <a:ln w="12700" cap="rnd">
            <a:solidFill>
              <a:schemeClr val="bg1"/>
            </a:solidFill>
            <a:round/>
            <a:headEnd/>
            <a:tailEnd/>
          </a:ln>
        </p:spPr>
        <p:txBody>
          <a:bodyPr wrap="none">
            <a:spAutoFit/>
          </a:bodyPr>
          <a:lstStyle/>
          <a:p>
            <a:endParaRPr lang="en-US"/>
          </a:p>
        </p:txBody>
      </p:sp>
      <p:sp>
        <p:nvSpPr>
          <p:cNvPr id="19475" name="Line 20"/>
          <p:cNvSpPr>
            <a:spLocks noChangeShapeType="1"/>
          </p:cNvSpPr>
          <p:nvPr/>
        </p:nvSpPr>
        <p:spPr bwMode="auto">
          <a:xfrm>
            <a:off x="5335588" y="4114801"/>
            <a:ext cx="0" cy="212725"/>
          </a:xfrm>
          <a:prstGeom prst="line">
            <a:avLst/>
          </a:prstGeom>
          <a:noFill/>
          <a:ln w="28575" cap="rnd">
            <a:solidFill>
              <a:schemeClr val="bg1">
                <a:lumMod val="95000"/>
              </a:schemeClr>
            </a:solidFill>
            <a:round/>
            <a:headEnd/>
            <a:tailEnd/>
          </a:ln>
        </p:spPr>
        <p:txBody>
          <a:bodyPr wrap="none">
            <a:spAutoFit/>
          </a:bodyPr>
          <a:lstStyle/>
          <a:p>
            <a:endParaRPr lang="en-US"/>
          </a:p>
        </p:txBody>
      </p:sp>
      <p:sp>
        <p:nvSpPr>
          <p:cNvPr id="19476" name="Line 21"/>
          <p:cNvSpPr>
            <a:spLocks noChangeShapeType="1"/>
          </p:cNvSpPr>
          <p:nvPr/>
        </p:nvSpPr>
        <p:spPr bwMode="auto">
          <a:xfrm>
            <a:off x="5335588" y="4327526"/>
            <a:ext cx="0" cy="1089025"/>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477" name="Rectangle 22"/>
          <p:cNvSpPr>
            <a:spLocks noChangeArrowheads="1"/>
          </p:cNvSpPr>
          <p:nvPr/>
        </p:nvSpPr>
        <p:spPr bwMode="auto">
          <a:xfrm>
            <a:off x="2057400" y="5416550"/>
            <a:ext cx="990600" cy="222250"/>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Any</a:t>
            </a:r>
          </a:p>
        </p:txBody>
      </p:sp>
      <p:sp>
        <p:nvSpPr>
          <p:cNvPr id="19478" name="Rectangle 23"/>
          <p:cNvSpPr>
            <a:spLocks noChangeArrowheads="1"/>
          </p:cNvSpPr>
          <p:nvPr/>
        </p:nvSpPr>
        <p:spPr bwMode="auto">
          <a:xfrm>
            <a:off x="2057400" y="5199064"/>
            <a:ext cx="990600" cy="217487"/>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Offshore</a:t>
            </a:r>
          </a:p>
        </p:txBody>
      </p:sp>
      <p:sp>
        <p:nvSpPr>
          <p:cNvPr id="19479" name="Rectangle 24"/>
          <p:cNvSpPr>
            <a:spLocks noChangeArrowheads="1"/>
          </p:cNvSpPr>
          <p:nvPr/>
        </p:nvSpPr>
        <p:spPr bwMode="auto">
          <a:xfrm>
            <a:off x="2057400" y="4979989"/>
            <a:ext cx="990600" cy="219075"/>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Any</a:t>
            </a:r>
          </a:p>
        </p:txBody>
      </p:sp>
      <p:sp>
        <p:nvSpPr>
          <p:cNvPr id="19480" name="Rectangle 25"/>
          <p:cNvSpPr>
            <a:spLocks noChangeArrowheads="1"/>
          </p:cNvSpPr>
          <p:nvPr/>
        </p:nvSpPr>
        <p:spPr bwMode="auto">
          <a:xfrm>
            <a:off x="2057400" y="4762500"/>
            <a:ext cx="990600" cy="217488"/>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Entry</a:t>
            </a:r>
          </a:p>
        </p:txBody>
      </p:sp>
      <p:sp>
        <p:nvSpPr>
          <p:cNvPr id="19481" name="Rectangle 26"/>
          <p:cNvSpPr>
            <a:spLocks noChangeArrowheads="1"/>
          </p:cNvSpPr>
          <p:nvPr/>
        </p:nvSpPr>
        <p:spPr bwMode="auto">
          <a:xfrm>
            <a:off x="2057400" y="4545014"/>
            <a:ext cx="990600" cy="217487"/>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Manufacturing</a:t>
            </a:r>
          </a:p>
        </p:txBody>
      </p:sp>
      <p:sp>
        <p:nvSpPr>
          <p:cNvPr id="19482" name="Rectangle 27"/>
          <p:cNvSpPr>
            <a:spLocks noChangeArrowheads="1"/>
          </p:cNvSpPr>
          <p:nvPr/>
        </p:nvSpPr>
        <p:spPr bwMode="auto">
          <a:xfrm>
            <a:off x="2057400" y="4327525"/>
            <a:ext cx="990600" cy="217488"/>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Java </a:t>
            </a:r>
            <a:endParaRPr lang="en-US" sz="700">
              <a:latin typeface="Futura Bk" pitchFamily="34" charset="0"/>
            </a:endParaRPr>
          </a:p>
        </p:txBody>
      </p:sp>
      <p:sp>
        <p:nvSpPr>
          <p:cNvPr id="19483" name="Rectangle 28"/>
          <p:cNvSpPr>
            <a:spLocks noChangeArrowheads="1"/>
          </p:cNvSpPr>
          <p:nvPr/>
        </p:nvSpPr>
        <p:spPr bwMode="auto">
          <a:xfrm>
            <a:off x="2057400" y="4114801"/>
            <a:ext cx="990600" cy="212725"/>
          </a:xfrm>
          <a:prstGeom prst="rect">
            <a:avLst/>
          </a:prstGeom>
          <a:solidFill>
            <a:srgbClr val="FFFFCC"/>
          </a:solid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700">
                <a:latin typeface="Futura Bk" pitchFamily="34" charset="0"/>
              </a:rPr>
              <a:t>Resource2</a:t>
            </a:r>
          </a:p>
        </p:txBody>
      </p:sp>
      <p:sp>
        <p:nvSpPr>
          <p:cNvPr id="19484" name="Line 29"/>
          <p:cNvSpPr>
            <a:spLocks noChangeShapeType="1"/>
          </p:cNvSpPr>
          <p:nvPr/>
        </p:nvSpPr>
        <p:spPr bwMode="auto">
          <a:xfrm>
            <a:off x="2057400" y="4114800"/>
            <a:ext cx="990600" cy="1588"/>
          </a:xfrm>
          <a:prstGeom prst="line">
            <a:avLst/>
          </a:prstGeom>
          <a:noFill/>
          <a:ln w="28575" cap="rnd">
            <a:solidFill>
              <a:schemeClr val="bg1">
                <a:lumMod val="85000"/>
              </a:schemeClr>
            </a:solidFill>
            <a:round/>
            <a:headEnd/>
            <a:tailEnd/>
          </a:ln>
        </p:spPr>
        <p:txBody>
          <a:bodyPr wrap="none">
            <a:spAutoFit/>
          </a:bodyPr>
          <a:lstStyle/>
          <a:p>
            <a:endParaRPr lang="en-US"/>
          </a:p>
        </p:txBody>
      </p:sp>
      <p:sp>
        <p:nvSpPr>
          <p:cNvPr id="19485" name="Line 30"/>
          <p:cNvSpPr>
            <a:spLocks noChangeShapeType="1"/>
          </p:cNvSpPr>
          <p:nvPr/>
        </p:nvSpPr>
        <p:spPr bwMode="auto">
          <a:xfrm>
            <a:off x="2057400" y="4327525"/>
            <a:ext cx="990600" cy="1588"/>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486" name="Line 31"/>
          <p:cNvSpPr>
            <a:spLocks noChangeShapeType="1"/>
          </p:cNvSpPr>
          <p:nvPr/>
        </p:nvSpPr>
        <p:spPr bwMode="auto">
          <a:xfrm>
            <a:off x="2057400" y="4545014"/>
            <a:ext cx="9906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487" name="Line 32"/>
          <p:cNvSpPr>
            <a:spLocks noChangeShapeType="1"/>
          </p:cNvSpPr>
          <p:nvPr/>
        </p:nvSpPr>
        <p:spPr bwMode="auto">
          <a:xfrm>
            <a:off x="2057400" y="4762500"/>
            <a:ext cx="990600" cy="1588"/>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488" name="Line 33"/>
          <p:cNvSpPr>
            <a:spLocks noChangeShapeType="1"/>
          </p:cNvSpPr>
          <p:nvPr/>
        </p:nvSpPr>
        <p:spPr bwMode="auto">
          <a:xfrm>
            <a:off x="2057400" y="4979989"/>
            <a:ext cx="9906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489" name="Line 34"/>
          <p:cNvSpPr>
            <a:spLocks noChangeShapeType="1"/>
          </p:cNvSpPr>
          <p:nvPr/>
        </p:nvSpPr>
        <p:spPr bwMode="auto">
          <a:xfrm>
            <a:off x="2057400" y="5199064"/>
            <a:ext cx="9906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490" name="Line 35"/>
          <p:cNvSpPr>
            <a:spLocks noChangeShapeType="1"/>
          </p:cNvSpPr>
          <p:nvPr/>
        </p:nvSpPr>
        <p:spPr bwMode="auto">
          <a:xfrm>
            <a:off x="2057400" y="5416550"/>
            <a:ext cx="990600" cy="1588"/>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491" name="Line 36"/>
          <p:cNvSpPr>
            <a:spLocks noChangeShapeType="1"/>
          </p:cNvSpPr>
          <p:nvPr/>
        </p:nvSpPr>
        <p:spPr bwMode="auto">
          <a:xfrm>
            <a:off x="2057400" y="5638800"/>
            <a:ext cx="990600" cy="1588"/>
          </a:xfrm>
          <a:prstGeom prst="line">
            <a:avLst/>
          </a:prstGeom>
          <a:noFill/>
          <a:ln w="28575" cap="rnd">
            <a:solidFill>
              <a:schemeClr val="bg1">
                <a:lumMod val="85000"/>
              </a:schemeClr>
            </a:solidFill>
            <a:round/>
            <a:headEnd/>
            <a:tailEnd/>
          </a:ln>
        </p:spPr>
        <p:txBody>
          <a:bodyPr wrap="none">
            <a:spAutoFit/>
          </a:bodyPr>
          <a:lstStyle/>
          <a:p>
            <a:endParaRPr lang="en-US"/>
          </a:p>
        </p:txBody>
      </p:sp>
      <p:sp>
        <p:nvSpPr>
          <p:cNvPr id="19492" name="Line 37"/>
          <p:cNvSpPr>
            <a:spLocks noChangeShapeType="1"/>
          </p:cNvSpPr>
          <p:nvPr/>
        </p:nvSpPr>
        <p:spPr bwMode="auto">
          <a:xfrm>
            <a:off x="2057400" y="4114800"/>
            <a:ext cx="0" cy="1524000"/>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493" name="Line 38"/>
          <p:cNvSpPr>
            <a:spLocks noChangeShapeType="1"/>
          </p:cNvSpPr>
          <p:nvPr/>
        </p:nvSpPr>
        <p:spPr bwMode="auto">
          <a:xfrm>
            <a:off x="3048000" y="4121150"/>
            <a:ext cx="0" cy="1524000"/>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494" name="Line 39"/>
          <p:cNvSpPr>
            <a:spLocks noChangeShapeType="1"/>
          </p:cNvSpPr>
          <p:nvPr/>
        </p:nvSpPr>
        <p:spPr bwMode="auto">
          <a:xfrm flipV="1">
            <a:off x="3048000" y="5562600"/>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495" name="Line 40"/>
          <p:cNvSpPr>
            <a:spLocks noChangeShapeType="1"/>
          </p:cNvSpPr>
          <p:nvPr/>
        </p:nvSpPr>
        <p:spPr bwMode="auto">
          <a:xfrm flipV="1">
            <a:off x="3048000" y="4419600"/>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496" name="Line 41"/>
          <p:cNvSpPr>
            <a:spLocks noChangeShapeType="1"/>
          </p:cNvSpPr>
          <p:nvPr/>
        </p:nvSpPr>
        <p:spPr bwMode="auto">
          <a:xfrm flipV="1">
            <a:off x="3048000" y="4876800"/>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497" name="Line 42"/>
          <p:cNvSpPr>
            <a:spLocks noChangeShapeType="1"/>
          </p:cNvSpPr>
          <p:nvPr/>
        </p:nvSpPr>
        <p:spPr bwMode="auto">
          <a:xfrm flipV="1">
            <a:off x="3048000" y="5105400"/>
            <a:ext cx="609600" cy="0"/>
          </a:xfrm>
          <a:prstGeom prst="line">
            <a:avLst/>
          </a:prstGeom>
          <a:noFill/>
          <a:ln w="19050">
            <a:solidFill>
              <a:schemeClr val="bg1">
                <a:lumMod val="85000"/>
              </a:schemeClr>
            </a:solidFill>
            <a:round/>
            <a:headEnd/>
            <a:tailEnd type="triangle" w="med" len="med"/>
          </a:ln>
        </p:spPr>
        <p:txBody>
          <a:bodyPr>
            <a:spAutoFit/>
          </a:bodyPr>
          <a:lstStyle/>
          <a:p>
            <a:endParaRPr lang="en-US"/>
          </a:p>
        </p:txBody>
      </p:sp>
      <p:sp>
        <p:nvSpPr>
          <p:cNvPr id="19498" name="Line 43"/>
          <p:cNvSpPr>
            <a:spLocks noChangeShapeType="1"/>
          </p:cNvSpPr>
          <p:nvPr/>
        </p:nvSpPr>
        <p:spPr bwMode="auto">
          <a:xfrm flipV="1">
            <a:off x="3048000" y="5334000"/>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499" name="Line 44"/>
          <p:cNvSpPr>
            <a:spLocks noChangeShapeType="1"/>
          </p:cNvSpPr>
          <p:nvPr/>
        </p:nvSpPr>
        <p:spPr bwMode="auto">
          <a:xfrm flipV="1">
            <a:off x="3048000" y="4648200"/>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500" name="Text Box 45"/>
          <p:cNvSpPr txBox="1">
            <a:spLocks noChangeArrowheads="1"/>
          </p:cNvSpPr>
          <p:nvPr/>
        </p:nvSpPr>
        <p:spPr bwMode="auto">
          <a:xfrm>
            <a:off x="3048000" y="4608514"/>
            <a:ext cx="838200" cy="244475"/>
          </a:xfrm>
          <a:prstGeom prst="rect">
            <a:avLst/>
          </a:prstGeom>
          <a:noFill/>
          <a:ln w="19050" algn="ctr">
            <a:noFill/>
            <a:miter lim="800000"/>
            <a:headEnd/>
            <a:tailEnd/>
          </a:ln>
        </p:spPr>
        <p:txBody>
          <a:bodyPr>
            <a:spAutoFit/>
          </a:bodyPr>
          <a:lstStyle/>
          <a:p>
            <a:pPr>
              <a:spcBef>
                <a:spcPct val="50000"/>
              </a:spcBef>
            </a:pPr>
            <a:r>
              <a:rPr lang="en-US" sz="1000">
                <a:latin typeface="Futura Bk" pitchFamily="34" charset="0"/>
              </a:rPr>
              <a:t>training</a:t>
            </a:r>
          </a:p>
        </p:txBody>
      </p:sp>
      <p:sp>
        <p:nvSpPr>
          <p:cNvPr id="19501" name="Rectangle 46"/>
          <p:cNvSpPr>
            <a:spLocks noChangeArrowheads="1"/>
          </p:cNvSpPr>
          <p:nvPr/>
        </p:nvSpPr>
        <p:spPr bwMode="auto">
          <a:xfrm>
            <a:off x="5410200" y="5416550"/>
            <a:ext cx="762000" cy="222250"/>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1</a:t>
            </a:r>
          </a:p>
        </p:txBody>
      </p:sp>
      <p:sp>
        <p:nvSpPr>
          <p:cNvPr id="19502" name="Rectangle 47"/>
          <p:cNvSpPr>
            <a:spLocks noChangeArrowheads="1"/>
          </p:cNvSpPr>
          <p:nvPr/>
        </p:nvSpPr>
        <p:spPr bwMode="auto">
          <a:xfrm>
            <a:off x="5410200" y="5199064"/>
            <a:ext cx="762000" cy="217487"/>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4</a:t>
            </a:r>
          </a:p>
        </p:txBody>
      </p:sp>
      <p:sp>
        <p:nvSpPr>
          <p:cNvPr id="19503" name="Rectangle 48"/>
          <p:cNvSpPr>
            <a:spLocks noChangeArrowheads="1"/>
          </p:cNvSpPr>
          <p:nvPr/>
        </p:nvSpPr>
        <p:spPr bwMode="auto">
          <a:xfrm>
            <a:off x="5410200" y="4979989"/>
            <a:ext cx="762000" cy="219075"/>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10</a:t>
            </a:r>
          </a:p>
        </p:txBody>
      </p:sp>
      <p:sp>
        <p:nvSpPr>
          <p:cNvPr id="19504" name="Rectangle 49"/>
          <p:cNvSpPr>
            <a:spLocks noChangeArrowheads="1"/>
          </p:cNvSpPr>
          <p:nvPr/>
        </p:nvSpPr>
        <p:spPr bwMode="auto">
          <a:xfrm>
            <a:off x="5410200" y="4762500"/>
            <a:ext cx="762000" cy="217488"/>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0</a:t>
            </a:r>
          </a:p>
          <a:p>
            <a:pPr>
              <a:lnSpc>
                <a:spcPct val="90000"/>
              </a:lnSpc>
              <a:spcBef>
                <a:spcPct val="30000"/>
              </a:spcBef>
              <a:spcAft>
                <a:spcPct val="10000"/>
              </a:spcAft>
              <a:buClr>
                <a:srgbClr val="B2B3B5"/>
              </a:buClr>
              <a:buSzPct val="75000"/>
            </a:pPr>
            <a:endParaRPr lang="en-US" sz="900">
              <a:latin typeface="Futura Bk" pitchFamily="34" charset="0"/>
            </a:endParaRPr>
          </a:p>
          <a:p>
            <a:pPr>
              <a:lnSpc>
                <a:spcPct val="90000"/>
              </a:lnSpc>
              <a:spcBef>
                <a:spcPct val="30000"/>
              </a:spcBef>
              <a:spcAft>
                <a:spcPct val="10000"/>
              </a:spcAft>
              <a:buClr>
                <a:srgbClr val="B2B3B5"/>
              </a:buClr>
              <a:buSzPct val="75000"/>
            </a:pPr>
            <a:endParaRPr lang="en-US" sz="900">
              <a:latin typeface="Futura Bk" pitchFamily="34" charset="0"/>
            </a:endParaRPr>
          </a:p>
        </p:txBody>
      </p:sp>
      <p:sp>
        <p:nvSpPr>
          <p:cNvPr id="19505" name="Rectangle 50"/>
          <p:cNvSpPr>
            <a:spLocks noChangeArrowheads="1"/>
          </p:cNvSpPr>
          <p:nvPr/>
        </p:nvSpPr>
        <p:spPr bwMode="auto">
          <a:xfrm>
            <a:off x="5410200" y="4545014"/>
            <a:ext cx="762000" cy="217487"/>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20</a:t>
            </a:r>
          </a:p>
        </p:txBody>
      </p:sp>
      <p:sp>
        <p:nvSpPr>
          <p:cNvPr id="19506" name="Rectangle 51"/>
          <p:cNvSpPr>
            <a:spLocks noChangeArrowheads="1"/>
          </p:cNvSpPr>
          <p:nvPr/>
        </p:nvSpPr>
        <p:spPr bwMode="auto">
          <a:xfrm>
            <a:off x="5410200" y="4327525"/>
            <a:ext cx="762000" cy="217488"/>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50</a:t>
            </a:r>
          </a:p>
        </p:txBody>
      </p:sp>
      <p:sp>
        <p:nvSpPr>
          <p:cNvPr id="19507" name="Rectangle 52"/>
          <p:cNvSpPr>
            <a:spLocks noChangeArrowheads="1"/>
          </p:cNvSpPr>
          <p:nvPr/>
        </p:nvSpPr>
        <p:spPr bwMode="auto">
          <a:xfrm>
            <a:off x="5257800" y="4121151"/>
            <a:ext cx="914400" cy="212725"/>
          </a:xfrm>
          <a:prstGeom prst="rect">
            <a:avLst/>
          </a:prstGeom>
          <a:solidFill>
            <a:srgbClr val="FFFFCC"/>
          </a:solid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700" dirty="0">
                <a:latin typeface="Futura Bk" pitchFamily="34" charset="0"/>
              </a:rPr>
              <a:t>Similarity Score</a:t>
            </a:r>
          </a:p>
        </p:txBody>
      </p:sp>
      <p:sp>
        <p:nvSpPr>
          <p:cNvPr id="19508" name="Line 53"/>
          <p:cNvSpPr>
            <a:spLocks noChangeShapeType="1"/>
          </p:cNvSpPr>
          <p:nvPr/>
        </p:nvSpPr>
        <p:spPr bwMode="auto">
          <a:xfrm>
            <a:off x="5410200" y="4114800"/>
            <a:ext cx="762000" cy="1588"/>
          </a:xfrm>
          <a:prstGeom prst="line">
            <a:avLst/>
          </a:prstGeom>
          <a:noFill/>
          <a:ln w="28575" cap="rnd">
            <a:solidFill>
              <a:schemeClr val="bg1">
                <a:lumMod val="95000"/>
              </a:schemeClr>
            </a:solidFill>
            <a:round/>
            <a:headEnd/>
            <a:tailEnd/>
          </a:ln>
        </p:spPr>
        <p:txBody>
          <a:bodyPr wrap="none">
            <a:spAutoFit/>
          </a:bodyPr>
          <a:lstStyle/>
          <a:p>
            <a:endParaRPr lang="en-US"/>
          </a:p>
        </p:txBody>
      </p:sp>
      <p:sp>
        <p:nvSpPr>
          <p:cNvPr id="19509" name="Line 54"/>
          <p:cNvSpPr>
            <a:spLocks noChangeShapeType="1"/>
          </p:cNvSpPr>
          <p:nvPr/>
        </p:nvSpPr>
        <p:spPr bwMode="auto">
          <a:xfrm>
            <a:off x="5410200" y="4327525"/>
            <a:ext cx="7620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10" name="Line 55"/>
          <p:cNvSpPr>
            <a:spLocks noChangeShapeType="1"/>
          </p:cNvSpPr>
          <p:nvPr/>
        </p:nvSpPr>
        <p:spPr bwMode="auto">
          <a:xfrm>
            <a:off x="5410200" y="4545014"/>
            <a:ext cx="762000" cy="1587"/>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11" name="Line 56"/>
          <p:cNvSpPr>
            <a:spLocks noChangeShapeType="1"/>
          </p:cNvSpPr>
          <p:nvPr/>
        </p:nvSpPr>
        <p:spPr bwMode="auto">
          <a:xfrm>
            <a:off x="5410200" y="4762500"/>
            <a:ext cx="7620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12" name="Line 57"/>
          <p:cNvSpPr>
            <a:spLocks noChangeShapeType="1"/>
          </p:cNvSpPr>
          <p:nvPr/>
        </p:nvSpPr>
        <p:spPr bwMode="auto">
          <a:xfrm>
            <a:off x="5410200" y="4979989"/>
            <a:ext cx="762000" cy="1587"/>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13" name="Line 58"/>
          <p:cNvSpPr>
            <a:spLocks noChangeShapeType="1"/>
          </p:cNvSpPr>
          <p:nvPr/>
        </p:nvSpPr>
        <p:spPr bwMode="auto">
          <a:xfrm>
            <a:off x="5410200" y="5199064"/>
            <a:ext cx="762000" cy="1587"/>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14" name="Line 59"/>
          <p:cNvSpPr>
            <a:spLocks noChangeShapeType="1"/>
          </p:cNvSpPr>
          <p:nvPr/>
        </p:nvSpPr>
        <p:spPr bwMode="auto">
          <a:xfrm>
            <a:off x="5410200" y="5416550"/>
            <a:ext cx="7620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15" name="Line 60"/>
          <p:cNvSpPr>
            <a:spLocks noChangeShapeType="1"/>
          </p:cNvSpPr>
          <p:nvPr/>
        </p:nvSpPr>
        <p:spPr bwMode="auto">
          <a:xfrm>
            <a:off x="5410200" y="5638800"/>
            <a:ext cx="762000" cy="1588"/>
          </a:xfrm>
          <a:prstGeom prst="line">
            <a:avLst/>
          </a:prstGeom>
          <a:noFill/>
          <a:ln w="28575" cap="rnd">
            <a:solidFill>
              <a:schemeClr val="bg1">
                <a:lumMod val="95000"/>
              </a:schemeClr>
            </a:solidFill>
            <a:round/>
            <a:headEnd/>
            <a:tailEnd/>
          </a:ln>
        </p:spPr>
        <p:txBody>
          <a:bodyPr wrap="none">
            <a:spAutoFit/>
          </a:bodyPr>
          <a:lstStyle/>
          <a:p>
            <a:endParaRPr lang="en-US"/>
          </a:p>
        </p:txBody>
      </p:sp>
      <p:sp>
        <p:nvSpPr>
          <p:cNvPr id="19516" name="Line 61"/>
          <p:cNvSpPr>
            <a:spLocks noChangeShapeType="1"/>
          </p:cNvSpPr>
          <p:nvPr/>
        </p:nvSpPr>
        <p:spPr bwMode="auto">
          <a:xfrm>
            <a:off x="3657600" y="4114800"/>
            <a:ext cx="0" cy="1524000"/>
          </a:xfrm>
          <a:prstGeom prst="line">
            <a:avLst/>
          </a:prstGeom>
          <a:noFill/>
          <a:ln w="12700" cap="rnd">
            <a:solidFill>
              <a:schemeClr val="bg1"/>
            </a:solidFill>
            <a:round/>
            <a:headEnd/>
            <a:tailEnd/>
          </a:ln>
        </p:spPr>
        <p:txBody>
          <a:bodyPr wrap="none">
            <a:spAutoFit/>
          </a:bodyPr>
          <a:lstStyle/>
          <a:p>
            <a:endParaRPr lang="en-US"/>
          </a:p>
        </p:txBody>
      </p:sp>
      <p:sp>
        <p:nvSpPr>
          <p:cNvPr id="19517" name="Line 62"/>
          <p:cNvSpPr>
            <a:spLocks noChangeShapeType="1"/>
          </p:cNvSpPr>
          <p:nvPr/>
        </p:nvSpPr>
        <p:spPr bwMode="auto">
          <a:xfrm>
            <a:off x="6096000" y="4119563"/>
            <a:ext cx="0" cy="1524000"/>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18" name="Rectangle 63"/>
          <p:cNvSpPr>
            <a:spLocks noChangeArrowheads="1"/>
          </p:cNvSpPr>
          <p:nvPr/>
        </p:nvSpPr>
        <p:spPr bwMode="auto">
          <a:xfrm>
            <a:off x="4572000" y="5416550"/>
            <a:ext cx="838200" cy="222250"/>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1</a:t>
            </a:r>
          </a:p>
        </p:txBody>
      </p:sp>
      <p:sp>
        <p:nvSpPr>
          <p:cNvPr id="19519" name="Rectangle 64"/>
          <p:cNvSpPr>
            <a:spLocks noChangeArrowheads="1"/>
          </p:cNvSpPr>
          <p:nvPr/>
        </p:nvSpPr>
        <p:spPr bwMode="auto">
          <a:xfrm>
            <a:off x="4572000" y="5199064"/>
            <a:ext cx="838200" cy="217487"/>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4</a:t>
            </a:r>
          </a:p>
        </p:txBody>
      </p:sp>
      <p:sp>
        <p:nvSpPr>
          <p:cNvPr id="19520" name="Rectangle 65"/>
          <p:cNvSpPr>
            <a:spLocks noChangeArrowheads="1"/>
          </p:cNvSpPr>
          <p:nvPr/>
        </p:nvSpPr>
        <p:spPr bwMode="auto">
          <a:xfrm>
            <a:off x="4572000" y="4979989"/>
            <a:ext cx="838200" cy="219075"/>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10</a:t>
            </a:r>
          </a:p>
        </p:txBody>
      </p:sp>
      <p:sp>
        <p:nvSpPr>
          <p:cNvPr id="19521" name="Rectangle 66"/>
          <p:cNvSpPr>
            <a:spLocks noChangeArrowheads="1"/>
          </p:cNvSpPr>
          <p:nvPr/>
        </p:nvSpPr>
        <p:spPr bwMode="auto">
          <a:xfrm>
            <a:off x="4572000" y="4762500"/>
            <a:ext cx="838200" cy="217488"/>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15</a:t>
            </a:r>
          </a:p>
        </p:txBody>
      </p:sp>
      <p:sp>
        <p:nvSpPr>
          <p:cNvPr id="19522" name="Rectangle 67"/>
          <p:cNvSpPr>
            <a:spLocks noChangeArrowheads="1"/>
          </p:cNvSpPr>
          <p:nvPr/>
        </p:nvSpPr>
        <p:spPr bwMode="auto">
          <a:xfrm>
            <a:off x="4572000" y="4545014"/>
            <a:ext cx="838200" cy="217487"/>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20</a:t>
            </a:r>
          </a:p>
        </p:txBody>
      </p:sp>
      <p:sp>
        <p:nvSpPr>
          <p:cNvPr id="19523" name="Rectangle 68"/>
          <p:cNvSpPr>
            <a:spLocks noChangeArrowheads="1"/>
          </p:cNvSpPr>
          <p:nvPr/>
        </p:nvSpPr>
        <p:spPr bwMode="auto">
          <a:xfrm>
            <a:off x="4572000" y="4327525"/>
            <a:ext cx="838200" cy="217488"/>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50</a:t>
            </a:r>
          </a:p>
        </p:txBody>
      </p:sp>
      <p:sp>
        <p:nvSpPr>
          <p:cNvPr id="19524" name="Rectangle 69"/>
          <p:cNvSpPr>
            <a:spLocks noChangeArrowheads="1"/>
          </p:cNvSpPr>
          <p:nvPr/>
        </p:nvSpPr>
        <p:spPr bwMode="auto">
          <a:xfrm>
            <a:off x="4572000" y="4114801"/>
            <a:ext cx="762000" cy="212725"/>
          </a:xfrm>
          <a:prstGeom prst="rect">
            <a:avLst/>
          </a:prstGeom>
          <a:solidFill>
            <a:srgbClr val="FFFFCC"/>
          </a:solid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700">
                <a:latin typeface="Futura Bk" pitchFamily="34" charset="0"/>
              </a:rPr>
              <a:t>Max Weight</a:t>
            </a:r>
          </a:p>
        </p:txBody>
      </p:sp>
      <p:sp>
        <p:nvSpPr>
          <p:cNvPr id="19525" name="Line 70"/>
          <p:cNvSpPr>
            <a:spLocks noChangeShapeType="1"/>
          </p:cNvSpPr>
          <p:nvPr/>
        </p:nvSpPr>
        <p:spPr bwMode="auto">
          <a:xfrm>
            <a:off x="4572000" y="4114800"/>
            <a:ext cx="838200" cy="1588"/>
          </a:xfrm>
          <a:prstGeom prst="line">
            <a:avLst/>
          </a:prstGeom>
          <a:noFill/>
          <a:ln w="28575" cap="rnd">
            <a:solidFill>
              <a:schemeClr val="bg1">
                <a:lumMod val="95000"/>
              </a:schemeClr>
            </a:solidFill>
            <a:round/>
            <a:headEnd/>
            <a:tailEnd/>
          </a:ln>
        </p:spPr>
        <p:txBody>
          <a:bodyPr wrap="none">
            <a:spAutoFit/>
          </a:bodyPr>
          <a:lstStyle/>
          <a:p>
            <a:endParaRPr lang="en-US"/>
          </a:p>
        </p:txBody>
      </p:sp>
      <p:sp>
        <p:nvSpPr>
          <p:cNvPr id="19526" name="Line 71"/>
          <p:cNvSpPr>
            <a:spLocks noChangeShapeType="1"/>
          </p:cNvSpPr>
          <p:nvPr/>
        </p:nvSpPr>
        <p:spPr bwMode="auto">
          <a:xfrm>
            <a:off x="4572000" y="4327525"/>
            <a:ext cx="8382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27" name="Line 72"/>
          <p:cNvSpPr>
            <a:spLocks noChangeShapeType="1"/>
          </p:cNvSpPr>
          <p:nvPr/>
        </p:nvSpPr>
        <p:spPr bwMode="auto">
          <a:xfrm>
            <a:off x="4572000" y="4545014"/>
            <a:ext cx="838200" cy="1587"/>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28" name="Line 73"/>
          <p:cNvSpPr>
            <a:spLocks noChangeShapeType="1"/>
          </p:cNvSpPr>
          <p:nvPr/>
        </p:nvSpPr>
        <p:spPr bwMode="auto">
          <a:xfrm>
            <a:off x="4572000" y="4762500"/>
            <a:ext cx="8382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29" name="Line 74"/>
          <p:cNvSpPr>
            <a:spLocks noChangeShapeType="1"/>
          </p:cNvSpPr>
          <p:nvPr/>
        </p:nvSpPr>
        <p:spPr bwMode="auto">
          <a:xfrm>
            <a:off x="4572000" y="4979989"/>
            <a:ext cx="838200" cy="1587"/>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30" name="Line 75"/>
          <p:cNvSpPr>
            <a:spLocks noChangeShapeType="1"/>
          </p:cNvSpPr>
          <p:nvPr/>
        </p:nvSpPr>
        <p:spPr bwMode="auto">
          <a:xfrm>
            <a:off x="4572000" y="5199064"/>
            <a:ext cx="838200" cy="1587"/>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31" name="Line 76"/>
          <p:cNvSpPr>
            <a:spLocks noChangeShapeType="1"/>
          </p:cNvSpPr>
          <p:nvPr/>
        </p:nvSpPr>
        <p:spPr bwMode="auto">
          <a:xfrm>
            <a:off x="4572000" y="5416550"/>
            <a:ext cx="8382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32" name="Line 77"/>
          <p:cNvSpPr>
            <a:spLocks noChangeShapeType="1"/>
          </p:cNvSpPr>
          <p:nvPr/>
        </p:nvSpPr>
        <p:spPr bwMode="auto">
          <a:xfrm>
            <a:off x="4572000" y="5638800"/>
            <a:ext cx="838200" cy="1588"/>
          </a:xfrm>
          <a:prstGeom prst="line">
            <a:avLst/>
          </a:prstGeom>
          <a:noFill/>
          <a:ln w="28575" cap="rnd">
            <a:solidFill>
              <a:schemeClr val="bg1">
                <a:lumMod val="95000"/>
              </a:schemeClr>
            </a:solidFill>
            <a:round/>
            <a:headEnd/>
            <a:tailEnd/>
          </a:ln>
        </p:spPr>
        <p:txBody>
          <a:bodyPr wrap="none">
            <a:spAutoFit/>
          </a:bodyPr>
          <a:lstStyle/>
          <a:p>
            <a:endParaRPr lang="en-US"/>
          </a:p>
        </p:txBody>
      </p:sp>
      <p:sp>
        <p:nvSpPr>
          <p:cNvPr id="19533" name="Line 78"/>
          <p:cNvSpPr>
            <a:spLocks noChangeShapeType="1"/>
          </p:cNvSpPr>
          <p:nvPr/>
        </p:nvSpPr>
        <p:spPr bwMode="auto">
          <a:xfrm>
            <a:off x="6096000" y="4125913"/>
            <a:ext cx="0" cy="1524000"/>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34" name="Line 79"/>
          <p:cNvSpPr>
            <a:spLocks noChangeShapeType="1"/>
          </p:cNvSpPr>
          <p:nvPr/>
        </p:nvSpPr>
        <p:spPr bwMode="auto">
          <a:xfrm>
            <a:off x="5334000" y="4121150"/>
            <a:ext cx="0" cy="1524000"/>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35" name="Line 80"/>
          <p:cNvSpPr>
            <a:spLocks noChangeShapeType="1"/>
          </p:cNvSpPr>
          <p:nvPr/>
        </p:nvSpPr>
        <p:spPr bwMode="auto">
          <a:xfrm>
            <a:off x="4572000" y="4114800"/>
            <a:ext cx="0" cy="1524000"/>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36" name="Rectangle 81"/>
          <p:cNvSpPr>
            <a:spLocks noChangeArrowheads="1"/>
          </p:cNvSpPr>
          <p:nvPr/>
        </p:nvSpPr>
        <p:spPr bwMode="auto">
          <a:xfrm>
            <a:off x="5410201" y="5721350"/>
            <a:ext cx="714375" cy="279400"/>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1400" b="1" dirty="0">
                <a:latin typeface="Futura Bk" pitchFamily="34" charset="0"/>
              </a:rPr>
              <a:t>85</a:t>
            </a:r>
          </a:p>
        </p:txBody>
      </p:sp>
      <p:sp>
        <p:nvSpPr>
          <p:cNvPr id="19537" name="Line 82"/>
          <p:cNvSpPr>
            <a:spLocks noChangeShapeType="1"/>
          </p:cNvSpPr>
          <p:nvPr/>
        </p:nvSpPr>
        <p:spPr bwMode="auto">
          <a:xfrm>
            <a:off x="5410200" y="5721350"/>
            <a:ext cx="7620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39" name="Text Box 84"/>
          <p:cNvSpPr txBox="1">
            <a:spLocks noChangeArrowheads="1"/>
          </p:cNvSpPr>
          <p:nvPr/>
        </p:nvSpPr>
        <p:spPr bwMode="auto">
          <a:xfrm>
            <a:off x="4176713" y="5697538"/>
            <a:ext cx="1223962" cy="400110"/>
          </a:xfrm>
          <a:prstGeom prst="rect">
            <a:avLst/>
          </a:prstGeom>
          <a:noFill/>
          <a:ln w="19050" algn="ctr">
            <a:solidFill>
              <a:schemeClr val="bg1">
                <a:lumMod val="95000"/>
              </a:schemeClr>
            </a:solidFill>
            <a:miter lim="800000"/>
            <a:headEnd/>
            <a:tailEnd/>
          </a:ln>
        </p:spPr>
        <p:txBody>
          <a:bodyPr wrap="square">
            <a:spAutoFit/>
          </a:bodyPr>
          <a:lstStyle/>
          <a:p>
            <a:pPr>
              <a:spcBef>
                <a:spcPct val="50000"/>
              </a:spcBef>
            </a:pPr>
            <a:r>
              <a:rPr lang="en-US" sz="1000">
                <a:latin typeface="Futura Bk" pitchFamily="34" charset="0"/>
              </a:rPr>
              <a:t>Employee  Ranking</a:t>
            </a:r>
          </a:p>
        </p:txBody>
      </p:sp>
      <p:sp>
        <p:nvSpPr>
          <p:cNvPr id="19572" name="Rectangle 86"/>
          <p:cNvSpPr>
            <a:spLocks noChangeArrowheads="1"/>
          </p:cNvSpPr>
          <p:nvPr/>
        </p:nvSpPr>
        <p:spPr bwMode="auto">
          <a:xfrm>
            <a:off x="7620000" y="3052764"/>
            <a:ext cx="914400"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Bangalore</a:t>
            </a:r>
          </a:p>
        </p:txBody>
      </p:sp>
      <p:sp>
        <p:nvSpPr>
          <p:cNvPr id="19573" name="Rectangle 87"/>
          <p:cNvSpPr>
            <a:spLocks noChangeArrowheads="1"/>
          </p:cNvSpPr>
          <p:nvPr/>
        </p:nvSpPr>
        <p:spPr bwMode="auto">
          <a:xfrm>
            <a:off x="7620000" y="2835276"/>
            <a:ext cx="914400"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Offshore</a:t>
            </a:r>
          </a:p>
        </p:txBody>
      </p:sp>
      <p:sp>
        <p:nvSpPr>
          <p:cNvPr id="19574" name="Rectangle 88"/>
          <p:cNvSpPr>
            <a:spLocks noChangeArrowheads="1"/>
          </p:cNvSpPr>
          <p:nvPr/>
        </p:nvSpPr>
        <p:spPr bwMode="auto">
          <a:xfrm>
            <a:off x="7620000" y="2616201"/>
            <a:ext cx="914400" cy="219075"/>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Regular</a:t>
            </a:r>
          </a:p>
        </p:txBody>
      </p:sp>
      <p:sp>
        <p:nvSpPr>
          <p:cNvPr id="19575" name="Rectangle 89"/>
          <p:cNvSpPr>
            <a:spLocks noChangeArrowheads="1"/>
          </p:cNvSpPr>
          <p:nvPr/>
        </p:nvSpPr>
        <p:spPr bwMode="auto">
          <a:xfrm>
            <a:off x="7620000" y="2398714"/>
            <a:ext cx="914400"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Intermediate	</a:t>
            </a:r>
          </a:p>
        </p:txBody>
      </p:sp>
      <p:sp>
        <p:nvSpPr>
          <p:cNvPr id="19576" name="Rectangle 90"/>
          <p:cNvSpPr>
            <a:spLocks noChangeArrowheads="1"/>
          </p:cNvSpPr>
          <p:nvPr/>
        </p:nvSpPr>
        <p:spPr bwMode="auto">
          <a:xfrm>
            <a:off x="7620000" y="2181226"/>
            <a:ext cx="914400"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dirty="0">
                <a:latin typeface="Futura Bk" pitchFamily="34" charset="0"/>
              </a:rPr>
              <a:t>Manufacturing</a:t>
            </a:r>
          </a:p>
        </p:txBody>
      </p:sp>
      <p:sp>
        <p:nvSpPr>
          <p:cNvPr id="19577" name="Rectangle 91"/>
          <p:cNvSpPr>
            <a:spLocks noChangeArrowheads="1"/>
          </p:cNvSpPr>
          <p:nvPr/>
        </p:nvSpPr>
        <p:spPr bwMode="auto">
          <a:xfrm>
            <a:off x="7620000" y="1963739"/>
            <a:ext cx="914400"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Java</a:t>
            </a:r>
          </a:p>
        </p:txBody>
      </p:sp>
      <p:sp>
        <p:nvSpPr>
          <p:cNvPr id="19578" name="Rectangle 92"/>
          <p:cNvSpPr>
            <a:spLocks noChangeArrowheads="1"/>
          </p:cNvSpPr>
          <p:nvPr/>
        </p:nvSpPr>
        <p:spPr bwMode="auto">
          <a:xfrm>
            <a:off x="7620000" y="1751014"/>
            <a:ext cx="914400" cy="212725"/>
          </a:xfrm>
          <a:prstGeom prst="rect">
            <a:avLst/>
          </a:prstGeom>
          <a:solidFill>
            <a:srgbClr val="FFFFCC"/>
          </a:solid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700" dirty="0">
                <a:latin typeface="Futura Bk" pitchFamily="34" charset="0"/>
              </a:rPr>
              <a:t>Job Requirement  </a:t>
            </a:r>
            <a:endParaRPr lang="en-US" sz="700" b="1" i="1" dirty="0">
              <a:latin typeface="Futura Bk" pitchFamily="34" charset="0"/>
            </a:endParaRPr>
          </a:p>
        </p:txBody>
      </p:sp>
      <p:sp>
        <p:nvSpPr>
          <p:cNvPr id="19579" name="Line 93"/>
          <p:cNvSpPr>
            <a:spLocks noChangeShapeType="1"/>
          </p:cNvSpPr>
          <p:nvPr/>
        </p:nvSpPr>
        <p:spPr bwMode="auto">
          <a:xfrm>
            <a:off x="7620000" y="1751014"/>
            <a:ext cx="9144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0" name="Line 94"/>
          <p:cNvSpPr>
            <a:spLocks noChangeShapeType="1"/>
          </p:cNvSpPr>
          <p:nvPr/>
        </p:nvSpPr>
        <p:spPr bwMode="auto">
          <a:xfrm>
            <a:off x="7620000" y="1963739"/>
            <a:ext cx="9144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1" name="Line 95"/>
          <p:cNvSpPr>
            <a:spLocks noChangeShapeType="1"/>
          </p:cNvSpPr>
          <p:nvPr/>
        </p:nvSpPr>
        <p:spPr bwMode="auto">
          <a:xfrm>
            <a:off x="7620000" y="2181226"/>
            <a:ext cx="9144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2" name="Line 96"/>
          <p:cNvSpPr>
            <a:spLocks noChangeShapeType="1"/>
          </p:cNvSpPr>
          <p:nvPr/>
        </p:nvSpPr>
        <p:spPr bwMode="auto">
          <a:xfrm>
            <a:off x="7620000" y="2398714"/>
            <a:ext cx="9144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3" name="Line 97"/>
          <p:cNvSpPr>
            <a:spLocks noChangeShapeType="1"/>
          </p:cNvSpPr>
          <p:nvPr/>
        </p:nvSpPr>
        <p:spPr bwMode="auto">
          <a:xfrm>
            <a:off x="7620000" y="2616201"/>
            <a:ext cx="9144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4" name="Line 98"/>
          <p:cNvSpPr>
            <a:spLocks noChangeShapeType="1"/>
          </p:cNvSpPr>
          <p:nvPr/>
        </p:nvSpPr>
        <p:spPr bwMode="auto">
          <a:xfrm>
            <a:off x="7620000" y="2835276"/>
            <a:ext cx="9144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5" name="Line 99"/>
          <p:cNvSpPr>
            <a:spLocks noChangeShapeType="1"/>
          </p:cNvSpPr>
          <p:nvPr/>
        </p:nvSpPr>
        <p:spPr bwMode="auto">
          <a:xfrm>
            <a:off x="7620000" y="3052764"/>
            <a:ext cx="9144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6" name="Line 100"/>
          <p:cNvSpPr>
            <a:spLocks noChangeShapeType="1"/>
          </p:cNvSpPr>
          <p:nvPr/>
        </p:nvSpPr>
        <p:spPr bwMode="auto">
          <a:xfrm>
            <a:off x="7620000" y="3270251"/>
            <a:ext cx="9144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7" name="Line 101"/>
          <p:cNvSpPr>
            <a:spLocks noChangeShapeType="1"/>
          </p:cNvSpPr>
          <p:nvPr/>
        </p:nvSpPr>
        <p:spPr bwMode="auto">
          <a:xfrm>
            <a:off x="7620000" y="1751014"/>
            <a:ext cx="0" cy="151923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8" name="Line 102"/>
          <p:cNvSpPr>
            <a:spLocks noChangeShapeType="1"/>
          </p:cNvSpPr>
          <p:nvPr/>
        </p:nvSpPr>
        <p:spPr bwMode="auto">
          <a:xfrm>
            <a:off x="9297988" y="1751014"/>
            <a:ext cx="0" cy="212725"/>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89" name="Line 103"/>
          <p:cNvSpPr>
            <a:spLocks noChangeShapeType="1"/>
          </p:cNvSpPr>
          <p:nvPr/>
        </p:nvSpPr>
        <p:spPr bwMode="auto">
          <a:xfrm>
            <a:off x="9297988" y="1963739"/>
            <a:ext cx="0" cy="1089025"/>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90" name="Rectangle 104"/>
          <p:cNvSpPr>
            <a:spLocks noChangeArrowheads="1"/>
          </p:cNvSpPr>
          <p:nvPr/>
        </p:nvSpPr>
        <p:spPr bwMode="auto">
          <a:xfrm>
            <a:off x="6019800" y="3052763"/>
            <a:ext cx="990600" cy="222250"/>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Any</a:t>
            </a:r>
          </a:p>
        </p:txBody>
      </p:sp>
      <p:sp>
        <p:nvSpPr>
          <p:cNvPr id="19591" name="Rectangle 105"/>
          <p:cNvSpPr>
            <a:spLocks noChangeArrowheads="1"/>
          </p:cNvSpPr>
          <p:nvPr/>
        </p:nvSpPr>
        <p:spPr bwMode="auto">
          <a:xfrm>
            <a:off x="6019800" y="2835276"/>
            <a:ext cx="990600" cy="217487"/>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Offshore</a:t>
            </a:r>
          </a:p>
        </p:txBody>
      </p:sp>
      <p:sp>
        <p:nvSpPr>
          <p:cNvPr id="19592" name="Rectangle 106"/>
          <p:cNvSpPr>
            <a:spLocks noChangeArrowheads="1"/>
          </p:cNvSpPr>
          <p:nvPr/>
        </p:nvSpPr>
        <p:spPr bwMode="auto">
          <a:xfrm>
            <a:off x="6019800" y="2616201"/>
            <a:ext cx="990600" cy="219075"/>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Any</a:t>
            </a:r>
          </a:p>
        </p:txBody>
      </p:sp>
      <p:sp>
        <p:nvSpPr>
          <p:cNvPr id="19593" name="Rectangle 107"/>
          <p:cNvSpPr>
            <a:spLocks noChangeArrowheads="1"/>
          </p:cNvSpPr>
          <p:nvPr/>
        </p:nvSpPr>
        <p:spPr bwMode="auto">
          <a:xfrm>
            <a:off x="6019800" y="2398714"/>
            <a:ext cx="990600" cy="217487"/>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Entry</a:t>
            </a:r>
          </a:p>
        </p:txBody>
      </p:sp>
      <p:sp>
        <p:nvSpPr>
          <p:cNvPr id="19594" name="Rectangle 108"/>
          <p:cNvSpPr>
            <a:spLocks noChangeArrowheads="1"/>
          </p:cNvSpPr>
          <p:nvPr/>
        </p:nvSpPr>
        <p:spPr bwMode="auto">
          <a:xfrm>
            <a:off x="6019800" y="2181226"/>
            <a:ext cx="990600" cy="217487"/>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Manufacturing</a:t>
            </a:r>
          </a:p>
        </p:txBody>
      </p:sp>
      <p:sp>
        <p:nvSpPr>
          <p:cNvPr id="19595" name="Rectangle 109"/>
          <p:cNvSpPr>
            <a:spLocks noChangeArrowheads="1"/>
          </p:cNvSpPr>
          <p:nvPr/>
        </p:nvSpPr>
        <p:spPr bwMode="auto">
          <a:xfrm>
            <a:off x="6019800" y="1963739"/>
            <a:ext cx="990600" cy="217487"/>
          </a:xfrm>
          <a:prstGeom prst="rect">
            <a:avLst/>
          </a:prstGeom>
          <a:noFill/>
          <a:ln w="1905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Java </a:t>
            </a:r>
            <a:endParaRPr lang="en-US" sz="700">
              <a:latin typeface="Futura Bk" pitchFamily="34" charset="0"/>
            </a:endParaRPr>
          </a:p>
        </p:txBody>
      </p:sp>
      <p:sp>
        <p:nvSpPr>
          <p:cNvPr id="19596" name="Rectangle 110"/>
          <p:cNvSpPr>
            <a:spLocks noChangeArrowheads="1"/>
          </p:cNvSpPr>
          <p:nvPr/>
        </p:nvSpPr>
        <p:spPr bwMode="auto">
          <a:xfrm>
            <a:off x="6019800" y="1751014"/>
            <a:ext cx="990600" cy="212725"/>
          </a:xfrm>
          <a:prstGeom prst="rect">
            <a:avLst/>
          </a:prstGeom>
          <a:solidFill>
            <a:srgbClr val="FFFFCC"/>
          </a:solid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700" dirty="0">
                <a:latin typeface="Futura Bk" pitchFamily="34" charset="0"/>
              </a:rPr>
              <a:t>Resource1</a:t>
            </a:r>
          </a:p>
        </p:txBody>
      </p:sp>
      <p:sp>
        <p:nvSpPr>
          <p:cNvPr id="19597" name="Line 111"/>
          <p:cNvSpPr>
            <a:spLocks noChangeShapeType="1"/>
          </p:cNvSpPr>
          <p:nvPr/>
        </p:nvSpPr>
        <p:spPr bwMode="auto">
          <a:xfrm>
            <a:off x="6019800" y="1751014"/>
            <a:ext cx="990600" cy="1587"/>
          </a:xfrm>
          <a:prstGeom prst="line">
            <a:avLst/>
          </a:prstGeom>
          <a:noFill/>
          <a:ln w="28575" cap="rnd">
            <a:solidFill>
              <a:schemeClr val="bg1">
                <a:lumMod val="85000"/>
              </a:schemeClr>
            </a:solidFill>
            <a:round/>
            <a:headEnd/>
            <a:tailEnd/>
          </a:ln>
        </p:spPr>
        <p:txBody>
          <a:bodyPr wrap="none">
            <a:spAutoFit/>
          </a:bodyPr>
          <a:lstStyle/>
          <a:p>
            <a:endParaRPr lang="en-US"/>
          </a:p>
        </p:txBody>
      </p:sp>
      <p:sp>
        <p:nvSpPr>
          <p:cNvPr id="19598" name="Line 112"/>
          <p:cNvSpPr>
            <a:spLocks noChangeShapeType="1"/>
          </p:cNvSpPr>
          <p:nvPr/>
        </p:nvSpPr>
        <p:spPr bwMode="auto">
          <a:xfrm>
            <a:off x="6019800" y="1963739"/>
            <a:ext cx="9906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599" name="Line 113"/>
          <p:cNvSpPr>
            <a:spLocks noChangeShapeType="1"/>
          </p:cNvSpPr>
          <p:nvPr/>
        </p:nvSpPr>
        <p:spPr bwMode="auto">
          <a:xfrm>
            <a:off x="6019800" y="2181226"/>
            <a:ext cx="9906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00" name="Line 114"/>
          <p:cNvSpPr>
            <a:spLocks noChangeShapeType="1"/>
          </p:cNvSpPr>
          <p:nvPr/>
        </p:nvSpPr>
        <p:spPr bwMode="auto">
          <a:xfrm>
            <a:off x="6019800" y="2398714"/>
            <a:ext cx="9906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01" name="Line 115"/>
          <p:cNvSpPr>
            <a:spLocks noChangeShapeType="1"/>
          </p:cNvSpPr>
          <p:nvPr/>
        </p:nvSpPr>
        <p:spPr bwMode="auto">
          <a:xfrm>
            <a:off x="6019800" y="2616201"/>
            <a:ext cx="9906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02" name="Line 116"/>
          <p:cNvSpPr>
            <a:spLocks noChangeShapeType="1"/>
          </p:cNvSpPr>
          <p:nvPr/>
        </p:nvSpPr>
        <p:spPr bwMode="auto">
          <a:xfrm>
            <a:off x="6019800" y="2835276"/>
            <a:ext cx="9906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03" name="Line 117"/>
          <p:cNvSpPr>
            <a:spLocks noChangeShapeType="1"/>
          </p:cNvSpPr>
          <p:nvPr/>
        </p:nvSpPr>
        <p:spPr bwMode="auto">
          <a:xfrm>
            <a:off x="6019800" y="3052764"/>
            <a:ext cx="9906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04" name="Line 118"/>
          <p:cNvSpPr>
            <a:spLocks noChangeShapeType="1"/>
          </p:cNvSpPr>
          <p:nvPr/>
        </p:nvSpPr>
        <p:spPr bwMode="auto">
          <a:xfrm>
            <a:off x="6019800" y="3275014"/>
            <a:ext cx="990600" cy="1587"/>
          </a:xfrm>
          <a:prstGeom prst="line">
            <a:avLst/>
          </a:prstGeom>
          <a:noFill/>
          <a:ln w="28575" cap="rnd">
            <a:solidFill>
              <a:schemeClr val="bg1">
                <a:lumMod val="85000"/>
              </a:schemeClr>
            </a:solidFill>
            <a:round/>
            <a:headEnd/>
            <a:tailEnd/>
          </a:ln>
        </p:spPr>
        <p:txBody>
          <a:bodyPr wrap="none">
            <a:spAutoFit/>
          </a:bodyPr>
          <a:lstStyle/>
          <a:p>
            <a:endParaRPr lang="en-US"/>
          </a:p>
        </p:txBody>
      </p:sp>
      <p:sp>
        <p:nvSpPr>
          <p:cNvPr id="19605" name="Line 119"/>
          <p:cNvSpPr>
            <a:spLocks noChangeShapeType="1"/>
          </p:cNvSpPr>
          <p:nvPr/>
        </p:nvSpPr>
        <p:spPr bwMode="auto">
          <a:xfrm>
            <a:off x="6019800" y="1751013"/>
            <a:ext cx="0" cy="1524000"/>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06" name="Line 120"/>
          <p:cNvSpPr>
            <a:spLocks noChangeShapeType="1"/>
          </p:cNvSpPr>
          <p:nvPr/>
        </p:nvSpPr>
        <p:spPr bwMode="auto">
          <a:xfrm>
            <a:off x="7010400" y="1757363"/>
            <a:ext cx="0" cy="1524000"/>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07" name="Line 121"/>
          <p:cNvSpPr>
            <a:spLocks noChangeShapeType="1"/>
          </p:cNvSpPr>
          <p:nvPr/>
        </p:nvSpPr>
        <p:spPr bwMode="auto">
          <a:xfrm flipV="1">
            <a:off x="7010400" y="3198813"/>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608" name="Line 122"/>
          <p:cNvSpPr>
            <a:spLocks noChangeShapeType="1"/>
          </p:cNvSpPr>
          <p:nvPr/>
        </p:nvSpPr>
        <p:spPr bwMode="auto">
          <a:xfrm flipV="1">
            <a:off x="7010400" y="2055813"/>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609" name="Line 123"/>
          <p:cNvSpPr>
            <a:spLocks noChangeShapeType="1"/>
          </p:cNvSpPr>
          <p:nvPr/>
        </p:nvSpPr>
        <p:spPr bwMode="auto">
          <a:xfrm flipV="1">
            <a:off x="7010400" y="2513013"/>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610" name="Line 124"/>
          <p:cNvSpPr>
            <a:spLocks noChangeShapeType="1"/>
          </p:cNvSpPr>
          <p:nvPr/>
        </p:nvSpPr>
        <p:spPr bwMode="auto">
          <a:xfrm flipV="1">
            <a:off x="7010400" y="2763558"/>
            <a:ext cx="609600" cy="0"/>
          </a:xfrm>
          <a:prstGeom prst="line">
            <a:avLst/>
          </a:prstGeom>
          <a:noFill/>
          <a:ln w="19050">
            <a:solidFill>
              <a:schemeClr val="bg1">
                <a:lumMod val="85000"/>
              </a:schemeClr>
            </a:solidFill>
            <a:round/>
            <a:headEnd/>
            <a:tailEnd type="triangle" w="med" len="med"/>
          </a:ln>
        </p:spPr>
        <p:txBody>
          <a:bodyPr>
            <a:spAutoFit/>
          </a:bodyPr>
          <a:lstStyle/>
          <a:p>
            <a:endParaRPr lang="en-US"/>
          </a:p>
        </p:txBody>
      </p:sp>
      <p:sp>
        <p:nvSpPr>
          <p:cNvPr id="19611" name="Line 125"/>
          <p:cNvSpPr>
            <a:spLocks noChangeShapeType="1"/>
          </p:cNvSpPr>
          <p:nvPr/>
        </p:nvSpPr>
        <p:spPr bwMode="auto">
          <a:xfrm flipV="1">
            <a:off x="7010400" y="2970213"/>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612" name="Line 126"/>
          <p:cNvSpPr>
            <a:spLocks noChangeShapeType="1"/>
          </p:cNvSpPr>
          <p:nvPr/>
        </p:nvSpPr>
        <p:spPr bwMode="auto">
          <a:xfrm flipV="1">
            <a:off x="7010400" y="2284413"/>
            <a:ext cx="609600" cy="0"/>
          </a:xfrm>
          <a:prstGeom prst="line">
            <a:avLst/>
          </a:prstGeom>
          <a:noFill/>
          <a:ln w="19050">
            <a:solidFill>
              <a:schemeClr val="bg1"/>
            </a:solidFill>
            <a:round/>
            <a:headEnd/>
            <a:tailEnd type="triangle" w="med" len="med"/>
          </a:ln>
        </p:spPr>
        <p:txBody>
          <a:bodyPr>
            <a:spAutoFit/>
          </a:bodyPr>
          <a:lstStyle/>
          <a:p>
            <a:endParaRPr lang="en-US"/>
          </a:p>
        </p:txBody>
      </p:sp>
      <p:sp>
        <p:nvSpPr>
          <p:cNvPr id="19613" name="Text Box 127"/>
          <p:cNvSpPr txBox="1">
            <a:spLocks noChangeArrowheads="1"/>
          </p:cNvSpPr>
          <p:nvPr/>
        </p:nvSpPr>
        <p:spPr bwMode="auto">
          <a:xfrm>
            <a:off x="7010400" y="2244726"/>
            <a:ext cx="838200" cy="244475"/>
          </a:xfrm>
          <a:prstGeom prst="rect">
            <a:avLst/>
          </a:prstGeom>
          <a:noFill/>
          <a:ln w="19050" algn="ctr">
            <a:noFill/>
            <a:miter lim="800000"/>
            <a:headEnd/>
            <a:tailEnd/>
          </a:ln>
        </p:spPr>
        <p:txBody>
          <a:bodyPr>
            <a:spAutoFit/>
          </a:bodyPr>
          <a:lstStyle/>
          <a:p>
            <a:pPr>
              <a:spcBef>
                <a:spcPct val="50000"/>
              </a:spcBef>
            </a:pPr>
            <a:r>
              <a:rPr lang="en-US" sz="1000" dirty="0">
                <a:latin typeface="Futura Bk" pitchFamily="34" charset="0"/>
              </a:rPr>
              <a:t>training</a:t>
            </a:r>
          </a:p>
        </p:txBody>
      </p:sp>
      <p:sp>
        <p:nvSpPr>
          <p:cNvPr id="19614" name="Rectangle 128"/>
          <p:cNvSpPr>
            <a:spLocks noChangeArrowheads="1"/>
          </p:cNvSpPr>
          <p:nvPr/>
        </p:nvSpPr>
        <p:spPr bwMode="auto">
          <a:xfrm>
            <a:off x="9314688" y="3052763"/>
            <a:ext cx="819912" cy="222250"/>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0.7</a:t>
            </a:r>
          </a:p>
        </p:txBody>
      </p:sp>
      <p:sp>
        <p:nvSpPr>
          <p:cNvPr id="19615" name="Rectangle 129"/>
          <p:cNvSpPr>
            <a:spLocks noChangeArrowheads="1"/>
          </p:cNvSpPr>
          <p:nvPr/>
        </p:nvSpPr>
        <p:spPr bwMode="auto">
          <a:xfrm>
            <a:off x="9307374" y="2835276"/>
            <a:ext cx="827227"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2.8</a:t>
            </a:r>
          </a:p>
        </p:txBody>
      </p:sp>
      <p:sp>
        <p:nvSpPr>
          <p:cNvPr id="19616" name="Rectangle 130"/>
          <p:cNvSpPr>
            <a:spLocks noChangeArrowheads="1"/>
          </p:cNvSpPr>
          <p:nvPr/>
        </p:nvSpPr>
        <p:spPr bwMode="auto">
          <a:xfrm>
            <a:off x="9307374" y="2616201"/>
            <a:ext cx="827227" cy="219075"/>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7</a:t>
            </a:r>
          </a:p>
        </p:txBody>
      </p:sp>
      <p:sp>
        <p:nvSpPr>
          <p:cNvPr id="19617" name="Rectangle 131"/>
          <p:cNvSpPr>
            <a:spLocks noChangeArrowheads="1"/>
          </p:cNvSpPr>
          <p:nvPr/>
        </p:nvSpPr>
        <p:spPr bwMode="auto">
          <a:xfrm>
            <a:off x="9314688" y="2398714"/>
            <a:ext cx="819912"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2.625</a:t>
            </a:r>
          </a:p>
        </p:txBody>
      </p:sp>
      <p:sp>
        <p:nvSpPr>
          <p:cNvPr id="19618" name="Rectangle 132"/>
          <p:cNvSpPr>
            <a:spLocks noChangeArrowheads="1"/>
          </p:cNvSpPr>
          <p:nvPr/>
        </p:nvSpPr>
        <p:spPr bwMode="auto">
          <a:xfrm>
            <a:off x="9322004" y="2181226"/>
            <a:ext cx="812597"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20</a:t>
            </a:r>
          </a:p>
        </p:txBody>
      </p:sp>
      <p:sp>
        <p:nvSpPr>
          <p:cNvPr id="19619" name="Rectangle 133"/>
          <p:cNvSpPr>
            <a:spLocks noChangeArrowheads="1"/>
          </p:cNvSpPr>
          <p:nvPr/>
        </p:nvSpPr>
        <p:spPr bwMode="auto">
          <a:xfrm>
            <a:off x="9314688" y="1963739"/>
            <a:ext cx="819912"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50</a:t>
            </a:r>
          </a:p>
        </p:txBody>
      </p:sp>
      <p:sp>
        <p:nvSpPr>
          <p:cNvPr id="19620" name="Rectangle 134"/>
          <p:cNvSpPr>
            <a:spLocks noChangeArrowheads="1"/>
          </p:cNvSpPr>
          <p:nvPr/>
        </p:nvSpPr>
        <p:spPr bwMode="auto">
          <a:xfrm>
            <a:off x="9220200" y="1757364"/>
            <a:ext cx="914400" cy="212725"/>
          </a:xfrm>
          <a:prstGeom prst="rect">
            <a:avLst/>
          </a:prstGeom>
          <a:solidFill>
            <a:srgbClr val="FFFFCC"/>
          </a:solid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700">
                <a:latin typeface="Futura Bk" pitchFamily="34" charset="0"/>
              </a:rPr>
              <a:t>Similarity Score</a:t>
            </a:r>
          </a:p>
        </p:txBody>
      </p:sp>
      <p:sp>
        <p:nvSpPr>
          <p:cNvPr id="19621" name="Line 135"/>
          <p:cNvSpPr>
            <a:spLocks noChangeShapeType="1"/>
          </p:cNvSpPr>
          <p:nvPr/>
        </p:nvSpPr>
        <p:spPr bwMode="auto">
          <a:xfrm>
            <a:off x="9372600" y="1751014"/>
            <a:ext cx="7620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22" name="Line 136"/>
          <p:cNvSpPr>
            <a:spLocks noChangeShapeType="1"/>
          </p:cNvSpPr>
          <p:nvPr/>
        </p:nvSpPr>
        <p:spPr bwMode="auto">
          <a:xfrm>
            <a:off x="9372600" y="1963739"/>
            <a:ext cx="7620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23" name="Line 137"/>
          <p:cNvSpPr>
            <a:spLocks noChangeShapeType="1"/>
          </p:cNvSpPr>
          <p:nvPr/>
        </p:nvSpPr>
        <p:spPr bwMode="auto">
          <a:xfrm>
            <a:off x="9372600" y="2181226"/>
            <a:ext cx="7620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24" name="Line 138"/>
          <p:cNvSpPr>
            <a:spLocks noChangeShapeType="1"/>
          </p:cNvSpPr>
          <p:nvPr/>
        </p:nvSpPr>
        <p:spPr bwMode="auto">
          <a:xfrm>
            <a:off x="9372600" y="2398714"/>
            <a:ext cx="7620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25" name="Line 139"/>
          <p:cNvSpPr>
            <a:spLocks noChangeShapeType="1"/>
          </p:cNvSpPr>
          <p:nvPr/>
        </p:nvSpPr>
        <p:spPr bwMode="auto">
          <a:xfrm>
            <a:off x="9372600" y="2616201"/>
            <a:ext cx="7620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26" name="Line 140"/>
          <p:cNvSpPr>
            <a:spLocks noChangeShapeType="1"/>
          </p:cNvSpPr>
          <p:nvPr/>
        </p:nvSpPr>
        <p:spPr bwMode="auto">
          <a:xfrm>
            <a:off x="9372600" y="2835276"/>
            <a:ext cx="7620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27" name="Line 141"/>
          <p:cNvSpPr>
            <a:spLocks noChangeShapeType="1"/>
          </p:cNvSpPr>
          <p:nvPr/>
        </p:nvSpPr>
        <p:spPr bwMode="auto">
          <a:xfrm>
            <a:off x="9372600" y="3052764"/>
            <a:ext cx="7620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28" name="Line 142"/>
          <p:cNvSpPr>
            <a:spLocks noChangeShapeType="1"/>
          </p:cNvSpPr>
          <p:nvPr/>
        </p:nvSpPr>
        <p:spPr bwMode="auto">
          <a:xfrm>
            <a:off x="9372600" y="3275014"/>
            <a:ext cx="7620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29" name="Line 143"/>
          <p:cNvSpPr>
            <a:spLocks noChangeShapeType="1"/>
          </p:cNvSpPr>
          <p:nvPr/>
        </p:nvSpPr>
        <p:spPr bwMode="auto">
          <a:xfrm>
            <a:off x="7620000" y="1751013"/>
            <a:ext cx="0" cy="1524000"/>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30" name="Line 144"/>
          <p:cNvSpPr>
            <a:spLocks noChangeShapeType="1"/>
          </p:cNvSpPr>
          <p:nvPr/>
        </p:nvSpPr>
        <p:spPr bwMode="auto">
          <a:xfrm>
            <a:off x="10134600" y="1751013"/>
            <a:ext cx="0" cy="1524000"/>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31" name="Rectangle 145"/>
          <p:cNvSpPr>
            <a:spLocks noChangeArrowheads="1"/>
          </p:cNvSpPr>
          <p:nvPr/>
        </p:nvSpPr>
        <p:spPr bwMode="auto">
          <a:xfrm>
            <a:off x="8534400" y="3052763"/>
            <a:ext cx="780288" cy="222250"/>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1</a:t>
            </a:r>
          </a:p>
        </p:txBody>
      </p:sp>
      <p:sp>
        <p:nvSpPr>
          <p:cNvPr id="19632" name="Rectangle 146"/>
          <p:cNvSpPr>
            <a:spLocks noChangeArrowheads="1"/>
          </p:cNvSpPr>
          <p:nvPr/>
        </p:nvSpPr>
        <p:spPr bwMode="auto">
          <a:xfrm>
            <a:off x="8534401" y="2835276"/>
            <a:ext cx="787603"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4</a:t>
            </a:r>
          </a:p>
        </p:txBody>
      </p:sp>
      <p:sp>
        <p:nvSpPr>
          <p:cNvPr id="19633" name="Rectangle 147"/>
          <p:cNvSpPr>
            <a:spLocks noChangeArrowheads="1"/>
          </p:cNvSpPr>
          <p:nvPr/>
        </p:nvSpPr>
        <p:spPr bwMode="auto">
          <a:xfrm>
            <a:off x="8461248" y="2616201"/>
            <a:ext cx="838200" cy="219075"/>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10</a:t>
            </a:r>
          </a:p>
        </p:txBody>
      </p:sp>
      <p:sp>
        <p:nvSpPr>
          <p:cNvPr id="19634" name="Rectangle 148"/>
          <p:cNvSpPr>
            <a:spLocks noChangeArrowheads="1"/>
          </p:cNvSpPr>
          <p:nvPr/>
        </p:nvSpPr>
        <p:spPr bwMode="auto">
          <a:xfrm>
            <a:off x="8534401" y="2398714"/>
            <a:ext cx="772973"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15</a:t>
            </a:r>
          </a:p>
        </p:txBody>
      </p:sp>
      <p:sp>
        <p:nvSpPr>
          <p:cNvPr id="19635" name="Rectangle 149"/>
          <p:cNvSpPr>
            <a:spLocks noChangeArrowheads="1"/>
          </p:cNvSpPr>
          <p:nvPr/>
        </p:nvSpPr>
        <p:spPr bwMode="auto">
          <a:xfrm>
            <a:off x="8534400" y="2181226"/>
            <a:ext cx="780288"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dirty="0">
                <a:latin typeface="Futura Bk" pitchFamily="34" charset="0"/>
              </a:rPr>
              <a:t>20</a:t>
            </a:r>
          </a:p>
        </p:txBody>
      </p:sp>
      <p:sp>
        <p:nvSpPr>
          <p:cNvPr id="19636" name="Rectangle 150"/>
          <p:cNvSpPr>
            <a:spLocks noChangeArrowheads="1"/>
          </p:cNvSpPr>
          <p:nvPr/>
        </p:nvSpPr>
        <p:spPr bwMode="auto">
          <a:xfrm>
            <a:off x="8534400" y="1963739"/>
            <a:ext cx="780288" cy="217487"/>
          </a:xfrm>
          <a:prstGeom prst="rect">
            <a:avLst/>
          </a:prstGeom>
          <a:no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50</a:t>
            </a:r>
          </a:p>
        </p:txBody>
      </p:sp>
      <p:sp>
        <p:nvSpPr>
          <p:cNvPr id="19637" name="Rectangle 151"/>
          <p:cNvSpPr>
            <a:spLocks noChangeArrowheads="1"/>
          </p:cNvSpPr>
          <p:nvPr/>
        </p:nvSpPr>
        <p:spPr bwMode="auto">
          <a:xfrm>
            <a:off x="8534400" y="1751014"/>
            <a:ext cx="762000" cy="212725"/>
          </a:xfrm>
          <a:prstGeom prst="rect">
            <a:avLst/>
          </a:prstGeom>
          <a:solidFill>
            <a:srgbClr val="FFFFCC"/>
          </a:solid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700">
                <a:latin typeface="Futura Bk" pitchFamily="34" charset="0"/>
              </a:rPr>
              <a:t>Max Weight</a:t>
            </a:r>
          </a:p>
        </p:txBody>
      </p:sp>
      <p:sp>
        <p:nvSpPr>
          <p:cNvPr id="19638" name="Line 152"/>
          <p:cNvSpPr>
            <a:spLocks noChangeShapeType="1"/>
          </p:cNvSpPr>
          <p:nvPr/>
        </p:nvSpPr>
        <p:spPr bwMode="auto">
          <a:xfrm>
            <a:off x="8534400" y="1751014"/>
            <a:ext cx="8382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39" name="Line 153"/>
          <p:cNvSpPr>
            <a:spLocks noChangeShapeType="1"/>
          </p:cNvSpPr>
          <p:nvPr/>
        </p:nvSpPr>
        <p:spPr bwMode="auto">
          <a:xfrm>
            <a:off x="8534400" y="1963739"/>
            <a:ext cx="8382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0" name="Line 154"/>
          <p:cNvSpPr>
            <a:spLocks noChangeShapeType="1"/>
          </p:cNvSpPr>
          <p:nvPr/>
        </p:nvSpPr>
        <p:spPr bwMode="auto">
          <a:xfrm>
            <a:off x="8534400" y="2181226"/>
            <a:ext cx="8382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1" name="Line 155"/>
          <p:cNvSpPr>
            <a:spLocks noChangeShapeType="1"/>
          </p:cNvSpPr>
          <p:nvPr/>
        </p:nvSpPr>
        <p:spPr bwMode="auto">
          <a:xfrm>
            <a:off x="8534400" y="2398714"/>
            <a:ext cx="8382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2" name="Line 156"/>
          <p:cNvSpPr>
            <a:spLocks noChangeShapeType="1"/>
          </p:cNvSpPr>
          <p:nvPr/>
        </p:nvSpPr>
        <p:spPr bwMode="auto">
          <a:xfrm>
            <a:off x="8534400" y="2616201"/>
            <a:ext cx="8382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3" name="Line 157"/>
          <p:cNvSpPr>
            <a:spLocks noChangeShapeType="1"/>
          </p:cNvSpPr>
          <p:nvPr/>
        </p:nvSpPr>
        <p:spPr bwMode="auto">
          <a:xfrm>
            <a:off x="8534400" y="2835276"/>
            <a:ext cx="8382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4" name="Line 158"/>
          <p:cNvSpPr>
            <a:spLocks noChangeShapeType="1"/>
          </p:cNvSpPr>
          <p:nvPr/>
        </p:nvSpPr>
        <p:spPr bwMode="auto">
          <a:xfrm>
            <a:off x="8534400" y="3052764"/>
            <a:ext cx="8382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5" name="Line 159"/>
          <p:cNvSpPr>
            <a:spLocks noChangeShapeType="1"/>
          </p:cNvSpPr>
          <p:nvPr/>
        </p:nvSpPr>
        <p:spPr bwMode="auto">
          <a:xfrm>
            <a:off x="8534400" y="3275014"/>
            <a:ext cx="838200" cy="1587"/>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6" name="Line 160"/>
          <p:cNvSpPr>
            <a:spLocks noChangeShapeType="1"/>
          </p:cNvSpPr>
          <p:nvPr/>
        </p:nvSpPr>
        <p:spPr bwMode="auto">
          <a:xfrm>
            <a:off x="10134600" y="1757363"/>
            <a:ext cx="0" cy="1524000"/>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7" name="Line 161"/>
          <p:cNvSpPr>
            <a:spLocks noChangeShapeType="1"/>
          </p:cNvSpPr>
          <p:nvPr/>
        </p:nvSpPr>
        <p:spPr bwMode="auto">
          <a:xfrm>
            <a:off x="9296400" y="1757363"/>
            <a:ext cx="0" cy="1524000"/>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8" name="Line 162"/>
          <p:cNvSpPr>
            <a:spLocks noChangeShapeType="1"/>
          </p:cNvSpPr>
          <p:nvPr/>
        </p:nvSpPr>
        <p:spPr bwMode="auto">
          <a:xfrm>
            <a:off x="8534400" y="1751013"/>
            <a:ext cx="0" cy="1524000"/>
          </a:xfrm>
          <a:prstGeom prst="line">
            <a:avLst/>
          </a:prstGeom>
          <a:noFill/>
          <a:ln w="12700" cap="rnd">
            <a:solidFill>
              <a:schemeClr val="bg1">
                <a:lumMod val="85000"/>
              </a:schemeClr>
            </a:solidFill>
            <a:round/>
            <a:headEnd/>
            <a:tailEnd/>
          </a:ln>
        </p:spPr>
        <p:txBody>
          <a:bodyPr wrap="none">
            <a:spAutoFit/>
          </a:bodyPr>
          <a:lstStyle/>
          <a:p>
            <a:endParaRPr lang="en-US"/>
          </a:p>
        </p:txBody>
      </p:sp>
      <p:sp>
        <p:nvSpPr>
          <p:cNvPr id="19649" name="Rectangle 163"/>
          <p:cNvSpPr>
            <a:spLocks noChangeArrowheads="1"/>
          </p:cNvSpPr>
          <p:nvPr/>
        </p:nvSpPr>
        <p:spPr bwMode="auto">
          <a:xfrm>
            <a:off x="9220200" y="3357564"/>
            <a:ext cx="1143000" cy="300037"/>
          </a:xfrm>
          <a:prstGeom prst="rect">
            <a:avLst/>
          </a:prstGeom>
          <a:noFill/>
          <a:ln w="19050" algn="ctr">
            <a:solidFill>
              <a:schemeClr val="bg1"/>
            </a:solidFill>
            <a:miter lim="800000"/>
            <a:headEnd/>
            <a:tailEnd/>
          </a:ln>
        </p:spPr>
        <p:txBody>
          <a:bodyPr/>
          <a:lstStyle/>
          <a:p>
            <a:pPr>
              <a:lnSpc>
                <a:spcPct val="90000"/>
              </a:lnSpc>
              <a:spcBef>
                <a:spcPct val="30000"/>
              </a:spcBef>
              <a:spcAft>
                <a:spcPct val="10000"/>
              </a:spcAft>
              <a:buClr>
                <a:srgbClr val="B2B3B5"/>
              </a:buClr>
              <a:buSzPct val="75000"/>
            </a:pPr>
            <a:r>
              <a:rPr lang="en-US" sz="1400" b="1" dirty="0">
                <a:latin typeface="Futura Bk" pitchFamily="34" charset="0"/>
              </a:rPr>
              <a:t>83.125 %</a:t>
            </a:r>
          </a:p>
        </p:txBody>
      </p:sp>
      <p:sp>
        <p:nvSpPr>
          <p:cNvPr id="19650" name="Line 164"/>
          <p:cNvSpPr>
            <a:spLocks noChangeShapeType="1"/>
          </p:cNvSpPr>
          <p:nvPr/>
        </p:nvSpPr>
        <p:spPr bwMode="auto">
          <a:xfrm>
            <a:off x="9372600" y="3357564"/>
            <a:ext cx="762000" cy="1587"/>
          </a:xfrm>
          <a:prstGeom prst="line">
            <a:avLst/>
          </a:prstGeom>
          <a:noFill/>
          <a:ln w="12700" cap="rnd">
            <a:solidFill>
              <a:schemeClr val="bg1"/>
            </a:solidFill>
            <a:round/>
            <a:headEnd/>
            <a:tailEnd/>
          </a:ln>
        </p:spPr>
        <p:txBody>
          <a:bodyPr wrap="none">
            <a:spAutoFit/>
          </a:bodyPr>
          <a:lstStyle/>
          <a:p>
            <a:endParaRPr lang="en-US"/>
          </a:p>
        </p:txBody>
      </p:sp>
      <p:sp>
        <p:nvSpPr>
          <p:cNvPr id="19651" name="Line 165"/>
          <p:cNvSpPr>
            <a:spLocks noChangeShapeType="1"/>
          </p:cNvSpPr>
          <p:nvPr/>
        </p:nvSpPr>
        <p:spPr bwMode="auto">
          <a:xfrm>
            <a:off x="9372600" y="3579814"/>
            <a:ext cx="762000" cy="1587"/>
          </a:xfrm>
          <a:prstGeom prst="line">
            <a:avLst/>
          </a:prstGeom>
          <a:noFill/>
          <a:ln w="28575" cap="rnd">
            <a:solidFill>
              <a:schemeClr val="bg1"/>
            </a:solidFill>
            <a:round/>
            <a:headEnd/>
            <a:tailEnd/>
          </a:ln>
        </p:spPr>
        <p:txBody>
          <a:bodyPr wrap="none">
            <a:spAutoFit/>
          </a:bodyPr>
          <a:lstStyle/>
          <a:p>
            <a:endParaRPr lang="en-US"/>
          </a:p>
        </p:txBody>
      </p:sp>
      <p:sp>
        <p:nvSpPr>
          <p:cNvPr id="19652" name="Text Box 166"/>
          <p:cNvSpPr txBox="1">
            <a:spLocks noChangeArrowheads="1"/>
          </p:cNvSpPr>
          <p:nvPr/>
        </p:nvSpPr>
        <p:spPr bwMode="auto">
          <a:xfrm>
            <a:off x="7317880" y="3427228"/>
            <a:ext cx="1676400" cy="244475"/>
          </a:xfrm>
          <a:prstGeom prst="rect">
            <a:avLst/>
          </a:prstGeom>
          <a:noFill/>
          <a:ln w="19050" algn="ctr">
            <a:solidFill>
              <a:schemeClr val="bg1"/>
            </a:solidFill>
            <a:miter lim="800000"/>
            <a:headEnd/>
            <a:tailEnd/>
          </a:ln>
        </p:spPr>
        <p:txBody>
          <a:bodyPr>
            <a:spAutoFit/>
          </a:bodyPr>
          <a:lstStyle/>
          <a:p>
            <a:pPr>
              <a:spcBef>
                <a:spcPct val="50000"/>
              </a:spcBef>
            </a:pPr>
            <a:r>
              <a:rPr lang="en-US" sz="1000">
                <a:latin typeface="Futura Bk" pitchFamily="34" charset="0"/>
              </a:rPr>
              <a:t>Employee  Ranking</a:t>
            </a:r>
          </a:p>
        </p:txBody>
      </p:sp>
      <p:sp>
        <p:nvSpPr>
          <p:cNvPr id="19541" name="Text Box 167"/>
          <p:cNvSpPr txBox="1">
            <a:spLocks noChangeArrowheads="1"/>
          </p:cNvSpPr>
          <p:nvPr/>
        </p:nvSpPr>
        <p:spPr bwMode="auto">
          <a:xfrm>
            <a:off x="2209800" y="2159000"/>
            <a:ext cx="2514600" cy="584200"/>
          </a:xfrm>
          <a:prstGeom prst="rect">
            <a:avLst/>
          </a:prstGeom>
          <a:noFill/>
          <a:ln w="19050" algn="ctr">
            <a:solidFill>
              <a:schemeClr val="accent1"/>
            </a:solidFill>
            <a:miter lim="800000"/>
            <a:headEnd/>
            <a:tailEnd/>
          </a:ln>
        </p:spPr>
        <p:txBody>
          <a:bodyPr>
            <a:spAutoFit/>
          </a:bodyPr>
          <a:lstStyle/>
          <a:p>
            <a:pPr algn="ctr">
              <a:spcBef>
                <a:spcPct val="50000"/>
              </a:spcBef>
            </a:pPr>
            <a:r>
              <a:rPr lang="en-US" sz="1600">
                <a:latin typeface="Futura Bk" pitchFamily="34" charset="0"/>
              </a:rPr>
              <a:t>Resource1 is not fully qualified</a:t>
            </a:r>
          </a:p>
        </p:txBody>
      </p:sp>
      <p:sp>
        <p:nvSpPr>
          <p:cNvPr id="19542" name="Line 169"/>
          <p:cNvSpPr>
            <a:spLocks noChangeShapeType="1"/>
          </p:cNvSpPr>
          <p:nvPr/>
        </p:nvSpPr>
        <p:spPr bwMode="auto">
          <a:xfrm flipV="1">
            <a:off x="4724400" y="2501900"/>
            <a:ext cx="1219200" cy="0"/>
          </a:xfrm>
          <a:prstGeom prst="line">
            <a:avLst/>
          </a:prstGeom>
          <a:noFill/>
          <a:ln w="19050">
            <a:solidFill>
              <a:schemeClr val="accent1"/>
            </a:solidFill>
            <a:round/>
            <a:headEnd/>
            <a:tailEnd type="triangle" w="med" len="med"/>
          </a:ln>
        </p:spPr>
        <p:txBody>
          <a:bodyPr>
            <a:spAutoFit/>
          </a:bodyPr>
          <a:lstStyle/>
          <a:p>
            <a:endParaRPr lang="en-US"/>
          </a:p>
        </p:txBody>
      </p:sp>
      <p:sp>
        <p:nvSpPr>
          <p:cNvPr id="19543" name="Line 170"/>
          <p:cNvSpPr>
            <a:spLocks noChangeShapeType="1"/>
          </p:cNvSpPr>
          <p:nvPr/>
        </p:nvSpPr>
        <p:spPr bwMode="auto">
          <a:xfrm flipH="1">
            <a:off x="7010400" y="5867400"/>
            <a:ext cx="2057400" cy="0"/>
          </a:xfrm>
          <a:prstGeom prst="line">
            <a:avLst/>
          </a:prstGeom>
          <a:noFill/>
          <a:ln w="19050">
            <a:solidFill>
              <a:schemeClr val="accent1"/>
            </a:solidFill>
            <a:round/>
            <a:headEnd/>
            <a:tailEnd type="triangle" w="med" len="med"/>
          </a:ln>
        </p:spPr>
        <p:txBody>
          <a:bodyPr>
            <a:spAutoFit/>
          </a:bodyPr>
          <a:lstStyle/>
          <a:p>
            <a:endParaRPr lang="en-US"/>
          </a:p>
        </p:txBody>
      </p:sp>
      <p:sp>
        <p:nvSpPr>
          <p:cNvPr id="19544" name="Line 171"/>
          <p:cNvSpPr>
            <a:spLocks noChangeShapeType="1"/>
          </p:cNvSpPr>
          <p:nvPr/>
        </p:nvSpPr>
        <p:spPr bwMode="auto">
          <a:xfrm flipV="1">
            <a:off x="9677400" y="3684588"/>
            <a:ext cx="0" cy="1725612"/>
          </a:xfrm>
          <a:prstGeom prst="line">
            <a:avLst/>
          </a:prstGeom>
          <a:noFill/>
          <a:ln w="19050">
            <a:solidFill>
              <a:schemeClr val="accent1"/>
            </a:solidFill>
            <a:round/>
            <a:headEnd/>
            <a:tailEnd type="triangle" w="med" len="med"/>
          </a:ln>
        </p:spPr>
        <p:txBody>
          <a:bodyPr>
            <a:spAutoFit/>
          </a:bodyPr>
          <a:lstStyle/>
          <a:p>
            <a:endParaRPr lang="en-US"/>
          </a:p>
        </p:txBody>
      </p:sp>
      <p:sp>
        <p:nvSpPr>
          <p:cNvPr id="19545" name="Text Box 172"/>
          <p:cNvSpPr txBox="1">
            <a:spLocks noChangeArrowheads="1"/>
          </p:cNvSpPr>
          <p:nvPr/>
        </p:nvSpPr>
        <p:spPr bwMode="auto">
          <a:xfrm>
            <a:off x="9067800" y="5562600"/>
            <a:ext cx="1371600" cy="584200"/>
          </a:xfrm>
          <a:prstGeom prst="rect">
            <a:avLst/>
          </a:prstGeom>
          <a:noFill/>
          <a:ln w="19050" algn="ctr">
            <a:solidFill>
              <a:schemeClr val="accent1"/>
            </a:solidFill>
            <a:miter lim="800000"/>
            <a:headEnd/>
            <a:tailEnd/>
          </a:ln>
        </p:spPr>
        <p:txBody>
          <a:bodyPr>
            <a:spAutoFit/>
          </a:bodyPr>
          <a:lstStyle/>
          <a:p>
            <a:pPr>
              <a:spcBef>
                <a:spcPct val="50000"/>
              </a:spcBef>
            </a:pPr>
            <a:r>
              <a:rPr lang="en-US" sz="1600">
                <a:latin typeface="Futura Bk" pitchFamily="34" charset="0"/>
              </a:rPr>
              <a:t>Similarity </a:t>
            </a:r>
            <a:br>
              <a:rPr lang="en-US" sz="1600">
                <a:latin typeface="Futura Bk" pitchFamily="34" charset="0"/>
              </a:rPr>
            </a:br>
            <a:r>
              <a:rPr lang="en-US" sz="1600">
                <a:latin typeface="Futura Bk" pitchFamily="34" charset="0"/>
              </a:rPr>
              <a:t>function</a:t>
            </a:r>
          </a:p>
        </p:txBody>
      </p:sp>
      <p:sp>
        <p:nvSpPr>
          <p:cNvPr id="19546" name="Line 169"/>
          <p:cNvSpPr>
            <a:spLocks noChangeShapeType="1"/>
          </p:cNvSpPr>
          <p:nvPr/>
        </p:nvSpPr>
        <p:spPr bwMode="auto">
          <a:xfrm flipH="1">
            <a:off x="3352800" y="2743200"/>
            <a:ext cx="0" cy="1600200"/>
          </a:xfrm>
          <a:prstGeom prst="line">
            <a:avLst/>
          </a:prstGeom>
          <a:noFill/>
          <a:ln w="19050">
            <a:solidFill>
              <a:schemeClr val="accent1"/>
            </a:solidFill>
            <a:round/>
            <a:headEnd/>
            <a:tailEnd type="triangle" w="med" len="med"/>
          </a:ln>
        </p:spPr>
        <p:txBody>
          <a:bodyPr>
            <a:spAutoFit/>
          </a:bodyPr>
          <a:lstStyle/>
          <a:p>
            <a:endParaRPr lang="en-US"/>
          </a:p>
        </p:txBody>
      </p:sp>
      <p:sp>
        <p:nvSpPr>
          <p:cNvPr id="19547" name="Line 20"/>
          <p:cNvSpPr>
            <a:spLocks noChangeShapeType="1"/>
          </p:cNvSpPr>
          <p:nvPr/>
        </p:nvSpPr>
        <p:spPr bwMode="auto">
          <a:xfrm>
            <a:off x="6097588" y="4113214"/>
            <a:ext cx="0" cy="212725"/>
          </a:xfrm>
          <a:prstGeom prst="line">
            <a:avLst/>
          </a:prstGeom>
          <a:noFill/>
          <a:ln w="28575" cap="rnd">
            <a:solidFill>
              <a:schemeClr val="bg1">
                <a:lumMod val="95000"/>
              </a:schemeClr>
            </a:solidFill>
            <a:round/>
            <a:headEnd/>
            <a:tailEnd/>
          </a:ln>
        </p:spPr>
        <p:txBody>
          <a:bodyPr wrap="none">
            <a:spAutoFit/>
          </a:bodyPr>
          <a:lstStyle/>
          <a:p>
            <a:endParaRPr lang="en-US"/>
          </a:p>
        </p:txBody>
      </p:sp>
      <p:sp>
        <p:nvSpPr>
          <p:cNvPr id="19548" name="Line 21"/>
          <p:cNvSpPr>
            <a:spLocks noChangeShapeType="1"/>
          </p:cNvSpPr>
          <p:nvPr/>
        </p:nvSpPr>
        <p:spPr bwMode="auto">
          <a:xfrm>
            <a:off x="6097588" y="4325939"/>
            <a:ext cx="0" cy="1089025"/>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49" name="Rectangle 46"/>
          <p:cNvSpPr>
            <a:spLocks noChangeArrowheads="1"/>
          </p:cNvSpPr>
          <p:nvPr/>
        </p:nvSpPr>
        <p:spPr bwMode="auto">
          <a:xfrm>
            <a:off x="6172200" y="5414963"/>
            <a:ext cx="762000" cy="222250"/>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0</a:t>
            </a:r>
          </a:p>
        </p:txBody>
      </p:sp>
      <p:sp>
        <p:nvSpPr>
          <p:cNvPr id="19550" name="Rectangle 47"/>
          <p:cNvSpPr>
            <a:spLocks noChangeArrowheads="1"/>
          </p:cNvSpPr>
          <p:nvPr/>
        </p:nvSpPr>
        <p:spPr bwMode="auto">
          <a:xfrm>
            <a:off x="6172200" y="5197475"/>
            <a:ext cx="762000" cy="217488"/>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0</a:t>
            </a:r>
          </a:p>
        </p:txBody>
      </p:sp>
      <p:sp>
        <p:nvSpPr>
          <p:cNvPr id="19551" name="Rectangle 48"/>
          <p:cNvSpPr>
            <a:spLocks noChangeArrowheads="1"/>
          </p:cNvSpPr>
          <p:nvPr/>
        </p:nvSpPr>
        <p:spPr bwMode="auto">
          <a:xfrm>
            <a:off x="6172200" y="4978401"/>
            <a:ext cx="762000" cy="219075"/>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0</a:t>
            </a:r>
          </a:p>
        </p:txBody>
      </p:sp>
      <p:sp>
        <p:nvSpPr>
          <p:cNvPr id="19552" name="Rectangle 49"/>
          <p:cNvSpPr>
            <a:spLocks noChangeArrowheads="1"/>
          </p:cNvSpPr>
          <p:nvPr/>
        </p:nvSpPr>
        <p:spPr bwMode="auto">
          <a:xfrm>
            <a:off x="6172200" y="4760914"/>
            <a:ext cx="762000" cy="217487"/>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15</a:t>
            </a:r>
          </a:p>
          <a:p>
            <a:pPr>
              <a:lnSpc>
                <a:spcPct val="90000"/>
              </a:lnSpc>
              <a:spcBef>
                <a:spcPct val="30000"/>
              </a:spcBef>
              <a:spcAft>
                <a:spcPct val="10000"/>
              </a:spcAft>
              <a:buClr>
                <a:srgbClr val="B2B3B5"/>
              </a:buClr>
              <a:buSzPct val="75000"/>
            </a:pPr>
            <a:endParaRPr lang="en-US" sz="900">
              <a:latin typeface="Futura Bk" pitchFamily="34" charset="0"/>
            </a:endParaRPr>
          </a:p>
          <a:p>
            <a:pPr>
              <a:lnSpc>
                <a:spcPct val="90000"/>
              </a:lnSpc>
              <a:spcBef>
                <a:spcPct val="30000"/>
              </a:spcBef>
              <a:spcAft>
                <a:spcPct val="10000"/>
              </a:spcAft>
              <a:buClr>
                <a:srgbClr val="B2B3B5"/>
              </a:buClr>
              <a:buSzPct val="75000"/>
            </a:pPr>
            <a:endParaRPr lang="en-US" sz="900">
              <a:latin typeface="Futura Bk" pitchFamily="34" charset="0"/>
            </a:endParaRPr>
          </a:p>
        </p:txBody>
      </p:sp>
      <p:sp>
        <p:nvSpPr>
          <p:cNvPr id="19553" name="Rectangle 50"/>
          <p:cNvSpPr>
            <a:spLocks noChangeArrowheads="1"/>
          </p:cNvSpPr>
          <p:nvPr/>
        </p:nvSpPr>
        <p:spPr bwMode="auto">
          <a:xfrm>
            <a:off x="6172200" y="4543425"/>
            <a:ext cx="762000" cy="217488"/>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20</a:t>
            </a:r>
          </a:p>
        </p:txBody>
      </p:sp>
      <p:sp>
        <p:nvSpPr>
          <p:cNvPr id="19554" name="Rectangle 51"/>
          <p:cNvSpPr>
            <a:spLocks noChangeArrowheads="1"/>
          </p:cNvSpPr>
          <p:nvPr/>
        </p:nvSpPr>
        <p:spPr bwMode="auto">
          <a:xfrm>
            <a:off x="6172200" y="4325939"/>
            <a:ext cx="762000" cy="217487"/>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900">
                <a:latin typeface="Futura Bk" pitchFamily="34" charset="0"/>
              </a:rPr>
              <a:t>50</a:t>
            </a:r>
          </a:p>
        </p:txBody>
      </p:sp>
      <p:sp>
        <p:nvSpPr>
          <p:cNvPr id="19555" name="Rectangle 52"/>
          <p:cNvSpPr>
            <a:spLocks noChangeArrowheads="1"/>
          </p:cNvSpPr>
          <p:nvPr/>
        </p:nvSpPr>
        <p:spPr bwMode="auto">
          <a:xfrm>
            <a:off x="6096000" y="4119564"/>
            <a:ext cx="914400" cy="212725"/>
          </a:xfrm>
          <a:prstGeom prst="rect">
            <a:avLst/>
          </a:prstGeom>
          <a:solidFill>
            <a:srgbClr val="FFFFCC"/>
          </a:solidFill>
          <a:ln w="12700" algn="ctr">
            <a:solidFill>
              <a:schemeClr val="bg1">
                <a:lumMod val="85000"/>
              </a:schemeClr>
            </a:solidFill>
            <a:miter lim="800000"/>
            <a:headEnd/>
            <a:tailEnd/>
          </a:ln>
        </p:spPr>
        <p:txBody>
          <a:bodyPr/>
          <a:lstStyle/>
          <a:p>
            <a:pPr>
              <a:lnSpc>
                <a:spcPct val="90000"/>
              </a:lnSpc>
              <a:spcBef>
                <a:spcPct val="30000"/>
              </a:spcBef>
              <a:spcAft>
                <a:spcPct val="10000"/>
              </a:spcAft>
              <a:buClr>
                <a:srgbClr val="B2B3B5"/>
              </a:buClr>
              <a:buSzPct val="75000"/>
            </a:pPr>
            <a:r>
              <a:rPr lang="en-US" sz="700" dirty="0">
                <a:latin typeface="Futura Bk" pitchFamily="34" charset="0"/>
              </a:rPr>
              <a:t>Similarity Score</a:t>
            </a:r>
          </a:p>
        </p:txBody>
      </p:sp>
      <p:sp>
        <p:nvSpPr>
          <p:cNvPr id="19556" name="Line 53"/>
          <p:cNvSpPr>
            <a:spLocks noChangeShapeType="1"/>
          </p:cNvSpPr>
          <p:nvPr/>
        </p:nvSpPr>
        <p:spPr bwMode="auto">
          <a:xfrm>
            <a:off x="6172200" y="4113214"/>
            <a:ext cx="762000" cy="1587"/>
          </a:xfrm>
          <a:prstGeom prst="line">
            <a:avLst/>
          </a:prstGeom>
          <a:noFill/>
          <a:ln w="28575" cap="rnd">
            <a:solidFill>
              <a:schemeClr val="bg1">
                <a:lumMod val="95000"/>
              </a:schemeClr>
            </a:solidFill>
            <a:round/>
            <a:headEnd/>
            <a:tailEnd/>
          </a:ln>
        </p:spPr>
        <p:txBody>
          <a:bodyPr wrap="none">
            <a:spAutoFit/>
          </a:bodyPr>
          <a:lstStyle/>
          <a:p>
            <a:endParaRPr lang="en-US"/>
          </a:p>
        </p:txBody>
      </p:sp>
      <p:sp>
        <p:nvSpPr>
          <p:cNvPr id="19557" name="Line 54"/>
          <p:cNvSpPr>
            <a:spLocks noChangeShapeType="1"/>
          </p:cNvSpPr>
          <p:nvPr/>
        </p:nvSpPr>
        <p:spPr bwMode="auto">
          <a:xfrm>
            <a:off x="6172200" y="4325939"/>
            <a:ext cx="762000" cy="1587"/>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58" name="Line 55"/>
          <p:cNvSpPr>
            <a:spLocks noChangeShapeType="1"/>
          </p:cNvSpPr>
          <p:nvPr/>
        </p:nvSpPr>
        <p:spPr bwMode="auto">
          <a:xfrm>
            <a:off x="6172200" y="4543425"/>
            <a:ext cx="7620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59" name="Line 56"/>
          <p:cNvSpPr>
            <a:spLocks noChangeShapeType="1"/>
          </p:cNvSpPr>
          <p:nvPr/>
        </p:nvSpPr>
        <p:spPr bwMode="auto">
          <a:xfrm>
            <a:off x="6172200" y="4760914"/>
            <a:ext cx="762000" cy="1587"/>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60" name="Line 57"/>
          <p:cNvSpPr>
            <a:spLocks noChangeShapeType="1"/>
          </p:cNvSpPr>
          <p:nvPr/>
        </p:nvSpPr>
        <p:spPr bwMode="auto">
          <a:xfrm>
            <a:off x="6172200" y="4978400"/>
            <a:ext cx="7620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61" name="Line 58"/>
          <p:cNvSpPr>
            <a:spLocks noChangeShapeType="1"/>
          </p:cNvSpPr>
          <p:nvPr/>
        </p:nvSpPr>
        <p:spPr bwMode="auto">
          <a:xfrm>
            <a:off x="6172200" y="5197475"/>
            <a:ext cx="7620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62" name="Line 59"/>
          <p:cNvSpPr>
            <a:spLocks noChangeShapeType="1"/>
          </p:cNvSpPr>
          <p:nvPr/>
        </p:nvSpPr>
        <p:spPr bwMode="auto">
          <a:xfrm>
            <a:off x="6172200" y="5414964"/>
            <a:ext cx="762000" cy="1587"/>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63" name="Line 60"/>
          <p:cNvSpPr>
            <a:spLocks noChangeShapeType="1"/>
          </p:cNvSpPr>
          <p:nvPr/>
        </p:nvSpPr>
        <p:spPr bwMode="auto">
          <a:xfrm>
            <a:off x="6172200" y="5649914"/>
            <a:ext cx="762000" cy="1587"/>
          </a:xfrm>
          <a:prstGeom prst="line">
            <a:avLst/>
          </a:prstGeom>
          <a:noFill/>
          <a:ln w="28575" cap="rnd">
            <a:solidFill>
              <a:schemeClr val="bg1">
                <a:lumMod val="95000"/>
              </a:schemeClr>
            </a:solidFill>
            <a:round/>
            <a:headEnd/>
            <a:tailEnd/>
          </a:ln>
        </p:spPr>
        <p:txBody>
          <a:bodyPr wrap="none">
            <a:spAutoFit/>
          </a:bodyPr>
          <a:lstStyle/>
          <a:p>
            <a:endParaRPr lang="en-US"/>
          </a:p>
        </p:txBody>
      </p:sp>
      <p:sp>
        <p:nvSpPr>
          <p:cNvPr id="19564" name="Line 62"/>
          <p:cNvSpPr>
            <a:spLocks noChangeShapeType="1"/>
          </p:cNvSpPr>
          <p:nvPr/>
        </p:nvSpPr>
        <p:spPr bwMode="auto">
          <a:xfrm>
            <a:off x="6934200" y="4113213"/>
            <a:ext cx="0" cy="1524000"/>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65" name="Line 78"/>
          <p:cNvSpPr>
            <a:spLocks noChangeShapeType="1"/>
          </p:cNvSpPr>
          <p:nvPr/>
        </p:nvSpPr>
        <p:spPr bwMode="auto">
          <a:xfrm>
            <a:off x="6934200" y="4119563"/>
            <a:ext cx="0" cy="1524000"/>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66" name="Line 79"/>
          <p:cNvSpPr>
            <a:spLocks noChangeShapeType="1"/>
          </p:cNvSpPr>
          <p:nvPr/>
        </p:nvSpPr>
        <p:spPr bwMode="auto">
          <a:xfrm>
            <a:off x="6096000" y="4119563"/>
            <a:ext cx="0" cy="1524000"/>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67" name="Rectangle 81"/>
          <p:cNvSpPr>
            <a:spLocks noChangeArrowheads="1"/>
          </p:cNvSpPr>
          <p:nvPr/>
        </p:nvSpPr>
        <p:spPr bwMode="auto">
          <a:xfrm>
            <a:off x="6153151" y="5797551"/>
            <a:ext cx="937717" cy="193675"/>
          </a:xfrm>
          <a:prstGeom prst="rect">
            <a:avLst/>
          </a:prstGeom>
          <a:noFill/>
          <a:ln w="19050" algn="ctr">
            <a:solidFill>
              <a:schemeClr val="bg1">
                <a:lumMod val="95000"/>
              </a:schemeClr>
            </a:solidFill>
            <a:miter lim="800000"/>
            <a:headEnd/>
            <a:tailEnd/>
          </a:ln>
        </p:spPr>
        <p:txBody>
          <a:bodyPr/>
          <a:lstStyle/>
          <a:p>
            <a:pPr>
              <a:lnSpc>
                <a:spcPct val="90000"/>
              </a:lnSpc>
              <a:spcBef>
                <a:spcPct val="30000"/>
              </a:spcBef>
              <a:spcAft>
                <a:spcPct val="10000"/>
              </a:spcAft>
              <a:buClr>
                <a:srgbClr val="B2B3B5"/>
              </a:buClr>
              <a:buSzPct val="75000"/>
            </a:pPr>
            <a:r>
              <a:rPr lang="en-US" sz="1400" b="1" dirty="0">
                <a:latin typeface="Futura Bk" pitchFamily="34" charset="0"/>
              </a:rPr>
              <a:t>85 %</a:t>
            </a:r>
          </a:p>
        </p:txBody>
      </p:sp>
      <p:sp>
        <p:nvSpPr>
          <p:cNvPr id="19568" name="Line 82"/>
          <p:cNvSpPr>
            <a:spLocks noChangeShapeType="1"/>
          </p:cNvSpPr>
          <p:nvPr/>
        </p:nvSpPr>
        <p:spPr bwMode="auto">
          <a:xfrm>
            <a:off x="6108700" y="5727700"/>
            <a:ext cx="762000" cy="1588"/>
          </a:xfrm>
          <a:prstGeom prst="line">
            <a:avLst/>
          </a:prstGeom>
          <a:noFill/>
          <a:ln w="12700" cap="rnd">
            <a:solidFill>
              <a:schemeClr val="bg1">
                <a:lumMod val="95000"/>
              </a:schemeClr>
            </a:solidFill>
            <a:round/>
            <a:headEnd/>
            <a:tailEnd/>
          </a:ln>
        </p:spPr>
        <p:txBody>
          <a:bodyPr wrap="none">
            <a:spAutoFit/>
          </a:bodyPr>
          <a:lstStyle/>
          <a:p>
            <a:endParaRPr lang="en-US"/>
          </a:p>
        </p:txBody>
      </p:sp>
      <p:sp>
        <p:nvSpPr>
          <p:cNvPr id="19570" name="Text Box 172"/>
          <p:cNvSpPr txBox="1">
            <a:spLocks noChangeArrowheads="1"/>
          </p:cNvSpPr>
          <p:nvPr/>
        </p:nvSpPr>
        <p:spPr bwMode="auto">
          <a:xfrm>
            <a:off x="7315200" y="5943600"/>
            <a:ext cx="1676400" cy="338138"/>
          </a:xfrm>
          <a:prstGeom prst="rect">
            <a:avLst/>
          </a:prstGeom>
          <a:noFill/>
          <a:ln w="19050" algn="ctr">
            <a:noFill/>
            <a:miter lim="800000"/>
            <a:headEnd/>
            <a:tailEnd/>
          </a:ln>
        </p:spPr>
        <p:txBody>
          <a:bodyPr>
            <a:spAutoFit/>
          </a:bodyPr>
          <a:lstStyle/>
          <a:p>
            <a:pPr>
              <a:spcBef>
                <a:spcPct val="50000"/>
              </a:spcBef>
            </a:pPr>
            <a:r>
              <a:rPr lang="en-US" sz="1600">
                <a:latin typeface="Futura Bk" pitchFamily="34" charset="0"/>
              </a:rPr>
              <a:t>No hierarchy</a:t>
            </a:r>
          </a:p>
        </p:txBody>
      </p:sp>
      <p:sp>
        <p:nvSpPr>
          <p:cNvPr id="19571" name="Rectangle 198"/>
          <p:cNvSpPr>
            <a:spLocks noChangeArrowheads="1"/>
          </p:cNvSpPr>
          <p:nvPr/>
        </p:nvSpPr>
        <p:spPr bwMode="auto">
          <a:xfrm>
            <a:off x="8374063" y="3810001"/>
            <a:ext cx="1135062" cy="523875"/>
          </a:xfrm>
          <a:prstGeom prst="rect">
            <a:avLst/>
          </a:prstGeom>
          <a:noFill/>
          <a:ln w="9525">
            <a:noFill/>
            <a:miter lim="800000"/>
            <a:headEnd/>
            <a:tailEnd/>
          </a:ln>
        </p:spPr>
        <p:txBody>
          <a:bodyPr wrap="none">
            <a:spAutoFit/>
          </a:bodyPr>
          <a:lstStyle/>
          <a:p>
            <a:pPr algn="ctr"/>
            <a:r>
              <a:rPr lang="en-US" sz="1400">
                <a:latin typeface="Futura Bk" pitchFamily="34" charset="0"/>
              </a:rPr>
              <a:t>Hierarchy </a:t>
            </a:r>
            <a:br>
              <a:rPr lang="en-US" sz="1400">
                <a:latin typeface="Futura Bk" pitchFamily="34" charset="0"/>
              </a:rPr>
            </a:br>
            <a:r>
              <a:rPr lang="en-US" sz="1400">
                <a:latin typeface="Futura Bk" pitchFamily="34" charset="0"/>
              </a:rPr>
              <a:t>dependency</a:t>
            </a:r>
            <a:endParaRPr lang="en-US" sz="1400"/>
          </a:p>
        </p:txBody>
      </p:sp>
      <p:sp>
        <p:nvSpPr>
          <p:cNvPr id="196" name="TextBox 195"/>
          <p:cNvSpPr txBox="1"/>
          <p:nvPr/>
        </p:nvSpPr>
        <p:spPr bwMode="gray">
          <a:xfrm>
            <a:off x="229687" y="745674"/>
            <a:ext cx="11222084" cy="954107"/>
          </a:xfrm>
          <a:prstGeom prst="rect">
            <a:avLst/>
          </a:prstGeom>
          <a:noFill/>
        </p:spPr>
        <p:txBody>
          <a:bodyPr wrap="square" rtlCol="0">
            <a:spAutoFit/>
          </a:bodyPr>
          <a:lstStyle/>
          <a:p>
            <a:r>
              <a:rPr lang="en-US" sz="1400" dirty="0">
                <a:latin typeface="Arial" pitchFamily="34" charset="0"/>
                <a:cs typeface="Arial" pitchFamily="34" charset="0"/>
              </a:rPr>
              <a:t>There are no real cost associated to mapping employees with job requirements </a:t>
            </a:r>
            <a:r>
              <a:rPr lang="en-US" sz="1400" dirty="0" smtClean="0">
                <a:latin typeface="Arial" pitchFamily="34" charset="0"/>
                <a:cs typeface="Arial" pitchFamily="34" charset="0"/>
              </a:rPr>
              <a:t>of projects in </a:t>
            </a:r>
            <a:r>
              <a:rPr lang="en-US" sz="1400" dirty="0">
                <a:latin typeface="Arial" pitchFamily="34" charset="0"/>
                <a:cs typeface="Arial" pitchFamily="34" charset="0"/>
              </a:rPr>
              <a:t>the </a:t>
            </a:r>
            <a:r>
              <a:rPr lang="en-US" sz="1400" dirty="0" smtClean="0">
                <a:latin typeface="Arial" pitchFamily="34" charset="0"/>
                <a:cs typeface="Arial" pitchFamily="34" charset="0"/>
              </a:rPr>
              <a:t>optimal portfolio there </a:t>
            </a:r>
            <a:r>
              <a:rPr lang="en-US" sz="1400" dirty="0">
                <a:latin typeface="Arial" pitchFamily="34" charset="0"/>
                <a:cs typeface="Arial" pitchFamily="34" charset="0"/>
              </a:rPr>
              <a:t>is the problem of discriminating “good matches” from “bad matches “ automatically</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RP </a:t>
            </a:r>
            <a:r>
              <a:rPr lang="en-US" sz="1400" dirty="0">
                <a:latin typeface="Arial" pitchFamily="34" charset="0"/>
                <a:cs typeface="Arial" pitchFamily="34" charset="0"/>
              </a:rPr>
              <a:t>engine computes employee scoring based on the individual matching of each attribute and their importance expressed as weights.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485474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
          <p:cNvSpPr>
            <a:spLocks noGrp="1" noChangeArrowheads="1"/>
          </p:cNvSpPr>
          <p:nvPr>
            <p:ph type="title" idx="4294967295"/>
          </p:nvPr>
        </p:nvSpPr>
        <p:spPr>
          <a:xfrm>
            <a:off x="1952626" y="381000"/>
            <a:ext cx="7629525" cy="342900"/>
          </a:xfrm>
        </p:spPr>
        <p:txBody>
          <a:bodyPr/>
          <a:lstStyle/>
          <a:p>
            <a:pPr algn="ctr" eaLnBrk="1" hangingPunct="1"/>
            <a:r>
              <a:rPr lang="en-US" sz="3200"/>
              <a:t>RP mathematical models</a:t>
            </a:r>
          </a:p>
        </p:txBody>
      </p:sp>
      <p:sp>
        <p:nvSpPr>
          <p:cNvPr id="2059" name="Rectangle 3"/>
          <p:cNvSpPr>
            <a:spLocks noGrp="1" noChangeArrowheads="1"/>
          </p:cNvSpPr>
          <p:nvPr>
            <p:ph type="body" idx="4294967295"/>
          </p:nvPr>
        </p:nvSpPr>
        <p:spPr>
          <a:xfrm>
            <a:off x="1981201" y="898526"/>
            <a:ext cx="8272463" cy="1158875"/>
          </a:xfrm>
        </p:spPr>
        <p:txBody>
          <a:bodyPr/>
          <a:lstStyle/>
          <a:p>
            <a:pPr eaLnBrk="1" hangingPunct="1"/>
            <a:r>
              <a:rPr lang="en-US" sz="1600"/>
              <a:t>Matching future availability of employees with future job requirements is quite complex </a:t>
            </a:r>
          </a:p>
          <a:p>
            <a:pPr lvl="1" eaLnBrk="1" hangingPunct="1"/>
            <a:r>
              <a:rPr lang="en-US" sz="1400"/>
              <a:t>GDAS has thousands of employees in delivery roles, with thousands of skills; hence the number of combinations of people, skill, time, and location is astronomically large. </a:t>
            </a:r>
          </a:p>
          <a:p>
            <a:pPr lvl="2" eaLnBrk="1" hangingPunct="1"/>
            <a:r>
              <a:rPr lang="en-US" sz="1200"/>
              <a:t>Mathematical Optimization</a:t>
            </a:r>
          </a:p>
        </p:txBody>
      </p:sp>
      <p:pic>
        <p:nvPicPr>
          <p:cNvPr id="222212" name="Picture 3"/>
          <p:cNvPicPr>
            <a:picLocks noChangeAspect="1" noChangeArrowheads="1"/>
          </p:cNvPicPr>
          <p:nvPr/>
        </p:nvPicPr>
        <p:blipFill>
          <a:blip r:embed="rId4" cstate="print"/>
          <a:srcRect/>
          <a:stretch>
            <a:fillRect/>
          </a:stretch>
        </p:blipFill>
        <p:spPr bwMode="auto">
          <a:xfrm>
            <a:off x="1752600" y="2422762"/>
            <a:ext cx="3124200" cy="2595562"/>
          </a:xfrm>
          <a:prstGeom prst="rect">
            <a:avLst/>
          </a:prstGeom>
          <a:noFill/>
          <a:ln w="9525">
            <a:noFill/>
            <a:miter lim="800000"/>
            <a:headEnd/>
            <a:tailEnd/>
          </a:ln>
        </p:spPr>
      </p:pic>
      <p:sp>
        <p:nvSpPr>
          <p:cNvPr id="222213" name="Text Box 5"/>
          <p:cNvSpPr txBox="1">
            <a:spLocks noChangeArrowheads="1"/>
          </p:cNvSpPr>
          <p:nvPr/>
        </p:nvSpPr>
        <p:spPr bwMode="auto">
          <a:xfrm>
            <a:off x="2170114" y="2195791"/>
            <a:ext cx="2173287" cy="214312"/>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sz="1000" b="1">
                <a:solidFill>
                  <a:srgbClr val="000000"/>
                </a:solidFill>
                <a:latin typeface="Futura Bk" pitchFamily="34" charset="0"/>
                <a:cs typeface="Arial" charset="0"/>
              </a:rPr>
              <a:t>GDAS Funnel of Opportunities</a:t>
            </a:r>
          </a:p>
        </p:txBody>
      </p:sp>
      <p:graphicFrame>
        <p:nvGraphicFramePr>
          <p:cNvPr id="222214" name="Object 6"/>
          <p:cNvGraphicFramePr>
            <a:graphicFrameLocks noChangeAspect="1"/>
          </p:cNvGraphicFramePr>
          <p:nvPr/>
        </p:nvGraphicFramePr>
        <p:xfrm>
          <a:off x="4953000" y="1676400"/>
          <a:ext cx="1435100" cy="469900"/>
        </p:xfrm>
        <a:graphic>
          <a:graphicData uri="http://schemas.openxmlformats.org/presentationml/2006/ole">
            <mc:AlternateContent xmlns:mc="http://schemas.openxmlformats.org/markup-compatibility/2006">
              <mc:Choice xmlns:v="urn:schemas-microsoft-com:vml" Requires="v">
                <p:oleObj spid="_x0000_s3610" name="Equation" r:id="rId5" imgW="736560" imgH="241200" progId="Equation.3">
                  <p:embed/>
                </p:oleObj>
              </mc:Choice>
              <mc:Fallback>
                <p:oleObj name="Equation" r:id="rId5" imgW="7365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76400"/>
                        <a:ext cx="1435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8101014" y="2057400"/>
            <a:ext cx="2490787" cy="2133600"/>
            <a:chOff x="4031" y="2016"/>
            <a:chExt cx="1569" cy="1344"/>
          </a:xfrm>
        </p:grpSpPr>
        <p:graphicFrame>
          <p:nvGraphicFramePr>
            <p:cNvPr id="2057" name="Object 8"/>
            <p:cNvGraphicFramePr>
              <a:graphicFrameLocks noChangeAspect="1"/>
            </p:cNvGraphicFramePr>
            <p:nvPr/>
          </p:nvGraphicFramePr>
          <p:xfrm>
            <a:off x="4031" y="2016"/>
            <a:ext cx="1297" cy="1211"/>
          </p:xfrm>
          <a:graphic>
            <a:graphicData uri="http://schemas.openxmlformats.org/presentationml/2006/ole">
              <mc:AlternateContent xmlns:mc="http://schemas.openxmlformats.org/markup-compatibility/2006">
                <mc:Choice xmlns:v="urn:schemas-microsoft-com:vml" Requires="v">
                  <p:oleObj spid="_x0000_s3611" name="Chart" r:id="rId8" imgW="3406264" imgH="2933796" progId="Excel.Chart.8">
                    <p:embed/>
                  </p:oleObj>
                </mc:Choice>
                <mc:Fallback>
                  <p:oleObj name="Chart" r:id="rId8" imgW="3406264" imgH="2933796" progId="Excel.Chart.8">
                    <p:embed/>
                    <p:pic>
                      <p:nvPicPr>
                        <p:cNvPr id="0" name=""/>
                        <p:cNvPicPr>
                          <a:picLocks noRot="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1" y="2016"/>
                          <a:ext cx="1297" cy="121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2069" name="Line 9"/>
            <p:cNvSpPr>
              <a:spLocks noChangeShapeType="1"/>
            </p:cNvSpPr>
            <p:nvPr/>
          </p:nvSpPr>
          <p:spPr bwMode="auto">
            <a:xfrm>
              <a:off x="4254" y="2352"/>
              <a:ext cx="978" cy="0"/>
            </a:xfrm>
            <a:prstGeom prst="line">
              <a:avLst/>
            </a:prstGeom>
            <a:noFill/>
            <a:ln w="9525">
              <a:solidFill>
                <a:schemeClr val="tx1"/>
              </a:solidFill>
              <a:round/>
              <a:headEnd/>
              <a:tailEnd/>
            </a:ln>
          </p:spPr>
          <p:txBody>
            <a:bodyPr/>
            <a:lstStyle/>
            <a:p>
              <a:pPr algn="ctr"/>
              <a:endParaRPr lang="en-US">
                <a:solidFill>
                  <a:srgbClr val="000000"/>
                </a:solidFill>
              </a:endParaRPr>
            </a:p>
          </p:txBody>
        </p:sp>
        <p:sp>
          <p:nvSpPr>
            <p:cNvPr id="2070" name="Line 10"/>
            <p:cNvSpPr>
              <a:spLocks noChangeShapeType="1"/>
            </p:cNvSpPr>
            <p:nvPr/>
          </p:nvSpPr>
          <p:spPr bwMode="auto">
            <a:xfrm>
              <a:off x="4872" y="2352"/>
              <a:ext cx="0" cy="864"/>
            </a:xfrm>
            <a:prstGeom prst="line">
              <a:avLst/>
            </a:prstGeom>
            <a:noFill/>
            <a:ln w="9525">
              <a:solidFill>
                <a:schemeClr val="tx1"/>
              </a:solidFill>
              <a:round/>
              <a:headEnd/>
              <a:tailEnd/>
            </a:ln>
          </p:spPr>
          <p:txBody>
            <a:bodyPr/>
            <a:lstStyle/>
            <a:p>
              <a:pPr algn="ctr"/>
              <a:endParaRPr lang="en-US">
                <a:solidFill>
                  <a:srgbClr val="000000"/>
                </a:solidFill>
              </a:endParaRPr>
            </a:p>
          </p:txBody>
        </p:sp>
        <p:sp>
          <p:nvSpPr>
            <p:cNvPr id="2071" name="Text Box 11"/>
            <p:cNvSpPr txBox="1">
              <a:spLocks noChangeArrowheads="1"/>
            </p:cNvSpPr>
            <p:nvPr/>
          </p:nvSpPr>
          <p:spPr bwMode="auto">
            <a:xfrm>
              <a:off x="5232" y="2298"/>
              <a:ext cx="368" cy="246"/>
            </a:xfrm>
            <a:prstGeom prst="rect">
              <a:avLst/>
            </a:prstGeom>
            <a:solidFill>
              <a:srgbClr val="C0C0C0"/>
            </a:solidFill>
            <a:ln w="9525" algn="ctr">
              <a:noFill/>
              <a:miter lim="800000"/>
              <a:headEnd/>
              <a:tailEnd/>
            </a:ln>
          </p:spPr>
          <p:txBody>
            <a:bodyPr wrap="none">
              <a:spAutoFit/>
            </a:bodyPr>
            <a:lstStyle/>
            <a:p>
              <a:pPr marL="457200" indent="-457200" algn="ctr">
                <a:lnSpc>
                  <a:spcPct val="80000"/>
                </a:lnSpc>
                <a:spcBef>
                  <a:spcPct val="25000"/>
                </a:spcBef>
                <a:spcAft>
                  <a:spcPct val="10000"/>
                </a:spcAft>
                <a:buClr>
                  <a:srgbClr val="ABA69F"/>
                </a:buClr>
                <a:buSzPct val="85000"/>
              </a:pPr>
              <a:r>
                <a:rPr lang="en-US" sz="1000">
                  <a:solidFill>
                    <a:srgbClr val="FF3399"/>
                  </a:solidFill>
                  <a:latin typeface="Futura Bk" pitchFamily="34" charset="0"/>
                  <a:cs typeface="Arial" charset="0"/>
                </a:rPr>
                <a:t>Service</a:t>
              </a:r>
            </a:p>
            <a:p>
              <a:pPr marL="457200" indent="-457200" algn="ctr">
                <a:lnSpc>
                  <a:spcPct val="80000"/>
                </a:lnSpc>
                <a:spcBef>
                  <a:spcPct val="25000"/>
                </a:spcBef>
                <a:spcAft>
                  <a:spcPct val="10000"/>
                </a:spcAft>
                <a:buClr>
                  <a:srgbClr val="ABA69F"/>
                </a:buClr>
                <a:buSzPct val="85000"/>
              </a:pPr>
              <a:r>
                <a:rPr lang="en-US" sz="1000">
                  <a:solidFill>
                    <a:srgbClr val="FF3399"/>
                  </a:solidFill>
                  <a:latin typeface="Futura Bk" pitchFamily="34" charset="0"/>
                  <a:cs typeface="Arial" charset="0"/>
                </a:rPr>
                <a:t>Level</a:t>
              </a:r>
            </a:p>
          </p:txBody>
        </p:sp>
        <p:sp>
          <p:nvSpPr>
            <p:cNvPr id="2072" name="Text Box 12"/>
            <p:cNvSpPr txBox="1">
              <a:spLocks noChangeArrowheads="1"/>
            </p:cNvSpPr>
            <p:nvPr/>
          </p:nvSpPr>
          <p:spPr bwMode="auto">
            <a:xfrm>
              <a:off x="4547" y="3225"/>
              <a:ext cx="733" cy="135"/>
            </a:xfrm>
            <a:prstGeom prst="rect">
              <a:avLst/>
            </a:prstGeom>
            <a:solidFill>
              <a:srgbClr val="C0C0C0"/>
            </a:solid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sz="1000">
                  <a:solidFill>
                    <a:srgbClr val="FF3399"/>
                  </a:solidFill>
                  <a:latin typeface="Futura Bk" pitchFamily="34" charset="0"/>
                  <a:cs typeface="Arial" charset="0"/>
                </a:rPr>
                <a:t>SG Demand at SL</a:t>
              </a:r>
              <a:endParaRPr lang="en-US" sz="1400">
                <a:solidFill>
                  <a:srgbClr val="FF3399"/>
                </a:solidFill>
                <a:latin typeface="Futura Bk" pitchFamily="34" charset="0"/>
                <a:cs typeface="Arial" charset="0"/>
              </a:endParaRPr>
            </a:p>
          </p:txBody>
        </p:sp>
      </p:grpSp>
      <p:sp>
        <p:nvSpPr>
          <p:cNvPr id="222221" name="Text Box 13"/>
          <p:cNvSpPr txBox="1">
            <a:spLocks noChangeArrowheads="1"/>
          </p:cNvSpPr>
          <p:nvPr/>
        </p:nvSpPr>
        <p:spPr bwMode="auto">
          <a:xfrm>
            <a:off x="4953001" y="4505326"/>
            <a:ext cx="4624471" cy="535531"/>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b="1">
                <a:solidFill>
                  <a:srgbClr val="000000"/>
                </a:solidFill>
                <a:latin typeface="Futura Bk" pitchFamily="34" charset="0"/>
                <a:cs typeface="Arial" charset="0"/>
              </a:rPr>
              <a:t>Staff projects</a:t>
            </a:r>
            <a:r>
              <a:rPr lang="en-US" sz="1200">
                <a:solidFill>
                  <a:srgbClr val="000000"/>
                </a:solidFill>
                <a:latin typeface="Futura Bk" pitchFamily="34" charset="0"/>
                <a:cs typeface="Arial" charset="0"/>
              </a:rPr>
              <a:t> with deterministic demand using MIP</a:t>
            </a:r>
          </a:p>
          <a:p>
            <a:pPr marL="457200" indent="-457200">
              <a:lnSpc>
                <a:spcPct val="80000"/>
              </a:lnSpc>
              <a:spcBef>
                <a:spcPct val="25000"/>
              </a:spcBef>
              <a:spcAft>
                <a:spcPct val="10000"/>
              </a:spcAft>
              <a:buClr>
                <a:srgbClr val="ABA69F"/>
              </a:buClr>
              <a:buSzPct val="85000"/>
            </a:pPr>
            <a:r>
              <a:rPr lang="en-US" sz="1200">
                <a:solidFill>
                  <a:srgbClr val="000000"/>
                </a:solidFill>
                <a:latin typeface="Futura Bk" pitchFamily="34" charset="0"/>
                <a:cs typeface="Arial" charset="0"/>
              </a:rPr>
              <a:t>Staff </a:t>
            </a:r>
            <a:r>
              <a:rPr lang="en-US" sz="1200" b="1">
                <a:solidFill>
                  <a:srgbClr val="000000"/>
                </a:solidFill>
                <a:latin typeface="Futura Bk" pitchFamily="34" charset="0"/>
                <a:cs typeface="Arial" charset="0"/>
              </a:rPr>
              <a:t>Bench</a:t>
            </a:r>
            <a:r>
              <a:rPr lang="en-US" sz="1200">
                <a:solidFill>
                  <a:srgbClr val="000000"/>
                </a:solidFill>
                <a:latin typeface="Futura Bk" pitchFamily="34" charset="0"/>
                <a:cs typeface="Arial" charset="0"/>
              </a:rPr>
              <a:t> at SL for all SG –Bench includes attrition replacements</a:t>
            </a:r>
          </a:p>
        </p:txBody>
      </p:sp>
      <p:graphicFrame>
        <p:nvGraphicFramePr>
          <p:cNvPr id="222222" name="Object 14"/>
          <p:cNvGraphicFramePr>
            <a:graphicFrameLocks noChangeAspect="1"/>
          </p:cNvGraphicFramePr>
          <p:nvPr/>
        </p:nvGraphicFramePr>
        <p:xfrm>
          <a:off x="6324600" y="2362201"/>
          <a:ext cx="1828800" cy="468313"/>
        </p:xfrm>
        <a:graphic>
          <a:graphicData uri="http://schemas.openxmlformats.org/presentationml/2006/ole">
            <mc:AlternateContent xmlns:mc="http://schemas.openxmlformats.org/markup-compatibility/2006">
              <mc:Choice xmlns:v="urn:schemas-microsoft-com:vml" Requires="v">
                <p:oleObj spid="_x0000_s3612" name="Equation" r:id="rId10" imgW="1892300" imgH="482600" progId="Equation.3">
                  <p:embed/>
                </p:oleObj>
              </mc:Choice>
              <mc:Fallback>
                <p:oleObj name="Equation" r:id="rId10" imgW="1892300" imgH="482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362201"/>
                        <a:ext cx="1828800"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2223" name="Object 15"/>
          <p:cNvGraphicFramePr>
            <a:graphicFrameLocks noChangeAspect="1"/>
          </p:cNvGraphicFramePr>
          <p:nvPr/>
        </p:nvGraphicFramePr>
        <p:xfrm>
          <a:off x="6934200" y="3200400"/>
          <a:ext cx="838200" cy="342900"/>
        </p:xfrm>
        <a:graphic>
          <a:graphicData uri="http://schemas.openxmlformats.org/presentationml/2006/ole">
            <mc:AlternateContent xmlns:mc="http://schemas.openxmlformats.org/markup-compatibility/2006">
              <mc:Choice xmlns:v="urn:schemas-microsoft-com:vml" Requires="v">
                <p:oleObj spid="_x0000_s3613" name="Equation" r:id="rId12" imgW="837836" imgH="342751" progId="Equation.3">
                  <p:embed/>
                </p:oleObj>
              </mc:Choice>
              <mc:Fallback>
                <p:oleObj name="Equation" r:id="rId12" imgW="837836" imgH="34275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3200400"/>
                        <a:ext cx="838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224" name="Text Box 16"/>
          <p:cNvSpPr txBox="1">
            <a:spLocks noChangeArrowheads="1"/>
          </p:cNvSpPr>
          <p:nvPr/>
        </p:nvSpPr>
        <p:spPr bwMode="auto">
          <a:xfrm>
            <a:off x="4909417" y="2270125"/>
            <a:ext cx="1593705" cy="553998"/>
          </a:xfrm>
          <a:prstGeom prst="rect">
            <a:avLst/>
          </a:prstGeom>
          <a:noFill/>
          <a:ln w="9525">
            <a:noFill/>
            <a:miter lim="800000"/>
            <a:headEnd/>
            <a:tailEnd/>
          </a:ln>
        </p:spPr>
        <p:txBody>
          <a:bodyPr wrap="none">
            <a:spAutoFit/>
          </a:bodyPr>
          <a:lstStyle/>
          <a:p>
            <a:pPr algn="ctr"/>
            <a:r>
              <a:rPr lang="en-US" sz="1000">
                <a:solidFill>
                  <a:srgbClr val="000000"/>
                </a:solidFill>
              </a:rPr>
              <a:t>Bernoulli: Prob distribution</a:t>
            </a:r>
          </a:p>
          <a:p>
            <a:pPr algn="ctr"/>
            <a:r>
              <a:rPr lang="en-US" sz="1000">
                <a:solidFill>
                  <a:srgbClr val="000000"/>
                </a:solidFill>
              </a:rPr>
              <a:t> of SG requirements </a:t>
            </a:r>
          </a:p>
          <a:p>
            <a:pPr algn="ctr"/>
            <a:r>
              <a:rPr lang="en-US" sz="1000">
                <a:solidFill>
                  <a:srgbClr val="000000"/>
                </a:solidFill>
              </a:rPr>
              <a:t>by opportunity</a:t>
            </a:r>
          </a:p>
        </p:txBody>
      </p:sp>
      <p:sp>
        <p:nvSpPr>
          <p:cNvPr id="222225" name="Text Box 17"/>
          <p:cNvSpPr txBox="1">
            <a:spLocks noChangeArrowheads="1"/>
          </p:cNvSpPr>
          <p:nvPr/>
        </p:nvSpPr>
        <p:spPr bwMode="auto">
          <a:xfrm>
            <a:off x="4876801" y="3124200"/>
            <a:ext cx="1742785" cy="400110"/>
          </a:xfrm>
          <a:prstGeom prst="rect">
            <a:avLst/>
          </a:prstGeom>
          <a:noFill/>
          <a:ln w="9525">
            <a:noFill/>
            <a:miter lim="800000"/>
            <a:headEnd/>
            <a:tailEnd/>
          </a:ln>
        </p:spPr>
        <p:txBody>
          <a:bodyPr wrap="none">
            <a:spAutoFit/>
          </a:bodyPr>
          <a:lstStyle/>
          <a:p>
            <a:r>
              <a:rPr lang="en-US" sz="1000">
                <a:solidFill>
                  <a:srgbClr val="000000"/>
                </a:solidFill>
              </a:rPr>
              <a:t>Prob of total SG requirements</a:t>
            </a:r>
          </a:p>
          <a:p>
            <a:r>
              <a:rPr lang="en-US" sz="1000">
                <a:solidFill>
                  <a:srgbClr val="000000"/>
                </a:solidFill>
              </a:rPr>
              <a:t>Computed as a convolution.</a:t>
            </a:r>
          </a:p>
        </p:txBody>
      </p:sp>
      <p:sp>
        <p:nvSpPr>
          <p:cNvPr id="222226" name="Text Box 18"/>
          <p:cNvSpPr txBox="1">
            <a:spLocks noChangeArrowheads="1"/>
          </p:cNvSpPr>
          <p:nvPr/>
        </p:nvSpPr>
        <p:spPr bwMode="auto">
          <a:xfrm>
            <a:off x="8626476" y="1843088"/>
            <a:ext cx="974725" cy="214312"/>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sz="1000" b="1">
                <a:solidFill>
                  <a:srgbClr val="000000"/>
                </a:solidFill>
                <a:latin typeface="Futura Bk" pitchFamily="34" charset="0"/>
                <a:cs typeface="Arial" charset="0"/>
              </a:rPr>
              <a:t>Convolution</a:t>
            </a:r>
          </a:p>
        </p:txBody>
      </p:sp>
      <p:sp>
        <p:nvSpPr>
          <p:cNvPr id="222227" name="Text Box 19"/>
          <p:cNvSpPr txBox="1">
            <a:spLocks noChangeArrowheads="1"/>
          </p:cNvSpPr>
          <p:nvPr/>
        </p:nvSpPr>
        <p:spPr bwMode="auto">
          <a:xfrm>
            <a:off x="6934200" y="1765300"/>
            <a:ext cx="906338" cy="313932"/>
          </a:xfrm>
          <a:prstGeom prst="rect">
            <a:avLst/>
          </a:prstGeom>
          <a:noFill/>
          <a:ln w="9525" algn="ctr">
            <a:noFill/>
            <a:miter lim="800000"/>
            <a:headEnd/>
            <a:tailEnd/>
          </a:ln>
        </p:spPr>
        <p:txBody>
          <a:bodyPr wrap="none">
            <a:spAutoFit/>
          </a:bodyPr>
          <a:lstStyle/>
          <a:p>
            <a:pPr marL="457200" indent="-457200">
              <a:lnSpc>
                <a:spcPct val="80000"/>
              </a:lnSpc>
              <a:spcBef>
                <a:spcPct val="25000"/>
              </a:spcBef>
              <a:spcAft>
                <a:spcPct val="10000"/>
              </a:spcAft>
              <a:buClr>
                <a:srgbClr val="ABA69F"/>
              </a:buClr>
              <a:buSzPct val="85000"/>
            </a:pPr>
            <a:r>
              <a:rPr lang="en-US" b="1">
                <a:solidFill>
                  <a:srgbClr val="000000"/>
                </a:solidFill>
                <a:latin typeface="Futura Bk" pitchFamily="34" charset="0"/>
                <a:cs typeface="Arial" charset="0"/>
              </a:rPr>
              <a:t>Bench</a:t>
            </a:r>
          </a:p>
        </p:txBody>
      </p:sp>
      <p:graphicFrame>
        <p:nvGraphicFramePr>
          <p:cNvPr id="222228" name="Object 20"/>
          <p:cNvGraphicFramePr>
            <a:graphicFrameLocks noChangeAspect="1"/>
          </p:cNvGraphicFramePr>
          <p:nvPr/>
        </p:nvGraphicFramePr>
        <p:xfrm>
          <a:off x="5105400" y="3949700"/>
          <a:ext cx="1435100" cy="469900"/>
        </p:xfrm>
        <a:graphic>
          <a:graphicData uri="http://schemas.openxmlformats.org/presentationml/2006/ole">
            <mc:AlternateContent xmlns:mc="http://schemas.openxmlformats.org/markup-compatibility/2006">
              <mc:Choice xmlns:v="urn:schemas-microsoft-com:vml" Requires="v">
                <p:oleObj spid="_x0000_s3614" name="Equation" r:id="rId14" imgW="736560" imgH="241200" progId="Equation.3">
                  <p:embed/>
                </p:oleObj>
              </mc:Choice>
              <mc:Fallback>
                <p:oleObj name="Equation" r:id="rId14" imgW="73656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3949700"/>
                        <a:ext cx="1435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229" name="Rectangle 21"/>
          <p:cNvSpPr>
            <a:spLocks noChangeArrowheads="1"/>
          </p:cNvSpPr>
          <p:nvPr/>
        </p:nvSpPr>
        <p:spPr bwMode="auto">
          <a:xfrm>
            <a:off x="1752601" y="5029200"/>
            <a:ext cx="8272463" cy="1676400"/>
          </a:xfrm>
          <a:prstGeom prst="rect">
            <a:avLst/>
          </a:prstGeom>
          <a:noFill/>
          <a:ln w="9525">
            <a:noFill/>
            <a:miter lim="800000"/>
            <a:headEnd/>
            <a:tailEnd/>
          </a:ln>
        </p:spPr>
        <p:txBody>
          <a:bodyPr/>
          <a:lstStyle/>
          <a:p>
            <a:pPr marL="228600" indent="-228600">
              <a:lnSpc>
                <a:spcPct val="70000"/>
              </a:lnSpc>
              <a:spcBef>
                <a:spcPct val="30000"/>
              </a:spcBef>
              <a:spcAft>
                <a:spcPct val="10000"/>
              </a:spcAft>
              <a:buClr>
                <a:srgbClr val="B2B3B5"/>
              </a:buClr>
              <a:buSzPct val="75000"/>
              <a:buFontTx/>
              <a:buChar char="•"/>
            </a:pPr>
            <a:r>
              <a:rPr lang="en-US" sz="1200">
                <a:solidFill>
                  <a:srgbClr val="000000"/>
                </a:solidFill>
                <a:latin typeface="Futura Bk" pitchFamily="34" charset="0"/>
              </a:rPr>
              <a:t>Optimization model must encode business rules </a:t>
            </a:r>
          </a:p>
          <a:p>
            <a:pPr marL="571500" lvl="1" indent="-228600">
              <a:lnSpc>
                <a:spcPct val="70000"/>
              </a:lnSpc>
              <a:spcBef>
                <a:spcPct val="10000"/>
              </a:spcBef>
              <a:spcAft>
                <a:spcPct val="10000"/>
              </a:spcAft>
              <a:buClr>
                <a:srgbClr val="B2B3B5"/>
              </a:buClr>
              <a:buFont typeface="Arial" charset="0"/>
              <a:buChar char="−"/>
            </a:pPr>
            <a:r>
              <a:rPr lang="en-US" sz="1000">
                <a:solidFill>
                  <a:srgbClr val="000000"/>
                </a:solidFill>
                <a:latin typeface="Futura Bk" pitchFamily="34" charset="0"/>
              </a:rPr>
              <a:t>high probability opportunities are first staffed with available employees.</a:t>
            </a:r>
          </a:p>
          <a:p>
            <a:pPr lvl="2" indent="-228600">
              <a:lnSpc>
                <a:spcPct val="70000"/>
              </a:lnSpc>
              <a:spcBef>
                <a:spcPct val="10000"/>
              </a:spcBef>
              <a:spcAft>
                <a:spcPct val="10000"/>
              </a:spcAft>
              <a:buClr>
                <a:srgbClr val="B2B3B5"/>
              </a:buClr>
              <a:buFontTx/>
              <a:buChar char="•"/>
            </a:pPr>
            <a:r>
              <a:rPr lang="en-US" sz="900">
                <a:solidFill>
                  <a:srgbClr val="000000"/>
                </a:solidFill>
                <a:latin typeface="Futura Bk" pitchFamily="34" charset="0"/>
              </a:rPr>
              <a:t>Gaps are filled by training employees</a:t>
            </a:r>
          </a:p>
          <a:p>
            <a:pPr lvl="2" indent="-228600">
              <a:lnSpc>
                <a:spcPct val="70000"/>
              </a:lnSpc>
              <a:spcBef>
                <a:spcPct val="10000"/>
              </a:spcBef>
              <a:spcAft>
                <a:spcPct val="10000"/>
              </a:spcAft>
              <a:buClr>
                <a:srgbClr val="B2B3B5"/>
              </a:buClr>
              <a:buFontTx/>
              <a:buChar char="•"/>
            </a:pPr>
            <a:r>
              <a:rPr lang="en-US" sz="900">
                <a:solidFill>
                  <a:srgbClr val="000000"/>
                </a:solidFill>
                <a:latin typeface="Futura Bk" pitchFamily="34" charset="0"/>
              </a:rPr>
              <a:t>Remaining gaps are filled with hiring </a:t>
            </a:r>
          </a:p>
          <a:p>
            <a:pPr marL="571500" lvl="1" indent="-228600">
              <a:lnSpc>
                <a:spcPct val="70000"/>
              </a:lnSpc>
              <a:spcBef>
                <a:spcPct val="10000"/>
              </a:spcBef>
              <a:spcAft>
                <a:spcPct val="10000"/>
              </a:spcAft>
              <a:buClr>
                <a:srgbClr val="B2B3B5"/>
              </a:buClr>
              <a:buFont typeface="Arial" charset="0"/>
              <a:buChar char="−"/>
            </a:pPr>
            <a:r>
              <a:rPr lang="en-US" sz="1000">
                <a:solidFill>
                  <a:srgbClr val="000000"/>
                </a:solidFill>
                <a:latin typeface="Futura Bk" pitchFamily="34" charset="0"/>
              </a:rPr>
              <a:t>Low priority opportunities are staffed with hiring/gap</a:t>
            </a:r>
          </a:p>
          <a:p>
            <a:pPr marL="571500" lvl="1" indent="-228600">
              <a:lnSpc>
                <a:spcPct val="70000"/>
              </a:lnSpc>
              <a:spcBef>
                <a:spcPct val="10000"/>
              </a:spcBef>
              <a:spcAft>
                <a:spcPct val="10000"/>
              </a:spcAft>
              <a:buClr>
                <a:srgbClr val="B2B3B5"/>
              </a:buClr>
              <a:buFont typeface="Arial" charset="0"/>
              <a:buChar char="−"/>
            </a:pPr>
            <a:r>
              <a:rPr lang="en-US" sz="1000">
                <a:solidFill>
                  <a:srgbClr val="000000"/>
                </a:solidFill>
                <a:latin typeface="Futura Bk" pitchFamily="34" charset="0"/>
              </a:rPr>
              <a:t>Practice building requirements are satisfied with people hired</a:t>
            </a:r>
          </a:p>
          <a:p>
            <a:pPr marL="228600" indent="-228600">
              <a:lnSpc>
                <a:spcPct val="70000"/>
              </a:lnSpc>
              <a:spcBef>
                <a:spcPct val="30000"/>
              </a:spcBef>
              <a:spcAft>
                <a:spcPct val="10000"/>
              </a:spcAft>
              <a:buClr>
                <a:srgbClr val="B2B3B5"/>
              </a:buClr>
              <a:buSzPct val="75000"/>
              <a:buFontTx/>
              <a:buChar char="•"/>
            </a:pPr>
            <a:r>
              <a:rPr lang="en-US" sz="1200">
                <a:solidFill>
                  <a:srgbClr val="000000"/>
                </a:solidFill>
                <a:latin typeface="Futura Bk" pitchFamily="34" charset="0"/>
              </a:rPr>
              <a:t>Constraints</a:t>
            </a:r>
          </a:p>
          <a:p>
            <a:pPr marL="571500" lvl="1" indent="-228600">
              <a:lnSpc>
                <a:spcPct val="70000"/>
              </a:lnSpc>
              <a:spcBef>
                <a:spcPct val="10000"/>
              </a:spcBef>
              <a:spcAft>
                <a:spcPct val="10000"/>
              </a:spcAft>
              <a:buClr>
                <a:srgbClr val="B2B3B5"/>
              </a:buClr>
              <a:buFont typeface="Arial" charset="0"/>
              <a:buChar char="−"/>
            </a:pPr>
            <a:r>
              <a:rPr lang="en-US" sz="1000">
                <a:solidFill>
                  <a:srgbClr val="000000"/>
                </a:solidFill>
                <a:latin typeface="Futura Bk" pitchFamily="34" charset="0"/>
              </a:rPr>
              <a:t>Satisfy priority opportunity requirements</a:t>
            </a:r>
          </a:p>
          <a:p>
            <a:pPr marL="571500" lvl="1" indent="-228600">
              <a:lnSpc>
                <a:spcPct val="70000"/>
              </a:lnSpc>
              <a:spcBef>
                <a:spcPct val="10000"/>
              </a:spcBef>
              <a:spcAft>
                <a:spcPct val="10000"/>
              </a:spcAft>
              <a:buClr>
                <a:srgbClr val="B2B3B5"/>
              </a:buClr>
              <a:buFont typeface="Arial" charset="0"/>
              <a:buChar char="−"/>
            </a:pPr>
            <a:r>
              <a:rPr lang="en-US" sz="1000">
                <a:solidFill>
                  <a:srgbClr val="000000"/>
                </a:solidFill>
                <a:latin typeface="Futura Bk" pitchFamily="34" charset="0"/>
              </a:rPr>
              <a:t>Satisfy employee capacity &amp; capability constraints</a:t>
            </a:r>
          </a:p>
        </p:txBody>
      </p:sp>
      <p:graphicFrame>
        <p:nvGraphicFramePr>
          <p:cNvPr id="222230" name="Object 22"/>
          <p:cNvGraphicFramePr>
            <a:graphicFrameLocks noChangeAspect="1"/>
          </p:cNvGraphicFramePr>
          <p:nvPr/>
        </p:nvGraphicFramePr>
        <p:xfrm>
          <a:off x="6400800" y="5105400"/>
          <a:ext cx="3886200" cy="700088"/>
        </p:xfrm>
        <a:graphic>
          <a:graphicData uri="http://schemas.openxmlformats.org/presentationml/2006/ole">
            <mc:AlternateContent xmlns:mc="http://schemas.openxmlformats.org/markup-compatibility/2006">
              <mc:Choice xmlns:v="urn:schemas-microsoft-com:vml" Requires="v">
                <p:oleObj spid="_x0000_s3615" name="Equation" r:id="rId16" imgW="4825800" imgH="812520" progId="Equation.3">
                  <p:embed/>
                </p:oleObj>
              </mc:Choice>
              <mc:Fallback>
                <p:oleObj name="Equation" r:id="rId16" imgW="4825800" imgH="81252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0800" y="5105400"/>
                        <a:ext cx="3886200"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2231" name="Object 23"/>
          <p:cNvGraphicFramePr>
            <a:graphicFrameLocks noChangeAspect="1"/>
          </p:cNvGraphicFramePr>
          <p:nvPr/>
        </p:nvGraphicFramePr>
        <p:xfrm>
          <a:off x="6705600" y="5840414"/>
          <a:ext cx="2819400" cy="407987"/>
        </p:xfrm>
        <a:graphic>
          <a:graphicData uri="http://schemas.openxmlformats.org/presentationml/2006/ole">
            <mc:AlternateContent xmlns:mc="http://schemas.openxmlformats.org/markup-compatibility/2006">
              <mc:Choice xmlns:v="urn:schemas-microsoft-com:vml" Requires="v">
                <p:oleObj spid="_x0000_s3616" name="Equation" r:id="rId18" imgW="2374900" imgH="342900" progId="Equation.3">
                  <p:embed/>
                </p:oleObj>
              </mc:Choice>
              <mc:Fallback>
                <p:oleObj name="Equation" r:id="rId18" imgW="2374900" imgH="3429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05600" y="5840414"/>
                        <a:ext cx="28194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2232" name="Object 24"/>
          <p:cNvGraphicFramePr>
            <a:graphicFrameLocks noChangeAspect="1"/>
          </p:cNvGraphicFramePr>
          <p:nvPr/>
        </p:nvGraphicFramePr>
        <p:xfrm>
          <a:off x="5715000" y="6199188"/>
          <a:ext cx="3811588" cy="430212"/>
        </p:xfrm>
        <a:graphic>
          <a:graphicData uri="http://schemas.openxmlformats.org/presentationml/2006/ole">
            <mc:AlternateContent xmlns:mc="http://schemas.openxmlformats.org/markup-compatibility/2006">
              <mc:Choice xmlns:v="urn:schemas-microsoft-com:vml" Requires="v">
                <p:oleObj spid="_x0000_s3617" name="Equation" r:id="rId20" imgW="3924000" imgH="444240" progId="Equation.3">
                  <p:embed/>
                </p:oleObj>
              </mc:Choice>
              <mc:Fallback>
                <p:oleObj name="Equation" r:id="rId20" imgW="3924000" imgH="4442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15000" y="6199188"/>
                        <a:ext cx="3811588"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30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2213"/>
                                        </p:tgtEl>
                                        <p:attrNameLst>
                                          <p:attrName>style.visibility</p:attrName>
                                        </p:attrNameLst>
                                      </p:cBhvr>
                                      <p:to>
                                        <p:strVal val="visible"/>
                                      </p:to>
                                    </p:set>
                                    <p:animEffect transition="in" filter="blinds(horizontal)">
                                      <p:cBhvr>
                                        <p:cTn id="7" dur="500"/>
                                        <p:tgtEl>
                                          <p:spTgt spid="2222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2212"/>
                                        </p:tgtEl>
                                        <p:attrNameLst>
                                          <p:attrName>style.visibility</p:attrName>
                                        </p:attrNameLst>
                                      </p:cBhvr>
                                      <p:to>
                                        <p:strVal val="visible"/>
                                      </p:to>
                                    </p:set>
                                    <p:anim calcmode="lin" valueType="num">
                                      <p:cBhvr additive="base">
                                        <p:cTn id="12" dur="500" fill="hold"/>
                                        <p:tgtEl>
                                          <p:spTgt spid="222212"/>
                                        </p:tgtEl>
                                        <p:attrNameLst>
                                          <p:attrName>ppt_x</p:attrName>
                                        </p:attrNameLst>
                                      </p:cBhvr>
                                      <p:tavLst>
                                        <p:tav tm="0">
                                          <p:val>
                                            <p:strVal val="#ppt_x"/>
                                          </p:val>
                                        </p:tav>
                                        <p:tav tm="100000">
                                          <p:val>
                                            <p:strVal val="#ppt_x"/>
                                          </p:val>
                                        </p:tav>
                                      </p:tavLst>
                                    </p:anim>
                                    <p:anim calcmode="lin" valueType="num">
                                      <p:cBhvr additive="base">
                                        <p:cTn id="13" dur="500" fill="hold"/>
                                        <p:tgtEl>
                                          <p:spTgt spid="2222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22214"/>
                                        </p:tgtEl>
                                        <p:attrNameLst>
                                          <p:attrName>style.visibility</p:attrName>
                                        </p:attrNameLst>
                                      </p:cBhvr>
                                      <p:to>
                                        <p:strVal val="visible"/>
                                      </p:to>
                                    </p:set>
                                    <p:animEffect transition="in" filter="blinds(horizontal)">
                                      <p:cBhvr>
                                        <p:cTn id="18" dur="500"/>
                                        <p:tgtEl>
                                          <p:spTgt spid="222214"/>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222227"/>
                                        </p:tgtEl>
                                        <p:attrNameLst>
                                          <p:attrName>style.visibility</p:attrName>
                                        </p:attrNameLst>
                                      </p:cBhvr>
                                      <p:to>
                                        <p:strVal val="visible"/>
                                      </p:to>
                                    </p:set>
                                    <p:anim calcmode="lin" valueType="num">
                                      <p:cBhvr additive="base">
                                        <p:cTn id="22" dur="500" fill="hold"/>
                                        <p:tgtEl>
                                          <p:spTgt spid="222227"/>
                                        </p:tgtEl>
                                        <p:attrNameLst>
                                          <p:attrName>ppt_x</p:attrName>
                                        </p:attrNameLst>
                                      </p:cBhvr>
                                      <p:tavLst>
                                        <p:tav tm="0">
                                          <p:val>
                                            <p:strVal val="#ppt_x"/>
                                          </p:val>
                                        </p:tav>
                                        <p:tav tm="100000">
                                          <p:val>
                                            <p:strVal val="#ppt_x"/>
                                          </p:val>
                                        </p:tav>
                                      </p:tavLst>
                                    </p:anim>
                                    <p:anim calcmode="lin" valueType="num">
                                      <p:cBhvr additive="base">
                                        <p:cTn id="23" dur="500" fill="hold"/>
                                        <p:tgtEl>
                                          <p:spTgt spid="222227"/>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222226"/>
                                        </p:tgtEl>
                                        <p:attrNameLst>
                                          <p:attrName>style.visibility</p:attrName>
                                        </p:attrNameLst>
                                      </p:cBhvr>
                                      <p:to>
                                        <p:strVal val="visible"/>
                                      </p:to>
                                    </p:set>
                                    <p:anim calcmode="lin" valueType="num">
                                      <p:cBhvr additive="base">
                                        <p:cTn id="27" dur="500" fill="hold"/>
                                        <p:tgtEl>
                                          <p:spTgt spid="222226"/>
                                        </p:tgtEl>
                                        <p:attrNameLst>
                                          <p:attrName>ppt_x</p:attrName>
                                        </p:attrNameLst>
                                      </p:cBhvr>
                                      <p:tavLst>
                                        <p:tav tm="0">
                                          <p:val>
                                            <p:strVal val="#ppt_x"/>
                                          </p:val>
                                        </p:tav>
                                        <p:tav tm="100000">
                                          <p:val>
                                            <p:strVal val="#ppt_x"/>
                                          </p:val>
                                        </p:tav>
                                      </p:tavLst>
                                    </p:anim>
                                    <p:anim calcmode="lin" valueType="num">
                                      <p:cBhvr additive="base">
                                        <p:cTn id="28" dur="500" fill="hold"/>
                                        <p:tgtEl>
                                          <p:spTgt spid="222226"/>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222224"/>
                                        </p:tgtEl>
                                        <p:attrNameLst>
                                          <p:attrName>style.visibility</p:attrName>
                                        </p:attrNameLst>
                                      </p:cBhvr>
                                      <p:to>
                                        <p:strVal val="visible"/>
                                      </p:to>
                                    </p:set>
                                    <p:anim calcmode="lin" valueType="num">
                                      <p:cBhvr additive="base">
                                        <p:cTn id="32" dur="500" fill="hold"/>
                                        <p:tgtEl>
                                          <p:spTgt spid="222224"/>
                                        </p:tgtEl>
                                        <p:attrNameLst>
                                          <p:attrName>ppt_x</p:attrName>
                                        </p:attrNameLst>
                                      </p:cBhvr>
                                      <p:tavLst>
                                        <p:tav tm="0">
                                          <p:val>
                                            <p:strVal val="#ppt_x"/>
                                          </p:val>
                                        </p:tav>
                                        <p:tav tm="100000">
                                          <p:val>
                                            <p:strVal val="#ppt_x"/>
                                          </p:val>
                                        </p:tav>
                                      </p:tavLst>
                                    </p:anim>
                                    <p:anim calcmode="lin" valueType="num">
                                      <p:cBhvr additive="base">
                                        <p:cTn id="33" dur="500" fill="hold"/>
                                        <p:tgtEl>
                                          <p:spTgt spid="22222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nodeType="afterEffect">
                                  <p:stCondLst>
                                    <p:cond delay="0"/>
                                  </p:stCondLst>
                                  <p:childTnLst>
                                    <p:set>
                                      <p:cBhvr>
                                        <p:cTn id="36" dur="1" fill="hold">
                                          <p:stCondLst>
                                            <p:cond delay="0"/>
                                          </p:stCondLst>
                                        </p:cTn>
                                        <p:tgtEl>
                                          <p:spTgt spid="222222"/>
                                        </p:tgtEl>
                                        <p:attrNameLst>
                                          <p:attrName>style.visibility</p:attrName>
                                        </p:attrNameLst>
                                      </p:cBhvr>
                                      <p:to>
                                        <p:strVal val="visible"/>
                                      </p:to>
                                    </p:set>
                                    <p:anim calcmode="lin" valueType="num">
                                      <p:cBhvr additive="base">
                                        <p:cTn id="37" dur="500" fill="hold"/>
                                        <p:tgtEl>
                                          <p:spTgt spid="222222"/>
                                        </p:tgtEl>
                                        <p:attrNameLst>
                                          <p:attrName>ppt_x</p:attrName>
                                        </p:attrNameLst>
                                      </p:cBhvr>
                                      <p:tavLst>
                                        <p:tav tm="0">
                                          <p:val>
                                            <p:strVal val="#ppt_x"/>
                                          </p:val>
                                        </p:tav>
                                        <p:tav tm="100000">
                                          <p:val>
                                            <p:strVal val="#ppt_x"/>
                                          </p:val>
                                        </p:tav>
                                      </p:tavLst>
                                    </p:anim>
                                    <p:anim calcmode="lin" valueType="num">
                                      <p:cBhvr additive="base">
                                        <p:cTn id="38" dur="500" fill="hold"/>
                                        <p:tgtEl>
                                          <p:spTgt spid="222222"/>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222225"/>
                                        </p:tgtEl>
                                        <p:attrNameLst>
                                          <p:attrName>style.visibility</p:attrName>
                                        </p:attrNameLst>
                                      </p:cBhvr>
                                      <p:to>
                                        <p:strVal val="visible"/>
                                      </p:to>
                                    </p:set>
                                    <p:anim calcmode="lin" valueType="num">
                                      <p:cBhvr additive="base">
                                        <p:cTn id="42" dur="500" fill="hold"/>
                                        <p:tgtEl>
                                          <p:spTgt spid="222225"/>
                                        </p:tgtEl>
                                        <p:attrNameLst>
                                          <p:attrName>ppt_x</p:attrName>
                                        </p:attrNameLst>
                                      </p:cBhvr>
                                      <p:tavLst>
                                        <p:tav tm="0">
                                          <p:val>
                                            <p:strVal val="#ppt_x"/>
                                          </p:val>
                                        </p:tav>
                                        <p:tav tm="100000">
                                          <p:val>
                                            <p:strVal val="#ppt_x"/>
                                          </p:val>
                                        </p:tav>
                                      </p:tavLst>
                                    </p:anim>
                                    <p:anim calcmode="lin" valueType="num">
                                      <p:cBhvr additive="base">
                                        <p:cTn id="43" dur="500" fill="hold"/>
                                        <p:tgtEl>
                                          <p:spTgt spid="222225"/>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222223"/>
                                        </p:tgtEl>
                                        <p:attrNameLst>
                                          <p:attrName>style.visibility</p:attrName>
                                        </p:attrNameLst>
                                      </p:cBhvr>
                                      <p:to>
                                        <p:strVal val="visible"/>
                                      </p:to>
                                    </p:set>
                                    <p:anim calcmode="lin" valueType="num">
                                      <p:cBhvr additive="base">
                                        <p:cTn id="47" dur="500" fill="hold"/>
                                        <p:tgtEl>
                                          <p:spTgt spid="222223"/>
                                        </p:tgtEl>
                                        <p:attrNameLst>
                                          <p:attrName>ppt_x</p:attrName>
                                        </p:attrNameLst>
                                      </p:cBhvr>
                                      <p:tavLst>
                                        <p:tav tm="0">
                                          <p:val>
                                            <p:strVal val="#ppt_x"/>
                                          </p:val>
                                        </p:tav>
                                        <p:tav tm="100000">
                                          <p:val>
                                            <p:strVal val="#ppt_x"/>
                                          </p:val>
                                        </p:tav>
                                      </p:tavLst>
                                    </p:anim>
                                    <p:anim calcmode="lin" valueType="num">
                                      <p:cBhvr additive="base">
                                        <p:cTn id="48" dur="500" fill="hold"/>
                                        <p:tgtEl>
                                          <p:spTgt spid="222223"/>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22228"/>
                                        </p:tgtEl>
                                        <p:attrNameLst>
                                          <p:attrName>style.visibility</p:attrName>
                                        </p:attrNameLst>
                                      </p:cBhvr>
                                      <p:to>
                                        <p:strVal val="visible"/>
                                      </p:to>
                                    </p:set>
                                    <p:anim calcmode="lin" valueType="num">
                                      <p:cBhvr additive="base">
                                        <p:cTn id="58" dur="500" fill="hold"/>
                                        <p:tgtEl>
                                          <p:spTgt spid="222228"/>
                                        </p:tgtEl>
                                        <p:attrNameLst>
                                          <p:attrName>ppt_x</p:attrName>
                                        </p:attrNameLst>
                                      </p:cBhvr>
                                      <p:tavLst>
                                        <p:tav tm="0">
                                          <p:val>
                                            <p:strVal val="#ppt_x"/>
                                          </p:val>
                                        </p:tav>
                                        <p:tav tm="100000">
                                          <p:val>
                                            <p:strVal val="#ppt_x"/>
                                          </p:val>
                                        </p:tav>
                                      </p:tavLst>
                                    </p:anim>
                                    <p:anim calcmode="lin" valueType="num">
                                      <p:cBhvr additive="base">
                                        <p:cTn id="59" dur="500" fill="hold"/>
                                        <p:tgtEl>
                                          <p:spTgt spid="2222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22221"/>
                                        </p:tgtEl>
                                        <p:attrNameLst>
                                          <p:attrName>style.visibility</p:attrName>
                                        </p:attrNameLst>
                                      </p:cBhvr>
                                      <p:to>
                                        <p:strVal val="visible"/>
                                      </p:to>
                                    </p:set>
                                    <p:animEffect transition="in" filter="blinds(horizontal)">
                                      <p:cBhvr>
                                        <p:cTn id="64" dur="500"/>
                                        <p:tgtEl>
                                          <p:spTgt spid="22222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22229"/>
                                        </p:tgtEl>
                                        <p:attrNameLst>
                                          <p:attrName>style.visibility</p:attrName>
                                        </p:attrNameLst>
                                      </p:cBhvr>
                                      <p:to>
                                        <p:strVal val="visible"/>
                                      </p:to>
                                    </p:set>
                                    <p:animEffect transition="in" filter="blinds(horizontal)">
                                      <p:cBhvr>
                                        <p:cTn id="69" dur="500"/>
                                        <p:tgtEl>
                                          <p:spTgt spid="222229"/>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22230"/>
                                        </p:tgtEl>
                                        <p:attrNameLst>
                                          <p:attrName>style.visibility</p:attrName>
                                        </p:attrNameLst>
                                      </p:cBhvr>
                                      <p:to>
                                        <p:strVal val="visible"/>
                                      </p:to>
                                    </p:set>
                                    <p:anim calcmode="lin" valueType="num">
                                      <p:cBhvr additive="base">
                                        <p:cTn id="74" dur="500" fill="hold"/>
                                        <p:tgtEl>
                                          <p:spTgt spid="222230"/>
                                        </p:tgtEl>
                                        <p:attrNameLst>
                                          <p:attrName>ppt_x</p:attrName>
                                        </p:attrNameLst>
                                      </p:cBhvr>
                                      <p:tavLst>
                                        <p:tav tm="0">
                                          <p:val>
                                            <p:strVal val="#ppt_x"/>
                                          </p:val>
                                        </p:tav>
                                        <p:tav tm="100000">
                                          <p:val>
                                            <p:strVal val="#ppt_x"/>
                                          </p:val>
                                        </p:tav>
                                      </p:tavLst>
                                    </p:anim>
                                    <p:anim calcmode="lin" valueType="num">
                                      <p:cBhvr additive="base">
                                        <p:cTn id="75" dur="500" fill="hold"/>
                                        <p:tgtEl>
                                          <p:spTgt spid="22223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22231"/>
                                        </p:tgtEl>
                                        <p:attrNameLst>
                                          <p:attrName>style.visibility</p:attrName>
                                        </p:attrNameLst>
                                      </p:cBhvr>
                                      <p:to>
                                        <p:strVal val="visible"/>
                                      </p:to>
                                    </p:set>
                                    <p:anim calcmode="lin" valueType="num">
                                      <p:cBhvr additive="base">
                                        <p:cTn id="80" dur="500" fill="hold"/>
                                        <p:tgtEl>
                                          <p:spTgt spid="222231"/>
                                        </p:tgtEl>
                                        <p:attrNameLst>
                                          <p:attrName>ppt_x</p:attrName>
                                        </p:attrNameLst>
                                      </p:cBhvr>
                                      <p:tavLst>
                                        <p:tav tm="0">
                                          <p:val>
                                            <p:strVal val="#ppt_x"/>
                                          </p:val>
                                        </p:tav>
                                        <p:tav tm="100000">
                                          <p:val>
                                            <p:strVal val="#ppt_x"/>
                                          </p:val>
                                        </p:tav>
                                      </p:tavLst>
                                    </p:anim>
                                    <p:anim calcmode="lin" valueType="num">
                                      <p:cBhvr additive="base">
                                        <p:cTn id="81" dur="500" fill="hold"/>
                                        <p:tgtEl>
                                          <p:spTgt spid="22223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22232"/>
                                        </p:tgtEl>
                                        <p:attrNameLst>
                                          <p:attrName>style.visibility</p:attrName>
                                        </p:attrNameLst>
                                      </p:cBhvr>
                                      <p:to>
                                        <p:strVal val="visible"/>
                                      </p:to>
                                    </p:set>
                                    <p:anim calcmode="lin" valueType="num">
                                      <p:cBhvr additive="base">
                                        <p:cTn id="86" dur="500" fill="hold"/>
                                        <p:tgtEl>
                                          <p:spTgt spid="222232"/>
                                        </p:tgtEl>
                                        <p:attrNameLst>
                                          <p:attrName>ppt_x</p:attrName>
                                        </p:attrNameLst>
                                      </p:cBhvr>
                                      <p:tavLst>
                                        <p:tav tm="0">
                                          <p:val>
                                            <p:strVal val="#ppt_x"/>
                                          </p:val>
                                        </p:tav>
                                        <p:tav tm="100000">
                                          <p:val>
                                            <p:strVal val="#ppt_x"/>
                                          </p:val>
                                        </p:tav>
                                      </p:tavLst>
                                    </p:anim>
                                    <p:anim calcmode="lin" valueType="num">
                                      <p:cBhvr additive="base">
                                        <p:cTn id="87" dur="500" fill="hold"/>
                                        <p:tgtEl>
                                          <p:spTgt spid="222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autoUpdateAnimBg="0"/>
      <p:bldP spid="222221" grpId="0" autoUpdateAnimBg="0"/>
      <p:bldP spid="222224" grpId="0" autoUpdateAnimBg="0"/>
      <p:bldP spid="222225" grpId="0" autoUpdateAnimBg="0"/>
      <p:bldP spid="222226" grpId="0" autoUpdateAnimBg="0"/>
      <p:bldP spid="222227" grpId="0" autoUpdateAnimBg="0"/>
      <p:bldP spid="22222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HP proprietary algorithm</a:t>
            </a:r>
            <a:r>
              <a:rPr lang="en-US" dirty="0" smtClean="0"/>
              <a:t/>
            </a:r>
            <a:br>
              <a:rPr lang="en-US" dirty="0" smtClean="0"/>
            </a:br>
            <a:endParaRPr lang="en-US" dirty="0"/>
          </a:p>
        </p:txBody>
      </p:sp>
      <p:sp>
        <p:nvSpPr>
          <p:cNvPr id="5" name="Text Placeholder 4"/>
          <p:cNvSpPr>
            <a:spLocks noGrp="1"/>
          </p:cNvSpPr>
          <p:nvPr>
            <p:ph type="body" idx="1"/>
          </p:nvPr>
        </p:nvSpPr>
        <p:spPr>
          <a:xfrm>
            <a:off x="831851" y="4589465"/>
            <a:ext cx="10515600" cy="2268537"/>
          </a:xfrm>
        </p:spPr>
        <p:txBody>
          <a:bodyPr>
            <a:normAutofit lnSpcReduction="10000"/>
          </a:bodyPr>
          <a:lstStyle/>
          <a:p>
            <a:r>
              <a:rPr lang="en-US" b="1" dirty="0" smtClean="0"/>
              <a:t>Patent US 8639562 B2: Cost entity matching</a:t>
            </a:r>
          </a:p>
          <a:p>
            <a:r>
              <a:rPr lang="en-US" b="1" dirty="0" smtClean="0"/>
              <a:t>Inventors: </a:t>
            </a:r>
          </a:p>
          <a:p>
            <a:r>
              <a:rPr lang="en-US" b="1" dirty="0" smtClean="0"/>
              <a:t>Marcos Cesar Vargas-Magana, Cipriano A. Santos, Carlos Valencia, Lyle H. Ramshaw, Robert E. Tarjan, Ivan Lopez-Sanchez, Maria Teresa Gonzalez Diaz </a:t>
            </a:r>
            <a:r>
              <a:rPr lang="en-US" dirty="0" smtClean="0"/>
              <a:t/>
            </a:r>
            <a:br>
              <a:rPr lang="en-US" dirty="0" smtClean="0"/>
            </a:br>
            <a:endParaRPr lang="en-US" dirty="0"/>
          </a:p>
        </p:txBody>
      </p:sp>
      <p:sp>
        <p:nvSpPr>
          <p:cNvPr id="2" name="TextBox 1"/>
          <p:cNvSpPr txBox="1"/>
          <p:nvPr/>
        </p:nvSpPr>
        <p:spPr>
          <a:xfrm>
            <a:off x="3133163" y="363075"/>
            <a:ext cx="6275372" cy="2160591"/>
          </a:xfrm>
          <a:prstGeom prst="rect">
            <a:avLst/>
          </a:prstGeom>
          <a:noFill/>
        </p:spPr>
        <p:txBody>
          <a:bodyPr wrap="none" rtlCol="0">
            <a:spAutoFit/>
          </a:bodyPr>
          <a:lstStyle/>
          <a:p>
            <a:r>
              <a:rPr lang="en-US" sz="3200" dirty="0"/>
              <a:t>IP for </a:t>
            </a:r>
            <a:r>
              <a:rPr lang="en-US" sz="3200" b="1" dirty="0"/>
              <a:t>PPO/RMO</a:t>
            </a:r>
            <a:r>
              <a:rPr lang="en-US" sz="3200" dirty="0"/>
              <a:t> technology</a:t>
            </a:r>
          </a:p>
          <a:p>
            <a:pPr lvl="1">
              <a:lnSpc>
                <a:spcPct val="110000"/>
              </a:lnSpc>
            </a:pPr>
            <a:r>
              <a:rPr lang="en-US" sz="3200" b="1" dirty="0"/>
              <a:t>3</a:t>
            </a:r>
            <a:r>
              <a:rPr lang="en-US" sz="3200" dirty="0"/>
              <a:t> patents </a:t>
            </a:r>
            <a:r>
              <a:rPr lang="en-US" sz="3200" b="1" dirty="0"/>
              <a:t>granted</a:t>
            </a:r>
          </a:p>
          <a:p>
            <a:pPr lvl="1">
              <a:lnSpc>
                <a:spcPct val="110000"/>
              </a:lnSpc>
            </a:pPr>
            <a:r>
              <a:rPr lang="en-US" sz="3200" dirty="0"/>
              <a:t>15 patent applications in progress</a:t>
            </a:r>
          </a:p>
          <a:p>
            <a:endParaRPr lang="en-US" sz="3200" dirty="0"/>
          </a:p>
        </p:txBody>
      </p:sp>
    </p:spTree>
    <p:extLst>
      <p:ext uri="{BB962C8B-B14F-4D97-AF65-F5344CB8AC3E}">
        <p14:creationId xmlns:p14="http://schemas.microsoft.com/office/powerpoint/2010/main" val="237983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4400" dirty="0" smtClean="0"/>
              <a:t>Practice of mathematical Optimization</a:t>
            </a:r>
          </a:p>
        </p:txBody>
      </p:sp>
      <p:grpSp>
        <p:nvGrpSpPr>
          <p:cNvPr id="26627" name="Group 3"/>
          <p:cNvGrpSpPr>
            <a:grpSpLocks/>
          </p:cNvGrpSpPr>
          <p:nvPr/>
        </p:nvGrpSpPr>
        <p:grpSpPr bwMode="auto">
          <a:xfrm>
            <a:off x="3917950" y="4500564"/>
            <a:ext cx="6659564" cy="1984375"/>
            <a:chOff x="584" y="1743"/>
            <a:chExt cx="4195" cy="1250"/>
          </a:xfrm>
        </p:grpSpPr>
        <p:sp>
          <p:nvSpPr>
            <p:cNvPr id="26634" name="Text Box 4"/>
            <p:cNvSpPr txBox="1">
              <a:spLocks noChangeArrowheads="1"/>
            </p:cNvSpPr>
            <p:nvPr/>
          </p:nvSpPr>
          <p:spPr bwMode="auto">
            <a:xfrm>
              <a:off x="698" y="1764"/>
              <a:ext cx="65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FF"/>
                  </a:solidFill>
                  <a:latin typeface="Futura Bk" panose="020B0502020204020303" pitchFamily="34" charset="0"/>
                  <a:cs typeface="Arial" panose="020B0604020202020204" pitchFamily="34" charset="0"/>
                </a:rPr>
                <a:t>Modeling</a:t>
              </a:r>
            </a:p>
            <a:p>
              <a:pPr eaLnBrk="1" hangingPunct="1"/>
              <a:r>
                <a:rPr lang="en-US" altLang="en-US" sz="1600">
                  <a:solidFill>
                    <a:srgbClr val="0000FF"/>
                  </a:solidFill>
                  <a:latin typeface="Futura Bk" panose="020B0502020204020303" pitchFamily="34" charset="0"/>
                  <a:cs typeface="Arial" panose="020B0604020202020204" pitchFamily="34" charset="0"/>
                </a:rPr>
                <a:t>Stage</a:t>
              </a:r>
            </a:p>
          </p:txBody>
        </p:sp>
        <p:sp>
          <p:nvSpPr>
            <p:cNvPr id="26635" name="Text Box 5"/>
            <p:cNvSpPr txBox="1">
              <a:spLocks noChangeArrowheads="1"/>
            </p:cNvSpPr>
            <p:nvPr/>
          </p:nvSpPr>
          <p:spPr bwMode="auto">
            <a:xfrm>
              <a:off x="2173" y="1760"/>
              <a:ext cx="8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FF"/>
                  </a:solidFill>
                  <a:latin typeface="Futura Bk" panose="020B0502020204020303" pitchFamily="34" charset="0"/>
                  <a:cs typeface="Arial" panose="020B0604020202020204" pitchFamily="34" charset="0"/>
                </a:rPr>
                <a:t>Reformulation</a:t>
              </a:r>
            </a:p>
            <a:p>
              <a:pPr eaLnBrk="1" hangingPunct="1"/>
              <a:r>
                <a:rPr lang="en-US" altLang="en-US" sz="1600">
                  <a:solidFill>
                    <a:srgbClr val="0000FF"/>
                  </a:solidFill>
                  <a:latin typeface="Futura Bk" panose="020B0502020204020303" pitchFamily="34" charset="0"/>
                  <a:cs typeface="Arial" panose="020B0604020202020204" pitchFamily="34" charset="0"/>
                </a:rPr>
                <a:t>Stage</a:t>
              </a:r>
            </a:p>
          </p:txBody>
        </p:sp>
        <p:sp>
          <p:nvSpPr>
            <p:cNvPr id="26636" name="Text Box 6"/>
            <p:cNvSpPr txBox="1">
              <a:spLocks noChangeArrowheads="1"/>
            </p:cNvSpPr>
            <p:nvPr/>
          </p:nvSpPr>
          <p:spPr bwMode="auto">
            <a:xfrm>
              <a:off x="3869" y="1756"/>
              <a:ext cx="65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FF"/>
                  </a:solidFill>
                  <a:latin typeface="Futura Bk" panose="020B0502020204020303" pitchFamily="34" charset="0"/>
                  <a:cs typeface="Arial" panose="020B0604020202020204" pitchFamily="34" charset="0"/>
                </a:rPr>
                <a:t>Algorithm</a:t>
              </a:r>
            </a:p>
            <a:p>
              <a:pPr eaLnBrk="1" hangingPunct="1"/>
              <a:r>
                <a:rPr lang="en-US" altLang="en-US" sz="1600">
                  <a:solidFill>
                    <a:srgbClr val="0000FF"/>
                  </a:solidFill>
                  <a:latin typeface="Futura Bk" panose="020B0502020204020303" pitchFamily="34" charset="0"/>
                  <a:cs typeface="Arial" panose="020B0604020202020204" pitchFamily="34" charset="0"/>
                </a:rPr>
                <a:t>Stage</a:t>
              </a:r>
            </a:p>
          </p:txBody>
        </p:sp>
        <p:sp>
          <p:nvSpPr>
            <p:cNvPr id="26637" name="Text Box 7"/>
            <p:cNvSpPr txBox="1">
              <a:spLocks noChangeArrowheads="1"/>
            </p:cNvSpPr>
            <p:nvPr/>
          </p:nvSpPr>
          <p:spPr bwMode="auto">
            <a:xfrm>
              <a:off x="584" y="2654"/>
              <a:ext cx="7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400" b="1">
                  <a:latin typeface="Futura Bk" panose="020B0502020204020303" pitchFamily="34" charset="0"/>
                  <a:cs typeface="Arial" panose="020B0604020202020204" pitchFamily="34" charset="0"/>
                </a:rPr>
                <a:t>Mathsmith</a:t>
              </a:r>
            </a:p>
          </p:txBody>
        </p:sp>
        <p:sp>
          <p:nvSpPr>
            <p:cNvPr id="26638" name="Text Box 8"/>
            <p:cNvSpPr txBox="1">
              <a:spLocks noChangeArrowheads="1"/>
            </p:cNvSpPr>
            <p:nvPr/>
          </p:nvSpPr>
          <p:spPr bwMode="auto">
            <a:xfrm>
              <a:off x="1843" y="2663"/>
              <a:ext cx="158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latin typeface="Futura Bk" panose="020B0502020204020303" pitchFamily="34" charset="0"/>
                  <a:cs typeface="Arial" panose="020B0604020202020204" pitchFamily="34" charset="0"/>
                </a:rPr>
                <a:t>OR-Practitioner</a:t>
              </a:r>
            </a:p>
            <a:p>
              <a:pPr eaLnBrk="1" hangingPunct="1"/>
              <a:r>
                <a:rPr lang="en-US" altLang="en-US" sz="1400" b="1">
                  <a:latin typeface="Futura Bk" panose="020B0502020204020303" pitchFamily="34" charset="0"/>
                  <a:cs typeface="Arial" panose="020B0604020202020204" pitchFamily="34" charset="0"/>
                </a:rPr>
                <a:t>(Applied Mathematician)</a:t>
              </a:r>
            </a:p>
          </p:txBody>
        </p:sp>
        <p:sp>
          <p:nvSpPr>
            <p:cNvPr id="26639" name="Text Box 9"/>
            <p:cNvSpPr txBox="1">
              <a:spLocks noChangeArrowheads="1"/>
            </p:cNvSpPr>
            <p:nvPr/>
          </p:nvSpPr>
          <p:spPr bwMode="auto">
            <a:xfrm>
              <a:off x="3561" y="2650"/>
              <a:ext cx="121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latin typeface="Futura Bk" panose="020B0502020204020303" pitchFamily="34" charset="0"/>
                  <a:cs typeface="Arial" panose="020B0604020202020204" pitchFamily="34" charset="0"/>
                </a:rPr>
                <a:t>Computer-Scientist</a:t>
              </a:r>
            </a:p>
            <a:p>
              <a:pPr eaLnBrk="1" hangingPunct="1"/>
              <a:r>
                <a:rPr lang="en-US" altLang="en-US" sz="1400" b="1">
                  <a:latin typeface="Futura Bk" panose="020B0502020204020303" pitchFamily="34" charset="0"/>
                  <a:cs typeface="Arial" panose="020B0604020202020204" pitchFamily="34" charset="0"/>
                </a:rPr>
                <a:t>Mathematician</a:t>
              </a:r>
            </a:p>
          </p:txBody>
        </p:sp>
        <p:sp>
          <p:nvSpPr>
            <p:cNvPr id="26640" name="Rectangle 10"/>
            <p:cNvSpPr>
              <a:spLocks noChangeArrowheads="1"/>
            </p:cNvSpPr>
            <p:nvPr/>
          </p:nvSpPr>
          <p:spPr bwMode="auto">
            <a:xfrm>
              <a:off x="597" y="1743"/>
              <a:ext cx="905" cy="4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1" name="Rectangle 11"/>
            <p:cNvSpPr>
              <a:spLocks noChangeArrowheads="1"/>
            </p:cNvSpPr>
            <p:nvPr/>
          </p:nvSpPr>
          <p:spPr bwMode="auto">
            <a:xfrm>
              <a:off x="2199" y="1745"/>
              <a:ext cx="905" cy="4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2" name="Rectangle 12"/>
            <p:cNvSpPr>
              <a:spLocks noChangeArrowheads="1"/>
            </p:cNvSpPr>
            <p:nvPr/>
          </p:nvSpPr>
          <p:spPr bwMode="auto">
            <a:xfrm>
              <a:off x="3731" y="1747"/>
              <a:ext cx="905" cy="4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3" name="Line 13"/>
            <p:cNvSpPr>
              <a:spLocks noChangeShapeType="1"/>
            </p:cNvSpPr>
            <p:nvPr/>
          </p:nvSpPr>
          <p:spPr bwMode="auto">
            <a:xfrm flipV="1">
              <a:off x="943" y="2184"/>
              <a:ext cx="0" cy="4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4" name="Line 14"/>
            <p:cNvSpPr>
              <a:spLocks noChangeShapeType="1"/>
            </p:cNvSpPr>
            <p:nvPr/>
          </p:nvSpPr>
          <p:spPr bwMode="auto">
            <a:xfrm flipV="1">
              <a:off x="2611" y="2177"/>
              <a:ext cx="0" cy="4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5" name="Line 15"/>
            <p:cNvSpPr>
              <a:spLocks noChangeShapeType="1"/>
            </p:cNvSpPr>
            <p:nvPr/>
          </p:nvSpPr>
          <p:spPr bwMode="auto">
            <a:xfrm flipV="1">
              <a:off x="4159" y="2177"/>
              <a:ext cx="0" cy="4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6" name="Line 16"/>
            <p:cNvSpPr>
              <a:spLocks noChangeShapeType="1"/>
            </p:cNvSpPr>
            <p:nvPr/>
          </p:nvSpPr>
          <p:spPr bwMode="auto">
            <a:xfrm>
              <a:off x="1504" y="1960"/>
              <a:ext cx="6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7" name="Line 17"/>
            <p:cNvSpPr>
              <a:spLocks noChangeShapeType="1"/>
            </p:cNvSpPr>
            <p:nvPr/>
          </p:nvSpPr>
          <p:spPr bwMode="auto">
            <a:xfrm>
              <a:off x="3096" y="1961"/>
              <a:ext cx="6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6628" name="Picture 18" descr="MP9004141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13" y="1571626"/>
            <a:ext cx="20732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51" name="Cloud"/>
          <p:cNvSpPr>
            <a:spLocks noChangeAspect="1" noEditPoints="1" noChangeArrowheads="1"/>
          </p:cNvSpPr>
          <p:nvPr/>
        </p:nvSpPr>
        <p:spPr bwMode="auto">
          <a:xfrm>
            <a:off x="8047038" y="1574800"/>
            <a:ext cx="2303463" cy="154305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Arial" charset="0"/>
            </a:endParaRPr>
          </a:p>
        </p:txBody>
      </p:sp>
      <p:sp>
        <p:nvSpPr>
          <p:cNvPr id="26630" name="Line 20"/>
          <p:cNvSpPr>
            <a:spLocks noChangeShapeType="1"/>
          </p:cNvSpPr>
          <p:nvPr/>
        </p:nvSpPr>
        <p:spPr bwMode="auto">
          <a:xfrm>
            <a:off x="4500565" y="2481263"/>
            <a:ext cx="34321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1" name="Text Box 21"/>
          <p:cNvSpPr txBox="1">
            <a:spLocks noChangeArrowheads="1"/>
          </p:cNvSpPr>
          <p:nvPr/>
        </p:nvSpPr>
        <p:spPr bwMode="auto">
          <a:xfrm>
            <a:off x="2879726" y="3384552"/>
            <a:ext cx="8291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400" b="1">
                <a:latin typeface="Futura Bk" panose="020B0502020204020303" pitchFamily="34" charset="0"/>
                <a:cs typeface="Arial" panose="020B0604020202020204" pitchFamily="34" charset="0"/>
              </a:rPr>
              <a:t>Reality</a:t>
            </a:r>
          </a:p>
        </p:txBody>
      </p:sp>
      <p:sp>
        <p:nvSpPr>
          <p:cNvPr id="26632" name="Text Box 22"/>
          <p:cNvSpPr txBox="1">
            <a:spLocks noChangeArrowheads="1"/>
          </p:cNvSpPr>
          <p:nvPr/>
        </p:nvSpPr>
        <p:spPr bwMode="auto">
          <a:xfrm>
            <a:off x="8240714" y="3389314"/>
            <a:ext cx="19176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400" b="1">
                <a:latin typeface="Futura Bk" panose="020B0502020204020303" pitchFamily="34" charset="0"/>
                <a:cs typeface="Arial" panose="020B0604020202020204" pitchFamily="34" charset="0"/>
              </a:rPr>
              <a:t>Perceived Problem</a:t>
            </a:r>
          </a:p>
        </p:txBody>
      </p:sp>
      <p:cxnSp>
        <p:nvCxnSpPr>
          <p:cNvPr id="26633" name="AutoShape 23"/>
          <p:cNvCxnSpPr>
            <a:cxnSpLocks noChangeShapeType="1"/>
            <a:stCxn id="26632" idx="2"/>
            <a:endCxn id="26640" idx="0"/>
          </p:cNvCxnSpPr>
          <p:nvPr/>
        </p:nvCxnSpPr>
        <p:spPr bwMode="auto">
          <a:xfrm rot="5400000">
            <a:off x="6526498" y="1827526"/>
            <a:ext cx="803473" cy="4542603"/>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93281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2"/>
          <p:cNvSpPr>
            <a:spLocks noGrp="1" noChangeArrowheads="1"/>
          </p:cNvSpPr>
          <p:nvPr>
            <p:ph type="title"/>
          </p:nvPr>
        </p:nvSpPr>
        <p:spPr>
          <a:xfrm>
            <a:off x="1952626" y="152400"/>
            <a:ext cx="7629525" cy="381000"/>
          </a:xfrm>
        </p:spPr>
        <p:txBody>
          <a:bodyPr/>
          <a:lstStyle/>
          <a:p>
            <a:pPr algn="ctr" eaLnBrk="1" hangingPunct="1"/>
            <a:r>
              <a:rPr lang="en-US" altLang="en-US" sz="2000"/>
              <a:t>Mathematical Optimization model</a:t>
            </a:r>
          </a:p>
        </p:txBody>
      </p:sp>
      <p:sp>
        <p:nvSpPr>
          <p:cNvPr id="3087" name="Rectangle 3"/>
          <p:cNvSpPr>
            <a:spLocks noChangeArrowheads="1"/>
          </p:cNvSpPr>
          <p:nvPr/>
        </p:nvSpPr>
        <p:spPr bwMode="auto">
          <a:xfrm>
            <a:off x="1524002" y="-16927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088" name="Rectangle 4"/>
          <p:cNvSpPr>
            <a:spLocks noChangeArrowheads="1"/>
          </p:cNvSpPr>
          <p:nvPr/>
        </p:nvSpPr>
        <p:spPr bwMode="auto">
          <a:xfrm>
            <a:off x="1524002" y="308827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089" name="Text Box 5"/>
          <p:cNvSpPr txBox="1">
            <a:spLocks noChangeArrowheads="1"/>
          </p:cNvSpPr>
          <p:nvPr/>
        </p:nvSpPr>
        <p:spPr bwMode="auto">
          <a:xfrm>
            <a:off x="1905001" y="2286002"/>
            <a:ext cx="11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Subject to:</a:t>
            </a:r>
          </a:p>
        </p:txBody>
      </p:sp>
      <p:sp>
        <p:nvSpPr>
          <p:cNvPr id="3090" name="Rectangle 6"/>
          <p:cNvSpPr>
            <a:spLocks noChangeArrowheads="1"/>
          </p:cNvSpPr>
          <p:nvPr/>
        </p:nvSpPr>
        <p:spPr bwMode="auto">
          <a:xfrm>
            <a:off x="1524002" y="30835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091" name="Text Box 7"/>
          <p:cNvSpPr txBox="1">
            <a:spLocks noChangeArrowheads="1"/>
          </p:cNvSpPr>
          <p:nvPr/>
        </p:nvSpPr>
        <p:spPr bwMode="auto">
          <a:xfrm>
            <a:off x="1812925" y="2895602"/>
            <a:ext cx="3490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1)</a:t>
            </a:r>
          </a:p>
        </p:txBody>
      </p:sp>
      <p:sp>
        <p:nvSpPr>
          <p:cNvPr id="3092" name="Text Box 8"/>
          <p:cNvSpPr txBox="1">
            <a:spLocks noChangeArrowheads="1"/>
          </p:cNvSpPr>
          <p:nvPr/>
        </p:nvSpPr>
        <p:spPr bwMode="auto">
          <a:xfrm>
            <a:off x="1828800" y="3581402"/>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2)</a:t>
            </a:r>
          </a:p>
        </p:txBody>
      </p:sp>
      <p:sp>
        <p:nvSpPr>
          <p:cNvPr id="3093" name="Rectangle 9"/>
          <p:cNvSpPr>
            <a:spLocks noChangeArrowheads="1"/>
          </p:cNvSpPr>
          <p:nvPr/>
        </p:nvSpPr>
        <p:spPr bwMode="auto">
          <a:xfrm>
            <a:off x="1524002" y="314066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094" name="Rectangle 10"/>
          <p:cNvSpPr>
            <a:spLocks noChangeArrowheads="1"/>
          </p:cNvSpPr>
          <p:nvPr/>
        </p:nvSpPr>
        <p:spPr bwMode="auto">
          <a:xfrm>
            <a:off x="1524002" y="314066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095" name="Text Box 11"/>
          <p:cNvSpPr txBox="1">
            <a:spLocks noChangeArrowheads="1"/>
          </p:cNvSpPr>
          <p:nvPr/>
        </p:nvSpPr>
        <p:spPr bwMode="auto">
          <a:xfrm>
            <a:off x="1828800" y="4281490"/>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3)</a:t>
            </a:r>
          </a:p>
        </p:txBody>
      </p:sp>
      <p:sp>
        <p:nvSpPr>
          <p:cNvPr id="3096" name="Text Box 12"/>
          <p:cNvSpPr txBox="1">
            <a:spLocks noChangeArrowheads="1"/>
          </p:cNvSpPr>
          <p:nvPr/>
        </p:nvSpPr>
        <p:spPr bwMode="auto">
          <a:xfrm>
            <a:off x="1828800" y="5181602"/>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4)</a:t>
            </a:r>
          </a:p>
        </p:txBody>
      </p:sp>
      <p:sp>
        <p:nvSpPr>
          <p:cNvPr id="3097" name="Rectangle 13"/>
          <p:cNvSpPr>
            <a:spLocks noChangeArrowheads="1"/>
          </p:cNvSpPr>
          <p:nvPr/>
        </p:nvSpPr>
        <p:spPr bwMode="auto">
          <a:xfrm>
            <a:off x="1524002" y="314066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098" name="Rectangle 14"/>
          <p:cNvSpPr>
            <a:spLocks noChangeArrowheads="1"/>
          </p:cNvSpPr>
          <p:nvPr/>
        </p:nvSpPr>
        <p:spPr bwMode="auto">
          <a:xfrm>
            <a:off x="1524002" y="308827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099" name="Text Box 15"/>
          <p:cNvSpPr txBox="1">
            <a:spLocks noChangeArrowheads="1"/>
          </p:cNvSpPr>
          <p:nvPr/>
        </p:nvSpPr>
        <p:spPr bwMode="auto">
          <a:xfrm>
            <a:off x="1828802" y="5805490"/>
            <a:ext cx="3675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5)</a:t>
            </a:r>
          </a:p>
        </p:txBody>
      </p:sp>
      <p:sp>
        <p:nvSpPr>
          <p:cNvPr id="3100" name="Rectangle 16"/>
          <p:cNvSpPr>
            <a:spLocks noChangeArrowheads="1"/>
          </p:cNvSpPr>
          <p:nvPr/>
        </p:nvSpPr>
        <p:spPr bwMode="auto">
          <a:xfrm>
            <a:off x="1524002" y="30835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101" name="Text Box 17"/>
          <p:cNvSpPr txBox="1">
            <a:spLocks noChangeArrowheads="1"/>
          </p:cNvSpPr>
          <p:nvPr/>
        </p:nvSpPr>
        <p:spPr bwMode="auto">
          <a:xfrm>
            <a:off x="3810000" y="3657602"/>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6)</a:t>
            </a:r>
          </a:p>
        </p:txBody>
      </p:sp>
      <p:sp>
        <p:nvSpPr>
          <p:cNvPr id="3102" name="Text Box 18"/>
          <p:cNvSpPr txBox="1">
            <a:spLocks noChangeArrowheads="1"/>
          </p:cNvSpPr>
          <p:nvPr/>
        </p:nvSpPr>
        <p:spPr bwMode="auto">
          <a:xfrm>
            <a:off x="6019801" y="2971802"/>
            <a:ext cx="4934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5.1)</a:t>
            </a:r>
          </a:p>
        </p:txBody>
      </p:sp>
      <p:sp>
        <p:nvSpPr>
          <p:cNvPr id="3103" name="Rectangle 19"/>
          <p:cNvSpPr>
            <a:spLocks noChangeArrowheads="1"/>
          </p:cNvSpPr>
          <p:nvPr/>
        </p:nvSpPr>
        <p:spPr bwMode="auto">
          <a:xfrm>
            <a:off x="1524002" y="30454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104" name="Text Box 20"/>
          <p:cNvSpPr txBox="1">
            <a:spLocks noChangeArrowheads="1"/>
          </p:cNvSpPr>
          <p:nvPr/>
        </p:nvSpPr>
        <p:spPr bwMode="auto">
          <a:xfrm>
            <a:off x="5943600" y="4267202"/>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7)</a:t>
            </a:r>
          </a:p>
        </p:txBody>
      </p:sp>
      <p:sp>
        <p:nvSpPr>
          <p:cNvPr id="3105" name="Rectangle 21"/>
          <p:cNvSpPr>
            <a:spLocks noChangeArrowheads="1"/>
          </p:cNvSpPr>
          <p:nvPr/>
        </p:nvSpPr>
        <p:spPr bwMode="auto">
          <a:xfrm>
            <a:off x="1524002" y="308827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106" name="Rectangle 22"/>
          <p:cNvSpPr>
            <a:spLocks noChangeArrowheads="1"/>
          </p:cNvSpPr>
          <p:nvPr/>
        </p:nvSpPr>
        <p:spPr bwMode="auto">
          <a:xfrm>
            <a:off x="1524002" y="308827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107" name="Text Box 23"/>
          <p:cNvSpPr txBox="1">
            <a:spLocks noChangeArrowheads="1"/>
          </p:cNvSpPr>
          <p:nvPr/>
        </p:nvSpPr>
        <p:spPr bwMode="auto">
          <a:xfrm>
            <a:off x="5943600" y="5272090"/>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r>
              <a:rPr lang="en-US" altLang="en-US"/>
              <a:t>8)</a:t>
            </a:r>
          </a:p>
        </p:txBody>
      </p:sp>
      <p:sp>
        <p:nvSpPr>
          <p:cNvPr id="3108" name="Rectangle 24"/>
          <p:cNvSpPr>
            <a:spLocks noChangeArrowheads="1"/>
          </p:cNvSpPr>
          <p:nvPr/>
        </p:nvSpPr>
        <p:spPr bwMode="auto">
          <a:xfrm>
            <a:off x="1524002" y="30835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109" name="Rectangle 25"/>
          <p:cNvSpPr>
            <a:spLocks noChangeArrowheads="1"/>
          </p:cNvSpPr>
          <p:nvPr/>
        </p:nvSpPr>
        <p:spPr bwMode="auto">
          <a:xfrm>
            <a:off x="1524002" y="314066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
        <p:nvSpPr>
          <p:cNvPr id="3110" name="Rectangle 26"/>
          <p:cNvSpPr>
            <a:spLocks noChangeArrowheads="1"/>
          </p:cNvSpPr>
          <p:nvPr/>
        </p:nvSpPr>
        <p:spPr bwMode="auto">
          <a:xfrm>
            <a:off x="1524002" y="2421524"/>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74" name="Object 2"/>
          <p:cNvGraphicFramePr>
            <a:graphicFrameLocks noChangeAspect="1"/>
          </p:cNvGraphicFramePr>
          <p:nvPr/>
        </p:nvGraphicFramePr>
        <p:xfrm>
          <a:off x="2362201" y="838201"/>
          <a:ext cx="7219951" cy="1300163"/>
        </p:xfrm>
        <a:graphic>
          <a:graphicData uri="http://schemas.openxmlformats.org/presentationml/2006/ole">
            <mc:AlternateContent xmlns:mc="http://schemas.openxmlformats.org/markup-compatibility/2006">
              <mc:Choice xmlns:v="urn:schemas-microsoft-com:vml" Requires="v">
                <p:oleObj spid="_x0000_s4266" name="Equation" r:id="rId4" imgW="4825800" imgH="812520" progId="Equation.3">
                  <p:embed/>
                </p:oleObj>
              </mc:Choice>
              <mc:Fallback>
                <p:oleObj name="Equation" r:id="rId4" imgW="4825800" imgH="8125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1" y="838201"/>
                        <a:ext cx="7219951" cy="1300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1" name="Rectangle 28"/>
          <p:cNvSpPr>
            <a:spLocks noChangeArrowheads="1"/>
          </p:cNvSpPr>
          <p:nvPr/>
        </p:nvSpPr>
        <p:spPr bwMode="auto">
          <a:xfrm>
            <a:off x="1524002" y="308827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75" name="Object 3"/>
          <p:cNvGraphicFramePr>
            <a:graphicFrameLocks noChangeAspect="1"/>
          </p:cNvGraphicFramePr>
          <p:nvPr/>
        </p:nvGraphicFramePr>
        <p:xfrm>
          <a:off x="2438400" y="2971801"/>
          <a:ext cx="3124200" cy="452439"/>
        </p:xfrm>
        <a:graphic>
          <a:graphicData uri="http://schemas.openxmlformats.org/presentationml/2006/ole">
            <mc:AlternateContent xmlns:mc="http://schemas.openxmlformats.org/markup-compatibility/2006">
              <mc:Choice xmlns:v="urn:schemas-microsoft-com:vml" Requires="v">
                <p:oleObj spid="_x0000_s4267" name="Equation" r:id="rId6" imgW="2374900" imgH="342900" progId="Equation.3">
                  <p:embed/>
                </p:oleObj>
              </mc:Choice>
              <mc:Fallback>
                <p:oleObj name="Equation" r:id="rId6" imgW="2374900" imgH="342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971801"/>
                        <a:ext cx="3124200" cy="452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2" name="Rectangle 30"/>
          <p:cNvSpPr>
            <a:spLocks noChangeArrowheads="1"/>
          </p:cNvSpPr>
          <p:nvPr/>
        </p:nvSpPr>
        <p:spPr bwMode="auto">
          <a:xfrm>
            <a:off x="1524002" y="30835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76" name="Object 4"/>
          <p:cNvGraphicFramePr>
            <a:graphicFrameLocks noChangeAspect="1"/>
          </p:cNvGraphicFramePr>
          <p:nvPr/>
        </p:nvGraphicFramePr>
        <p:xfrm>
          <a:off x="2362200" y="3657601"/>
          <a:ext cx="1066800" cy="487363"/>
        </p:xfrm>
        <a:graphic>
          <a:graphicData uri="http://schemas.openxmlformats.org/presentationml/2006/ole">
            <mc:AlternateContent xmlns:mc="http://schemas.openxmlformats.org/markup-compatibility/2006">
              <mc:Choice xmlns:v="urn:schemas-microsoft-com:vml" Requires="v">
                <p:oleObj spid="_x0000_s4268" name="Equation" r:id="rId8" imgW="774364" imgH="355446" progId="Equation.3">
                  <p:embed/>
                </p:oleObj>
              </mc:Choice>
              <mc:Fallback>
                <p:oleObj name="Equation" r:id="rId8" imgW="774364" imgH="35544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657601"/>
                        <a:ext cx="1066800"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 name="Rectangle 32"/>
          <p:cNvSpPr>
            <a:spLocks noChangeArrowheads="1"/>
          </p:cNvSpPr>
          <p:nvPr/>
        </p:nvSpPr>
        <p:spPr bwMode="auto">
          <a:xfrm>
            <a:off x="1524002" y="314066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77" name="Object 5"/>
          <p:cNvGraphicFramePr>
            <a:graphicFrameLocks noChangeAspect="1"/>
          </p:cNvGraphicFramePr>
          <p:nvPr/>
        </p:nvGraphicFramePr>
        <p:xfrm>
          <a:off x="2362201" y="4343400"/>
          <a:ext cx="1714500" cy="323851"/>
        </p:xfrm>
        <a:graphic>
          <a:graphicData uri="http://schemas.openxmlformats.org/presentationml/2006/ole">
            <mc:AlternateContent xmlns:mc="http://schemas.openxmlformats.org/markup-compatibility/2006">
              <mc:Choice xmlns:v="urn:schemas-microsoft-com:vml" Requires="v">
                <p:oleObj spid="_x0000_s4269" name="Equation" r:id="rId10" imgW="1257300" imgH="241300" progId="Equation.3">
                  <p:embed/>
                </p:oleObj>
              </mc:Choice>
              <mc:Fallback>
                <p:oleObj name="Equation" r:id="rId10" imgW="12573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1" y="4343400"/>
                        <a:ext cx="1714500" cy="323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4" name="Rectangle 34"/>
          <p:cNvSpPr>
            <a:spLocks noChangeArrowheads="1"/>
          </p:cNvSpPr>
          <p:nvPr/>
        </p:nvSpPr>
        <p:spPr bwMode="auto">
          <a:xfrm>
            <a:off x="1524002" y="314066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78" name="Object 6"/>
          <p:cNvGraphicFramePr>
            <a:graphicFrameLocks noChangeAspect="1"/>
          </p:cNvGraphicFramePr>
          <p:nvPr/>
        </p:nvGraphicFramePr>
        <p:xfrm>
          <a:off x="2362200" y="4800601"/>
          <a:ext cx="1066800" cy="317500"/>
        </p:xfrm>
        <a:graphic>
          <a:graphicData uri="http://schemas.openxmlformats.org/presentationml/2006/ole">
            <mc:AlternateContent xmlns:mc="http://schemas.openxmlformats.org/markup-compatibility/2006">
              <mc:Choice xmlns:v="urn:schemas-microsoft-com:vml" Requires="v">
                <p:oleObj spid="_x0000_s4270" name="Equation" r:id="rId12" imgW="799753" imgH="241195" progId="Equation.3">
                  <p:embed/>
                </p:oleObj>
              </mc:Choice>
              <mc:Fallback>
                <p:oleObj name="Equation" r:id="rId12" imgW="799753"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4800601"/>
                        <a:ext cx="1066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5" name="Rectangle 36"/>
          <p:cNvSpPr>
            <a:spLocks noChangeArrowheads="1"/>
          </p:cNvSpPr>
          <p:nvPr/>
        </p:nvSpPr>
        <p:spPr bwMode="auto">
          <a:xfrm>
            <a:off x="1524002" y="314066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79" name="Object 7"/>
          <p:cNvGraphicFramePr>
            <a:graphicFrameLocks noChangeAspect="1"/>
          </p:cNvGraphicFramePr>
          <p:nvPr/>
        </p:nvGraphicFramePr>
        <p:xfrm>
          <a:off x="2286000" y="5257800"/>
          <a:ext cx="3581400" cy="339725"/>
        </p:xfrm>
        <a:graphic>
          <a:graphicData uri="http://schemas.openxmlformats.org/presentationml/2006/ole">
            <mc:AlternateContent xmlns:mc="http://schemas.openxmlformats.org/markup-compatibility/2006">
              <mc:Choice xmlns:v="urn:schemas-microsoft-com:vml" Requires="v">
                <p:oleObj spid="_x0000_s4271" name="Equation" r:id="rId14" imgW="2514600" imgH="241300" progId="Equation.3">
                  <p:embed/>
                </p:oleObj>
              </mc:Choice>
              <mc:Fallback>
                <p:oleObj name="Equation" r:id="rId14" imgW="2514600" imgH="2413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5257800"/>
                        <a:ext cx="3581400"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6" name="Rectangle 38"/>
          <p:cNvSpPr>
            <a:spLocks noChangeArrowheads="1"/>
          </p:cNvSpPr>
          <p:nvPr/>
        </p:nvSpPr>
        <p:spPr bwMode="auto">
          <a:xfrm>
            <a:off x="1524002" y="308827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80" name="Object 8"/>
          <p:cNvGraphicFramePr>
            <a:graphicFrameLocks noChangeAspect="1"/>
          </p:cNvGraphicFramePr>
          <p:nvPr/>
        </p:nvGraphicFramePr>
        <p:xfrm>
          <a:off x="2286000" y="5867401"/>
          <a:ext cx="1905000" cy="523875"/>
        </p:xfrm>
        <a:graphic>
          <a:graphicData uri="http://schemas.openxmlformats.org/presentationml/2006/ole">
            <mc:AlternateContent xmlns:mc="http://schemas.openxmlformats.org/markup-compatibility/2006">
              <mc:Choice xmlns:v="urn:schemas-microsoft-com:vml" Requires="v">
                <p:oleObj spid="_x0000_s4272" name="Equation" r:id="rId16" imgW="1244600" imgH="342900" progId="Equation.3">
                  <p:embed/>
                </p:oleObj>
              </mc:Choice>
              <mc:Fallback>
                <p:oleObj name="Equation" r:id="rId16" imgW="1244600" imgH="3429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5867401"/>
                        <a:ext cx="19050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7" name="Rectangle 40"/>
          <p:cNvSpPr>
            <a:spLocks noChangeArrowheads="1"/>
          </p:cNvSpPr>
          <p:nvPr/>
        </p:nvSpPr>
        <p:spPr bwMode="auto">
          <a:xfrm>
            <a:off x="1524002" y="30835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81" name="Object 9"/>
          <p:cNvGraphicFramePr>
            <a:graphicFrameLocks noChangeAspect="1"/>
          </p:cNvGraphicFramePr>
          <p:nvPr/>
        </p:nvGraphicFramePr>
        <p:xfrm>
          <a:off x="7543800" y="2971800"/>
          <a:ext cx="914400" cy="450851"/>
        </p:xfrm>
        <a:graphic>
          <a:graphicData uri="http://schemas.openxmlformats.org/presentationml/2006/ole">
            <mc:AlternateContent xmlns:mc="http://schemas.openxmlformats.org/markup-compatibility/2006">
              <mc:Choice xmlns:v="urn:schemas-microsoft-com:vml" Requires="v">
                <p:oleObj spid="_x0000_s4273" name="Equation" r:id="rId18" imgW="710891" imgH="355446" progId="Equation.3">
                  <p:embed/>
                </p:oleObj>
              </mc:Choice>
              <mc:Fallback>
                <p:oleObj name="Equation" r:id="rId18" imgW="710891" imgH="355446"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43800" y="2971800"/>
                        <a:ext cx="914400" cy="450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8" name="Rectangle 42"/>
          <p:cNvSpPr>
            <a:spLocks noChangeArrowheads="1"/>
          </p:cNvSpPr>
          <p:nvPr/>
        </p:nvSpPr>
        <p:spPr bwMode="auto">
          <a:xfrm>
            <a:off x="1524002" y="30454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82" name="Object 10"/>
          <p:cNvGraphicFramePr>
            <a:graphicFrameLocks noChangeAspect="1"/>
          </p:cNvGraphicFramePr>
          <p:nvPr>
            <p:extLst/>
          </p:nvPr>
        </p:nvGraphicFramePr>
        <p:xfrm>
          <a:off x="4722814" y="3530600"/>
          <a:ext cx="5184775" cy="584200"/>
        </p:xfrm>
        <a:graphic>
          <a:graphicData uri="http://schemas.openxmlformats.org/presentationml/2006/ole">
            <mc:AlternateContent xmlns:mc="http://schemas.openxmlformats.org/markup-compatibility/2006">
              <mc:Choice xmlns:v="urn:schemas-microsoft-com:vml" Requires="v">
                <p:oleObj spid="_x0000_s4274" name="Equation" r:id="rId20" imgW="3924000" imgH="444240" progId="Equation.3">
                  <p:embed/>
                </p:oleObj>
              </mc:Choice>
              <mc:Fallback>
                <p:oleObj name="Equation" r:id="rId20" imgW="3924000" imgH="444240" progId="Equation.3">
                  <p:embed/>
                  <p:pic>
                    <p:nvPicPr>
                      <p:cNvPr id="0" name=""/>
                      <p:cNvPicPr>
                        <a:picLocks noChangeAspect="1" noChangeArrowheads="1"/>
                      </p:cNvPicPr>
                      <p:nvPr/>
                    </p:nvPicPr>
                    <p:blipFill>
                      <a:blip r:embed="rId21"/>
                      <a:srcRect/>
                      <a:stretch>
                        <a:fillRect/>
                      </a:stretch>
                    </p:blipFill>
                    <p:spPr bwMode="auto">
                      <a:xfrm>
                        <a:off x="4722814" y="3530600"/>
                        <a:ext cx="518477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9" name="Rectangle 44"/>
          <p:cNvSpPr>
            <a:spLocks noChangeArrowheads="1"/>
          </p:cNvSpPr>
          <p:nvPr/>
        </p:nvSpPr>
        <p:spPr bwMode="auto">
          <a:xfrm>
            <a:off x="1524002" y="30454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83" name="Object 11"/>
          <p:cNvGraphicFramePr>
            <a:graphicFrameLocks noChangeAspect="1"/>
          </p:cNvGraphicFramePr>
          <p:nvPr/>
        </p:nvGraphicFramePr>
        <p:xfrm>
          <a:off x="6858000" y="4244977"/>
          <a:ext cx="2209800" cy="555625"/>
        </p:xfrm>
        <a:graphic>
          <a:graphicData uri="http://schemas.openxmlformats.org/presentationml/2006/ole">
            <mc:AlternateContent xmlns:mc="http://schemas.openxmlformats.org/markup-compatibility/2006">
              <mc:Choice xmlns:v="urn:schemas-microsoft-com:vml" Requires="v">
                <p:oleObj spid="_x0000_s4275" name="Equation" r:id="rId22" imgW="1701800" imgH="431800" progId="Equation.3">
                  <p:embed/>
                </p:oleObj>
              </mc:Choice>
              <mc:Fallback>
                <p:oleObj name="Equation" r:id="rId22" imgW="1701800" imgH="431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58000" y="4244977"/>
                        <a:ext cx="2209800"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0" name="Rectangle 46"/>
          <p:cNvSpPr>
            <a:spLocks noChangeArrowheads="1"/>
          </p:cNvSpPr>
          <p:nvPr/>
        </p:nvSpPr>
        <p:spPr bwMode="auto">
          <a:xfrm>
            <a:off x="1524002" y="3031124"/>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84" name="Object 12"/>
          <p:cNvGraphicFramePr>
            <a:graphicFrameLocks noChangeAspect="1"/>
          </p:cNvGraphicFramePr>
          <p:nvPr/>
        </p:nvGraphicFramePr>
        <p:xfrm>
          <a:off x="6324600" y="5311777"/>
          <a:ext cx="1905000" cy="631825"/>
        </p:xfrm>
        <a:graphic>
          <a:graphicData uri="http://schemas.openxmlformats.org/presentationml/2006/ole">
            <mc:AlternateContent xmlns:mc="http://schemas.openxmlformats.org/markup-compatibility/2006">
              <mc:Choice xmlns:v="urn:schemas-microsoft-com:vml" Requires="v">
                <p:oleObj spid="_x0000_s4276" name="Equation" r:id="rId24" imgW="1384300" imgH="457200" progId="Equation.3">
                  <p:embed/>
                </p:oleObj>
              </mc:Choice>
              <mc:Fallback>
                <p:oleObj name="Equation" r:id="rId24" imgW="1384300" imgH="4572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4600" y="5311777"/>
                        <a:ext cx="190500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1" name="Rectangle 48"/>
          <p:cNvSpPr>
            <a:spLocks noChangeArrowheads="1"/>
          </p:cNvSpPr>
          <p:nvPr/>
        </p:nvSpPr>
        <p:spPr bwMode="auto">
          <a:xfrm>
            <a:off x="1524002" y="30835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graphicFrame>
        <p:nvGraphicFramePr>
          <p:cNvPr id="3085" name="Object 13"/>
          <p:cNvGraphicFramePr>
            <a:graphicFrameLocks noChangeAspect="1"/>
          </p:cNvGraphicFramePr>
          <p:nvPr/>
        </p:nvGraphicFramePr>
        <p:xfrm>
          <a:off x="8610600" y="5280026"/>
          <a:ext cx="1600200" cy="511175"/>
        </p:xfrm>
        <a:graphic>
          <a:graphicData uri="http://schemas.openxmlformats.org/presentationml/2006/ole">
            <mc:AlternateContent xmlns:mc="http://schemas.openxmlformats.org/markup-compatibility/2006">
              <mc:Choice xmlns:v="urn:schemas-microsoft-com:vml" Requires="v">
                <p:oleObj spid="_x0000_s4277" name="Equation" r:id="rId26" imgW="1104421" imgH="355446" progId="Equation.3">
                  <p:embed/>
                </p:oleObj>
              </mc:Choice>
              <mc:Fallback>
                <p:oleObj name="Equation" r:id="rId26" imgW="1104421" imgH="355446"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10600" y="5280026"/>
                        <a:ext cx="1600200"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2" name="Rectangle 50"/>
          <p:cNvSpPr>
            <a:spLocks noChangeArrowheads="1"/>
          </p:cNvSpPr>
          <p:nvPr/>
        </p:nvSpPr>
        <p:spPr bwMode="auto">
          <a:xfrm>
            <a:off x="1524002" y="3083512"/>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defRPr sz="1600">
                <a:solidFill>
                  <a:schemeClr val="tx1"/>
                </a:solidFill>
                <a:latin typeface="Futura Bk" panose="020B0502020204020303" pitchFamily="34" charset="0"/>
              </a:defRPr>
            </a:lvl1pPr>
            <a:lvl2pPr marL="742950" indent="-285750">
              <a:spcBef>
                <a:spcPct val="50000"/>
              </a:spcBef>
              <a:defRPr sz="1600">
                <a:solidFill>
                  <a:schemeClr val="tx1"/>
                </a:solidFill>
                <a:latin typeface="Futura Bk" panose="020B0502020204020303" pitchFamily="34" charset="0"/>
              </a:defRPr>
            </a:lvl2pPr>
            <a:lvl3pPr marL="1143000" indent="-228600">
              <a:spcBef>
                <a:spcPct val="50000"/>
              </a:spcBef>
              <a:defRPr sz="1600">
                <a:solidFill>
                  <a:schemeClr val="tx1"/>
                </a:solidFill>
                <a:latin typeface="Futura Bk" panose="020B0502020204020303" pitchFamily="34" charset="0"/>
              </a:defRPr>
            </a:lvl3pPr>
            <a:lvl4pPr marL="1600200" indent="-228600">
              <a:spcBef>
                <a:spcPct val="50000"/>
              </a:spcBef>
              <a:defRPr sz="1600">
                <a:solidFill>
                  <a:schemeClr val="tx1"/>
                </a:solidFill>
                <a:latin typeface="Futura Bk" panose="020B0502020204020303" pitchFamily="34" charset="0"/>
              </a:defRPr>
            </a:lvl4pPr>
            <a:lvl5pPr marL="2057400" indent="-228600">
              <a:spcBef>
                <a:spcPct val="50000"/>
              </a:spcBef>
              <a:defRPr sz="1600">
                <a:solidFill>
                  <a:schemeClr val="tx1"/>
                </a:solidFill>
                <a:latin typeface="Futura Bk" panose="020B0502020204020303" pitchFamily="34" charset="0"/>
              </a:defRPr>
            </a:lvl5pPr>
            <a:lvl6pPr marL="2514600" indent="-228600" fontAlgn="base">
              <a:spcBef>
                <a:spcPct val="50000"/>
              </a:spcBef>
              <a:spcAft>
                <a:spcPct val="0"/>
              </a:spcAft>
              <a:defRPr sz="1600">
                <a:solidFill>
                  <a:schemeClr val="tx1"/>
                </a:solidFill>
                <a:latin typeface="Futura Bk" panose="020B0502020204020303" pitchFamily="34" charset="0"/>
              </a:defRPr>
            </a:lvl6pPr>
            <a:lvl7pPr marL="2971800" indent="-228600" fontAlgn="base">
              <a:spcBef>
                <a:spcPct val="50000"/>
              </a:spcBef>
              <a:spcAft>
                <a:spcPct val="0"/>
              </a:spcAft>
              <a:defRPr sz="1600">
                <a:solidFill>
                  <a:schemeClr val="tx1"/>
                </a:solidFill>
                <a:latin typeface="Futura Bk" panose="020B0502020204020303" pitchFamily="34" charset="0"/>
              </a:defRPr>
            </a:lvl7pPr>
            <a:lvl8pPr marL="3429000" indent="-228600" fontAlgn="base">
              <a:spcBef>
                <a:spcPct val="50000"/>
              </a:spcBef>
              <a:spcAft>
                <a:spcPct val="0"/>
              </a:spcAft>
              <a:defRPr sz="1600">
                <a:solidFill>
                  <a:schemeClr val="tx1"/>
                </a:solidFill>
                <a:latin typeface="Futura Bk" panose="020B0502020204020303" pitchFamily="34" charset="0"/>
              </a:defRPr>
            </a:lvl8pPr>
            <a:lvl9pPr marL="3886200" indent="-228600" fontAlgn="base">
              <a:spcBef>
                <a:spcPct val="50000"/>
              </a:spcBef>
              <a:spcAft>
                <a:spcPct val="0"/>
              </a:spcAft>
              <a:defRPr sz="1600">
                <a:solidFill>
                  <a:schemeClr val="tx1"/>
                </a:solidFill>
                <a:latin typeface="Futura Bk" panose="020B0502020204020303" pitchFamily="34" charset="0"/>
              </a:defRPr>
            </a:lvl9pPr>
          </a:lstStyle>
          <a:p>
            <a:endParaRPr lang="en-US" altLang="en-US"/>
          </a:p>
        </p:txBody>
      </p:sp>
    </p:spTree>
    <p:extLst>
      <p:ext uri="{BB962C8B-B14F-4D97-AF65-F5344CB8AC3E}">
        <p14:creationId xmlns:p14="http://schemas.microsoft.com/office/powerpoint/2010/main" val="1094023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RP Assignment Problem Formulation</a:t>
            </a:r>
            <a:endParaRPr lang="en-US" dirty="0"/>
          </a:p>
        </p:txBody>
      </p:sp>
      <p:sp>
        <p:nvSpPr>
          <p:cNvPr id="2080" name="Rectangle 3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9" name="AutoShape 31"/>
          <p:cNvSpPr>
            <a:spLocks noChangeAspect="1" noChangeArrowheads="1" noTextEdit="1"/>
          </p:cNvSpPr>
          <p:nvPr/>
        </p:nvSpPr>
        <p:spPr bwMode="auto">
          <a:xfrm>
            <a:off x="4267200" y="1828800"/>
            <a:ext cx="3623733" cy="3962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Text Box 4"/>
          <p:cNvSpPr txBox="1">
            <a:spLocks noChangeArrowheads="1"/>
          </p:cNvSpPr>
          <p:nvPr/>
        </p:nvSpPr>
        <p:spPr bwMode="auto">
          <a:xfrm>
            <a:off x="4305300" y="2438400"/>
            <a:ext cx="584200"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e1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Text Box 5"/>
          <p:cNvSpPr txBox="1">
            <a:spLocks noChangeArrowheads="1"/>
          </p:cNvSpPr>
          <p:nvPr/>
        </p:nvSpPr>
        <p:spPr bwMode="auto">
          <a:xfrm>
            <a:off x="4305300" y="3443288"/>
            <a:ext cx="584200"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e2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Text Box 6"/>
          <p:cNvSpPr txBox="1">
            <a:spLocks noChangeArrowheads="1"/>
          </p:cNvSpPr>
          <p:nvPr/>
        </p:nvSpPr>
        <p:spPr bwMode="auto">
          <a:xfrm>
            <a:off x="7116233" y="2362200"/>
            <a:ext cx="651933"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jb1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5" name="Text Box 7"/>
          <p:cNvSpPr txBox="1">
            <a:spLocks noChangeArrowheads="1"/>
          </p:cNvSpPr>
          <p:nvPr/>
        </p:nvSpPr>
        <p:spPr bwMode="auto">
          <a:xfrm>
            <a:off x="7137400" y="3352800"/>
            <a:ext cx="651933"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jb2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Text Box 8"/>
          <p:cNvSpPr txBox="1">
            <a:spLocks noChangeArrowheads="1"/>
          </p:cNvSpPr>
          <p:nvPr/>
        </p:nvSpPr>
        <p:spPr bwMode="auto">
          <a:xfrm>
            <a:off x="7239000" y="4564063"/>
            <a:ext cx="651933"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jb3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3" name="Text Box 9"/>
          <p:cNvSpPr txBox="1">
            <a:spLocks noChangeArrowheads="1"/>
          </p:cNvSpPr>
          <p:nvPr/>
        </p:nvSpPr>
        <p:spPr bwMode="auto">
          <a:xfrm>
            <a:off x="7239000" y="5424488"/>
            <a:ext cx="651933"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jb4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2" name="Text Box 10"/>
          <p:cNvSpPr txBox="1">
            <a:spLocks noChangeArrowheads="1"/>
          </p:cNvSpPr>
          <p:nvPr/>
        </p:nvSpPr>
        <p:spPr bwMode="auto">
          <a:xfrm>
            <a:off x="4292600" y="3962400"/>
            <a:ext cx="584200"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h1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1" name="Text Box 11"/>
          <p:cNvSpPr txBox="1">
            <a:spLocks noChangeArrowheads="1"/>
          </p:cNvSpPr>
          <p:nvPr/>
        </p:nvSpPr>
        <p:spPr bwMode="auto">
          <a:xfrm>
            <a:off x="4292600" y="1828800"/>
            <a:ext cx="584200"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Text Box 12"/>
          <p:cNvSpPr txBox="1">
            <a:spLocks noChangeArrowheads="1"/>
          </p:cNvSpPr>
          <p:nvPr/>
        </p:nvSpPr>
        <p:spPr bwMode="auto">
          <a:xfrm>
            <a:off x="4318000" y="3048000"/>
            <a:ext cx="584200"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9" name="Text Box 13"/>
          <p:cNvSpPr txBox="1">
            <a:spLocks noChangeArrowheads="1"/>
          </p:cNvSpPr>
          <p:nvPr/>
        </p:nvSpPr>
        <p:spPr bwMode="auto">
          <a:xfrm>
            <a:off x="4292600" y="4724400"/>
            <a:ext cx="584200"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Text Box 14"/>
          <p:cNvSpPr txBox="1">
            <a:spLocks noChangeArrowheads="1"/>
          </p:cNvSpPr>
          <p:nvPr/>
        </p:nvSpPr>
        <p:spPr bwMode="auto">
          <a:xfrm>
            <a:off x="4267200" y="5410200"/>
            <a:ext cx="584200"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Line 15"/>
          <p:cNvSpPr>
            <a:spLocks noChangeShapeType="1"/>
          </p:cNvSpPr>
          <p:nvPr/>
        </p:nvSpPr>
        <p:spPr bwMode="auto">
          <a:xfrm>
            <a:off x="4800600" y="2057400"/>
            <a:ext cx="2336800" cy="45720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Line 16"/>
          <p:cNvSpPr>
            <a:spLocks noChangeShapeType="1"/>
          </p:cNvSpPr>
          <p:nvPr/>
        </p:nvSpPr>
        <p:spPr bwMode="auto">
          <a:xfrm flipH="1" flipV="1">
            <a:off x="4800600" y="3200400"/>
            <a:ext cx="2336800" cy="30480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Line 17"/>
          <p:cNvSpPr>
            <a:spLocks noChangeShapeType="1"/>
          </p:cNvSpPr>
          <p:nvPr/>
        </p:nvSpPr>
        <p:spPr bwMode="auto">
          <a:xfrm flipH="1">
            <a:off x="4800600" y="4724400"/>
            <a:ext cx="2438400" cy="15240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Line 18"/>
          <p:cNvSpPr>
            <a:spLocks noChangeShapeType="1"/>
          </p:cNvSpPr>
          <p:nvPr/>
        </p:nvSpPr>
        <p:spPr bwMode="auto">
          <a:xfrm flipH="1" flipV="1">
            <a:off x="4800600" y="5562600"/>
            <a:ext cx="2438400" cy="7620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Line 19"/>
          <p:cNvSpPr>
            <a:spLocks noChangeShapeType="1"/>
          </p:cNvSpPr>
          <p:nvPr/>
        </p:nvSpPr>
        <p:spPr bwMode="auto">
          <a:xfrm flipV="1">
            <a:off x="4800600" y="2514600"/>
            <a:ext cx="2336800" cy="762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Line 20"/>
          <p:cNvSpPr>
            <a:spLocks noChangeShapeType="1"/>
          </p:cNvSpPr>
          <p:nvPr/>
        </p:nvSpPr>
        <p:spPr bwMode="auto">
          <a:xfrm>
            <a:off x="4800600" y="2590800"/>
            <a:ext cx="2336800" cy="9144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Line 22"/>
          <p:cNvSpPr>
            <a:spLocks noChangeShapeType="1"/>
          </p:cNvSpPr>
          <p:nvPr/>
        </p:nvSpPr>
        <p:spPr bwMode="auto">
          <a:xfrm>
            <a:off x="4800600" y="2590800"/>
            <a:ext cx="2438400" cy="213360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Line 25"/>
          <p:cNvSpPr>
            <a:spLocks noChangeShapeType="1"/>
          </p:cNvSpPr>
          <p:nvPr/>
        </p:nvSpPr>
        <p:spPr bwMode="auto">
          <a:xfrm flipV="1">
            <a:off x="4842933" y="2514600"/>
            <a:ext cx="2336800" cy="106680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Line 26"/>
          <p:cNvSpPr>
            <a:spLocks noChangeShapeType="1"/>
          </p:cNvSpPr>
          <p:nvPr/>
        </p:nvSpPr>
        <p:spPr bwMode="auto">
          <a:xfrm>
            <a:off x="4741333" y="3581400"/>
            <a:ext cx="2540000" cy="11430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Line 27"/>
          <p:cNvSpPr>
            <a:spLocks noChangeShapeType="1"/>
          </p:cNvSpPr>
          <p:nvPr/>
        </p:nvSpPr>
        <p:spPr bwMode="auto">
          <a:xfrm>
            <a:off x="4842933" y="2590800"/>
            <a:ext cx="2336800" cy="30480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Line 28"/>
          <p:cNvSpPr>
            <a:spLocks noChangeShapeType="1"/>
          </p:cNvSpPr>
          <p:nvPr/>
        </p:nvSpPr>
        <p:spPr bwMode="auto">
          <a:xfrm flipV="1">
            <a:off x="4842933" y="2514600"/>
            <a:ext cx="2336800" cy="1600200"/>
          </a:xfrm>
          <a:prstGeom prst="line">
            <a:avLst/>
          </a:prstGeom>
          <a:no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Line 29"/>
          <p:cNvSpPr>
            <a:spLocks noChangeShapeType="1"/>
          </p:cNvSpPr>
          <p:nvPr/>
        </p:nvSpPr>
        <p:spPr bwMode="auto">
          <a:xfrm flipV="1">
            <a:off x="4842933" y="3505200"/>
            <a:ext cx="2235200" cy="609600"/>
          </a:xfrm>
          <a:prstGeom prst="line">
            <a:avLst/>
          </a:prstGeom>
          <a:no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Line 30"/>
          <p:cNvSpPr>
            <a:spLocks noChangeShapeType="1"/>
          </p:cNvSpPr>
          <p:nvPr/>
        </p:nvSpPr>
        <p:spPr bwMode="auto">
          <a:xfrm>
            <a:off x="4842933" y="4114800"/>
            <a:ext cx="2438400" cy="609600"/>
          </a:xfrm>
          <a:prstGeom prst="line">
            <a:avLst/>
          </a:prstGeom>
          <a:no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Line 31"/>
          <p:cNvSpPr>
            <a:spLocks noChangeShapeType="1"/>
          </p:cNvSpPr>
          <p:nvPr/>
        </p:nvSpPr>
        <p:spPr bwMode="auto">
          <a:xfrm>
            <a:off x="4842933" y="4114800"/>
            <a:ext cx="2336800" cy="1524000"/>
          </a:xfrm>
          <a:prstGeom prst="line">
            <a:avLst/>
          </a:prstGeom>
          <a:no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Text Box 34"/>
          <p:cNvSpPr txBox="1">
            <a:spLocks noChangeArrowheads="1"/>
          </p:cNvSpPr>
          <p:nvPr/>
        </p:nvSpPr>
        <p:spPr bwMode="auto">
          <a:xfrm>
            <a:off x="5205368" y="1842611"/>
            <a:ext cx="1461887" cy="2748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Penalties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Box 35"/>
          <p:cNvSpPr txBox="1"/>
          <p:nvPr/>
        </p:nvSpPr>
        <p:spPr>
          <a:xfrm>
            <a:off x="3251200" y="2493097"/>
            <a:ext cx="914546" cy="276999"/>
          </a:xfrm>
          <a:prstGeom prst="rect">
            <a:avLst/>
          </a:prstGeom>
          <a:noFill/>
        </p:spPr>
        <p:txBody>
          <a:bodyPr wrap="none" rtlCol="0">
            <a:spAutoFit/>
          </a:bodyPr>
          <a:lstStyle/>
          <a:p>
            <a:r>
              <a:rPr lang="en-US" sz="1200" dirty="0" smtClean="0"/>
              <a:t>Employee 1</a:t>
            </a:r>
            <a:endParaRPr lang="en-US" sz="1200" dirty="0"/>
          </a:p>
        </p:txBody>
      </p:sp>
      <p:sp>
        <p:nvSpPr>
          <p:cNvPr id="37" name="TextBox 36"/>
          <p:cNvSpPr txBox="1"/>
          <p:nvPr/>
        </p:nvSpPr>
        <p:spPr>
          <a:xfrm>
            <a:off x="3251005" y="3487271"/>
            <a:ext cx="914546" cy="276999"/>
          </a:xfrm>
          <a:prstGeom prst="rect">
            <a:avLst/>
          </a:prstGeom>
          <a:noFill/>
        </p:spPr>
        <p:txBody>
          <a:bodyPr wrap="none" rtlCol="0">
            <a:spAutoFit/>
          </a:bodyPr>
          <a:lstStyle/>
          <a:p>
            <a:r>
              <a:rPr lang="en-US" sz="1200" dirty="0" smtClean="0"/>
              <a:t>Employee 2</a:t>
            </a:r>
            <a:endParaRPr lang="en-US" sz="1200" dirty="0"/>
          </a:p>
        </p:txBody>
      </p:sp>
      <p:sp>
        <p:nvSpPr>
          <p:cNvPr id="38" name="TextBox 37"/>
          <p:cNvSpPr txBox="1"/>
          <p:nvPr/>
        </p:nvSpPr>
        <p:spPr>
          <a:xfrm>
            <a:off x="3251201" y="1896942"/>
            <a:ext cx="962123" cy="276999"/>
          </a:xfrm>
          <a:prstGeom prst="rect">
            <a:avLst/>
          </a:prstGeom>
          <a:noFill/>
        </p:spPr>
        <p:txBody>
          <a:bodyPr wrap="none" rtlCol="0">
            <a:spAutoFit/>
          </a:bodyPr>
          <a:lstStyle/>
          <a:p>
            <a:r>
              <a:rPr lang="en-US" sz="1200" dirty="0" smtClean="0"/>
              <a:t>Gap for job1</a:t>
            </a:r>
            <a:endParaRPr lang="en-US" sz="1200" dirty="0"/>
          </a:p>
        </p:txBody>
      </p:sp>
      <p:sp>
        <p:nvSpPr>
          <p:cNvPr id="39" name="TextBox 38"/>
          <p:cNvSpPr txBox="1"/>
          <p:nvPr/>
        </p:nvSpPr>
        <p:spPr>
          <a:xfrm>
            <a:off x="3251201" y="3129592"/>
            <a:ext cx="962123" cy="276999"/>
          </a:xfrm>
          <a:prstGeom prst="rect">
            <a:avLst/>
          </a:prstGeom>
          <a:noFill/>
        </p:spPr>
        <p:txBody>
          <a:bodyPr wrap="none" rtlCol="0">
            <a:spAutoFit/>
          </a:bodyPr>
          <a:lstStyle/>
          <a:p>
            <a:r>
              <a:rPr lang="en-US" sz="1200" dirty="0" smtClean="0"/>
              <a:t>Gap for job2</a:t>
            </a:r>
            <a:endParaRPr lang="en-US" sz="1200" dirty="0"/>
          </a:p>
        </p:txBody>
      </p:sp>
      <p:sp>
        <p:nvSpPr>
          <p:cNvPr id="40" name="TextBox 39"/>
          <p:cNvSpPr txBox="1"/>
          <p:nvPr/>
        </p:nvSpPr>
        <p:spPr>
          <a:xfrm>
            <a:off x="3185461" y="4797027"/>
            <a:ext cx="962123" cy="276999"/>
          </a:xfrm>
          <a:prstGeom prst="rect">
            <a:avLst/>
          </a:prstGeom>
          <a:noFill/>
        </p:spPr>
        <p:txBody>
          <a:bodyPr wrap="none" rtlCol="0">
            <a:spAutoFit/>
          </a:bodyPr>
          <a:lstStyle/>
          <a:p>
            <a:r>
              <a:rPr lang="en-US" sz="1200" dirty="0" smtClean="0"/>
              <a:t>Gap for job3</a:t>
            </a:r>
            <a:endParaRPr lang="en-US" sz="1200" dirty="0"/>
          </a:p>
        </p:txBody>
      </p:sp>
      <p:sp>
        <p:nvSpPr>
          <p:cNvPr id="41" name="TextBox 40"/>
          <p:cNvSpPr txBox="1"/>
          <p:nvPr/>
        </p:nvSpPr>
        <p:spPr>
          <a:xfrm>
            <a:off x="3179481" y="5486401"/>
            <a:ext cx="962123" cy="276999"/>
          </a:xfrm>
          <a:prstGeom prst="rect">
            <a:avLst/>
          </a:prstGeom>
          <a:noFill/>
        </p:spPr>
        <p:txBody>
          <a:bodyPr wrap="none" rtlCol="0">
            <a:spAutoFit/>
          </a:bodyPr>
          <a:lstStyle/>
          <a:p>
            <a:r>
              <a:rPr lang="en-US" sz="1200" dirty="0" smtClean="0"/>
              <a:t>Gap for job4</a:t>
            </a:r>
            <a:endParaRPr lang="en-US" sz="1200" dirty="0"/>
          </a:p>
        </p:txBody>
      </p:sp>
      <p:sp>
        <p:nvSpPr>
          <p:cNvPr id="42" name="TextBox 41"/>
          <p:cNvSpPr txBox="1"/>
          <p:nvPr/>
        </p:nvSpPr>
        <p:spPr>
          <a:xfrm>
            <a:off x="3437996" y="4008132"/>
            <a:ext cx="765338" cy="276999"/>
          </a:xfrm>
          <a:prstGeom prst="rect">
            <a:avLst/>
          </a:prstGeom>
          <a:noFill/>
        </p:spPr>
        <p:txBody>
          <a:bodyPr wrap="none" rtlCol="0">
            <a:spAutoFit/>
          </a:bodyPr>
          <a:lstStyle/>
          <a:p>
            <a:r>
              <a:rPr lang="en-US" sz="1200" dirty="0" smtClean="0"/>
              <a:t>New Hire</a:t>
            </a:r>
            <a:endParaRPr lang="en-US" sz="1200" dirty="0"/>
          </a:p>
        </p:txBody>
      </p:sp>
      <p:sp>
        <p:nvSpPr>
          <p:cNvPr id="43" name="TextBox 42"/>
          <p:cNvSpPr txBox="1"/>
          <p:nvPr/>
        </p:nvSpPr>
        <p:spPr>
          <a:xfrm>
            <a:off x="7996520" y="2390002"/>
            <a:ext cx="497252" cy="276999"/>
          </a:xfrm>
          <a:prstGeom prst="rect">
            <a:avLst/>
          </a:prstGeom>
          <a:noFill/>
        </p:spPr>
        <p:txBody>
          <a:bodyPr wrap="none" rtlCol="0">
            <a:spAutoFit/>
          </a:bodyPr>
          <a:lstStyle/>
          <a:p>
            <a:r>
              <a:rPr lang="en-US" sz="1200" dirty="0" smtClean="0"/>
              <a:t> job1</a:t>
            </a:r>
            <a:endParaRPr lang="en-US" sz="1200" dirty="0"/>
          </a:p>
        </p:txBody>
      </p:sp>
      <p:sp>
        <p:nvSpPr>
          <p:cNvPr id="44" name="TextBox 43"/>
          <p:cNvSpPr txBox="1"/>
          <p:nvPr/>
        </p:nvSpPr>
        <p:spPr>
          <a:xfrm>
            <a:off x="7996520" y="3380602"/>
            <a:ext cx="497252" cy="276999"/>
          </a:xfrm>
          <a:prstGeom prst="rect">
            <a:avLst/>
          </a:prstGeom>
          <a:noFill/>
        </p:spPr>
        <p:txBody>
          <a:bodyPr wrap="none" rtlCol="0">
            <a:spAutoFit/>
          </a:bodyPr>
          <a:lstStyle/>
          <a:p>
            <a:r>
              <a:rPr lang="en-US" sz="1200" dirty="0" smtClean="0"/>
              <a:t> job2</a:t>
            </a:r>
            <a:endParaRPr lang="en-US" sz="1200" dirty="0"/>
          </a:p>
        </p:txBody>
      </p:sp>
      <p:sp>
        <p:nvSpPr>
          <p:cNvPr id="45" name="TextBox 44"/>
          <p:cNvSpPr txBox="1"/>
          <p:nvPr/>
        </p:nvSpPr>
        <p:spPr>
          <a:xfrm>
            <a:off x="7930780" y="4599802"/>
            <a:ext cx="497252" cy="276999"/>
          </a:xfrm>
          <a:prstGeom prst="rect">
            <a:avLst/>
          </a:prstGeom>
          <a:noFill/>
        </p:spPr>
        <p:txBody>
          <a:bodyPr wrap="none" rtlCol="0">
            <a:spAutoFit/>
          </a:bodyPr>
          <a:lstStyle/>
          <a:p>
            <a:r>
              <a:rPr lang="en-US" sz="1200" dirty="0" smtClean="0"/>
              <a:t> job3</a:t>
            </a:r>
            <a:endParaRPr lang="en-US" sz="1200" dirty="0"/>
          </a:p>
        </p:txBody>
      </p:sp>
      <p:sp>
        <p:nvSpPr>
          <p:cNvPr id="46" name="TextBox 45"/>
          <p:cNvSpPr txBox="1"/>
          <p:nvPr/>
        </p:nvSpPr>
        <p:spPr>
          <a:xfrm>
            <a:off x="7924800" y="5494460"/>
            <a:ext cx="497252" cy="276999"/>
          </a:xfrm>
          <a:prstGeom prst="rect">
            <a:avLst/>
          </a:prstGeom>
          <a:noFill/>
        </p:spPr>
        <p:txBody>
          <a:bodyPr wrap="none" rtlCol="0">
            <a:spAutoFit/>
          </a:bodyPr>
          <a:lstStyle/>
          <a:p>
            <a:r>
              <a:rPr lang="en-US" sz="1200" dirty="0" smtClean="0"/>
              <a:t> job4</a:t>
            </a:r>
            <a:endParaRPr lang="en-US" sz="1200" dirty="0"/>
          </a:p>
        </p:txBody>
      </p:sp>
      <p:sp>
        <p:nvSpPr>
          <p:cNvPr id="47" name="TextBox 46"/>
          <p:cNvSpPr txBox="1"/>
          <p:nvPr/>
        </p:nvSpPr>
        <p:spPr>
          <a:xfrm>
            <a:off x="1616155" y="1247002"/>
            <a:ext cx="6865084" cy="276999"/>
          </a:xfrm>
          <a:prstGeom prst="rect">
            <a:avLst/>
          </a:prstGeom>
          <a:noFill/>
        </p:spPr>
        <p:txBody>
          <a:bodyPr wrap="none" rtlCol="0">
            <a:spAutoFit/>
          </a:bodyPr>
          <a:lstStyle/>
          <a:p>
            <a:r>
              <a:rPr lang="en-US" sz="1200" dirty="0" smtClean="0"/>
              <a:t>Problem: Let’s </a:t>
            </a:r>
            <a:r>
              <a:rPr lang="en-US" sz="1200" dirty="0"/>
              <a:t>assume we have four job requirements, two employees, and we can hire only one resource. </a:t>
            </a:r>
          </a:p>
        </p:txBody>
      </p:sp>
      <p:sp>
        <p:nvSpPr>
          <p:cNvPr id="48" name="TextBox 47"/>
          <p:cNvSpPr txBox="1"/>
          <p:nvPr/>
        </p:nvSpPr>
        <p:spPr>
          <a:xfrm>
            <a:off x="3759201" y="5943600"/>
            <a:ext cx="1146211" cy="369332"/>
          </a:xfrm>
          <a:prstGeom prst="rect">
            <a:avLst/>
          </a:prstGeom>
          <a:noFill/>
        </p:spPr>
        <p:txBody>
          <a:bodyPr wrap="none" rtlCol="0">
            <a:spAutoFit/>
          </a:bodyPr>
          <a:lstStyle/>
          <a:p>
            <a:r>
              <a:rPr lang="en-US" b="1" dirty="0" smtClean="0"/>
              <a:t>Resources</a:t>
            </a:r>
            <a:endParaRPr lang="en-US" b="1" dirty="0"/>
          </a:p>
        </p:txBody>
      </p:sp>
      <p:sp>
        <p:nvSpPr>
          <p:cNvPr id="49" name="TextBox 48"/>
          <p:cNvSpPr txBox="1"/>
          <p:nvPr/>
        </p:nvSpPr>
        <p:spPr>
          <a:xfrm>
            <a:off x="7126547" y="5943600"/>
            <a:ext cx="598690" cy="369332"/>
          </a:xfrm>
          <a:prstGeom prst="rect">
            <a:avLst/>
          </a:prstGeom>
          <a:noFill/>
        </p:spPr>
        <p:txBody>
          <a:bodyPr wrap="none" rtlCol="0">
            <a:spAutoFit/>
          </a:bodyPr>
          <a:lstStyle/>
          <a:p>
            <a:r>
              <a:rPr lang="en-US" b="1" dirty="0" smtClean="0"/>
              <a:t>Jobs</a:t>
            </a:r>
            <a:endParaRPr lang="en-US" b="1" dirty="0"/>
          </a:p>
        </p:txBody>
      </p:sp>
      <p:sp>
        <p:nvSpPr>
          <p:cNvPr id="50" name="TextBox 49"/>
          <p:cNvSpPr txBox="1"/>
          <p:nvPr/>
        </p:nvSpPr>
        <p:spPr>
          <a:xfrm>
            <a:off x="101601" y="1935540"/>
            <a:ext cx="3020290" cy="3785652"/>
          </a:xfrm>
          <a:prstGeom prst="rect">
            <a:avLst/>
          </a:prstGeom>
          <a:noFill/>
        </p:spPr>
        <p:txBody>
          <a:bodyPr wrap="square" rtlCol="0">
            <a:spAutoFit/>
          </a:bodyPr>
          <a:lstStyle/>
          <a:p>
            <a:r>
              <a:rPr lang="en-US" sz="1200" b="1" dirty="0" smtClean="0"/>
              <a:t>Nodes</a:t>
            </a:r>
            <a:r>
              <a:rPr lang="en-US" sz="1200" dirty="0" smtClean="0"/>
              <a:t> in the graph represent</a:t>
            </a:r>
          </a:p>
          <a:p>
            <a:r>
              <a:rPr lang="en-US" sz="1200" dirty="0" smtClean="0"/>
              <a:t>either resources or jobs.</a:t>
            </a:r>
          </a:p>
          <a:p>
            <a:r>
              <a:rPr lang="en-US" sz="1200" dirty="0" smtClean="0"/>
              <a:t>+ Resources can be employees, people to hire, unfilled positions (gap).</a:t>
            </a:r>
          </a:p>
          <a:p>
            <a:endParaRPr lang="en-US" sz="1200" dirty="0" smtClean="0"/>
          </a:p>
          <a:p>
            <a:r>
              <a:rPr lang="en-US" sz="1200" b="1" dirty="0" smtClean="0"/>
              <a:t>Arcs</a:t>
            </a:r>
            <a:r>
              <a:rPr lang="en-US" sz="1200" dirty="0" smtClean="0"/>
              <a:t> in the graph map resources</a:t>
            </a:r>
          </a:p>
          <a:p>
            <a:r>
              <a:rPr lang="en-US" sz="1200" dirty="0" smtClean="0"/>
              <a:t>with jobs whenever the resource</a:t>
            </a:r>
          </a:p>
          <a:p>
            <a:r>
              <a:rPr lang="en-US" sz="1200" dirty="0" smtClean="0"/>
              <a:t>can  fill the job</a:t>
            </a:r>
          </a:p>
          <a:p>
            <a:r>
              <a:rPr lang="en-US" sz="1200" dirty="0" smtClean="0"/>
              <a:t>+ Qualified employee for job</a:t>
            </a:r>
          </a:p>
          <a:p>
            <a:r>
              <a:rPr lang="en-US" sz="1200" dirty="0" smtClean="0"/>
              <a:t>+ Train and qualified employee for job </a:t>
            </a:r>
          </a:p>
          <a:p>
            <a:r>
              <a:rPr lang="en-US" sz="1200" dirty="0" smtClean="0"/>
              <a:t>+ New hire for a job</a:t>
            </a:r>
          </a:p>
          <a:p>
            <a:r>
              <a:rPr lang="en-US" sz="1200" dirty="0" smtClean="0"/>
              <a:t>+ Gap</a:t>
            </a:r>
          </a:p>
          <a:p>
            <a:endParaRPr lang="en-US" sz="1200" dirty="0" smtClean="0"/>
          </a:p>
          <a:p>
            <a:r>
              <a:rPr lang="en-US" sz="1200" b="1" dirty="0" smtClean="0"/>
              <a:t>Penalties</a:t>
            </a:r>
            <a:r>
              <a:rPr lang="en-US" sz="1200" dirty="0" smtClean="0"/>
              <a:t> at arcs represents the </a:t>
            </a:r>
          </a:p>
          <a:p>
            <a:r>
              <a:rPr lang="en-US" sz="1200" dirty="0" smtClean="0"/>
              <a:t>“cost” of filling a job with the linked</a:t>
            </a:r>
          </a:p>
          <a:p>
            <a:r>
              <a:rPr lang="en-US" sz="1200" dirty="0" smtClean="0"/>
              <a:t>resource.</a:t>
            </a:r>
          </a:p>
          <a:p>
            <a:r>
              <a:rPr lang="en-US" sz="1200" dirty="0" smtClean="0"/>
              <a:t>+ Penalty reflects skill matching, resource availability,  allocation costs (job level), and</a:t>
            </a:r>
          </a:p>
          <a:p>
            <a:r>
              <a:rPr lang="en-US" sz="1200" dirty="0" smtClean="0"/>
              <a:t>Other business objectives</a:t>
            </a:r>
          </a:p>
          <a:p>
            <a:endParaRPr lang="en-US" sz="1200" dirty="0"/>
          </a:p>
        </p:txBody>
      </p:sp>
      <p:sp>
        <p:nvSpPr>
          <p:cNvPr id="52" name="TextBox 51"/>
          <p:cNvSpPr txBox="1"/>
          <p:nvPr/>
        </p:nvSpPr>
        <p:spPr>
          <a:xfrm>
            <a:off x="4443208" y="6393416"/>
            <a:ext cx="3675878" cy="369332"/>
          </a:xfrm>
          <a:prstGeom prst="rect">
            <a:avLst/>
          </a:prstGeom>
          <a:noFill/>
        </p:spPr>
        <p:txBody>
          <a:bodyPr wrap="none" rtlCol="0">
            <a:spAutoFit/>
          </a:bodyPr>
          <a:lstStyle/>
          <a:p>
            <a:r>
              <a:rPr lang="en-US" b="1" dirty="0" smtClean="0"/>
              <a:t>(Resource Planning -Bipartite Graph)</a:t>
            </a:r>
            <a:endParaRPr lang="en-US" b="1" dirty="0"/>
          </a:p>
        </p:txBody>
      </p:sp>
      <p:sp>
        <p:nvSpPr>
          <p:cNvPr id="53" name="TextBox 52"/>
          <p:cNvSpPr txBox="1"/>
          <p:nvPr/>
        </p:nvSpPr>
        <p:spPr>
          <a:xfrm>
            <a:off x="9153996" y="1906112"/>
            <a:ext cx="752129" cy="276999"/>
          </a:xfrm>
          <a:prstGeom prst="rect">
            <a:avLst/>
          </a:prstGeom>
          <a:noFill/>
        </p:spPr>
        <p:txBody>
          <a:bodyPr wrap="none" rtlCol="0">
            <a:spAutoFit/>
          </a:bodyPr>
          <a:lstStyle/>
          <a:p>
            <a:r>
              <a:rPr lang="en-US" sz="1200" dirty="0" smtClean="0"/>
              <a:t>Qualified</a:t>
            </a:r>
            <a:endParaRPr lang="en-US" sz="1200" dirty="0"/>
          </a:p>
        </p:txBody>
      </p:sp>
      <p:cxnSp>
        <p:nvCxnSpPr>
          <p:cNvPr id="6" name="Straight Connector 5"/>
          <p:cNvCxnSpPr/>
          <p:nvPr/>
        </p:nvCxnSpPr>
        <p:spPr>
          <a:xfrm>
            <a:off x="9029700" y="2173941"/>
            <a:ext cx="1028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175772" y="2540188"/>
            <a:ext cx="813171" cy="461665"/>
          </a:xfrm>
          <a:prstGeom prst="rect">
            <a:avLst/>
          </a:prstGeom>
          <a:noFill/>
        </p:spPr>
        <p:txBody>
          <a:bodyPr wrap="none" rtlCol="0">
            <a:spAutoFit/>
          </a:bodyPr>
          <a:lstStyle/>
          <a:p>
            <a:r>
              <a:rPr lang="en-US" sz="1200" dirty="0" smtClean="0"/>
              <a:t>Train then</a:t>
            </a:r>
          </a:p>
          <a:p>
            <a:r>
              <a:rPr lang="en-US" sz="1200" dirty="0" smtClean="0"/>
              <a:t>Qualified</a:t>
            </a:r>
            <a:endParaRPr lang="en-US" sz="1200" dirty="0"/>
          </a:p>
        </p:txBody>
      </p:sp>
      <p:cxnSp>
        <p:nvCxnSpPr>
          <p:cNvPr id="55" name="Straight Connector 54"/>
          <p:cNvCxnSpPr/>
          <p:nvPr/>
        </p:nvCxnSpPr>
        <p:spPr>
          <a:xfrm>
            <a:off x="9051476" y="3003953"/>
            <a:ext cx="102802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018820" y="3885665"/>
            <a:ext cx="102802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140400" y="3411020"/>
            <a:ext cx="767711" cy="461665"/>
          </a:xfrm>
          <a:prstGeom prst="rect">
            <a:avLst/>
          </a:prstGeom>
          <a:noFill/>
        </p:spPr>
        <p:txBody>
          <a:bodyPr wrap="none" rtlCol="0">
            <a:spAutoFit/>
          </a:bodyPr>
          <a:lstStyle/>
          <a:p>
            <a:r>
              <a:rPr lang="en-US" sz="1200" dirty="0" smtClean="0"/>
              <a:t>Hire then</a:t>
            </a:r>
          </a:p>
          <a:p>
            <a:r>
              <a:rPr lang="en-US" sz="1200" dirty="0" smtClean="0"/>
              <a:t>Qualified</a:t>
            </a:r>
            <a:endParaRPr lang="en-US" sz="1200" dirty="0"/>
          </a:p>
        </p:txBody>
      </p:sp>
      <p:cxnSp>
        <p:nvCxnSpPr>
          <p:cNvPr id="58" name="Straight Connector 57"/>
          <p:cNvCxnSpPr/>
          <p:nvPr/>
        </p:nvCxnSpPr>
        <p:spPr>
          <a:xfrm>
            <a:off x="9024268" y="4723841"/>
            <a:ext cx="10280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145848" y="4249196"/>
            <a:ext cx="713657" cy="461665"/>
          </a:xfrm>
          <a:prstGeom prst="rect">
            <a:avLst/>
          </a:prstGeom>
          <a:noFill/>
        </p:spPr>
        <p:txBody>
          <a:bodyPr wrap="none" rtlCol="0">
            <a:spAutoFit/>
          </a:bodyPr>
          <a:lstStyle/>
          <a:p>
            <a:r>
              <a:rPr lang="en-US" sz="1200" dirty="0" smtClean="0"/>
              <a:t>Unfilled</a:t>
            </a:r>
          </a:p>
          <a:p>
            <a:pPr algn="ctr"/>
            <a:r>
              <a:rPr lang="en-US" sz="1200" dirty="0" smtClean="0"/>
              <a:t>Demand</a:t>
            </a:r>
            <a:endParaRPr lang="en-US" sz="1200" dirty="0"/>
          </a:p>
        </p:txBody>
      </p:sp>
    </p:spTree>
    <p:extLst>
      <p:ext uri="{BB962C8B-B14F-4D97-AF65-F5344CB8AC3E}">
        <p14:creationId xmlns:p14="http://schemas.microsoft.com/office/powerpoint/2010/main" val="1485580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Preliminary results</a:t>
            </a:r>
            <a:endParaRPr lang="en-US" dirty="0"/>
          </a:p>
        </p:txBody>
      </p:sp>
      <p:sp>
        <p:nvSpPr>
          <p:cNvPr id="3" name="Title 2"/>
          <p:cNvSpPr>
            <a:spLocks noGrp="1"/>
          </p:cNvSpPr>
          <p:nvPr>
            <p:ph type="title"/>
          </p:nvPr>
        </p:nvSpPr>
        <p:spPr/>
        <p:txBody>
          <a:bodyPr/>
          <a:lstStyle/>
          <a:p>
            <a:r>
              <a:rPr lang="en-US" dirty="0" smtClean="0"/>
              <a:t>RMO Results and comparisons (2012)</a:t>
            </a:r>
            <a:endParaRPr lang="en-US" dirty="0"/>
          </a:p>
        </p:txBody>
      </p:sp>
      <p:sp>
        <p:nvSpPr>
          <p:cNvPr id="8" name="TextBox 7"/>
          <p:cNvSpPr txBox="1"/>
          <p:nvPr/>
        </p:nvSpPr>
        <p:spPr>
          <a:xfrm>
            <a:off x="4986779" y="5538796"/>
            <a:ext cx="5780172" cy="738664"/>
          </a:xfrm>
          <a:prstGeom prst="rect">
            <a:avLst/>
          </a:prstGeom>
          <a:noFill/>
        </p:spPr>
        <p:txBody>
          <a:bodyPr wrap="none" rtlCol="0">
            <a:spAutoFit/>
          </a:bodyPr>
          <a:lstStyle/>
          <a:p>
            <a:pPr marL="0" lvl="2"/>
            <a:r>
              <a:rPr lang="en-US" sz="1400" dirty="0"/>
              <a:t>Lyle Ramshaw and Robert E. Tarjan. "A weight-scaling algorithm for min-cost </a:t>
            </a:r>
          </a:p>
          <a:p>
            <a:pPr marL="0" lvl="2"/>
            <a:r>
              <a:rPr lang="en-US" sz="1400" dirty="0"/>
              <a:t>imperfect </a:t>
            </a:r>
            <a:r>
              <a:rPr lang="en-US" sz="1400" dirty="0" err="1"/>
              <a:t>matchings</a:t>
            </a:r>
            <a:r>
              <a:rPr lang="en-US" sz="1400" dirty="0"/>
              <a:t> in bipartite graphs",53rd Annual IEEE Symposium on </a:t>
            </a:r>
          </a:p>
          <a:p>
            <a:pPr marL="0" lvl="2"/>
            <a:r>
              <a:rPr lang="en-US" sz="1400" dirty="0"/>
              <a:t>Foundations of Computer Science (FOCS'12), pp. 581--590, 2012</a:t>
            </a:r>
          </a:p>
        </p:txBody>
      </p:sp>
      <p:grpSp>
        <p:nvGrpSpPr>
          <p:cNvPr id="9" name="Group 33"/>
          <p:cNvGrpSpPr>
            <a:grpSpLocks/>
          </p:cNvGrpSpPr>
          <p:nvPr/>
        </p:nvGrpSpPr>
        <p:grpSpPr bwMode="auto">
          <a:xfrm>
            <a:off x="7557582" y="1880146"/>
            <a:ext cx="2720973" cy="3065859"/>
            <a:chOff x="1840" y="768"/>
            <a:chExt cx="1714" cy="2575"/>
          </a:xfrm>
        </p:grpSpPr>
        <p:sp>
          <p:nvSpPr>
            <p:cNvPr id="10" name="Text Box 4"/>
            <p:cNvSpPr txBox="1">
              <a:spLocks noChangeArrowheads="1"/>
            </p:cNvSpPr>
            <p:nvPr/>
          </p:nvSpPr>
          <p:spPr bwMode="auto">
            <a:xfrm>
              <a:off x="1858" y="1152"/>
              <a:ext cx="2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e1</a:t>
              </a:r>
            </a:p>
          </p:txBody>
        </p:sp>
        <p:sp>
          <p:nvSpPr>
            <p:cNvPr id="11" name="Text Box 5"/>
            <p:cNvSpPr txBox="1">
              <a:spLocks noChangeArrowheads="1"/>
            </p:cNvSpPr>
            <p:nvPr/>
          </p:nvSpPr>
          <p:spPr bwMode="auto">
            <a:xfrm>
              <a:off x="1858" y="1785"/>
              <a:ext cx="2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e2</a:t>
              </a:r>
            </a:p>
          </p:txBody>
        </p:sp>
        <p:sp>
          <p:nvSpPr>
            <p:cNvPr id="12" name="Text Box 6"/>
            <p:cNvSpPr txBox="1">
              <a:spLocks noChangeArrowheads="1"/>
            </p:cNvSpPr>
            <p:nvPr/>
          </p:nvSpPr>
          <p:spPr bwMode="auto">
            <a:xfrm>
              <a:off x="3186" y="1104"/>
              <a:ext cx="31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jb1</a:t>
              </a:r>
            </a:p>
          </p:txBody>
        </p:sp>
        <p:sp>
          <p:nvSpPr>
            <p:cNvPr id="13" name="Text Box 7"/>
            <p:cNvSpPr txBox="1">
              <a:spLocks noChangeArrowheads="1"/>
            </p:cNvSpPr>
            <p:nvPr/>
          </p:nvSpPr>
          <p:spPr bwMode="auto">
            <a:xfrm>
              <a:off x="3196" y="1728"/>
              <a:ext cx="31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jb2</a:t>
              </a:r>
            </a:p>
          </p:txBody>
        </p:sp>
        <p:sp>
          <p:nvSpPr>
            <p:cNvPr id="14" name="Text Box 8"/>
            <p:cNvSpPr txBox="1">
              <a:spLocks noChangeArrowheads="1"/>
            </p:cNvSpPr>
            <p:nvPr/>
          </p:nvSpPr>
          <p:spPr bwMode="auto">
            <a:xfrm>
              <a:off x="3244" y="2491"/>
              <a:ext cx="31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jb3</a:t>
              </a:r>
            </a:p>
          </p:txBody>
        </p:sp>
        <p:sp>
          <p:nvSpPr>
            <p:cNvPr id="15" name="Text Box 9"/>
            <p:cNvSpPr txBox="1">
              <a:spLocks noChangeArrowheads="1"/>
            </p:cNvSpPr>
            <p:nvPr/>
          </p:nvSpPr>
          <p:spPr bwMode="auto">
            <a:xfrm>
              <a:off x="3244" y="3033"/>
              <a:ext cx="31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jb4</a:t>
              </a:r>
            </a:p>
          </p:txBody>
        </p:sp>
        <p:sp>
          <p:nvSpPr>
            <p:cNvPr id="16" name="Text Box 10"/>
            <p:cNvSpPr txBox="1">
              <a:spLocks noChangeArrowheads="1"/>
            </p:cNvSpPr>
            <p:nvPr/>
          </p:nvSpPr>
          <p:spPr bwMode="auto">
            <a:xfrm>
              <a:off x="1852" y="2112"/>
              <a:ext cx="2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h1</a:t>
              </a:r>
            </a:p>
          </p:txBody>
        </p:sp>
        <p:sp>
          <p:nvSpPr>
            <p:cNvPr id="17" name="Text Box 11"/>
            <p:cNvSpPr txBox="1">
              <a:spLocks noChangeArrowheads="1"/>
            </p:cNvSpPr>
            <p:nvPr/>
          </p:nvSpPr>
          <p:spPr bwMode="auto">
            <a:xfrm>
              <a:off x="1852" y="768"/>
              <a:ext cx="2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g1</a:t>
              </a:r>
            </a:p>
          </p:txBody>
        </p:sp>
        <p:sp>
          <p:nvSpPr>
            <p:cNvPr id="18" name="Text Box 12"/>
            <p:cNvSpPr txBox="1">
              <a:spLocks noChangeArrowheads="1"/>
            </p:cNvSpPr>
            <p:nvPr/>
          </p:nvSpPr>
          <p:spPr bwMode="auto">
            <a:xfrm>
              <a:off x="1864" y="1536"/>
              <a:ext cx="2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g2</a:t>
              </a:r>
            </a:p>
          </p:txBody>
        </p:sp>
        <p:sp>
          <p:nvSpPr>
            <p:cNvPr id="19" name="Text Box 13"/>
            <p:cNvSpPr txBox="1">
              <a:spLocks noChangeArrowheads="1"/>
            </p:cNvSpPr>
            <p:nvPr/>
          </p:nvSpPr>
          <p:spPr bwMode="auto">
            <a:xfrm>
              <a:off x="1852" y="2592"/>
              <a:ext cx="2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g3</a:t>
              </a:r>
            </a:p>
          </p:txBody>
        </p:sp>
        <p:sp>
          <p:nvSpPr>
            <p:cNvPr id="20" name="Text Box 14"/>
            <p:cNvSpPr txBox="1">
              <a:spLocks noChangeArrowheads="1"/>
            </p:cNvSpPr>
            <p:nvPr/>
          </p:nvSpPr>
          <p:spPr bwMode="auto">
            <a:xfrm>
              <a:off x="1840" y="3024"/>
              <a:ext cx="2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g4</a:t>
              </a:r>
            </a:p>
          </p:txBody>
        </p:sp>
        <p:sp>
          <p:nvSpPr>
            <p:cNvPr id="21" name="Line 15"/>
            <p:cNvSpPr>
              <a:spLocks noChangeShapeType="1"/>
            </p:cNvSpPr>
            <p:nvPr/>
          </p:nvSpPr>
          <p:spPr bwMode="auto">
            <a:xfrm>
              <a:off x="2092" y="912"/>
              <a:ext cx="1104"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6"/>
            <p:cNvSpPr>
              <a:spLocks noChangeShapeType="1"/>
            </p:cNvSpPr>
            <p:nvPr/>
          </p:nvSpPr>
          <p:spPr bwMode="auto">
            <a:xfrm flipH="1" flipV="1">
              <a:off x="2092" y="1632"/>
              <a:ext cx="1104" cy="19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7"/>
            <p:cNvSpPr>
              <a:spLocks noChangeShapeType="1"/>
            </p:cNvSpPr>
            <p:nvPr/>
          </p:nvSpPr>
          <p:spPr bwMode="auto">
            <a:xfrm flipH="1">
              <a:off x="2092" y="2592"/>
              <a:ext cx="1152"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8"/>
            <p:cNvSpPr>
              <a:spLocks noChangeShapeType="1"/>
            </p:cNvSpPr>
            <p:nvPr/>
          </p:nvSpPr>
          <p:spPr bwMode="auto">
            <a:xfrm flipH="1" flipV="1">
              <a:off x="2092" y="3120"/>
              <a:ext cx="1152" cy="4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9"/>
            <p:cNvSpPr>
              <a:spLocks noChangeShapeType="1"/>
            </p:cNvSpPr>
            <p:nvPr/>
          </p:nvSpPr>
          <p:spPr bwMode="auto">
            <a:xfrm flipV="1">
              <a:off x="2092" y="1200"/>
              <a:ext cx="110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0"/>
            <p:cNvSpPr>
              <a:spLocks noChangeShapeType="1"/>
            </p:cNvSpPr>
            <p:nvPr/>
          </p:nvSpPr>
          <p:spPr bwMode="auto">
            <a:xfrm>
              <a:off x="2092" y="1248"/>
              <a:ext cx="1104"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2"/>
            <p:cNvSpPr>
              <a:spLocks noChangeShapeType="1"/>
            </p:cNvSpPr>
            <p:nvPr/>
          </p:nvSpPr>
          <p:spPr bwMode="auto">
            <a:xfrm>
              <a:off x="2092" y="1248"/>
              <a:ext cx="1152" cy="13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5"/>
            <p:cNvSpPr>
              <a:spLocks noChangeShapeType="1"/>
            </p:cNvSpPr>
            <p:nvPr/>
          </p:nvSpPr>
          <p:spPr bwMode="auto">
            <a:xfrm flipV="1">
              <a:off x="2112" y="1200"/>
              <a:ext cx="1104"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6"/>
            <p:cNvSpPr>
              <a:spLocks noChangeShapeType="1"/>
            </p:cNvSpPr>
            <p:nvPr/>
          </p:nvSpPr>
          <p:spPr bwMode="auto">
            <a:xfrm>
              <a:off x="2064" y="1872"/>
              <a:ext cx="120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7"/>
            <p:cNvSpPr>
              <a:spLocks noChangeShapeType="1"/>
            </p:cNvSpPr>
            <p:nvPr/>
          </p:nvSpPr>
          <p:spPr bwMode="auto">
            <a:xfrm>
              <a:off x="2112" y="1248"/>
              <a:ext cx="1104" cy="19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8"/>
            <p:cNvSpPr>
              <a:spLocks noChangeShapeType="1"/>
            </p:cNvSpPr>
            <p:nvPr/>
          </p:nvSpPr>
          <p:spPr bwMode="auto">
            <a:xfrm flipV="1">
              <a:off x="2112" y="1200"/>
              <a:ext cx="1104" cy="100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9"/>
            <p:cNvSpPr>
              <a:spLocks noChangeShapeType="1"/>
            </p:cNvSpPr>
            <p:nvPr/>
          </p:nvSpPr>
          <p:spPr bwMode="auto">
            <a:xfrm flipV="1">
              <a:off x="2112" y="1824"/>
              <a:ext cx="1056" cy="38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0"/>
            <p:cNvSpPr>
              <a:spLocks noChangeShapeType="1"/>
            </p:cNvSpPr>
            <p:nvPr/>
          </p:nvSpPr>
          <p:spPr bwMode="auto">
            <a:xfrm>
              <a:off x="2112" y="2208"/>
              <a:ext cx="1152" cy="38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1"/>
            <p:cNvSpPr>
              <a:spLocks noChangeShapeType="1"/>
            </p:cNvSpPr>
            <p:nvPr/>
          </p:nvSpPr>
          <p:spPr bwMode="auto">
            <a:xfrm>
              <a:off x="2112" y="2208"/>
              <a:ext cx="1104" cy="96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026" name="Object 2"/>
          <p:cNvGraphicFramePr>
            <a:graphicFrameLocks noChangeAspect="1"/>
          </p:cNvGraphicFramePr>
          <p:nvPr/>
        </p:nvGraphicFramePr>
        <p:xfrm>
          <a:off x="7617617" y="5114608"/>
          <a:ext cx="2679700" cy="355600"/>
        </p:xfrm>
        <a:graphic>
          <a:graphicData uri="http://schemas.openxmlformats.org/presentationml/2006/ole">
            <mc:AlternateContent xmlns:mc="http://schemas.openxmlformats.org/markup-compatibility/2006">
              <mc:Choice xmlns:v="urn:schemas-microsoft-com:vml" Requires="v">
                <p:oleObj spid="_x0000_s5133" name="Equation" r:id="rId4" imgW="1422400" imgH="254000" progId="Equation.3">
                  <p:embed/>
                </p:oleObj>
              </mc:Choice>
              <mc:Fallback>
                <p:oleObj name="Equation" r:id="rId4" imgW="14224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617" y="5114608"/>
                        <a:ext cx="2679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 name="Picture 35"/>
          <p:cNvPicPr>
            <a:picLocks noChangeAspect="1"/>
          </p:cNvPicPr>
          <p:nvPr/>
        </p:nvPicPr>
        <p:blipFill>
          <a:blip r:embed="rId6"/>
          <a:stretch>
            <a:fillRect/>
          </a:stretch>
        </p:blipFill>
        <p:spPr>
          <a:xfrm>
            <a:off x="1178801" y="1382610"/>
            <a:ext cx="4571987" cy="3663404"/>
          </a:xfrm>
          <a:prstGeom prst="rect">
            <a:avLst/>
          </a:prstGeom>
        </p:spPr>
      </p:pic>
      <p:sp>
        <p:nvSpPr>
          <p:cNvPr id="37" name="TextBox 36"/>
          <p:cNvSpPr txBox="1"/>
          <p:nvPr/>
        </p:nvSpPr>
        <p:spPr>
          <a:xfrm>
            <a:off x="1301678" y="4919616"/>
            <a:ext cx="3097515" cy="1477328"/>
          </a:xfrm>
          <a:prstGeom prst="rect">
            <a:avLst/>
          </a:prstGeom>
          <a:noFill/>
        </p:spPr>
        <p:txBody>
          <a:bodyPr wrap="none" rtlCol="0">
            <a:spAutoFit/>
          </a:bodyPr>
          <a:lstStyle/>
          <a:p>
            <a:r>
              <a:rPr lang="en-US" dirty="0"/>
              <a:t>Solver Code:</a:t>
            </a:r>
          </a:p>
          <a:p>
            <a:r>
              <a:rPr lang="en-US" dirty="0"/>
              <a:t>1 – Auction Algorithm</a:t>
            </a:r>
          </a:p>
          <a:p>
            <a:r>
              <a:rPr lang="en-US" dirty="0"/>
              <a:t>2 – Flow Assignment Algorithm</a:t>
            </a:r>
          </a:p>
          <a:p>
            <a:r>
              <a:rPr lang="en-US" dirty="0"/>
              <a:t>3 – Hungarian Method</a:t>
            </a:r>
          </a:p>
          <a:p>
            <a:r>
              <a:rPr lang="en-US" dirty="0"/>
              <a:t>5 - </a:t>
            </a:r>
            <a:r>
              <a:rPr lang="en-US" dirty="0" err="1"/>
              <a:t>Gurobi</a:t>
            </a:r>
            <a:endParaRPr lang="en-US" dirty="0"/>
          </a:p>
        </p:txBody>
      </p:sp>
      <p:sp>
        <p:nvSpPr>
          <p:cNvPr id="7" name="TextBox 6"/>
          <p:cNvSpPr txBox="1"/>
          <p:nvPr/>
        </p:nvSpPr>
        <p:spPr>
          <a:xfrm>
            <a:off x="1089211" y="1229481"/>
            <a:ext cx="614271" cy="246221"/>
          </a:xfrm>
          <a:prstGeom prst="rect">
            <a:avLst/>
          </a:prstGeom>
          <a:noFill/>
        </p:spPr>
        <p:txBody>
          <a:bodyPr wrap="none" rtlCol="0">
            <a:spAutoFit/>
          </a:bodyPr>
          <a:lstStyle/>
          <a:p>
            <a:r>
              <a:rPr lang="en-US" sz="1000" dirty="0"/>
              <a:t>Seconds</a:t>
            </a:r>
          </a:p>
        </p:txBody>
      </p:sp>
    </p:spTree>
    <p:extLst>
      <p:ext uri="{BB962C8B-B14F-4D97-AF65-F5344CB8AC3E}">
        <p14:creationId xmlns:p14="http://schemas.microsoft.com/office/powerpoint/2010/main" val="1139410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Suitability Score: Multi-objective optimization</a:t>
            </a:r>
            <a:endParaRPr lang="en-US" sz="4000" dirty="0"/>
          </a:p>
        </p:txBody>
      </p:sp>
      <p:sp>
        <p:nvSpPr>
          <p:cNvPr id="5" name="Content Placeholder 4"/>
          <p:cNvSpPr>
            <a:spLocks noGrp="1"/>
          </p:cNvSpPr>
          <p:nvPr>
            <p:ph idx="1"/>
          </p:nvPr>
        </p:nvSpPr>
        <p:spPr/>
        <p:txBody>
          <a:bodyPr>
            <a:normAutofit/>
          </a:bodyPr>
          <a:lstStyle/>
          <a:p>
            <a:r>
              <a:rPr lang="en-US" dirty="0" smtClean="0"/>
              <a:t>To compute the employee-job suitability score we consider the weighted average of various resource matching objectives</a:t>
            </a:r>
          </a:p>
          <a:p>
            <a:pPr lvl="1"/>
            <a:r>
              <a:rPr lang="en-US" dirty="0" smtClean="0"/>
              <a:t>Skill matching score</a:t>
            </a:r>
          </a:p>
          <a:p>
            <a:pPr lvl="1"/>
            <a:r>
              <a:rPr lang="en-US" dirty="0" smtClean="0"/>
              <a:t>Capacity Availability Score </a:t>
            </a:r>
          </a:p>
          <a:p>
            <a:pPr lvl="1"/>
            <a:r>
              <a:rPr lang="en-US" dirty="0" smtClean="0"/>
              <a:t>Allocation (cost) score</a:t>
            </a:r>
          </a:p>
          <a:p>
            <a:pPr lvl="1"/>
            <a:r>
              <a:rPr lang="en-US" dirty="0" smtClean="0"/>
              <a:t>Weights reflecting the relative importance of the matching objectives can be defined by the user</a:t>
            </a:r>
          </a:p>
          <a:p>
            <a:pPr lvl="2"/>
            <a:r>
              <a:rPr lang="en-US" dirty="0" smtClean="0"/>
              <a:t>Or we have developed a proprietary methodology that determines the objectives weights by a pairwise comparison reflecting the preference intensity of one objective respect to the other one</a:t>
            </a:r>
          </a:p>
          <a:p>
            <a:r>
              <a:rPr lang="en-US" dirty="0" smtClean="0"/>
              <a:t>Suitability Score = (weight)*skill matching score + (weight)*Capacity score + (weight)*Allocation score</a:t>
            </a:r>
          </a:p>
        </p:txBody>
      </p:sp>
    </p:spTree>
    <p:extLst>
      <p:ext uri="{BB962C8B-B14F-4D97-AF65-F5344CB8AC3E}">
        <p14:creationId xmlns:p14="http://schemas.microsoft.com/office/powerpoint/2010/main" val="1946870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sz="3200"/>
              <a:t>RP Planning Process</a:t>
            </a:r>
          </a:p>
        </p:txBody>
      </p:sp>
      <p:sp>
        <p:nvSpPr>
          <p:cNvPr id="21507" name="Text Box 3"/>
          <p:cNvSpPr txBox="1">
            <a:spLocks noChangeArrowheads="1"/>
          </p:cNvSpPr>
          <p:nvPr/>
        </p:nvSpPr>
        <p:spPr bwMode="auto">
          <a:xfrm>
            <a:off x="2057400" y="4953000"/>
            <a:ext cx="8229600" cy="1492716"/>
          </a:xfrm>
          <a:prstGeom prst="rect">
            <a:avLst/>
          </a:prstGeom>
          <a:noFill/>
          <a:ln w="9525">
            <a:noFill/>
            <a:miter lim="800000"/>
            <a:headEnd/>
            <a:tailEnd/>
          </a:ln>
        </p:spPr>
        <p:txBody>
          <a:bodyPr>
            <a:spAutoFit/>
          </a:bodyPr>
          <a:lstStyle/>
          <a:p>
            <a:pPr>
              <a:spcBef>
                <a:spcPct val="50000"/>
              </a:spcBef>
            </a:pPr>
            <a:r>
              <a:rPr lang="en-US" sz="1400" b="1">
                <a:solidFill>
                  <a:srgbClr val="0071B5"/>
                </a:solidFill>
              </a:rPr>
              <a:t>Workforce planning cycle</a:t>
            </a:r>
            <a:r>
              <a:rPr lang="en-US" sz="1400">
                <a:solidFill>
                  <a:srgbClr val="000000"/>
                </a:solidFill>
              </a:rPr>
              <a:t> represents a connection between execution and planning for labor demand and  supply under uncertainty.</a:t>
            </a:r>
          </a:p>
          <a:p>
            <a:pPr>
              <a:spcBef>
                <a:spcPct val="50000"/>
              </a:spcBef>
            </a:pPr>
            <a:r>
              <a:rPr lang="en-US" sz="1400">
                <a:solidFill>
                  <a:srgbClr val="000000"/>
                </a:solidFill>
              </a:rPr>
              <a:t>The planning cycle is fed by the current status of the resources and the expected labor demand for future periods, then the planning tool forecasts resource capacity to satisfy the future demand minimizing gap and maximizing utilization. The managers execute project scheduling based on soft allocation and fulfillment plans planned to anticipate future demand and labor supply. </a:t>
            </a:r>
          </a:p>
        </p:txBody>
      </p:sp>
      <p:cxnSp>
        <p:nvCxnSpPr>
          <p:cNvPr id="364548" name="AutoShape 23"/>
          <p:cNvCxnSpPr>
            <a:cxnSpLocks noChangeShapeType="1"/>
            <a:stCxn id="21521" idx="1"/>
            <a:endCxn id="21541" idx="0"/>
          </p:cNvCxnSpPr>
          <p:nvPr/>
        </p:nvCxnSpPr>
        <p:spPr bwMode="auto">
          <a:xfrm rot="5400000">
            <a:off x="6286500" y="2933700"/>
            <a:ext cx="457200" cy="685800"/>
          </a:xfrm>
          <a:prstGeom prst="bentConnector3">
            <a:avLst>
              <a:gd name="adj1" fmla="val 50000"/>
            </a:avLst>
          </a:prstGeom>
          <a:noFill/>
          <a:ln w="9525">
            <a:solidFill>
              <a:srgbClr val="009900"/>
            </a:solidFill>
            <a:miter lim="800000"/>
            <a:headEnd/>
            <a:tailEnd type="triangle" w="med" len="med"/>
          </a:ln>
        </p:spPr>
      </p:cxnSp>
      <p:cxnSp>
        <p:nvCxnSpPr>
          <p:cNvPr id="364549" name="AutoShape 31"/>
          <p:cNvCxnSpPr>
            <a:cxnSpLocks noChangeShapeType="1"/>
          </p:cNvCxnSpPr>
          <p:nvPr/>
        </p:nvCxnSpPr>
        <p:spPr bwMode="auto">
          <a:xfrm>
            <a:off x="3962400" y="3657600"/>
            <a:ext cx="1752600" cy="0"/>
          </a:xfrm>
          <a:prstGeom prst="straightConnector1">
            <a:avLst/>
          </a:prstGeom>
          <a:noFill/>
          <a:ln w="9525">
            <a:solidFill>
              <a:srgbClr val="CC3300"/>
            </a:solidFill>
            <a:prstDash val="dash"/>
            <a:round/>
            <a:headEnd/>
            <a:tailEnd type="triangle" w="med" len="med"/>
          </a:ln>
        </p:spPr>
      </p:cxnSp>
      <p:cxnSp>
        <p:nvCxnSpPr>
          <p:cNvPr id="364550" name="AutoShape 36"/>
          <p:cNvCxnSpPr>
            <a:cxnSpLocks noChangeShapeType="1"/>
          </p:cNvCxnSpPr>
          <p:nvPr/>
        </p:nvCxnSpPr>
        <p:spPr bwMode="auto">
          <a:xfrm rot="16200000" flipH="1">
            <a:off x="6420644" y="2418557"/>
            <a:ext cx="112713" cy="762000"/>
          </a:xfrm>
          <a:prstGeom prst="bentConnector2">
            <a:avLst/>
          </a:prstGeom>
          <a:noFill/>
          <a:ln w="9525">
            <a:solidFill>
              <a:srgbClr val="008000"/>
            </a:solidFill>
            <a:miter lim="800000"/>
            <a:headEnd/>
            <a:tailEnd type="triangle" w="med" len="med"/>
          </a:ln>
        </p:spPr>
      </p:cxnSp>
      <p:cxnSp>
        <p:nvCxnSpPr>
          <p:cNvPr id="364551" name="AutoShape 37"/>
          <p:cNvCxnSpPr>
            <a:cxnSpLocks noChangeShapeType="1"/>
            <a:endCxn id="21543" idx="1"/>
          </p:cNvCxnSpPr>
          <p:nvPr/>
        </p:nvCxnSpPr>
        <p:spPr bwMode="auto">
          <a:xfrm flipV="1">
            <a:off x="3429000" y="2439988"/>
            <a:ext cx="2286000" cy="74612"/>
          </a:xfrm>
          <a:prstGeom prst="straightConnector1">
            <a:avLst/>
          </a:prstGeom>
          <a:noFill/>
          <a:ln w="9525">
            <a:solidFill>
              <a:srgbClr val="CC3300"/>
            </a:solidFill>
            <a:round/>
            <a:headEnd/>
            <a:tailEnd type="triangle" w="med" len="med"/>
          </a:ln>
        </p:spPr>
      </p:cxnSp>
      <p:cxnSp>
        <p:nvCxnSpPr>
          <p:cNvPr id="364552" name="AutoShape 24"/>
          <p:cNvCxnSpPr>
            <a:cxnSpLocks noChangeShapeType="1"/>
            <a:stCxn id="21521" idx="1"/>
            <a:endCxn id="21562" idx="0"/>
          </p:cNvCxnSpPr>
          <p:nvPr/>
        </p:nvCxnSpPr>
        <p:spPr bwMode="auto">
          <a:xfrm rot="16200000" flipH="1">
            <a:off x="7010400" y="2895600"/>
            <a:ext cx="457200" cy="762000"/>
          </a:xfrm>
          <a:prstGeom prst="bentConnector3">
            <a:avLst>
              <a:gd name="adj1" fmla="val 50000"/>
            </a:avLst>
          </a:prstGeom>
          <a:noFill/>
          <a:ln w="9525">
            <a:solidFill>
              <a:srgbClr val="336699"/>
            </a:solidFill>
            <a:miter lim="800000"/>
            <a:headEnd/>
            <a:tailEnd type="triangle" w="med" len="med"/>
          </a:ln>
        </p:spPr>
      </p:cxnSp>
      <p:grpSp>
        <p:nvGrpSpPr>
          <p:cNvPr id="2" name="Group 9"/>
          <p:cNvGrpSpPr>
            <a:grpSpLocks/>
          </p:cNvGrpSpPr>
          <p:nvPr/>
        </p:nvGrpSpPr>
        <p:grpSpPr bwMode="auto">
          <a:xfrm>
            <a:off x="7162800" y="3505200"/>
            <a:ext cx="914400" cy="774700"/>
            <a:chOff x="3552" y="2208"/>
            <a:chExt cx="576" cy="488"/>
          </a:xfrm>
        </p:grpSpPr>
        <p:sp>
          <p:nvSpPr>
            <p:cNvPr id="21562" name="Rectangle 22"/>
            <p:cNvSpPr>
              <a:spLocks noChangeArrowheads="1"/>
            </p:cNvSpPr>
            <p:nvPr/>
          </p:nvSpPr>
          <p:spPr bwMode="auto">
            <a:xfrm>
              <a:off x="3552" y="2208"/>
              <a:ext cx="576" cy="144"/>
            </a:xfrm>
            <a:prstGeom prst="rect">
              <a:avLst/>
            </a:prstGeom>
            <a:solidFill>
              <a:srgbClr val="336699"/>
            </a:solidFill>
            <a:ln w="9525">
              <a:solidFill>
                <a:srgbClr val="336699"/>
              </a:solidFill>
              <a:miter lim="800000"/>
              <a:headEnd/>
              <a:tailEnd/>
            </a:ln>
          </p:spPr>
          <p:txBody>
            <a:bodyPr wrap="none" anchor="ctr"/>
            <a:lstStyle/>
            <a:p>
              <a:pPr algn="ctr"/>
              <a:r>
                <a:rPr lang="en-US" sz="900">
                  <a:solidFill>
                    <a:srgbClr val="FFFFFF"/>
                  </a:solidFill>
                </a:rPr>
                <a:t>Planning</a:t>
              </a:r>
            </a:p>
          </p:txBody>
        </p:sp>
        <p:sp>
          <p:nvSpPr>
            <p:cNvPr id="21563" name="Text Box 32"/>
            <p:cNvSpPr txBox="1">
              <a:spLocks noChangeArrowheads="1"/>
            </p:cNvSpPr>
            <p:nvPr/>
          </p:nvSpPr>
          <p:spPr bwMode="auto">
            <a:xfrm>
              <a:off x="3552" y="2376"/>
              <a:ext cx="576" cy="320"/>
            </a:xfrm>
            <a:prstGeom prst="rect">
              <a:avLst/>
            </a:prstGeom>
            <a:noFill/>
            <a:ln w="9525">
              <a:solidFill>
                <a:srgbClr val="336699"/>
              </a:solidFill>
              <a:miter lim="800000"/>
              <a:headEnd/>
              <a:tailEnd/>
            </a:ln>
          </p:spPr>
          <p:txBody>
            <a:bodyPr>
              <a:spAutoFit/>
            </a:bodyPr>
            <a:lstStyle/>
            <a:p>
              <a:pPr algn="ctr">
                <a:spcBef>
                  <a:spcPct val="50000"/>
                </a:spcBef>
              </a:pPr>
              <a:r>
                <a:rPr lang="en-US" sz="900" b="1">
                  <a:solidFill>
                    <a:srgbClr val="336699"/>
                  </a:solidFill>
                </a:rPr>
                <a:t>Soft Allocation &amp; Fulfillment Plan  Metrics</a:t>
              </a:r>
            </a:p>
          </p:txBody>
        </p:sp>
      </p:grpSp>
      <p:sp>
        <p:nvSpPr>
          <p:cNvPr id="364556" name="Text Box 39"/>
          <p:cNvSpPr txBox="1">
            <a:spLocks noChangeArrowheads="1"/>
          </p:cNvSpPr>
          <p:nvPr/>
        </p:nvSpPr>
        <p:spPr bwMode="auto">
          <a:xfrm>
            <a:off x="7162800" y="2286000"/>
            <a:ext cx="914400" cy="420688"/>
          </a:xfrm>
          <a:prstGeom prst="rect">
            <a:avLst/>
          </a:prstGeom>
          <a:solidFill>
            <a:srgbClr val="336699"/>
          </a:solidFill>
          <a:ln w="9525">
            <a:solidFill>
              <a:srgbClr val="336699"/>
            </a:solidFill>
            <a:miter lim="800000"/>
            <a:headEnd/>
            <a:tailEnd/>
          </a:ln>
        </p:spPr>
        <p:txBody>
          <a:bodyPr>
            <a:spAutoFit/>
          </a:bodyPr>
          <a:lstStyle/>
          <a:p>
            <a:pPr algn="ctr">
              <a:spcBef>
                <a:spcPct val="50000"/>
              </a:spcBef>
            </a:pPr>
            <a:r>
              <a:rPr lang="en-US" sz="700" b="1">
                <a:solidFill>
                  <a:srgbClr val="FFFFFF"/>
                </a:solidFill>
              </a:rPr>
              <a:t>Demand </a:t>
            </a:r>
            <a:br>
              <a:rPr lang="en-US" sz="700" b="1">
                <a:solidFill>
                  <a:srgbClr val="FFFFFF"/>
                </a:solidFill>
              </a:rPr>
            </a:br>
            <a:r>
              <a:rPr lang="en-US" sz="700" b="1">
                <a:solidFill>
                  <a:srgbClr val="FFFFFF"/>
                </a:solidFill>
              </a:rPr>
              <a:t>&amp; labor supply</a:t>
            </a:r>
            <a:br>
              <a:rPr lang="en-US" sz="700" b="1">
                <a:solidFill>
                  <a:srgbClr val="FFFFFF"/>
                </a:solidFill>
              </a:rPr>
            </a:br>
            <a:r>
              <a:rPr lang="en-US" sz="700" b="1">
                <a:solidFill>
                  <a:srgbClr val="FFFFFF"/>
                </a:solidFill>
              </a:rPr>
              <a:t>Forecast</a:t>
            </a:r>
          </a:p>
        </p:txBody>
      </p:sp>
      <p:sp>
        <p:nvSpPr>
          <p:cNvPr id="364557" name="Line 44"/>
          <p:cNvSpPr>
            <a:spLocks noChangeShapeType="1"/>
          </p:cNvSpPr>
          <p:nvPr/>
        </p:nvSpPr>
        <p:spPr bwMode="auto">
          <a:xfrm>
            <a:off x="4572000" y="2286000"/>
            <a:ext cx="0" cy="228600"/>
          </a:xfrm>
          <a:prstGeom prst="line">
            <a:avLst/>
          </a:prstGeom>
          <a:noFill/>
          <a:ln w="9525">
            <a:solidFill>
              <a:srgbClr val="CC3300"/>
            </a:solidFill>
            <a:round/>
            <a:headEnd/>
            <a:tailEnd type="triangle" w="med" len="med"/>
          </a:ln>
        </p:spPr>
        <p:txBody>
          <a:bodyPr/>
          <a:lstStyle/>
          <a:p>
            <a:pPr algn="ctr"/>
            <a:endParaRPr lang="en-US">
              <a:solidFill>
                <a:srgbClr val="000000"/>
              </a:solidFill>
            </a:endParaRPr>
          </a:p>
        </p:txBody>
      </p:sp>
      <p:grpSp>
        <p:nvGrpSpPr>
          <p:cNvPr id="3" name="Group 14"/>
          <p:cNvGrpSpPr>
            <a:grpSpLocks/>
          </p:cNvGrpSpPr>
          <p:nvPr/>
        </p:nvGrpSpPr>
        <p:grpSpPr bwMode="auto">
          <a:xfrm>
            <a:off x="2514600" y="1752600"/>
            <a:ext cx="2667000" cy="2527300"/>
            <a:chOff x="384" y="1104"/>
            <a:chExt cx="1680" cy="1592"/>
          </a:xfrm>
        </p:grpSpPr>
        <p:sp>
          <p:nvSpPr>
            <p:cNvPr id="21556" name="Text Box 45"/>
            <p:cNvSpPr txBox="1">
              <a:spLocks noChangeArrowheads="1"/>
            </p:cNvSpPr>
            <p:nvPr/>
          </p:nvSpPr>
          <p:spPr bwMode="auto">
            <a:xfrm>
              <a:off x="1440" y="1344"/>
              <a:ext cx="528" cy="160"/>
            </a:xfrm>
            <a:prstGeom prst="rect">
              <a:avLst/>
            </a:prstGeom>
            <a:solidFill>
              <a:srgbClr val="CC3300"/>
            </a:solidFill>
            <a:ln w="9525">
              <a:solidFill>
                <a:srgbClr val="CC3300"/>
              </a:solidFill>
              <a:miter lim="800000"/>
              <a:headEnd/>
              <a:tailEnd/>
            </a:ln>
          </p:spPr>
          <p:txBody>
            <a:bodyPr>
              <a:spAutoFit/>
            </a:bodyPr>
            <a:lstStyle/>
            <a:p>
              <a:pPr>
                <a:spcBef>
                  <a:spcPct val="50000"/>
                </a:spcBef>
              </a:pPr>
              <a:r>
                <a:rPr lang="en-US" sz="1000">
                  <a:solidFill>
                    <a:srgbClr val="FFFFFF"/>
                  </a:solidFill>
                </a:rPr>
                <a:t>Uncertainty</a:t>
              </a:r>
            </a:p>
          </p:txBody>
        </p:sp>
        <p:sp>
          <p:nvSpPr>
            <p:cNvPr id="21557" name="Text Box 11"/>
            <p:cNvSpPr txBox="1">
              <a:spLocks noChangeArrowheads="1"/>
            </p:cNvSpPr>
            <p:nvPr/>
          </p:nvSpPr>
          <p:spPr bwMode="auto">
            <a:xfrm>
              <a:off x="384" y="1488"/>
              <a:ext cx="576" cy="265"/>
            </a:xfrm>
            <a:prstGeom prst="rect">
              <a:avLst/>
            </a:prstGeom>
            <a:solidFill>
              <a:srgbClr val="336699"/>
            </a:solidFill>
            <a:ln w="9525">
              <a:solidFill>
                <a:srgbClr val="336699"/>
              </a:solidFill>
              <a:miter lim="800000"/>
              <a:headEnd/>
              <a:tailEnd/>
            </a:ln>
          </p:spPr>
          <p:txBody>
            <a:bodyPr>
              <a:spAutoFit/>
            </a:bodyPr>
            <a:lstStyle/>
            <a:p>
              <a:pPr algn="ctr">
                <a:spcBef>
                  <a:spcPct val="50000"/>
                </a:spcBef>
              </a:pPr>
              <a:r>
                <a:rPr lang="en-US" sz="700" b="1">
                  <a:solidFill>
                    <a:srgbClr val="FFFFFF"/>
                  </a:solidFill>
                </a:rPr>
                <a:t>Demand </a:t>
              </a:r>
              <a:br>
                <a:rPr lang="en-US" sz="700" b="1">
                  <a:solidFill>
                    <a:srgbClr val="FFFFFF"/>
                  </a:solidFill>
                </a:rPr>
              </a:br>
              <a:r>
                <a:rPr lang="en-US" sz="700" b="1">
                  <a:solidFill>
                    <a:srgbClr val="FFFFFF"/>
                  </a:solidFill>
                </a:rPr>
                <a:t>&amp; labor supply</a:t>
              </a:r>
              <a:br>
                <a:rPr lang="en-US" sz="700" b="1">
                  <a:solidFill>
                    <a:srgbClr val="FFFFFF"/>
                  </a:solidFill>
                </a:rPr>
              </a:br>
              <a:r>
                <a:rPr lang="en-US" sz="700" b="1">
                  <a:solidFill>
                    <a:srgbClr val="FFFFFF"/>
                  </a:solidFill>
                </a:rPr>
                <a:t>Forecast</a:t>
              </a:r>
            </a:p>
          </p:txBody>
        </p:sp>
        <p:cxnSp>
          <p:nvCxnSpPr>
            <p:cNvPr id="21558" name="AutoShape 15"/>
            <p:cNvCxnSpPr>
              <a:cxnSpLocks noChangeShapeType="1"/>
            </p:cNvCxnSpPr>
            <p:nvPr/>
          </p:nvCxnSpPr>
          <p:spPr bwMode="auto">
            <a:xfrm rot="-5400000">
              <a:off x="1200" y="912"/>
              <a:ext cx="672" cy="1056"/>
            </a:xfrm>
            <a:prstGeom prst="curvedConnector2">
              <a:avLst/>
            </a:prstGeom>
            <a:noFill/>
            <a:ln w="12700">
              <a:solidFill>
                <a:srgbClr val="336699"/>
              </a:solidFill>
              <a:round/>
              <a:headEnd/>
              <a:tailEnd/>
            </a:ln>
          </p:spPr>
        </p:cxnSp>
        <p:sp>
          <p:nvSpPr>
            <p:cNvPr id="21559" name="Text Box 18"/>
            <p:cNvSpPr txBox="1">
              <a:spLocks noChangeArrowheads="1"/>
            </p:cNvSpPr>
            <p:nvPr/>
          </p:nvSpPr>
          <p:spPr bwMode="auto">
            <a:xfrm>
              <a:off x="720" y="2376"/>
              <a:ext cx="576" cy="320"/>
            </a:xfrm>
            <a:prstGeom prst="rect">
              <a:avLst/>
            </a:prstGeom>
            <a:noFill/>
            <a:ln w="9525">
              <a:solidFill>
                <a:srgbClr val="336699"/>
              </a:solidFill>
              <a:miter lim="800000"/>
              <a:headEnd/>
              <a:tailEnd/>
            </a:ln>
          </p:spPr>
          <p:txBody>
            <a:bodyPr>
              <a:spAutoFit/>
            </a:bodyPr>
            <a:lstStyle/>
            <a:p>
              <a:pPr algn="ctr">
                <a:spcBef>
                  <a:spcPct val="50000"/>
                </a:spcBef>
              </a:pPr>
              <a:r>
                <a:rPr lang="en-US" sz="900" b="1">
                  <a:solidFill>
                    <a:srgbClr val="336699"/>
                  </a:solidFill>
                </a:rPr>
                <a:t>Soft Allocation &amp; Fulfillment Plan  Metrics</a:t>
              </a:r>
            </a:p>
          </p:txBody>
        </p:sp>
        <p:sp>
          <p:nvSpPr>
            <p:cNvPr id="21560" name="Rectangle 21"/>
            <p:cNvSpPr>
              <a:spLocks noChangeArrowheads="1"/>
            </p:cNvSpPr>
            <p:nvPr/>
          </p:nvSpPr>
          <p:spPr bwMode="auto">
            <a:xfrm>
              <a:off x="720" y="2208"/>
              <a:ext cx="576" cy="144"/>
            </a:xfrm>
            <a:prstGeom prst="rect">
              <a:avLst/>
            </a:prstGeom>
            <a:solidFill>
              <a:srgbClr val="336699"/>
            </a:solidFill>
            <a:ln w="9525">
              <a:solidFill>
                <a:srgbClr val="336699"/>
              </a:solidFill>
              <a:miter lim="800000"/>
              <a:headEnd/>
              <a:tailEnd/>
            </a:ln>
          </p:spPr>
          <p:txBody>
            <a:bodyPr wrap="none" anchor="ctr"/>
            <a:lstStyle/>
            <a:p>
              <a:pPr algn="ctr"/>
              <a:r>
                <a:rPr lang="en-US" sz="900">
                  <a:solidFill>
                    <a:srgbClr val="FFFFFF"/>
                  </a:solidFill>
                </a:rPr>
                <a:t>Planning</a:t>
              </a:r>
            </a:p>
          </p:txBody>
        </p:sp>
        <p:cxnSp>
          <p:nvCxnSpPr>
            <p:cNvPr id="21561" name="AutoShape 25"/>
            <p:cNvCxnSpPr>
              <a:cxnSpLocks noChangeShapeType="1"/>
              <a:stCxn id="21526" idx="1"/>
              <a:endCxn id="21560" idx="0"/>
            </p:cNvCxnSpPr>
            <p:nvPr/>
          </p:nvCxnSpPr>
          <p:spPr bwMode="auto">
            <a:xfrm>
              <a:off x="1008" y="1920"/>
              <a:ext cx="0" cy="288"/>
            </a:xfrm>
            <a:prstGeom prst="straightConnector1">
              <a:avLst/>
            </a:prstGeom>
            <a:noFill/>
            <a:ln w="9525">
              <a:solidFill>
                <a:srgbClr val="336699"/>
              </a:solidFill>
              <a:round/>
              <a:headEnd/>
              <a:tailEnd type="triangle" w="med" len="med"/>
            </a:ln>
          </p:spPr>
        </p:cxnSp>
      </p:grpSp>
      <p:cxnSp>
        <p:nvCxnSpPr>
          <p:cNvPr id="364565" name="AutoShape 29"/>
          <p:cNvCxnSpPr>
            <a:cxnSpLocks noChangeShapeType="1"/>
            <a:stCxn id="21544" idx="3"/>
            <a:endCxn id="21562" idx="1"/>
          </p:cNvCxnSpPr>
          <p:nvPr/>
        </p:nvCxnSpPr>
        <p:spPr bwMode="auto">
          <a:xfrm>
            <a:off x="6629400" y="3619500"/>
            <a:ext cx="533400" cy="0"/>
          </a:xfrm>
          <a:prstGeom prst="straightConnector1">
            <a:avLst/>
          </a:prstGeom>
          <a:noFill/>
          <a:ln w="9525">
            <a:solidFill>
              <a:srgbClr val="336699"/>
            </a:solidFill>
            <a:round/>
            <a:headEnd/>
            <a:tailEnd type="triangle" w="med" len="med"/>
          </a:ln>
        </p:spPr>
      </p:cxnSp>
      <p:cxnSp>
        <p:nvCxnSpPr>
          <p:cNvPr id="364566" name="AutoShape 35"/>
          <p:cNvCxnSpPr>
            <a:cxnSpLocks noChangeShapeType="1"/>
            <a:stCxn id="21557" idx="3"/>
            <a:endCxn id="21526" idx="0"/>
          </p:cNvCxnSpPr>
          <p:nvPr/>
        </p:nvCxnSpPr>
        <p:spPr bwMode="auto">
          <a:xfrm>
            <a:off x="3429000" y="2573338"/>
            <a:ext cx="76200" cy="322262"/>
          </a:xfrm>
          <a:prstGeom prst="bentConnector2">
            <a:avLst/>
          </a:prstGeom>
          <a:noFill/>
          <a:ln w="12700">
            <a:solidFill>
              <a:srgbClr val="336699"/>
            </a:solidFill>
            <a:miter lim="800000"/>
            <a:headEnd/>
            <a:tailEnd type="triangle" w="med" len="med"/>
          </a:ln>
        </p:spPr>
      </p:cxnSp>
      <p:sp>
        <p:nvSpPr>
          <p:cNvPr id="21519" name="Line 5"/>
          <p:cNvSpPr>
            <a:spLocks noChangeShapeType="1"/>
          </p:cNvSpPr>
          <p:nvPr/>
        </p:nvSpPr>
        <p:spPr bwMode="auto">
          <a:xfrm>
            <a:off x="2438400" y="2971800"/>
            <a:ext cx="8229600" cy="0"/>
          </a:xfrm>
          <a:prstGeom prst="line">
            <a:avLst/>
          </a:prstGeom>
          <a:noFill/>
          <a:ln w="28575">
            <a:solidFill>
              <a:schemeClr val="bg2"/>
            </a:solidFill>
            <a:round/>
            <a:headEnd/>
            <a:tailEnd/>
          </a:ln>
        </p:spPr>
        <p:txBody>
          <a:bodyPr/>
          <a:lstStyle/>
          <a:p>
            <a:pPr algn="ctr"/>
            <a:endParaRPr lang="en-US">
              <a:solidFill>
                <a:srgbClr val="000000"/>
              </a:solidFill>
            </a:endParaRPr>
          </a:p>
        </p:txBody>
      </p:sp>
      <p:sp>
        <p:nvSpPr>
          <p:cNvPr id="21520" name="Text Box 10"/>
          <p:cNvSpPr txBox="1">
            <a:spLocks noChangeArrowheads="1"/>
          </p:cNvSpPr>
          <p:nvPr/>
        </p:nvSpPr>
        <p:spPr bwMode="auto">
          <a:xfrm>
            <a:off x="6629400" y="3260726"/>
            <a:ext cx="762000" cy="244475"/>
          </a:xfrm>
          <a:prstGeom prst="rect">
            <a:avLst/>
          </a:prstGeom>
          <a:noFill/>
          <a:ln w="9525">
            <a:noFill/>
            <a:miter lim="800000"/>
            <a:headEnd/>
            <a:tailEnd/>
          </a:ln>
        </p:spPr>
        <p:txBody>
          <a:bodyPr>
            <a:spAutoFit/>
          </a:bodyPr>
          <a:lstStyle/>
          <a:p>
            <a:pPr>
              <a:spcBef>
                <a:spcPct val="50000"/>
              </a:spcBef>
            </a:pPr>
            <a:r>
              <a:rPr lang="en-US" sz="1000" b="1">
                <a:solidFill>
                  <a:srgbClr val="CC3300"/>
                </a:solidFill>
              </a:rPr>
              <a:t>Today</a:t>
            </a:r>
          </a:p>
        </p:txBody>
      </p:sp>
      <p:sp>
        <p:nvSpPr>
          <p:cNvPr id="21521" name="Line 9"/>
          <p:cNvSpPr>
            <a:spLocks noChangeShapeType="1"/>
          </p:cNvSpPr>
          <p:nvPr/>
        </p:nvSpPr>
        <p:spPr bwMode="auto">
          <a:xfrm>
            <a:off x="6858000" y="2895600"/>
            <a:ext cx="0" cy="152400"/>
          </a:xfrm>
          <a:prstGeom prst="line">
            <a:avLst/>
          </a:prstGeom>
          <a:noFill/>
          <a:ln w="9525">
            <a:solidFill>
              <a:schemeClr val="tx1"/>
            </a:solidFill>
            <a:round/>
            <a:headEnd/>
            <a:tailEnd/>
          </a:ln>
        </p:spPr>
        <p:txBody>
          <a:bodyPr/>
          <a:lstStyle/>
          <a:p>
            <a:pPr algn="ctr"/>
            <a:endParaRPr lang="en-US">
              <a:solidFill>
                <a:srgbClr val="000000"/>
              </a:solidFill>
            </a:endParaRPr>
          </a:p>
        </p:txBody>
      </p:sp>
      <p:sp>
        <p:nvSpPr>
          <p:cNvPr id="21522" name="Line 12"/>
          <p:cNvSpPr>
            <a:spLocks noChangeShapeType="1"/>
          </p:cNvSpPr>
          <p:nvPr/>
        </p:nvSpPr>
        <p:spPr bwMode="auto">
          <a:xfrm>
            <a:off x="8001000" y="2895600"/>
            <a:ext cx="0" cy="152400"/>
          </a:xfrm>
          <a:prstGeom prst="line">
            <a:avLst/>
          </a:prstGeom>
          <a:noFill/>
          <a:ln w="9525">
            <a:solidFill>
              <a:schemeClr val="bg2"/>
            </a:solidFill>
            <a:round/>
            <a:headEnd/>
            <a:tailEnd/>
          </a:ln>
        </p:spPr>
        <p:txBody>
          <a:bodyPr/>
          <a:lstStyle/>
          <a:p>
            <a:pPr algn="ctr"/>
            <a:endParaRPr lang="en-US">
              <a:solidFill>
                <a:srgbClr val="000000"/>
              </a:solidFill>
            </a:endParaRPr>
          </a:p>
        </p:txBody>
      </p:sp>
      <p:sp>
        <p:nvSpPr>
          <p:cNvPr id="21523" name="Line 20"/>
          <p:cNvSpPr>
            <a:spLocks noChangeShapeType="1"/>
          </p:cNvSpPr>
          <p:nvPr/>
        </p:nvSpPr>
        <p:spPr bwMode="auto">
          <a:xfrm>
            <a:off x="8915400" y="2895600"/>
            <a:ext cx="0" cy="152400"/>
          </a:xfrm>
          <a:prstGeom prst="line">
            <a:avLst/>
          </a:prstGeom>
          <a:noFill/>
          <a:ln w="9525">
            <a:solidFill>
              <a:schemeClr val="bg2"/>
            </a:solidFill>
            <a:round/>
            <a:headEnd/>
            <a:tailEnd/>
          </a:ln>
        </p:spPr>
        <p:txBody>
          <a:bodyPr/>
          <a:lstStyle/>
          <a:p>
            <a:pPr algn="ctr"/>
            <a:endParaRPr lang="en-US">
              <a:solidFill>
                <a:srgbClr val="000000"/>
              </a:solidFill>
            </a:endParaRPr>
          </a:p>
        </p:txBody>
      </p:sp>
      <p:sp>
        <p:nvSpPr>
          <p:cNvPr id="21524" name="Line 27"/>
          <p:cNvSpPr>
            <a:spLocks noChangeShapeType="1"/>
          </p:cNvSpPr>
          <p:nvPr/>
        </p:nvSpPr>
        <p:spPr bwMode="auto">
          <a:xfrm>
            <a:off x="10210800" y="2971800"/>
            <a:ext cx="0" cy="152400"/>
          </a:xfrm>
          <a:prstGeom prst="line">
            <a:avLst/>
          </a:prstGeom>
          <a:noFill/>
          <a:ln w="9525">
            <a:solidFill>
              <a:schemeClr val="tx1"/>
            </a:solidFill>
            <a:round/>
            <a:headEnd/>
            <a:tailEnd/>
          </a:ln>
        </p:spPr>
        <p:txBody>
          <a:bodyPr/>
          <a:lstStyle/>
          <a:p>
            <a:pPr algn="ctr"/>
            <a:endParaRPr lang="en-US">
              <a:solidFill>
                <a:srgbClr val="000000"/>
              </a:solidFill>
            </a:endParaRPr>
          </a:p>
        </p:txBody>
      </p:sp>
      <p:sp>
        <p:nvSpPr>
          <p:cNvPr id="21525" name="Text Box 42"/>
          <p:cNvSpPr txBox="1">
            <a:spLocks noChangeArrowheads="1"/>
          </p:cNvSpPr>
          <p:nvPr/>
        </p:nvSpPr>
        <p:spPr bwMode="auto">
          <a:xfrm>
            <a:off x="9448800" y="2971801"/>
            <a:ext cx="914400" cy="244475"/>
          </a:xfrm>
          <a:prstGeom prst="rect">
            <a:avLst/>
          </a:prstGeom>
          <a:noFill/>
          <a:ln w="9525">
            <a:noFill/>
            <a:miter lim="800000"/>
            <a:headEnd/>
            <a:tailEnd/>
          </a:ln>
        </p:spPr>
        <p:txBody>
          <a:bodyPr>
            <a:spAutoFit/>
          </a:bodyPr>
          <a:lstStyle/>
          <a:p>
            <a:pPr>
              <a:spcBef>
                <a:spcPct val="50000"/>
              </a:spcBef>
            </a:pPr>
            <a:r>
              <a:rPr lang="en-US" sz="1000" b="1">
                <a:solidFill>
                  <a:srgbClr val="CC3300"/>
                </a:solidFill>
              </a:rPr>
              <a:t>Today +3</a:t>
            </a:r>
          </a:p>
        </p:txBody>
      </p:sp>
      <p:sp>
        <p:nvSpPr>
          <p:cNvPr id="21526" name="Line 6"/>
          <p:cNvSpPr>
            <a:spLocks noChangeShapeType="1"/>
          </p:cNvSpPr>
          <p:nvPr/>
        </p:nvSpPr>
        <p:spPr bwMode="auto">
          <a:xfrm>
            <a:off x="3505200" y="2895600"/>
            <a:ext cx="0" cy="152400"/>
          </a:xfrm>
          <a:prstGeom prst="line">
            <a:avLst/>
          </a:prstGeom>
          <a:noFill/>
          <a:ln w="9525">
            <a:solidFill>
              <a:schemeClr val="tx1"/>
            </a:solidFill>
            <a:round/>
            <a:headEnd/>
            <a:tailEnd/>
          </a:ln>
        </p:spPr>
        <p:txBody>
          <a:bodyPr/>
          <a:lstStyle/>
          <a:p>
            <a:pPr algn="ctr"/>
            <a:endParaRPr lang="en-US">
              <a:solidFill>
                <a:srgbClr val="000000"/>
              </a:solidFill>
            </a:endParaRPr>
          </a:p>
        </p:txBody>
      </p:sp>
      <p:sp>
        <p:nvSpPr>
          <p:cNvPr id="21527" name="Line 7"/>
          <p:cNvSpPr>
            <a:spLocks noChangeShapeType="1"/>
          </p:cNvSpPr>
          <p:nvPr/>
        </p:nvSpPr>
        <p:spPr bwMode="auto">
          <a:xfrm>
            <a:off x="4648200" y="2895600"/>
            <a:ext cx="0" cy="152400"/>
          </a:xfrm>
          <a:prstGeom prst="line">
            <a:avLst/>
          </a:prstGeom>
          <a:noFill/>
          <a:ln w="9525">
            <a:solidFill>
              <a:schemeClr val="bg2"/>
            </a:solidFill>
            <a:round/>
            <a:headEnd/>
            <a:tailEnd/>
          </a:ln>
        </p:spPr>
        <p:txBody>
          <a:bodyPr/>
          <a:lstStyle/>
          <a:p>
            <a:pPr algn="ctr"/>
            <a:endParaRPr lang="en-US">
              <a:solidFill>
                <a:srgbClr val="000000"/>
              </a:solidFill>
            </a:endParaRPr>
          </a:p>
        </p:txBody>
      </p:sp>
      <p:sp>
        <p:nvSpPr>
          <p:cNvPr id="21528" name="Line 8"/>
          <p:cNvSpPr>
            <a:spLocks noChangeShapeType="1"/>
          </p:cNvSpPr>
          <p:nvPr/>
        </p:nvSpPr>
        <p:spPr bwMode="auto">
          <a:xfrm>
            <a:off x="5715000" y="2895600"/>
            <a:ext cx="0" cy="152400"/>
          </a:xfrm>
          <a:prstGeom prst="line">
            <a:avLst/>
          </a:prstGeom>
          <a:noFill/>
          <a:ln w="9525">
            <a:solidFill>
              <a:schemeClr val="bg2"/>
            </a:solidFill>
            <a:round/>
            <a:headEnd/>
            <a:tailEnd/>
          </a:ln>
        </p:spPr>
        <p:txBody>
          <a:bodyPr/>
          <a:lstStyle/>
          <a:p>
            <a:pPr algn="ctr"/>
            <a:endParaRPr lang="en-US">
              <a:solidFill>
                <a:srgbClr val="000000"/>
              </a:solidFill>
            </a:endParaRPr>
          </a:p>
        </p:txBody>
      </p:sp>
      <p:sp>
        <p:nvSpPr>
          <p:cNvPr id="21529" name="Text Box 41"/>
          <p:cNvSpPr txBox="1">
            <a:spLocks noChangeArrowheads="1"/>
          </p:cNvSpPr>
          <p:nvPr/>
        </p:nvSpPr>
        <p:spPr bwMode="auto">
          <a:xfrm>
            <a:off x="2667000" y="2971801"/>
            <a:ext cx="762000" cy="244475"/>
          </a:xfrm>
          <a:prstGeom prst="rect">
            <a:avLst/>
          </a:prstGeom>
          <a:noFill/>
          <a:ln w="9525">
            <a:noFill/>
            <a:miter lim="800000"/>
            <a:headEnd/>
            <a:tailEnd/>
          </a:ln>
        </p:spPr>
        <p:txBody>
          <a:bodyPr>
            <a:spAutoFit/>
          </a:bodyPr>
          <a:lstStyle/>
          <a:p>
            <a:pPr>
              <a:spcBef>
                <a:spcPct val="50000"/>
              </a:spcBef>
            </a:pPr>
            <a:r>
              <a:rPr lang="en-US" sz="1000" b="1">
                <a:solidFill>
                  <a:srgbClr val="CC3300"/>
                </a:solidFill>
              </a:rPr>
              <a:t>Today - 3</a:t>
            </a:r>
          </a:p>
        </p:txBody>
      </p:sp>
      <p:sp>
        <p:nvSpPr>
          <p:cNvPr id="21530" name="Text Box 46"/>
          <p:cNvSpPr txBox="1">
            <a:spLocks noChangeArrowheads="1"/>
          </p:cNvSpPr>
          <p:nvPr/>
        </p:nvSpPr>
        <p:spPr bwMode="auto">
          <a:xfrm>
            <a:off x="4267200" y="3124201"/>
            <a:ext cx="1295400" cy="244475"/>
          </a:xfrm>
          <a:prstGeom prst="rect">
            <a:avLst/>
          </a:prstGeom>
          <a:noFill/>
          <a:ln w="9525">
            <a:noFill/>
            <a:miter lim="800000"/>
            <a:headEnd/>
            <a:tailEnd/>
          </a:ln>
        </p:spPr>
        <p:txBody>
          <a:bodyPr>
            <a:spAutoFit/>
          </a:bodyPr>
          <a:lstStyle/>
          <a:p>
            <a:pPr>
              <a:spcBef>
                <a:spcPct val="50000"/>
              </a:spcBef>
            </a:pPr>
            <a:r>
              <a:rPr lang="en-US" sz="1000" b="1">
                <a:solidFill>
                  <a:srgbClr val="CC3300"/>
                </a:solidFill>
              </a:rPr>
              <a:t>Planning Horizon</a:t>
            </a:r>
          </a:p>
        </p:txBody>
      </p:sp>
      <p:grpSp>
        <p:nvGrpSpPr>
          <p:cNvPr id="4" name="Group 35"/>
          <p:cNvGrpSpPr>
            <a:grpSpLocks/>
          </p:cNvGrpSpPr>
          <p:nvPr/>
        </p:nvGrpSpPr>
        <p:grpSpPr bwMode="auto">
          <a:xfrm>
            <a:off x="6850064" y="1905000"/>
            <a:ext cx="3817937" cy="2439988"/>
            <a:chOff x="3120" y="1152"/>
            <a:chExt cx="2405" cy="1537"/>
          </a:xfrm>
        </p:grpSpPr>
        <p:sp>
          <p:nvSpPr>
            <p:cNvPr id="21548" name="Text Box 26"/>
            <p:cNvSpPr txBox="1">
              <a:spLocks noChangeArrowheads="1"/>
            </p:cNvSpPr>
            <p:nvPr/>
          </p:nvSpPr>
          <p:spPr bwMode="auto">
            <a:xfrm>
              <a:off x="4944" y="2208"/>
              <a:ext cx="576" cy="144"/>
            </a:xfrm>
            <a:prstGeom prst="rect">
              <a:avLst/>
            </a:prstGeom>
            <a:solidFill>
              <a:srgbClr val="009900"/>
            </a:solidFill>
            <a:ln w="9525">
              <a:noFill/>
              <a:miter lim="800000"/>
              <a:headEnd/>
              <a:tailEnd/>
            </a:ln>
          </p:spPr>
          <p:txBody>
            <a:bodyPr>
              <a:spAutoFit/>
            </a:bodyPr>
            <a:lstStyle/>
            <a:p>
              <a:pPr algn="ctr">
                <a:spcBef>
                  <a:spcPct val="50000"/>
                </a:spcBef>
              </a:pPr>
              <a:r>
                <a:rPr lang="en-US" sz="900" b="1">
                  <a:solidFill>
                    <a:srgbClr val="FFFFFF"/>
                  </a:solidFill>
                </a:rPr>
                <a:t>Execution</a:t>
              </a:r>
            </a:p>
          </p:txBody>
        </p:sp>
        <p:cxnSp>
          <p:nvCxnSpPr>
            <p:cNvPr id="21549" name="AutoShape 28"/>
            <p:cNvCxnSpPr>
              <a:cxnSpLocks noChangeShapeType="1"/>
              <a:stCxn id="21524" idx="1"/>
              <a:endCxn id="21548" idx="0"/>
            </p:cNvCxnSpPr>
            <p:nvPr/>
          </p:nvCxnSpPr>
          <p:spPr bwMode="auto">
            <a:xfrm>
              <a:off x="5232" y="1968"/>
              <a:ext cx="0" cy="240"/>
            </a:xfrm>
            <a:prstGeom prst="straightConnector1">
              <a:avLst/>
            </a:prstGeom>
            <a:noFill/>
            <a:ln w="9525">
              <a:solidFill>
                <a:srgbClr val="008000"/>
              </a:solidFill>
              <a:round/>
              <a:headEnd/>
              <a:tailEnd type="triangle" w="med" len="med"/>
            </a:ln>
          </p:spPr>
        </p:cxnSp>
        <p:cxnSp>
          <p:nvCxnSpPr>
            <p:cNvPr id="21550" name="AutoShape 30"/>
            <p:cNvCxnSpPr>
              <a:cxnSpLocks noChangeShapeType="1"/>
              <a:stCxn id="21562" idx="3"/>
              <a:endCxn id="21548" idx="1"/>
            </p:cNvCxnSpPr>
            <p:nvPr/>
          </p:nvCxnSpPr>
          <p:spPr bwMode="auto">
            <a:xfrm>
              <a:off x="3888" y="2280"/>
              <a:ext cx="1056" cy="0"/>
            </a:xfrm>
            <a:prstGeom prst="straightConnector1">
              <a:avLst/>
            </a:prstGeom>
            <a:noFill/>
            <a:ln w="9525">
              <a:solidFill>
                <a:srgbClr val="336699"/>
              </a:solidFill>
              <a:prstDash val="dash"/>
              <a:round/>
              <a:headEnd/>
              <a:tailEnd type="triangle" w="med" len="med"/>
            </a:ln>
          </p:spPr>
        </p:cxnSp>
        <p:sp>
          <p:nvSpPr>
            <p:cNvPr id="21551" name="Text Box 33"/>
            <p:cNvSpPr txBox="1">
              <a:spLocks noChangeArrowheads="1"/>
            </p:cNvSpPr>
            <p:nvPr/>
          </p:nvSpPr>
          <p:spPr bwMode="auto">
            <a:xfrm>
              <a:off x="4949" y="2367"/>
              <a:ext cx="576" cy="322"/>
            </a:xfrm>
            <a:prstGeom prst="rect">
              <a:avLst/>
            </a:prstGeom>
            <a:noFill/>
            <a:ln w="9525">
              <a:solidFill>
                <a:srgbClr val="009900"/>
              </a:solidFill>
              <a:miter lim="800000"/>
              <a:headEnd/>
              <a:tailEnd/>
            </a:ln>
          </p:spPr>
          <p:txBody>
            <a:bodyPr>
              <a:spAutoFit/>
            </a:bodyPr>
            <a:lstStyle/>
            <a:p>
              <a:pPr algn="ctr">
                <a:spcBef>
                  <a:spcPct val="50000"/>
                </a:spcBef>
              </a:pPr>
              <a:r>
                <a:rPr lang="en-US" sz="900" b="1">
                  <a:solidFill>
                    <a:srgbClr val="009900"/>
                  </a:solidFill>
                </a:rPr>
                <a:t>Assignment &amp; Project Schedule</a:t>
              </a:r>
            </a:p>
          </p:txBody>
        </p:sp>
        <p:sp>
          <p:nvSpPr>
            <p:cNvPr id="21552" name="Text Box 34"/>
            <p:cNvSpPr txBox="1">
              <a:spLocks noChangeArrowheads="1"/>
            </p:cNvSpPr>
            <p:nvPr/>
          </p:nvSpPr>
          <p:spPr bwMode="auto">
            <a:xfrm>
              <a:off x="4656" y="1440"/>
              <a:ext cx="480" cy="194"/>
            </a:xfrm>
            <a:prstGeom prst="rect">
              <a:avLst/>
            </a:prstGeom>
            <a:solidFill>
              <a:srgbClr val="009900"/>
            </a:solidFill>
            <a:ln w="9525">
              <a:solidFill>
                <a:srgbClr val="009900"/>
              </a:solidFill>
              <a:miter lim="800000"/>
              <a:headEnd/>
              <a:tailEnd/>
            </a:ln>
          </p:spPr>
          <p:txBody>
            <a:bodyPr>
              <a:spAutoFit/>
            </a:bodyPr>
            <a:lstStyle/>
            <a:p>
              <a:pPr algn="ctr">
                <a:spcBef>
                  <a:spcPct val="50000"/>
                </a:spcBef>
              </a:pPr>
              <a:r>
                <a:rPr lang="en-US" sz="700" b="1">
                  <a:solidFill>
                    <a:srgbClr val="FFFFFF"/>
                  </a:solidFill>
                </a:rPr>
                <a:t>Demand </a:t>
              </a:r>
              <a:br>
                <a:rPr lang="en-US" sz="700" b="1">
                  <a:solidFill>
                    <a:srgbClr val="FFFFFF"/>
                  </a:solidFill>
                </a:rPr>
              </a:br>
              <a:r>
                <a:rPr lang="en-US" sz="700" b="1">
                  <a:solidFill>
                    <a:srgbClr val="FFFFFF"/>
                  </a:solidFill>
                </a:rPr>
                <a:t>&amp; labor supply</a:t>
              </a:r>
            </a:p>
          </p:txBody>
        </p:sp>
        <p:cxnSp>
          <p:nvCxnSpPr>
            <p:cNvPr id="21553" name="AutoShape 40"/>
            <p:cNvCxnSpPr>
              <a:cxnSpLocks noChangeShapeType="1"/>
              <a:stCxn id="21552" idx="3"/>
              <a:endCxn id="21524" idx="0"/>
            </p:cNvCxnSpPr>
            <p:nvPr/>
          </p:nvCxnSpPr>
          <p:spPr bwMode="auto">
            <a:xfrm>
              <a:off x="5136" y="1537"/>
              <a:ext cx="101" cy="287"/>
            </a:xfrm>
            <a:prstGeom prst="bentConnector4">
              <a:avLst>
                <a:gd name="adj1" fmla="val 50000"/>
                <a:gd name="adj2" fmla="val 150174"/>
              </a:avLst>
            </a:prstGeom>
            <a:noFill/>
            <a:ln w="12700">
              <a:solidFill>
                <a:srgbClr val="008000"/>
              </a:solidFill>
              <a:miter lim="800000"/>
              <a:headEnd/>
              <a:tailEnd type="triangle" w="med" len="med"/>
            </a:ln>
          </p:spPr>
        </p:cxnSp>
        <p:cxnSp>
          <p:nvCxnSpPr>
            <p:cNvPr id="21554" name="AutoShape 17"/>
            <p:cNvCxnSpPr>
              <a:cxnSpLocks noChangeShapeType="1"/>
            </p:cNvCxnSpPr>
            <p:nvPr/>
          </p:nvCxnSpPr>
          <p:spPr bwMode="auto">
            <a:xfrm rot="-5400000">
              <a:off x="3312" y="960"/>
              <a:ext cx="672" cy="1056"/>
            </a:xfrm>
            <a:prstGeom prst="curvedConnector2">
              <a:avLst/>
            </a:prstGeom>
            <a:noFill/>
            <a:ln w="12700">
              <a:solidFill>
                <a:srgbClr val="336699"/>
              </a:solidFill>
              <a:prstDash val="dash"/>
              <a:round/>
              <a:headEnd/>
              <a:tailEnd/>
            </a:ln>
          </p:spPr>
        </p:cxnSp>
        <p:cxnSp>
          <p:nvCxnSpPr>
            <p:cNvPr id="21555" name="AutoShape 19"/>
            <p:cNvCxnSpPr>
              <a:cxnSpLocks noChangeShapeType="1"/>
            </p:cNvCxnSpPr>
            <p:nvPr/>
          </p:nvCxnSpPr>
          <p:spPr bwMode="auto">
            <a:xfrm>
              <a:off x="4176" y="1152"/>
              <a:ext cx="1056" cy="720"/>
            </a:xfrm>
            <a:prstGeom prst="curvedConnector2">
              <a:avLst/>
            </a:prstGeom>
            <a:noFill/>
            <a:ln w="9525">
              <a:solidFill>
                <a:srgbClr val="008000"/>
              </a:solidFill>
              <a:prstDash val="dash"/>
              <a:round/>
              <a:headEnd/>
              <a:tailEnd/>
            </a:ln>
          </p:spPr>
        </p:cxnSp>
      </p:grpSp>
      <p:grpSp>
        <p:nvGrpSpPr>
          <p:cNvPr id="5" name="Group 44"/>
          <p:cNvGrpSpPr>
            <a:grpSpLocks/>
          </p:cNvGrpSpPr>
          <p:nvPr/>
        </p:nvGrpSpPr>
        <p:grpSpPr bwMode="auto">
          <a:xfrm>
            <a:off x="5181600" y="1752600"/>
            <a:ext cx="1676400" cy="2514600"/>
            <a:chOff x="2064" y="1104"/>
            <a:chExt cx="1056" cy="1584"/>
          </a:xfrm>
        </p:grpSpPr>
        <p:sp>
          <p:nvSpPr>
            <p:cNvPr id="21541" name="Text Box 13"/>
            <p:cNvSpPr txBox="1">
              <a:spLocks noChangeArrowheads="1"/>
            </p:cNvSpPr>
            <p:nvPr/>
          </p:nvSpPr>
          <p:spPr bwMode="auto">
            <a:xfrm>
              <a:off x="2400" y="2208"/>
              <a:ext cx="576" cy="144"/>
            </a:xfrm>
            <a:prstGeom prst="rect">
              <a:avLst/>
            </a:prstGeom>
            <a:solidFill>
              <a:srgbClr val="009900"/>
            </a:solidFill>
            <a:ln w="9525">
              <a:noFill/>
              <a:miter lim="800000"/>
              <a:headEnd/>
              <a:tailEnd/>
            </a:ln>
          </p:spPr>
          <p:txBody>
            <a:bodyPr>
              <a:spAutoFit/>
            </a:bodyPr>
            <a:lstStyle/>
            <a:p>
              <a:pPr algn="ctr">
                <a:spcBef>
                  <a:spcPct val="50000"/>
                </a:spcBef>
              </a:pPr>
              <a:r>
                <a:rPr lang="en-US" sz="900" b="1">
                  <a:solidFill>
                    <a:srgbClr val="FFFFFF"/>
                  </a:solidFill>
                </a:rPr>
                <a:t>Execution</a:t>
              </a:r>
            </a:p>
          </p:txBody>
        </p:sp>
        <p:sp>
          <p:nvSpPr>
            <p:cNvPr id="21542" name="Text Box 14"/>
            <p:cNvSpPr txBox="1">
              <a:spLocks noChangeArrowheads="1"/>
            </p:cNvSpPr>
            <p:nvPr/>
          </p:nvSpPr>
          <p:spPr bwMode="auto">
            <a:xfrm>
              <a:off x="2400" y="2366"/>
              <a:ext cx="576" cy="322"/>
            </a:xfrm>
            <a:prstGeom prst="rect">
              <a:avLst/>
            </a:prstGeom>
            <a:noFill/>
            <a:ln w="9525">
              <a:solidFill>
                <a:srgbClr val="009900"/>
              </a:solidFill>
              <a:miter lim="800000"/>
              <a:headEnd/>
              <a:tailEnd/>
            </a:ln>
          </p:spPr>
          <p:txBody>
            <a:bodyPr>
              <a:spAutoFit/>
            </a:bodyPr>
            <a:lstStyle/>
            <a:p>
              <a:pPr algn="ctr">
                <a:spcBef>
                  <a:spcPct val="50000"/>
                </a:spcBef>
              </a:pPr>
              <a:r>
                <a:rPr lang="en-US" sz="900" b="1">
                  <a:solidFill>
                    <a:srgbClr val="009900"/>
                  </a:solidFill>
                </a:rPr>
                <a:t>Assignment &amp; Project Schedule</a:t>
              </a:r>
            </a:p>
          </p:txBody>
        </p:sp>
        <p:sp>
          <p:nvSpPr>
            <p:cNvPr id="21543" name="Text Box 38"/>
            <p:cNvSpPr txBox="1">
              <a:spLocks noChangeArrowheads="1"/>
            </p:cNvSpPr>
            <p:nvPr/>
          </p:nvSpPr>
          <p:spPr bwMode="auto">
            <a:xfrm>
              <a:off x="2400" y="1440"/>
              <a:ext cx="480" cy="194"/>
            </a:xfrm>
            <a:prstGeom prst="rect">
              <a:avLst/>
            </a:prstGeom>
            <a:solidFill>
              <a:srgbClr val="009900"/>
            </a:solidFill>
            <a:ln w="9525">
              <a:solidFill>
                <a:srgbClr val="009900"/>
              </a:solidFill>
              <a:miter lim="800000"/>
              <a:headEnd/>
              <a:tailEnd/>
            </a:ln>
          </p:spPr>
          <p:txBody>
            <a:bodyPr>
              <a:spAutoFit/>
            </a:bodyPr>
            <a:lstStyle/>
            <a:p>
              <a:pPr algn="ctr">
                <a:spcBef>
                  <a:spcPct val="50000"/>
                </a:spcBef>
              </a:pPr>
              <a:r>
                <a:rPr lang="en-US" sz="700" b="1">
                  <a:solidFill>
                    <a:srgbClr val="FFFFFF"/>
                  </a:solidFill>
                </a:rPr>
                <a:t>Demand </a:t>
              </a:r>
              <a:br>
                <a:rPr lang="en-US" sz="700" b="1">
                  <a:solidFill>
                    <a:srgbClr val="FFFFFF"/>
                  </a:solidFill>
                </a:rPr>
              </a:br>
              <a:r>
                <a:rPr lang="en-US" sz="700" b="1">
                  <a:solidFill>
                    <a:srgbClr val="FFFFFF"/>
                  </a:solidFill>
                </a:rPr>
                <a:t>&amp; labor supply</a:t>
              </a:r>
            </a:p>
          </p:txBody>
        </p:sp>
        <p:sp>
          <p:nvSpPr>
            <p:cNvPr id="21544" name="Text Box 13"/>
            <p:cNvSpPr txBox="1">
              <a:spLocks noChangeArrowheads="1"/>
            </p:cNvSpPr>
            <p:nvPr/>
          </p:nvSpPr>
          <p:spPr bwMode="auto">
            <a:xfrm>
              <a:off x="2400" y="2208"/>
              <a:ext cx="576" cy="144"/>
            </a:xfrm>
            <a:prstGeom prst="rect">
              <a:avLst/>
            </a:prstGeom>
            <a:solidFill>
              <a:srgbClr val="009900"/>
            </a:solidFill>
            <a:ln w="9525">
              <a:noFill/>
              <a:miter lim="800000"/>
              <a:headEnd/>
              <a:tailEnd/>
            </a:ln>
          </p:spPr>
          <p:txBody>
            <a:bodyPr>
              <a:spAutoFit/>
            </a:bodyPr>
            <a:lstStyle/>
            <a:p>
              <a:pPr algn="ctr">
                <a:spcBef>
                  <a:spcPct val="50000"/>
                </a:spcBef>
              </a:pPr>
              <a:r>
                <a:rPr lang="en-US" sz="900" b="1">
                  <a:solidFill>
                    <a:srgbClr val="FFFFFF"/>
                  </a:solidFill>
                </a:rPr>
                <a:t>Execution</a:t>
              </a:r>
            </a:p>
          </p:txBody>
        </p:sp>
        <p:sp>
          <p:nvSpPr>
            <p:cNvPr id="21545" name="Text Box 14"/>
            <p:cNvSpPr txBox="1">
              <a:spLocks noChangeArrowheads="1"/>
            </p:cNvSpPr>
            <p:nvPr/>
          </p:nvSpPr>
          <p:spPr bwMode="auto">
            <a:xfrm>
              <a:off x="2400" y="2366"/>
              <a:ext cx="576" cy="322"/>
            </a:xfrm>
            <a:prstGeom prst="rect">
              <a:avLst/>
            </a:prstGeom>
            <a:noFill/>
            <a:ln w="9525">
              <a:solidFill>
                <a:srgbClr val="009900"/>
              </a:solidFill>
              <a:miter lim="800000"/>
              <a:headEnd/>
              <a:tailEnd/>
            </a:ln>
          </p:spPr>
          <p:txBody>
            <a:bodyPr>
              <a:spAutoFit/>
            </a:bodyPr>
            <a:lstStyle/>
            <a:p>
              <a:pPr algn="ctr">
                <a:spcBef>
                  <a:spcPct val="50000"/>
                </a:spcBef>
              </a:pPr>
              <a:r>
                <a:rPr lang="en-US" sz="900" b="1">
                  <a:solidFill>
                    <a:srgbClr val="009900"/>
                  </a:solidFill>
                </a:rPr>
                <a:t>Assignment &amp; Project Schedule</a:t>
              </a:r>
            </a:p>
          </p:txBody>
        </p:sp>
        <p:cxnSp>
          <p:nvCxnSpPr>
            <p:cNvPr id="21546" name="AutoShape 16"/>
            <p:cNvCxnSpPr>
              <a:cxnSpLocks noChangeShapeType="1"/>
            </p:cNvCxnSpPr>
            <p:nvPr/>
          </p:nvCxnSpPr>
          <p:spPr bwMode="auto">
            <a:xfrm>
              <a:off x="2064" y="1104"/>
              <a:ext cx="1056" cy="720"/>
            </a:xfrm>
            <a:prstGeom prst="curvedConnector2">
              <a:avLst/>
            </a:prstGeom>
            <a:noFill/>
            <a:ln w="12700">
              <a:solidFill>
                <a:srgbClr val="008000"/>
              </a:solidFill>
              <a:round/>
              <a:headEnd/>
              <a:tailEnd/>
            </a:ln>
          </p:spPr>
        </p:cxnSp>
        <p:sp>
          <p:nvSpPr>
            <p:cNvPr id="21547" name="Text Box 38"/>
            <p:cNvSpPr txBox="1">
              <a:spLocks noChangeArrowheads="1"/>
            </p:cNvSpPr>
            <p:nvPr/>
          </p:nvSpPr>
          <p:spPr bwMode="auto">
            <a:xfrm>
              <a:off x="2400" y="1440"/>
              <a:ext cx="480" cy="194"/>
            </a:xfrm>
            <a:prstGeom prst="rect">
              <a:avLst/>
            </a:prstGeom>
            <a:solidFill>
              <a:srgbClr val="009900"/>
            </a:solidFill>
            <a:ln w="9525">
              <a:solidFill>
                <a:srgbClr val="009900"/>
              </a:solidFill>
              <a:miter lim="800000"/>
              <a:headEnd/>
              <a:tailEnd/>
            </a:ln>
          </p:spPr>
          <p:txBody>
            <a:bodyPr>
              <a:spAutoFit/>
            </a:bodyPr>
            <a:lstStyle/>
            <a:p>
              <a:pPr algn="ctr">
                <a:spcBef>
                  <a:spcPct val="50000"/>
                </a:spcBef>
              </a:pPr>
              <a:r>
                <a:rPr lang="en-US" sz="700" b="1">
                  <a:solidFill>
                    <a:srgbClr val="FFFFFF"/>
                  </a:solidFill>
                </a:rPr>
                <a:t>Demand </a:t>
              </a:r>
              <a:br>
                <a:rPr lang="en-US" sz="700" b="1">
                  <a:solidFill>
                    <a:srgbClr val="FFFFFF"/>
                  </a:solidFill>
                </a:rPr>
              </a:br>
              <a:r>
                <a:rPr lang="en-US" sz="700" b="1">
                  <a:solidFill>
                    <a:srgbClr val="FFFFFF"/>
                  </a:solidFill>
                </a:rPr>
                <a:t>&amp; labor supply</a:t>
              </a:r>
            </a:p>
          </p:txBody>
        </p:sp>
      </p:grpSp>
      <p:sp>
        <p:nvSpPr>
          <p:cNvPr id="21533" name="Line 52"/>
          <p:cNvSpPr>
            <a:spLocks noChangeShapeType="1"/>
          </p:cNvSpPr>
          <p:nvPr/>
        </p:nvSpPr>
        <p:spPr bwMode="auto">
          <a:xfrm>
            <a:off x="6858000" y="1905000"/>
            <a:ext cx="0" cy="685800"/>
          </a:xfrm>
          <a:prstGeom prst="line">
            <a:avLst/>
          </a:prstGeom>
          <a:noFill/>
          <a:ln w="9525">
            <a:solidFill>
              <a:schemeClr val="accent1"/>
            </a:solidFill>
            <a:round/>
            <a:headEnd/>
            <a:tailEnd type="triangle" w="med" len="med"/>
          </a:ln>
        </p:spPr>
        <p:txBody>
          <a:bodyPr/>
          <a:lstStyle/>
          <a:p>
            <a:pPr algn="ctr"/>
            <a:endParaRPr lang="en-US">
              <a:solidFill>
                <a:srgbClr val="000000"/>
              </a:solidFill>
            </a:endParaRPr>
          </a:p>
        </p:txBody>
      </p:sp>
      <p:cxnSp>
        <p:nvCxnSpPr>
          <p:cNvPr id="364597" name="AutoShape 43"/>
          <p:cNvCxnSpPr>
            <a:cxnSpLocks noChangeShapeType="1"/>
          </p:cNvCxnSpPr>
          <p:nvPr/>
        </p:nvCxnSpPr>
        <p:spPr bwMode="auto">
          <a:xfrm rot="5400000">
            <a:off x="7195344" y="2558257"/>
            <a:ext cx="239713" cy="609600"/>
          </a:xfrm>
          <a:prstGeom prst="bentConnector2">
            <a:avLst/>
          </a:prstGeom>
          <a:noFill/>
          <a:ln w="9525">
            <a:solidFill>
              <a:srgbClr val="336699"/>
            </a:solidFill>
            <a:miter lim="800000"/>
            <a:headEnd/>
            <a:tailEnd type="triangle" w="med" len="med"/>
          </a:ln>
        </p:spPr>
      </p:cxnSp>
      <p:sp>
        <p:nvSpPr>
          <p:cNvPr id="364598" name="Line 54"/>
          <p:cNvSpPr>
            <a:spLocks noChangeShapeType="1"/>
          </p:cNvSpPr>
          <p:nvPr/>
        </p:nvSpPr>
        <p:spPr bwMode="auto">
          <a:xfrm>
            <a:off x="6858000" y="1905000"/>
            <a:ext cx="0" cy="914400"/>
          </a:xfrm>
          <a:prstGeom prst="line">
            <a:avLst/>
          </a:prstGeom>
          <a:noFill/>
          <a:ln w="9525">
            <a:solidFill>
              <a:schemeClr val="accent1"/>
            </a:solidFill>
            <a:round/>
            <a:headEnd/>
            <a:tailEnd type="triangle" w="med" len="med"/>
          </a:ln>
        </p:spPr>
        <p:txBody>
          <a:bodyPr/>
          <a:lstStyle/>
          <a:p>
            <a:pPr algn="ctr"/>
            <a:endParaRPr lang="en-US">
              <a:solidFill>
                <a:srgbClr val="000000"/>
              </a:solidFill>
            </a:endParaRPr>
          </a:p>
        </p:txBody>
      </p:sp>
      <p:sp>
        <p:nvSpPr>
          <p:cNvPr id="21536" name="AutoShape 55"/>
          <p:cNvSpPr>
            <a:spLocks noChangeArrowheads="1"/>
          </p:cNvSpPr>
          <p:nvPr/>
        </p:nvSpPr>
        <p:spPr bwMode="auto">
          <a:xfrm>
            <a:off x="1828800" y="1981200"/>
            <a:ext cx="533400" cy="381000"/>
          </a:xfrm>
          <a:prstGeom prst="homePlate">
            <a:avLst>
              <a:gd name="adj" fmla="val 35000"/>
            </a:avLst>
          </a:prstGeom>
          <a:noFill/>
          <a:ln w="9525">
            <a:solidFill>
              <a:schemeClr val="accent1"/>
            </a:solidFill>
            <a:miter lim="800000"/>
            <a:headEnd/>
            <a:tailEnd/>
          </a:ln>
        </p:spPr>
        <p:txBody>
          <a:bodyPr wrap="none" anchor="ctr"/>
          <a:lstStyle/>
          <a:p>
            <a:pPr algn="ctr"/>
            <a:r>
              <a:rPr lang="en-US" sz="1400">
                <a:solidFill>
                  <a:srgbClr val="0071B5"/>
                </a:solidFill>
              </a:rPr>
              <a:t>input</a:t>
            </a:r>
          </a:p>
        </p:txBody>
      </p:sp>
      <p:sp>
        <p:nvSpPr>
          <p:cNvPr id="21537" name="AutoShape 56"/>
          <p:cNvSpPr>
            <a:spLocks noChangeArrowheads="1"/>
          </p:cNvSpPr>
          <p:nvPr/>
        </p:nvSpPr>
        <p:spPr bwMode="auto">
          <a:xfrm>
            <a:off x="1828800" y="3733800"/>
            <a:ext cx="609600" cy="381000"/>
          </a:xfrm>
          <a:prstGeom prst="homePlate">
            <a:avLst>
              <a:gd name="adj" fmla="val 40000"/>
            </a:avLst>
          </a:prstGeom>
          <a:noFill/>
          <a:ln w="9525">
            <a:solidFill>
              <a:schemeClr val="accent1"/>
            </a:solidFill>
            <a:miter lim="800000"/>
            <a:headEnd/>
            <a:tailEnd/>
          </a:ln>
        </p:spPr>
        <p:txBody>
          <a:bodyPr wrap="none" anchor="ctr"/>
          <a:lstStyle/>
          <a:p>
            <a:pPr algn="ctr"/>
            <a:r>
              <a:rPr lang="en-US" sz="1400">
                <a:solidFill>
                  <a:srgbClr val="0071B5"/>
                </a:solidFill>
              </a:rPr>
              <a:t>output</a:t>
            </a:r>
          </a:p>
        </p:txBody>
      </p:sp>
      <p:sp>
        <p:nvSpPr>
          <p:cNvPr id="21538" name="AutoShape 57"/>
          <p:cNvSpPr>
            <a:spLocks noChangeArrowheads="1"/>
          </p:cNvSpPr>
          <p:nvPr/>
        </p:nvSpPr>
        <p:spPr bwMode="auto">
          <a:xfrm>
            <a:off x="1828800" y="2781300"/>
            <a:ext cx="533400" cy="381000"/>
          </a:xfrm>
          <a:prstGeom prst="homePlate">
            <a:avLst>
              <a:gd name="adj" fmla="val 35000"/>
            </a:avLst>
          </a:prstGeom>
          <a:noFill/>
          <a:ln w="9525">
            <a:solidFill>
              <a:schemeClr val="accent1"/>
            </a:solidFill>
            <a:miter lim="800000"/>
            <a:headEnd/>
            <a:tailEnd/>
          </a:ln>
        </p:spPr>
        <p:txBody>
          <a:bodyPr wrap="none" anchor="ctr"/>
          <a:lstStyle/>
          <a:p>
            <a:pPr algn="ctr"/>
            <a:r>
              <a:rPr lang="en-US" sz="1400">
                <a:solidFill>
                  <a:srgbClr val="0071B5"/>
                </a:solidFill>
              </a:rPr>
              <a:t>action</a:t>
            </a:r>
          </a:p>
        </p:txBody>
      </p:sp>
      <p:sp>
        <p:nvSpPr>
          <p:cNvPr id="364602" name="Text Box 58"/>
          <p:cNvSpPr txBox="1">
            <a:spLocks noChangeArrowheads="1"/>
          </p:cNvSpPr>
          <p:nvPr/>
        </p:nvSpPr>
        <p:spPr bwMode="auto">
          <a:xfrm>
            <a:off x="6629400" y="2819400"/>
            <a:ext cx="381000" cy="254000"/>
          </a:xfrm>
          <a:prstGeom prst="rect">
            <a:avLst/>
          </a:prstGeom>
          <a:solidFill>
            <a:schemeClr val="accent1"/>
          </a:solidFill>
          <a:ln w="9525">
            <a:solidFill>
              <a:schemeClr val="accent1"/>
            </a:solidFill>
            <a:miter lim="800000"/>
            <a:headEnd/>
            <a:tailEnd/>
          </a:ln>
        </p:spPr>
        <p:txBody>
          <a:bodyPr>
            <a:spAutoFit/>
          </a:bodyPr>
          <a:lstStyle/>
          <a:p>
            <a:pPr>
              <a:spcBef>
                <a:spcPct val="50000"/>
              </a:spcBef>
            </a:pPr>
            <a:r>
              <a:rPr lang="en-US" sz="1000">
                <a:solidFill>
                  <a:srgbClr val="FFFFFF"/>
                </a:solidFill>
              </a:rPr>
              <a:t>RP</a:t>
            </a:r>
          </a:p>
        </p:txBody>
      </p:sp>
      <p:sp>
        <p:nvSpPr>
          <p:cNvPr id="364603" name="Text Box 59"/>
          <p:cNvSpPr txBox="1">
            <a:spLocks noChangeArrowheads="1"/>
          </p:cNvSpPr>
          <p:nvPr/>
        </p:nvSpPr>
        <p:spPr bwMode="auto">
          <a:xfrm>
            <a:off x="3352800" y="2819400"/>
            <a:ext cx="381000" cy="254000"/>
          </a:xfrm>
          <a:prstGeom prst="rect">
            <a:avLst/>
          </a:prstGeom>
          <a:solidFill>
            <a:schemeClr val="accent1"/>
          </a:solidFill>
          <a:ln w="9525">
            <a:solidFill>
              <a:schemeClr val="accent1"/>
            </a:solidFill>
            <a:miter lim="800000"/>
            <a:headEnd/>
            <a:tailEnd/>
          </a:ln>
        </p:spPr>
        <p:txBody>
          <a:bodyPr>
            <a:spAutoFit/>
          </a:bodyPr>
          <a:lstStyle/>
          <a:p>
            <a:pPr>
              <a:spcBef>
                <a:spcPct val="50000"/>
              </a:spcBef>
            </a:pPr>
            <a:r>
              <a:rPr lang="en-US" sz="1000">
                <a:solidFill>
                  <a:srgbClr val="FFFFFF"/>
                </a:solidFill>
              </a:rPr>
              <a:t>RP</a:t>
            </a:r>
          </a:p>
        </p:txBody>
      </p:sp>
    </p:spTree>
    <p:extLst>
      <p:ext uri="{BB962C8B-B14F-4D97-AF65-F5344CB8AC3E}">
        <p14:creationId xmlns:p14="http://schemas.microsoft.com/office/powerpoint/2010/main" val="42948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4598"/>
                                        </p:tgtEl>
                                        <p:attrNameLst>
                                          <p:attrName>style.visibility</p:attrName>
                                        </p:attrNameLst>
                                      </p:cBhvr>
                                      <p:to>
                                        <p:strVal val="visible"/>
                                      </p:to>
                                    </p:set>
                                    <p:animEffect transition="in" filter="blinds(horizontal)">
                                      <p:cBhvr>
                                        <p:cTn id="7" dur="500"/>
                                        <p:tgtEl>
                                          <p:spTgt spid="3645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4556"/>
                                        </p:tgtEl>
                                        <p:attrNameLst>
                                          <p:attrName>style.visibility</p:attrName>
                                        </p:attrNameLst>
                                      </p:cBhvr>
                                      <p:to>
                                        <p:strVal val="visible"/>
                                      </p:to>
                                    </p:set>
                                    <p:animEffect transition="in" filter="blinds(horizontal)">
                                      <p:cBhvr>
                                        <p:cTn id="12" dur="500"/>
                                        <p:tgtEl>
                                          <p:spTgt spid="364556"/>
                                        </p:tgtEl>
                                      </p:cBhvr>
                                    </p:animEffect>
                                  </p:childTnLst>
                                </p:cTn>
                              </p:par>
                              <p:par>
                                <p:cTn id="13" presetID="3" presetClass="entr" presetSubtype="10" fill="hold" nodeType="withEffect">
                                  <p:stCondLst>
                                    <p:cond delay="0"/>
                                  </p:stCondLst>
                                  <p:childTnLst>
                                    <p:set>
                                      <p:cBhvr>
                                        <p:cTn id="14" dur="1" fill="hold">
                                          <p:stCondLst>
                                            <p:cond delay="0"/>
                                          </p:stCondLst>
                                        </p:cTn>
                                        <p:tgtEl>
                                          <p:spTgt spid="364597"/>
                                        </p:tgtEl>
                                        <p:attrNameLst>
                                          <p:attrName>style.visibility</p:attrName>
                                        </p:attrNameLst>
                                      </p:cBhvr>
                                      <p:to>
                                        <p:strVal val="visible"/>
                                      </p:to>
                                    </p:set>
                                    <p:animEffect transition="in" filter="blinds(horizontal)">
                                      <p:cBhvr>
                                        <p:cTn id="15" dur="500"/>
                                        <p:tgtEl>
                                          <p:spTgt spid="36459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64602"/>
                                        </p:tgtEl>
                                        <p:attrNameLst>
                                          <p:attrName>style.visibility</p:attrName>
                                        </p:attrNameLst>
                                      </p:cBhvr>
                                      <p:to>
                                        <p:strVal val="visible"/>
                                      </p:to>
                                    </p:set>
                                    <p:animEffect transition="in" filter="blinds(horizontal)">
                                      <p:cBhvr>
                                        <p:cTn id="18" dur="500"/>
                                        <p:tgtEl>
                                          <p:spTgt spid="364602"/>
                                        </p:tgtEl>
                                      </p:cBhvr>
                                    </p:animEffect>
                                  </p:childTnLst>
                                </p:cTn>
                              </p:par>
                              <p:par>
                                <p:cTn id="19" presetID="3" presetClass="entr" presetSubtype="10" fill="hold" nodeType="withEffect">
                                  <p:stCondLst>
                                    <p:cond delay="0"/>
                                  </p:stCondLst>
                                  <p:childTnLst>
                                    <p:set>
                                      <p:cBhvr>
                                        <p:cTn id="20" dur="1" fill="hold">
                                          <p:stCondLst>
                                            <p:cond delay="0"/>
                                          </p:stCondLst>
                                        </p:cTn>
                                        <p:tgtEl>
                                          <p:spTgt spid="364552"/>
                                        </p:tgtEl>
                                        <p:attrNameLst>
                                          <p:attrName>style.visibility</p:attrName>
                                        </p:attrNameLst>
                                      </p:cBhvr>
                                      <p:to>
                                        <p:strVal val="visible"/>
                                      </p:to>
                                    </p:set>
                                    <p:animEffect transition="in" filter="blinds(horizontal)">
                                      <p:cBhvr>
                                        <p:cTn id="21" dur="500"/>
                                        <p:tgtEl>
                                          <p:spTgt spid="36455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linds(horizontal)">
                                      <p:cBhvr>
                                        <p:cTn id="41" dur="500"/>
                                        <p:tgtEl>
                                          <p:spTgt spid="3"/>
                                        </p:tgtEl>
                                      </p:cBhvr>
                                    </p:animEffect>
                                  </p:childTnLst>
                                </p:cTn>
                              </p:par>
                              <p:par>
                                <p:cTn id="42" presetID="3" presetClass="entr" presetSubtype="10" fill="hold" nodeType="withEffect">
                                  <p:stCondLst>
                                    <p:cond delay="0"/>
                                  </p:stCondLst>
                                  <p:childTnLst>
                                    <p:set>
                                      <p:cBhvr>
                                        <p:cTn id="43" dur="1" fill="hold">
                                          <p:stCondLst>
                                            <p:cond delay="0"/>
                                          </p:stCondLst>
                                        </p:cTn>
                                        <p:tgtEl>
                                          <p:spTgt spid="364550"/>
                                        </p:tgtEl>
                                        <p:attrNameLst>
                                          <p:attrName>style.visibility</p:attrName>
                                        </p:attrNameLst>
                                      </p:cBhvr>
                                      <p:to>
                                        <p:strVal val="visible"/>
                                      </p:to>
                                    </p:set>
                                    <p:animEffect transition="in" filter="blinds(horizontal)">
                                      <p:cBhvr>
                                        <p:cTn id="44" dur="500"/>
                                        <p:tgtEl>
                                          <p:spTgt spid="36455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64557"/>
                                        </p:tgtEl>
                                        <p:attrNameLst>
                                          <p:attrName>style.visibility</p:attrName>
                                        </p:attrNameLst>
                                      </p:cBhvr>
                                      <p:to>
                                        <p:strVal val="visible"/>
                                      </p:to>
                                    </p:set>
                                    <p:animEffect transition="in" filter="blinds(horizontal)">
                                      <p:cBhvr>
                                        <p:cTn id="47" dur="500"/>
                                        <p:tgtEl>
                                          <p:spTgt spid="364557"/>
                                        </p:tgtEl>
                                      </p:cBhvr>
                                    </p:animEffect>
                                  </p:childTnLst>
                                </p:cTn>
                              </p:par>
                              <p:par>
                                <p:cTn id="48" presetID="3" presetClass="entr" presetSubtype="10" fill="hold" nodeType="withEffect">
                                  <p:stCondLst>
                                    <p:cond delay="0"/>
                                  </p:stCondLst>
                                  <p:childTnLst>
                                    <p:set>
                                      <p:cBhvr>
                                        <p:cTn id="49" dur="1" fill="hold">
                                          <p:stCondLst>
                                            <p:cond delay="0"/>
                                          </p:stCondLst>
                                        </p:cTn>
                                        <p:tgtEl>
                                          <p:spTgt spid="364565"/>
                                        </p:tgtEl>
                                        <p:attrNameLst>
                                          <p:attrName>style.visibility</p:attrName>
                                        </p:attrNameLst>
                                      </p:cBhvr>
                                      <p:to>
                                        <p:strVal val="visible"/>
                                      </p:to>
                                    </p:set>
                                    <p:animEffect transition="in" filter="blinds(horizontal)">
                                      <p:cBhvr>
                                        <p:cTn id="50" dur="500"/>
                                        <p:tgtEl>
                                          <p:spTgt spid="364565"/>
                                        </p:tgtEl>
                                      </p:cBhvr>
                                    </p:animEffect>
                                  </p:childTnLst>
                                </p:cTn>
                              </p:par>
                              <p:par>
                                <p:cTn id="51" presetID="3" presetClass="entr" presetSubtype="10" fill="hold" nodeType="withEffect">
                                  <p:stCondLst>
                                    <p:cond delay="0"/>
                                  </p:stCondLst>
                                  <p:childTnLst>
                                    <p:set>
                                      <p:cBhvr>
                                        <p:cTn id="52" dur="1" fill="hold">
                                          <p:stCondLst>
                                            <p:cond delay="0"/>
                                          </p:stCondLst>
                                        </p:cTn>
                                        <p:tgtEl>
                                          <p:spTgt spid="364551"/>
                                        </p:tgtEl>
                                        <p:attrNameLst>
                                          <p:attrName>style.visibility</p:attrName>
                                        </p:attrNameLst>
                                      </p:cBhvr>
                                      <p:to>
                                        <p:strVal val="visible"/>
                                      </p:to>
                                    </p:set>
                                    <p:animEffect transition="in" filter="blinds(horizontal)">
                                      <p:cBhvr>
                                        <p:cTn id="53" dur="500"/>
                                        <p:tgtEl>
                                          <p:spTgt spid="364551"/>
                                        </p:tgtEl>
                                      </p:cBhvr>
                                    </p:animEffect>
                                  </p:childTnLst>
                                </p:cTn>
                              </p:par>
                              <p:par>
                                <p:cTn id="54" presetID="3" presetClass="entr" presetSubtype="10" fill="hold" nodeType="withEffect">
                                  <p:stCondLst>
                                    <p:cond delay="0"/>
                                  </p:stCondLst>
                                  <p:childTnLst>
                                    <p:set>
                                      <p:cBhvr>
                                        <p:cTn id="55" dur="1" fill="hold">
                                          <p:stCondLst>
                                            <p:cond delay="0"/>
                                          </p:stCondLst>
                                        </p:cTn>
                                        <p:tgtEl>
                                          <p:spTgt spid="364566"/>
                                        </p:tgtEl>
                                        <p:attrNameLst>
                                          <p:attrName>style.visibility</p:attrName>
                                        </p:attrNameLst>
                                      </p:cBhvr>
                                      <p:to>
                                        <p:strVal val="visible"/>
                                      </p:to>
                                    </p:set>
                                    <p:animEffect transition="in" filter="blinds(horizontal)">
                                      <p:cBhvr>
                                        <p:cTn id="56" dur="500"/>
                                        <p:tgtEl>
                                          <p:spTgt spid="364566"/>
                                        </p:tgtEl>
                                      </p:cBhvr>
                                    </p:animEffect>
                                  </p:childTnLst>
                                </p:cTn>
                              </p:par>
                              <p:par>
                                <p:cTn id="57" presetID="3" presetClass="entr" presetSubtype="10" fill="hold" nodeType="withEffect">
                                  <p:stCondLst>
                                    <p:cond delay="0"/>
                                  </p:stCondLst>
                                  <p:childTnLst>
                                    <p:set>
                                      <p:cBhvr>
                                        <p:cTn id="58" dur="1" fill="hold">
                                          <p:stCondLst>
                                            <p:cond delay="0"/>
                                          </p:stCondLst>
                                        </p:cTn>
                                        <p:tgtEl>
                                          <p:spTgt spid="364548"/>
                                        </p:tgtEl>
                                        <p:attrNameLst>
                                          <p:attrName>style.visibility</p:attrName>
                                        </p:attrNameLst>
                                      </p:cBhvr>
                                      <p:to>
                                        <p:strVal val="visible"/>
                                      </p:to>
                                    </p:set>
                                    <p:animEffect transition="in" filter="blinds(horizontal)">
                                      <p:cBhvr>
                                        <p:cTn id="59" dur="500"/>
                                        <p:tgtEl>
                                          <p:spTgt spid="364548"/>
                                        </p:tgtEl>
                                      </p:cBhvr>
                                    </p:animEffect>
                                  </p:childTnLst>
                                </p:cTn>
                              </p:par>
                              <p:par>
                                <p:cTn id="60" presetID="3" presetClass="entr" presetSubtype="10" fill="hold" nodeType="withEffect">
                                  <p:stCondLst>
                                    <p:cond delay="0"/>
                                  </p:stCondLst>
                                  <p:childTnLst>
                                    <p:set>
                                      <p:cBhvr>
                                        <p:cTn id="61" dur="1" fill="hold">
                                          <p:stCondLst>
                                            <p:cond delay="0"/>
                                          </p:stCondLst>
                                        </p:cTn>
                                        <p:tgtEl>
                                          <p:spTgt spid="364549"/>
                                        </p:tgtEl>
                                        <p:attrNameLst>
                                          <p:attrName>style.visibility</p:attrName>
                                        </p:attrNameLst>
                                      </p:cBhvr>
                                      <p:to>
                                        <p:strVal val="visible"/>
                                      </p:to>
                                    </p:set>
                                    <p:animEffect transition="in" filter="blinds(horizontal)">
                                      <p:cBhvr>
                                        <p:cTn id="62" dur="500"/>
                                        <p:tgtEl>
                                          <p:spTgt spid="36454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4603"/>
                                        </p:tgtEl>
                                        <p:attrNameLst>
                                          <p:attrName>style.visibility</p:attrName>
                                        </p:attrNameLst>
                                      </p:cBhvr>
                                      <p:to>
                                        <p:strVal val="visible"/>
                                      </p:to>
                                    </p:set>
                                    <p:animEffect transition="in" filter="blinds(horizontal)">
                                      <p:cBhvr>
                                        <p:cTn id="67" dur="500"/>
                                        <p:tgtEl>
                                          <p:spTgt spid="364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6" grpId="0" animBg="1"/>
      <p:bldP spid="364557" grpId="0" animBg="1"/>
      <p:bldP spid="364598" grpId="0" animBg="1"/>
      <p:bldP spid="364602" grpId="0" animBg="1"/>
      <p:bldP spid="3646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9600" dirty="0" smtClean="0"/>
              <a:t>Questions ??</a:t>
            </a:r>
            <a:endParaRPr lang="en-US" sz="9600" dirty="0"/>
          </a:p>
        </p:txBody>
      </p:sp>
      <p:sp>
        <p:nvSpPr>
          <p:cNvPr id="4" name="Slide Number Placeholder 3"/>
          <p:cNvSpPr>
            <a:spLocks noGrp="1"/>
          </p:cNvSpPr>
          <p:nvPr>
            <p:ph type="sldNum" sz="quarter" idx="4294967295"/>
          </p:nvPr>
        </p:nvSpPr>
        <p:spPr>
          <a:xfrm>
            <a:off x="11179175" y="6629400"/>
            <a:ext cx="1012825" cy="219075"/>
          </a:xfrm>
          <a:prstGeom prst="rect">
            <a:avLst/>
          </a:prstGeom>
        </p:spPr>
        <p:txBody>
          <a:bodyPr/>
          <a:lstStyle/>
          <a:p>
            <a:fld id="{427E4D64-BC13-47C1-997C-C21BEE82C1E8}" type="slidenum">
              <a:rPr lang="en-US" altLang="en-US" smtClean="0"/>
              <a:pPr/>
              <a:t>35</a:t>
            </a:fld>
            <a:endParaRPr lang="en-US" altLang="en-US"/>
          </a:p>
        </p:txBody>
      </p:sp>
    </p:spTree>
    <p:extLst>
      <p:ext uri="{BB962C8B-B14F-4D97-AF65-F5344CB8AC3E}">
        <p14:creationId xmlns:p14="http://schemas.microsoft.com/office/powerpoint/2010/main" val="1002481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8000" dirty="0" smtClean="0"/>
              <a:t>Back up slides</a:t>
            </a:r>
            <a:endParaRPr lang="en-US" sz="8000" dirty="0"/>
          </a:p>
        </p:txBody>
      </p:sp>
    </p:spTree>
    <p:extLst>
      <p:ext uri="{BB962C8B-B14F-4D97-AF65-F5344CB8AC3E}">
        <p14:creationId xmlns:p14="http://schemas.microsoft.com/office/powerpoint/2010/main" val="870170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59" y="192396"/>
            <a:ext cx="11111412" cy="574516"/>
          </a:xfrm>
        </p:spPr>
        <p:txBody>
          <a:bodyPr/>
          <a:lstStyle/>
          <a:p>
            <a:r>
              <a:rPr lang="en-US" dirty="0" smtClean="0"/>
              <a:t>Questions: Strategy and Planning Objectives</a:t>
            </a:r>
            <a:endParaRPr lang="en-US" dirty="0"/>
          </a:p>
        </p:txBody>
      </p:sp>
      <p:sp>
        <p:nvSpPr>
          <p:cNvPr id="4" name="Content Placeholder 3"/>
          <p:cNvSpPr>
            <a:spLocks noGrp="1"/>
          </p:cNvSpPr>
          <p:nvPr>
            <p:ph sz="quarter" idx="10"/>
          </p:nvPr>
        </p:nvSpPr>
        <p:spPr>
          <a:xfrm>
            <a:off x="438911" y="757881"/>
            <a:ext cx="11172516" cy="5428735"/>
          </a:xfrm>
        </p:spPr>
        <p:txBody>
          <a:bodyPr/>
          <a:lstStyle/>
          <a:p>
            <a:pPr lvl="2"/>
            <a:endParaRPr lang="en-US" dirty="0" smtClean="0"/>
          </a:p>
          <a:p>
            <a:r>
              <a:rPr lang="en-US" dirty="0" smtClean="0"/>
              <a:t>What </a:t>
            </a:r>
            <a:r>
              <a:rPr lang="en-US" dirty="0"/>
              <a:t>do you interpret as planning in your business</a:t>
            </a:r>
            <a:r>
              <a:rPr lang="en-US" dirty="0" smtClean="0"/>
              <a:t>?</a:t>
            </a:r>
          </a:p>
          <a:p>
            <a:pPr lvl="2"/>
            <a:r>
              <a:rPr lang="en-US" sz="2400" dirty="0" smtClean="0"/>
              <a:t>A Services Enterprise needs a planning process to address </a:t>
            </a:r>
            <a:r>
              <a:rPr lang="en-US" sz="2400" b="1" dirty="0" smtClean="0"/>
              <a:t>complexity</a:t>
            </a:r>
            <a:r>
              <a:rPr lang="en-US" sz="2400" dirty="0" smtClean="0"/>
              <a:t> and </a:t>
            </a:r>
            <a:r>
              <a:rPr lang="en-US" sz="2400" b="1" dirty="0" smtClean="0"/>
              <a:t>uncertainty </a:t>
            </a:r>
            <a:r>
              <a:rPr lang="en-US" sz="2400" dirty="0" smtClean="0"/>
              <a:t>–</a:t>
            </a:r>
            <a:r>
              <a:rPr lang="en-US" sz="2400" i="1" dirty="0" smtClean="0"/>
              <a:t>you cannot wait and see, there are lead times to hire/procure and transform</a:t>
            </a:r>
            <a:r>
              <a:rPr lang="en-US" sz="2400" dirty="0" smtClean="0"/>
              <a:t>.</a:t>
            </a:r>
          </a:p>
          <a:p>
            <a:pPr lvl="2"/>
            <a:r>
              <a:rPr lang="en-US" sz="2400" b="1" dirty="0" smtClean="0"/>
              <a:t>Complexity</a:t>
            </a:r>
            <a:r>
              <a:rPr lang="en-US" sz="2400" dirty="0" smtClean="0"/>
              <a:t>: </a:t>
            </a:r>
          </a:p>
          <a:p>
            <a:pPr lvl="3"/>
            <a:r>
              <a:rPr lang="en-US" sz="2000" dirty="0"/>
              <a:t>T</a:t>
            </a:r>
            <a:r>
              <a:rPr lang="en-US" sz="2000" dirty="0" smtClean="0"/>
              <a:t>here are </a:t>
            </a:r>
            <a:r>
              <a:rPr lang="en-US" sz="2000" u="sng" dirty="0" smtClean="0"/>
              <a:t>many dimensions </a:t>
            </a:r>
            <a:r>
              <a:rPr lang="en-US" sz="2000" dirty="0" smtClean="0"/>
              <a:t>to consider, hence an </a:t>
            </a:r>
            <a:r>
              <a:rPr lang="en-US" sz="2000" u="sng" dirty="0" smtClean="0"/>
              <a:t>astronomical</a:t>
            </a:r>
            <a:r>
              <a:rPr lang="en-US" sz="2000" dirty="0" smtClean="0"/>
              <a:t> number variables –</a:t>
            </a:r>
            <a:r>
              <a:rPr lang="en-US" sz="2000" u="sng" dirty="0" smtClean="0"/>
              <a:t>courses of action</a:t>
            </a:r>
            <a:r>
              <a:rPr lang="en-US" sz="2000" dirty="0" smtClean="0"/>
              <a:t>, and there are limited resources. </a:t>
            </a:r>
          </a:p>
          <a:p>
            <a:pPr lvl="4"/>
            <a:r>
              <a:rPr lang="en-US" sz="1800" dirty="0" smtClean="0"/>
              <a:t>Thousands of employees with thousands of skills and capabilities that needs to be allocated to the right job, at the right time, at the right location, at the right cost</a:t>
            </a:r>
          </a:p>
          <a:p>
            <a:pPr lvl="3"/>
            <a:r>
              <a:rPr lang="en-US" sz="2000" dirty="0" smtClean="0"/>
              <a:t>In addition, when choosing the “best” course of action, the </a:t>
            </a:r>
            <a:r>
              <a:rPr lang="en-US" sz="2000" dirty="0"/>
              <a:t>Services Enterprise </a:t>
            </a:r>
            <a:r>
              <a:rPr lang="en-US" sz="2000" dirty="0" smtClean="0"/>
              <a:t>typically have </a:t>
            </a:r>
            <a:r>
              <a:rPr lang="en-US" sz="2000" u="sng" dirty="0" smtClean="0"/>
              <a:t>several criteria </a:t>
            </a:r>
            <a:r>
              <a:rPr lang="en-US" sz="2000" dirty="0" smtClean="0"/>
              <a:t>to consider; where these criteria is </a:t>
            </a:r>
            <a:r>
              <a:rPr lang="en-US" sz="2000" u="sng" dirty="0" smtClean="0"/>
              <a:t>aligned with the Enterprise business strategy</a:t>
            </a:r>
          </a:p>
          <a:p>
            <a:pPr lvl="4"/>
            <a:r>
              <a:rPr lang="en-US" sz="1800" dirty="0" smtClean="0"/>
              <a:t>During the optimization of the selection and scheduling of an IT project portfolio several business objectives are considered: Direct/Indirect Benefit, Customer Satisfaction, Strategic Alignment, Technical Alignment, Employee Satisfaction, </a:t>
            </a:r>
            <a:r>
              <a:rPr lang="en-US" sz="1800" dirty="0" err="1" smtClean="0"/>
              <a:t>etc</a:t>
            </a:r>
            <a:r>
              <a:rPr lang="en-US" sz="1800" dirty="0" smtClean="0"/>
              <a:t>  </a:t>
            </a:r>
          </a:p>
          <a:p>
            <a:pPr lvl="3"/>
            <a:r>
              <a:rPr lang="en-US" sz="2200" dirty="0" smtClean="0"/>
              <a:t>Finally, several key </a:t>
            </a:r>
            <a:r>
              <a:rPr lang="en-US" sz="2200" u="sng" dirty="0" smtClean="0"/>
              <a:t>decision makers might be in conflict</a:t>
            </a:r>
            <a:r>
              <a:rPr lang="en-US" sz="2200" dirty="0" smtClean="0"/>
              <a:t>, so having a </a:t>
            </a:r>
            <a:r>
              <a:rPr lang="en-US" sz="2200" u="sng" dirty="0" smtClean="0"/>
              <a:t>data driven mechanism helps resolving the conflict </a:t>
            </a:r>
            <a:r>
              <a:rPr lang="en-US" sz="2200" dirty="0" smtClean="0"/>
              <a:t>in a more objective way</a:t>
            </a:r>
          </a:p>
          <a:p>
            <a:pPr lvl="4"/>
            <a:r>
              <a:rPr lang="en-US" sz="2000" dirty="0" smtClean="0"/>
              <a:t>Provide the data that make the planning mechanism to favor decision maker desired course of action</a:t>
            </a:r>
            <a:endParaRPr lang="en-US" sz="2400" dirty="0" smtClean="0"/>
          </a:p>
          <a:p>
            <a:pPr lvl="2"/>
            <a:endParaRPr lang="en-US" dirty="0" smtClean="0"/>
          </a:p>
        </p:txBody>
      </p:sp>
    </p:spTree>
    <p:extLst>
      <p:ext uri="{BB962C8B-B14F-4D97-AF65-F5344CB8AC3E}">
        <p14:creationId xmlns:p14="http://schemas.microsoft.com/office/powerpoint/2010/main" val="2621714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Strategy and Planning Objectives (2)</a:t>
            </a:r>
            <a:endParaRPr lang="en-US" dirty="0"/>
          </a:p>
        </p:txBody>
      </p:sp>
      <p:sp>
        <p:nvSpPr>
          <p:cNvPr id="4" name="Content Placeholder 3"/>
          <p:cNvSpPr>
            <a:spLocks noGrp="1"/>
          </p:cNvSpPr>
          <p:nvPr>
            <p:ph sz="quarter" idx="10"/>
          </p:nvPr>
        </p:nvSpPr>
        <p:spPr>
          <a:xfrm>
            <a:off x="438911" y="757881"/>
            <a:ext cx="11172516" cy="5428735"/>
          </a:xfrm>
        </p:spPr>
        <p:txBody>
          <a:bodyPr/>
          <a:lstStyle/>
          <a:p>
            <a:pPr lvl="2"/>
            <a:endParaRPr lang="en-US" dirty="0" smtClean="0"/>
          </a:p>
          <a:p>
            <a:r>
              <a:rPr lang="en-US" dirty="0" smtClean="0"/>
              <a:t>How </a:t>
            </a:r>
            <a:r>
              <a:rPr lang="en-US" dirty="0"/>
              <a:t>does your business model drive the principles and characteristics of your planning approach</a:t>
            </a:r>
            <a:r>
              <a:rPr lang="en-US" dirty="0" smtClean="0"/>
              <a:t>?</a:t>
            </a:r>
          </a:p>
          <a:p>
            <a:pPr lvl="2"/>
            <a:r>
              <a:rPr lang="en-US" sz="2400" dirty="0" smtClean="0"/>
              <a:t>Due to the complexity of Service Enterprises the planning approach should be driven by the principle of “</a:t>
            </a:r>
            <a:r>
              <a:rPr lang="en-US" sz="2400" i="1" dirty="0" smtClean="0"/>
              <a:t>Think globally and act locally</a:t>
            </a:r>
            <a:r>
              <a:rPr lang="en-US" sz="2400" dirty="0" smtClean="0"/>
              <a:t>”</a:t>
            </a:r>
          </a:p>
          <a:p>
            <a:pPr lvl="2"/>
            <a:r>
              <a:rPr lang="en-US" sz="2400" i="1" dirty="0" smtClean="0"/>
              <a:t>“</a:t>
            </a:r>
            <a:r>
              <a:rPr lang="en-US" sz="2400" dirty="0" smtClean="0"/>
              <a:t>Instrumentation: </a:t>
            </a:r>
            <a:r>
              <a:rPr lang="en-US" sz="2400" i="1" dirty="0" smtClean="0"/>
              <a:t>Measure what is measurable, and make measurable what is not”. </a:t>
            </a:r>
            <a:r>
              <a:rPr lang="en-US" sz="2400" dirty="0" smtClean="0"/>
              <a:t>Galileo Galilei</a:t>
            </a:r>
          </a:p>
          <a:p>
            <a:pPr lvl="3"/>
            <a:r>
              <a:rPr lang="en-US" sz="2000" dirty="0" smtClean="0"/>
              <a:t>Collect and transform data into actionable information</a:t>
            </a:r>
          </a:p>
          <a:p>
            <a:pPr lvl="2"/>
            <a:r>
              <a:rPr lang="en-US" sz="2400" dirty="0" smtClean="0"/>
              <a:t>Planning processes need to scale: It </a:t>
            </a:r>
            <a:r>
              <a:rPr lang="en-US" sz="2400" dirty="0"/>
              <a:t>is imperative to </a:t>
            </a:r>
            <a:r>
              <a:rPr lang="en-US" sz="2400" dirty="0" smtClean="0"/>
              <a:t>have high levels </a:t>
            </a:r>
            <a:r>
              <a:rPr lang="en-US" sz="2400" dirty="0"/>
              <a:t>of automation </a:t>
            </a:r>
            <a:r>
              <a:rPr lang="en-US" sz="2400" dirty="0" smtClean="0"/>
              <a:t>for the planning approach</a:t>
            </a:r>
          </a:p>
          <a:p>
            <a:pPr lvl="3"/>
            <a:r>
              <a:rPr lang="en-US" sz="2000" dirty="0" smtClean="0"/>
              <a:t>Benefits of Automation</a:t>
            </a:r>
          </a:p>
          <a:p>
            <a:pPr lvl="4"/>
            <a:r>
              <a:rPr lang="en-US" sz="1800" dirty="0"/>
              <a:t>Enables decision making based on data</a:t>
            </a:r>
          </a:p>
          <a:p>
            <a:pPr lvl="4"/>
            <a:r>
              <a:rPr lang="en-US" sz="1800" dirty="0"/>
              <a:t>Enables process transparency</a:t>
            </a:r>
          </a:p>
          <a:p>
            <a:pPr lvl="4"/>
            <a:r>
              <a:rPr lang="en-US" sz="1800" dirty="0"/>
              <a:t>Increases speed and accuracy of data processing</a:t>
            </a:r>
          </a:p>
          <a:p>
            <a:pPr lvl="4"/>
            <a:r>
              <a:rPr lang="en-US" sz="1800" dirty="0"/>
              <a:t>Reduces labor </a:t>
            </a:r>
            <a:r>
              <a:rPr lang="en-US" sz="1800" dirty="0" smtClean="0"/>
              <a:t>costs</a:t>
            </a:r>
            <a:endParaRPr lang="en-US" sz="2200" dirty="0" smtClean="0"/>
          </a:p>
          <a:p>
            <a:pPr lvl="1"/>
            <a:r>
              <a:rPr lang="en-US" sz="2600" dirty="0" smtClean="0"/>
              <a:t>Does </a:t>
            </a:r>
            <a:r>
              <a:rPr lang="en-US" sz="2600" dirty="0"/>
              <a:t>this vary across your different businesses or assets</a:t>
            </a:r>
            <a:r>
              <a:rPr lang="en-US" sz="2600" dirty="0" smtClean="0"/>
              <a:t>?</a:t>
            </a:r>
          </a:p>
          <a:p>
            <a:pPr lvl="2"/>
            <a:r>
              <a:rPr lang="en-US" dirty="0" smtClean="0"/>
              <a:t>Not recommended, this creates fragmentation and inefficiencies</a:t>
            </a:r>
          </a:p>
        </p:txBody>
      </p:sp>
    </p:spTree>
    <p:extLst>
      <p:ext uri="{BB962C8B-B14F-4D97-AF65-F5344CB8AC3E}">
        <p14:creationId xmlns:p14="http://schemas.microsoft.com/office/powerpoint/2010/main" val="1758864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59" y="138608"/>
            <a:ext cx="11111412" cy="574516"/>
          </a:xfrm>
        </p:spPr>
        <p:txBody>
          <a:bodyPr/>
          <a:lstStyle/>
          <a:p>
            <a:r>
              <a:rPr lang="en-US" dirty="0" smtClean="0"/>
              <a:t>Questions: Planning Processes</a:t>
            </a:r>
            <a:endParaRPr lang="en-US" dirty="0"/>
          </a:p>
        </p:txBody>
      </p:sp>
      <p:sp>
        <p:nvSpPr>
          <p:cNvPr id="4" name="Content Placeholder 3"/>
          <p:cNvSpPr>
            <a:spLocks noGrp="1"/>
          </p:cNvSpPr>
          <p:nvPr>
            <p:ph sz="quarter" idx="10"/>
          </p:nvPr>
        </p:nvSpPr>
        <p:spPr>
          <a:xfrm>
            <a:off x="438911" y="757881"/>
            <a:ext cx="11172516" cy="5428735"/>
          </a:xfrm>
        </p:spPr>
        <p:txBody>
          <a:bodyPr/>
          <a:lstStyle/>
          <a:p>
            <a:pPr lvl="2"/>
            <a:endParaRPr lang="en-US" dirty="0" smtClean="0"/>
          </a:p>
          <a:p>
            <a:r>
              <a:rPr lang="en-US" dirty="0"/>
              <a:t>What planning methodologies do you use? How does this vary by time horizon and decision type</a:t>
            </a:r>
            <a:r>
              <a:rPr lang="en-US" dirty="0" smtClean="0"/>
              <a:t>?</a:t>
            </a:r>
          </a:p>
          <a:p>
            <a:pPr lvl="2"/>
            <a:r>
              <a:rPr lang="en-US" sz="2400" dirty="0"/>
              <a:t>A hierarchical planning process </a:t>
            </a:r>
            <a:r>
              <a:rPr lang="en-US" sz="2400" dirty="0" smtClean="0"/>
              <a:t>is recommended</a:t>
            </a:r>
            <a:endParaRPr lang="en-US" sz="2400" dirty="0"/>
          </a:p>
          <a:p>
            <a:pPr lvl="3"/>
            <a:r>
              <a:rPr lang="en-US" sz="2000" dirty="0"/>
              <a:t>Business strategy is translated into quantifiable criteria that in turn drives strategic decisions while considering various </a:t>
            </a:r>
            <a:r>
              <a:rPr lang="en-US" sz="2000" dirty="0" smtClean="0"/>
              <a:t>BUs </a:t>
            </a:r>
            <a:r>
              <a:rPr lang="en-US" sz="2000" dirty="0"/>
              <a:t>constraints and limited </a:t>
            </a:r>
            <a:r>
              <a:rPr lang="en-US" sz="2000" dirty="0" smtClean="0"/>
              <a:t>resources. </a:t>
            </a:r>
          </a:p>
          <a:p>
            <a:pPr lvl="4"/>
            <a:r>
              <a:rPr lang="en-US" sz="1800" dirty="0" smtClean="0"/>
              <a:t>A planning horizon of 3 or 5 years with quarterly time periods is recommended</a:t>
            </a:r>
            <a:endParaRPr lang="en-US" sz="1800" dirty="0"/>
          </a:p>
          <a:p>
            <a:pPr lvl="3"/>
            <a:r>
              <a:rPr lang="en-US" sz="2000" dirty="0"/>
              <a:t>Strategic decisions create a framework for tactical </a:t>
            </a:r>
            <a:r>
              <a:rPr lang="en-US" sz="2000" dirty="0" smtClean="0"/>
              <a:t>planning</a:t>
            </a:r>
          </a:p>
          <a:p>
            <a:pPr lvl="4"/>
            <a:r>
              <a:rPr lang="en-US" sz="1800" dirty="0"/>
              <a:t> </a:t>
            </a:r>
            <a:r>
              <a:rPr lang="en-US" sz="1800" dirty="0" smtClean="0"/>
              <a:t>The planning horizon of 12 or 18 months with monthly time periods is recommended </a:t>
            </a:r>
          </a:p>
          <a:p>
            <a:pPr lvl="3"/>
            <a:r>
              <a:rPr lang="en-US" sz="2000" dirty="0"/>
              <a:t>I</a:t>
            </a:r>
            <a:r>
              <a:rPr lang="en-US" sz="2000" dirty="0" smtClean="0"/>
              <a:t>n </a:t>
            </a:r>
            <a:r>
              <a:rPr lang="en-US" sz="2000" dirty="0"/>
              <a:t>turn tactical decisions create a framework for </a:t>
            </a:r>
            <a:r>
              <a:rPr lang="en-US" sz="2000" dirty="0" smtClean="0"/>
              <a:t>operational </a:t>
            </a:r>
            <a:r>
              <a:rPr lang="en-US" sz="2000" dirty="0"/>
              <a:t>planning and </a:t>
            </a:r>
            <a:r>
              <a:rPr lang="en-US" sz="2000" dirty="0" smtClean="0"/>
              <a:t>execution</a:t>
            </a:r>
          </a:p>
          <a:p>
            <a:pPr lvl="4"/>
            <a:r>
              <a:rPr lang="en-US" sz="1800" dirty="0"/>
              <a:t> </a:t>
            </a:r>
            <a:r>
              <a:rPr lang="en-US" sz="1800" dirty="0" smtClean="0"/>
              <a:t>For </a:t>
            </a:r>
            <a:r>
              <a:rPr lang="en-US" sz="1800" dirty="0"/>
              <a:t>operational </a:t>
            </a:r>
            <a:r>
              <a:rPr lang="en-US" sz="1800" dirty="0" smtClean="0"/>
              <a:t>planning, the </a:t>
            </a:r>
            <a:r>
              <a:rPr lang="en-US" sz="1800" dirty="0"/>
              <a:t>planning horizon of </a:t>
            </a:r>
            <a:r>
              <a:rPr lang="en-US" sz="1800" dirty="0" smtClean="0"/>
              <a:t>3 or 6months </a:t>
            </a:r>
            <a:r>
              <a:rPr lang="en-US" sz="1800" dirty="0"/>
              <a:t>with </a:t>
            </a:r>
            <a:r>
              <a:rPr lang="en-US" sz="1800" dirty="0" smtClean="0"/>
              <a:t>weekly time </a:t>
            </a:r>
            <a:r>
              <a:rPr lang="en-US" sz="1800" dirty="0"/>
              <a:t>periods is </a:t>
            </a:r>
            <a:r>
              <a:rPr lang="en-US" sz="1800" dirty="0" smtClean="0"/>
              <a:t>recommended. </a:t>
            </a:r>
          </a:p>
          <a:p>
            <a:pPr lvl="4"/>
            <a:r>
              <a:rPr lang="en-US" sz="1800" dirty="0" smtClean="0"/>
              <a:t>For execution, planning horizon of a week with daily (or shift based) time periods is recommended </a:t>
            </a:r>
            <a:endParaRPr lang="en-US" sz="1800" dirty="0"/>
          </a:p>
          <a:p>
            <a:pPr lvl="3"/>
            <a:r>
              <a:rPr lang="en-US" sz="2000" dirty="0"/>
              <a:t>A hierarchical planning process -with feedback </a:t>
            </a:r>
            <a:r>
              <a:rPr lang="en-US" sz="2000" dirty="0" smtClean="0"/>
              <a:t>loops </a:t>
            </a:r>
            <a:r>
              <a:rPr lang="en-US" sz="2000" dirty="0"/>
              <a:t>monitoring execution, enables a homogeneous and integrated planning system that efficiently/effectively addresses the complexity of the Service Enterprise and the uncertainty about resource requirements and resource </a:t>
            </a:r>
            <a:r>
              <a:rPr lang="en-US" sz="2000" dirty="0" smtClean="0"/>
              <a:t>availability</a:t>
            </a:r>
            <a:endParaRPr lang="en-US" sz="2000" dirty="0"/>
          </a:p>
        </p:txBody>
      </p:sp>
    </p:spTree>
    <p:extLst>
      <p:ext uri="{BB962C8B-B14F-4D97-AF65-F5344CB8AC3E}">
        <p14:creationId xmlns:p14="http://schemas.microsoft.com/office/powerpoint/2010/main" val="1703315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a:xfrm>
            <a:off x="2505076" y="447398"/>
            <a:ext cx="7629525" cy="678543"/>
          </a:xfrm>
        </p:spPr>
        <p:txBody>
          <a:bodyPr/>
          <a:lstStyle/>
          <a:p>
            <a:pPr algn="ctr" eaLnBrk="1" hangingPunct="1"/>
            <a:r>
              <a:rPr lang="en-US" altLang="en-US" sz="4400" dirty="0"/>
              <a:t>Polyhedra Combinatorics</a:t>
            </a:r>
          </a:p>
        </p:txBody>
      </p:sp>
      <p:sp>
        <p:nvSpPr>
          <p:cNvPr id="30724" name="TextBox 3"/>
          <p:cNvSpPr txBox="1">
            <a:spLocks noChangeArrowheads="1"/>
          </p:cNvSpPr>
          <p:nvPr/>
        </p:nvSpPr>
        <p:spPr bwMode="auto">
          <a:xfrm>
            <a:off x="2942319" y="1992313"/>
            <a:ext cx="669927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In Polyhedra Combinatorics the art of modeling is</a:t>
            </a:r>
          </a:p>
          <a:p>
            <a:pPr algn="l" eaLnBrk="1" hangingPunct="1"/>
            <a:endParaRPr lang="en-US" altLang="en-US" dirty="0"/>
          </a:p>
          <a:p>
            <a:pPr marL="457189" indent="-457189" eaLnBrk="1" hangingPunct="1">
              <a:buAutoNum type="arabicParenR"/>
            </a:pPr>
            <a:r>
              <a:rPr lang="en-US" altLang="en-US" dirty="0"/>
              <a:t>to translate a business problem into a set linear inequalities</a:t>
            </a:r>
          </a:p>
          <a:p>
            <a:pPr marL="457189" indent="-457189" eaLnBrk="1" hangingPunct="1">
              <a:buAutoNum type="arabicParenR"/>
            </a:pPr>
            <a:endParaRPr lang="en-US" altLang="en-US" dirty="0"/>
          </a:p>
          <a:p>
            <a:pPr algn="l" eaLnBrk="1" hangingPunct="1"/>
            <a:r>
              <a:rPr lang="en-US" altLang="en-US" dirty="0"/>
              <a:t>2)    and the LP model should be tight </a:t>
            </a:r>
            <a:r>
              <a:rPr lang="en-US" altLang="en-US" dirty="0" smtClean="0"/>
              <a:t>(“good” representation)</a:t>
            </a:r>
            <a:endParaRPr lang="en-US" altLang="en-US" dirty="0"/>
          </a:p>
        </p:txBody>
      </p:sp>
      <p:sp>
        <p:nvSpPr>
          <p:cNvPr id="6" name="TextBox 3"/>
          <p:cNvSpPr txBox="1">
            <a:spLocks noChangeArrowheads="1"/>
          </p:cNvSpPr>
          <p:nvPr/>
        </p:nvSpPr>
        <p:spPr bwMode="auto">
          <a:xfrm>
            <a:off x="31865" y="4096886"/>
            <a:ext cx="1165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Polyhedra Combinatorics enables a declarative approach</a:t>
            </a:r>
          </a:p>
          <a:p>
            <a:pPr algn="l" eaLnBrk="1" hangingPunct="1"/>
            <a:endParaRPr lang="en-US" altLang="en-US" dirty="0"/>
          </a:p>
          <a:p>
            <a:pPr marL="457189" indent="-457189" eaLnBrk="1" hangingPunct="1">
              <a:buAutoNum type="arabicParenR"/>
            </a:pPr>
            <a:r>
              <a:rPr lang="en-US" altLang="en-US" dirty="0"/>
              <a:t>Formulate your problem as an LP (MILP), and Linear Programming solution techniques solves your problem</a:t>
            </a:r>
          </a:p>
          <a:p>
            <a:pPr marL="457189" indent="-457189" eaLnBrk="1" hangingPunct="1">
              <a:buAutoNum type="arabicParenR"/>
            </a:pPr>
            <a:endParaRPr lang="en-US" altLang="en-US" dirty="0"/>
          </a:p>
          <a:p>
            <a:pPr marL="457189" indent="-457189" eaLnBrk="1" hangingPunct="1">
              <a:buAutoNum type="arabicParenR" startAt="2"/>
            </a:pPr>
            <a:r>
              <a:rPr lang="en-US" altLang="en-US" dirty="0"/>
              <a:t>If your problem change, modify formulation but </a:t>
            </a:r>
            <a:r>
              <a:rPr lang="en-US" altLang="en-US" u="sng" dirty="0"/>
              <a:t>same</a:t>
            </a:r>
            <a:r>
              <a:rPr lang="en-US" altLang="en-US" dirty="0"/>
              <a:t> Linear Programming solution techniques solves your </a:t>
            </a:r>
            <a:br>
              <a:rPr lang="en-US" altLang="en-US" dirty="0"/>
            </a:br>
            <a:r>
              <a:rPr lang="en-US" altLang="en-US" dirty="0"/>
              <a:t>problem</a:t>
            </a:r>
          </a:p>
          <a:p>
            <a:pPr marL="457189" indent="-457189" eaLnBrk="1" hangingPunct="1">
              <a:buAutoNum type="arabicParenR" startAt="2"/>
            </a:pPr>
            <a:endParaRPr lang="en-US" altLang="en-US" dirty="0"/>
          </a:p>
          <a:p>
            <a:pPr marL="457189" indent="-457189" eaLnBrk="1" hangingPunct="1">
              <a:buAutoNum type="arabicParenR" startAt="2"/>
            </a:pPr>
            <a:r>
              <a:rPr lang="en-US" altLang="en-US" dirty="0"/>
              <a:t>Polyhedra Combinatorics are easier to develop and maintain</a:t>
            </a:r>
          </a:p>
        </p:txBody>
      </p:sp>
    </p:spTree>
    <p:extLst>
      <p:ext uri="{BB962C8B-B14F-4D97-AF65-F5344CB8AC3E}">
        <p14:creationId xmlns:p14="http://schemas.microsoft.com/office/powerpoint/2010/main" val="2555285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59" y="138608"/>
            <a:ext cx="11111412" cy="574516"/>
          </a:xfrm>
        </p:spPr>
        <p:txBody>
          <a:bodyPr/>
          <a:lstStyle/>
          <a:p>
            <a:r>
              <a:rPr lang="en-US" dirty="0" smtClean="0"/>
              <a:t>Questions: Planning Processes (2)</a:t>
            </a:r>
            <a:endParaRPr lang="en-US" dirty="0"/>
          </a:p>
        </p:txBody>
      </p:sp>
      <p:sp>
        <p:nvSpPr>
          <p:cNvPr id="4" name="Content Placeholder 3"/>
          <p:cNvSpPr>
            <a:spLocks noGrp="1"/>
          </p:cNvSpPr>
          <p:nvPr>
            <p:ph sz="quarter" idx="10"/>
          </p:nvPr>
        </p:nvSpPr>
        <p:spPr>
          <a:xfrm>
            <a:off x="438911" y="757881"/>
            <a:ext cx="11172516" cy="5904176"/>
          </a:xfrm>
        </p:spPr>
        <p:txBody>
          <a:bodyPr>
            <a:normAutofit/>
          </a:bodyPr>
          <a:lstStyle/>
          <a:p>
            <a:r>
              <a:rPr lang="en-US" dirty="0" smtClean="0"/>
              <a:t>How </a:t>
            </a:r>
            <a:r>
              <a:rPr lang="en-US" dirty="0"/>
              <a:t>do you manage uncertainty and options in your planning</a:t>
            </a:r>
            <a:r>
              <a:rPr lang="en-US" dirty="0" smtClean="0"/>
              <a:t>?</a:t>
            </a:r>
          </a:p>
          <a:p>
            <a:pPr lvl="2"/>
            <a:r>
              <a:rPr lang="en-US" sz="2400" dirty="0" smtClean="0"/>
              <a:t>Need a good forecasting process that determines an accurate forecast error, your planning process addresses uncertainty based on forecast error</a:t>
            </a:r>
          </a:p>
          <a:p>
            <a:pPr lvl="2"/>
            <a:r>
              <a:rPr lang="en-US" sz="2400" dirty="0" smtClean="0"/>
              <a:t>Your planning process should help identifying mechanism to reduce forecast error</a:t>
            </a:r>
          </a:p>
          <a:p>
            <a:pPr lvl="3"/>
            <a:r>
              <a:rPr lang="en-US" sz="2000" dirty="0" smtClean="0"/>
              <a:t>Is the forecast error large because of lack or inaccurate data? What is the right level of aggregation that reduces forecast error and at the same time you can make decision and implement them? Or the forecast error reflects the random nature of the system?</a:t>
            </a:r>
          </a:p>
          <a:p>
            <a:pPr lvl="2"/>
            <a:r>
              <a:rPr lang="en-US" sz="2400" dirty="0" smtClean="0"/>
              <a:t>What if scenario analysis can be use to address uncertainty during planning</a:t>
            </a:r>
          </a:p>
          <a:p>
            <a:pPr lvl="3"/>
            <a:r>
              <a:rPr lang="en-US" sz="2000" dirty="0" smtClean="0"/>
              <a:t>Simulation and Stochastic Programming can be used … requires mathematical sophisticated user ..</a:t>
            </a:r>
          </a:p>
          <a:p>
            <a:pPr lvl="2"/>
            <a:r>
              <a:rPr lang="en-US" sz="2400" dirty="0" smtClean="0">
                <a:solidFill>
                  <a:schemeClr val="tx1"/>
                </a:solidFill>
              </a:rPr>
              <a:t>Create buffer capacity covering a quantile of the forecast probability distribution</a:t>
            </a:r>
          </a:p>
          <a:p>
            <a:pPr lvl="3"/>
            <a:r>
              <a:rPr lang="en-US" sz="2000" dirty="0" smtClean="0">
                <a:solidFill>
                  <a:schemeClr val="tx1"/>
                </a:solidFill>
              </a:rPr>
              <a:t>How much buffer capacity you need that allows to satisfy SLA and at the same time does not hurt resource utilization?</a:t>
            </a:r>
            <a:endParaRPr lang="en-US" sz="2000" dirty="0">
              <a:solidFill>
                <a:schemeClr val="tx1"/>
              </a:solidFill>
            </a:endParaRPr>
          </a:p>
          <a:p>
            <a:r>
              <a:rPr lang="en-US" dirty="0" smtClean="0"/>
              <a:t>What </a:t>
            </a:r>
            <a:r>
              <a:rPr lang="en-US" dirty="0"/>
              <a:t>is the cadence of your planning process, and what triggers change</a:t>
            </a:r>
            <a:r>
              <a:rPr lang="en-US" dirty="0" smtClean="0"/>
              <a:t>?</a:t>
            </a:r>
          </a:p>
          <a:p>
            <a:pPr lvl="2"/>
            <a:r>
              <a:rPr lang="en-US" sz="2400" dirty="0" smtClean="0"/>
              <a:t>Hierarchical planning drives the cadence of the planning process</a:t>
            </a:r>
          </a:p>
          <a:p>
            <a:pPr lvl="3"/>
            <a:r>
              <a:rPr lang="en-US" sz="2000" dirty="0" smtClean="0"/>
              <a:t>Rolling planning horizon for scheduled re-planning</a:t>
            </a:r>
          </a:p>
          <a:p>
            <a:pPr lvl="3"/>
            <a:r>
              <a:rPr lang="en-US" sz="2000" dirty="0" smtClean="0"/>
              <a:t>“Significant” deviations from the assumptions/input data of the strategic/tactical/operational plans triggers change </a:t>
            </a:r>
            <a:endParaRPr lang="en-US" sz="2000" dirty="0"/>
          </a:p>
        </p:txBody>
      </p:sp>
    </p:spTree>
    <p:extLst>
      <p:ext uri="{BB962C8B-B14F-4D97-AF65-F5344CB8AC3E}">
        <p14:creationId xmlns:p14="http://schemas.microsoft.com/office/powerpoint/2010/main" val="454068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59" y="138608"/>
            <a:ext cx="11111412" cy="574516"/>
          </a:xfrm>
        </p:spPr>
        <p:txBody>
          <a:bodyPr/>
          <a:lstStyle/>
          <a:p>
            <a:r>
              <a:rPr lang="en-US" dirty="0" smtClean="0"/>
              <a:t>Questions: Planning Processes (3)</a:t>
            </a:r>
            <a:endParaRPr lang="en-US" dirty="0"/>
          </a:p>
        </p:txBody>
      </p:sp>
      <p:sp>
        <p:nvSpPr>
          <p:cNvPr id="4" name="Content Placeholder 3"/>
          <p:cNvSpPr>
            <a:spLocks noGrp="1"/>
          </p:cNvSpPr>
          <p:nvPr>
            <p:ph sz="quarter" idx="10"/>
          </p:nvPr>
        </p:nvSpPr>
        <p:spPr>
          <a:xfrm>
            <a:off x="438911" y="757881"/>
            <a:ext cx="11172516" cy="5428735"/>
          </a:xfrm>
        </p:spPr>
        <p:txBody>
          <a:bodyPr/>
          <a:lstStyle/>
          <a:p>
            <a:pPr marL="231775" lvl="2" indent="0">
              <a:buNone/>
            </a:pPr>
            <a:endParaRPr lang="en-US" sz="2400" dirty="0"/>
          </a:p>
          <a:p>
            <a:r>
              <a:rPr lang="en-US" dirty="0" smtClean="0"/>
              <a:t>How </a:t>
            </a:r>
            <a:r>
              <a:rPr lang="en-US" dirty="0"/>
              <a:t>does your planning approach respond to disruptive events? Can you dynamically re-plan</a:t>
            </a:r>
            <a:r>
              <a:rPr lang="en-US" dirty="0" smtClean="0"/>
              <a:t>?</a:t>
            </a:r>
          </a:p>
          <a:p>
            <a:pPr lvl="2"/>
            <a:r>
              <a:rPr lang="en-US" sz="2400" dirty="0" smtClean="0"/>
              <a:t>Plans </a:t>
            </a:r>
            <a:r>
              <a:rPr lang="en-US" sz="2400" dirty="0"/>
              <a:t>are useless, planning is essential. Planning processes and tools should enable re-planning to address complex dynamics and uncertainty associated with your </a:t>
            </a:r>
            <a:r>
              <a:rPr lang="en-US" sz="2400" dirty="0" smtClean="0"/>
              <a:t>environment</a:t>
            </a:r>
            <a:endParaRPr lang="en-US" sz="2600" dirty="0"/>
          </a:p>
          <a:p>
            <a:r>
              <a:rPr lang="en-US" dirty="0" smtClean="0"/>
              <a:t>How </a:t>
            </a:r>
            <a:r>
              <a:rPr lang="en-US" dirty="0"/>
              <a:t>do you achieve integration and alignment (timeframes, value chain, functions, suppliers</a:t>
            </a:r>
            <a:r>
              <a:rPr lang="en-US" dirty="0" smtClean="0"/>
              <a:t>)?</a:t>
            </a:r>
          </a:p>
          <a:p>
            <a:pPr lvl="2"/>
            <a:r>
              <a:rPr lang="en-US" sz="2400" dirty="0" smtClean="0"/>
              <a:t>Hierarchical planning with feedback loops from execution</a:t>
            </a:r>
            <a:endParaRPr lang="en-US" sz="2400" dirty="0"/>
          </a:p>
          <a:p>
            <a:r>
              <a:rPr lang="en-US" dirty="0" smtClean="0"/>
              <a:t>How </a:t>
            </a:r>
            <a:r>
              <a:rPr lang="en-US" dirty="0"/>
              <a:t>do you incorporate risk management in your planning approach</a:t>
            </a:r>
            <a:r>
              <a:rPr lang="en-US" dirty="0" smtClean="0"/>
              <a:t>?</a:t>
            </a:r>
          </a:p>
          <a:p>
            <a:pPr lvl="2"/>
            <a:r>
              <a:rPr lang="en-US" sz="2400" dirty="0" smtClean="0"/>
              <a:t>By considering forecast error</a:t>
            </a:r>
            <a:endParaRPr lang="en-US" sz="2400" dirty="0"/>
          </a:p>
          <a:p>
            <a:r>
              <a:rPr lang="en-US" dirty="0" smtClean="0"/>
              <a:t>How </a:t>
            </a:r>
            <a:r>
              <a:rPr lang="en-US" dirty="0"/>
              <a:t>is planning performance and execution performance measured</a:t>
            </a:r>
            <a:r>
              <a:rPr lang="en-US" dirty="0" smtClean="0"/>
              <a:t>?</a:t>
            </a:r>
          </a:p>
          <a:p>
            <a:pPr lvl="2"/>
            <a:r>
              <a:rPr lang="en-US" sz="2400" dirty="0" smtClean="0"/>
              <a:t>Comparing cost and benefits derived from your plans with the actual cost and benefits realized during execution</a:t>
            </a:r>
          </a:p>
        </p:txBody>
      </p:sp>
    </p:spTree>
    <p:extLst>
      <p:ext uri="{BB962C8B-B14F-4D97-AF65-F5344CB8AC3E}">
        <p14:creationId xmlns:p14="http://schemas.microsoft.com/office/powerpoint/2010/main" val="3614608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59" y="86993"/>
            <a:ext cx="11111412" cy="574516"/>
          </a:xfrm>
        </p:spPr>
        <p:txBody>
          <a:bodyPr/>
          <a:lstStyle/>
          <a:p>
            <a:r>
              <a:rPr lang="en-US" dirty="0" smtClean="0"/>
              <a:t>Questions: Planning Technologies</a:t>
            </a:r>
            <a:endParaRPr lang="en-US" dirty="0"/>
          </a:p>
        </p:txBody>
      </p:sp>
      <p:sp>
        <p:nvSpPr>
          <p:cNvPr id="4" name="Content Placeholder 3"/>
          <p:cNvSpPr>
            <a:spLocks noGrp="1"/>
          </p:cNvSpPr>
          <p:nvPr>
            <p:ph sz="quarter" idx="10"/>
          </p:nvPr>
        </p:nvSpPr>
        <p:spPr>
          <a:xfrm>
            <a:off x="438911" y="757881"/>
            <a:ext cx="11172516" cy="5428735"/>
          </a:xfrm>
        </p:spPr>
        <p:txBody>
          <a:bodyPr>
            <a:normAutofit fontScale="92500"/>
          </a:bodyPr>
          <a:lstStyle/>
          <a:p>
            <a:r>
              <a:rPr lang="en-US" dirty="0" smtClean="0"/>
              <a:t>What </a:t>
            </a:r>
            <a:r>
              <a:rPr lang="en-US" dirty="0"/>
              <a:t>planning technologies do you currently use and why (data; analysis; simulation; automation</a:t>
            </a:r>
            <a:r>
              <a:rPr lang="en-US" dirty="0" smtClean="0"/>
              <a:t>)?</a:t>
            </a:r>
          </a:p>
          <a:p>
            <a:pPr lvl="2"/>
            <a:r>
              <a:rPr lang="en-US" sz="2400" dirty="0"/>
              <a:t>Big Data/Data </a:t>
            </a:r>
            <a:r>
              <a:rPr lang="en-US" sz="2400" dirty="0" smtClean="0"/>
              <a:t>Sciences</a:t>
            </a:r>
          </a:p>
          <a:p>
            <a:pPr lvl="3"/>
            <a:r>
              <a:rPr lang="en-US" sz="2000" dirty="0" smtClean="0"/>
              <a:t>Data Mining, Machine Learning, Predictive Analytics, Statistics, distributed computing</a:t>
            </a:r>
          </a:p>
          <a:p>
            <a:pPr lvl="4"/>
            <a:r>
              <a:rPr lang="en-US" sz="1800" dirty="0" smtClean="0"/>
              <a:t>HPSW/Idol, HPSW/Vertica, R</a:t>
            </a:r>
          </a:p>
          <a:p>
            <a:pPr lvl="2"/>
            <a:r>
              <a:rPr lang="en-US" sz="2400" dirty="0"/>
              <a:t>Resources Scheduling and Allocation </a:t>
            </a:r>
            <a:r>
              <a:rPr lang="en-US" sz="2400" dirty="0" smtClean="0"/>
              <a:t>technology</a:t>
            </a:r>
          </a:p>
          <a:p>
            <a:pPr lvl="3"/>
            <a:r>
              <a:rPr lang="en-US" sz="2000" dirty="0" smtClean="0"/>
              <a:t>Mixed Integer Linear Programming (MILP)</a:t>
            </a:r>
          </a:p>
          <a:p>
            <a:pPr lvl="4"/>
            <a:r>
              <a:rPr lang="en-US" sz="1800" dirty="0" smtClean="0"/>
              <a:t>MILP solvers: Gurobi, IBM/Cplex</a:t>
            </a:r>
          </a:p>
          <a:p>
            <a:pPr lvl="2"/>
            <a:r>
              <a:rPr lang="en-US" sz="2400" dirty="0" smtClean="0"/>
              <a:t>Commercial SW tools for Project Portfolio Planning and Resource Management</a:t>
            </a:r>
          </a:p>
          <a:p>
            <a:pPr lvl="3"/>
            <a:r>
              <a:rPr lang="en-US" sz="2000" dirty="0"/>
              <a:t>HPSW/PPM Center, </a:t>
            </a:r>
            <a:r>
              <a:rPr lang="en-US" sz="2000" dirty="0" smtClean="0"/>
              <a:t>Microsoft/Enterprise </a:t>
            </a:r>
            <a:r>
              <a:rPr lang="en-US" sz="2000" dirty="0"/>
              <a:t>Project Management, </a:t>
            </a:r>
            <a:r>
              <a:rPr lang="en-US" sz="2000" dirty="0" err="1"/>
              <a:t>Planisware</a:t>
            </a:r>
            <a:r>
              <a:rPr lang="en-US" sz="2000" dirty="0"/>
              <a:t>, </a:t>
            </a:r>
            <a:r>
              <a:rPr lang="en-US" sz="2000" dirty="0" smtClean="0"/>
              <a:t>Oracle/Primavera </a:t>
            </a:r>
            <a:r>
              <a:rPr lang="en-US" sz="2000" dirty="0"/>
              <a:t>Enterprise Project Portfolio Management</a:t>
            </a:r>
          </a:p>
          <a:p>
            <a:r>
              <a:rPr lang="en-US" dirty="0" smtClean="0"/>
              <a:t>How </a:t>
            </a:r>
            <a:r>
              <a:rPr lang="en-US" dirty="0"/>
              <a:t>do you use technology for communications and alignment</a:t>
            </a:r>
            <a:r>
              <a:rPr lang="en-US" dirty="0" smtClean="0"/>
              <a:t>?</a:t>
            </a:r>
          </a:p>
          <a:p>
            <a:pPr lvl="2"/>
            <a:r>
              <a:rPr lang="en-US" sz="2400" dirty="0" smtClean="0"/>
              <a:t>Skype technology is critical for project coordination</a:t>
            </a:r>
            <a:endParaRPr lang="en-US" sz="2400" dirty="0"/>
          </a:p>
          <a:p>
            <a:r>
              <a:rPr lang="en-US" dirty="0" smtClean="0"/>
              <a:t>What </a:t>
            </a:r>
            <a:r>
              <a:rPr lang="en-US" dirty="0"/>
              <a:t>new planning technologies are you planning to adopt and why? What do we need to watch out for</a:t>
            </a:r>
            <a:r>
              <a:rPr lang="en-US" dirty="0" smtClean="0"/>
              <a:t>?</a:t>
            </a:r>
          </a:p>
          <a:p>
            <a:pPr lvl="2"/>
            <a:r>
              <a:rPr lang="en-US" sz="2400" dirty="0" smtClean="0"/>
              <a:t>Cloud bases planning services</a:t>
            </a:r>
          </a:p>
          <a:p>
            <a:pPr lvl="1"/>
            <a:endParaRPr lang="en-US" dirty="0"/>
          </a:p>
        </p:txBody>
      </p:sp>
    </p:spTree>
    <p:extLst>
      <p:ext uri="{BB962C8B-B14F-4D97-AF65-F5344CB8AC3E}">
        <p14:creationId xmlns:p14="http://schemas.microsoft.com/office/powerpoint/2010/main" val="2194042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59" y="69575"/>
            <a:ext cx="11111412" cy="574516"/>
          </a:xfrm>
        </p:spPr>
        <p:txBody>
          <a:bodyPr/>
          <a:lstStyle/>
          <a:p>
            <a:r>
              <a:rPr lang="en-US" dirty="0" smtClean="0"/>
              <a:t>Questions:</a:t>
            </a:r>
            <a:endParaRPr lang="en-US" dirty="0"/>
          </a:p>
        </p:txBody>
      </p:sp>
      <p:sp>
        <p:nvSpPr>
          <p:cNvPr id="4" name="Content Placeholder 3"/>
          <p:cNvSpPr>
            <a:spLocks noGrp="1"/>
          </p:cNvSpPr>
          <p:nvPr>
            <p:ph sz="quarter" idx="10"/>
          </p:nvPr>
        </p:nvSpPr>
        <p:spPr>
          <a:xfrm>
            <a:off x="438911" y="505097"/>
            <a:ext cx="11172516" cy="5974080"/>
          </a:xfrm>
        </p:spPr>
        <p:txBody>
          <a:bodyPr/>
          <a:lstStyle/>
          <a:p>
            <a:r>
              <a:rPr lang="en-US" dirty="0"/>
              <a:t>Planning Organization</a:t>
            </a:r>
            <a:endParaRPr lang="en-US" dirty="0" smtClean="0"/>
          </a:p>
          <a:p>
            <a:pPr lvl="2"/>
            <a:r>
              <a:rPr lang="en-US" dirty="0" smtClean="0"/>
              <a:t>How </a:t>
            </a:r>
            <a:r>
              <a:rPr lang="en-US" dirty="0"/>
              <a:t>is your planning function structured? How do you incorporate diversified business and geographies?</a:t>
            </a:r>
          </a:p>
          <a:p>
            <a:pPr lvl="2"/>
            <a:r>
              <a:rPr lang="en-US" dirty="0" smtClean="0"/>
              <a:t>How </a:t>
            </a:r>
            <a:r>
              <a:rPr lang="en-US" dirty="0"/>
              <a:t>is planning integrated with broader business?</a:t>
            </a:r>
          </a:p>
          <a:p>
            <a:pPr lvl="2"/>
            <a:r>
              <a:rPr lang="en-US" dirty="0" smtClean="0"/>
              <a:t>How </a:t>
            </a:r>
            <a:r>
              <a:rPr lang="en-US" dirty="0"/>
              <a:t>do you build and sustain the required capability</a:t>
            </a:r>
            <a:r>
              <a:rPr lang="en-US" dirty="0" smtClean="0"/>
              <a:t>?</a:t>
            </a:r>
          </a:p>
          <a:p>
            <a:pPr lvl="3"/>
            <a:r>
              <a:rPr lang="en-US" b="1" dirty="0" smtClean="0">
                <a:solidFill>
                  <a:srgbClr val="FF0000"/>
                </a:solidFill>
              </a:rPr>
              <a:t>We are re-organizing and this information is confidential</a:t>
            </a:r>
            <a:endParaRPr lang="en-US" b="1" dirty="0">
              <a:solidFill>
                <a:srgbClr val="FF0000"/>
              </a:solidFill>
            </a:endParaRPr>
          </a:p>
          <a:p>
            <a:pPr lvl="2"/>
            <a:r>
              <a:rPr lang="en-US" dirty="0" smtClean="0"/>
              <a:t>What </a:t>
            </a:r>
            <a:r>
              <a:rPr lang="en-US" dirty="0"/>
              <a:t>culture are you trying to create, and what levers are you pulling to achieve this? Incentives</a:t>
            </a:r>
            <a:r>
              <a:rPr lang="en-US" dirty="0" smtClean="0"/>
              <a:t>?</a:t>
            </a:r>
          </a:p>
          <a:p>
            <a:pPr lvl="3"/>
            <a:r>
              <a:rPr lang="en-US" b="1" dirty="0" smtClean="0">
                <a:solidFill>
                  <a:srgbClr val="FF0000"/>
                </a:solidFill>
              </a:rPr>
              <a:t>Kay </a:t>
            </a:r>
            <a:r>
              <a:rPr lang="en-US" b="1" dirty="0" err="1" smtClean="0">
                <a:solidFill>
                  <a:srgbClr val="FF0000"/>
                </a:solidFill>
              </a:rPr>
              <a:t>Yut</a:t>
            </a:r>
            <a:r>
              <a:rPr lang="en-US" b="1" dirty="0" smtClean="0">
                <a:solidFill>
                  <a:srgbClr val="FF0000"/>
                </a:solidFill>
              </a:rPr>
              <a:t> is an expert in market mechanism design and incentives</a:t>
            </a:r>
          </a:p>
          <a:p>
            <a:r>
              <a:rPr lang="en-US" dirty="0" smtClean="0"/>
              <a:t>South32 </a:t>
            </a:r>
            <a:r>
              <a:rPr lang="en-US" dirty="0" err="1" smtClean="0"/>
              <a:t>Recomendation</a:t>
            </a:r>
            <a:endParaRPr lang="en-US" dirty="0"/>
          </a:p>
          <a:p>
            <a:pPr lvl="2"/>
            <a:r>
              <a:rPr lang="en-US" dirty="0"/>
              <a:t>Which fundamental principles should South32 have for their planning process to </a:t>
            </a:r>
            <a:r>
              <a:rPr lang="en-US" dirty="0" err="1"/>
              <a:t>maximise</a:t>
            </a:r>
            <a:r>
              <a:rPr lang="en-US" dirty="0"/>
              <a:t> value</a:t>
            </a:r>
            <a:r>
              <a:rPr lang="en-US" dirty="0" smtClean="0"/>
              <a:t>?</a:t>
            </a:r>
          </a:p>
          <a:p>
            <a:pPr lvl="3"/>
            <a:r>
              <a:rPr lang="en-US" dirty="0" smtClean="0"/>
              <a:t>Have a clear vision of your business</a:t>
            </a:r>
          </a:p>
          <a:p>
            <a:pPr lvl="3"/>
            <a:r>
              <a:rPr lang="en-US" dirty="0" smtClean="0"/>
              <a:t>Translate vision into a business strategy with clear quantifiable objectives</a:t>
            </a:r>
          </a:p>
          <a:p>
            <a:pPr lvl="3"/>
            <a:r>
              <a:rPr lang="en-US" dirty="0" smtClean="0"/>
              <a:t>Optimize the trade-offs of conflicting business objectives while considering budget and resources constraints, and business rules/constraints</a:t>
            </a:r>
          </a:p>
          <a:p>
            <a:pPr lvl="3"/>
            <a:r>
              <a:rPr lang="en-US" dirty="0" smtClean="0"/>
              <a:t>Consider hierarchical planning (Strategic/Tactical/Operational) with feedback loops</a:t>
            </a:r>
          </a:p>
          <a:p>
            <a:pPr lvl="3"/>
            <a:r>
              <a:rPr lang="en-US" dirty="0" smtClean="0"/>
              <a:t>Always look for opportunities to reduce forecast which in turn reduces uncertainty</a:t>
            </a:r>
            <a:endParaRPr lang="en-US" dirty="0"/>
          </a:p>
          <a:p>
            <a:pPr lvl="2"/>
            <a:r>
              <a:rPr lang="en-US" dirty="0" smtClean="0"/>
              <a:t>Which </a:t>
            </a:r>
            <a:r>
              <a:rPr lang="en-US" dirty="0"/>
              <a:t>aspects of planning methodologies, technologies and </a:t>
            </a:r>
            <a:r>
              <a:rPr lang="en-US" dirty="0" err="1"/>
              <a:t>organisation</a:t>
            </a:r>
            <a:r>
              <a:rPr lang="en-US" dirty="0"/>
              <a:t> should South32 focus on</a:t>
            </a:r>
            <a:r>
              <a:rPr lang="en-US" dirty="0" smtClean="0"/>
              <a:t>?</a:t>
            </a:r>
          </a:p>
          <a:p>
            <a:pPr lvl="3"/>
            <a:r>
              <a:rPr lang="en-US" dirty="0" smtClean="0"/>
              <a:t>Become a data driven organization, where decision making is done transparently based on facts</a:t>
            </a:r>
          </a:p>
          <a:p>
            <a:pPr lvl="3"/>
            <a:r>
              <a:rPr lang="en-US" dirty="0" smtClean="0"/>
              <a:t>Develop/acquire processes and tools that generates data that is accurate, complete, current</a:t>
            </a:r>
          </a:p>
          <a:p>
            <a:pPr lvl="3"/>
            <a:r>
              <a:rPr lang="en-US" dirty="0" smtClean="0"/>
              <a:t>Keep historical data that can be mined, enabling continues improvement of your planning processes</a:t>
            </a:r>
            <a:endParaRPr lang="en-US" dirty="0"/>
          </a:p>
          <a:p>
            <a:pPr lvl="2"/>
            <a:endParaRPr lang="en-US" dirty="0" smtClean="0"/>
          </a:p>
        </p:txBody>
      </p:sp>
    </p:spTree>
    <p:extLst>
      <p:ext uri="{BB962C8B-B14F-4D97-AF65-F5344CB8AC3E}">
        <p14:creationId xmlns:p14="http://schemas.microsoft.com/office/powerpoint/2010/main" val="38413873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981200" y="274638"/>
            <a:ext cx="8229600" cy="639762"/>
          </a:xfrm>
        </p:spPr>
        <p:txBody>
          <a:bodyPr/>
          <a:lstStyle/>
          <a:p>
            <a:pPr algn="l"/>
            <a:r>
              <a:rPr lang="en-US" altLang="en-US" sz="3200"/>
              <a:t>LSO Labor Strategy Optimization Model</a:t>
            </a:r>
          </a:p>
        </p:txBody>
      </p:sp>
      <p:grpSp>
        <p:nvGrpSpPr>
          <p:cNvPr id="2088" name="Group 40"/>
          <p:cNvGrpSpPr>
            <a:grpSpLocks/>
          </p:cNvGrpSpPr>
          <p:nvPr/>
        </p:nvGrpSpPr>
        <p:grpSpPr bwMode="auto">
          <a:xfrm>
            <a:off x="1981200" y="1295400"/>
            <a:ext cx="8458200" cy="5257800"/>
            <a:chOff x="96" y="960"/>
            <a:chExt cx="5328" cy="3312"/>
          </a:xfrm>
        </p:grpSpPr>
        <p:sp>
          <p:nvSpPr>
            <p:cNvPr id="2086" name="Rectangle 38"/>
            <p:cNvSpPr>
              <a:spLocks noChangeArrowheads="1"/>
            </p:cNvSpPr>
            <p:nvPr/>
          </p:nvSpPr>
          <p:spPr bwMode="auto">
            <a:xfrm>
              <a:off x="864" y="960"/>
              <a:ext cx="4560" cy="2688"/>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5"/>
            <p:cNvSpPr>
              <a:spLocks noChangeArrowheads="1"/>
            </p:cNvSpPr>
            <p:nvPr/>
          </p:nvSpPr>
          <p:spPr bwMode="auto">
            <a:xfrm>
              <a:off x="2544" y="2342"/>
              <a:ext cx="768" cy="52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dirty="0" smtClean="0"/>
                <a:t>Optimization</a:t>
              </a:r>
            </a:p>
            <a:p>
              <a:pPr algn="ctr"/>
              <a:r>
                <a:rPr lang="en-US" altLang="en-US" sz="1400" dirty="0" smtClean="0"/>
                <a:t>Engine</a:t>
              </a:r>
              <a:endParaRPr lang="en-US" altLang="en-US" sz="1400" dirty="0"/>
            </a:p>
          </p:txBody>
        </p:sp>
        <p:sp>
          <p:nvSpPr>
            <p:cNvPr id="2054" name="Rectangle 6"/>
            <p:cNvSpPr>
              <a:spLocks noChangeArrowheads="1"/>
            </p:cNvSpPr>
            <p:nvPr/>
          </p:nvSpPr>
          <p:spPr bwMode="auto">
            <a:xfrm>
              <a:off x="912" y="2344"/>
              <a:ext cx="768" cy="52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Demand</a:t>
              </a:r>
              <a:br>
                <a:rPr lang="en-US" altLang="en-US" sz="1200"/>
              </a:br>
              <a:r>
                <a:rPr lang="en-US" altLang="en-US" sz="1200"/>
                <a:t>Signal</a:t>
              </a:r>
              <a:br>
                <a:rPr lang="en-US" altLang="en-US" sz="1200"/>
              </a:br>
              <a:r>
                <a:rPr lang="en-US" altLang="en-US" sz="1200"/>
                <a:t>Forecast</a:t>
              </a:r>
            </a:p>
          </p:txBody>
        </p:sp>
        <p:sp>
          <p:nvSpPr>
            <p:cNvPr id="2055" name="Rectangle 7"/>
            <p:cNvSpPr>
              <a:spLocks noChangeArrowheads="1"/>
            </p:cNvSpPr>
            <p:nvPr/>
          </p:nvSpPr>
          <p:spPr bwMode="auto">
            <a:xfrm>
              <a:off x="4512" y="2342"/>
              <a:ext cx="768" cy="52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Learning</a:t>
              </a:r>
              <a:br>
                <a:rPr lang="en-US" altLang="en-US" sz="1200"/>
              </a:br>
              <a:r>
                <a:rPr lang="en-US" altLang="en-US" sz="1200"/>
                <a:t>Curve </a:t>
              </a:r>
              <a:br>
                <a:rPr lang="en-US" altLang="en-US" sz="1200"/>
              </a:br>
              <a:r>
                <a:rPr lang="en-US" altLang="en-US" sz="1200"/>
                <a:t>Forecast</a:t>
              </a:r>
            </a:p>
          </p:txBody>
        </p:sp>
        <p:sp>
          <p:nvSpPr>
            <p:cNvPr id="2056" name="Rectangle 8"/>
            <p:cNvSpPr>
              <a:spLocks noChangeArrowheads="1"/>
            </p:cNvSpPr>
            <p:nvPr/>
          </p:nvSpPr>
          <p:spPr bwMode="auto">
            <a:xfrm>
              <a:off x="2544" y="1114"/>
              <a:ext cx="768" cy="52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Business</a:t>
              </a:r>
            </a:p>
            <a:p>
              <a:pPr algn="ctr"/>
              <a:r>
                <a:rPr lang="en-US" altLang="en-US" sz="1200"/>
                <a:t>Strategy</a:t>
              </a:r>
              <a:br>
                <a:rPr lang="en-US" altLang="en-US" sz="1200"/>
              </a:br>
              <a:r>
                <a:rPr lang="en-US" altLang="en-US" sz="1200"/>
                <a:t>Constraints</a:t>
              </a:r>
            </a:p>
          </p:txBody>
        </p:sp>
        <p:sp>
          <p:nvSpPr>
            <p:cNvPr id="2057" name="Rectangle 9"/>
            <p:cNvSpPr>
              <a:spLocks noChangeArrowheads="1"/>
            </p:cNvSpPr>
            <p:nvPr/>
          </p:nvSpPr>
          <p:spPr bwMode="auto">
            <a:xfrm>
              <a:off x="912" y="1104"/>
              <a:ext cx="768" cy="52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Attrition</a:t>
              </a:r>
              <a:br>
                <a:rPr lang="en-US" altLang="en-US" sz="1200"/>
              </a:br>
              <a:r>
                <a:rPr lang="en-US" altLang="en-US" sz="1200"/>
                <a:t>Forecast</a:t>
              </a:r>
            </a:p>
          </p:txBody>
        </p:sp>
        <p:cxnSp>
          <p:nvCxnSpPr>
            <p:cNvPr id="2062" name="AutoShape 14"/>
            <p:cNvCxnSpPr>
              <a:cxnSpLocks noChangeShapeType="1"/>
              <a:stCxn id="2057" idx="3"/>
              <a:endCxn id="2053" idx="1"/>
            </p:cNvCxnSpPr>
            <p:nvPr/>
          </p:nvCxnSpPr>
          <p:spPr bwMode="auto">
            <a:xfrm>
              <a:off x="1680" y="1368"/>
              <a:ext cx="864" cy="123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3" name="AutoShape 15"/>
            <p:cNvCxnSpPr>
              <a:cxnSpLocks noChangeShapeType="1"/>
              <a:stCxn id="2055" idx="1"/>
              <a:endCxn id="2053" idx="3"/>
            </p:cNvCxnSpPr>
            <p:nvPr/>
          </p:nvCxnSpPr>
          <p:spPr bwMode="auto">
            <a:xfrm rot="10800000">
              <a:off x="3312" y="2606"/>
              <a:ext cx="12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4" name="AutoShape 16"/>
            <p:cNvCxnSpPr>
              <a:cxnSpLocks noChangeShapeType="1"/>
              <a:stCxn id="2056" idx="2"/>
              <a:endCxn id="2053" idx="0"/>
            </p:cNvCxnSpPr>
            <p:nvPr/>
          </p:nvCxnSpPr>
          <p:spPr bwMode="auto">
            <a:xfrm rot="5400000">
              <a:off x="2578" y="1992"/>
              <a:ext cx="7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5" name="Text Box 17"/>
            <p:cNvSpPr txBox="1">
              <a:spLocks noChangeArrowheads="1"/>
            </p:cNvSpPr>
            <p:nvPr/>
          </p:nvSpPr>
          <p:spPr bwMode="auto">
            <a:xfrm>
              <a:off x="1632" y="1440"/>
              <a:ext cx="62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Attrition </a:t>
              </a:r>
              <a:br>
                <a:rPr lang="en-US" altLang="en-US" sz="900"/>
              </a:br>
              <a:r>
                <a:rPr lang="en-US" altLang="en-US" sz="900"/>
                <a:t>Rates</a:t>
              </a:r>
            </a:p>
          </p:txBody>
        </p:sp>
        <p:sp>
          <p:nvSpPr>
            <p:cNvPr id="2066" name="Text Box 18"/>
            <p:cNvSpPr txBox="1">
              <a:spLocks noChangeArrowheads="1"/>
            </p:cNvSpPr>
            <p:nvPr/>
          </p:nvSpPr>
          <p:spPr bwMode="auto">
            <a:xfrm>
              <a:off x="1728" y="2640"/>
              <a:ext cx="8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FTE Forecast</a:t>
              </a:r>
              <a:br>
                <a:rPr lang="en-US" altLang="en-US" sz="900"/>
              </a:br>
              <a:r>
                <a:rPr lang="en-US" altLang="en-US" sz="900"/>
                <a:t>Split Rates</a:t>
              </a:r>
            </a:p>
          </p:txBody>
        </p:sp>
        <p:sp>
          <p:nvSpPr>
            <p:cNvPr id="2067" name="Text Box 19"/>
            <p:cNvSpPr txBox="1">
              <a:spLocks noChangeArrowheads="1"/>
            </p:cNvSpPr>
            <p:nvPr/>
          </p:nvSpPr>
          <p:spPr bwMode="auto">
            <a:xfrm>
              <a:off x="3936" y="2592"/>
              <a:ext cx="72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Productivity</a:t>
              </a:r>
              <a:br>
                <a:rPr lang="en-US" altLang="en-US" sz="900"/>
              </a:br>
              <a:r>
                <a:rPr lang="en-US" altLang="en-US" sz="900"/>
                <a:t>Metric</a:t>
              </a:r>
            </a:p>
          </p:txBody>
        </p:sp>
        <p:sp>
          <p:nvSpPr>
            <p:cNvPr id="2068" name="Text Box 20"/>
            <p:cNvSpPr txBox="1">
              <a:spLocks noChangeArrowheads="1"/>
            </p:cNvSpPr>
            <p:nvPr/>
          </p:nvSpPr>
          <p:spPr bwMode="auto">
            <a:xfrm>
              <a:off x="2880" y="1728"/>
              <a:ext cx="9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-Cost</a:t>
              </a:r>
              <a:br>
                <a:rPr lang="en-US" altLang="en-US" sz="900"/>
              </a:br>
              <a:r>
                <a:rPr lang="en-US" altLang="en-US" sz="900"/>
                <a:t>-Budget Constraints</a:t>
              </a:r>
              <a:br>
                <a:rPr lang="en-US" altLang="en-US" sz="900"/>
              </a:br>
              <a:r>
                <a:rPr lang="en-US" altLang="en-US" sz="900"/>
                <a:t>-Transformation Rules</a:t>
              </a:r>
              <a:br>
                <a:rPr lang="en-US" altLang="en-US" sz="900"/>
              </a:br>
              <a:r>
                <a:rPr lang="en-US" altLang="en-US" sz="900"/>
                <a:t>-Metrics</a:t>
              </a:r>
            </a:p>
          </p:txBody>
        </p:sp>
        <p:sp>
          <p:nvSpPr>
            <p:cNvPr id="2069" name="Rectangle 21"/>
            <p:cNvSpPr>
              <a:spLocks noChangeArrowheads="1"/>
            </p:cNvSpPr>
            <p:nvPr/>
          </p:nvSpPr>
          <p:spPr bwMode="auto">
            <a:xfrm>
              <a:off x="4512" y="1114"/>
              <a:ext cx="768" cy="52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Inventory</a:t>
              </a:r>
            </a:p>
          </p:txBody>
        </p:sp>
        <p:cxnSp>
          <p:nvCxnSpPr>
            <p:cNvPr id="2070" name="AutoShape 22"/>
            <p:cNvCxnSpPr>
              <a:cxnSpLocks noChangeShapeType="1"/>
              <a:stCxn id="2069" idx="1"/>
              <a:endCxn id="2053" idx="3"/>
            </p:cNvCxnSpPr>
            <p:nvPr/>
          </p:nvCxnSpPr>
          <p:spPr bwMode="auto">
            <a:xfrm rot="10800000" flipV="1">
              <a:off x="3312" y="1378"/>
              <a:ext cx="1200" cy="122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1" name="Text Box 23"/>
            <p:cNvSpPr txBox="1">
              <a:spLocks noChangeArrowheads="1"/>
            </p:cNvSpPr>
            <p:nvPr/>
          </p:nvSpPr>
          <p:spPr bwMode="auto">
            <a:xfrm>
              <a:off x="3936" y="1392"/>
              <a:ext cx="57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FTE actual</a:t>
              </a:r>
            </a:p>
          </p:txBody>
        </p:sp>
        <p:sp>
          <p:nvSpPr>
            <p:cNvPr id="2072" name="Rectangle 24"/>
            <p:cNvSpPr>
              <a:spLocks noChangeArrowheads="1"/>
            </p:cNvSpPr>
            <p:nvPr/>
          </p:nvSpPr>
          <p:spPr bwMode="auto">
            <a:xfrm rot="16200000">
              <a:off x="-624" y="1824"/>
              <a:ext cx="177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Labor Nomenclature Standardization </a:t>
              </a:r>
            </a:p>
          </p:txBody>
        </p:sp>
        <p:cxnSp>
          <p:nvCxnSpPr>
            <p:cNvPr id="2075" name="AutoShape 27"/>
            <p:cNvCxnSpPr>
              <a:cxnSpLocks noChangeShapeType="1"/>
              <a:stCxn id="2053" idx="2"/>
            </p:cNvCxnSpPr>
            <p:nvPr/>
          </p:nvCxnSpPr>
          <p:spPr bwMode="auto">
            <a:xfrm rot="5400000">
              <a:off x="2491" y="3307"/>
              <a:ext cx="87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6" name="Text Box 28"/>
            <p:cNvSpPr txBox="1">
              <a:spLocks noChangeArrowheads="1"/>
            </p:cNvSpPr>
            <p:nvPr/>
          </p:nvSpPr>
          <p:spPr bwMode="auto">
            <a:xfrm>
              <a:off x="2880" y="2880"/>
              <a:ext cx="198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000" dirty="0"/>
                <a:t>-Labor </a:t>
              </a:r>
              <a:r>
                <a:rPr lang="en-US" altLang="en-US" sz="1000" dirty="0" smtClean="0"/>
                <a:t>Mix + location + transformation strategies</a:t>
              </a:r>
              <a:r>
                <a:rPr lang="en-US" altLang="en-US" sz="1000" dirty="0"/>
                <a:t/>
              </a:r>
              <a:br>
                <a:rPr lang="en-US" altLang="en-US" sz="1000" dirty="0"/>
              </a:br>
              <a:r>
                <a:rPr lang="en-US" altLang="en-US" sz="1000" dirty="0"/>
                <a:t>-FTE Plan</a:t>
              </a:r>
              <a:br>
                <a:rPr lang="en-US" altLang="en-US" sz="1000" dirty="0"/>
              </a:br>
              <a:r>
                <a:rPr lang="en-US" altLang="en-US" sz="1000" dirty="0"/>
                <a:t>-Budget </a:t>
              </a:r>
              <a:r>
                <a:rPr lang="en-US" altLang="en-US" sz="1000" dirty="0" smtClean="0"/>
                <a:t>Plan</a:t>
              </a:r>
              <a:r>
                <a:rPr lang="en-US" altLang="en-US" sz="1000" dirty="0"/>
                <a:t/>
              </a:r>
              <a:br>
                <a:rPr lang="en-US" altLang="en-US" sz="1000" dirty="0"/>
              </a:br>
              <a:r>
                <a:rPr lang="en-US" altLang="en-US" sz="1000" dirty="0"/>
                <a:t>-Metrics</a:t>
              </a:r>
            </a:p>
          </p:txBody>
        </p:sp>
        <p:sp>
          <p:nvSpPr>
            <p:cNvPr id="2077" name="Rectangle 29"/>
            <p:cNvSpPr>
              <a:spLocks noChangeArrowheads="1"/>
            </p:cNvSpPr>
            <p:nvPr/>
          </p:nvSpPr>
          <p:spPr bwMode="auto">
            <a:xfrm>
              <a:off x="2592" y="3744"/>
              <a:ext cx="768" cy="5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Execution </a:t>
              </a:r>
              <a:br>
                <a:rPr lang="en-US" altLang="en-US" sz="1000"/>
              </a:br>
              <a:r>
                <a:rPr lang="en-US" altLang="en-US" sz="1000"/>
                <a:t>Process</a:t>
              </a:r>
            </a:p>
          </p:txBody>
        </p:sp>
        <p:sp>
          <p:nvSpPr>
            <p:cNvPr id="2079" name="Rectangle 31"/>
            <p:cNvSpPr>
              <a:spLocks noChangeArrowheads="1"/>
            </p:cNvSpPr>
            <p:nvPr/>
          </p:nvSpPr>
          <p:spPr bwMode="auto">
            <a:xfrm>
              <a:off x="4560" y="3744"/>
              <a:ext cx="768" cy="5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smtClean="0"/>
                <a:t>PPO</a:t>
              </a:r>
              <a:endParaRPr lang="en-US" altLang="en-US" sz="1600" dirty="0"/>
            </a:p>
          </p:txBody>
        </p:sp>
        <p:cxnSp>
          <p:nvCxnSpPr>
            <p:cNvPr id="2080" name="AutoShape 32"/>
            <p:cNvCxnSpPr>
              <a:cxnSpLocks noChangeShapeType="1"/>
              <a:stCxn id="2077" idx="3"/>
              <a:endCxn id="2079" idx="1"/>
            </p:cNvCxnSpPr>
            <p:nvPr/>
          </p:nvCxnSpPr>
          <p:spPr bwMode="auto">
            <a:xfrm>
              <a:off x="3360" y="4008"/>
              <a:ext cx="12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1" name="Text Box 33"/>
            <p:cNvSpPr txBox="1">
              <a:spLocks noChangeArrowheads="1"/>
            </p:cNvSpPr>
            <p:nvPr/>
          </p:nvSpPr>
          <p:spPr bwMode="auto">
            <a:xfrm>
              <a:off x="3360" y="4032"/>
              <a:ext cx="144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FTE Forecast</a:t>
              </a:r>
            </a:p>
          </p:txBody>
        </p:sp>
        <p:sp>
          <p:nvSpPr>
            <p:cNvPr id="2084" name="Line 36"/>
            <p:cNvSpPr>
              <a:spLocks noChangeShapeType="1"/>
            </p:cNvSpPr>
            <p:nvPr/>
          </p:nvSpPr>
          <p:spPr bwMode="auto">
            <a:xfrm>
              <a:off x="432" y="1968"/>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 name="Text Box 37"/>
            <p:cNvSpPr txBox="1">
              <a:spLocks noChangeArrowheads="1"/>
            </p:cNvSpPr>
            <p:nvPr/>
          </p:nvSpPr>
          <p:spPr bwMode="auto">
            <a:xfrm>
              <a:off x="336" y="1584"/>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900"/>
                <a:t>Country/SL/ </a:t>
              </a:r>
              <a:br>
                <a:rPr lang="en-US" altLang="en-US" sz="900"/>
              </a:br>
              <a:r>
                <a:rPr lang="en-US" altLang="en-US" sz="900"/>
                <a:t>Job Level/</a:t>
              </a:r>
              <a:br>
                <a:rPr lang="en-US" altLang="en-US" sz="900"/>
              </a:br>
              <a:r>
                <a:rPr lang="en-US" altLang="en-US" sz="900"/>
                <a:t>Role/Skill</a:t>
              </a:r>
              <a:endParaRPr lang="en-US" altLang="en-US"/>
            </a:p>
          </p:txBody>
        </p:sp>
        <p:cxnSp>
          <p:nvCxnSpPr>
            <p:cNvPr id="2087" name="AutoShape 39"/>
            <p:cNvCxnSpPr>
              <a:cxnSpLocks noChangeShapeType="1"/>
              <a:stCxn id="2054" idx="3"/>
              <a:endCxn id="2053" idx="1"/>
            </p:cNvCxnSpPr>
            <p:nvPr/>
          </p:nvCxnSpPr>
          <p:spPr bwMode="auto">
            <a:xfrm flipV="1">
              <a:off x="1680" y="2606"/>
              <a:ext cx="864" cy="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676606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0CC96C9-D419-4B04-8A97-6CDD7C1D8536}" type="slidenum">
              <a:rPr lang="en-US" altLang="en-US" sz="1400">
                <a:latin typeface="Arial" panose="020B0604020202020204" pitchFamily="34" charset="0"/>
              </a:rPr>
              <a:pPr algn="r" eaLnBrk="1" hangingPunct="1">
                <a:spcBef>
                  <a:spcPct val="0"/>
                </a:spcBef>
                <a:buFontTx/>
                <a:buNone/>
              </a:pPr>
              <a:t>45</a:t>
            </a:fld>
            <a:endParaRPr lang="en-US" altLang="en-US" sz="1400">
              <a:latin typeface="Arial" panose="020B0604020202020204" pitchFamily="34" charset="0"/>
            </a:endParaRPr>
          </a:p>
        </p:txBody>
      </p:sp>
      <p:sp>
        <p:nvSpPr>
          <p:cNvPr id="15363" name="Rectangle 2"/>
          <p:cNvSpPr>
            <a:spLocks noGrp="1" noChangeArrowheads="1"/>
          </p:cNvSpPr>
          <p:nvPr>
            <p:ph type="title" idx="4294967295"/>
          </p:nvPr>
        </p:nvSpPr>
        <p:spPr>
          <a:xfrm>
            <a:off x="1981200" y="228600"/>
            <a:ext cx="8229600" cy="1143000"/>
          </a:xfrm>
        </p:spPr>
        <p:txBody>
          <a:bodyPr/>
          <a:lstStyle/>
          <a:p>
            <a:pPr algn="l" eaLnBrk="1" hangingPunct="1"/>
            <a:r>
              <a:rPr lang="en-US" altLang="en-US" sz="2400">
                <a:solidFill>
                  <a:srgbClr val="003399"/>
                </a:solidFill>
              </a:rPr>
              <a:t>The Model Components: How We Represent the Various Aspects of Labor </a:t>
            </a:r>
            <a:r>
              <a:rPr lang="en-US" altLang="zh-CN" sz="2400">
                <a:solidFill>
                  <a:srgbClr val="003399"/>
                </a:solidFill>
              </a:rPr>
              <a:t>Strategy</a:t>
            </a:r>
            <a:r>
              <a:rPr lang="en-US" altLang="en-US" sz="2400">
                <a:solidFill>
                  <a:srgbClr val="003399"/>
                </a:solidFill>
              </a:rPr>
              <a:t> Optimization</a:t>
            </a:r>
          </a:p>
        </p:txBody>
      </p:sp>
      <p:sp>
        <p:nvSpPr>
          <p:cNvPr id="15364" name="Rectangle 3"/>
          <p:cNvSpPr>
            <a:spLocks noGrp="1" noChangeArrowheads="1"/>
          </p:cNvSpPr>
          <p:nvPr>
            <p:ph type="body" idx="4294967295"/>
          </p:nvPr>
        </p:nvSpPr>
        <p:spPr>
          <a:xfrm>
            <a:off x="3352800" y="1447800"/>
            <a:ext cx="6934200" cy="5105400"/>
          </a:xfrm>
        </p:spPr>
        <p:txBody>
          <a:bodyPr/>
          <a:lstStyle/>
          <a:p>
            <a:pPr marL="111125" indent="-111125">
              <a:lnSpc>
                <a:spcPct val="80000"/>
              </a:lnSpc>
            </a:pPr>
            <a:r>
              <a:rPr lang="en-US" altLang="en-US" sz="1600"/>
              <a:t>Geography (location)</a:t>
            </a:r>
          </a:p>
          <a:p>
            <a:pPr marL="461963" lvl="1" indent="-231775">
              <a:lnSpc>
                <a:spcPct val="80000"/>
              </a:lnSpc>
            </a:pPr>
            <a:r>
              <a:rPr lang="en-US" altLang="en-US" sz="1400"/>
              <a:t>Demand Region </a:t>
            </a:r>
            <a:r>
              <a:rPr lang="en-US" altLang="en-US" sz="1400">
                <a:sym typeface="Wingdings" panose="05000000000000000000" pitchFamily="2" charset="2"/>
              </a:rPr>
              <a:t> </a:t>
            </a:r>
            <a:r>
              <a:rPr lang="en-US" altLang="en-US" sz="1400"/>
              <a:t> Resource Country</a:t>
            </a:r>
          </a:p>
          <a:p>
            <a:pPr marL="461963" lvl="1" indent="-231775">
              <a:lnSpc>
                <a:spcPct val="80000"/>
              </a:lnSpc>
            </a:pPr>
            <a:r>
              <a:rPr lang="en-US" altLang="en-US" sz="1400"/>
              <a:t>On-Shore, Off-Shore, Off-Shore Travel relationships (between a Demand Region and a Resource Country)</a:t>
            </a:r>
            <a:br>
              <a:rPr lang="en-US" altLang="en-US" sz="1400"/>
            </a:br>
            <a:endParaRPr lang="en-US" altLang="en-US" sz="1400"/>
          </a:p>
          <a:p>
            <a:pPr marL="111125" indent="-111125">
              <a:lnSpc>
                <a:spcPct val="80000"/>
              </a:lnSpc>
            </a:pPr>
            <a:r>
              <a:rPr lang="en-US" altLang="en-US" sz="1600"/>
              <a:t>Labor pyramid</a:t>
            </a:r>
          </a:p>
          <a:p>
            <a:pPr marL="461963" lvl="1" indent="-231775">
              <a:lnSpc>
                <a:spcPct val="80000"/>
              </a:lnSpc>
            </a:pPr>
            <a:r>
              <a:rPr lang="en-US" altLang="en-US" sz="1400"/>
              <a:t>Job Code structure: Cost Category, Cost Sub-Category, Job Family, </a:t>
            </a:r>
            <a:br>
              <a:rPr lang="en-US" altLang="en-US" sz="1400"/>
            </a:br>
            <a:r>
              <a:rPr lang="en-US" altLang="en-US" sz="1400"/>
              <a:t>Job Level Global</a:t>
            </a:r>
          </a:p>
          <a:p>
            <a:pPr marL="461963" lvl="1" indent="-231775">
              <a:lnSpc>
                <a:spcPct val="80000"/>
              </a:lnSpc>
            </a:pPr>
            <a:r>
              <a:rPr lang="en-US" altLang="en-US" sz="1400"/>
              <a:t>Transformation: Promotion, Transition, Transition-Promotion</a:t>
            </a:r>
          </a:p>
          <a:p>
            <a:pPr marL="461963" lvl="1" indent="-231775">
              <a:lnSpc>
                <a:spcPct val="80000"/>
              </a:lnSpc>
            </a:pPr>
            <a:r>
              <a:rPr lang="en-US" altLang="en-US" sz="1400"/>
              <a:t>Pyramid bands: % lower and % upper limits</a:t>
            </a:r>
            <a:br>
              <a:rPr lang="en-US" altLang="en-US" sz="1400"/>
            </a:br>
            <a:endParaRPr lang="en-US" altLang="en-US" sz="1400"/>
          </a:p>
          <a:p>
            <a:pPr marL="111125" indent="-111125">
              <a:lnSpc>
                <a:spcPct val="80000"/>
              </a:lnSpc>
            </a:pPr>
            <a:r>
              <a:rPr lang="en-US" altLang="en-US" sz="1600"/>
              <a:t>Demand</a:t>
            </a:r>
          </a:p>
          <a:p>
            <a:pPr marL="461963" lvl="1" indent="-231775">
              <a:lnSpc>
                <a:spcPct val="80000"/>
              </a:lnSpc>
            </a:pPr>
            <a:r>
              <a:rPr lang="en-US" altLang="en-US" sz="1400"/>
              <a:t>Revenue at (Segment, Region, Quarter) level</a:t>
            </a:r>
          </a:p>
          <a:p>
            <a:pPr marL="461963" lvl="1" indent="-231775">
              <a:lnSpc>
                <a:spcPct val="80000"/>
              </a:lnSpc>
            </a:pPr>
            <a:r>
              <a:rPr lang="en-US" altLang="en-US" sz="1400"/>
              <a:t>Revenue % that must be delivered using on-shore resources</a:t>
            </a:r>
            <a:endParaRPr lang="en-US" altLang="zh-CN" sz="1400"/>
          </a:p>
          <a:p>
            <a:pPr marL="461963" lvl="1" indent="-231775">
              <a:lnSpc>
                <a:spcPct val="80000"/>
              </a:lnSpc>
            </a:pPr>
            <a:r>
              <a:rPr lang="en-US" altLang="zh-CN" sz="1400"/>
              <a:t>Revenue % range (LB and UB) that is to be delivered by 3P</a:t>
            </a:r>
            <a:br>
              <a:rPr lang="en-US" altLang="zh-CN" sz="1400"/>
            </a:br>
            <a:endParaRPr lang="en-US" altLang="en-US" sz="1400"/>
          </a:p>
          <a:p>
            <a:pPr marL="111125" indent="-111125">
              <a:lnSpc>
                <a:spcPct val="80000"/>
              </a:lnSpc>
            </a:pPr>
            <a:r>
              <a:rPr lang="en-US" altLang="en-US" sz="1600"/>
              <a:t>Time dimension</a:t>
            </a:r>
          </a:p>
          <a:p>
            <a:pPr marL="461963" lvl="1" indent="-231775">
              <a:lnSpc>
                <a:spcPct val="80000"/>
              </a:lnSpc>
            </a:pPr>
            <a:r>
              <a:rPr lang="en-US" altLang="en-US" sz="1400"/>
              <a:t>Quarters</a:t>
            </a:r>
          </a:p>
          <a:p>
            <a:pPr marL="461963" lvl="1" indent="-231775">
              <a:lnSpc>
                <a:spcPct val="80000"/>
              </a:lnSpc>
            </a:pPr>
            <a:r>
              <a:rPr lang="en-US" altLang="en-US" sz="1400"/>
              <a:t>Number of working hours in </a:t>
            </a:r>
            <a:r>
              <a:rPr lang="en-US" altLang="zh-CN" sz="1400"/>
              <a:t>a </a:t>
            </a:r>
            <a:r>
              <a:rPr lang="en-US" altLang="en-US" sz="1400"/>
              <a:t>quarter varies with country and quarter</a:t>
            </a:r>
            <a:br>
              <a:rPr lang="en-US" altLang="en-US" sz="1400"/>
            </a:br>
            <a:endParaRPr lang="en-US" altLang="en-US" sz="1400"/>
          </a:p>
          <a:p>
            <a:pPr marL="111125" indent="-111125">
              <a:lnSpc>
                <a:spcPct val="80000"/>
              </a:lnSpc>
            </a:pPr>
            <a:r>
              <a:rPr lang="en-US" altLang="en-US" sz="1600"/>
              <a:t>Country headcount capacity</a:t>
            </a:r>
          </a:p>
          <a:p>
            <a:pPr marL="461963" lvl="1" indent="-231775">
              <a:lnSpc>
                <a:spcPct val="80000"/>
              </a:lnSpc>
            </a:pPr>
            <a:r>
              <a:rPr lang="en-US" altLang="en-US" sz="1400"/>
              <a:t>Attrition, Hiring, Transform (Transit, Promote, Transit-Promote), </a:t>
            </a:r>
            <a:br>
              <a:rPr lang="en-US" altLang="en-US" sz="1400"/>
            </a:br>
            <a:r>
              <a:rPr lang="en-US" altLang="en-US" sz="1400"/>
              <a:t>Move (</a:t>
            </a:r>
            <a:r>
              <a:rPr lang="en-US" altLang="zh-CN" sz="1400"/>
              <a:t>redeployment </a:t>
            </a:r>
            <a:r>
              <a:rPr lang="en-US" altLang="en-US" sz="1400"/>
              <a:t>between sites), WFR</a:t>
            </a:r>
          </a:p>
          <a:p>
            <a:pPr marL="461963" lvl="1" indent="-231775">
              <a:lnSpc>
                <a:spcPct val="80000"/>
              </a:lnSpc>
            </a:pPr>
            <a:endParaRPr lang="en-US" altLang="en-US" sz="1400"/>
          </a:p>
        </p:txBody>
      </p:sp>
      <p:pic>
        <p:nvPicPr>
          <p:cNvPr id="15365" name="Picture 4" descr="MCBD19629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1" y="2667000"/>
            <a:ext cx="7794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MCj044207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0"/>
            <a:ext cx="990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6"/>
          <p:cNvGrpSpPr>
            <a:grpSpLocks/>
          </p:cNvGrpSpPr>
          <p:nvPr/>
        </p:nvGrpSpPr>
        <p:grpSpPr bwMode="auto">
          <a:xfrm>
            <a:off x="1905001" y="4876800"/>
            <a:ext cx="703263" cy="762000"/>
            <a:chOff x="1872" y="1344"/>
            <a:chExt cx="1152" cy="1248"/>
          </a:xfrm>
        </p:grpSpPr>
        <p:sp>
          <p:nvSpPr>
            <p:cNvPr id="15386" name="Line 7"/>
            <p:cNvSpPr>
              <a:spLocks noChangeShapeType="1"/>
            </p:cNvSpPr>
            <p:nvPr/>
          </p:nvSpPr>
          <p:spPr bwMode="auto">
            <a:xfrm>
              <a:off x="1968" y="2592"/>
              <a:ext cx="100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87" name="Picture 8" descr="MCj043158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1344"/>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8" name="Picture 9" descr="MPj043925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791201"/>
            <a:ext cx="990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9" name="Group 10"/>
          <p:cNvGrpSpPr>
            <a:grpSpLocks/>
          </p:cNvGrpSpPr>
          <p:nvPr/>
        </p:nvGrpSpPr>
        <p:grpSpPr bwMode="auto">
          <a:xfrm>
            <a:off x="1828800" y="1600201"/>
            <a:ext cx="1447800" cy="703263"/>
            <a:chOff x="288" y="1488"/>
            <a:chExt cx="3136" cy="1525"/>
          </a:xfrm>
        </p:grpSpPr>
        <p:sp>
          <p:nvSpPr>
            <p:cNvPr id="15370" name="Oval 11"/>
            <p:cNvSpPr>
              <a:spLocks noChangeArrowheads="1"/>
            </p:cNvSpPr>
            <p:nvPr/>
          </p:nvSpPr>
          <p:spPr bwMode="auto">
            <a:xfrm>
              <a:off x="288" y="1488"/>
              <a:ext cx="948" cy="1504"/>
            </a:xfrm>
            <a:prstGeom prst="ellipse">
              <a:avLst/>
            </a:prstGeom>
            <a:solidFill>
              <a:srgbClr val="FFFFFF"/>
            </a:solidFill>
            <a:ln w="12700">
              <a:solidFill>
                <a:srgbClr val="0000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71" name="Oval 12"/>
            <p:cNvSpPr>
              <a:spLocks noChangeArrowheads="1"/>
            </p:cNvSpPr>
            <p:nvPr/>
          </p:nvSpPr>
          <p:spPr bwMode="auto">
            <a:xfrm>
              <a:off x="692" y="1714"/>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72" name="Oval 13"/>
            <p:cNvSpPr>
              <a:spLocks noChangeArrowheads="1"/>
            </p:cNvSpPr>
            <p:nvPr/>
          </p:nvSpPr>
          <p:spPr bwMode="auto">
            <a:xfrm>
              <a:off x="816" y="1982"/>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73" name="Oval 14"/>
            <p:cNvSpPr>
              <a:spLocks noChangeArrowheads="1"/>
            </p:cNvSpPr>
            <p:nvPr/>
          </p:nvSpPr>
          <p:spPr bwMode="auto">
            <a:xfrm>
              <a:off x="636" y="2554"/>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74" name="Oval 15"/>
            <p:cNvSpPr>
              <a:spLocks noChangeArrowheads="1"/>
            </p:cNvSpPr>
            <p:nvPr/>
          </p:nvSpPr>
          <p:spPr bwMode="auto">
            <a:xfrm>
              <a:off x="1344" y="1488"/>
              <a:ext cx="948" cy="1504"/>
            </a:xfrm>
            <a:prstGeom prst="ellipse">
              <a:avLst/>
            </a:prstGeom>
            <a:solidFill>
              <a:srgbClr val="FFFFFF"/>
            </a:solidFill>
            <a:ln w="12700">
              <a:solidFill>
                <a:srgbClr val="0000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75" name="Oval 16"/>
            <p:cNvSpPr>
              <a:spLocks noChangeArrowheads="1"/>
            </p:cNvSpPr>
            <p:nvPr/>
          </p:nvSpPr>
          <p:spPr bwMode="auto">
            <a:xfrm>
              <a:off x="1748" y="1704"/>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76" name="Oval 17"/>
            <p:cNvSpPr>
              <a:spLocks noChangeArrowheads="1"/>
            </p:cNvSpPr>
            <p:nvPr/>
          </p:nvSpPr>
          <p:spPr bwMode="auto">
            <a:xfrm>
              <a:off x="1872" y="1972"/>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77" name="Oval 18"/>
            <p:cNvSpPr>
              <a:spLocks noChangeArrowheads="1"/>
            </p:cNvSpPr>
            <p:nvPr/>
          </p:nvSpPr>
          <p:spPr bwMode="auto">
            <a:xfrm>
              <a:off x="1692" y="2544"/>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grpSp>
          <p:nvGrpSpPr>
            <p:cNvPr id="15378" name="Group 19"/>
            <p:cNvGrpSpPr>
              <a:grpSpLocks/>
            </p:cNvGrpSpPr>
            <p:nvPr/>
          </p:nvGrpSpPr>
          <p:grpSpPr bwMode="auto">
            <a:xfrm>
              <a:off x="2476" y="1509"/>
              <a:ext cx="948" cy="1504"/>
              <a:chOff x="2476" y="1509"/>
              <a:chExt cx="948" cy="1504"/>
            </a:xfrm>
          </p:grpSpPr>
          <p:sp>
            <p:nvSpPr>
              <p:cNvPr id="15382" name="Oval 20"/>
              <p:cNvSpPr>
                <a:spLocks noChangeArrowheads="1"/>
              </p:cNvSpPr>
              <p:nvPr/>
            </p:nvSpPr>
            <p:spPr bwMode="auto">
              <a:xfrm>
                <a:off x="2476" y="1509"/>
                <a:ext cx="948" cy="1504"/>
              </a:xfrm>
              <a:prstGeom prst="ellipse">
                <a:avLst/>
              </a:prstGeom>
              <a:solidFill>
                <a:srgbClr val="FFFFFF"/>
              </a:solidFill>
              <a:ln w="12700">
                <a:solidFill>
                  <a:srgbClr val="0000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83" name="Oval 21"/>
              <p:cNvSpPr>
                <a:spLocks noChangeArrowheads="1"/>
              </p:cNvSpPr>
              <p:nvPr/>
            </p:nvSpPr>
            <p:spPr bwMode="auto">
              <a:xfrm>
                <a:off x="2880" y="1725"/>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84" name="Oval 22"/>
              <p:cNvSpPr>
                <a:spLocks noChangeArrowheads="1"/>
              </p:cNvSpPr>
              <p:nvPr/>
            </p:nvSpPr>
            <p:spPr bwMode="auto">
              <a:xfrm>
                <a:off x="3004" y="1993"/>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85" name="Oval 23"/>
              <p:cNvSpPr>
                <a:spLocks noChangeArrowheads="1"/>
              </p:cNvSpPr>
              <p:nvPr/>
            </p:nvSpPr>
            <p:spPr bwMode="auto">
              <a:xfrm>
                <a:off x="2824" y="2565"/>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grpSp>
        <p:sp>
          <p:nvSpPr>
            <p:cNvPr id="15379" name="Oval 24"/>
            <p:cNvSpPr>
              <a:spLocks noChangeArrowheads="1"/>
            </p:cNvSpPr>
            <p:nvPr/>
          </p:nvSpPr>
          <p:spPr bwMode="auto">
            <a:xfrm>
              <a:off x="1968" y="2640"/>
              <a:ext cx="60" cy="60"/>
            </a:xfrm>
            <a:prstGeom prst="ellipse">
              <a:avLst/>
            </a:prstGeom>
            <a:solidFill>
              <a:srgbClr val="FF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cxnSp>
          <p:nvCxnSpPr>
            <p:cNvPr id="15380" name="AutoShape 25"/>
            <p:cNvCxnSpPr>
              <a:cxnSpLocks noChangeShapeType="1"/>
              <a:stCxn id="15383" idx="1"/>
              <a:endCxn id="15370" idx="0"/>
            </p:cNvCxnSpPr>
            <p:nvPr/>
          </p:nvCxnSpPr>
          <p:spPr bwMode="auto">
            <a:xfrm rot="5400000" flipH="1">
              <a:off x="1703" y="547"/>
              <a:ext cx="246" cy="2127"/>
            </a:xfrm>
            <a:prstGeom prst="curvedConnector3">
              <a:avLst>
                <a:gd name="adj1" fmla="val 158537"/>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381" name="AutoShape 26"/>
            <p:cNvCxnSpPr>
              <a:cxnSpLocks noChangeShapeType="1"/>
              <a:stCxn id="15385" idx="5"/>
              <a:endCxn id="15374" idx="5"/>
            </p:cNvCxnSpPr>
            <p:nvPr/>
          </p:nvCxnSpPr>
          <p:spPr bwMode="auto">
            <a:xfrm rot="5400000">
              <a:off x="2436" y="2333"/>
              <a:ext cx="156" cy="722"/>
            </a:xfrm>
            <a:prstGeom prst="curvedConnector3">
              <a:avLst>
                <a:gd name="adj1" fmla="val 333333"/>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84122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Features and Functionality of PPO Prototype</a:t>
            </a:r>
            <a:endParaRPr lang="en-US" dirty="0"/>
          </a:p>
        </p:txBody>
      </p:sp>
      <p:sp>
        <p:nvSpPr>
          <p:cNvPr id="5" name="Content Placeholder 4"/>
          <p:cNvSpPr>
            <a:spLocks noGrp="1"/>
          </p:cNvSpPr>
          <p:nvPr>
            <p:ph sz="half" idx="1"/>
          </p:nvPr>
        </p:nvSpPr>
        <p:spPr>
          <a:xfrm>
            <a:off x="83127" y="1274619"/>
            <a:ext cx="6890328" cy="5202381"/>
          </a:xfrm>
        </p:spPr>
        <p:txBody>
          <a:bodyPr>
            <a:normAutofit/>
          </a:bodyPr>
          <a:lstStyle/>
          <a:p>
            <a:r>
              <a:rPr lang="en-US" sz="1800" dirty="0"/>
              <a:t>Portfolio Shaping Capability: At least (or at most) percentage of projects, FTE, or Dollars allocated  to</a:t>
            </a:r>
          </a:p>
          <a:p>
            <a:pPr lvl="1">
              <a:buFontTx/>
              <a:buChar char="-"/>
            </a:pPr>
            <a:r>
              <a:rPr lang="en-US" sz="1400" b="1" dirty="0">
                <a:solidFill>
                  <a:schemeClr val="tx1"/>
                </a:solidFill>
              </a:rPr>
              <a:t>Investment Area… e.g. </a:t>
            </a:r>
            <a:r>
              <a:rPr lang="en-US" sz="1400" b="1" i="1" dirty="0">
                <a:solidFill>
                  <a:schemeClr val="tx1"/>
                </a:solidFill>
              </a:rPr>
              <a:t>R&amp;D, Sales Compensation, Cloud Services BU, … etc.</a:t>
            </a:r>
          </a:p>
          <a:p>
            <a:pPr lvl="1">
              <a:buFontTx/>
              <a:buChar char="-"/>
            </a:pPr>
            <a:r>
              <a:rPr lang="en-US" sz="1400" b="1" dirty="0">
                <a:solidFill>
                  <a:schemeClr val="tx1"/>
                </a:solidFill>
              </a:rPr>
              <a:t>IT organization… e.g. </a:t>
            </a:r>
            <a:r>
              <a:rPr lang="en-US" sz="1400" b="1" i="1" dirty="0">
                <a:solidFill>
                  <a:schemeClr val="tx1"/>
                </a:solidFill>
              </a:rPr>
              <a:t>ES-IT, GF-IT,… etc.</a:t>
            </a:r>
            <a:endParaRPr lang="en-US" sz="1400" b="1" dirty="0">
              <a:solidFill>
                <a:schemeClr val="tx1"/>
              </a:solidFill>
            </a:endParaRPr>
          </a:p>
          <a:p>
            <a:pPr lvl="1">
              <a:buFontTx/>
              <a:buChar char="-"/>
            </a:pPr>
            <a:r>
              <a:rPr lang="en-US" sz="1400" b="1" dirty="0">
                <a:solidFill>
                  <a:schemeClr val="tx1"/>
                </a:solidFill>
              </a:rPr>
              <a:t>Executive Sponsor … e.g. </a:t>
            </a:r>
            <a:r>
              <a:rPr lang="en-US" sz="1400" b="1" i="1" dirty="0">
                <a:solidFill>
                  <a:schemeClr val="tx1"/>
                </a:solidFill>
              </a:rPr>
              <a:t>Keogh, Lesjak, Nefkens,… etc</a:t>
            </a:r>
            <a:r>
              <a:rPr lang="en-US" sz="1400" i="1" dirty="0">
                <a:solidFill>
                  <a:schemeClr val="tx1"/>
                </a:solidFill>
              </a:rPr>
              <a:t>.</a:t>
            </a:r>
          </a:p>
          <a:p>
            <a:pPr lvl="1">
              <a:buFontTx/>
              <a:buChar char="-"/>
            </a:pPr>
            <a:endParaRPr lang="en-US" sz="1400" i="1" dirty="0">
              <a:solidFill>
                <a:schemeClr val="tx1"/>
              </a:solidFill>
            </a:endParaRPr>
          </a:p>
          <a:p>
            <a:pPr>
              <a:buFontTx/>
              <a:buChar char="-"/>
            </a:pPr>
            <a:r>
              <a:rPr lang="en-US" sz="1800" dirty="0"/>
              <a:t>Decision Maker has the ability to select or de-select projects directly</a:t>
            </a:r>
          </a:p>
          <a:p>
            <a:pPr lvl="1">
              <a:buFontTx/>
              <a:buChar char="-"/>
            </a:pPr>
            <a:r>
              <a:rPr lang="en-US" sz="1400" b="1" dirty="0">
                <a:solidFill>
                  <a:schemeClr val="tx1"/>
                </a:solidFill>
              </a:rPr>
              <a:t>Active projects may be selected automatically</a:t>
            </a:r>
          </a:p>
          <a:p>
            <a:pPr lvl="2">
              <a:buFontTx/>
              <a:buChar char="-"/>
            </a:pPr>
            <a:r>
              <a:rPr lang="en-US" sz="1200" b="1" dirty="0"/>
              <a:t>Option to reschedule active projects </a:t>
            </a:r>
          </a:p>
          <a:p>
            <a:pPr lvl="1">
              <a:buFontTx/>
              <a:buChar char="-"/>
            </a:pPr>
            <a:r>
              <a:rPr lang="en-US" sz="1400" b="1" dirty="0">
                <a:solidFill>
                  <a:schemeClr val="tx1"/>
                </a:solidFill>
              </a:rPr>
              <a:t>On hold projects may be de-selected automatically</a:t>
            </a:r>
          </a:p>
          <a:p>
            <a:pPr lvl="1">
              <a:buFontTx/>
              <a:buChar char="-"/>
            </a:pPr>
            <a:r>
              <a:rPr lang="en-US" sz="1400" b="1" dirty="0">
                <a:solidFill>
                  <a:schemeClr val="tx1"/>
                </a:solidFill>
              </a:rPr>
              <a:t>Planning Projects are selected (or not) based on Optimization Mechanism considered</a:t>
            </a:r>
          </a:p>
          <a:p>
            <a:pPr lvl="1">
              <a:buFontTx/>
              <a:buChar char="-"/>
            </a:pPr>
            <a:endParaRPr lang="en-US" sz="1400" b="1" dirty="0">
              <a:solidFill>
                <a:schemeClr val="tx1"/>
              </a:solidFill>
            </a:endParaRPr>
          </a:p>
          <a:p>
            <a:pPr lvl="0">
              <a:buFontTx/>
              <a:buChar char="-"/>
            </a:pPr>
            <a:r>
              <a:rPr lang="en-US" sz="1800" dirty="0">
                <a:solidFill>
                  <a:schemeClr val="accent1"/>
                </a:solidFill>
              </a:rPr>
              <a:t>Decision Maker has the ability to define start time of project (fixed or flexible)</a:t>
            </a:r>
          </a:p>
          <a:p>
            <a:pPr>
              <a:buFontTx/>
              <a:buChar char="-"/>
            </a:pPr>
            <a:endParaRPr lang="en-US" dirty="0"/>
          </a:p>
        </p:txBody>
      </p:sp>
      <p:pic>
        <p:nvPicPr>
          <p:cNvPr id="3" name="Picture 2"/>
          <p:cNvPicPr>
            <a:picLocks noChangeAspect="1"/>
          </p:cNvPicPr>
          <p:nvPr/>
        </p:nvPicPr>
        <p:blipFill>
          <a:blip r:embed="rId2" cstate="print"/>
          <a:stretch>
            <a:fillRect/>
          </a:stretch>
        </p:blipFill>
        <p:spPr>
          <a:xfrm>
            <a:off x="6779491" y="1274619"/>
            <a:ext cx="5273964" cy="4756675"/>
          </a:xfrm>
          <a:prstGeom prst="rect">
            <a:avLst/>
          </a:prstGeom>
        </p:spPr>
      </p:pic>
    </p:spTree>
    <p:extLst>
      <p:ext uri="{BB962C8B-B14F-4D97-AF65-F5344CB8AC3E}">
        <p14:creationId xmlns:p14="http://schemas.microsoft.com/office/powerpoint/2010/main" val="2330052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6474" y="43737"/>
            <a:ext cx="11009745" cy="602808"/>
          </a:xfrm>
        </p:spPr>
        <p:txBody>
          <a:bodyPr>
            <a:normAutofit fontScale="90000"/>
          </a:bodyPr>
          <a:lstStyle/>
          <a:p>
            <a:r>
              <a:rPr lang="en-US" sz="4000" dirty="0"/>
              <a:t>Multiple-Objective Modeling Capability:</a:t>
            </a:r>
            <a:r>
              <a:rPr lang="en-US" dirty="0" smtClean="0"/>
              <a:t/>
            </a:r>
            <a:br>
              <a:rPr lang="en-US" dirty="0" smtClean="0"/>
            </a:br>
            <a:endParaRPr lang="en-US" dirty="0"/>
          </a:p>
        </p:txBody>
      </p:sp>
      <p:sp>
        <p:nvSpPr>
          <p:cNvPr id="6" name="Content Placeholder 5"/>
          <p:cNvSpPr>
            <a:spLocks noGrp="1"/>
          </p:cNvSpPr>
          <p:nvPr>
            <p:ph idx="1"/>
          </p:nvPr>
        </p:nvSpPr>
        <p:spPr>
          <a:xfrm>
            <a:off x="646546" y="762000"/>
            <a:ext cx="10991273" cy="1752600"/>
          </a:xfrm>
        </p:spPr>
        <p:txBody>
          <a:bodyPr/>
          <a:lstStyle/>
          <a:p>
            <a:pPr lvl="1">
              <a:buFontTx/>
              <a:buChar char="-"/>
            </a:pPr>
            <a:r>
              <a:rPr lang="en-US" sz="1400" b="1" dirty="0">
                <a:solidFill>
                  <a:schemeClr val="accent1"/>
                </a:solidFill>
              </a:rPr>
              <a:t>Total Project Ranking Maximization</a:t>
            </a:r>
          </a:p>
          <a:p>
            <a:pPr lvl="1">
              <a:buFontTx/>
              <a:buChar char="-"/>
            </a:pPr>
            <a:r>
              <a:rPr lang="en-US" sz="1400" b="1" dirty="0">
                <a:solidFill>
                  <a:schemeClr val="accent1"/>
                </a:solidFill>
              </a:rPr>
              <a:t>Total Project Score Maximization</a:t>
            </a:r>
          </a:p>
          <a:p>
            <a:pPr lvl="1">
              <a:buFontTx/>
              <a:buChar char="-"/>
            </a:pPr>
            <a:r>
              <a:rPr lang="en-US" sz="1400" b="1" dirty="0">
                <a:solidFill>
                  <a:schemeClr val="accent1"/>
                </a:solidFill>
              </a:rPr>
              <a:t>Total Project Benefit (direct or indirect) Maximization</a:t>
            </a:r>
          </a:p>
          <a:p>
            <a:pPr lvl="1">
              <a:buFontTx/>
              <a:buChar char="-"/>
            </a:pPr>
            <a:r>
              <a:rPr lang="en-US" sz="1400" b="1" dirty="0">
                <a:solidFill>
                  <a:schemeClr val="accent1"/>
                </a:solidFill>
              </a:rPr>
              <a:t>Total Project ROI Maximization</a:t>
            </a:r>
          </a:p>
          <a:p>
            <a:pPr lvl="1">
              <a:buFontTx/>
              <a:buChar char="-"/>
            </a:pPr>
            <a:r>
              <a:rPr lang="en-US" sz="1400" b="1" dirty="0">
                <a:solidFill>
                  <a:schemeClr val="accent1"/>
                </a:solidFill>
              </a:rPr>
              <a:t>Maximization total project score respect to specific Business Objective</a:t>
            </a:r>
          </a:p>
          <a:p>
            <a:pPr lvl="2">
              <a:buFontTx/>
              <a:buChar char="-"/>
            </a:pPr>
            <a:r>
              <a:rPr lang="en-US" sz="1200" b="1" dirty="0"/>
              <a:t>e.g. </a:t>
            </a:r>
            <a:r>
              <a:rPr lang="en-US" sz="1200" b="1" i="1" dirty="0"/>
              <a:t>Customer Satisfaction, Strategic Alignment, Technical Alignment, Capabilities Roadmap, Employee Satisfaction, Legal / Regulatory / Audit</a:t>
            </a:r>
            <a:endParaRPr lang="en-US" sz="1200" b="1" dirty="0"/>
          </a:p>
          <a:p>
            <a:endParaRPr lang="en-US" dirty="0"/>
          </a:p>
        </p:txBody>
      </p:sp>
      <p:pic>
        <p:nvPicPr>
          <p:cNvPr id="2" name="Picture 1"/>
          <p:cNvPicPr>
            <a:picLocks noChangeAspect="1"/>
          </p:cNvPicPr>
          <p:nvPr/>
        </p:nvPicPr>
        <p:blipFill>
          <a:blip r:embed="rId2" cstate="print"/>
          <a:stretch>
            <a:fillRect/>
          </a:stretch>
        </p:blipFill>
        <p:spPr>
          <a:xfrm>
            <a:off x="2138364" y="2539997"/>
            <a:ext cx="8072437" cy="4303348"/>
          </a:xfrm>
          <a:prstGeom prst="rect">
            <a:avLst/>
          </a:prstGeom>
        </p:spPr>
      </p:pic>
    </p:spTree>
    <p:extLst>
      <p:ext uri="{BB962C8B-B14F-4D97-AF65-F5344CB8AC3E}">
        <p14:creationId xmlns:p14="http://schemas.microsoft.com/office/powerpoint/2010/main" val="607344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1740235" y="703347"/>
          <a:ext cx="8470900" cy="3028950"/>
        </p:xfrm>
        <a:graphic>
          <a:graphicData uri="http://schemas.openxmlformats.org/drawingml/2006/table">
            <a:tbl>
              <a:tblPr firstRow="1" bandRow="1">
                <a:tableStyleId>{5C22544A-7EE6-4342-B048-85BDC9FD1C3A}</a:tableStyleId>
              </a:tblPr>
              <a:tblGrid>
                <a:gridCol w="3149600"/>
                <a:gridCol w="2527300"/>
                <a:gridCol w="2794000"/>
              </a:tblGrid>
              <a:tr h="304800">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ctr"/>
                      <a:r>
                        <a:rPr lang="en-US" sz="1800" u="none" strike="noStrike" dirty="0">
                          <a:effectLst/>
                        </a:rPr>
                        <a:t>Regular PPO formulation</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Optimized PPO formulation</a:t>
                      </a:r>
                      <a:endParaRPr lang="en-US" sz="1800" b="1" i="0" u="none" strike="noStrike" dirty="0">
                        <a:solidFill>
                          <a:srgbClr val="FFFFFF"/>
                        </a:solidFill>
                        <a:effectLst/>
                        <a:latin typeface="Calibri" panose="020F0502020204030204" pitchFamily="34" charset="0"/>
                      </a:endParaRPr>
                    </a:p>
                  </a:txBody>
                  <a:tcPr marL="9525" marR="9525" marT="9525" marB="0" anchor="ctr"/>
                </a:tc>
              </a:tr>
              <a:tr h="314325">
                <a:tc>
                  <a:txBody>
                    <a:bodyPr/>
                    <a:lstStyle/>
                    <a:p>
                      <a:pPr algn="l" rtl="0" fontAlgn="ctr"/>
                      <a:r>
                        <a:rPr lang="en-US" sz="1800" u="none" strike="noStrike" dirty="0">
                          <a:effectLst/>
                        </a:rPr>
                        <a:t># </a:t>
                      </a:r>
                      <a:r>
                        <a:rPr lang="en-US" sz="1800" u="none" strike="noStrike" dirty="0" err="1">
                          <a:effectLst/>
                        </a:rPr>
                        <a:t>Yp</a:t>
                      </a:r>
                      <a:r>
                        <a:rPr lang="en-US" sz="1800" u="none" strike="noStrike" dirty="0">
                          <a:effectLst/>
                        </a:rPr>
                        <a:t> variables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108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108</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dirty="0">
                          <a:effectLst/>
                        </a:rPr>
                        <a:t># </a:t>
                      </a:r>
                      <a:r>
                        <a:rPr lang="en-US" sz="1800" u="none" strike="noStrike" dirty="0" err="1">
                          <a:effectLst/>
                        </a:rPr>
                        <a:t>Xpt</a:t>
                      </a:r>
                      <a:r>
                        <a:rPr lang="en-US" sz="1800" u="none" strike="noStrike" dirty="0">
                          <a:effectLst/>
                        </a:rPr>
                        <a:t> variables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3062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3062</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dirty="0">
                          <a:effectLst/>
                        </a:rPr>
                        <a:t># </a:t>
                      </a:r>
                      <a:r>
                        <a:rPr lang="en-US" sz="1800" u="none" strike="noStrike" dirty="0" err="1">
                          <a:effectLst/>
                        </a:rPr>
                        <a:t>Zpt</a:t>
                      </a:r>
                      <a:r>
                        <a:rPr lang="en-US" sz="1800" u="none" strike="noStrike" dirty="0">
                          <a:effectLst/>
                        </a:rPr>
                        <a:t> variables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3062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dirty="0">
                          <a:effectLst/>
                        </a:rPr>
                        <a:t># </a:t>
                      </a:r>
                      <a:r>
                        <a:rPr lang="en-US" sz="1800" u="none" strike="noStrike" dirty="0" err="1">
                          <a:effectLst/>
                        </a:rPr>
                        <a:t>Zipto</a:t>
                      </a:r>
                      <a:r>
                        <a:rPr lang="en-US" sz="1800" u="none" strike="noStrike" dirty="0">
                          <a:effectLst/>
                        </a:rPr>
                        <a:t> variables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3062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a:effectLst/>
                        </a:rPr>
                        <a:t>Total # of variables</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9307</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3183</a:t>
                      </a:r>
                      <a:endParaRPr lang="en-US" sz="1800" b="0" i="0" u="none" strike="noStrike" dirty="0">
                        <a:solidFill>
                          <a:srgbClr val="000000"/>
                        </a:solidFill>
                        <a:effectLst/>
                        <a:latin typeface="Calibri" panose="020F0502020204030204" pitchFamily="34" charset="0"/>
                      </a:endParaRPr>
                    </a:p>
                  </a:txBody>
                  <a:tcPr marL="9525" marR="9525" marT="9525" marB="0" anchor="ctr"/>
                </a:tc>
              </a:tr>
              <a:tr h="304800">
                <a:tc>
                  <a:txBody>
                    <a:bodyPr/>
                    <a:lstStyle/>
                    <a:p>
                      <a:pPr algn="l" rtl="0" fontAlgn="ctr"/>
                      <a:r>
                        <a:rPr lang="en-US" sz="1800" u="none" strike="noStrike">
                          <a:effectLst/>
                        </a:rPr>
                        <a:t>Total # of constraints</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6461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337</a:t>
                      </a:r>
                      <a:endParaRPr lang="en-US" sz="1800" b="0" i="0" u="none" strike="noStrike" dirty="0">
                        <a:solidFill>
                          <a:srgbClr val="000000"/>
                        </a:solidFill>
                        <a:effectLst/>
                        <a:latin typeface="Calibri" panose="020F0502020204030204" pitchFamily="34" charset="0"/>
                      </a:endParaRPr>
                    </a:p>
                  </a:txBody>
                  <a:tcPr marL="9525" marR="9525" marT="9525" marB="0" anchor="ctr"/>
                </a:tc>
              </a:tr>
              <a:tr h="295275">
                <a:tc>
                  <a:txBody>
                    <a:bodyPr/>
                    <a:lstStyle/>
                    <a:p>
                      <a:pPr algn="l" rtl="0" fontAlgn="ctr"/>
                      <a:r>
                        <a:rPr lang="en-US" sz="1800" u="none" strike="noStrike">
                          <a:effectLst/>
                        </a:rPr>
                        <a:t>Gurobi solving time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panose="020F0502020204030204" pitchFamily="34" charset="0"/>
                        </a:rPr>
                        <a:t>8.53 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smtClean="0">
                          <a:effectLst/>
                        </a:rPr>
                        <a:t>7.97 s</a:t>
                      </a:r>
                    </a:p>
                  </a:txBody>
                  <a:tcPr marL="9525" marR="9525" marT="9525" marB="0" anchor="ctr"/>
                </a:tc>
              </a:tr>
              <a:tr h="295275">
                <a:tc>
                  <a:txBody>
                    <a:bodyPr/>
                    <a:lstStyle/>
                    <a:p>
                      <a:pPr algn="l" rtl="0" fontAlgn="ctr"/>
                      <a:r>
                        <a:rPr lang="en-US" sz="1800" u="none" strike="noStrike">
                          <a:effectLst/>
                        </a:rPr>
                        <a:t>Gurobi solving time no presolve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0" i="0" u="none" strike="noStrike" dirty="0" smtClean="0">
                          <a:solidFill>
                            <a:schemeClr val="dk1"/>
                          </a:solidFill>
                          <a:effectLst/>
                          <a:latin typeface="+mn-lt"/>
                        </a:rPr>
                        <a:t>156.1</a:t>
                      </a:r>
                      <a:r>
                        <a:rPr lang="en-US" sz="1800" b="0" i="0" u="none" strike="noStrike" baseline="0" dirty="0" smtClean="0">
                          <a:solidFill>
                            <a:schemeClr val="dk1"/>
                          </a:solidFill>
                          <a:effectLst/>
                          <a:latin typeface="+mn-lt"/>
                        </a:rPr>
                        <a:t> 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0" i="0" u="none" strike="noStrike" dirty="0" smtClean="0">
                          <a:solidFill>
                            <a:schemeClr val="dk1"/>
                          </a:solidFill>
                          <a:effectLst/>
                          <a:latin typeface="+mn-lt"/>
                        </a:rPr>
                        <a:t>19.9</a:t>
                      </a:r>
                      <a:r>
                        <a:rPr lang="en-US" sz="1800" b="0" i="0" u="none" strike="noStrike" baseline="0" dirty="0" smtClean="0">
                          <a:solidFill>
                            <a:schemeClr val="dk1"/>
                          </a:solidFill>
                          <a:effectLst/>
                          <a:latin typeface="+mn-lt"/>
                        </a:rPr>
                        <a:t> s</a:t>
                      </a:r>
                      <a:endParaRPr lang="en-US" sz="1800" b="0" i="0" u="none" strike="noStrike" dirty="0">
                        <a:solidFill>
                          <a:srgbClr val="000000"/>
                        </a:solidFill>
                        <a:effectLst/>
                        <a:latin typeface="Calibri" panose="020F0502020204030204" pitchFamily="34" charset="0"/>
                      </a:endParaRPr>
                    </a:p>
                  </a:txBody>
                  <a:tcPr marL="9525" marR="9525" marT="9525" marB="0" anchor="ctr"/>
                </a:tc>
              </a:tr>
              <a:tr h="295275">
                <a:tc>
                  <a:txBody>
                    <a:bodyPr/>
                    <a:lstStyle/>
                    <a:p>
                      <a:pPr algn="l" rtl="0" fontAlgn="ctr"/>
                      <a:r>
                        <a:rPr lang="en-US" sz="1800" u="none" strike="noStrike">
                          <a:effectLst/>
                        </a:rPr>
                        <a:t>Coin-OR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smtClean="0">
                          <a:effectLst/>
                        </a:rPr>
                        <a:t>40291.24 s</a:t>
                      </a:r>
                    </a:p>
                  </a:txBody>
                  <a:tcPr marL="9525" marR="9525" marT="9525" marB="0" anchor="ctr"/>
                </a:tc>
                <a:tc>
                  <a:txBody>
                    <a:bodyPr/>
                    <a:lstStyle/>
                    <a:p>
                      <a:pPr algn="ctr" rtl="0" fontAlgn="ctr"/>
                      <a:r>
                        <a:rPr lang="en-US" sz="1800" u="none" strike="noStrike" dirty="0" smtClean="0">
                          <a:effectLst/>
                        </a:rPr>
                        <a:t>82.3 s</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9" name="Rectangle 8"/>
          <p:cNvSpPr/>
          <p:nvPr/>
        </p:nvSpPr>
        <p:spPr>
          <a:xfrm>
            <a:off x="6432884" y="4311583"/>
            <a:ext cx="5542547" cy="1477328"/>
          </a:xfrm>
          <a:prstGeom prst="rect">
            <a:avLst/>
          </a:prstGeom>
        </p:spPr>
        <p:txBody>
          <a:bodyPr wrap="square">
            <a:spAutoFit/>
          </a:bodyPr>
          <a:lstStyle/>
          <a:p>
            <a:r>
              <a:rPr lang="en-US" b="1" dirty="0" smtClean="0">
                <a:solidFill>
                  <a:srgbClr val="FF0000"/>
                </a:solidFill>
              </a:rPr>
              <a:t>Optimized PPO formulation </a:t>
            </a:r>
            <a:r>
              <a:rPr lang="en-US" b="1" dirty="0" err="1" smtClean="0">
                <a:solidFill>
                  <a:srgbClr val="FF0000"/>
                </a:solidFill>
              </a:rPr>
              <a:t>presolve</a:t>
            </a:r>
            <a:r>
              <a:rPr lang="en-US" b="1" dirty="0" smtClean="0">
                <a:solidFill>
                  <a:srgbClr val="FF0000"/>
                </a:solidFill>
              </a:rPr>
              <a:t> behavior</a:t>
            </a:r>
          </a:p>
          <a:p>
            <a:r>
              <a:rPr lang="en-US" dirty="0" err="1" smtClean="0"/>
              <a:t>Presolve</a:t>
            </a:r>
            <a:r>
              <a:rPr lang="en-US" dirty="0" smtClean="0"/>
              <a:t> removed 230 rows and 1303 columns</a:t>
            </a:r>
          </a:p>
          <a:p>
            <a:r>
              <a:rPr lang="en-US" dirty="0" err="1" smtClean="0"/>
              <a:t>Presolve</a:t>
            </a:r>
            <a:r>
              <a:rPr lang="en-US" dirty="0" smtClean="0"/>
              <a:t> time: 0.04s</a:t>
            </a:r>
          </a:p>
          <a:p>
            <a:r>
              <a:rPr lang="en-US" dirty="0" err="1" smtClean="0"/>
              <a:t>Presolved</a:t>
            </a:r>
            <a:r>
              <a:rPr lang="en-US" dirty="0" smtClean="0"/>
              <a:t>: 107 rows, 1880 columns, 6825 </a:t>
            </a:r>
            <a:r>
              <a:rPr lang="en-US" dirty="0" err="1" smtClean="0"/>
              <a:t>nonzeros</a:t>
            </a:r>
            <a:endParaRPr lang="en-US" dirty="0" smtClean="0"/>
          </a:p>
          <a:p>
            <a:r>
              <a:rPr lang="en-US" dirty="0" smtClean="0"/>
              <a:t>Variable types: 6 continuous, 1874 integer (1874 binary)</a:t>
            </a:r>
            <a:endParaRPr lang="en-US" dirty="0"/>
          </a:p>
        </p:txBody>
      </p:sp>
      <p:sp>
        <p:nvSpPr>
          <p:cNvPr id="10" name="Rectangle 9"/>
          <p:cNvSpPr/>
          <p:nvPr/>
        </p:nvSpPr>
        <p:spPr>
          <a:xfrm>
            <a:off x="521369" y="4268043"/>
            <a:ext cx="6096000" cy="1477328"/>
          </a:xfrm>
          <a:prstGeom prst="rect">
            <a:avLst/>
          </a:prstGeom>
        </p:spPr>
        <p:txBody>
          <a:bodyPr>
            <a:spAutoFit/>
          </a:bodyPr>
          <a:lstStyle/>
          <a:p>
            <a:r>
              <a:rPr lang="en-US" b="1" dirty="0" smtClean="0">
                <a:solidFill>
                  <a:srgbClr val="FF0000"/>
                </a:solidFill>
              </a:rPr>
              <a:t>Regular PPO formulation </a:t>
            </a:r>
            <a:r>
              <a:rPr lang="en-US" b="1" dirty="0" err="1" smtClean="0">
                <a:solidFill>
                  <a:srgbClr val="FF0000"/>
                </a:solidFill>
              </a:rPr>
              <a:t>presolve</a:t>
            </a:r>
            <a:r>
              <a:rPr lang="en-US" b="1" dirty="0" smtClean="0">
                <a:solidFill>
                  <a:srgbClr val="FF0000"/>
                </a:solidFill>
              </a:rPr>
              <a:t> behavior </a:t>
            </a:r>
          </a:p>
          <a:p>
            <a:r>
              <a:rPr lang="en-US" dirty="0" err="1" smtClean="0"/>
              <a:t>Presolve</a:t>
            </a:r>
            <a:r>
              <a:rPr lang="en-US" dirty="0" smtClean="0"/>
              <a:t> removed 6354 rows and 7427 columns</a:t>
            </a:r>
          </a:p>
          <a:p>
            <a:r>
              <a:rPr lang="en-US" dirty="0" err="1" smtClean="0"/>
              <a:t>Presolve</a:t>
            </a:r>
            <a:r>
              <a:rPr lang="en-US" dirty="0" smtClean="0"/>
              <a:t> time: 0.05s</a:t>
            </a:r>
          </a:p>
          <a:p>
            <a:r>
              <a:rPr lang="en-US" dirty="0" err="1" smtClean="0"/>
              <a:t>Presolved</a:t>
            </a:r>
            <a:r>
              <a:rPr lang="en-US" dirty="0" smtClean="0"/>
              <a:t>: 107 rows, 1880 columns, 6825 </a:t>
            </a:r>
            <a:r>
              <a:rPr lang="en-US" dirty="0" err="1" smtClean="0"/>
              <a:t>nonzeros</a:t>
            </a:r>
            <a:endParaRPr lang="en-US" dirty="0" smtClean="0"/>
          </a:p>
          <a:p>
            <a:r>
              <a:rPr lang="en-US" dirty="0" smtClean="0"/>
              <a:t>Variable types: 6 continuous, 1874 integer (1874 binary)</a:t>
            </a:r>
            <a:endParaRPr lang="en-US" dirty="0"/>
          </a:p>
        </p:txBody>
      </p:sp>
    </p:spTree>
    <p:extLst>
      <p:ext uri="{BB962C8B-B14F-4D97-AF65-F5344CB8AC3E}">
        <p14:creationId xmlns:p14="http://schemas.microsoft.com/office/powerpoint/2010/main" val="20843161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lmrblaw.com/wp-content/uploads/2015/01/check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330" y="1023609"/>
            <a:ext cx="6464671" cy="55402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56028" y="324921"/>
            <a:ext cx="10822941" cy="574516"/>
          </a:xfrm>
        </p:spPr>
        <p:txBody>
          <a:bodyPr/>
          <a:lstStyle/>
          <a:p>
            <a:r>
              <a:rPr lang="en-US" sz="3200" dirty="0"/>
              <a:t>PPO Stories: other ways PPO technology can help</a:t>
            </a:r>
          </a:p>
        </p:txBody>
      </p:sp>
      <p:sp>
        <p:nvSpPr>
          <p:cNvPr id="5" name="Content Placeholder 4"/>
          <p:cNvSpPr>
            <a:spLocks noGrp="1"/>
          </p:cNvSpPr>
          <p:nvPr>
            <p:ph sz="quarter" idx="10"/>
          </p:nvPr>
        </p:nvSpPr>
        <p:spPr>
          <a:xfrm>
            <a:off x="441960" y="1371771"/>
            <a:ext cx="10826496" cy="4562555"/>
          </a:xfrm>
        </p:spPr>
        <p:txBody>
          <a:bodyPr/>
          <a:lstStyle/>
          <a:p>
            <a:r>
              <a:rPr lang="en-US" dirty="0" smtClean="0"/>
              <a:t>#0 – Project portfolio optimization</a:t>
            </a:r>
          </a:p>
          <a:p>
            <a:endParaRPr lang="en-US" dirty="0"/>
          </a:p>
          <a:p>
            <a:r>
              <a:rPr lang="en-US" dirty="0" smtClean="0"/>
              <a:t>#1 – Projects Scheduling</a:t>
            </a:r>
          </a:p>
          <a:p>
            <a:endParaRPr lang="en-US" dirty="0"/>
          </a:p>
          <a:p>
            <a:r>
              <a:rPr lang="en-US" dirty="0" smtClean="0"/>
              <a:t>#2 – There are many ways to get a project done</a:t>
            </a:r>
          </a:p>
          <a:p>
            <a:endParaRPr lang="en-US" dirty="0"/>
          </a:p>
          <a:p>
            <a:r>
              <a:rPr lang="en-US" dirty="0" smtClean="0"/>
              <a:t>#3 – React to change</a:t>
            </a:r>
          </a:p>
          <a:p>
            <a:endParaRPr lang="en-US" dirty="0"/>
          </a:p>
          <a:p>
            <a:r>
              <a:rPr lang="en-US" dirty="0" smtClean="0"/>
              <a:t>#4 – Next generation “</a:t>
            </a:r>
            <a:r>
              <a:rPr lang="en-US" i="1" dirty="0" smtClean="0"/>
              <a:t>What-if</a:t>
            </a:r>
            <a:r>
              <a:rPr lang="en-US" dirty="0" smtClean="0"/>
              <a:t>” analysis</a:t>
            </a:r>
          </a:p>
          <a:p>
            <a:endParaRPr lang="en-US" dirty="0"/>
          </a:p>
          <a:p>
            <a:r>
              <a:rPr lang="en-US" dirty="0" smtClean="0"/>
              <a:t>#5 – Top-Down portfolio optimization</a:t>
            </a:r>
          </a:p>
        </p:txBody>
      </p:sp>
    </p:spTree>
    <p:extLst>
      <p:ext uri="{BB962C8B-B14F-4D97-AF65-F5344CB8AC3E}">
        <p14:creationId xmlns:p14="http://schemas.microsoft.com/office/powerpoint/2010/main" val="3738229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7200" dirty="0" smtClean="0"/>
              <a:t>Workforce Planning and Polyhedral Combinatorics</a:t>
            </a:r>
            <a:endParaRPr lang="en-US" sz="7200" dirty="0"/>
          </a:p>
        </p:txBody>
      </p:sp>
      <p:sp>
        <p:nvSpPr>
          <p:cNvPr id="2" name="Slide Number Placeholder 1"/>
          <p:cNvSpPr>
            <a:spLocks noGrp="1"/>
          </p:cNvSpPr>
          <p:nvPr>
            <p:ph type="sldNum" sz="quarter" idx="4294967295"/>
          </p:nvPr>
        </p:nvSpPr>
        <p:spPr>
          <a:xfrm>
            <a:off x="0" y="6550025"/>
            <a:ext cx="668338" cy="219075"/>
          </a:xfrm>
          <a:prstGeom prst="rect">
            <a:avLst/>
          </a:prstGeom>
        </p:spPr>
        <p:txBody>
          <a:bodyPr/>
          <a:lstStyle/>
          <a:p>
            <a:fld id="{4A6A4302-AEF4-4AC0-9A5C-2AB8CE3A2AFD}" type="slidenum">
              <a:rPr lang="en-US" altLang="en-US" smtClean="0"/>
              <a:pPr/>
              <a:t>5</a:t>
            </a:fld>
            <a:endParaRPr lang="en-US" altLang="en-US"/>
          </a:p>
        </p:txBody>
      </p:sp>
    </p:spTree>
    <p:extLst>
      <p:ext uri="{BB962C8B-B14F-4D97-AF65-F5344CB8AC3E}">
        <p14:creationId xmlns:p14="http://schemas.microsoft.com/office/powerpoint/2010/main" val="2725109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 Projects Scheduling</a:t>
            </a:r>
            <a:endParaRPr lang="en-US" dirty="0"/>
          </a:p>
        </p:txBody>
      </p:sp>
      <p:sp>
        <p:nvSpPr>
          <p:cNvPr id="5" name="Content Placeholder 4"/>
          <p:cNvSpPr>
            <a:spLocks noGrp="1"/>
          </p:cNvSpPr>
          <p:nvPr>
            <p:ph sz="quarter" idx="10"/>
          </p:nvPr>
        </p:nvSpPr>
        <p:spPr>
          <a:xfrm>
            <a:off x="438405" y="1210745"/>
            <a:ext cx="10826496" cy="4562555"/>
          </a:xfrm>
        </p:spPr>
        <p:txBody>
          <a:bodyPr/>
          <a:lstStyle/>
          <a:p>
            <a:r>
              <a:rPr lang="en-US" dirty="0" smtClean="0"/>
              <a:t>Projects are already selected, PPO advises when to execute them</a:t>
            </a:r>
          </a:p>
          <a:p>
            <a:pPr marL="380990" indent="-380990">
              <a:buFontTx/>
              <a:buChar char="-"/>
            </a:pPr>
            <a:endParaRPr lang="en-US" sz="1400" b="0" dirty="0">
              <a:solidFill>
                <a:schemeClr val="tx1"/>
              </a:solidFill>
              <a:latin typeface="+mn-lt"/>
              <a:cs typeface="+mn-cs"/>
            </a:endParaRPr>
          </a:p>
          <a:p>
            <a:pPr marL="380990" indent="-380990">
              <a:buFontTx/>
              <a:buChar char="-"/>
            </a:pPr>
            <a:r>
              <a:rPr lang="en-US" b="0" dirty="0" smtClean="0">
                <a:solidFill>
                  <a:schemeClr val="tx1"/>
                </a:solidFill>
                <a:latin typeface="+mn-lt"/>
                <a:cs typeface="+mn-cs"/>
              </a:rPr>
              <a:t>Optimize different goals</a:t>
            </a:r>
          </a:p>
          <a:p>
            <a:pPr marL="607469" lvl="2" indent="-380990">
              <a:buFontTx/>
              <a:buChar char="-"/>
            </a:pPr>
            <a:r>
              <a:rPr lang="en-US" dirty="0" smtClean="0">
                <a:solidFill>
                  <a:schemeClr val="tx1"/>
                </a:solidFill>
                <a:latin typeface="+mn-lt"/>
                <a:cs typeface="+mn-cs"/>
              </a:rPr>
              <a:t>Business value delivery preference (as fast as possible / balanced over execution period)</a:t>
            </a:r>
            <a:endParaRPr lang="en-US" b="0" dirty="0" smtClean="0">
              <a:solidFill>
                <a:schemeClr val="tx1"/>
              </a:solidFill>
              <a:latin typeface="+mn-lt"/>
              <a:cs typeface="+mn-cs"/>
            </a:endParaRPr>
          </a:p>
          <a:p>
            <a:pPr marL="607469" lvl="2" indent="-380990">
              <a:buFontTx/>
              <a:buChar char="-"/>
            </a:pPr>
            <a:r>
              <a:rPr lang="en-US" b="0" dirty="0" smtClean="0">
                <a:solidFill>
                  <a:schemeClr val="tx1"/>
                </a:solidFill>
                <a:latin typeface="+mn-lt"/>
                <a:cs typeface="+mn-cs"/>
              </a:rPr>
              <a:t>Minimize projects completion time</a:t>
            </a:r>
          </a:p>
          <a:p>
            <a:pPr marL="380990" indent="-380990">
              <a:buFontTx/>
              <a:buChar char="-"/>
            </a:pPr>
            <a:endParaRPr lang="en-US" sz="3733" b="0" dirty="0">
              <a:solidFill>
                <a:schemeClr val="tx1"/>
              </a:solidFill>
              <a:latin typeface="+mn-lt"/>
              <a:cs typeface="+mn-cs"/>
            </a:endParaRPr>
          </a:p>
          <a:p>
            <a:pPr marL="380990" indent="-380990">
              <a:buFontTx/>
              <a:buChar char="-"/>
            </a:pPr>
            <a:r>
              <a:rPr lang="en-US" b="0" dirty="0" smtClean="0">
                <a:solidFill>
                  <a:schemeClr val="tx1"/>
                </a:solidFill>
                <a:latin typeface="+mn-lt"/>
                <a:cs typeface="+mn-cs"/>
              </a:rPr>
              <a:t>Respects scheduling constraints:</a:t>
            </a:r>
          </a:p>
          <a:p>
            <a:pPr marL="607469" lvl="2" indent="-380990">
              <a:buFontTx/>
              <a:buChar char="-"/>
            </a:pPr>
            <a:r>
              <a:rPr lang="en-US" dirty="0" smtClean="0">
                <a:solidFill>
                  <a:schemeClr val="tx1"/>
                </a:solidFill>
                <a:latin typeface="+mn-lt"/>
                <a:cs typeface="+mn-cs"/>
              </a:rPr>
              <a:t>Projects dependencies</a:t>
            </a:r>
          </a:p>
          <a:p>
            <a:pPr marL="607469" lvl="2" indent="-380990">
              <a:buFontTx/>
              <a:buChar char="-"/>
            </a:pPr>
            <a:r>
              <a:rPr lang="en-US" dirty="0" smtClean="0">
                <a:solidFill>
                  <a:schemeClr val="tx1"/>
                </a:solidFill>
                <a:latin typeface="+mn-lt"/>
                <a:cs typeface="+mn-cs"/>
              </a:rPr>
              <a:t>Group projects by program</a:t>
            </a:r>
          </a:p>
          <a:p>
            <a:pPr marL="607469" lvl="2" indent="-380990">
              <a:buFontTx/>
              <a:buChar char="-"/>
            </a:pPr>
            <a:r>
              <a:rPr lang="en-US" dirty="0" smtClean="0">
                <a:solidFill>
                  <a:schemeClr val="tx1"/>
                </a:solidFill>
                <a:latin typeface="+mn-lt"/>
                <a:cs typeface="+mn-cs"/>
              </a:rPr>
              <a:t>Respect critical projects deadlines</a:t>
            </a:r>
          </a:p>
          <a:p>
            <a:pPr marL="607469" lvl="2" indent="-380990">
              <a:buFontTx/>
              <a:buChar char="-"/>
            </a:pPr>
            <a:endParaRPr lang="en-US" sz="2400" dirty="0">
              <a:solidFill>
                <a:schemeClr val="tx1"/>
              </a:solidFill>
              <a:latin typeface="+mn-lt"/>
              <a:cs typeface="+mn-cs"/>
            </a:endParaRPr>
          </a:p>
          <a:p>
            <a:pPr marL="380990" lvl="1" indent="-380990">
              <a:buFontTx/>
              <a:buChar char="-"/>
            </a:pPr>
            <a:r>
              <a:rPr lang="en-US" dirty="0" smtClean="0"/>
              <a:t>Build your case to meet objectives</a:t>
            </a:r>
          </a:p>
          <a:p>
            <a:pPr marL="607469" lvl="2" indent="-380990">
              <a:buFontTx/>
              <a:buChar char="-"/>
            </a:pPr>
            <a:r>
              <a:rPr lang="en-US" i="1" dirty="0" smtClean="0"/>
              <a:t>“I can only deliver all projects this year with an extra  800 k$ budget / 10 more headcounts”</a:t>
            </a:r>
            <a:endParaRPr lang="en-US" i="1" dirty="0"/>
          </a:p>
        </p:txBody>
      </p:sp>
      <p:pic>
        <p:nvPicPr>
          <p:cNvPr id="4098" name="Picture 2" descr="http://neo.lcc.uma.es/images/software-scheduling-proj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735" y="2754244"/>
            <a:ext cx="31750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4950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 Projects Scheduling </a:t>
            </a:r>
            <a:r>
              <a:rPr lang="en-US" b="0" i="1" dirty="0"/>
              <a:t>(cont’d)</a:t>
            </a:r>
            <a:r>
              <a:rPr lang="en-US" dirty="0" smtClean="0"/>
              <a:t> </a:t>
            </a:r>
            <a:endParaRPr lang="en-US" dirty="0"/>
          </a:p>
        </p:txBody>
      </p:sp>
      <p:sp>
        <p:nvSpPr>
          <p:cNvPr id="5" name="Content Placeholder 4"/>
          <p:cNvSpPr>
            <a:spLocks noGrp="1"/>
          </p:cNvSpPr>
          <p:nvPr>
            <p:ph sz="quarter" idx="10"/>
          </p:nvPr>
        </p:nvSpPr>
        <p:spPr>
          <a:xfrm>
            <a:off x="438405" y="1130232"/>
            <a:ext cx="10826496" cy="4562555"/>
          </a:xfrm>
        </p:spPr>
        <p:txBody>
          <a:bodyPr/>
          <a:lstStyle/>
          <a:p>
            <a:endParaRPr lang="en-US" dirty="0" smtClean="0">
              <a:cs typeface="+mn-cs"/>
            </a:endParaRPr>
          </a:p>
          <a:p>
            <a:r>
              <a:rPr lang="en-US" dirty="0" smtClean="0">
                <a:cs typeface="+mn-cs"/>
              </a:rPr>
              <a:t>Related scheduling problems:</a:t>
            </a:r>
            <a:endParaRPr lang="en-US" b="0" dirty="0" smtClean="0">
              <a:solidFill>
                <a:schemeClr val="tx1"/>
              </a:solidFill>
              <a:latin typeface="+mn-lt"/>
              <a:cs typeface="+mn-cs"/>
            </a:endParaRPr>
          </a:p>
          <a:p>
            <a:endParaRPr lang="en-US" b="0" dirty="0" smtClean="0">
              <a:solidFill>
                <a:schemeClr val="tx1"/>
              </a:solidFill>
              <a:latin typeface="+mn-lt"/>
              <a:cs typeface="+mn-cs"/>
            </a:endParaRPr>
          </a:p>
          <a:p>
            <a:pPr marL="380990" indent="-380990">
              <a:buFontTx/>
              <a:buChar char="-"/>
            </a:pPr>
            <a:r>
              <a:rPr lang="en-US" b="0" dirty="0" smtClean="0">
                <a:solidFill>
                  <a:schemeClr val="tx1"/>
                </a:solidFill>
                <a:latin typeface="+mn-lt"/>
                <a:cs typeface="+mn-cs"/>
              </a:rPr>
              <a:t>Single Project scheduling (tasks from a single project)</a:t>
            </a:r>
          </a:p>
          <a:p>
            <a:pPr marL="380990" indent="-380990">
              <a:buFontTx/>
              <a:buChar char="-"/>
            </a:pPr>
            <a:endParaRPr lang="en-US" b="0" dirty="0" smtClean="0">
              <a:solidFill>
                <a:schemeClr val="tx1"/>
              </a:solidFill>
              <a:latin typeface="+mn-lt"/>
              <a:cs typeface="+mn-cs"/>
            </a:endParaRPr>
          </a:p>
          <a:p>
            <a:pPr marL="380990" indent="-380990">
              <a:buFontTx/>
              <a:buChar char="-"/>
            </a:pPr>
            <a:r>
              <a:rPr lang="en-US" b="0" dirty="0" smtClean="0">
                <a:solidFill>
                  <a:schemeClr val="tx1"/>
                </a:solidFill>
                <a:latin typeface="+mn-lt"/>
                <a:cs typeface="+mn-cs"/>
              </a:rPr>
              <a:t>Program Scheduling (Projects or Summary tasks from a program)</a:t>
            </a:r>
          </a:p>
        </p:txBody>
      </p:sp>
    </p:spTree>
    <p:extLst>
      <p:ext uri="{BB962C8B-B14F-4D97-AF65-F5344CB8AC3E}">
        <p14:creationId xmlns:p14="http://schemas.microsoft.com/office/powerpoint/2010/main" val="3630324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 There are many ways to get a project done</a:t>
            </a:r>
            <a:endParaRPr lang="en-US" dirty="0"/>
          </a:p>
        </p:txBody>
      </p:sp>
      <p:sp>
        <p:nvSpPr>
          <p:cNvPr id="4" name="Content Placeholder 3"/>
          <p:cNvSpPr>
            <a:spLocks noGrp="1"/>
          </p:cNvSpPr>
          <p:nvPr>
            <p:ph sz="quarter" idx="10"/>
          </p:nvPr>
        </p:nvSpPr>
        <p:spPr>
          <a:xfrm>
            <a:off x="438912" y="1570787"/>
            <a:ext cx="10826496" cy="4305300"/>
          </a:xfrm>
        </p:spPr>
        <p:txBody>
          <a:bodyPr/>
          <a:lstStyle/>
          <a:p>
            <a:r>
              <a:rPr lang="en-US" b="0" dirty="0" smtClean="0"/>
              <a:t>One project can be done in different ways:</a:t>
            </a:r>
          </a:p>
          <a:p>
            <a:pPr marL="380990" indent="-380990">
              <a:buFontTx/>
              <a:buChar char="-"/>
            </a:pPr>
            <a:r>
              <a:rPr lang="en-US" b="0" dirty="0" smtClean="0">
                <a:solidFill>
                  <a:schemeClr val="tx1"/>
                </a:solidFill>
              </a:rPr>
              <a:t>different teams</a:t>
            </a:r>
          </a:p>
          <a:p>
            <a:pPr marL="380990" indent="-380990">
              <a:buFontTx/>
              <a:buChar char="-"/>
            </a:pPr>
            <a:r>
              <a:rPr lang="en-US" b="0" dirty="0" smtClean="0">
                <a:solidFill>
                  <a:schemeClr val="tx1"/>
                </a:solidFill>
              </a:rPr>
              <a:t>Different technical choices (</a:t>
            </a:r>
            <a:r>
              <a:rPr lang="en-US" b="0" i="1" dirty="0" smtClean="0">
                <a:solidFill>
                  <a:schemeClr val="tx1"/>
                </a:solidFill>
              </a:rPr>
              <a:t>buy or build</a:t>
            </a:r>
            <a:r>
              <a:rPr lang="en-US" b="0" dirty="0" smtClean="0">
                <a:solidFill>
                  <a:schemeClr val="tx1"/>
                </a:solidFill>
              </a:rPr>
              <a:t>)</a:t>
            </a:r>
          </a:p>
          <a:p>
            <a:pPr marL="380990" indent="-380990">
              <a:buFontTx/>
              <a:buChar char="-"/>
            </a:pPr>
            <a:r>
              <a:rPr lang="en-US" b="0" dirty="0" smtClean="0">
                <a:solidFill>
                  <a:schemeClr val="tx1"/>
                </a:solidFill>
              </a:rPr>
              <a:t>different costs</a:t>
            </a:r>
          </a:p>
          <a:p>
            <a:pPr marL="380990" indent="-380990">
              <a:buFontTx/>
              <a:buChar char="-"/>
            </a:pPr>
            <a:r>
              <a:rPr lang="en-US" b="0" dirty="0" smtClean="0">
                <a:solidFill>
                  <a:schemeClr val="tx1"/>
                </a:solidFill>
              </a:rPr>
              <a:t>different delays</a:t>
            </a:r>
          </a:p>
          <a:p>
            <a:pPr marL="380990" indent="-380990">
              <a:buFontTx/>
              <a:buChar char="-"/>
            </a:pPr>
            <a:r>
              <a:rPr lang="en-US" b="0" dirty="0" smtClean="0">
                <a:solidFill>
                  <a:schemeClr val="tx1"/>
                </a:solidFill>
              </a:rPr>
              <a:t>even different business value</a:t>
            </a:r>
          </a:p>
          <a:p>
            <a:pPr marL="380990" indent="-380990">
              <a:buFontTx/>
              <a:buChar char="-"/>
            </a:pPr>
            <a:endParaRPr lang="en-US" dirty="0" smtClean="0"/>
          </a:p>
          <a:p>
            <a:pPr marL="380990" indent="-380990">
              <a:buFontTx/>
              <a:buChar char="-"/>
            </a:pPr>
            <a:endParaRPr lang="en-US" dirty="0" smtClean="0"/>
          </a:p>
          <a:p>
            <a:pPr marL="380990" indent="-380990">
              <a:buFontTx/>
              <a:buChar char="-"/>
            </a:pPr>
            <a:endParaRPr lang="en-US" dirty="0"/>
          </a:p>
          <a:p>
            <a:r>
              <a:rPr lang="en-US" dirty="0" smtClean="0"/>
              <a:t>List all the ways to get your projects done, PPO will pick the best ones.</a:t>
            </a:r>
            <a:endParaRPr lang="en-US" dirty="0"/>
          </a:p>
          <a:p>
            <a:endParaRPr lang="en-US" dirty="0"/>
          </a:p>
        </p:txBody>
      </p:sp>
      <p:pic>
        <p:nvPicPr>
          <p:cNvPr id="5122" name="Picture 2" descr="https://spiritualstrategy.files.wordpress.com/2012/04/many_ways_to_go_400_wh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016" y="1355773"/>
            <a:ext cx="3798875" cy="379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775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 React to Change</a:t>
            </a:r>
            <a:endParaRPr lang="en-US" dirty="0"/>
          </a:p>
        </p:txBody>
      </p:sp>
      <p:sp>
        <p:nvSpPr>
          <p:cNvPr id="5" name="Content Placeholder 4"/>
          <p:cNvSpPr>
            <a:spLocks noGrp="1"/>
          </p:cNvSpPr>
          <p:nvPr>
            <p:ph sz="quarter" idx="10"/>
          </p:nvPr>
        </p:nvSpPr>
        <p:spPr>
          <a:xfrm>
            <a:off x="438405" y="1215729"/>
            <a:ext cx="10826496" cy="4562555"/>
          </a:xfrm>
        </p:spPr>
        <p:txBody>
          <a:bodyPr/>
          <a:lstStyle/>
          <a:p>
            <a:r>
              <a:rPr lang="en-US" dirty="0" smtClean="0"/>
              <a:t>What to do when a change is required in a Project Portfolio being executed?</a:t>
            </a:r>
          </a:p>
          <a:p>
            <a:endParaRPr lang="en-US" sz="133" dirty="0"/>
          </a:p>
          <a:p>
            <a:endParaRPr lang="en-US" sz="133" dirty="0"/>
          </a:p>
          <a:p>
            <a:endParaRPr lang="en-US" sz="133" dirty="0"/>
          </a:p>
          <a:p>
            <a:endParaRPr lang="en-US" sz="133" dirty="0"/>
          </a:p>
          <a:p>
            <a:r>
              <a:rPr lang="en-US" sz="2667" b="0" dirty="0">
                <a:solidFill>
                  <a:schemeClr val="tx1"/>
                </a:solidFill>
                <a:latin typeface="+mn-lt"/>
                <a:cs typeface="+mn-cs"/>
              </a:rPr>
              <a:t>Change can take many forms</a:t>
            </a:r>
          </a:p>
          <a:p>
            <a:pPr marL="607469" lvl="2" indent="-380990">
              <a:buFontTx/>
              <a:buChar char="-"/>
            </a:pPr>
            <a:r>
              <a:rPr lang="en-US" sz="2133" dirty="0">
                <a:solidFill>
                  <a:schemeClr val="tx1"/>
                </a:solidFill>
                <a:latin typeface="+mn-lt"/>
                <a:cs typeface="+mn-cs"/>
              </a:rPr>
              <a:t>Critical project running late</a:t>
            </a:r>
          </a:p>
          <a:p>
            <a:pPr marL="607469" lvl="2" indent="-380990">
              <a:buFontTx/>
              <a:buChar char="-"/>
            </a:pPr>
            <a:r>
              <a:rPr lang="en-US" sz="2133" dirty="0">
                <a:solidFill>
                  <a:schemeClr val="tx1"/>
                </a:solidFill>
                <a:latin typeface="+mn-lt"/>
                <a:cs typeface="+mn-cs"/>
              </a:rPr>
              <a:t>Sudden budget reduction</a:t>
            </a:r>
          </a:p>
          <a:p>
            <a:pPr marL="607469" lvl="2" indent="-380990">
              <a:buFontTx/>
              <a:buChar char="-"/>
            </a:pPr>
            <a:r>
              <a:rPr lang="en-US" sz="2133" dirty="0">
                <a:solidFill>
                  <a:schemeClr val="tx1"/>
                </a:solidFill>
                <a:latin typeface="+mn-lt"/>
                <a:cs typeface="+mn-cs"/>
              </a:rPr>
              <a:t>Workforce reduction</a:t>
            </a:r>
          </a:p>
          <a:p>
            <a:pPr marL="607469" lvl="2" indent="-380990">
              <a:buFontTx/>
              <a:buChar char="-"/>
            </a:pPr>
            <a:r>
              <a:rPr lang="en-US" sz="2133" dirty="0">
                <a:solidFill>
                  <a:schemeClr val="tx1"/>
                </a:solidFill>
                <a:latin typeface="+mn-lt"/>
                <a:cs typeface="+mn-cs"/>
              </a:rPr>
              <a:t>New project opportunity</a:t>
            </a:r>
          </a:p>
          <a:p>
            <a:pPr marL="607469" lvl="2" indent="-380990">
              <a:buFontTx/>
              <a:buChar char="-"/>
            </a:pPr>
            <a:endParaRPr lang="en-US" sz="1467" dirty="0">
              <a:solidFill>
                <a:schemeClr val="tx1"/>
              </a:solidFill>
              <a:latin typeface="+mn-lt"/>
              <a:cs typeface="+mn-cs"/>
            </a:endParaRPr>
          </a:p>
          <a:p>
            <a:pPr marL="607469" lvl="2" indent="-380990">
              <a:buFontTx/>
              <a:buChar char="-"/>
            </a:pPr>
            <a:endParaRPr lang="en-US" sz="1467" dirty="0">
              <a:solidFill>
                <a:schemeClr val="tx1"/>
              </a:solidFill>
              <a:latin typeface="+mn-lt"/>
              <a:cs typeface="+mn-cs"/>
            </a:endParaRPr>
          </a:p>
          <a:p>
            <a:r>
              <a:rPr lang="en-US" sz="2667" b="0" dirty="0">
                <a:solidFill>
                  <a:schemeClr val="tx1"/>
                </a:solidFill>
                <a:latin typeface="+mn-lt"/>
                <a:cs typeface="+mn-cs"/>
              </a:rPr>
              <a:t>One must react to change </a:t>
            </a:r>
            <a:r>
              <a:rPr lang="en-US" sz="2667" b="0" u="sng" dirty="0">
                <a:solidFill>
                  <a:schemeClr val="tx1"/>
                </a:solidFill>
                <a:latin typeface="+mn-lt"/>
                <a:cs typeface="+mn-cs"/>
              </a:rPr>
              <a:t>fast</a:t>
            </a:r>
            <a:r>
              <a:rPr lang="en-US" sz="2667" b="0" dirty="0">
                <a:solidFill>
                  <a:schemeClr val="tx1"/>
                </a:solidFill>
                <a:latin typeface="+mn-lt"/>
                <a:cs typeface="+mn-cs"/>
              </a:rPr>
              <a:t> (not next year)</a:t>
            </a:r>
          </a:p>
          <a:p>
            <a:pPr marL="607469" lvl="2" indent="-380990">
              <a:buFontTx/>
              <a:buChar char="-"/>
            </a:pPr>
            <a:r>
              <a:rPr lang="en-US" sz="2133" dirty="0">
                <a:solidFill>
                  <a:schemeClr val="tx1"/>
                </a:solidFill>
                <a:latin typeface="+mn-lt"/>
                <a:cs typeface="+mn-cs"/>
              </a:rPr>
              <a:t>Cancel projects</a:t>
            </a:r>
          </a:p>
          <a:p>
            <a:pPr marL="607469" lvl="2" indent="-380990">
              <a:buFontTx/>
              <a:buChar char="-"/>
            </a:pPr>
            <a:r>
              <a:rPr lang="en-US" sz="2133" dirty="0">
                <a:solidFill>
                  <a:schemeClr val="tx1"/>
                </a:solidFill>
                <a:latin typeface="+mn-lt"/>
                <a:cs typeface="+mn-cs"/>
              </a:rPr>
              <a:t>Put projects on hold</a:t>
            </a:r>
          </a:p>
          <a:p>
            <a:pPr marL="607469" lvl="2" indent="-380990">
              <a:buFontTx/>
              <a:buChar char="-"/>
            </a:pPr>
            <a:r>
              <a:rPr lang="en-US" sz="2133" dirty="0">
                <a:solidFill>
                  <a:schemeClr val="tx1"/>
                </a:solidFill>
                <a:latin typeface="+mn-lt"/>
                <a:cs typeface="+mn-cs"/>
              </a:rPr>
              <a:t>Select new project in the portfolio</a:t>
            </a:r>
          </a:p>
        </p:txBody>
      </p:sp>
      <p:pic>
        <p:nvPicPr>
          <p:cNvPr id="6146" name="Picture 2" descr="http://www.workwondersnow.com/wp-content/uploads/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151" y="2098412"/>
            <a:ext cx="4585152" cy="343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849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ptimizationgroup.com/wp-content/uploads/2013/02/What-If-Analy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375" y="639369"/>
            <a:ext cx="4669267" cy="350195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#4 – Next generation “What-if” analysis</a:t>
            </a:r>
            <a:endParaRPr lang="en-US" dirty="0"/>
          </a:p>
        </p:txBody>
      </p:sp>
      <p:sp>
        <p:nvSpPr>
          <p:cNvPr id="5" name="Content Placeholder 4"/>
          <p:cNvSpPr>
            <a:spLocks noGrp="1"/>
          </p:cNvSpPr>
          <p:nvPr>
            <p:ph sz="quarter" idx="10"/>
          </p:nvPr>
        </p:nvSpPr>
        <p:spPr>
          <a:xfrm>
            <a:off x="441961" y="1614648"/>
            <a:ext cx="11012849" cy="4562555"/>
          </a:xfrm>
        </p:spPr>
        <p:txBody>
          <a:bodyPr/>
          <a:lstStyle/>
          <a:p>
            <a:r>
              <a:rPr lang="en-US" dirty="0" smtClean="0"/>
              <a:t>From “</a:t>
            </a:r>
            <a:r>
              <a:rPr lang="en-US" i="1" dirty="0" smtClean="0"/>
              <a:t>What happens if</a:t>
            </a:r>
            <a:r>
              <a:rPr lang="en-US" dirty="0" smtClean="0"/>
              <a:t>” to “</a:t>
            </a:r>
            <a:r>
              <a:rPr lang="en-US" i="1" dirty="0" smtClean="0"/>
              <a:t>What to do if</a:t>
            </a:r>
            <a:r>
              <a:rPr lang="en-US" dirty="0" smtClean="0"/>
              <a:t>”</a:t>
            </a:r>
          </a:p>
          <a:p>
            <a:endParaRPr lang="en-US" sz="133" dirty="0"/>
          </a:p>
          <a:p>
            <a:endParaRPr lang="en-US" sz="133" dirty="0"/>
          </a:p>
          <a:p>
            <a:endParaRPr lang="en-US" sz="133" dirty="0"/>
          </a:p>
          <a:p>
            <a:endParaRPr lang="en-US" sz="133" dirty="0"/>
          </a:p>
          <a:p>
            <a:endParaRPr lang="en-US" sz="133" dirty="0"/>
          </a:p>
          <a:p>
            <a:r>
              <a:rPr lang="en-US" b="0" dirty="0" smtClean="0">
                <a:solidFill>
                  <a:schemeClr val="tx1"/>
                </a:solidFill>
                <a:latin typeface="+mn-lt"/>
                <a:cs typeface="+mn-cs"/>
              </a:rPr>
              <a:t>Traditional “</a:t>
            </a:r>
            <a:r>
              <a:rPr lang="en-US" b="0" i="1" dirty="0" smtClean="0">
                <a:solidFill>
                  <a:schemeClr val="tx1"/>
                </a:solidFill>
                <a:latin typeface="+mn-lt"/>
                <a:cs typeface="+mn-cs"/>
              </a:rPr>
              <a:t>What-if</a:t>
            </a:r>
            <a:r>
              <a:rPr lang="en-US" b="0" dirty="0" smtClean="0">
                <a:solidFill>
                  <a:schemeClr val="tx1"/>
                </a:solidFill>
                <a:latin typeface="+mn-lt"/>
                <a:cs typeface="+mn-cs"/>
              </a:rPr>
              <a:t>” analysis:</a:t>
            </a:r>
          </a:p>
          <a:p>
            <a:pPr marL="607469" lvl="2" indent="-380990">
              <a:buFontTx/>
              <a:buChar char="-"/>
            </a:pPr>
            <a:r>
              <a:rPr lang="en-US" dirty="0" smtClean="0">
                <a:solidFill>
                  <a:schemeClr val="tx1"/>
                </a:solidFill>
                <a:latin typeface="+mn-lt"/>
                <a:cs typeface="+mn-cs"/>
              </a:rPr>
              <a:t>Make a change to current portfolio and see impact on business</a:t>
            </a:r>
          </a:p>
          <a:p>
            <a:pPr lvl="2" indent="0">
              <a:buNone/>
            </a:pPr>
            <a:r>
              <a:rPr lang="en-US" dirty="0" smtClean="0">
                <a:solidFill>
                  <a:schemeClr val="tx1"/>
                </a:solidFill>
                <a:latin typeface="+mn-lt"/>
                <a:cs typeface="+mn-cs"/>
              </a:rPr>
              <a:t> 	value and budget &amp; resources consumption</a:t>
            </a:r>
            <a:endParaRPr lang="en-US" b="0" dirty="0" smtClean="0">
              <a:solidFill>
                <a:schemeClr val="tx1"/>
              </a:solidFill>
              <a:latin typeface="+mn-lt"/>
              <a:cs typeface="+mn-cs"/>
            </a:endParaRPr>
          </a:p>
          <a:p>
            <a:pPr marL="607469" lvl="2" indent="-380990">
              <a:buFontTx/>
              <a:buChar char="-"/>
            </a:pPr>
            <a:endParaRPr lang="en-US" sz="1400" dirty="0">
              <a:solidFill>
                <a:schemeClr val="tx1"/>
              </a:solidFill>
              <a:latin typeface="+mn-lt"/>
              <a:cs typeface="+mn-cs"/>
            </a:endParaRPr>
          </a:p>
          <a:p>
            <a:pPr marL="607469" lvl="2" indent="-380990">
              <a:buFontTx/>
              <a:buChar char="-"/>
            </a:pPr>
            <a:endParaRPr lang="en-US" sz="1400" dirty="0">
              <a:solidFill>
                <a:schemeClr val="tx1"/>
              </a:solidFill>
              <a:latin typeface="+mn-lt"/>
              <a:cs typeface="+mn-cs"/>
            </a:endParaRPr>
          </a:p>
          <a:p>
            <a:r>
              <a:rPr lang="en-US" b="0" dirty="0" smtClean="0">
                <a:solidFill>
                  <a:schemeClr val="tx1"/>
                </a:solidFill>
                <a:latin typeface="+mn-lt"/>
                <a:cs typeface="+mn-cs"/>
              </a:rPr>
              <a:t>Next-gen “</a:t>
            </a:r>
            <a:r>
              <a:rPr lang="en-US" b="0" i="1" dirty="0" smtClean="0">
                <a:solidFill>
                  <a:schemeClr val="tx1"/>
                </a:solidFill>
                <a:latin typeface="+mn-lt"/>
                <a:cs typeface="+mn-cs"/>
              </a:rPr>
              <a:t>What-if</a:t>
            </a:r>
            <a:r>
              <a:rPr lang="en-US" b="0" dirty="0" smtClean="0">
                <a:solidFill>
                  <a:schemeClr val="tx1"/>
                </a:solidFill>
                <a:latin typeface="+mn-lt"/>
                <a:cs typeface="+mn-cs"/>
              </a:rPr>
              <a:t>”:</a:t>
            </a:r>
          </a:p>
          <a:p>
            <a:pPr marL="607469" lvl="2" indent="-380990">
              <a:buFontTx/>
              <a:buChar char="-"/>
            </a:pPr>
            <a:r>
              <a:rPr lang="en-US" b="0" dirty="0" smtClean="0">
                <a:solidFill>
                  <a:schemeClr val="tx1"/>
                </a:solidFill>
                <a:latin typeface="+mn-lt"/>
                <a:cs typeface="+mn-cs"/>
              </a:rPr>
              <a:t>Make a change and PPO comes up with an action plan to minimize impact to the project portfolio</a:t>
            </a:r>
          </a:p>
          <a:p>
            <a:pPr marL="607469" lvl="2" indent="-380990">
              <a:buFontTx/>
              <a:buChar char="-"/>
            </a:pPr>
            <a:r>
              <a:rPr lang="en-US" dirty="0" smtClean="0">
                <a:solidFill>
                  <a:schemeClr val="tx1"/>
                </a:solidFill>
                <a:latin typeface="+mn-lt"/>
                <a:cs typeface="+mn-cs"/>
              </a:rPr>
              <a:t>Compare PPO proposed plan impact with “do-nothing” option</a:t>
            </a:r>
          </a:p>
          <a:p>
            <a:pPr marL="607469" lvl="2" indent="-380990">
              <a:buFontTx/>
              <a:buChar char="-"/>
            </a:pPr>
            <a:r>
              <a:rPr lang="en-US" b="0" dirty="0" smtClean="0">
                <a:solidFill>
                  <a:schemeClr val="tx1"/>
                </a:solidFill>
                <a:latin typeface="+mn-lt"/>
                <a:cs typeface="+mn-cs"/>
              </a:rPr>
              <a:t>Adjust PPO proposed action plan as needed</a:t>
            </a:r>
          </a:p>
          <a:p>
            <a:pPr marL="607469" lvl="2" indent="-380990">
              <a:buFontTx/>
              <a:buChar char="-"/>
            </a:pPr>
            <a:r>
              <a:rPr lang="en-US" dirty="0" smtClean="0">
                <a:solidFill>
                  <a:schemeClr val="tx1"/>
                </a:solidFill>
                <a:latin typeface="+mn-lt"/>
                <a:cs typeface="+mn-cs"/>
              </a:rPr>
              <a:t>Helps you prepare “mitigation plans” for risks scenarios before portfolio execution starts</a:t>
            </a:r>
          </a:p>
        </p:txBody>
      </p:sp>
    </p:spTree>
    <p:extLst>
      <p:ext uri="{BB962C8B-B14F-4D97-AF65-F5344CB8AC3E}">
        <p14:creationId xmlns:p14="http://schemas.microsoft.com/office/powerpoint/2010/main" val="656952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contractattorneycentral.com/wp-content/uploads/2012/11/role-of-Manag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699" y="824913"/>
            <a:ext cx="4677479" cy="36832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#5 – Top-Down Portfolio Optimization</a:t>
            </a:r>
            <a:endParaRPr lang="en-US" dirty="0"/>
          </a:p>
        </p:txBody>
      </p:sp>
      <p:sp>
        <p:nvSpPr>
          <p:cNvPr id="5" name="Content Placeholder 4"/>
          <p:cNvSpPr>
            <a:spLocks noGrp="1"/>
          </p:cNvSpPr>
          <p:nvPr>
            <p:ph sz="quarter" idx="10"/>
          </p:nvPr>
        </p:nvSpPr>
        <p:spPr>
          <a:xfrm>
            <a:off x="441960" y="1302760"/>
            <a:ext cx="10826496" cy="4562555"/>
          </a:xfrm>
        </p:spPr>
        <p:txBody>
          <a:bodyPr/>
          <a:lstStyle/>
          <a:p>
            <a:r>
              <a:rPr lang="en-US" dirty="0" smtClean="0"/>
              <a:t>Top-Management driven optimization</a:t>
            </a:r>
          </a:p>
          <a:p>
            <a:endParaRPr lang="en-US" sz="133" dirty="0"/>
          </a:p>
          <a:p>
            <a:endParaRPr lang="en-US" sz="133" dirty="0"/>
          </a:p>
          <a:p>
            <a:endParaRPr lang="en-US" sz="133" dirty="0"/>
          </a:p>
          <a:p>
            <a:endParaRPr lang="en-US" sz="133" dirty="0"/>
          </a:p>
          <a:p>
            <a:endParaRPr lang="en-US" sz="133" dirty="0"/>
          </a:p>
          <a:p>
            <a:r>
              <a:rPr lang="en-US" b="0" dirty="0" smtClean="0">
                <a:solidFill>
                  <a:schemeClr val="tx1"/>
                </a:solidFill>
                <a:latin typeface="+mn-lt"/>
                <a:cs typeface="+mn-cs"/>
              </a:rPr>
              <a:t>Top Management sets budget &amp; strategy</a:t>
            </a:r>
          </a:p>
          <a:p>
            <a:pPr marL="607469" lvl="2" indent="-380990">
              <a:buFontTx/>
              <a:buChar char="-"/>
            </a:pPr>
            <a:r>
              <a:rPr lang="en-US" dirty="0" smtClean="0">
                <a:solidFill>
                  <a:schemeClr val="tx1"/>
                </a:solidFill>
                <a:latin typeface="+mn-lt"/>
                <a:cs typeface="+mn-cs"/>
              </a:rPr>
              <a:t>Where money should go</a:t>
            </a:r>
          </a:p>
          <a:p>
            <a:pPr marL="607469" lvl="2" indent="-380990">
              <a:buFontTx/>
              <a:buChar char="-"/>
            </a:pPr>
            <a:r>
              <a:rPr lang="en-US" b="0" dirty="0" smtClean="0">
                <a:solidFill>
                  <a:schemeClr val="tx1"/>
                </a:solidFill>
                <a:latin typeface="+mn-lt"/>
                <a:cs typeface="+mn-cs"/>
              </a:rPr>
              <a:t>Portfolio Mix: at least 40% of investment in innovation projects, </a:t>
            </a:r>
            <a:br>
              <a:rPr lang="en-US" b="0" dirty="0" smtClean="0">
                <a:solidFill>
                  <a:schemeClr val="tx1"/>
                </a:solidFill>
                <a:latin typeface="+mn-lt"/>
                <a:cs typeface="+mn-cs"/>
              </a:rPr>
            </a:br>
            <a:r>
              <a:rPr lang="en-US" b="0" dirty="0" smtClean="0">
                <a:solidFill>
                  <a:schemeClr val="tx1"/>
                </a:solidFill>
                <a:latin typeface="+mn-lt"/>
                <a:cs typeface="+mn-cs"/>
              </a:rPr>
              <a:t>no more than 30% in maintenance, …</a:t>
            </a:r>
          </a:p>
          <a:p>
            <a:pPr marL="607469" lvl="2" indent="-380990">
              <a:buFontTx/>
              <a:buChar char="-"/>
            </a:pPr>
            <a:endParaRPr lang="en-US" sz="1400" dirty="0">
              <a:solidFill>
                <a:schemeClr val="tx1"/>
              </a:solidFill>
              <a:latin typeface="+mn-lt"/>
              <a:cs typeface="+mn-cs"/>
            </a:endParaRPr>
          </a:p>
          <a:p>
            <a:pPr marL="607469" lvl="2" indent="-380990">
              <a:buFontTx/>
              <a:buChar char="-"/>
            </a:pPr>
            <a:endParaRPr lang="en-US" sz="1400" dirty="0">
              <a:solidFill>
                <a:schemeClr val="tx1"/>
              </a:solidFill>
              <a:latin typeface="+mn-lt"/>
              <a:cs typeface="+mn-cs"/>
            </a:endParaRPr>
          </a:p>
          <a:p>
            <a:r>
              <a:rPr lang="en-US" b="0" dirty="0" smtClean="0">
                <a:solidFill>
                  <a:schemeClr val="tx1"/>
                </a:solidFill>
                <a:latin typeface="+mn-lt"/>
                <a:cs typeface="+mn-cs"/>
              </a:rPr>
              <a:t>Each investment area executes selection</a:t>
            </a:r>
          </a:p>
          <a:p>
            <a:pPr marL="607469" lvl="2" indent="-380990">
              <a:buFontTx/>
              <a:buChar char="-"/>
            </a:pPr>
            <a:r>
              <a:rPr lang="en-US" dirty="0" smtClean="0">
                <a:solidFill>
                  <a:schemeClr val="tx1"/>
                </a:solidFill>
                <a:latin typeface="+mn-lt"/>
                <a:cs typeface="+mn-cs"/>
              </a:rPr>
              <a:t>Direct visibility to Top management of strategy VS actual selection</a:t>
            </a:r>
          </a:p>
          <a:p>
            <a:pPr marL="607469" lvl="2" indent="-380990">
              <a:buFontTx/>
              <a:buChar char="-"/>
            </a:pPr>
            <a:r>
              <a:rPr lang="en-US" dirty="0" smtClean="0">
                <a:solidFill>
                  <a:schemeClr val="tx1"/>
                </a:solidFill>
                <a:latin typeface="+mn-lt"/>
                <a:cs typeface="+mn-cs"/>
              </a:rPr>
              <a:t>Portfolio Mix decisions can be enforced during optimization</a:t>
            </a:r>
          </a:p>
          <a:p>
            <a:pPr marL="607469" lvl="2" indent="-380990">
              <a:buFontTx/>
              <a:buChar char="-"/>
            </a:pPr>
            <a:r>
              <a:rPr lang="en-US" dirty="0" smtClean="0">
                <a:solidFill>
                  <a:schemeClr val="tx1"/>
                </a:solidFill>
                <a:latin typeface="+mn-lt"/>
                <a:cs typeface="+mn-cs"/>
              </a:rPr>
              <a:t>Strategy violations can be annotated with explanations and tracked</a:t>
            </a:r>
          </a:p>
        </p:txBody>
      </p:sp>
    </p:spTree>
    <p:extLst>
      <p:ext uri="{BB962C8B-B14F-4D97-AF65-F5344CB8AC3E}">
        <p14:creationId xmlns:p14="http://schemas.microsoft.com/office/powerpoint/2010/main" val="16488873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069" y="363906"/>
            <a:ext cx="8534400" cy="1507067"/>
          </a:xfrm>
        </p:spPr>
        <p:txBody>
          <a:bodyPr/>
          <a:lstStyle/>
          <a:p>
            <a:r>
              <a:rPr lang="en-US" dirty="0" smtClean="0"/>
              <a:t>PPO User CASES</a:t>
            </a:r>
            <a:endParaRPr lang="en-US" dirty="0"/>
          </a:p>
        </p:txBody>
      </p:sp>
      <p:sp>
        <p:nvSpPr>
          <p:cNvPr id="3" name="Content Placeholder 2"/>
          <p:cNvSpPr>
            <a:spLocks noGrp="1"/>
          </p:cNvSpPr>
          <p:nvPr>
            <p:ph idx="1"/>
          </p:nvPr>
        </p:nvSpPr>
        <p:spPr>
          <a:xfrm>
            <a:off x="572068" y="1674892"/>
            <a:ext cx="11550521" cy="5097100"/>
          </a:xfrm>
        </p:spPr>
        <p:txBody>
          <a:bodyPr>
            <a:normAutofit fontScale="77500" lnSpcReduction="20000"/>
          </a:bodyPr>
          <a:lstStyle/>
          <a:p>
            <a:r>
              <a:rPr lang="en-US" b="1" dirty="0" smtClean="0">
                <a:solidFill>
                  <a:srgbClr val="FF0000"/>
                </a:solidFill>
              </a:rPr>
              <a:t>PPO Global: Centralized Planning (input data, key output results, how to implement them?, when? By whom?)</a:t>
            </a:r>
          </a:p>
          <a:p>
            <a:endParaRPr lang="en-US" b="1" dirty="0" smtClean="0">
              <a:solidFill>
                <a:srgbClr val="FF0000"/>
              </a:solidFill>
            </a:endParaRPr>
          </a:p>
          <a:p>
            <a:r>
              <a:rPr lang="en-US" b="1" dirty="0" smtClean="0">
                <a:solidFill>
                  <a:srgbClr val="FF0000"/>
                </a:solidFill>
              </a:rPr>
              <a:t>PPO by IT organization: Decentralized Planning </a:t>
            </a:r>
            <a:r>
              <a:rPr lang="en-US" b="1" dirty="0">
                <a:solidFill>
                  <a:srgbClr val="FF0000"/>
                </a:solidFill>
              </a:rPr>
              <a:t>(input data, key output results, how to implement </a:t>
            </a:r>
            <a:r>
              <a:rPr lang="en-US" b="1" dirty="0" smtClean="0">
                <a:solidFill>
                  <a:srgbClr val="FF0000"/>
                </a:solidFill>
              </a:rPr>
              <a:t>them? </a:t>
            </a:r>
            <a:r>
              <a:rPr lang="en-US" b="1" dirty="0">
                <a:solidFill>
                  <a:srgbClr val="FF0000"/>
                </a:solidFill>
              </a:rPr>
              <a:t>when? By whom</a:t>
            </a:r>
            <a:r>
              <a:rPr lang="en-US" b="1" dirty="0" smtClean="0">
                <a:solidFill>
                  <a:srgbClr val="FF0000"/>
                </a:solidFill>
              </a:rPr>
              <a:t>?)</a:t>
            </a:r>
          </a:p>
          <a:p>
            <a:endParaRPr lang="en-US" b="1" dirty="0" smtClean="0">
              <a:solidFill>
                <a:srgbClr val="FF0000"/>
              </a:solidFill>
            </a:endParaRPr>
          </a:p>
          <a:p>
            <a:r>
              <a:rPr lang="en-US" b="1" dirty="0">
                <a:solidFill>
                  <a:srgbClr val="FF0000"/>
                </a:solidFill>
              </a:rPr>
              <a:t>Project Optimization: consider one project where tasks of project can be implemented in different ways .. Multi-modal project scheduling. This model will optimize the project by selecting the optimal mode for each task given business objectives –minimize completion time and maximize project benefit</a:t>
            </a:r>
            <a:r>
              <a:rPr lang="en-US" b="1" dirty="0" smtClean="0">
                <a:solidFill>
                  <a:srgbClr val="FF0000"/>
                </a:solidFill>
              </a:rPr>
              <a:t>.</a:t>
            </a:r>
          </a:p>
          <a:p>
            <a:endParaRPr lang="en-US" b="1" dirty="0" smtClean="0">
              <a:solidFill>
                <a:srgbClr val="FF0000"/>
              </a:solidFill>
            </a:endParaRPr>
          </a:p>
          <a:p>
            <a:r>
              <a:rPr lang="en-US" b="1" dirty="0" smtClean="0">
                <a:solidFill>
                  <a:srgbClr val="FF0000"/>
                </a:solidFill>
              </a:rPr>
              <a:t>PPO Hierarchical Planning: Strategic model feeding information to tactical model feeding information to </a:t>
            </a:r>
            <a:r>
              <a:rPr lang="en-US" b="1" dirty="0">
                <a:solidFill>
                  <a:srgbClr val="FF0000"/>
                </a:solidFill>
              </a:rPr>
              <a:t>operational model (input data, key output results, how to implement them? when? By whom</a:t>
            </a:r>
            <a:r>
              <a:rPr lang="en-US" b="1" dirty="0" smtClean="0">
                <a:solidFill>
                  <a:srgbClr val="FF0000"/>
                </a:solidFill>
              </a:rPr>
              <a:t>?) … </a:t>
            </a:r>
          </a:p>
          <a:p>
            <a:pPr lvl="1"/>
            <a:r>
              <a:rPr lang="en-US" b="1" dirty="0" smtClean="0">
                <a:solidFill>
                  <a:srgbClr val="FF0000"/>
                </a:solidFill>
              </a:rPr>
              <a:t>here the strategic model might be a capital budgeting problem –considering uncertainty, where budgets by IT organization and time periods are defined;</a:t>
            </a:r>
          </a:p>
          <a:p>
            <a:pPr lvl="1"/>
            <a:r>
              <a:rPr lang="en-US" b="1" dirty="0" smtClean="0">
                <a:solidFill>
                  <a:srgbClr val="FF0000"/>
                </a:solidFill>
              </a:rPr>
              <a:t> the tactical model is the PPO model as is today. </a:t>
            </a:r>
          </a:p>
          <a:p>
            <a:pPr lvl="1"/>
            <a:r>
              <a:rPr lang="en-US" b="1" dirty="0" smtClean="0">
                <a:solidFill>
                  <a:srgbClr val="FF0000"/>
                </a:solidFill>
              </a:rPr>
              <a:t>The operational models are determined as follows. Each Project is optimized by solving the multi-modal problem –we will know when each selected task should start (using ML we should determine FTE/capabilities requirements for each task) and then the RP model should assign resources to fill task requirements while optimizing several allocation objectives and satisfying resource constraints</a:t>
            </a:r>
          </a:p>
        </p:txBody>
      </p:sp>
    </p:spTree>
    <p:extLst>
      <p:ext uri="{BB962C8B-B14F-4D97-AF65-F5344CB8AC3E}">
        <p14:creationId xmlns:p14="http://schemas.microsoft.com/office/powerpoint/2010/main" val="35718119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60868" y="1885565"/>
            <a:ext cx="2418442" cy="1187532"/>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marL="225425" indent="-225425" algn="ctr" eaLnBrk="0" hangingPunct="0">
              <a:lnSpc>
                <a:spcPct val="85000"/>
              </a:lnSpc>
              <a:buClr>
                <a:schemeClr val="bg1"/>
              </a:buClr>
              <a:buSzPct val="100000"/>
              <a:defRPr/>
            </a:pPr>
            <a:r>
              <a:rPr lang="en-US" sz="2000" dirty="0">
                <a:solidFill>
                  <a:schemeClr val="tx1"/>
                </a:solidFill>
                <a:latin typeface="Verdana" pitchFamily="34" charset="0"/>
                <a:ea typeface="Verdana" pitchFamily="34" charset="0"/>
                <a:cs typeface="Verdana" pitchFamily="34" charset="0"/>
              </a:rPr>
              <a:t>RP Optimizer</a:t>
            </a:r>
          </a:p>
        </p:txBody>
      </p:sp>
      <p:sp>
        <p:nvSpPr>
          <p:cNvPr id="7" name="Flowchart: Magnetic Disk 6"/>
          <p:cNvSpPr/>
          <p:nvPr/>
        </p:nvSpPr>
        <p:spPr>
          <a:xfrm>
            <a:off x="2103169" y="2156036"/>
            <a:ext cx="1141681" cy="654957"/>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anchor="ctr"/>
          <a:lstStyle/>
          <a:p>
            <a:pPr algn="ctr">
              <a:lnSpc>
                <a:spcPct val="85000"/>
              </a:lnSpc>
              <a:defRPr/>
            </a:pPr>
            <a:r>
              <a:rPr lang="en-US" sz="2000" dirty="0">
                <a:solidFill>
                  <a:schemeClr val="bg1">
                    <a:lumMod val="50000"/>
                  </a:schemeClr>
                </a:solidFill>
                <a:latin typeface="+mj-lt"/>
              </a:rPr>
              <a:t>DB</a:t>
            </a:r>
          </a:p>
        </p:txBody>
      </p:sp>
      <p:sp>
        <p:nvSpPr>
          <p:cNvPr id="9" name="TextBox 22"/>
          <p:cNvSpPr txBox="1">
            <a:spLocks noChangeArrowheads="1"/>
          </p:cNvSpPr>
          <p:nvPr/>
        </p:nvSpPr>
        <p:spPr bwMode="gray">
          <a:xfrm>
            <a:off x="1708861" y="1279778"/>
            <a:ext cx="2876550" cy="523220"/>
          </a:xfrm>
          <a:prstGeom prst="rect">
            <a:avLst/>
          </a:prstGeom>
          <a:noFill/>
          <a:ln w="9525">
            <a:noFill/>
            <a:miter lim="800000"/>
            <a:headEnd/>
            <a:tailEnd/>
          </a:ln>
        </p:spPr>
        <p:txBody>
          <a:bodyPr wrap="square">
            <a:spAutoFit/>
          </a:bodyPr>
          <a:lstStyle/>
          <a:p>
            <a:r>
              <a:rPr lang="en-US" sz="1400" dirty="0">
                <a:latin typeface="Futura Bk" pitchFamily="34" charset="0"/>
              </a:rPr>
              <a:t>1. Open Positions &amp; Job Requirements for deals &amp; </a:t>
            </a:r>
            <a:r>
              <a:rPr lang="en-US" sz="1400" dirty="0" smtClean="0">
                <a:latin typeface="Futura Bk" pitchFamily="34" charset="0"/>
              </a:rPr>
              <a:t>projects</a:t>
            </a:r>
            <a:endParaRPr lang="en-US" sz="1400" dirty="0">
              <a:latin typeface="Futura Bk" pitchFamily="34" charset="0"/>
            </a:endParaRPr>
          </a:p>
        </p:txBody>
      </p:sp>
      <p:cxnSp>
        <p:nvCxnSpPr>
          <p:cNvPr id="10" name="Elbow Connector 23"/>
          <p:cNvCxnSpPr>
            <a:endCxn id="6" idx="1"/>
          </p:cNvCxnSpPr>
          <p:nvPr/>
        </p:nvCxnSpPr>
        <p:spPr>
          <a:xfrm flipV="1">
            <a:off x="3162606" y="2479332"/>
            <a:ext cx="798263" cy="607683"/>
          </a:xfrm>
          <a:prstGeom prst="bentConnector3">
            <a:avLst>
              <a:gd name="adj1" fmla="val 50000"/>
            </a:avLst>
          </a:prstGeom>
          <a:ln w="63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1" name="TextBox 26"/>
          <p:cNvSpPr txBox="1">
            <a:spLocks noChangeArrowheads="1"/>
          </p:cNvSpPr>
          <p:nvPr/>
        </p:nvSpPr>
        <p:spPr bwMode="gray">
          <a:xfrm>
            <a:off x="1740078" y="2903397"/>
            <a:ext cx="2219884" cy="738188"/>
          </a:xfrm>
          <a:prstGeom prst="rect">
            <a:avLst/>
          </a:prstGeom>
          <a:noFill/>
          <a:ln w="9525">
            <a:noFill/>
            <a:miter lim="800000"/>
            <a:headEnd/>
            <a:tailEnd/>
          </a:ln>
        </p:spPr>
        <p:txBody>
          <a:bodyPr wrap="square">
            <a:spAutoFit/>
          </a:bodyPr>
          <a:lstStyle/>
          <a:p>
            <a:r>
              <a:rPr lang="en-US" sz="1400" dirty="0">
                <a:latin typeface="Futura Bk" pitchFamily="34" charset="0"/>
              </a:rPr>
              <a:t>2. Resource Profile and</a:t>
            </a:r>
          </a:p>
          <a:p>
            <a:r>
              <a:rPr lang="en-US" sz="1400" dirty="0">
                <a:latin typeface="Futura Bk" pitchFamily="34" charset="0"/>
              </a:rPr>
              <a:t> Assignments</a:t>
            </a:r>
          </a:p>
          <a:p>
            <a:endParaRPr lang="en-US" sz="1400" b="1" dirty="0">
              <a:latin typeface="Futura Bk" pitchFamily="34" charset="0"/>
            </a:endParaRPr>
          </a:p>
        </p:txBody>
      </p:sp>
      <p:cxnSp>
        <p:nvCxnSpPr>
          <p:cNvPr id="12" name="Straight Arrow Connector 11"/>
          <p:cNvCxnSpPr>
            <a:endCxn id="6" idx="2"/>
          </p:cNvCxnSpPr>
          <p:nvPr/>
        </p:nvCxnSpPr>
        <p:spPr>
          <a:xfrm flipH="1" flipV="1">
            <a:off x="5170089" y="3073098"/>
            <a:ext cx="4194" cy="525983"/>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48"/>
          <p:cNvSpPr txBox="1">
            <a:spLocks noChangeArrowheads="1"/>
          </p:cNvSpPr>
          <p:nvPr/>
        </p:nvSpPr>
        <p:spPr bwMode="gray">
          <a:xfrm>
            <a:off x="3983965" y="3589832"/>
            <a:ext cx="2603500" cy="954088"/>
          </a:xfrm>
          <a:prstGeom prst="rect">
            <a:avLst/>
          </a:prstGeom>
          <a:noFill/>
          <a:ln w="9525">
            <a:noFill/>
            <a:miter lim="800000"/>
            <a:headEnd/>
            <a:tailEnd/>
          </a:ln>
        </p:spPr>
        <p:txBody>
          <a:bodyPr>
            <a:spAutoFit/>
          </a:bodyPr>
          <a:lstStyle/>
          <a:p>
            <a:pPr algn="ctr"/>
            <a:r>
              <a:rPr lang="en-US" sz="1400" dirty="0">
                <a:latin typeface="Futura Bk" pitchFamily="34" charset="0"/>
              </a:rPr>
              <a:t>3. Engine Configurations:</a:t>
            </a:r>
          </a:p>
          <a:p>
            <a:pPr algn="ctr"/>
            <a:r>
              <a:rPr lang="en-US" sz="1400" dirty="0">
                <a:latin typeface="Futura Bk" pitchFamily="34" charset="0"/>
              </a:rPr>
              <a:t>Matching Preferences,</a:t>
            </a:r>
          </a:p>
          <a:p>
            <a:pPr algn="ctr"/>
            <a:r>
              <a:rPr lang="en-US" sz="1400" dirty="0">
                <a:latin typeface="Futura Bk" pitchFamily="34" charset="0"/>
              </a:rPr>
              <a:t>Hiring bounds</a:t>
            </a:r>
          </a:p>
          <a:p>
            <a:endParaRPr lang="en-US" sz="1400" b="1" dirty="0">
              <a:latin typeface="Futura Bk" pitchFamily="34" charset="0"/>
            </a:endParaRPr>
          </a:p>
        </p:txBody>
      </p:sp>
      <p:cxnSp>
        <p:nvCxnSpPr>
          <p:cNvPr id="14" name="Elbow Connector 13"/>
          <p:cNvCxnSpPr>
            <a:stCxn id="7" idx="2"/>
          </p:cNvCxnSpPr>
          <p:nvPr/>
        </p:nvCxnSpPr>
        <p:spPr>
          <a:xfrm rot="10800000" flipH="1" flipV="1">
            <a:off x="2103168" y="2483514"/>
            <a:ext cx="3173682" cy="2276929"/>
          </a:xfrm>
          <a:prstGeom prst="bentConnector3">
            <a:avLst>
              <a:gd name="adj1" fmla="val -7203"/>
            </a:avLst>
          </a:prstGeom>
          <a:ln w="63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gray">
          <a:xfrm>
            <a:off x="7916472" y="865923"/>
            <a:ext cx="2618179" cy="954107"/>
          </a:xfrm>
          <a:prstGeom prst="rect">
            <a:avLst/>
          </a:prstGeom>
          <a:noFill/>
        </p:spPr>
        <p:txBody>
          <a:bodyPr wrap="square">
            <a:spAutoFit/>
          </a:bodyPr>
          <a:lstStyle/>
          <a:p>
            <a:pPr>
              <a:defRPr/>
            </a:pPr>
            <a:r>
              <a:rPr lang="en-US" sz="1400" b="1" u="sng" dirty="0">
                <a:latin typeface="Futura Bk" pitchFamily="34" charset="0"/>
              </a:rPr>
              <a:t>4. Operational Output</a:t>
            </a:r>
          </a:p>
          <a:p>
            <a:pPr>
              <a:defRPr/>
            </a:pPr>
            <a:endParaRPr lang="en-US" sz="1400" b="1" dirty="0">
              <a:latin typeface="Futura Bk" pitchFamily="34" charset="0"/>
            </a:endParaRPr>
          </a:p>
          <a:p>
            <a:pPr>
              <a:defRPr/>
            </a:pPr>
            <a:r>
              <a:rPr lang="en-US" sz="1400" dirty="0">
                <a:latin typeface="Futura Bk" pitchFamily="34" charset="0"/>
              </a:rPr>
              <a:t>Optimal Allocation Plan</a:t>
            </a:r>
          </a:p>
          <a:p>
            <a:pPr>
              <a:defRPr/>
            </a:pPr>
            <a:r>
              <a:rPr lang="en-US" sz="1400" dirty="0">
                <a:latin typeface="Futura Bk" pitchFamily="34" charset="0"/>
              </a:rPr>
              <a:t>Hiring Plan</a:t>
            </a:r>
          </a:p>
        </p:txBody>
      </p:sp>
      <p:cxnSp>
        <p:nvCxnSpPr>
          <p:cNvPr id="16" name="Straight Arrow Connector 15"/>
          <p:cNvCxnSpPr>
            <a:stCxn id="6" idx="3"/>
          </p:cNvCxnSpPr>
          <p:nvPr/>
        </p:nvCxnSpPr>
        <p:spPr>
          <a:xfrm flipV="1">
            <a:off x="6379310" y="1536193"/>
            <a:ext cx="1362610" cy="943139"/>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gray">
          <a:xfrm>
            <a:off x="8049822" y="3154521"/>
            <a:ext cx="2618179" cy="1169551"/>
          </a:xfrm>
          <a:prstGeom prst="rect">
            <a:avLst/>
          </a:prstGeom>
          <a:noFill/>
        </p:spPr>
        <p:txBody>
          <a:bodyPr wrap="square">
            <a:spAutoFit/>
          </a:bodyPr>
          <a:lstStyle/>
          <a:p>
            <a:pPr>
              <a:defRPr/>
            </a:pPr>
            <a:r>
              <a:rPr lang="en-US" sz="1400" b="1" u="sng" dirty="0">
                <a:latin typeface="Futura Bk" pitchFamily="34" charset="0"/>
              </a:rPr>
              <a:t>5. KPI Analytics</a:t>
            </a:r>
          </a:p>
          <a:p>
            <a:pPr>
              <a:defRPr/>
            </a:pPr>
            <a:endParaRPr lang="en-US" sz="1400" b="1" dirty="0">
              <a:latin typeface="Futura Bk" pitchFamily="34" charset="0"/>
            </a:endParaRPr>
          </a:p>
          <a:p>
            <a:pPr>
              <a:defRPr/>
            </a:pPr>
            <a:r>
              <a:rPr lang="en-US" sz="1400" dirty="0">
                <a:latin typeface="Futura Bk" pitchFamily="34" charset="0"/>
              </a:rPr>
              <a:t>Demand Fulfillment Trend</a:t>
            </a:r>
          </a:p>
          <a:p>
            <a:pPr>
              <a:defRPr/>
            </a:pPr>
            <a:r>
              <a:rPr lang="en-US" sz="1400" dirty="0">
                <a:latin typeface="Futura Bk" pitchFamily="34" charset="0"/>
              </a:rPr>
              <a:t>Utilization Trend</a:t>
            </a:r>
          </a:p>
          <a:p>
            <a:pPr>
              <a:defRPr/>
            </a:pPr>
            <a:r>
              <a:rPr lang="en-US" sz="1400" dirty="0">
                <a:latin typeface="Futura Bk" pitchFamily="34" charset="0"/>
              </a:rPr>
              <a:t>Qualification Levels</a:t>
            </a:r>
          </a:p>
        </p:txBody>
      </p:sp>
      <p:cxnSp>
        <p:nvCxnSpPr>
          <p:cNvPr id="18" name="Straight Arrow Connector 17"/>
          <p:cNvCxnSpPr>
            <a:stCxn id="6" idx="3"/>
          </p:cNvCxnSpPr>
          <p:nvPr/>
        </p:nvCxnSpPr>
        <p:spPr>
          <a:xfrm>
            <a:off x="6379311" y="2479331"/>
            <a:ext cx="1318719" cy="1134378"/>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itle 44"/>
          <p:cNvSpPr txBox="1">
            <a:spLocks/>
          </p:cNvSpPr>
          <p:nvPr/>
        </p:nvSpPr>
        <p:spPr bwMode="black">
          <a:xfrm>
            <a:off x="1865313" y="420690"/>
            <a:ext cx="8375650" cy="874711"/>
          </a:xfrm>
          <a:prstGeom prst="rect">
            <a:avLst/>
          </a:prstGeom>
          <a:ln>
            <a:noFill/>
          </a:ln>
        </p:spPr>
        <p:txBody>
          <a:bodyPr vert="horz" wrap="square" lIns="0" tIns="0" rIns="0" bIns="0" rtlCol="0" anchor="t" anchorCtr="0">
            <a:noAutofit/>
          </a:bodyPr>
          <a:lstStyle/>
          <a:p>
            <a:pPr defTabSz="457200">
              <a:spcBef>
                <a:spcPct val="0"/>
              </a:spcBef>
              <a:defRPr/>
            </a:pPr>
            <a:r>
              <a:rPr lang="en-US" sz="3200" b="1">
                <a:latin typeface="HP Simplified" pitchFamily="34" charset="0"/>
                <a:ea typeface="+mj-ea"/>
                <a:cs typeface="HP Simplified" pitchFamily="34" charset="0"/>
              </a:rPr>
              <a:t>RP Optimizer Service</a:t>
            </a:r>
            <a:r>
              <a:rPr lang="en-US" sz="2800" b="1">
                <a:latin typeface="HP Simplified" pitchFamily="34" charset="0"/>
                <a:ea typeface="+mj-ea"/>
                <a:cs typeface="HP Simplified" pitchFamily="34" charset="0"/>
              </a:rPr>
              <a:t/>
            </a:r>
            <a:br>
              <a:rPr lang="en-US" sz="2800" b="1">
                <a:latin typeface="HP Simplified" pitchFamily="34" charset="0"/>
                <a:ea typeface="+mj-ea"/>
                <a:cs typeface="HP Simplified" pitchFamily="34" charset="0"/>
              </a:rPr>
            </a:br>
            <a:endParaRPr lang="en-US" sz="2800" b="1" dirty="0">
              <a:latin typeface="HP Simplified" pitchFamily="34" charset="0"/>
              <a:ea typeface="+mj-ea"/>
              <a:cs typeface="HP Simplified" pitchFamily="34" charset="0"/>
            </a:endParaRPr>
          </a:p>
        </p:txBody>
      </p:sp>
      <p:sp>
        <p:nvSpPr>
          <p:cNvPr id="20" name="Content Placeholder 2"/>
          <p:cNvSpPr txBox="1">
            <a:spLocks/>
          </p:cNvSpPr>
          <p:nvPr/>
        </p:nvSpPr>
        <p:spPr>
          <a:xfrm>
            <a:off x="3464359" y="4425696"/>
            <a:ext cx="3297325" cy="2241126"/>
          </a:xfrm>
          <a:prstGeom prst="rect">
            <a:avLst/>
          </a:prstGeom>
          <a:ln w="38100">
            <a:solidFill>
              <a:schemeClr val="accent1"/>
            </a:solidFill>
          </a:ln>
        </p:spPr>
        <p:txBody>
          <a:bodyPr wrap="square">
            <a:spAutoFit/>
          </a:bodyPr>
          <a:lstStyle/>
          <a:p>
            <a:pPr marL="225425" indent="-225425" eaLnBrk="0" fontAlgn="base" hangingPunct="0">
              <a:lnSpc>
                <a:spcPct val="110000"/>
              </a:lnSpc>
              <a:spcBef>
                <a:spcPts val="1000"/>
              </a:spcBef>
              <a:spcAft>
                <a:spcPct val="0"/>
              </a:spcAft>
              <a:buClr>
                <a:schemeClr val="bg1"/>
              </a:buClr>
              <a:buSzPct val="100000"/>
              <a:defRPr/>
            </a:pPr>
            <a:r>
              <a:rPr lang="en-US" sz="1200" dirty="0"/>
              <a:t>Optimization as </a:t>
            </a:r>
          </a:p>
          <a:p>
            <a:pPr marL="342900" lvl="1" indent="-114300" eaLnBrk="0" fontAlgn="base" hangingPunct="0">
              <a:lnSpc>
                <a:spcPct val="110000"/>
              </a:lnSpc>
              <a:spcBef>
                <a:spcPts val="500"/>
              </a:spcBef>
              <a:spcAft>
                <a:spcPct val="0"/>
              </a:spcAft>
              <a:buSzPct val="80000"/>
              <a:buFont typeface="Wingdings" pitchFamily="2" charset="2"/>
              <a:buChar char="ü"/>
              <a:defRPr/>
            </a:pPr>
            <a:r>
              <a:rPr lang="en-US" sz="1200" dirty="0"/>
              <a:t>FTE weekly allocation</a:t>
            </a:r>
          </a:p>
          <a:p>
            <a:pPr marL="342900" lvl="1" indent="-114300" eaLnBrk="0" fontAlgn="base" hangingPunct="0">
              <a:lnSpc>
                <a:spcPct val="110000"/>
              </a:lnSpc>
              <a:spcBef>
                <a:spcPts val="500"/>
              </a:spcBef>
              <a:spcAft>
                <a:spcPct val="0"/>
              </a:spcAft>
              <a:buSzPct val="80000"/>
              <a:buFont typeface="Wingdings" pitchFamily="2" charset="2"/>
              <a:buChar char="ü"/>
              <a:defRPr/>
            </a:pPr>
            <a:r>
              <a:rPr lang="en-US" sz="1200" dirty="0"/>
              <a:t>Work placement guidance</a:t>
            </a:r>
          </a:p>
          <a:p>
            <a:pPr marL="342900" lvl="1" indent="-114300" eaLnBrk="0" fontAlgn="base" hangingPunct="0">
              <a:lnSpc>
                <a:spcPct val="110000"/>
              </a:lnSpc>
              <a:spcBef>
                <a:spcPts val="500"/>
              </a:spcBef>
              <a:spcAft>
                <a:spcPct val="0"/>
              </a:spcAft>
              <a:buSzPct val="80000"/>
              <a:buFont typeface="Wingdings" pitchFamily="2" charset="2"/>
              <a:buChar char="ü"/>
              <a:defRPr/>
            </a:pPr>
            <a:r>
              <a:rPr lang="en-US" sz="1200" dirty="0"/>
              <a:t>Flexible matching score for resource qualification</a:t>
            </a:r>
          </a:p>
          <a:p>
            <a:pPr marL="342900" lvl="1" indent="-114300" eaLnBrk="0" fontAlgn="base" hangingPunct="0">
              <a:lnSpc>
                <a:spcPct val="110000"/>
              </a:lnSpc>
              <a:spcBef>
                <a:spcPts val="500"/>
              </a:spcBef>
              <a:spcAft>
                <a:spcPct val="0"/>
              </a:spcAft>
              <a:buSzPct val="80000"/>
              <a:buFont typeface="Wingdings" pitchFamily="2" charset="2"/>
              <a:buChar char="ü"/>
              <a:defRPr/>
            </a:pPr>
            <a:r>
              <a:rPr lang="en-US" sz="1200" dirty="0"/>
              <a:t>Hiring bounds by geography and workforce type</a:t>
            </a:r>
          </a:p>
          <a:p>
            <a:pPr marL="342900" lvl="1" indent="-114300" eaLnBrk="0" fontAlgn="base" hangingPunct="0">
              <a:lnSpc>
                <a:spcPct val="110000"/>
              </a:lnSpc>
              <a:spcBef>
                <a:spcPts val="500"/>
              </a:spcBef>
              <a:spcAft>
                <a:spcPct val="0"/>
              </a:spcAft>
              <a:buSzPct val="80000"/>
              <a:buFont typeface="Wingdings" pitchFamily="2" charset="2"/>
              <a:buChar char="ü"/>
              <a:defRPr/>
            </a:pPr>
            <a:r>
              <a:rPr lang="en-US" sz="1200" dirty="0"/>
              <a:t>Minimum availability threshold for Allocation</a:t>
            </a:r>
          </a:p>
        </p:txBody>
      </p:sp>
      <p:sp>
        <p:nvSpPr>
          <p:cNvPr id="22" name="Rectangle 21"/>
          <p:cNvSpPr/>
          <p:nvPr/>
        </p:nvSpPr>
        <p:spPr>
          <a:xfrm>
            <a:off x="7515150" y="4652467"/>
            <a:ext cx="3035807" cy="1538626"/>
          </a:xfrm>
          <a:prstGeom prst="rect">
            <a:avLst/>
          </a:prstGeom>
          <a:ln w="38100">
            <a:solidFill>
              <a:schemeClr val="accent1"/>
            </a:solidFill>
          </a:ln>
        </p:spPr>
        <p:txBody>
          <a:bodyPr wrap="square">
            <a:spAutoFit/>
          </a:bodyPr>
          <a:lstStyle/>
          <a:p>
            <a:pPr marL="225425" indent="-225425" eaLnBrk="0" fontAlgn="base" hangingPunct="0">
              <a:lnSpc>
                <a:spcPct val="110000"/>
              </a:lnSpc>
              <a:spcBef>
                <a:spcPts val="1000"/>
              </a:spcBef>
              <a:spcAft>
                <a:spcPct val="0"/>
              </a:spcAft>
              <a:buClr>
                <a:schemeClr val="bg1"/>
              </a:buClr>
              <a:buSzPct val="100000"/>
              <a:buFont typeface="Wingdings" pitchFamily="2" charset="2"/>
              <a:buChar char="ü"/>
              <a:defRPr/>
            </a:pPr>
            <a:r>
              <a:rPr lang="en-US" sz="1200" dirty="0"/>
              <a:t>Resource planning output as</a:t>
            </a:r>
          </a:p>
          <a:p>
            <a:pPr marL="225425" indent="-225425" eaLnBrk="0" fontAlgn="base" hangingPunct="0">
              <a:lnSpc>
                <a:spcPct val="110000"/>
              </a:lnSpc>
              <a:spcBef>
                <a:spcPts val="1000"/>
              </a:spcBef>
              <a:spcAft>
                <a:spcPct val="0"/>
              </a:spcAft>
              <a:buClr>
                <a:schemeClr val="bg1"/>
              </a:buClr>
              <a:buSzPct val="100000"/>
              <a:defRPr/>
            </a:pPr>
            <a:endParaRPr lang="en-US" sz="1050" dirty="0"/>
          </a:p>
          <a:p>
            <a:pPr marL="342900" lvl="1" indent="-114300" eaLnBrk="0" fontAlgn="base" hangingPunct="0">
              <a:lnSpc>
                <a:spcPct val="110000"/>
              </a:lnSpc>
              <a:spcBef>
                <a:spcPts val="500"/>
              </a:spcBef>
              <a:spcAft>
                <a:spcPct val="0"/>
              </a:spcAft>
              <a:buSzPct val="80000"/>
              <a:buFont typeface="Wingdings" pitchFamily="2" charset="2"/>
              <a:buChar char="ü"/>
              <a:defRPr/>
            </a:pPr>
            <a:r>
              <a:rPr lang="en-US" sz="1100" dirty="0"/>
              <a:t>Resource recommendation plan</a:t>
            </a:r>
          </a:p>
          <a:p>
            <a:pPr marL="342900" lvl="1" indent="-114300" eaLnBrk="0" fontAlgn="base" hangingPunct="0">
              <a:lnSpc>
                <a:spcPct val="110000"/>
              </a:lnSpc>
              <a:spcBef>
                <a:spcPts val="500"/>
              </a:spcBef>
              <a:spcAft>
                <a:spcPct val="0"/>
              </a:spcAft>
              <a:buSzPct val="80000"/>
              <a:buFont typeface="Wingdings" pitchFamily="2" charset="2"/>
              <a:buChar char="ü"/>
              <a:defRPr/>
            </a:pPr>
            <a:r>
              <a:rPr lang="en-US" sz="1100" dirty="0"/>
              <a:t>Resource hiring plan</a:t>
            </a:r>
          </a:p>
          <a:p>
            <a:pPr marL="342900" lvl="1" indent="-114300" eaLnBrk="0" fontAlgn="base" hangingPunct="0">
              <a:lnSpc>
                <a:spcPct val="110000"/>
              </a:lnSpc>
              <a:spcBef>
                <a:spcPts val="500"/>
              </a:spcBef>
              <a:spcAft>
                <a:spcPct val="0"/>
              </a:spcAft>
              <a:buSzPct val="80000"/>
              <a:buFont typeface="Wingdings" pitchFamily="2" charset="2"/>
              <a:buChar char="ü"/>
              <a:defRPr/>
            </a:pPr>
            <a:r>
              <a:rPr lang="en-US" sz="1100" dirty="0"/>
              <a:t>Demand fulfillment and resource utilization KPI’s summary</a:t>
            </a:r>
          </a:p>
        </p:txBody>
      </p:sp>
      <p:sp>
        <p:nvSpPr>
          <p:cNvPr id="24" name="Right Arrow 23"/>
          <p:cNvSpPr/>
          <p:nvPr/>
        </p:nvSpPr>
        <p:spPr>
          <a:xfrm>
            <a:off x="6761683" y="5149901"/>
            <a:ext cx="775412" cy="45354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a:stCxn id="7" idx="4"/>
            <a:endCxn id="6" idx="1"/>
          </p:cNvCxnSpPr>
          <p:nvPr/>
        </p:nvCxnSpPr>
        <p:spPr>
          <a:xfrm flipV="1">
            <a:off x="3244850" y="2479332"/>
            <a:ext cx="716019" cy="4183"/>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371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pPr>
              <a:defRPr/>
            </a:pPr>
            <a:r>
              <a:rPr dirty="0" smtClean="0"/>
              <a:t>Work placement guidance by resource pool structure</a:t>
            </a:r>
            <a:endParaRPr dirty="0"/>
          </a:p>
        </p:txBody>
      </p:sp>
      <p:grpSp>
        <p:nvGrpSpPr>
          <p:cNvPr id="3" name="Group 51"/>
          <p:cNvGrpSpPr>
            <a:grpSpLocks/>
          </p:cNvGrpSpPr>
          <p:nvPr/>
        </p:nvGrpSpPr>
        <p:grpSpPr bwMode="auto">
          <a:xfrm>
            <a:off x="3419450" y="1752600"/>
            <a:ext cx="5856312" cy="4108450"/>
            <a:chOff x="855" y="6158"/>
            <a:chExt cx="9221" cy="6468"/>
          </a:xfrm>
        </p:grpSpPr>
        <p:sp>
          <p:nvSpPr>
            <p:cNvPr id="61" name="Oval 3"/>
            <p:cNvSpPr>
              <a:spLocks noChangeArrowheads="1"/>
            </p:cNvSpPr>
            <p:nvPr/>
          </p:nvSpPr>
          <p:spPr bwMode="auto">
            <a:xfrm>
              <a:off x="5534" y="10357"/>
              <a:ext cx="2640" cy="1815"/>
            </a:xfrm>
            <a:prstGeom prst="ellipse">
              <a:avLst/>
            </a:prstGeom>
            <a:noFill/>
            <a:ln w="12700">
              <a:solidFill>
                <a:srgbClr val="8CEF29"/>
              </a:solidFill>
              <a:prstDash val="dash"/>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900" dirty="0">
                  <a:solidFill>
                    <a:schemeClr val="bg1"/>
                  </a:solidFill>
                  <a:latin typeface="Calibri" pitchFamily="34" charset="0"/>
                  <a:cs typeface="Arial" pitchFamily="34" charset="0"/>
                </a:rPr>
                <a:t>Secondary pools equally preferred</a:t>
              </a:r>
            </a:p>
            <a:p>
              <a:pPr fontAlgn="base">
                <a:spcBef>
                  <a:spcPct val="0"/>
                </a:spcBef>
                <a:spcAft>
                  <a:spcPts val="1000"/>
                </a:spcAft>
              </a:pPr>
              <a:endParaRPr lang="en-US" sz="1100" dirty="0">
                <a:latin typeface="Times New Roman" pitchFamily="18" charset="0"/>
                <a:cs typeface="Arial" pitchFamily="34" charset="0"/>
              </a:endParaRPr>
            </a:p>
            <a:p>
              <a:pPr fontAlgn="base">
                <a:spcBef>
                  <a:spcPct val="0"/>
                </a:spcBef>
                <a:spcAft>
                  <a:spcPts val="1000"/>
                </a:spcAft>
              </a:pPr>
              <a:endParaRPr lang="en-US" sz="1100" dirty="0">
                <a:latin typeface="Times New Roman" pitchFamily="18" charset="0"/>
                <a:cs typeface="Arial" pitchFamily="34" charset="0"/>
              </a:endParaRPr>
            </a:p>
            <a:p>
              <a:pPr fontAlgn="base">
                <a:spcBef>
                  <a:spcPct val="0"/>
                </a:spcBef>
                <a:spcAft>
                  <a:spcPts val="1000"/>
                </a:spcAft>
              </a:pPr>
              <a:endParaRPr lang="en-US" sz="1100" dirty="0">
                <a:latin typeface="Times New Roman" pitchFamily="18" charset="0"/>
                <a:cs typeface="Arial" pitchFamily="34" charset="0"/>
              </a:endParaRPr>
            </a:p>
            <a:p>
              <a:pPr fontAlgn="base">
                <a:spcBef>
                  <a:spcPct val="0"/>
                </a:spcBef>
                <a:spcAft>
                  <a:spcPts val="1000"/>
                </a:spcAft>
              </a:pPr>
              <a:endParaRPr lang="en-US" sz="1100" dirty="0">
                <a:latin typeface="Times New Roman" pitchFamily="18" charset="0"/>
                <a:cs typeface="Arial" pitchFamily="34" charset="0"/>
              </a:endParaRPr>
            </a:p>
            <a:p>
              <a:pPr fontAlgn="base">
                <a:spcBef>
                  <a:spcPct val="0"/>
                </a:spcBef>
                <a:spcAft>
                  <a:spcPts val="1000"/>
                </a:spcAft>
              </a:pPr>
              <a:endParaRPr lang="en-US" sz="1100" dirty="0">
                <a:latin typeface="Times New Roman" pitchFamily="18" charset="0"/>
                <a:cs typeface="Arial" pitchFamily="34" charset="0"/>
              </a:endParaRPr>
            </a:p>
            <a:p>
              <a:pPr fontAlgn="base">
                <a:spcBef>
                  <a:spcPct val="0"/>
                </a:spcBef>
                <a:spcAft>
                  <a:spcPts val="1000"/>
                </a:spcAft>
              </a:pPr>
              <a:endParaRPr lang="en-US" sz="1100" dirty="0">
                <a:latin typeface="Times New Roman" pitchFamily="18" charset="0"/>
                <a:cs typeface="Arial" pitchFamily="34" charset="0"/>
              </a:endParaRPr>
            </a:p>
            <a:p>
              <a:pPr fontAlgn="base">
                <a:spcBef>
                  <a:spcPct val="0"/>
                </a:spcBef>
                <a:spcAft>
                  <a:spcPts val="1000"/>
                </a:spcAft>
              </a:pPr>
              <a:r>
                <a:rPr lang="en-US" sz="1100" dirty="0" err="1">
                  <a:latin typeface="Calibri" pitchFamily="34" charset="0"/>
                  <a:cs typeface="Arial" pitchFamily="34" charset="0"/>
                </a:rPr>
                <a:t>eee</a:t>
              </a:r>
              <a:endParaRPr lang="en-US" dirty="0">
                <a:latin typeface="Arial" pitchFamily="34" charset="0"/>
                <a:cs typeface="Arial" pitchFamily="34" charset="0"/>
              </a:endParaRPr>
            </a:p>
          </p:txBody>
        </p:sp>
        <p:sp>
          <p:nvSpPr>
            <p:cNvPr id="62" name="Oval 4"/>
            <p:cNvSpPr>
              <a:spLocks noChangeArrowheads="1"/>
            </p:cNvSpPr>
            <p:nvPr/>
          </p:nvSpPr>
          <p:spPr bwMode="auto">
            <a:xfrm>
              <a:off x="855" y="9375"/>
              <a:ext cx="4679" cy="3171"/>
            </a:xfrm>
            <a:prstGeom prst="ellipse">
              <a:avLst/>
            </a:prstGeom>
            <a:noFill/>
            <a:ln w="12700">
              <a:solidFill>
                <a:schemeClr val="accent6">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900" dirty="0">
                  <a:solidFill>
                    <a:schemeClr val="bg1"/>
                  </a:solidFill>
                  <a:latin typeface="Calibri" pitchFamily="34" charset="0"/>
                  <a:cs typeface="Arial" pitchFamily="34" charset="0"/>
                </a:rPr>
                <a:t>Primary Pools </a:t>
              </a:r>
              <a:br>
                <a:rPr lang="en-US" sz="900" dirty="0">
                  <a:solidFill>
                    <a:schemeClr val="bg1"/>
                  </a:solidFill>
                  <a:latin typeface="Calibri" pitchFamily="34" charset="0"/>
                  <a:cs typeface="Arial" pitchFamily="34" charset="0"/>
                </a:rPr>
              </a:br>
              <a:r>
                <a:rPr lang="en-US" sz="900" dirty="0">
                  <a:solidFill>
                    <a:schemeClr val="bg1"/>
                  </a:solidFill>
                  <a:latin typeface="Calibri" pitchFamily="34" charset="0"/>
                  <a:cs typeface="Arial" pitchFamily="34" charset="0"/>
                </a:rPr>
                <a:t>Equally</a:t>
              </a:r>
              <a:br>
                <a:rPr lang="en-US" sz="900" dirty="0">
                  <a:solidFill>
                    <a:schemeClr val="bg1"/>
                  </a:solidFill>
                  <a:latin typeface="Calibri" pitchFamily="34" charset="0"/>
                  <a:cs typeface="Arial" pitchFamily="34" charset="0"/>
                </a:rPr>
              </a:br>
              <a:r>
                <a:rPr lang="en-US" sz="900" dirty="0">
                  <a:solidFill>
                    <a:schemeClr val="bg1"/>
                  </a:solidFill>
                  <a:latin typeface="Calibri" pitchFamily="34" charset="0"/>
                  <a:cs typeface="Arial" pitchFamily="34" charset="0"/>
                </a:rPr>
                <a:t>preferred</a:t>
              </a:r>
            </a:p>
          </p:txBody>
        </p:sp>
        <p:grpSp>
          <p:nvGrpSpPr>
            <p:cNvPr id="4" name="Group 5"/>
            <p:cNvGrpSpPr>
              <a:grpSpLocks/>
            </p:cNvGrpSpPr>
            <p:nvPr/>
          </p:nvGrpSpPr>
          <p:grpSpPr bwMode="auto">
            <a:xfrm>
              <a:off x="1568" y="6158"/>
              <a:ext cx="8508" cy="6468"/>
              <a:chOff x="1493" y="4037"/>
              <a:chExt cx="8508" cy="6468"/>
            </a:xfrm>
          </p:grpSpPr>
          <p:sp>
            <p:nvSpPr>
              <p:cNvPr id="64" name="Oval 6"/>
              <p:cNvSpPr>
                <a:spLocks noChangeArrowheads="1"/>
              </p:cNvSpPr>
              <p:nvPr/>
            </p:nvSpPr>
            <p:spPr bwMode="auto">
              <a:xfrm>
                <a:off x="5336" y="4037"/>
                <a:ext cx="1291" cy="737"/>
              </a:xfrm>
              <a:prstGeom prst="ellipse">
                <a:avLst/>
              </a:prstGeom>
              <a:solidFill>
                <a:srgbClr val="FFFFFF"/>
              </a:solidFill>
              <a:ln w="31750">
                <a:solidFill>
                  <a:srgbClr val="4F81BD"/>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a:solidFill>
                      <a:srgbClr val="000000"/>
                    </a:solidFill>
                    <a:latin typeface="Calibri" pitchFamily="34" charset="0"/>
                    <a:cs typeface="Arial" pitchFamily="34" charset="0"/>
                  </a:rPr>
                  <a:t>Region </a:t>
                </a:r>
                <a:endParaRPr lang="en-US">
                  <a:latin typeface="Arial" pitchFamily="34" charset="0"/>
                  <a:cs typeface="Arial" pitchFamily="34" charset="0"/>
                </a:endParaRPr>
              </a:p>
            </p:txBody>
          </p:sp>
          <p:sp>
            <p:nvSpPr>
              <p:cNvPr id="65" name="Oval 7"/>
              <p:cNvSpPr>
                <a:spLocks noChangeArrowheads="1"/>
              </p:cNvSpPr>
              <p:nvPr/>
            </p:nvSpPr>
            <p:spPr bwMode="auto">
              <a:xfrm>
                <a:off x="5372" y="5200"/>
                <a:ext cx="1301" cy="737"/>
              </a:xfrm>
              <a:prstGeom prst="ellipse">
                <a:avLst/>
              </a:prstGeom>
              <a:solidFill>
                <a:srgbClr val="FFFFFF"/>
              </a:solidFill>
              <a:ln w="31750">
                <a:solidFill>
                  <a:srgbClr val="4F81BD"/>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a:solidFill>
                      <a:srgbClr val="000000"/>
                    </a:solidFill>
                    <a:latin typeface="Calibri" pitchFamily="34" charset="0"/>
                    <a:cs typeface="Arial" pitchFamily="34" charset="0"/>
                  </a:rPr>
                  <a:t>BU</a:t>
                </a:r>
                <a:endParaRPr lang="en-US">
                  <a:latin typeface="Arial" pitchFamily="34" charset="0"/>
                  <a:cs typeface="Arial" pitchFamily="34" charset="0"/>
                </a:endParaRPr>
              </a:p>
            </p:txBody>
          </p:sp>
          <p:sp>
            <p:nvSpPr>
              <p:cNvPr id="66" name="Oval 8"/>
              <p:cNvSpPr>
                <a:spLocks noChangeArrowheads="1"/>
              </p:cNvSpPr>
              <p:nvPr/>
            </p:nvSpPr>
            <p:spPr bwMode="auto">
              <a:xfrm>
                <a:off x="5336" y="6537"/>
                <a:ext cx="1301" cy="737"/>
              </a:xfrm>
              <a:prstGeom prst="ellipse">
                <a:avLst/>
              </a:prstGeom>
              <a:solidFill>
                <a:srgbClr val="FFFFFF"/>
              </a:solidFill>
              <a:ln w="31750">
                <a:solidFill>
                  <a:srgbClr val="4F81BD"/>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dirty="0">
                    <a:solidFill>
                      <a:srgbClr val="000000"/>
                    </a:solidFill>
                    <a:latin typeface="Calibri" pitchFamily="34" charset="0"/>
                    <a:cs typeface="Arial" pitchFamily="34" charset="0"/>
                  </a:rPr>
                  <a:t>India Center</a:t>
                </a:r>
                <a:endParaRPr lang="en-US" dirty="0">
                  <a:latin typeface="Arial" pitchFamily="34" charset="0"/>
                  <a:cs typeface="Arial" pitchFamily="34" charset="0"/>
                </a:endParaRPr>
              </a:p>
            </p:txBody>
          </p:sp>
          <p:sp>
            <p:nvSpPr>
              <p:cNvPr id="67" name="Oval 9"/>
              <p:cNvSpPr>
                <a:spLocks noChangeArrowheads="1"/>
              </p:cNvSpPr>
              <p:nvPr/>
            </p:nvSpPr>
            <p:spPr bwMode="auto">
              <a:xfrm>
                <a:off x="7377" y="7871"/>
                <a:ext cx="1922" cy="737"/>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dirty="0">
                    <a:solidFill>
                      <a:srgbClr val="000000"/>
                    </a:solidFill>
                    <a:latin typeface="Calibri" pitchFamily="34" charset="0"/>
                    <a:cs typeface="Arial" pitchFamily="34" charset="0"/>
                  </a:rPr>
                  <a:t>Testing: Web Group</a:t>
                </a:r>
                <a:endParaRPr lang="en-US" dirty="0">
                  <a:solidFill>
                    <a:schemeClr val="tx1"/>
                  </a:solidFill>
                  <a:latin typeface="Arial" pitchFamily="34" charset="0"/>
                  <a:cs typeface="Arial" pitchFamily="34" charset="0"/>
                </a:endParaRPr>
              </a:p>
            </p:txBody>
          </p:sp>
          <p:cxnSp>
            <p:nvCxnSpPr>
              <p:cNvPr id="68" name="AutoShape 10"/>
              <p:cNvCxnSpPr>
                <a:cxnSpLocks noChangeShapeType="1"/>
              </p:cNvCxnSpPr>
              <p:nvPr/>
            </p:nvCxnSpPr>
            <p:spPr bwMode="auto">
              <a:xfrm>
                <a:off x="5985" y="6007"/>
                <a:ext cx="1" cy="531"/>
              </a:xfrm>
              <a:prstGeom prst="straightConnector1">
                <a:avLst/>
              </a:prstGeom>
              <a:noFill/>
              <a:ln w="31750">
                <a:solidFill>
                  <a:srgbClr val="4F81BD"/>
                </a:solidFill>
                <a:round/>
                <a:headEnd/>
                <a:tailEnd type="triangle" w="med" len="med"/>
              </a:ln>
              <a:effectLst/>
            </p:spPr>
          </p:cxnSp>
          <p:cxnSp>
            <p:nvCxnSpPr>
              <p:cNvPr id="69" name="AutoShape 11"/>
              <p:cNvCxnSpPr>
                <a:cxnSpLocks noChangeShapeType="1"/>
              </p:cNvCxnSpPr>
              <p:nvPr/>
            </p:nvCxnSpPr>
            <p:spPr bwMode="auto">
              <a:xfrm flipH="1">
                <a:off x="3900" y="7274"/>
                <a:ext cx="1864" cy="390"/>
              </a:xfrm>
              <a:prstGeom prst="straightConnector1">
                <a:avLst/>
              </a:prstGeom>
              <a:noFill/>
              <a:ln w="31750">
                <a:solidFill>
                  <a:srgbClr val="4F81BD"/>
                </a:solidFill>
                <a:round/>
                <a:headEnd/>
                <a:tailEnd type="triangle" w="med" len="med"/>
              </a:ln>
              <a:effectLst/>
            </p:spPr>
          </p:cxnSp>
          <p:cxnSp>
            <p:nvCxnSpPr>
              <p:cNvPr id="70" name="AutoShape 12"/>
              <p:cNvCxnSpPr>
                <a:cxnSpLocks noChangeShapeType="1"/>
              </p:cNvCxnSpPr>
              <p:nvPr/>
            </p:nvCxnSpPr>
            <p:spPr bwMode="auto">
              <a:xfrm>
                <a:off x="5984" y="7274"/>
                <a:ext cx="2052" cy="597"/>
              </a:xfrm>
              <a:prstGeom prst="straightConnector1">
                <a:avLst/>
              </a:prstGeom>
              <a:noFill/>
              <a:ln w="31750">
                <a:solidFill>
                  <a:srgbClr val="4F81BD"/>
                </a:solidFill>
                <a:round/>
                <a:headEnd/>
                <a:tailEnd type="triangle" w="med" len="med"/>
              </a:ln>
              <a:effectLst/>
            </p:spPr>
          </p:cxnSp>
          <p:cxnSp>
            <p:nvCxnSpPr>
              <p:cNvPr id="71" name="AutoShape 13"/>
              <p:cNvCxnSpPr>
                <a:cxnSpLocks noChangeShapeType="1"/>
              </p:cNvCxnSpPr>
              <p:nvPr/>
            </p:nvCxnSpPr>
            <p:spPr bwMode="auto">
              <a:xfrm flipH="1">
                <a:off x="2311" y="8400"/>
                <a:ext cx="1454" cy="485"/>
              </a:xfrm>
              <a:prstGeom prst="straightConnector1">
                <a:avLst/>
              </a:prstGeom>
              <a:noFill/>
              <a:ln w="31750">
                <a:solidFill>
                  <a:schemeClr val="accent6">
                    <a:lumMod val="75000"/>
                  </a:schemeClr>
                </a:solidFill>
                <a:round/>
                <a:headEnd/>
                <a:tailEnd type="triangle" w="med" len="med"/>
              </a:ln>
              <a:effectLst/>
            </p:spPr>
          </p:cxnSp>
          <p:cxnSp>
            <p:nvCxnSpPr>
              <p:cNvPr id="72" name="AutoShape 14"/>
              <p:cNvCxnSpPr>
                <a:cxnSpLocks noChangeShapeType="1"/>
              </p:cNvCxnSpPr>
              <p:nvPr/>
            </p:nvCxnSpPr>
            <p:spPr bwMode="auto">
              <a:xfrm>
                <a:off x="5984" y="4774"/>
                <a:ext cx="1" cy="531"/>
              </a:xfrm>
              <a:prstGeom prst="straightConnector1">
                <a:avLst/>
              </a:prstGeom>
              <a:noFill/>
              <a:ln w="31750">
                <a:solidFill>
                  <a:srgbClr val="4F81BD"/>
                </a:solidFill>
                <a:round/>
                <a:headEnd/>
                <a:tailEnd type="triangle" w="med" len="med"/>
              </a:ln>
              <a:effectLst/>
            </p:spPr>
          </p:cxnSp>
          <p:sp>
            <p:nvSpPr>
              <p:cNvPr id="73" name="Oval 15"/>
              <p:cNvSpPr>
                <a:spLocks noChangeArrowheads="1"/>
              </p:cNvSpPr>
              <p:nvPr/>
            </p:nvSpPr>
            <p:spPr bwMode="auto">
              <a:xfrm>
                <a:off x="1493" y="8887"/>
                <a:ext cx="1613" cy="737"/>
              </a:xfrm>
              <a:prstGeom prst="ellipse">
                <a:avLst/>
              </a:prstGeom>
              <a:solidFill>
                <a:srgbClr val="FFFFFF"/>
              </a:solidFill>
              <a:ln w="31750">
                <a:solidFill>
                  <a:srgbClr val="C00000"/>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a:solidFill>
                      <a:srgbClr val="000000"/>
                    </a:solidFill>
                    <a:latin typeface="Calibri" pitchFamily="34" charset="0"/>
                    <a:cs typeface="Arial" pitchFamily="34" charset="0"/>
                  </a:rPr>
                  <a:t>Team 1</a:t>
                </a:r>
                <a:endParaRPr lang="en-US">
                  <a:latin typeface="Arial" pitchFamily="34" charset="0"/>
                  <a:cs typeface="Arial" pitchFamily="34" charset="0"/>
                </a:endParaRPr>
              </a:p>
            </p:txBody>
          </p:sp>
          <p:sp>
            <p:nvSpPr>
              <p:cNvPr id="74" name="Oval 16"/>
              <p:cNvSpPr>
                <a:spLocks noChangeArrowheads="1"/>
              </p:cNvSpPr>
              <p:nvPr/>
            </p:nvSpPr>
            <p:spPr bwMode="auto">
              <a:xfrm>
                <a:off x="2580" y="7664"/>
                <a:ext cx="2280" cy="737"/>
              </a:xfrm>
              <a:prstGeom prst="ellipse">
                <a:avLst/>
              </a:prstGeom>
              <a:solidFill>
                <a:srgbClr val="FFFFFF"/>
              </a:solidFill>
              <a:ln w="31750">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000" dirty="0">
                    <a:solidFill>
                      <a:schemeClr val="accent6">
                        <a:lumMod val="75000"/>
                      </a:schemeClr>
                    </a:solidFill>
                    <a:latin typeface="Calibri" pitchFamily="34" charset="0"/>
                    <a:cs typeface="Arial" pitchFamily="34" charset="0"/>
                  </a:rPr>
                  <a:t>Testing: Windows Group </a:t>
                </a:r>
                <a:r>
                  <a:rPr lang="en-US" dirty="0">
                    <a:solidFill>
                      <a:schemeClr val="accent6">
                        <a:lumMod val="75000"/>
                      </a:schemeClr>
                    </a:solidFill>
                    <a:latin typeface="Arial" pitchFamily="34" charset="0"/>
                    <a:cs typeface="Arial" pitchFamily="34" charset="0"/>
                  </a:rPr>
                  <a:t/>
                </a:r>
                <a:br>
                  <a:rPr lang="en-US" dirty="0">
                    <a:solidFill>
                      <a:schemeClr val="accent6">
                        <a:lumMod val="75000"/>
                      </a:schemeClr>
                    </a:solidFill>
                    <a:latin typeface="Arial" pitchFamily="34" charset="0"/>
                    <a:cs typeface="Arial" pitchFamily="34" charset="0"/>
                  </a:rPr>
                </a:br>
                <a:endParaRPr lang="en-US" sz="1100" dirty="0">
                  <a:solidFill>
                    <a:schemeClr val="accent6">
                      <a:lumMod val="75000"/>
                    </a:schemeClr>
                  </a:solidFill>
                  <a:latin typeface="Calibri" pitchFamily="34" charset="0"/>
                  <a:cs typeface="Arial" pitchFamily="34" charset="0"/>
                </a:endParaRPr>
              </a:p>
            </p:txBody>
          </p:sp>
          <p:sp>
            <p:nvSpPr>
              <p:cNvPr id="75" name="Oval 17"/>
              <p:cNvSpPr>
                <a:spLocks noChangeArrowheads="1"/>
              </p:cNvSpPr>
              <p:nvPr/>
            </p:nvSpPr>
            <p:spPr bwMode="auto">
              <a:xfrm>
                <a:off x="2934" y="9527"/>
                <a:ext cx="1571" cy="737"/>
              </a:xfrm>
              <a:prstGeom prst="ellipse">
                <a:avLst/>
              </a:prstGeom>
              <a:solidFill>
                <a:srgbClr val="FFFFFF"/>
              </a:solidFill>
              <a:ln w="31750">
                <a:solidFill>
                  <a:srgbClr val="C00000"/>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a:solidFill>
                      <a:srgbClr val="000000"/>
                    </a:solidFill>
                    <a:latin typeface="Calibri" pitchFamily="34" charset="0"/>
                    <a:cs typeface="Arial" pitchFamily="34" charset="0"/>
                  </a:rPr>
                  <a:t>Team 2</a:t>
                </a:r>
                <a:endParaRPr lang="en-US">
                  <a:latin typeface="Arial" pitchFamily="34" charset="0"/>
                  <a:cs typeface="Arial" pitchFamily="34" charset="0"/>
                </a:endParaRPr>
              </a:p>
            </p:txBody>
          </p:sp>
          <p:cxnSp>
            <p:nvCxnSpPr>
              <p:cNvPr id="76" name="AutoShape 18"/>
              <p:cNvCxnSpPr>
                <a:cxnSpLocks noChangeShapeType="1"/>
              </p:cNvCxnSpPr>
              <p:nvPr/>
            </p:nvCxnSpPr>
            <p:spPr bwMode="auto">
              <a:xfrm flipH="1">
                <a:off x="3600" y="8401"/>
                <a:ext cx="71" cy="1126"/>
              </a:xfrm>
              <a:prstGeom prst="straightConnector1">
                <a:avLst/>
              </a:prstGeom>
              <a:noFill/>
              <a:ln w="31750">
                <a:solidFill>
                  <a:schemeClr val="accent6">
                    <a:lumMod val="75000"/>
                  </a:schemeClr>
                </a:solidFill>
                <a:round/>
                <a:headEnd/>
                <a:tailEnd type="triangle" w="med" len="med"/>
              </a:ln>
              <a:effectLst/>
            </p:spPr>
          </p:cxnSp>
          <p:sp>
            <p:nvSpPr>
              <p:cNvPr id="77" name="Oval 19"/>
              <p:cNvSpPr>
                <a:spLocks noChangeArrowheads="1"/>
              </p:cNvSpPr>
              <p:nvPr/>
            </p:nvSpPr>
            <p:spPr bwMode="auto">
              <a:xfrm>
                <a:off x="3765" y="8790"/>
                <a:ext cx="1571" cy="737"/>
              </a:xfrm>
              <a:prstGeom prst="ellipse">
                <a:avLst/>
              </a:prstGeom>
              <a:solidFill>
                <a:srgbClr val="FFFFFF"/>
              </a:solidFill>
              <a:ln w="31750">
                <a:solidFill>
                  <a:srgbClr val="C00000"/>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a:solidFill>
                      <a:srgbClr val="000000"/>
                    </a:solidFill>
                    <a:latin typeface="Calibri" pitchFamily="34" charset="0"/>
                    <a:cs typeface="Arial" pitchFamily="34" charset="0"/>
                  </a:rPr>
                  <a:t>Team 3</a:t>
                </a:r>
                <a:endParaRPr lang="en-US">
                  <a:latin typeface="Arial" pitchFamily="34" charset="0"/>
                  <a:cs typeface="Arial" pitchFamily="34" charset="0"/>
                </a:endParaRPr>
              </a:p>
            </p:txBody>
          </p:sp>
          <p:cxnSp>
            <p:nvCxnSpPr>
              <p:cNvPr id="78" name="AutoShape 20"/>
              <p:cNvCxnSpPr>
                <a:cxnSpLocks noChangeShapeType="1"/>
              </p:cNvCxnSpPr>
              <p:nvPr/>
            </p:nvCxnSpPr>
            <p:spPr bwMode="auto">
              <a:xfrm>
                <a:off x="3671" y="8401"/>
                <a:ext cx="834" cy="389"/>
              </a:xfrm>
              <a:prstGeom prst="straightConnector1">
                <a:avLst/>
              </a:prstGeom>
              <a:noFill/>
              <a:ln w="31750">
                <a:solidFill>
                  <a:schemeClr val="accent6">
                    <a:lumMod val="75000"/>
                  </a:schemeClr>
                </a:solidFill>
                <a:round/>
                <a:headEnd/>
                <a:tailEnd type="triangle" w="med" len="med"/>
              </a:ln>
              <a:effectLst/>
            </p:spPr>
          </p:cxnSp>
          <p:cxnSp>
            <p:nvCxnSpPr>
              <p:cNvPr id="79" name="AutoShape 21"/>
              <p:cNvCxnSpPr>
                <a:cxnSpLocks noChangeShapeType="1"/>
              </p:cNvCxnSpPr>
              <p:nvPr/>
            </p:nvCxnSpPr>
            <p:spPr bwMode="auto">
              <a:xfrm flipH="1">
                <a:off x="6976" y="8641"/>
                <a:ext cx="1454" cy="485"/>
              </a:xfrm>
              <a:prstGeom prst="straightConnector1">
                <a:avLst/>
              </a:prstGeom>
              <a:ln>
                <a:headEnd/>
                <a:tailEnd type="triangle" w="med" len="med"/>
              </a:ln>
            </p:spPr>
            <p:style>
              <a:lnRef idx="2">
                <a:schemeClr val="accent3"/>
              </a:lnRef>
              <a:fillRef idx="1">
                <a:schemeClr val="lt1"/>
              </a:fillRef>
              <a:effectRef idx="0">
                <a:schemeClr val="accent3"/>
              </a:effectRef>
              <a:fontRef idx="minor">
                <a:schemeClr val="dk1"/>
              </a:fontRef>
            </p:style>
          </p:cxnSp>
          <p:sp>
            <p:nvSpPr>
              <p:cNvPr id="80" name="Oval 22"/>
              <p:cNvSpPr>
                <a:spLocks noChangeArrowheads="1"/>
              </p:cNvSpPr>
              <p:nvPr/>
            </p:nvSpPr>
            <p:spPr bwMode="auto">
              <a:xfrm>
                <a:off x="6158" y="9128"/>
                <a:ext cx="1613" cy="737"/>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dirty="0">
                    <a:solidFill>
                      <a:srgbClr val="000000"/>
                    </a:solidFill>
                    <a:latin typeface="Calibri" pitchFamily="34" charset="0"/>
                    <a:cs typeface="Arial" pitchFamily="34" charset="0"/>
                  </a:rPr>
                  <a:t>Team 1</a:t>
                </a:r>
                <a:endParaRPr lang="en-US" dirty="0">
                  <a:solidFill>
                    <a:schemeClr val="tx1"/>
                  </a:solidFill>
                  <a:latin typeface="Arial" pitchFamily="34" charset="0"/>
                  <a:cs typeface="Arial" pitchFamily="34" charset="0"/>
                </a:endParaRPr>
              </a:p>
            </p:txBody>
          </p:sp>
          <p:sp>
            <p:nvSpPr>
              <p:cNvPr id="81" name="Oval 23"/>
              <p:cNvSpPr>
                <a:spLocks noChangeArrowheads="1"/>
              </p:cNvSpPr>
              <p:nvPr/>
            </p:nvSpPr>
            <p:spPr bwMode="auto">
              <a:xfrm>
                <a:off x="7599" y="9768"/>
                <a:ext cx="1571" cy="737"/>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dirty="0">
                    <a:solidFill>
                      <a:srgbClr val="000000"/>
                    </a:solidFill>
                    <a:latin typeface="Calibri" pitchFamily="34" charset="0"/>
                    <a:cs typeface="Arial" pitchFamily="34" charset="0"/>
                  </a:rPr>
                  <a:t>Team 2</a:t>
                </a:r>
                <a:endParaRPr lang="en-US" dirty="0">
                  <a:solidFill>
                    <a:schemeClr val="tx1"/>
                  </a:solidFill>
                  <a:latin typeface="Arial" pitchFamily="34" charset="0"/>
                  <a:cs typeface="Arial" pitchFamily="34" charset="0"/>
                </a:endParaRPr>
              </a:p>
            </p:txBody>
          </p:sp>
          <p:cxnSp>
            <p:nvCxnSpPr>
              <p:cNvPr id="82" name="AutoShape 24"/>
              <p:cNvCxnSpPr>
                <a:cxnSpLocks noChangeShapeType="1"/>
              </p:cNvCxnSpPr>
              <p:nvPr/>
            </p:nvCxnSpPr>
            <p:spPr bwMode="auto">
              <a:xfrm flipH="1">
                <a:off x="8265" y="8642"/>
                <a:ext cx="71" cy="1126"/>
              </a:xfrm>
              <a:prstGeom prst="straightConnector1">
                <a:avLst/>
              </a:prstGeom>
              <a:ln>
                <a:headEnd/>
                <a:tailEnd type="triangle" w="med" len="med"/>
              </a:ln>
            </p:spPr>
            <p:style>
              <a:lnRef idx="2">
                <a:schemeClr val="accent3"/>
              </a:lnRef>
              <a:fillRef idx="1">
                <a:schemeClr val="lt1"/>
              </a:fillRef>
              <a:effectRef idx="0">
                <a:schemeClr val="accent3"/>
              </a:effectRef>
              <a:fontRef idx="minor">
                <a:schemeClr val="dk1"/>
              </a:fontRef>
            </p:style>
          </p:cxnSp>
          <p:sp>
            <p:nvSpPr>
              <p:cNvPr id="83" name="Oval 25"/>
              <p:cNvSpPr>
                <a:spLocks noChangeArrowheads="1"/>
              </p:cNvSpPr>
              <p:nvPr/>
            </p:nvSpPr>
            <p:spPr bwMode="auto">
              <a:xfrm>
                <a:off x="8430" y="9031"/>
                <a:ext cx="1571" cy="737"/>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dirty="0">
                    <a:solidFill>
                      <a:srgbClr val="000000"/>
                    </a:solidFill>
                    <a:latin typeface="Calibri" pitchFamily="34" charset="0"/>
                    <a:cs typeface="Arial" pitchFamily="34" charset="0"/>
                  </a:rPr>
                  <a:t>Team 3</a:t>
                </a:r>
                <a:endParaRPr lang="en-US" dirty="0">
                  <a:solidFill>
                    <a:schemeClr val="tx1"/>
                  </a:solidFill>
                  <a:latin typeface="Arial" pitchFamily="34" charset="0"/>
                  <a:cs typeface="Arial" pitchFamily="34" charset="0"/>
                </a:endParaRPr>
              </a:p>
            </p:txBody>
          </p:sp>
          <p:cxnSp>
            <p:nvCxnSpPr>
              <p:cNvPr id="84" name="AutoShape 26"/>
              <p:cNvCxnSpPr>
                <a:cxnSpLocks noChangeShapeType="1"/>
              </p:cNvCxnSpPr>
              <p:nvPr/>
            </p:nvCxnSpPr>
            <p:spPr bwMode="auto">
              <a:xfrm>
                <a:off x="8336" y="8642"/>
                <a:ext cx="834" cy="389"/>
              </a:xfrm>
              <a:prstGeom prst="straightConnector1">
                <a:avLst/>
              </a:prstGeom>
              <a:ln>
                <a:headEnd/>
                <a:tailEnd type="triangle" w="med" len="med"/>
              </a:ln>
            </p:spPr>
            <p:style>
              <a:lnRef idx="2">
                <a:schemeClr val="accent3"/>
              </a:lnRef>
              <a:fillRef idx="1">
                <a:schemeClr val="lt1"/>
              </a:fillRef>
              <a:effectRef idx="0">
                <a:schemeClr val="accent3"/>
              </a:effectRef>
              <a:fontRef idx="minor">
                <a:schemeClr val="dk1"/>
              </a:fontRef>
            </p:style>
          </p:cxnSp>
        </p:grpSp>
      </p:grpSp>
      <p:sp>
        <p:nvSpPr>
          <p:cNvPr id="53" name="Text Box 4"/>
          <p:cNvSpPr txBox="1">
            <a:spLocks noChangeArrowheads="1"/>
          </p:cNvSpPr>
          <p:nvPr/>
        </p:nvSpPr>
        <p:spPr bwMode="auto">
          <a:xfrm>
            <a:off x="6143625" y="6210300"/>
            <a:ext cx="3619500"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spcAft>
                <a:spcPts val="1000"/>
              </a:spcAft>
            </a:pPr>
            <a:r>
              <a:rPr lang="en-US" sz="1100" dirty="0">
                <a:solidFill>
                  <a:srgbClr val="000000"/>
                </a:solidFill>
                <a:latin typeface="Calibri" pitchFamily="34" charset="0"/>
                <a:cs typeface="Arial" pitchFamily="34" charset="0"/>
              </a:rPr>
              <a:t>Structure Resource Pools for the Organization</a:t>
            </a:r>
            <a:endParaRPr lang="en-US" dirty="0">
              <a:latin typeface="Arial" pitchFamily="34" charset="0"/>
              <a:cs typeface="Arial" pitchFamily="34" charset="0"/>
            </a:endParaRPr>
          </a:p>
        </p:txBody>
      </p:sp>
      <p:sp>
        <p:nvSpPr>
          <p:cNvPr id="56" name="Text Box 38"/>
          <p:cNvSpPr txBox="1">
            <a:spLocks noChangeArrowheads="1"/>
          </p:cNvSpPr>
          <p:nvPr/>
        </p:nvSpPr>
        <p:spPr bwMode="auto">
          <a:xfrm>
            <a:off x="4352925" y="3000376"/>
            <a:ext cx="1764408" cy="462379"/>
          </a:xfrm>
          <a:prstGeom prst="rect">
            <a:avLst/>
          </a:prstGeom>
          <a:solidFill>
            <a:schemeClr val="accent6">
              <a:lumMod val="60000"/>
              <a:lumOff val="40000"/>
            </a:schemeClr>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dirty="0">
                <a:solidFill>
                  <a:srgbClr val="000000"/>
                </a:solidFill>
                <a:latin typeface="Calibri" pitchFamily="34" charset="0"/>
                <a:cs typeface="Arial" pitchFamily="34" charset="0"/>
              </a:rPr>
              <a:t>POSITION Resource Pool (</a:t>
            </a:r>
            <a:r>
              <a:rPr lang="en-US" sz="1100" u="sng" dirty="0">
                <a:solidFill>
                  <a:srgbClr val="000000"/>
                </a:solidFill>
                <a:latin typeface="Calibri" pitchFamily="34" charset="0"/>
                <a:cs typeface="Arial" pitchFamily="34" charset="0"/>
              </a:rPr>
              <a:t>primary pool</a:t>
            </a:r>
            <a:r>
              <a:rPr lang="en-US" sz="1100" dirty="0">
                <a:solidFill>
                  <a:srgbClr val="000000"/>
                </a:solidFill>
                <a:latin typeface="Calibri" pitchFamily="34" charset="0"/>
                <a:cs typeface="Arial" pitchFamily="34" charset="0"/>
              </a:rPr>
              <a:t>) </a:t>
            </a:r>
            <a:endParaRPr lang="en-US" dirty="0">
              <a:latin typeface="Arial" pitchFamily="34" charset="0"/>
              <a:cs typeface="Arial" pitchFamily="34" charset="0"/>
            </a:endParaRPr>
          </a:p>
        </p:txBody>
      </p:sp>
      <p:cxnSp>
        <p:nvCxnSpPr>
          <p:cNvPr id="57" name="Straight Arrow Connector 56"/>
          <p:cNvCxnSpPr>
            <a:stCxn id="56" idx="2"/>
          </p:cNvCxnSpPr>
          <p:nvPr/>
        </p:nvCxnSpPr>
        <p:spPr>
          <a:xfrm>
            <a:off x="5235130" y="3462755"/>
            <a:ext cx="22957" cy="574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 Box 42"/>
          <p:cNvSpPr txBox="1">
            <a:spLocks noChangeArrowheads="1"/>
          </p:cNvSpPr>
          <p:nvPr/>
        </p:nvSpPr>
        <p:spPr bwMode="auto">
          <a:xfrm>
            <a:off x="2095501" y="5667376"/>
            <a:ext cx="1702435" cy="461711"/>
          </a:xfrm>
          <a:prstGeom prst="rect">
            <a:avLst/>
          </a:prstGeom>
          <a:solidFill>
            <a:srgbClr val="FFFFFF"/>
          </a:solidFill>
          <a:ln w="31750">
            <a:solidFill>
              <a:srgbClr val="C00000"/>
            </a:solid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100" dirty="0">
                <a:solidFill>
                  <a:srgbClr val="000000"/>
                </a:solidFill>
                <a:latin typeface="Calibri" pitchFamily="34" charset="0"/>
                <a:cs typeface="Arial" pitchFamily="34" charset="0"/>
              </a:rPr>
              <a:t>Target Delivery Resources available for allocations</a:t>
            </a:r>
          </a:p>
          <a:p>
            <a:pPr fontAlgn="base">
              <a:spcBef>
                <a:spcPct val="0"/>
              </a:spcBef>
              <a:spcAft>
                <a:spcPts val="1000"/>
              </a:spcAft>
            </a:pPr>
            <a:r>
              <a:rPr lang="en-US" sz="1100" dirty="0">
                <a:solidFill>
                  <a:srgbClr val="000000"/>
                </a:solidFill>
                <a:latin typeface="Calibri" pitchFamily="34" charset="0"/>
                <a:cs typeface="Arial" pitchFamily="34" charset="0"/>
              </a:rPr>
              <a:t> </a:t>
            </a:r>
            <a:endParaRPr lang="en-US" dirty="0">
              <a:latin typeface="Arial" pitchFamily="34" charset="0"/>
              <a:cs typeface="Arial" pitchFamily="34" charset="0"/>
            </a:endParaRPr>
          </a:p>
        </p:txBody>
      </p:sp>
      <p:cxnSp>
        <p:nvCxnSpPr>
          <p:cNvPr id="59" name="Shape 58"/>
          <p:cNvCxnSpPr>
            <a:stCxn id="58" idx="0"/>
            <a:endCxn id="73" idx="2"/>
          </p:cNvCxnSpPr>
          <p:nvPr/>
        </p:nvCxnSpPr>
        <p:spPr>
          <a:xfrm rot="5400000" flipH="1" flipV="1">
            <a:off x="3109499" y="4904594"/>
            <a:ext cx="600003" cy="925563"/>
          </a:xfrm>
          <a:prstGeom prst="bentConnector2">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 Box 38"/>
          <p:cNvSpPr txBox="1">
            <a:spLocks noChangeArrowheads="1"/>
          </p:cNvSpPr>
          <p:nvPr/>
        </p:nvSpPr>
        <p:spPr bwMode="auto">
          <a:xfrm>
            <a:off x="8267700" y="3686175"/>
            <a:ext cx="1394460" cy="381000"/>
          </a:xfrm>
          <a:prstGeom prst="rect">
            <a:avLst/>
          </a:prstGeom>
          <a:solidFill>
            <a:schemeClr val="accent3">
              <a:lumMod val="20000"/>
              <a:lumOff val="80000"/>
            </a:schemeClr>
          </a:solidFill>
          <a:ln w="31750">
            <a:solidFill>
              <a:schemeClr val="accent3">
                <a:lumMod val="75000"/>
              </a:schemeClr>
            </a:solid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100" dirty="0">
                <a:solidFill>
                  <a:srgbClr val="000000"/>
                </a:solidFill>
                <a:latin typeface="Calibri" pitchFamily="34" charset="0"/>
                <a:cs typeface="Arial" pitchFamily="34" charset="0"/>
              </a:rPr>
              <a:t>Secondary resource pools</a:t>
            </a:r>
          </a:p>
          <a:p>
            <a:pPr fontAlgn="base">
              <a:spcBef>
                <a:spcPct val="0"/>
              </a:spcBef>
              <a:spcAft>
                <a:spcPts val="1000"/>
              </a:spcAft>
            </a:pPr>
            <a:r>
              <a:rPr lang="en-US" sz="1100" dirty="0">
                <a:solidFill>
                  <a:srgbClr val="000000"/>
                </a:solidFill>
                <a:latin typeface="Calibri" pitchFamily="34" charset="0"/>
                <a:cs typeface="Arial" pitchFamily="34" charset="0"/>
              </a:rPr>
              <a:t> </a:t>
            </a:r>
            <a:endParaRPr lang="en-US" dirty="0">
              <a:latin typeface="Arial" pitchFamily="34" charset="0"/>
              <a:cs typeface="Arial" pitchFamily="34" charset="0"/>
            </a:endParaRPr>
          </a:p>
        </p:txBody>
      </p:sp>
      <p:sp>
        <p:nvSpPr>
          <p:cNvPr id="92" name="TextBox 91"/>
          <p:cNvSpPr txBox="1"/>
          <p:nvPr/>
        </p:nvSpPr>
        <p:spPr bwMode="gray">
          <a:xfrm>
            <a:off x="1866901" y="1181100"/>
            <a:ext cx="6600825" cy="553998"/>
          </a:xfrm>
          <a:prstGeom prst="rect">
            <a:avLst/>
          </a:prstGeom>
          <a:noFill/>
        </p:spPr>
        <p:txBody>
          <a:bodyPr wrap="square" rtlCol="0">
            <a:spAutoFit/>
          </a:bodyPr>
          <a:lstStyle/>
          <a:p>
            <a:r>
              <a:rPr lang="en-US" sz="1400" dirty="0">
                <a:latin typeface="Arial" pitchFamily="34" charset="0"/>
                <a:cs typeface="Arial" pitchFamily="34" charset="0"/>
              </a:rPr>
              <a:t>RP Service extends automatically the resource scope of matching </a:t>
            </a:r>
          </a:p>
          <a:p>
            <a:r>
              <a:rPr lang="en-US" sz="1400" dirty="0">
                <a:latin typeface="Arial" pitchFamily="34" charset="0"/>
                <a:cs typeface="Arial" pitchFamily="34" charset="0"/>
              </a:rPr>
              <a:t>using the primary and secondary pools of resources</a:t>
            </a:r>
            <a:r>
              <a:rPr lang="en-US" sz="1600" dirty="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5020427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Analytics Vision</a:t>
            </a:r>
            <a:endParaRPr lang="en-US" dirty="0"/>
          </a:p>
        </p:txBody>
      </p:sp>
      <p:sp>
        <p:nvSpPr>
          <p:cNvPr id="3" name="Content Placeholder 2"/>
          <p:cNvSpPr>
            <a:spLocks noGrp="1"/>
          </p:cNvSpPr>
          <p:nvPr>
            <p:ph idx="1"/>
          </p:nvPr>
        </p:nvSpPr>
        <p:spPr>
          <a:xfrm>
            <a:off x="438912" y="1156137"/>
            <a:ext cx="10826496" cy="5436921"/>
          </a:xfrm>
        </p:spPr>
        <p:txBody>
          <a:bodyPr>
            <a:normAutofit fontScale="85000" lnSpcReduction="20000"/>
          </a:bodyPr>
          <a:lstStyle/>
          <a:p>
            <a:pPr>
              <a:lnSpc>
                <a:spcPct val="120000"/>
              </a:lnSpc>
            </a:pPr>
            <a:r>
              <a:rPr lang="en-US" dirty="0" smtClean="0"/>
              <a:t>Convergences of IT Technologies</a:t>
            </a:r>
          </a:p>
          <a:p>
            <a:pPr marL="380990" lvl="1" indent="-380990">
              <a:lnSpc>
                <a:spcPct val="120000"/>
              </a:lnSpc>
              <a:buFont typeface="Arial" pitchFamily="34" charset="0"/>
              <a:buChar char="•"/>
            </a:pPr>
            <a:r>
              <a:rPr lang="en-US" dirty="0" smtClean="0"/>
              <a:t>From High Performance Sensors, mobile devices, and laptops to next generation computing:</a:t>
            </a:r>
          </a:p>
          <a:p>
            <a:pPr marL="607469" lvl="2" indent="-380990">
              <a:lnSpc>
                <a:spcPct val="120000"/>
              </a:lnSpc>
              <a:buFont typeface="Arial" pitchFamily="34" charset="0"/>
              <a:buChar char="•"/>
            </a:pPr>
            <a:r>
              <a:rPr lang="en-US" dirty="0" smtClean="0"/>
              <a:t>“The Machine”: high density memory and fiber optic computing environments</a:t>
            </a:r>
          </a:p>
          <a:p>
            <a:pPr marL="380990" lvl="1" indent="-380990">
              <a:lnSpc>
                <a:spcPct val="120000"/>
              </a:lnSpc>
              <a:buFont typeface="Arial" pitchFamily="34" charset="0"/>
              <a:buChar char="•"/>
            </a:pPr>
            <a:r>
              <a:rPr lang="en-US" dirty="0" smtClean="0"/>
              <a:t>From next generation computing to Cloud Computing</a:t>
            </a:r>
          </a:p>
          <a:p>
            <a:pPr marL="380990" lvl="1" indent="-380990">
              <a:lnSpc>
                <a:spcPct val="120000"/>
              </a:lnSpc>
              <a:buFont typeface="Arial" pitchFamily="34" charset="0"/>
              <a:buChar char="•"/>
            </a:pPr>
            <a:r>
              <a:rPr lang="en-US" dirty="0" smtClean="0"/>
              <a:t>From Cloud Computing to Analytics (Vertica &amp; Autonomy)</a:t>
            </a:r>
          </a:p>
          <a:p>
            <a:pPr marL="380990" lvl="1" indent="-380990">
              <a:lnSpc>
                <a:spcPct val="120000"/>
              </a:lnSpc>
              <a:buFont typeface="Arial" pitchFamily="34" charset="0"/>
              <a:buChar char="•"/>
            </a:pPr>
            <a:r>
              <a:rPr lang="en-US" dirty="0" smtClean="0"/>
              <a:t>From Analytics to Decision Supports Systems (PPM)</a:t>
            </a:r>
          </a:p>
          <a:p>
            <a:pPr lvl="1">
              <a:lnSpc>
                <a:spcPct val="120000"/>
              </a:lnSpc>
            </a:pPr>
            <a:endParaRPr lang="en-US" dirty="0" smtClean="0"/>
          </a:p>
          <a:p>
            <a:pPr>
              <a:lnSpc>
                <a:spcPct val="120000"/>
              </a:lnSpc>
            </a:pPr>
            <a:endParaRPr lang="en-US" dirty="0" smtClean="0"/>
          </a:p>
          <a:p>
            <a:pPr>
              <a:lnSpc>
                <a:spcPct val="120000"/>
              </a:lnSpc>
            </a:pPr>
            <a:r>
              <a:rPr lang="en-US" dirty="0" smtClean="0"/>
              <a:t>Why DSS ? IT Business &amp; Engineering decisions are complex</a:t>
            </a:r>
          </a:p>
          <a:p>
            <a:pPr>
              <a:lnSpc>
                <a:spcPct val="120000"/>
              </a:lnSpc>
            </a:pPr>
            <a:endParaRPr lang="en-US" dirty="0" smtClean="0"/>
          </a:p>
          <a:p>
            <a:pPr lvl="1">
              <a:lnSpc>
                <a:spcPct val="120000"/>
              </a:lnSpc>
            </a:pPr>
            <a:r>
              <a:rPr lang="en-US" dirty="0" smtClean="0"/>
              <a:t>There might be an astronomical number of alternatives/courses of action</a:t>
            </a:r>
          </a:p>
          <a:p>
            <a:pPr lvl="2">
              <a:lnSpc>
                <a:spcPct val="120000"/>
              </a:lnSpc>
            </a:pPr>
            <a:r>
              <a:rPr lang="en-US" dirty="0" smtClean="0"/>
              <a:t>Mathematical Optimization</a:t>
            </a:r>
          </a:p>
          <a:p>
            <a:pPr lvl="1">
              <a:lnSpc>
                <a:spcPct val="120000"/>
              </a:lnSpc>
            </a:pPr>
            <a:r>
              <a:rPr lang="en-US" dirty="0" smtClean="0"/>
              <a:t>There is uncertainty about outcomes from decisions</a:t>
            </a:r>
          </a:p>
          <a:p>
            <a:pPr lvl="2">
              <a:lnSpc>
                <a:spcPct val="120000"/>
              </a:lnSpc>
            </a:pPr>
            <a:r>
              <a:rPr lang="en-US" dirty="0" smtClean="0"/>
              <a:t>Statistics, Stochastic Modeling, Simulation</a:t>
            </a:r>
          </a:p>
          <a:p>
            <a:pPr lvl="1">
              <a:lnSpc>
                <a:spcPct val="120000"/>
              </a:lnSpc>
            </a:pPr>
            <a:r>
              <a:rPr lang="en-US" dirty="0" smtClean="0"/>
              <a:t>Several objectives &amp; Decision Makers might be in conflict</a:t>
            </a:r>
          </a:p>
          <a:p>
            <a:pPr lvl="2">
              <a:lnSpc>
                <a:spcPct val="120000"/>
              </a:lnSpc>
            </a:pPr>
            <a:r>
              <a:rPr lang="en-US" dirty="0" smtClean="0"/>
              <a:t>Game Theory, Behavioral Economics, Experimental Economics </a:t>
            </a:r>
            <a:endParaRPr lang="en-US" dirty="0"/>
          </a:p>
        </p:txBody>
      </p:sp>
      <p:sp>
        <p:nvSpPr>
          <p:cNvPr id="4" name="TextBox 3"/>
          <p:cNvSpPr txBox="1"/>
          <p:nvPr/>
        </p:nvSpPr>
        <p:spPr>
          <a:xfrm>
            <a:off x="8027961" y="278795"/>
            <a:ext cx="2929007" cy="648896"/>
          </a:xfrm>
          <a:prstGeom prst="rect">
            <a:avLst/>
          </a:prstGeom>
          <a:noFill/>
        </p:spPr>
        <p:txBody>
          <a:bodyPr wrap="none" rtlCol="0">
            <a:spAutoFit/>
          </a:bodyPr>
          <a:lstStyle/>
          <a:p>
            <a:pPr defTabSz="573603">
              <a:spcAft>
                <a:spcPts val="533"/>
              </a:spcAft>
              <a:buSzPct val="100000"/>
            </a:pPr>
            <a:r>
              <a:rPr lang="en-US" sz="1600" dirty="0">
                <a:solidFill>
                  <a:srgbClr val="FF0000"/>
                </a:solidFill>
                <a:latin typeface="HP Simplified" pitchFamily="34" charset="0"/>
                <a:cs typeface="HP Simplified" pitchFamily="34" charset="0"/>
              </a:rPr>
              <a:t>I am particularly interested in</a:t>
            </a:r>
          </a:p>
          <a:p>
            <a:pPr defTabSz="573603">
              <a:spcAft>
                <a:spcPts val="533"/>
              </a:spcAft>
              <a:buSzPct val="100000"/>
            </a:pPr>
            <a:r>
              <a:rPr lang="en-US" sz="1600" dirty="0">
                <a:solidFill>
                  <a:srgbClr val="FF0000"/>
                </a:solidFill>
                <a:latin typeface="HP Simplified" pitchFamily="34" charset="0"/>
                <a:cs typeface="HP Simplified" pitchFamily="34" charset="0"/>
              </a:rPr>
              <a:t>Big Data and Decision Making</a:t>
            </a:r>
          </a:p>
        </p:txBody>
      </p:sp>
      <p:sp>
        <p:nvSpPr>
          <p:cNvPr id="5" name="TextBox 4"/>
          <p:cNvSpPr txBox="1"/>
          <p:nvPr/>
        </p:nvSpPr>
        <p:spPr>
          <a:xfrm>
            <a:off x="9907134" y="1119423"/>
            <a:ext cx="1936748" cy="1105174"/>
          </a:xfrm>
          <a:prstGeom prst="rect">
            <a:avLst/>
          </a:prstGeom>
          <a:noFill/>
        </p:spPr>
        <p:txBody>
          <a:bodyPr wrap="none" rtlCol="0">
            <a:spAutoFit/>
          </a:bodyPr>
          <a:lstStyle/>
          <a:p>
            <a:pPr algn="ctr" defTabSz="573603">
              <a:spcAft>
                <a:spcPts val="533"/>
              </a:spcAft>
              <a:buSzPct val="100000"/>
            </a:pPr>
            <a:r>
              <a:rPr lang="en-US" sz="1333" dirty="0">
                <a:solidFill>
                  <a:srgbClr val="FF0000"/>
                </a:solidFill>
                <a:latin typeface="HP Simplified" pitchFamily="34" charset="0"/>
                <a:cs typeface="HP Simplified" pitchFamily="34" charset="0"/>
              </a:rPr>
              <a:t>+ Machine data </a:t>
            </a:r>
          </a:p>
          <a:p>
            <a:pPr algn="ctr" defTabSz="573603">
              <a:spcAft>
                <a:spcPts val="533"/>
              </a:spcAft>
              <a:buSzPct val="100000"/>
            </a:pPr>
            <a:r>
              <a:rPr lang="en-US" sz="1333" dirty="0">
                <a:solidFill>
                  <a:srgbClr val="FF0000"/>
                </a:solidFill>
                <a:latin typeface="HP Simplified" pitchFamily="34" charset="0"/>
                <a:cs typeface="HP Simplified" pitchFamily="34" charset="0"/>
              </a:rPr>
              <a:t>+ Business Data</a:t>
            </a:r>
          </a:p>
          <a:p>
            <a:pPr algn="ctr" defTabSz="573603">
              <a:spcAft>
                <a:spcPts val="533"/>
              </a:spcAft>
              <a:buSzPct val="100000"/>
            </a:pPr>
            <a:r>
              <a:rPr lang="en-US" sz="1333" dirty="0">
                <a:solidFill>
                  <a:srgbClr val="FF0000"/>
                </a:solidFill>
                <a:latin typeface="HP Simplified" pitchFamily="34" charset="0"/>
                <a:cs typeface="HP Simplified" pitchFamily="34" charset="0"/>
              </a:rPr>
              <a:t>+ Social Networks data</a:t>
            </a:r>
          </a:p>
          <a:p>
            <a:pPr algn="ctr" defTabSz="573603">
              <a:spcAft>
                <a:spcPts val="533"/>
              </a:spcAft>
              <a:buSzPct val="100000"/>
            </a:pPr>
            <a:r>
              <a:rPr lang="en-US" sz="1333" dirty="0">
                <a:solidFill>
                  <a:srgbClr val="FF0000"/>
                </a:solidFill>
                <a:latin typeface="HP Simplified" pitchFamily="34" charset="0"/>
                <a:cs typeface="HP Simplified" pitchFamily="34" charset="0"/>
              </a:rPr>
              <a:t>+ Human Data</a:t>
            </a:r>
          </a:p>
        </p:txBody>
      </p:sp>
      <p:sp>
        <p:nvSpPr>
          <p:cNvPr id="6" name="TextBox 5"/>
          <p:cNvSpPr txBox="1"/>
          <p:nvPr/>
        </p:nvSpPr>
        <p:spPr>
          <a:xfrm>
            <a:off x="7715010" y="1740403"/>
            <a:ext cx="1746183" cy="566694"/>
          </a:xfrm>
          <a:prstGeom prst="rect">
            <a:avLst/>
          </a:prstGeom>
          <a:noFill/>
        </p:spPr>
        <p:txBody>
          <a:bodyPr wrap="none" rtlCol="0">
            <a:spAutoFit/>
          </a:bodyPr>
          <a:lstStyle/>
          <a:p>
            <a:pPr algn="ctr" defTabSz="573603">
              <a:spcAft>
                <a:spcPts val="533"/>
              </a:spcAft>
              <a:buSzPct val="100000"/>
            </a:pPr>
            <a:r>
              <a:rPr lang="en-US" sz="1333" dirty="0">
                <a:solidFill>
                  <a:srgbClr val="FF0000"/>
                </a:solidFill>
                <a:latin typeface="HP Simplified" pitchFamily="34" charset="0"/>
                <a:cs typeface="HP Simplified" pitchFamily="34" charset="0"/>
              </a:rPr>
              <a:t>Computing Services</a:t>
            </a:r>
          </a:p>
          <a:p>
            <a:pPr algn="ctr" defTabSz="573603">
              <a:spcAft>
                <a:spcPts val="533"/>
              </a:spcAft>
              <a:buSzPct val="100000"/>
            </a:pPr>
            <a:r>
              <a:rPr lang="en-US" sz="1333" dirty="0">
                <a:solidFill>
                  <a:srgbClr val="FF0000"/>
                </a:solidFill>
                <a:latin typeface="HP Simplified" pitchFamily="34" charset="0"/>
                <a:cs typeface="HP Simplified" pitchFamily="34" charset="0"/>
              </a:rPr>
              <a:t>Anywhere + Anytime</a:t>
            </a:r>
          </a:p>
        </p:txBody>
      </p:sp>
      <p:cxnSp>
        <p:nvCxnSpPr>
          <p:cNvPr id="8" name="Straight Arrow Connector 7"/>
          <p:cNvCxnSpPr/>
          <p:nvPr/>
        </p:nvCxnSpPr>
        <p:spPr>
          <a:xfrm flipV="1">
            <a:off x="5627848" y="2000769"/>
            <a:ext cx="2053809" cy="24970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9188336" y="1679072"/>
            <a:ext cx="809105"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95646" y="2334954"/>
            <a:ext cx="3094117" cy="297454"/>
          </a:xfrm>
          <a:prstGeom prst="rect">
            <a:avLst/>
          </a:prstGeom>
          <a:noFill/>
        </p:spPr>
        <p:txBody>
          <a:bodyPr wrap="none" rtlCol="0">
            <a:spAutoFit/>
          </a:bodyPr>
          <a:lstStyle/>
          <a:p>
            <a:pPr algn="ctr" defTabSz="573603">
              <a:spcAft>
                <a:spcPts val="533"/>
              </a:spcAft>
              <a:buSzPct val="100000"/>
            </a:pPr>
            <a:r>
              <a:rPr lang="en-US" sz="1333" dirty="0">
                <a:solidFill>
                  <a:srgbClr val="FF0000"/>
                </a:solidFill>
                <a:latin typeface="HP Simplified" pitchFamily="34" charset="0"/>
                <a:cs typeface="HP Simplified" pitchFamily="34" charset="0"/>
              </a:rPr>
              <a:t>(Structured Data &amp; Unstructured Data)</a:t>
            </a:r>
          </a:p>
        </p:txBody>
      </p:sp>
      <p:cxnSp>
        <p:nvCxnSpPr>
          <p:cNvPr id="13" name="Straight Arrow Connector 12"/>
          <p:cNvCxnSpPr>
            <a:endCxn id="11" idx="1"/>
          </p:cNvCxnSpPr>
          <p:nvPr/>
        </p:nvCxnSpPr>
        <p:spPr>
          <a:xfrm flipV="1">
            <a:off x="5929746" y="2483681"/>
            <a:ext cx="1665900" cy="98807"/>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01972" y="3202915"/>
            <a:ext cx="6884000" cy="297454"/>
          </a:xfrm>
          <a:prstGeom prst="rect">
            <a:avLst/>
          </a:prstGeom>
          <a:noFill/>
        </p:spPr>
        <p:txBody>
          <a:bodyPr wrap="none" rtlCol="0">
            <a:spAutoFit/>
          </a:bodyPr>
          <a:lstStyle/>
          <a:p>
            <a:pPr algn="ctr" defTabSz="573603">
              <a:spcAft>
                <a:spcPts val="533"/>
              </a:spcAft>
              <a:buSzPct val="100000"/>
            </a:pPr>
            <a:r>
              <a:rPr lang="en-US" sz="1333" dirty="0">
                <a:solidFill>
                  <a:srgbClr val="FF0000"/>
                </a:solidFill>
                <a:latin typeface="HP Simplified" pitchFamily="34" charset="0"/>
                <a:cs typeface="HP Simplified" pitchFamily="34" charset="0"/>
              </a:rPr>
              <a:t>Big Data </a:t>
            </a:r>
            <a:r>
              <a:rPr lang="en-US" sz="1333" dirty="0">
                <a:solidFill>
                  <a:srgbClr val="FF0000"/>
                </a:solidFill>
                <a:latin typeface="HP Simplified" pitchFamily="34" charset="0"/>
                <a:cs typeface="HP Simplified" pitchFamily="34" charset="0"/>
                <a:sym typeface="Wingdings" pitchFamily="2" charset="2"/>
              </a:rPr>
              <a:t> Number Crunching Automation  Actionable information (Recommendation)</a:t>
            </a:r>
            <a:endParaRPr lang="en-US" sz="1333" dirty="0">
              <a:solidFill>
                <a:srgbClr val="FF0000"/>
              </a:solidFill>
              <a:latin typeface="HP Simplified" pitchFamily="34" charset="0"/>
              <a:cs typeface="HP Simplified" pitchFamily="34" charset="0"/>
            </a:endParaRPr>
          </a:p>
        </p:txBody>
      </p:sp>
      <p:cxnSp>
        <p:nvCxnSpPr>
          <p:cNvPr id="18" name="Straight Arrow Connector 17"/>
          <p:cNvCxnSpPr/>
          <p:nvPr/>
        </p:nvCxnSpPr>
        <p:spPr>
          <a:xfrm>
            <a:off x="5627847" y="2859580"/>
            <a:ext cx="3859747" cy="30456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300112" y="1500554"/>
            <a:ext cx="309489" cy="123795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2" name="Straight Arrow Connector 11"/>
          <p:cNvCxnSpPr/>
          <p:nvPr/>
        </p:nvCxnSpPr>
        <p:spPr>
          <a:xfrm flipH="1">
            <a:off x="281354" y="2334953"/>
            <a:ext cx="156799" cy="900616"/>
          </a:xfrm>
          <a:prstGeom prst="straightConnector1">
            <a:avLst/>
          </a:prstGeom>
          <a:ln w="127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25080" y="3029239"/>
            <a:ext cx="2317750" cy="338554"/>
          </a:xfrm>
          <a:prstGeom prst="rect">
            <a:avLst/>
          </a:prstGeom>
          <a:noFill/>
        </p:spPr>
        <p:txBody>
          <a:bodyPr wrap="none" rtlCol="0">
            <a:spAutoFit/>
          </a:bodyPr>
          <a:lstStyle/>
          <a:p>
            <a:pPr defTabSz="573603">
              <a:spcAft>
                <a:spcPts val="533"/>
              </a:spcAft>
              <a:buSzPct val="100000"/>
            </a:pPr>
            <a:r>
              <a:rPr lang="en-US" sz="1600" dirty="0">
                <a:solidFill>
                  <a:srgbClr val="FF0000"/>
                </a:solidFill>
                <a:latin typeface="HP Simplified" pitchFamily="34" charset="0"/>
                <a:cs typeface="HP Simplified" pitchFamily="34" charset="0"/>
              </a:rPr>
              <a:t>Internet of Things (IOT)</a:t>
            </a:r>
          </a:p>
        </p:txBody>
      </p:sp>
    </p:spTree>
    <p:extLst>
      <p:ext uri="{BB962C8B-B14F-4D97-AF65-F5344CB8AC3E}">
        <p14:creationId xmlns:p14="http://schemas.microsoft.com/office/powerpoint/2010/main" val="1902090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Workforce Planning</a:t>
            </a:r>
          </a:p>
        </p:txBody>
      </p:sp>
      <p:sp>
        <p:nvSpPr>
          <p:cNvPr id="4" name="Content Placeholder 3"/>
          <p:cNvSpPr>
            <a:spLocks noGrp="1"/>
          </p:cNvSpPr>
          <p:nvPr>
            <p:ph sz="quarter" idx="10"/>
          </p:nvPr>
        </p:nvSpPr>
        <p:spPr/>
        <p:txBody>
          <a:bodyPr/>
          <a:lstStyle/>
          <a:p>
            <a:r>
              <a:rPr lang="en-US" sz="2800" dirty="0"/>
              <a:t>People is the most important asset in the Knowledge Economy, in particular in the Services Industry … such as IT </a:t>
            </a:r>
            <a:r>
              <a:rPr lang="en-US" sz="2800" dirty="0" smtClean="0"/>
              <a:t>companies/organizations</a:t>
            </a:r>
          </a:p>
          <a:p>
            <a:pPr lvl="1"/>
            <a:endParaRPr lang="en-US" dirty="0" smtClean="0"/>
          </a:p>
          <a:p>
            <a:pPr lvl="1"/>
            <a:r>
              <a:rPr lang="en-US" sz="2400" dirty="0" smtClean="0"/>
              <a:t>Large </a:t>
            </a:r>
            <a:r>
              <a:rPr lang="en-US" sz="2400" dirty="0"/>
              <a:t>IT organizations employ thousands of IT professionals to deliver a wide variety of services (jobs) to customers, consequently labor is the IT Industry most expensive cost</a:t>
            </a:r>
          </a:p>
          <a:p>
            <a:pPr lvl="1"/>
            <a:endParaRPr lang="en-US" sz="2400" dirty="0" smtClean="0"/>
          </a:p>
          <a:p>
            <a:pPr lvl="1"/>
            <a:r>
              <a:rPr lang="en-US" sz="2400" dirty="0"/>
              <a:t>Resource supply-demand matching in large IT organizations is challenging when one considers that there are thousands of employees, with thousands of skills to be optimally mapped to thousands of services (jobs). </a:t>
            </a:r>
          </a:p>
          <a:p>
            <a:pPr lvl="1"/>
            <a:endParaRPr lang="en-US" sz="2400" dirty="0"/>
          </a:p>
          <a:p>
            <a:pPr lvl="1" defTabSz="609585"/>
            <a:r>
              <a:rPr lang="en-US" sz="2400" dirty="0"/>
              <a:t>It is clear that the manual spread-sheet-driven approaches used today in most organizations of the IT Industry cannot be sustained if we want to optimize both the workforce and the financial growth of the industry</a:t>
            </a:r>
          </a:p>
          <a:p>
            <a:endParaRPr lang="en-US" dirty="0"/>
          </a:p>
        </p:txBody>
      </p:sp>
    </p:spTree>
    <p:extLst>
      <p:ext uri="{BB962C8B-B14F-4D97-AF65-F5344CB8AC3E}">
        <p14:creationId xmlns:p14="http://schemas.microsoft.com/office/powerpoint/2010/main" val="35590532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sz="quarter" idx="10"/>
          </p:nvPr>
        </p:nvSpPr>
        <p:spPr>
          <a:xfrm>
            <a:off x="438911" y="757881"/>
            <a:ext cx="11172516" cy="5428735"/>
          </a:xfrm>
        </p:spPr>
        <p:txBody>
          <a:bodyPr/>
          <a:lstStyle/>
          <a:p>
            <a:pPr lvl="2"/>
            <a:r>
              <a:rPr lang="en-US" dirty="0"/>
              <a:t>How is your planning function structured? How do you incorporate diversified business and geographies?</a:t>
            </a:r>
          </a:p>
          <a:p>
            <a:pPr lvl="2"/>
            <a:r>
              <a:rPr lang="en-US" dirty="0" smtClean="0"/>
              <a:t>How </a:t>
            </a:r>
            <a:r>
              <a:rPr lang="en-US" dirty="0"/>
              <a:t>is planning integrated with broader business?</a:t>
            </a:r>
          </a:p>
          <a:p>
            <a:pPr lvl="2"/>
            <a:r>
              <a:rPr lang="en-US" dirty="0" smtClean="0"/>
              <a:t>How </a:t>
            </a:r>
            <a:r>
              <a:rPr lang="en-US" dirty="0"/>
              <a:t>do you build and sustain the required capability?</a:t>
            </a:r>
          </a:p>
          <a:p>
            <a:pPr lvl="2"/>
            <a:r>
              <a:rPr lang="en-US" dirty="0" smtClean="0"/>
              <a:t>What </a:t>
            </a:r>
            <a:r>
              <a:rPr lang="en-US" dirty="0"/>
              <a:t>culture are you trying to create, and what levers are you pulling to achieve this? Incentives</a:t>
            </a:r>
            <a:r>
              <a:rPr lang="en-US" dirty="0" smtClean="0"/>
              <a:t>?</a:t>
            </a:r>
          </a:p>
          <a:p>
            <a:pPr lvl="2"/>
            <a:endParaRPr lang="en-US" dirty="0"/>
          </a:p>
          <a:p>
            <a:pPr lvl="2"/>
            <a:r>
              <a:rPr lang="en-US" dirty="0"/>
              <a:t>Which fundamental principles should South32 have for their planning process to </a:t>
            </a:r>
            <a:r>
              <a:rPr lang="en-US" dirty="0" err="1"/>
              <a:t>maximise</a:t>
            </a:r>
            <a:r>
              <a:rPr lang="en-US" dirty="0"/>
              <a:t> value?</a:t>
            </a:r>
          </a:p>
          <a:p>
            <a:pPr lvl="2"/>
            <a:r>
              <a:rPr lang="en-US" dirty="0" smtClean="0"/>
              <a:t>Which </a:t>
            </a:r>
            <a:r>
              <a:rPr lang="en-US" dirty="0"/>
              <a:t>aspects of planning methodologies, technologies and </a:t>
            </a:r>
            <a:r>
              <a:rPr lang="en-US" dirty="0" err="1"/>
              <a:t>organisation</a:t>
            </a:r>
            <a:r>
              <a:rPr lang="en-US" dirty="0"/>
              <a:t> should South32 focus on?</a:t>
            </a:r>
          </a:p>
          <a:p>
            <a:pPr lvl="2"/>
            <a:endParaRPr lang="en-US" dirty="0" smtClean="0"/>
          </a:p>
        </p:txBody>
      </p:sp>
    </p:spTree>
    <p:extLst>
      <p:ext uri="{BB962C8B-B14F-4D97-AF65-F5344CB8AC3E}">
        <p14:creationId xmlns:p14="http://schemas.microsoft.com/office/powerpoint/2010/main" val="16022379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809613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2072689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1517" y="313419"/>
            <a:ext cx="10481621" cy="320324"/>
          </a:xfrm>
        </p:spPr>
        <p:txBody>
          <a:bodyPr/>
          <a:lstStyle/>
          <a:p>
            <a:r>
              <a:rPr lang="en-US" altLang="en-US" sz="4400" dirty="0"/>
              <a:t>Workforce Planning for IT organizations</a:t>
            </a:r>
            <a:r>
              <a:rPr lang="en-US" altLang="en-US" dirty="0"/>
              <a:t/>
            </a:r>
            <a:br>
              <a:rPr lang="en-US" altLang="en-US" dirty="0"/>
            </a:br>
            <a:endParaRPr lang="en-US" dirty="0"/>
          </a:p>
        </p:txBody>
      </p:sp>
      <p:grpSp>
        <p:nvGrpSpPr>
          <p:cNvPr id="45" name="Group 44"/>
          <p:cNvGrpSpPr/>
          <p:nvPr/>
        </p:nvGrpSpPr>
        <p:grpSpPr>
          <a:xfrm>
            <a:off x="1197761" y="3679780"/>
            <a:ext cx="800101" cy="846788"/>
            <a:chOff x="2599854" y="3679780"/>
            <a:chExt cx="800101" cy="846788"/>
          </a:xfrm>
        </p:grpSpPr>
        <p:sp>
          <p:nvSpPr>
            <p:cNvPr id="13" name="Rectangle 5"/>
            <p:cNvSpPr>
              <a:spLocks noChangeArrowheads="1"/>
            </p:cNvSpPr>
            <p:nvPr/>
          </p:nvSpPr>
          <p:spPr bwMode="auto">
            <a:xfrm>
              <a:off x="2599854" y="3679780"/>
              <a:ext cx="800101" cy="4348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dirty="0" smtClean="0"/>
                <a:t>Projects</a:t>
              </a:r>
            </a:p>
            <a:p>
              <a:r>
                <a:rPr lang="en-US" altLang="en-US" sz="1400" dirty="0" smtClean="0"/>
                <a:t>Portfolio</a:t>
              </a:r>
              <a:endParaRPr lang="en-US" altLang="en-US" sz="1400" dirty="0"/>
            </a:p>
          </p:txBody>
        </p:sp>
        <p:sp>
          <p:nvSpPr>
            <p:cNvPr id="14" name="Rectangle 6"/>
            <p:cNvSpPr>
              <a:spLocks noChangeArrowheads="1"/>
            </p:cNvSpPr>
            <p:nvPr/>
          </p:nvSpPr>
          <p:spPr bwMode="auto">
            <a:xfrm>
              <a:off x="2599855" y="4114610"/>
              <a:ext cx="800100" cy="4119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dirty="0"/>
                <a:t>Process</a:t>
              </a:r>
              <a:br>
                <a:rPr lang="en-US" altLang="en-US" sz="1400" dirty="0"/>
              </a:br>
              <a:r>
                <a:rPr lang="en-US" altLang="en-US" sz="1400" dirty="0"/>
                <a:t>Flow</a:t>
              </a:r>
            </a:p>
          </p:txBody>
        </p:sp>
      </p:grpSp>
      <p:grpSp>
        <p:nvGrpSpPr>
          <p:cNvPr id="48" name="Group 47"/>
          <p:cNvGrpSpPr/>
          <p:nvPr/>
        </p:nvGrpSpPr>
        <p:grpSpPr>
          <a:xfrm>
            <a:off x="2631959" y="3781235"/>
            <a:ext cx="803425" cy="789861"/>
            <a:chOff x="2727754" y="3781235"/>
            <a:chExt cx="803425" cy="789861"/>
          </a:xfrm>
        </p:grpSpPr>
        <p:sp>
          <p:nvSpPr>
            <p:cNvPr id="11" name="Rectangle 2"/>
            <p:cNvSpPr>
              <a:spLocks noChangeArrowheads="1"/>
            </p:cNvSpPr>
            <p:nvPr/>
          </p:nvSpPr>
          <p:spPr bwMode="auto">
            <a:xfrm>
              <a:off x="2753889" y="3781235"/>
              <a:ext cx="725040" cy="7557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Text Box 9"/>
            <p:cNvSpPr txBox="1">
              <a:spLocks noChangeArrowheads="1"/>
            </p:cNvSpPr>
            <p:nvPr/>
          </p:nvSpPr>
          <p:spPr bwMode="auto">
            <a:xfrm>
              <a:off x="2727754" y="3832432"/>
              <a:ext cx="8034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Service</a:t>
              </a:r>
            </a:p>
            <a:p>
              <a:r>
                <a:rPr lang="en-US" altLang="en-US" sz="1400" dirty="0"/>
                <a:t>Demand</a:t>
              </a:r>
            </a:p>
            <a:p>
              <a:r>
                <a:rPr lang="en-US" altLang="en-US" sz="1400" dirty="0"/>
                <a:t>Forecast</a:t>
              </a:r>
            </a:p>
          </p:txBody>
        </p:sp>
      </p:grpSp>
      <p:sp>
        <p:nvSpPr>
          <p:cNvPr id="18" name="Text Box 15"/>
          <p:cNvSpPr txBox="1">
            <a:spLocks noChangeArrowheads="1"/>
          </p:cNvSpPr>
          <p:nvPr/>
        </p:nvSpPr>
        <p:spPr bwMode="auto">
          <a:xfrm>
            <a:off x="24465" y="3839913"/>
            <a:ext cx="896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smtClean="0"/>
              <a:t>IT Service</a:t>
            </a:r>
            <a:endParaRPr lang="en-US" altLang="en-US" sz="1400" b="1" dirty="0"/>
          </a:p>
          <a:p>
            <a:r>
              <a:rPr lang="en-US" altLang="en-US" sz="1400" b="1" dirty="0"/>
              <a:t>Demand</a:t>
            </a:r>
            <a:r>
              <a:rPr lang="en-US" altLang="en-US" sz="1400" dirty="0"/>
              <a:t> </a:t>
            </a:r>
          </a:p>
        </p:txBody>
      </p:sp>
      <p:grpSp>
        <p:nvGrpSpPr>
          <p:cNvPr id="46" name="Group 45"/>
          <p:cNvGrpSpPr/>
          <p:nvPr/>
        </p:nvGrpSpPr>
        <p:grpSpPr>
          <a:xfrm>
            <a:off x="5111664" y="3807430"/>
            <a:ext cx="1232806" cy="787480"/>
            <a:chOff x="5259711" y="3807430"/>
            <a:chExt cx="1232806" cy="787480"/>
          </a:xfrm>
        </p:grpSpPr>
        <p:sp>
          <p:nvSpPr>
            <p:cNvPr id="6" name="Text Box 10"/>
            <p:cNvSpPr txBox="1">
              <a:spLocks noChangeArrowheads="1"/>
            </p:cNvSpPr>
            <p:nvPr/>
          </p:nvSpPr>
          <p:spPr bwMode="auto">
            <a:xfrm>
              <a:off x="5285905" y="3856246"/>
              <a:ext cx="12066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Labor</a:t>
              </a:r>
            </a:p>
            <a:p>
              <a:r>
                <a:rPr lang="en-US" altLang="en-US" sz="1400" dirty="0"/>
                <a:t>Requirements</a:t>
              </a:r>
            </a:p>
            <a:p>
              <a:r>
                <a:rPr lang="en-US" altLang="en-US" sz="1400" dirty="0"/>
                <a:t>Forecast</a:t>
              </a:r>
            </a:p>
          </p:txBody>
        </p:sp>
        <p:sp>
          <p:nvSpPr>
            <p:cNvPr id="26" name="Rectangle 23"/>
            <p:cNvSpPr>
              <a:spLocks noChangeArrowheads="1"/>
            </p:cNvSpPr>
            <p:nvPr/>
          </p:nvSpPr>
          <p:spPr bwMode="auto">
            <a:xfrm>
              <a:off x="5259711" y="3807430"/>
              <a:ext cx="1154579" cy="7636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44" name="Group 43"/>
          <p:cNvGrpSpPr/>
          <p:nvPr/>
        </p:nvGrpSpPr>
        <p:grpSpPr>
          <a:xfrm>
            <a:off x="6708604" y="3417172"/>
            <a:ext cx="965460" cy="1465958"/>
            <a:chOff x="6517011" y="3521680"/>
            <a:chExt cx="965460" cy="1465958"/>
          </a:xfrm>
        </p:grpSpPr>
        <p:sp>
          <p:nvSpPr>
            <p:cNvPr id="7" name="Text Box 11"/>
            <p:cNvSpPr txBox="1">
              <a:spLocks noChangeArrowheads="1"/>
            </p:cNvSpPr>
            <p:nvPr/>
          </p:nvSpPr>
          <p:spPr bwMode="auto">
            <a:xfrm>
              <a:off x="6561065" y="3602643"/>
              <a:ext cx="92140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Sup/Dem</a:t>
              </a:r>
            </a:p>
            <a:p>
              <a:r>
                <a:rPr lang="en-US" altLang="en-US" sz="1400" dirty="0"/>
                <a:t>Matching:</a:t>
              </a:r>
            </a:p>
            <a:p>
              <a:r>
                <a:rPr lang="en-US" altLang="en-US" sz="1400" dirty="0"/>
                <a:t>=</a:t>
              </a:r>
              <a:endParaRPr lang="en-US" altLang="en-US" sz="1400" dirty="0">
                <a:sym typeface="Wingdings" panose="05000000000000000000" pitchFamily="2" charset="2"/>
              </a:endParaRPr>
            </a:p>
            <a:p>
              <a:r>
                <a:rPr lang="en-US" altLang="en-US" sz="1400" b="1" dirty="0">
                  <a:sym typeface="Wingdings" panose="05000000000000000000" pitchFamily="2" charset="2"/>
                </a:rPr>
                <a:t>Optimal</a:t>
              </a:r>
            </a:p>
            <a:p>
              <a:r>
                <a:rPr lang="en-US" altLang="en-US" sz="1400" b="1" dirty="0">
                  <a:sym typeface="Wingdings" panose="05000000000000000000" pitchFamily="2" charset="2"/>
                </a:rPr>
                <a:t>Gap </a:t>
              </a:r>
            </a:p>
            <a:p>
              <a:r>
                <a:rPr lang="en-US" altLang="en-US" sz="1400" b="1" dirty="0">
                  <a:sym typeface="Wingdings" panose="05000000000000000000" pitchFamily="2" charset="2"/>
                </a:rPr>
                <a:t>Closing</a:t>
              </a:r>
              <a:endParaRPr lang="en-US" altLang="en-US" sz="1400" b="1" dirty="0"/>
            </a:p>
          </p:txBody>
        </p:sp>
        <p:sp>
          <p:nvSpPr>
            <p:cNvPr id="27" name="Rectangle 24"/>
            <p:cNvSpPr>
              <a:spLocks noChangeArrowheads="1"/>
            </p:cNvSpPr>
            <p:nvPr/>
          </p:nvSpPr>
          <p:spPr bwMode="auto">
            <a:xfrm>
              <a:off x="6517011" y="3521680"/>
              <a:ext cx="898767" cy="14659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2" name="Group 1"/>
          <p:cNvGrpSpPr/>
          <p:nvPr/>
        </p:nvGrpSpPr>
        <p:grpSpPr>
          <a:xfrm>
            <a:off x="8125385" y="4276537"/>
            <a:ext cx="1309369" cy="954107"/>
            <a:chOff x="7602861" y="4276537"/>
            <a:chExt cx="1309369" cy="954107"/>
          </a:xfrm>
        </p:grpSpPr>
        <p:sp>
          <p:nvSpPr>
            <p:cNvPr id="9" name="Text Box 13"/>
            <p:cNvSpPr txBox="1">
              <a:spLocks noChangeArrowheads="1"/>
            </p:cNvSpPr>
            <p:nvPr/>
          </p:nvSpPr>
          <p:spPr bwMode="auto">
            <a:xfrm>
              <a:off x="7612387" y="4276537"/>
              <a:ext cx="12998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Labor</a:t>
              </a:r>
            </a:p>
            <a:p>
              <a:r>
                <a:rPr lang="en-US" altLang="en-US" sz="1400" dirty="0"/>
                <a:t>Transformation</a:t>
              </a:r>
            </a:p>
            <a:p>
              <a:r>
                <a:rPr lang="en-US" altLang="en-US" sz="1400" dirty="0"/>
                <a:t>&amp; Procurement</a:t>
              </a:r>
            </a:p>
            <a:p>
              <a:r>
                <a:rPr lang="en-US" altLang="en-US" sz="1400" dirty="0"/>
                <a:t>Plans </a:t>
              </a:r>
            </a:p>
          </p:txBody>
        </p:sp>
        <p:sp>
          <p:nvSpPr>
            <p:cNvPr id="28" name="Rectangle 25"/>
            <p:cNvSpPr>
              <a:spLocks noChangeArrowheads="1"/>
            </p:cNvSpPr>
            <p:nvPr/>
          </p:nvSpPr>
          <p:spPr bwMode="auto">
            <a:xfrm>
              <a:off x="7602861" y="4321780"/>
              <a:ext cx="1277071" cy="9088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3" name="Group 2"/>
          <p:cNvGrpSpPr/>
          <p:nvPr/>
        </p:nvGrpSpPr>
        <p:grpSpPr>
          <a:xfrm>
            <a:off x="8146815" y="2842372"/>
            <a:ext cx="1807081" cy="837407"/>
            <a:chOff x="7624292" y="2842373"/>
            <a:chExt cx="1366040" cy="789862"/>
          </a:xfrm>
        </p:grpSpPr>
        <p:sp>
          <p:nvSpPr>
            <p:cNvPr id="8" name="Text Box 12"/>
            <p:cNvSpPr txBox="1">
              <a:spLocks noChangeArrowheads="1"/>
            </p:cNvSpPr>
            <p:nvPr/>
          </p:nvSpPr>
          <p:spPr bwMode="auto">
            <a:xfrm>
              <a:off x="7631437" y="2893571"/>
              <a:ext cx="135889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a:t>Labor</a:t>
              </a:r>
            </a:p>
            <a:p>
              <a:r>
                <a:rPr lang="en-US" altLang="en-US" sz="1400" dirty="0"/>
                <a:t>Fulfillment</a:t>
              </a:r>
            </a:p>
            <a:p>
              <a:r>
                <a:rPr lang="en-US" altLang="en-US" sz="1400" dirty="0"/>
                <a:t>Plan </a:t>
              </a:r>
            </a:p>
          </p:txBody>
        </p:sp>
        <p:sp>
          <p:nvSpPr>
            <p:cNvPr id="29" name="Rectangle 26"/>
            <p:cNvSpPr>
              <a:spLocks noChangeArrowheads="1"/>
            </p:cNvSpPr>
            <p:nvPr/>
          </p:nvSpPr>
          <p:spPr bwMode="auto">
            <a:xfrm>
              <a:off x="7624292" y="2842373"/>
              <a:ext cx="969053" cy="7584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5" name="Group 4"/>
          <p:cNvGrpSpPr/>
          <p:nvPr/>
        </p:nvGrpSpPr>
        <p:grpSpPr>
          <a:xfrm>
            <a:off x="9869887" y="3847597"/>
            <a:ext cx="1023820" cy="540203"/>
            <a:chOff x="9869887" y="3847597"/>
            <a:chExt cx="1023820" cy="540203"/>
          </a:xfrm>
        </p:grpSpPr>
        <p:sp>
          <p:nvSpPr>
            <p:cNvPr id="19" name="Text Box 16"/>
            <p:cNvSpPr txBox="1">
              <a:spLocks noChangeArrowheads="1"/>
            </p:cNvSpPr>
            <p:nvPr/>
          </p:nvSpPr>
          <p:spPr bwMode="auto">
            <a:xfrm>
              <a:off x="10026640" y="3864580"/>
              <a:ext cx="7809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smtClean="0"/>
                <a:t>IT Labor</a:t>
              </a:r>
              <a:endParaRPr lang="en-US" altLang="en-US" sz="1400" b="1" dirty="0"/>
            </a:p>
            <a:p>
              <a:r>
                <a:rPr lang="en-US" altLang="en-US" sz="1400" b="1" dirty="0"/>
                <a:t>Supply</a:t>
              </a:r>
              <a:r>
                <a:rPr lang="en-US" altLang="en-US" sz="1400" dirty="0"/>
                <a:t> </a:t>
              </a:r>
            </a:p>
          </p:txBody>
        </p:sp>
        <p:sp>
          <p:nvSpPr>
            <p:cNvPr id="30" name="Rectangle 27"/>
            <p:cNvSpPr>
              <a:spLocks noChangeArrowheads="1"/>
            </p:cNvSpPr>
            <p:nvPr/>
          </p:nvSpPr>
          <p:spPr bwMode="auto">
            <a:xfrm>
              <a:off x="9869887" y="3847597"/>
              <a:ext cx="1023820" cy="5313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47" name="Group 46"/>
          <p:cNvGrpSpPr/>
          <p:nvPr/>
        </p:nvGrpSpPr>
        <p:grpSpPr>
          <a:xfrm>
            <a:off x="5259712" y="2950180"/>
            <a:ext cx="800100" cy="307777"/>
            <a:chOff x="5259712" y="2950180"/>
            <a:chExt cx="800100" cy="307777"/>
          </a:xfrm>
        </p:grpSpPr>
        <p:sp>
          <p:nvSpPr>
            <p:cNvPr id="10" name="Text Box 14"/>
            <p:cNvSpPr txBox="1">
              <a:spLocks noChangeArrowheads="1"/>
            </p:cNvSpPr>
            <p:nvPr/>
          </p:nvSpPr>
          <p:spPr bwMode="auto">
            <a:xfrm>
              <a:off x="5259712" y="2950180"/>
              <a:ext cx="8001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attrition</a:t>
              </a:r>
            </a:p>
          </p:txBody>
        </p:sp>
        <p:sp>
          <p:nvSpPr>
            <p:cNvPr id="31" name="Rectangle 28"/>
            <p:cNvSpPr>
              <a:spLocks noChangeArrowheads="1"/>
            </p:cNvSpPr>
            <p:nvPr/>
          </p:nvSpPr>
          <p:spPr bwMode="auto">
            <a:xfrm>
              <a:off x="5259712" y="2950180"/>
              <a:ext cx="8001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33" name="Group 31"/>
          <p:cNvGrpSpPr>
            <a:grpSpLocks/>
          </p:cNvGrpSpPr>
          <p:nvPr/>
        </p:nvGrpSpPr>
        <p:grpSpPr bwMode="auto">
          <a:xfrm>
            <a:off x="4037651" y="3785999"/>
            <a:ext cx="571500" cy="571500"/>
            <a:chOff x="1680" y="2880"/>
            <a:chExt cx="480" cy="480"/>
          </a:xfrm>
        </p:grpSpPr>
        <p:sp>
          <p:nvSpPr>
            <p:cNvPr id="34" name="Rectangle 32"/>
            <p:cNvSpPr>
              <a:spLocks noChangeArrowheads="1"/>
            </p:cNvSpPr>
            <p:nvPr/>
          </p:nvSpPr>
          <p:spPr bwMode="auto">
            <a:xfrm>
              <a:off x="1680" y="2880"/>
              <a:ext cx="480"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Text Box 33"/>
            <p:cNvSpPr txBox="1">
              <a:spLocks noChangeArrowheads="1"/>
            </p:cNvSpPr>
            <p:nvPr/>
          </p:nvSpPr>
          <p:spPr bwMode="auto">
            <a:xfrm>
              <a:off x="1728" y="3004"/>
              <a:ext cx="384"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err="1"/>
                <a:t>BoL</a:t>
              </a:r>
              <a:endParaRPr lang="en-US" altLang="en-US" sz="1400" b="1" dirty="0"/>
            </a:p>
          </p:txBody>
        </p:sp>
      </p:grpSp>
      <p:sp>
        <p:nvSpPr>
          <p:cNvPr id="37" name="Text Box 15"/>
          <p:cNvSpPr txBox="1">
            <a:spLocks noChangeArrowheads="1"/>
          </p:cNvSpPr>
          <p:nvPr/>
        </p:nvSpPr>
        <p:spPr bwMode="auto">
          <a:xfrm>
            <a:off x="1223909" y="3225293"/>
            <a:ext cx="7005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smtClean="0"/>
              <a:t>SDLCM</a:t>
            </a:r>
            <a:endParaRPr lang="en-US" altLang="en-US" sz="1400" dirty="0"/>
          </a:p>
        </p:txBody>
      </p:sp>
      <p:sp>
        <p:nvSpPr>
          <p:cNvPr id="38" name="Text Box 15"/>
          <p:cNvSpPr txBox="1">
            <a:spLocks noChangeArrowheads="1"/>
          </p:cNvSpPr>
          <p:nvPr/>
        </p:nvSpPr>
        <p:spPr bwMode="auto">
          <a:xfrm>
            <a:off x="1215961" y="4589530"/>
            <a:ext cx="749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smtClean="0"/>
              <a:t>Contact</a:t>
            </a:r>
          </a:p>
          <a:p>
            <a:pPr algn="ctr"/>
            <a:r>
              <a:rPr lang="en-US" altLang="en-US" sz="1400" dirty="0" smtClean="0"/>
              <a:t>Centers</a:t>
            </a:r>
            <a:endParaRPr lang="en-US" altLang="en-US" sz="1400" dirty="0"/>
          </a:p>
        </p:txBody>
      </p:sp>
      <p:sp>
        <p:nvSpPr>
          <p:cNvPr id="39" name="Text Box 15"/>
          <p:cNvSpPr txBox="1">
            <a:spLocks noChangeArrowheads="1"/>
          </p:cNvSpPr>
          <p:nvPr/>
        </p:nvSpPr>
        <p:spPr bwMode="auto">
          <a:xfrm>
            <a:off x="2604220" y="3139545"/>
            <a:ext cx="7011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smtClean="0"/>
              <a:t>Project</a:t>
            </a:r>
          </a:p>
          <a:p>
            <a:pPr algn="ctr"/>
            <a:r>
              <a:rPr lang="en-US" altLang="en-US" sz="1400" dirty="0" smtClean="0"/>
              <a:t>Tasks</a:t>
            </a:r>
            <a:endParaRPr lang="en-US" altLang="en-US" sz="1400" dirty="0"/>
          </a:p>
        </p:txBody>
      </p:sp>
      <p:sp>
        <p:nvSpPr>
          <p:cNvPr id="40" name="Text Box 15"/>
          <p:cNvSpPr txBox="1">
            <a:spLocks noChangeArrowheads="1"/>
          </p:cNvSpPr>
          <p:nvPr/>
        </p:nvSpPr>
        <p:spPr bwMode="auto">
          <a:xfrm>
            <a:off x="2439426" y="4536937"/>
            <a:ext cx="109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smtClean="0"/>
              <a:t>Calls, or </a:t>
            </a:r>
          </a:p>
          <a:p>
            <a:pPr algn="ctr"/>
            <a:r>
              <a:rPr lang="en-US" altLang="en-US" sz="1400" dirty="0" smtClean="0"/>
              <a:t>Transactions</a:t>
            </a:r>
            <a:endParaRPr lang="en-US" altLang="en-US" sz="1400" dirty="0"/>
          </a:p>
        </p:txBody>
      </p:sp>
      <p:sp>
        <p:nvSpPr>
          <p:cNvPr id="41" name="Text Box 15"/>
          <p:cNvSpPr txBox="1">
            <a:spLocks noChangeArrowheads="1"/>
          </p:cNvSpPr>
          <p:nvPr/>
        </p:nvSpPr>
        <p:spPr bwMode="auto">
          <a:xfrm>
            <a:off x="4012810" y="4548657"/>
            <a:ext cx="789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smtClean="0"/>
              <a:t>Big Data</a:t>
            </a:r>
          </a:p>
          <a:p>
            <a:pPr algn="ctr"/>
            <a:r>
              <a:rPr lang="en-US" altLang="en-US" sz="1400" dirty="0" smtClean="0"/>
              <a:t>Mining</a:t>
            </a:r>
            <a:endParaRPr lang="en-US" altLang="en-US" sz="1400" dirty="0"/>
          </a:p>
        </p:txBody>
      </p:sp>
      <p:sp>
        <p:nvSpPr>
          <p:cNvPr id="42" name="Text Box 15"/>
          <p:cNvSpPr txBox="1">
            <a:spLocks noChangeArrowheads="1"/>
          </p:cNvSpPr>
          <p:nvPr/>
        </p:nvSpPr>
        <p:spPr bwMode="auto">
          <a:xfrm>
            <a:off x="3866251" y="3160636"/>
            <a:ext cx="789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smtClean="0"/>
              <a:t>Big Data</a:t>
            </a:r>
          </a:p>
          <a:p>
            <a:pPr algn="ctr"/>
            <a:r>
              <a:rPr lang="en-US" altLang="en-US" sz="1400" dirty="0" smtClean="0"/>
              <a:t>Mining</a:t>
            </a:r>
            <a:endParaRPr lang="en-US" altLang="en-US" sz="1400" dirty="0"/>
          </a:p>
        </p:txBody>
      </p:sp>
      <p:sp>
        <p:nvSpPr>
          <p:cNvPr id="43" name="Text Box 15"/>
          <p:cNvSpPr txBox="1">
            <a:spLocks noChangeArrowheads="1"/>
          </p:cNvSpPr>
          <p:nvPr/>
        </p:nvSpPr>
        <p:spPr bwMode="auto">
          <a:xfrm>
            <a:off x="11357098" y="3908558"/>
            <a:ext cx="789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smtClean="0"/>
              <a:t>Big Data</a:t>
            </a:r>
          </a:p>
          <a:p>
            <a:pPr algn="ctr"/>
            <a:r>
              <a:rPr lang="en-US" altLang="en-US" sz="1400" dirty="0" smtClean="0"/>
              <a:t>Mining</a:t>
            </a:r>
            <a:endParaRPr lang="en-US" altLang="en-US" sz="1400" dirty="0"/>
          </a:p>
        </p:txBody>
      </p:sp>
      <p:cxnSp>
        <p:nvCxnSpPr>
          <p:cNvPr id="50" name="Straight Arrow Connector 49"/>
          <p:cNvCxnSpPr/>
          <p:nvPr/>
        </p:nvCxnSpPr>
        <p:spPr>
          <a:xfrm>
            <a:off x="858146" y="4193697"/>
            <a:ext cx="237904" cy="8067"/>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11" idx="1"/>
          </p:cNvCxnSpPr>
          <p:nvPr/>
        </p:nvCxnSpPr>
        <p:spPr>
          <a:xfrm>
            <a:off x="1997862" y="3679779"/>
            <a:ext cx="660232" cy="479307"/>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11" idx="1"/>
          </p:cNvCxnSpPr>
          <p:nvPr/>
        </p:nvCxnSpPr>
        <p:spPr>
          <a:xfrm flipV="1">
            <a:off x="1997862" y="4159086"/>
            <a:ext cx="660232" cy="367482"/>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7" idx="3"/>
          </p:cNvCxnSpPr>
          <p:nvPr/>
        </p:nvCxnSpPr>
        <p:spPr>
          <a:xfrm>
            <a:off x="3435384" y="4201764"/>
            <a:ext cx="591886" cy="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4667650" y="4188694"/>
            <a:ext cx="392032" cy="569"/>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6375040" y="4198047"/>
            <a:ext cx="237904" cy="8067"/>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7" idx="3"/>
            <a:endCxn id="8" idx="1"/>
          </p:cNvCxnSpPr>
          <p:nvPr/>
        </p:nvCxnSpPr>
        <p:spPr>
          <a:xfrm flipV="1">
            <a:off x="7674064" y="3288216"/>
            <a:ext cx="482203" cy="902417"/>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7" idx="3"/>
          </p:cNvCxnSpPr>
          <p:nvPr/>
        </p:nvCxnSpPr>
        <p:spPr>
          <a:xfrm>
            <a:off x="7674064" y="4190633"/>
            <a:ext cx="451321" cy="79067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9430649" y="3361913"/>
            <a:ext cx="660232" cy="479307"/>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9395812" y="4398576"/>
            <a:ext cx="660232" cy="367482"/>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10868173" y="4197402"/>
            <a:ext cx="591886" cy="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5659762" y="3351101"/>
            <a:ext cx="0" cy="358897"/>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Elbow Connector 72"/>
          <p:cNvCxnSpPr>
            <a:stCxn id="43" idx="0"/>
            <a:endCxn id="31" idx="0"/>
          </p:cNvCxnSpPr>
          <p:nvPr/>
        </p:nvCxnSpPr>
        <p:spPr>
          <a:xfrm rot="16200000" flipV="1">
            <a:off x="8226731" y="383211"/>
            <a:ext cx="958378" cy="6092316"/>
          </a:xfrm>
          <a:prstGeom prst="bentConnector3">
            <a:avLst>
              <a:gd name="adj1" fmla="val 177699"/>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403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Vision</a:t>
            </a:r>
            <a:r>
              <a:rPr lang="en-US" dirty="0"/>
              <a:t/>
            </a:r>
            <a:br>
              <a:rPr lang="en-US" dirty="0"/>
            </a:br>
            <a:r>
              <a:rPr lang="en-US" dirty="0"/>
              <a:t/>
            </a:r>
            <a:br>
              <a:rPr lang="en-US" dirty="0"/>
            </a:br>
            <a:r>
              <a:rPr lang="en-US" dirty="0"/>
              <a:t>Workforce Planning Hierarchical Architecture</a:t>
            </a:r>
            <a:br>
              <a:rPr lang="en-US" dirty="0"/>
            </a:br>
            <a:endParaRPr lang="en-US" dirty="0"/>
          </a:p>
        </p:txBody>
      </p:sp>
    </p:spTree>
    <p:extLst>
      <p:ext uri="{BB962C8B-B14F-4D97-AF65-F5344CB8AC3E}">
        <p14:creationId xmlns:p14="http://schemas.microsoft.com/office/powerpoint/2010/main" val="1536419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2255520" y="1752600"/>
            <a:ext cx="1760220" cy="609600"/>
          </a:xfrm>
          <a:prstGeom prst="rect">
            <a:avLst/>
          </a:prstGeom>
          <a:solidFill>
            <a:srgbClr val="0070C0"/>
          </a:solidFill>
          <a:ln w="9525">
            <a:solidFill>
              <a:srgbClr val="4D4D4D"/>
            </a:solidFill>
            <a:miter lim="800000"/>
            <a:headEnd/>
            <a:tailEnd/>
          </a:ln>
        </p:spPr>
        <p:txBody>
          <a:bodyPr wrap="none" anchor="ctr"/>
          <a:lstStyle/>
          <a:p>
            <a:r>
              <a:rPr lang="en-US" dirty="0">
                <a:solidFill>
                  <a:srgbClr val="FFFFFF"/>
                </a:solidFill>
              </a:rPr>
              <a:t>Demand </a:t>
            </a:r>
            <a:br>
              <a:rPr lang="en-US" dirty="0">
                <a:solidFill>
                  <a:srgbClr val="FFFFFF"/>
                </a:solidFill>
              </a:rPr>
            </a:br>
            <a:r>
              <a:rPr lang="en-US" dirty="0">
                <a:solidFill>
                  <a:srgbClr val="FFFFFF"/>
                </a:solidFill>
              </a:rPr>
              <a:t>Forecaster</a:t>
            </a:r>
          </a:p>
        </p:txBody>
      </p:sp>
      <p:sp>
        <p:nvSpPr>
          <p:cNvPr id="17413" name="Rectangle 4"/>
          <p:cNvSpPr>
            <a:spLocks noChangeArrowheads="1"/>
          </p:cNvSpPr>
          <p:nvPr/>
        </p:nvSpPr>
        <p:spPr bwMode="auto">
          <a:xfrm>
            <a:off x="9007415" y="931657"/>
            <a:ext cx="1560518" cy="609600"/>
          </a:xfrm>
          <a:prstGeom prst="rect">
            <a:avLst/>
          </a:prstGeom>
          <a:solidFill>
            <a:srgbClr val="009999"/>
          </a:solidFill>
          <a:ln w="9525">
            <a:solidFill>
              <a:srgbClr val="4D4D4D"/>
            </a:solidFill>
            <a:miter lim="800000"/>
            <a:headEnd/>
            <a:tailEnd/>
          </a:ln>
        </p:spPr>
        <p:txBody>
          <a:bodyPr wrap="none" anchor="ctr"/>
          <a:lstStyle/>
          <a:p>
            <a:r>
              <a:rPr lang="en-US" sz="1400" dirty="0">
                <a:solidFill>
                  <a:srgbClr val="FFFFFF"/>
                </a:solidFill>
              </a:rPr>
              <a:t>Labor Inventory </a:t>
            </a:r>
          </a:p>
          <a:p>
            <a:r>
              <a:rPr lang="en-US" sz="1400" dirty="0">
                <a:solidFill>
                  <a:srgbClr val="FFFFFF"/>
                </a:solidFill>
              </a:rPr>
              <a:t>(Supply) </a:t>
            </a:r>
            <a:br>
              <a:rPr lang="en-US" sz="1400" dirty="0">
                <a:solidFill>
                  <a:srgbClr val="FFFFFF"/>
                </a:solidFill>
              </a:rPr>
            </a:br>
            <a:r>
              <a:rPr lang="en-US" sz="1400" dirty="0">
                <a:solidFill>
                  <a:srgbClr val="FFFFFF"/>
                </a:solidFill>
              </a:rPr>
              <a:t>Vital Data</a:t>
            </a:r>
          </a:p>
        </p:txBody>
      </p:sp>
      <p:sp>
        <p:nvSpPr>
          <p:cNvPr id="17414" name="Rectangle 5"/>
          <p:cNvSpPr>
            <a:spLocks noChangeArrowheads="1"/>
          </p:cNvSpPr>
          <p:nvPr/>
        </p:nvSpPr>
        <p:spPr bwMode="auto">
          <a:xfrm>
            <a:off x="5535930" y="2590800"/>
            <a:ext cx="2080260" cy="685800"/>
          </a:xfrm>
          <a:prstGeom prst="rect">
            <a:avLst/>
          </a:prstGeom>
          <a:solidFill>
            <a:srgbClr val="0070C0"/>
          </a:solidFill>
          <a:ln w="9525" algn="ctr">
            <a:solidFill>
              <a:srgbClr val="4D4D4D"/>
            </a:solidFill>
            <a:miter lim="800000"/>
            <a:headEnd/>
            <a:tailEnd/>
          </a:ln>
        </p:spPr>
        <p:txBody>
          <a:bodyPr wrap="none" anchor="ctr"/>
          <a:lstStyle/>
          <a:p>
            <a:r>
              <a:rPr lang="en-US" dirty="0">
                <a:solidFill>
                  <a:srgbClr val="FFFFFF"/>
                </a:solidFill>
              </a:rPr>
              <a:t>Labor Strategy </a:t>
            </a:r>
            <a:br>
              <a:rPr lang="en-US" dirty="0">
                <a:solidFill>
                  <a:srgbClr val="FFFFFF"/>
                </a:solidFill>
              </a:rPr>
            </a:br>
            <a:r>
              <a:rPr lang="en-US" dirty="0">
                <a:solidFill>
                  <a:srgbClr val="FFFFFF"/>
                </a:solidFill>
              </a:rPr>
              <a:t>Optimizer(LSO)</a:t>
            </a:r>
          </a:p>
        </p:txBody>
      </p:sp>
      <p:sp>
        <p:nvSpPr>
          <p:cNvPr id="17415" name="Text Box 6"/>
          <p:cNvSpPr txBox="1">
            <a:spLocks noChangeArrowheads="1"/>
          </p:cNvSpPr>
          <p:nvPr/>
        </p:nvSpPr>
        <p:spPr bwMode="auto">
          <a:xfrm>
            <a:off x="8310616" y="1574319"/>
            <a:ext cx="1520190" cy="390107"/>
          </a:xfrm>
          <a:prstGeom prst="rect">
            <a:avLst/>
          </a:prstGeom>
          <a:noFill/>
          <a:ln w="9525">
            <a:noFill/>
            <a:miter lim="800000"/>
            <a:headEnd/>
            <a:tailEnd/>
          </a:ln>
        </p:spPr>
        <p:txBody>
          <a:bodyPr>
            <a:spAutoFit/>
          </a:bodyPr>
          <a:lstStyle/>
          <a:p>
            <a:pPr algn="l">
              <a:lnSpc>
                <a:spcPct val="95000"/>
              </a:lnSpc>
              <a:spcBef>
                <a:spcPct val="25000"/>
              </a:spcBef>
            </a:pPr>
            <a:r>
              <a:rPr lang="en-US" sz="900" dirty="0">
                <a:solidFill>
                  <a:srgbClr val="000000"/>
                </a:solidFill>
              </a:rPr>
              <a:t>Assignments </a:t>
            </a:r>
          </a:p>
          <a:p>
            <a:pPr algn="l">
              <a:lnSpc>
                <a:spcPct val="95000"/>
              </a:lnSpc>
              <a:spcBef>
                <a:spcPct val="25000"/>
              </a:spcBef>
            </a:pPr>
            <a:r>
              <a:rPr lang="en-US" sz="900" dirty="0">
                <a:solidFill>
                  <a:srgbClr val="000000"/>
                </a:solidFill>
              </a:rPr>
              <a:t>Inventory</a:t>
            </a:r>
          </a:p>
        </p:txBody>
      </p:sp>
      <p:sp>
        <p:nvSpPr>
          <p:cNvPr id="17416" name="Text Box 7"/>
          <p:cNvSpPr txBox="1">
            <a:spLocks noChangeArrowheads="1"/>
          </p:cNvSpPr>
          <p:nvPr/>
        </p:nvSpPr>
        <p:spPr bwMode="auto">
          <a:xfrm>
            <a:off x="1855470" y="2438439"/>
            <a:ext cx="1680210" cy="722505"/>
          </a:xfrm>
          <a:prstGeom prst="rect">
            <a:avLst/>
          </a:prstGeom>
          <a:noFill/>
          <a:ln w="9525">
            <a:noFill/>
            <a:miter lim="800000"/>
            <a:headEnd/>
            <a:tailEnd/>
          </a:ln>
        </p:spPr>
        <p:txBody>
          <a:bodyPr>
            <a:spAutoFit/>
          </a:bodyPr>
          <a:lstStyle/>
          <a:p>
            <a:pPr algn="l">
              <a:lnSpc>
                <a:spcPct val="95000"/>
              </a:lnSpc>
              <a:spcBef>
                <a:spcPct val="25000"/>
              </a:spcBef>
            </a:pPr>
            <a:r>
              <a:rPr lang="en-US" sz="900" dirty="0">
                <a:solidFill>
                  <a:srgbClr val="000000"/>
                </a:solidFill>
              </a:rPr>
              <a:t>Account level ($)</a:t>
            </a:r>
          </a:p>
          <a:p>
            <a:pPr algn="l">
              <a:lnSpc>
                <a:spcPct val="95000"/>
              </a:lnSpc>
              <a:spcBef>
                <a:spcPct val="25000"/>
              </a:spcBef>
            </a:pPr>
            <a:r>
              <a:rPr lang="en-US" sz="900" dirty="0">
                <a:solidFill>
                  <a:srgbClr val="000000"/>
                </a:solidFill>
              </a:rPr>
              <a:t>Portfolio/offering level ($)</a:t>
            </a:r>
          </a:p>
          <a:p>
            <a:pPr algn="l">
              <a:lnSpc>
                <a:spcPct val="95000"/>
              </a:lnSpc>
              <a:spcBef>
                <a:spcPct val="25000"/>
              </a:spcBef>
            </a:pPr>
            <a:r>
              <a:rPr lang="en-US" sz="900" dirty="0">
                <a:solidFill>
                  <a:srgbClr val="000000"/>
                </a:solidFill>
              </a:rPr>
              <a:t>Job level (HC)</a:t>
            </a:r>
          </a:p>
          <a:p>
            <a:pPr algn="l">
              <a:lnSpc>
                <a:spcPct val="95000"/>
              </a:lnSpc>
              <a:spcBef>
                <a:spcPct val="25000"/>
              </a:spcBef>
            </a:pPr>
            <a:r>
              <a:rPr lang="en-US" sz="900" dirty="0">
                <a:solidFill>
                  <a:srgbClr val="000000"/>
                </a:solidFill>
              </a:rPr>
              <a:t>Revenue Forecast</a:t>
            </a:r>
          </a:p>
        </p:txBody>
      </p:sp>
      <p:sp>
        <p:nvSpPr>
          <p:cNvPr id="17419" name="Rectangle 10"/>
          <p:cNvSpPr>
            <a:spLocks noChangeArrowheads="1"/>
          </p:cNvSpPr>
          <p:nvPr/>
        </p:nvSpPr>
        <p:spPr bwMode="auto">
          <a:xfrm>
            <a:off x="5535930" y="5345875"/>
            <a:ext cx="2080260" cy="457200"/>
          </a:xfrm>
          <a:prstGeom prst="rect">
            <a:avLst/>
          </a:prstGeom>
          <a:solidFill>
            <a:srgbClr val="CC66FF"/>
          </a:solidFill>
          <a:ln w="9525">
            <a:solidFill>
              <a:srgbClr val="4D4D4D"/>
            </a:solidFill>
            <a:miter lim="800000"/>
            <a:headEnd/>
            <a:tailEnd/>
          </a:ln>
        </p:spPr>
        <p:txBody>
          <a:bodyPr wrap="none" anchor="ctr"/>
          <a:lstStyle/>
          <a:p>
            <a:r>
              <a:rPr lang="en-US" sz="1400" dirty="0">
                <a:solidFill>
                  <a:srgbClr val="FFFFFF"/>
                </a:solidFill>
              </a:rPr>
              <a:t>Account/Project</a:t>
            </a:r>
            <a:br>
              <a:rPr lang="en-US" sz="1400" dirty="0">
                <a:solidFill>
                  <a:srgbClr val="FFFFFF"/>
                </a:solidFill>
              </a:rPr>
            </a:br>
            <a:r>
              <a:rPr lang="en-US" sz="1400" dirty="0">
                <a:solidFill>
                  <a:srgbClr val="FFFFFF"/>
                </a:solidFill>
              </a:rPr>
              <a:t>Execution Optimizer(PPMC</a:t>
            </a:r>
            <a:r>
              <a:rPr lang="en-US" dirty="0">
                <a:solidFill>
                  <a:srgbClr val="FFFFFF"/>
                </a:solidFill>
              </a:rPr>
              <a:t>)</a:t>
            </a:r>
          </a:p>
        </p:txBody>
      </p:sp>
      <p:cxnSp>
        <p:nvCxnSpPr>
          <p:cNvPr id="17420" name="AutoShape 11"/>
          <p:cNvCxnSpPr>
            <a:cxnSpLocks noChangeShapeType="1"/>
            <a:stCxn id="17411" idx="2"/>
          </p:cNvCxnSpPr>
          <p:nvPr/>
        </p:nvCxnSpPr>
        <p:spPr bwMode="auto">
          <a:xfrm rot="16200000" flipH="1">
            <a:off x="3954755" y="1543075"/>
            <a:ext cx="737260" cy="2375510"/>
          </a:xfrm>
          <a:prstGeom prst="bentConnector2">
            <a:avLst/>
          </a:prstGeom>
          <a:noFill/>
          <a:ln w="12700">
            <a:solidFill>
              <a:schemeClr val="tx1"/>
            </a:solidFill>
            <a:miter lim="800000"/>
            <a:headEnd/>
            <a:tailEnd type="triangle" w="med" len="med"/>
          </a:ln>
        </p:spPr>
      </p:cxnSp>
      <p:cxnSp>
        <p:nvCxnSpPr>
          <p:cNvPr id="17422" name="AutoShape 13"/>
          <p:cNvCxnSpPr>
            <a:cxnSpLocks noChangeShapeType="1"/>
            <a:stCxn id="17414" idx="2"/>
          </p:cNvCxnSpPr>
          <p:nvPr/>
        </p:nvCxnSpPr>
        <p:spPr bwMode="auto">
          <a:xfrm rot="5400000">
            <a:off x="6385560" y="3467066"/>
            <a:ext cx="381000" cy="1667"/>
          </a:xfrm>
          <a:prstGeom prst="straightConnector1">
            <a:avLst/>
          </a:prstGeom>
          <a:noFill/>
          <a:ln w="12700">
            <a:solidFill>
              <a:schemeClr val="tx1"/>
            </a:solidFill>
            <a:round/>
            <a:headEnd/>
            <a:tailEnd type="triangle" w="med" len="med"/>
          </a:ln>
        </p:spPr>
      </p:cxnSp>
      <p:cxnSp>
        <p:nvCxnSpPr>
          <p:cNvPr id="17424" name="AutoShape 15"/>
          <p:cNvCxnSpPr>
            <a:cxnSpLocks noChangeShapeType="1"/>
            <a:endCxn id="17419" idx="0"/>
          </p:cNvCxnSpPr>
          <p:nvPr/>
        </p:nvCxnSpPr>
        <p:spPr bwMode="auto">
          <a:xfrm>
            <a:off x="6576060" y="5041075"/>
            <a:ext cx="0" cy="304800"/>
          </a:xfrm>
          <a:prstGeom prst="straightConnector1">
            <a:avLst/>
          </a:prstGeom>
          <a:noFill/>
          <a:ln w="12700">
            <a:solidFill>
              <a:schemeClr val="tx1"/>
            </a:solidFill>
            <a:round/>
            <a:headEnd/>
            <a:tailEnd type="triangle" w="med" len="med"/>
          </a:ln>
        </p:spPr>
      </p:cxnSp>
      <p:sp>
        <p:nvSpPr>
          <p:cNvPr id="17425" name="Text Box 16"/>
          <p:cNvSpPr txBox="1">
            <a:spLocks noChangeArrowheads="1"/>
          </p:cNvSpPr>
          <p:nvPr/>
        </p:nvSpPr>
        <p:spPr bwMode="auto">
          <a:xfrm>
            <a:off x="6169965" y="1506749"/>
            <a:ext cx="1680210" cy="552450"/>
          </a:xfrm>
          <a:prstGeom prst="rect">
            <a:avLst/>
          </a:prstGeom>
          <a:noFill/>
          <a:ln w="9525">
            <a:noFill/>
            <a:miter lim="800000"/>
            <a:headEnd/>
            <a:tailEnd/>
          </a:ln>
        </p:spPr>
        <p:txBody>
          <a:bodyPr>
            <a:spAutoFit/>
          </a:bodyPr>
          <a:lstStyle/>
          <a:p>
            <a:pPr algn="l">
              <a:lnSpc>
                <a:spcPct val="95000"/>
              </a:lnSpc>
              <a:spcBef>
                <a:spcPct val="25000"/>
              </a:spcBef>
            </a:pPr>
            <a:r>
              <a:rPr lang="en-US" sz="900" dirty="0">
                <a:solidFill>
                  <a:srgbClr val="000000"/>
                </a:solidFill>
              </a:rPr>
              <a:t>Pyramids</a:t>
            </a:r>
          </a:p>
          <a:p>
            <a:pPr algn="l">
              <a:lnSpc>
                <a:spcPct val="95000"/>
              </a:lnSpc>
              <a:spcBef>
                <a:spcPct val="25000"/>
              </a:spcBef>
            </a:pPr>
            <a:r>
              <a:rPr lang="en-US" sz="900" dirty="0">
                <a:solidFill>
                  <a:srgbClr val="000000"/>
                </a:solidFill>
              </a:rPr>
              <a:t>TCOW or margin targets</a:t>
            </a:r>
          </a:p>
          <a:p>
            <a:pPr algn="l">
              <a:lnSpc>
                <a:spcPct val="95000"/>
              </a:lnSpc>
              <a:spcBef>
                <a:spcPct val="25000"/>
              </a:spcBef>
            </a:pPr>
            <a:r>
              <a:rPr lang="en-US" sz="900" dirty="0">
                <a:solidFill>
                  <a:srgbClr val="000000"/>
                </a:solidFill>
              </a:rPr>
              <a:t>Local labor content rules</a:t>
            </a:r>
          </a:p>
        </p:txBody>
      </p:sp>
      <p:sp>
        <p:nvSpPr>
          <p:cNvPr id="17426" name="Rectangle 17"/>
          <p:cNvSpPr>
            <a:spLocks noChangeArrowheads="1"/>
          </p:cNvSpPr>
          <p:nvPr/>
        </p:nvSpPr>
        <p:spPr bwMode="auto">
          <a:xfrm>
            <a:off x="2255520" y="3505200"/>
            <a:ext cx="2080260" cy="533400"/>
          </a:xfrm>
          <a:prstGeom prst="rect">
            <a:avLst/>
          </a:prstGeom>
          <a:solidFill>
            <a:srgbClr val="0070C0"/>
          </a:solidFill>
          <a:ln w="9525">
            <a:solidFill>
              <a:srgbClr val="4D4D4D"/>
            </a:solidFill>
            <a:miter lim="800000"/>
            <a:headEnd/>
            <a:tailEnd/>
          </a:ln>
        </p:spPr>
        <p:txBody>
          <a:bodyPr wrap="none" anchor="ctr"/>
          <a:lstStyle/>
          <a:p>
            <a:r>
              <a:rPr lang="en-US" dirty="0">
                <a:solidFill>
                  <a:srgbClr val="FFFFFF"/>
                </a:solidFill>
              </a:rPr>
              <a:t>Project Win </a:t>
            </a:r>
          </a:p>
          <a:p>
            <a:r>
              <a:rPr lang="en-US" dirty="0">
                <a:solidFill>
                  <a:srgbClr val="FFFFFF"/>
                </a:solidFill>
              </a:rPr>
              <a:t>Probability Correction</a:t>
            </a:r>
          </a:p>
        </p:txBody>
      </p:sp>
      <p:cxnSp>
        <p:nvCxnSpPr>
          <p:cNvPr id="17427" name="AutoShape 18"/>
          <p:cNvCxnSpPr>
            <a:cxnSpLocks noChangeShapeType="1"/>
          </p:cNvCxnSpPr>
          <p:nvPr/>
        </p:nvCxnSpPr>
        <p:spPr bwMode="auto">
          <a:xfrm>
            <a:off x="3283957" y="4113031"/>
            <a:ext cx="2227184" cy="681776"/>
          </a:xfrm>
          <a:prstGeom prst="bentConnector3">
            <a:avLst>
              <a:gd name="adj1" fmla="val -1187"/>
            </a:avLst>
          </a:prstGeom>
          <a:noFill/>
          <a:ln w="12700">
            <a:solidFill>
              <a:schemeClr val="tx1"/>
            </a:solidFill>
            <a:miter lim="800000"/>
            <a:headEnd/>
            <a:tailEnd type="triangle" w="med" len="med"/>
          </a:ln>
        </p:spPr>
      </p:cxnSp>
      <p:sp>
        <p:nvSpPr>
          <p:cNvPr id="17428" name="Text Box 19"/>
          <p:cNvSpPr txBox="1">
            <a:spLocks noChangeArrowheads="1"/>
          </p:cNvSpPr>
          <p:nvPr/>
        </p:nvSpPr>
        <p:spPr bwMode="auto">
          <a:xfrm>
            <a:off x="2995793" y="4813967"/>
            <a:ext cx="1840230" cy="390107"/>
          </a:xfrm>
          <a:prstGeom prst="rect">
            <a:avLst/>
          </a:prstGeom>
          <a:noFill/>
          <a:ln w="9525">
            <a:noFill/>
            <a:miter lim="800000"/>
            <a:headEnd/>
            <a:tailEnd/>
          </a:ln>
        </p:spPr>
        <p:txBody>
          <a:bodyPr>
            <a:spAutoFit/>
          </a:bodyPr>
          <a:lstStyle/>
          <a:p>
            <a:pPr algn="l">
              <a:lnSpc>
                <a:spcPct val="95000"/>
              </a:lnSpc>
              <a:spcBef>
                <a:spcPct val="25000"/>
              </a:spcBef>
            </a:pPr>
            <a:r>
              <a:rPr lang="en-US" sz="900" dirty="0">
                <a:solidFill>
                  <a:srgbClr val="000000"/>
                </a:solidFill>
              </a:rPr>
              <a:t>Project winning probabilities</a:t>
            </a:r>
          </a:p>
          <a:p>
            <a:pPr algn="l">
              <a:lnSpc>
                <a:spcPct val="95000"/>
              </a:lnSpc>
              <a:spcBef>
                <a:spcPct val="25000"/>
              </a:spcBef>
            </a:pPr>
            <a:endParaRPr lang="en-US" sz="900" dirty="0">
              <a:solidFill>
                <a:srgbClr val="000000"/>
              </a:solidFill>
            </a:endParaRPr>
          </a:p>
        </p:txBody>
      </p:sp>
      <p:sp>
        <p:nvSpPr>
          <p:cNvPr id="17429" name="Rectangle 20"/>
          <p:cNvSpPr>
            <a:spLocks noChangeArrowheads="1"/>
          </p:cNvSpPr>
          <p:nvPr/>
        </p:nvSpPr>
        <p:spPr bwMode="auto">
          <a:xfrm>
            <a:off x="4335780" y="1752600"/>
            <a:ext cx="1760220" cy="609600"/>
          </a:xfrm>
          <a:prstGeom prst="rect">
            <a:avLst/>
          </a:prstGeom>
          <a:solidFill>
            <a:srgbClr val="FF0000"/>
          </a:solidFill>
          <a:ln w="9525" algn="ctr">
            <a:solidFill>
              <a:srgbClr val="4D4D4D"/>
            </a:solidFill>
            <a:miter lim="800000"/>
            <a:headEnd/>
            <a:tailEnd/>
          </a:ln>
        </p:spPr>
        <p:txBody>
          <a:bodyPr wrap="none" anchor="ctr"/>
          <a:lstStyle/>
          <a:p>
            <a:r>
              <a:rPr lang="en-US" dirty="0">
                <a:solidFill>
                  <a:srgbClr val="FFFFFF"/>
                </a:solidFill>
              </a:rPr>
              <a:t>Bill-of-Labor </a:t>
            </a:r>
          </a:p>
          <a:p>
            <a:r>
              <a:rPr lang="en-US" dirty="0">
                <a:solidFill>
                  <a:srgbClr val="FFFFFF"/>
                </a:solidFill>
              </a:rPr>
              <a:t>Estimation</a:t>
            </a:r>
          </a:p>
        </p:txBody>
      </p:sp>
      <p:cxnSp>
        <p:nvCxnSpPr>
          <p:cNvPr id="17430" name="AutoShape 21"/>
          <p:cNvCxnSpPr>
            <a:cxnSpLocks noChangeShapeType="1"/>
            <a:stCxn id="17429" idx="2"/>
            <a:endCxn id="17414" idx="1"/>
          </p:cNvCxnSpPr>
          <p:nvPr/>
        </p:nvCxnSpPr>
        <p:spPr bwMode="auto">
          <a:xfrm rot="16200000" flipH="1">
            <a:off x="5090160" y="2487930"/>
            <a:ext cx="571500" cy="320040"/>
          </a:xfrm>
          <a:prstGeom prst="bentConnector2">
            <a:avLst/>
          </a:prstGeom>
          <a:noFill/>
          <a:ln w="12700">
            <a:solidFill>
              <a:schemeClr val="tx1"/>
            </a:solidFill>
            <a:miter lim="800000"/>
            <a:headEnd/>
            <a:tailEnd type="triangle" w="med" len="med"/>
          </a:ln>
        </p:spPr>
      </p:cxnSp>
      <p:cxnSp>
        <p:nvCxnSpPr>
          <p:cNvPr id="17437" name="AutoShape 28"/>
          <p:cNvCxnSpPr>
            <a:cxnSpLocks noChangeShapeType="1"/>
            <a:stCxn id="17411" idx="3"/>
            <a:endCxn id="17429" idx="1"/>
          </p:cNvCxnSpPr>
          <p:nvPr/>
        </p:nvCxnSpPr>
        <p:spPr bwMode="auto">
          <a:xfrm>
            <a:off x="4015740" y="2057400"/>
            <a:ext cx="320040" cy="0"/>
          </a:xfrm>
          <a:prstGeom prst="straightConnector1">
            <a:avLst/>
          </a:prstGeom>
          <a:noFill/>
          <a:ln w="12700">
            <a:solidFill>
              <a:schemeClr val="tx1"/>
            </a:solidFill>
            <a:round/>
            <a:headEnd/>
            <a:tailEnd type="triangle" w="med" len="med"/>
          </a:ln>
        </p:spPr>
      </p:cxnSp>
      <p:sp>
        <p:nvSpPr>
          <p:cNvPr id="17444" name="Line 35"/>
          <p:cNvSpPr>
            <a:spLocks noChangeShapeType="1"/>
          </p:cNvSpPr>
          <p:nvPr/>
        </p:nvSpPr>
        <p:spPr bwMode="auto">
          <a:xfrm>
            <a:off x="1775460" y="3429000"/>
            <a:ext cx="8881110" cy="0"/>
          </a:xfrm>
          <a:prstGeom prst="line">
            <a:avLst/>
          </a:prstGeom>
          <a:noFill/>
          <a:ln w="3175">
            <a:solidFill>
              <a:schemeClr val="accent2"/>
            </a:solidFill>
            <a:prstDash val="dash"/>
            <a:round/>
            <a:headEnd/>
            <a:tailEnd/>
          </a:ln>
        </p:spPr>
        <p:txBody>
          <a:bodyPr/>
          <a:lstStyle/>
          <a:p>
            <a:endParaRPr lang="en-US">
              <a:solidFill>
                <a:srgbClr val="000000"/>
              </a:solidFill>
            </a:endParaRPr>
          </a:p>
        </p:txBody>
      </p:sp>
      <p:sp>
        <p:nvSpPr>
          <p:cNvPr id="17445" name="Line 36"/>
          <p:cNvSpPr>
            <a:spLocks noChangeShapeType="1"/>
          </p:cNvSpPr>
          <p:nvPr/>
        </p:nvSpPr>
        <p:spPr bwMode="auto">
          <a:xfrm>
            <a:off x="1775460" y="4495800"/>
            <a:ext cx="6560820" cy="0"/>
          </a:xfrm>
          <a:prstGeom prst="line">
            <a:avLst/>
          </a:prstGeom>
          <a:noFill/>
          <a:ln w="3175">
            <a:solidFill>
              <a:schemeClr val="accent2"/>
            </a:solidFill>
            <a:prstDash val="dash"/>
            <a:round/>
            <a:headEnd/>
            <a:tailEnd/>
          </a:ln>
        </p:spPr>
        <p:txBody>
          <a:bodyPr/>
          <a:lstStyle/>
          <a:p>
            <a:endParaRPr lang="en-US" dirty="0">
              <a:solidFill>
                <a:srgbClr val="000000"/>
              </a:solidFill>
            </a:endParaRPr>
          </a:p>
        </p:txBody>
      </p:sp>
      <p:sp>
        <p:nvSpPr>
          <p:cNvPr id="17446" name="Line 37"/>
          <p:cNvSpPr>
            <a:spLocks noChangeShapeType="1"/>
          </p:cNvSpPr>
          <p:nvPr/>
        </p:nvSpPr>
        <p:spPr bwMode="auto">
          <a:xfrm>
            <a:off x="1775460" y="5181600"/>
            <a:ext cx="6640830" cy="0"/>
          </a:xfrm>
          <a:prstGeom prst="line">
            <a:avLst/>
          </a:prstGeom>
          <a:noFill/>
          <a:ln w="3175">
            <a:solidFill>
              <a:schemeClr val="accent2"/>
            </a:solidFill>
            <a:prstDash val="dash"/>
            <a:round/>
            <a:headEnd/>
            <a:tailEnd/>
          </a:ln>
        </p:spPr>
        <p:txBody>
          <a:bodyPr/>
          <a:lstStyle/>
          <a:p>
            <a:endParaRPr lang="en-US">
              <a:solidFill>
                <a:srgbClr val="000000"/>
              </a:solidFill>
            </a:endParaRPr>
          </a:p>
        </p:txBody>
      </p:sp>
      <p:sp>
        <p:nvSpPr>
          <p:cNvPr id="17447" name="Text Box 38"/>
          <p:cNvSpPr txBox="1">
            <a:spLocks noChangeArrowheads="1"/>
          </p:cNvSpPr>
          <p:nvPr/>
        </p:nvSpPr>
        <p:spPr bwMode="auto">
          <a:xfrm>
            <a:off x="1935484" y="990639"/>
            <a:ext cx="184731" cy="369332"/>
          </a:xfrm>
          <a:prstGeom prst="rect">
            <a:avLst/>
          </a:prstGeom>
          <a:noFill/>
          <a:ln w="9525">
            <a:noFill/>
            <a:miter lim="800000"/>
            <a:headEnd/>
            <a:tailEnd/>
          </a:ln>
        </p:spPr>
        <p:txBody>
          <a:bodyPr wrap="none">
            <a:spAutoFit/>
          </a:bodyPr>
          <a:lstStyle/>
          <a:p>
            <a:pPr algn="l"/>
            <a:endParaRPr lang="en-US">
              <a:solidFill>
                <a:srgbClr val="000000"/>
              </a:solidFill>
            </a:endParaRPr>
          </a:p>
        </p:txBody>
      </p:sp>
      <p:sp>
        <p:nvSpPr>
          <p:cNvPr id="17448" name="Text Box 39"/>
          <p:cNvSpPr txBox="1">
            <a:spLocks noChangeArrowheads="1"/>
          </p:cNvSpPr>
          <p:nvPr/>
        </p:nvSpPr>
        <p:spPr bwMode="auto">
          <a:xfrm>
            <a:off x="1710080" y="1088105"/>
            <a:ext cx="1416844" cy="369332"/>
          </a:xfrm>
          <a:prstGeom prst="rect">
            <a:avLst/>
          </a:prstGeom>
          <a:noFill/>
          <a:ln w="9525">
            <a:noFill/>
            <a:miter lim="800000"/>
            <a:headEnd/>
            <a:tailEnd/>
          </a:ln>
        </p:spPr>
        <p:txBody>
          <a:bodyPr>
            <a:spAutoFit/>
          </a:bodyPr>
          <a:lstStyle/>
          <a:p>
            <a:pPr algn="l">
              <a:spcBef>
                <a:spcPct val="50000"/>
              </a:spcBef>
            </a:pPr>
            <a:r>
              <a:rPr lang="en-US" b="1" dirty="0">
                <a:solidFill>
                  <a:srgbClr val="000099"/>
                </a:solidFill>
              </a:rPr>
              <a:t>Strategic</a:t>
            </a:r>
          </a:p>
        </p:txBody>
      </p:sp>
      <p:sp>
        <p:nvSpPr>
          <p:cNvPr id="17449" name="Text Box 40"/>
          <p:cNvSpPr txBox="1">
            <a:spLocks noChangeArrowheads="1"/>
          </p:cNvSpPr>
          <p:nvPr/>
        </p:nvSpPr>
        <p:spPr bwMode="auto">
          <a:xfrm>
            <a:off x="1593112" y="4113067"/>
            <a:ext cx="1280160" cy="369332"/>
          </a:xfrm>
          <a:prstGeom prst="rect">
            <a:avLst/>
          </a:prstGeom>
          <a:noFill/>
          <a:ln w="9525">
            <a:noFill/>
            <a:miter lim="800000"/>
            <a:headEnd/>
            <a:tailEnd/>
          </a:ln>
        </p:spPr>
        <p:txBody>
          <a:bodyPr>
            <a:spAutoFit/>
          </a:bodyPr>
          <a:lstStyle/>
          <a:p>
            <a:pPr algn="l">
              <a:spcBef>
                <a:spcPct val="50000"/>
              </a:spcBef>
            </a:pPr>
            <a:r>
              <a:rPr lang="en-US" b="1" dirty="0">
                <a:solidFill>
                  <a:srgbClr val="000099"/>
                </a:solidFill>
              </a:rPr>
              <a:t>Tactical</a:t>
            </a:r>
          </a:p>
        </p:txBody>
      </p:sp>
      <p:sp>
        <p:nvSpPr>
          <p:cNvPr id="17450" name="Text Box 41"/>
          <p:cNvSpPr txBox="1">
            <a:spLocks noChangeArrowheads="1"/>
          </p:cNvSpPr>
          <p:nvPr/>
        </p:nvSpPr>
        <p:spPr bwMode="auto">
          <a:xfrm>
            <a:off x="1587097" y="4813966"/>
            <a:ext cx="1696879" cy="369332"/>
          </a:xfrm>
          <a:prstGeom prst="rect">
            <a:avLst/>
          </a:prstGeom>
          <a:noFill/>
          <a:ln w="9525">
            <a:noFill/>
            <a:miter lim="800000"/>
            <a:headEnd/>
            <a:tailEnd/>
          </a:ln>
        </p:spPr>
        <p:txBody>
          <a:bodyPr>
            <a:spAutoFit/>
          </a:bodyPr>
          <a:lstStyle/>
          <a:p>
            <a:pPr algn="l">
              <a:spcBef>
                <a:spcPct val="50000"/>
              </a:spcBef>
            </a:pPr>
            <a:r>
              <a:rPr lang="en-US" b="1" dirty="0">
                <a:solidFill>
                  <a:srgbClr val="000099"/>
                </a:solidFill>
              </a:rPr>
              <a:t>Operational</a:t>
            </a:r>
          </a:p>
        </p:txBody>
      </p:sp>
      <p:sp>
        <p:nvSpPr>
          <p:cNvPr id="17451" name="Text Box 42"/>
          <p:cNvSpPr txBox="1">
            <a:spLocks noChangeArrowheads="1"/>
          </p:cNvSpPr>
          <p:nvPr/>
        </p:nvSpPr>
        <p:spPr bwMode="auto">
          <a:xfrm>
            <a:off x="3535680" y="152402"/>
            <a:ext cx="6080760" cy="701675"/>
          </a:xfrm>
          <a:prstGeom prst="rect">
            <a:avLst/>
          </a:prstGeom>
          <a:noFill/>
          <a:ln w="9525">
            <a:noFill/>
            <a:miter lim="800000"/>
            <a:headEnd/>
            <a:tailEnd/>
          </a:ln>
        </p:spPr>
        <p:txBody>
          <a:bodyPr>
            <a:spAutoFit/>
          </a:bodyPr>
          <a:lstStyle/>
          <a:p>
            <a:pPr algn="l"/>
            <a:r>
              <a:rPr lang="en-US" sz="2000" b="1" dirty="0">
                <a:solidFill>
                  <a:srgbClr val="000099"/>
                </a:solidFill>
              </a:rPr>
              <a:t>Workforce Planning –</a:t>
            </a:r>
          </a:p>
          <a:p>
            <a:pPr algn="l"/>
            <a:r>
              <a:rPr lang="en-US" sz="2000" b="1" dirty="0">
                <a:solidFill>
                  <a:srgbClr val="000099"/>
                </a:solidFill>
              </a:rPr>
              <a:t>Hierarchical Planning Architecture</a:t>
            </a:r>
          </a:p>
        </p:txBody>
      </p:sp>
      <p:sp>
        <p:nvSpPr>
          <p:cNvPr id="3" name="TextBox 2"/>
          <p:cNvSpPr txBox="1"/>
          <p:nvPr/>
        </p:nvSpPr>
        <p:spPr>
          <a:xfrm>
            <a:off x="8952978" y="4104403"/>
            <a:ext cx="1582832" cy="898918"/>
          </a:xfrm>
          <a:prstGeom prst="rect">
            <a:avLst/>
          </a:prstGeom>
          <a:solidFill>
            <a:srgbClr val="0070C0"/>
          </a:solidFill>
          <a:ln w="9525" algn="ctr">
            <a:solidFill>
              <a:srgbClr val="4D4D4D"/>
            </a:solidFill>
            <a:miter lim="800000"/>
            <a:headEnd/>
            <a:tailEnd/>
          </a:ln>
        </p:spPr>
        <p:txBody>
          <a:bodyPr wrap="none" anchor="ctr"/>
          <a:lstStyle/>
          <a:p>
            <a:r>
              <a:rPr lang="en-US" sz="1400" dirty="0">
                <a:solidFill>
                  <a:srgbClr val="FFFFFF"/>
                </a:solidFill>
              </a:rPr>
              <a:t>RP-Miner</a:t>
            </a:r>
          </a:p>
          <a:p>
            <a:r>
              <a:rPr lang="en-US" sz="1400" dirty="0">
                <a:solidFill>
                  <a:srgbClr val="FFFFFF"/>
                </a:solidFill>
              </a:rPr>
              <a:t>Processing </a:t>
            </a:r>
          </a:p>
          <a:p>
            <a:r>
              <a:rPr lang="en-US" sz="1400" dirty="0">
                <a:solidFill>
                  <a:srgbClr val="FFFFFF"/>
                </a:solidFill>
              </a:rPr>
              <a:t>Unstructured Info</a:t>
            </a:r>
          </a:p>
        </p:txBody>
      </p:sp>
      <p:sp>
        <p:nvSpPr>
          <p:cNvPr id="4" name="TextBox 3"/>
          <p:cNvSpPr txBox="1"/>
          <p:nvPr/>
        </p:nvSpPr>
        <p:spPr>
          <a:xfrm>
            <a:off x="8699976" y="3467894"/>
            <a:ext cx="1880643" cy="400110"/>
          </a:xfrm>
          <a:prstGeom prst="rect">
            <a:avLst/>
          </a:prstGeom>
          <a:noFill/>
        </p:spPr>
        <p:txBody>
          <a:bodyPr wrap="none" rtlCol="0">
            <a:spAutoFit/>
          </a:bodyPr>
          <a:lstStyle/>
          <a:p>
            <a:r>
              <a:rPr lang="en-US" sz="1000" dirty="0">
                <a:solidFill>
                  <a:srgbClr val="000000"/>
                </a:solidFill>
              </a:rPr>
              <a:t>Demand: SOW/RFQ, ..</a:t>
            </a:r>
          </a:p>
          <a:p>
            <a:r>
              <a:rPr lang="en-US" sz="1000" dirty="0">
                <a:solidFill>
                  <a:srgbClr val="000000"/>
                </a:solidFill>
              </a:rPr>
              <a:t>Supply: Resume (SABA/</a:t>
            </a:r>
            <a:r>
              <a:rPr lang="en-US" sz="1000" dirty="0" err="1">
                <a:solidFill>
                  <a:srgbClr val="000000"/>
                </a:solidFill>
              </a:rPr>
              <a:t>Linkedin</a:t>
            </a:r>
            <a:r>
              <a:rPr lang="en-US" sz="1000" dirty="0">
                <a:solidFill>
                  <a:srgbClr val="000000"/>
                </a:solidFill>
              </a:rPr>
              <a:t>)</a:t>
            </a:r>
          </a:p>
        </p:txBody>
      </p:sp>
      <p:cxnSp>
        <p:nvCxnSpPr>
          <p:cNvPr id="8" name="Straight Arrow Connector 7"/>
          <p:cNvCxnSpPr/>
          <p:nvPr/>
        </p:nvCxnSpPr>
        <p:spPr bwMode="auto">
          <a:xfrm flipH="1">
            <a:off x="7532263" y="4648343"/>
            <a:ext cx="153285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7790919" y="4338452"/>
            <a:ext cx="1002197" cy="553998"/>
          </a:xfrm>
          <a:prstGeom prst="rect">
            <a:avLst/>
          </a:prstGeom>
          <a:noFill/>
        </p:spPr>
        <p:txBody>
          <a:bodyPr wrap="none" rtlCol="0">
            <a:spAutoFit/>
          </a:bodyPr>
          <a:lstStyle/>
          <a:p>
            <a:r>
              <a:rPr lang="en-US" sz="1000" dirty="0">
                <a:solidFill>
                  <a:srgbClr val="000000"/>
                </a:solidFill>
              </a:rPr>
              <a:t>Structured </a:t>
            </a:r>
          </a:p>
          <a:p>
            <a:r>
              <a:rPr lang="en-US" sz="1000" dirty="0">
                <a:solidFill>
                  <a:srgbClr val="000000"/>
                </a:solidFill>
              </a:rPr>
              <a:t>supply/demand</a:t>
            </a:r>
          </a:p>
          <a:p>
            <a:r>
              <a:rPr lang="en-US" sz="1000" dirty="0">
                <a:solidFill>
                  <a:srgbClr val="000000"/>
                </a:solidFill>
              </a:rPr>
              <a:t>information</a:t>
            </a:r>
          </a:p>
        </p:txBody>
      </p:sp>
      <p:cxnSp>
        <p:nvCxnSpPr>
          <p:cNvPr id="12" name="Straight Arrow Connector 11"/>
          <p:cNvCxnSpPr>
            <a:stCxn id="4" idx="2"/>
            <a:endCxn id="3" idx="0"/>
          </p:cNvCxnSpPr>
          <p:nvPr/>
        </p:nvCxnSpPr>
        <p:spPr bwMode="auto">
          <a:xfrm>
            <a:off x="9640298" y="3868005"/>
            <a:ext cx="104097" cy="2363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a:xfrm>
            <a:off x="4295007" y="2443342"/>
            <a:ext cx="1082032" cy="355482"/>
          </a:xfrm>
          <a:prstGeom prst="rect">
            <a:avLst/>
          </a:prstGeom>
        </p:spPr>
        <p:txBody>
          <a:bodyPr wrap="square">
            <a:spAutoFit/>
          </a:bodyPr>
          <a:lstStyle/>
          <a:p>
            <a:pPr algn="l">
              <a:lnSpc>
                <a:spcPct val="95000"/>
              </a:lnSpc>
              <a:spcBef>
                <a:spcPct val="25000"/>
              </a:spcBef>
            </a:pPr>
            <a:r>
              <a:rPr lang="en-US" sz="900" dirty="0">
                <a:solidFill>
                  <a:srgbClr val="000000"/>
                </a:solidFill>
              </a:rPr>
              <a:t>Bill-of-Labor templates</a:t>
            </a:r>
          </a:p>
        </p:txBody>
      </p:sp>
      <p:sp>
        <p:nvSpPr>
          <p:cNvPr id="51" name="Rectangle 50"/>
          <p:cNvSpPr/>
          <p:nvPr/>
        </p:nvSpPr>
        <p:spPr>
          <a:xfrm>
            <a:off x="4683681" y="1027904"/>
            <a:ext cx="1082032" cy="223907"/>
          </a:xfrm>
          <a:prstGeom prst="rect">
            <a:avLst/>
          </a:prstGeom>
        </p:spPr>
        <p:txBody>
          <a:bodyPr wrap="square">
            <a:spAutoFit/>
          </a:bodyPr>
          <a:lstStyle/>
          <a:p>
            <a:pPr>
              <a:lnSpc>
                <a:spcPct val="95000"/>
              </a:lnSpc>
              <a:spcBef>
                <a:spcPct val="25000"/>
              </a:spcBef>
            </a:pPr>
            <a:r>
              <a:rPr lang="en-US" sz="900" dirty="0">
                <a:solidFill>
                  <a:srgbClr val="000000"/>
                </a:solidFill>
              </a:rPr>
              <a:t>Project Staffing</a:t>
            </a:r>
          </a:p>
        </p:txBody>
      </p:sp>
      <p:cxnSp>
        <p:nvCxnSpPr>
          <p:cNvPr id="54" name="Straight Arrow Connector 53"/>
          <p:cNvCxnSpPr>
            <a:stCxn id="51" idx="2"/>
            <a:endCxn id="17429" idx="0"/>
          </p:cNvCxnSpPr>
          <p:nvPr/>
        </p:nvCxnSpPr>
        <p:spPr bwMode="auto">
          <a:xfrm flipH="1">
            <a:off x="5215891" y="1251772"/>
            <a:ext cx="8807" cy="5008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a:xfrm>
            <a:off x="2713982" y="1206182"/>
            <a:ext cx="1301759" cy="223907"/>
          </a:xfrm>
          <a:prstGeom prst="rect">
            <a:avLst/>
          </a:prstGeom>
        </p:spPr>
        <p:txBody>
          <a:bodyPr wrap="square">
            <a:spAutoFit/>
          </a:bodyPr>
          <a:lstStyle/>
          <a:p>
            <a:pPr>
              <a:lnSpc>
                <a:spcPct val="95000"/>
              </a:lnSpc>
              <a:spcBef>
                <a:spcPct val="25000"/>
              </a:spcBef>
            </a:pPr>
            <a:r>
              <a:rPr lang="en-US" sz="900" dirty="0">
                <a:solidFill>
                  <a:srgbClr val="000000"/>
                </a:solidFill>
              </a:rPr>
              <a:t>Revenue/Headcount </a:t>
            </a:r>
            <a:endParaRPr lang="en-US" sz="1000" dirty="0">
              <a:solidFill>
                <a:srgbClr val="000000"/>
              </a:solidFill>
            </a:endParaRPr>
          </a:p>
        </p:txBody>
      </p:sp>
      <p:cxnSp>
        <p:nvCxnSpPr>
          <p:cNvPr id="58" name="Straight Arrow Connector 57"/>
          <p:cNvCxnSpPr/>
          <p:nvPr/>
        </p:nvCxnSpPr>
        <p:spPr bwMode="auto">
          <a:xfrm flipH="1">
            <a:off x="3194434" y="1461777"/>
            <a:ext cx="8807" cy="270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2" name="Rectangle 2"/>
          <p:cNvSpPr>
            <a:spLocks noChangeArrowheads="1"/>
          </p:cNvSpPr>
          <p:nvPr/>
        </p:nvSpPr>
        <p:spPr bwMode="auto">
          <a:xfrm>
            <a:off x="8963859" y="2620992"/>
            <a:ext cx="1665322" cy="609600"/>
          </a:xfrm>
          <a:prstGeom prst="rect">
            <a:avLst/>
          </a:prstGeom>
          <a:solidFill>
            <a:srgbClr val="0070C0"/>
          </a:solidFill>
          <a:ln w="9525">
            <a:solidFill>
              <a:srgbClr val="4D4D4D"/>
            </a:solidFill>
            <a:miter lim="800000"/>
            <a:headEnd/>
            <a:tailEnd/>
          </a:ln>
        </p:spPr>
        <p:txBody>
          <a:bodyPr wrap="none" anchor="ctr"/>
          <a:lstStyle/>
          <a:p>
            <a:r>
              <a:rPr lang="en-US" dirty="0">
                <a:solidFill>
                  <a:srgbClr val="FFFFFF"/>
                </a:solidFill>
              </a:rPr>
              <a:t>Attrition</a:t>
            </a:r>
          </a:p>
          <a:p>
            <a:r>
              <a:rPr lang="en-US" dirty="0">
                <a:solidFill>
                  <a:srgbClr val="FFFFFF"/>
                </a:solidFill>
              </a:rPr>
              <a:t>Forecaster</a:t>
            </a:r>
          </a:p>
        </p:txBody>
      </p:sp>
      <p:cxnSp>
        <p:nvCxnSpPr>
          <p:cNvPr id="72" name="Straight Arrow Connector 71"/>
          <p:cNvCxnSpPr>
            <a:stCxn id="17413" idx="2"/>
            <a:endCxn id="62" idx="0"/>
          </p:cNvCxnSpPr>
          <p:nvPr/>
        </p:nvCxnSpPr>
        <p:spPr bwMode="auto">
          <a:xfrm>
            <a:off x="9787683" y="1541262"/>
            <a:ext cx="8846" cy="10797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0" name="TextBox 79"/>
          <p:cNvSpPr txBox="1"/>
          <p:nvPr/>
        </p:nvSpPr>
        <p:spPr>
          <a:xfrm>
            <a:off x="5229066" y="3303917"/>
            <a:ext cx="1526875" cy="338554"/>
          </a:xfrm>
          <a:prstGeom prst="rect">
            <a:avLst/>
          </a:prstGeom>
          <a:noFill/>
        </p:spPr>
        <p:txBody>
          <a:bodyPr wrap="square" rtlCol="0">
            <a:spAutoFit/>
          </a:bodyPr>
          <a:lstStyle/>
          <a:p>
            <a:r>
              <a:rPr lang="en-US" sz="800" dirty="0">
                <a:solidFill>
                  <a:srgbClr val="000000"/>
                </a:solidFill>
              </a:rPr>
              <a:t>Hiring bounds</a:t>
            </a:r>
          </a:p>
          <a:p>
            <a:r>
              <a:rPr lang="en-US" sz="800" dirty="0">
                <a:solidFill>
                  <a:srgbClr val="000000"/>
                </a:solidFill>
              </a:rPr>
              <a:t>Labor Pyramids</a:t>
            </a:r>
          </a:p>
        </p:txBody>
      </p:sp>
      <p:cxnSp>
        <p:nvCxnSpPr>
          <p:cNvPr id="91" name="Elbow Connector 90"/>
          <p:cNvCxnSpPr>
            <a:stCxn id="62" idx="1"/>
          </p:cNvCxnSpPr>
          <p:nvPr/>
        </p:nvCxnSpPr>
        <p:spPr bwMode="auto">
          <a:xfrm rot="10800000" flipV="1">
            <a:off x="7558177" y="2925830"/>
            <a:ext cx="1405682" cy="887083"/>
          </a:xfrm>
          <a:prstGeom prst="bentConnector3">
            <a:avLst>
              <a:gd name="adj1" fmla="val 43863"/>
            </a:avLst>
          </a:prstGeom>
          <a:solidFill>
            <a:schemeClr val="accent1"/>
          </a:solidFill>
          <a:ln w="9525" cap="flat" cmpd="sng" algn="ctr">
            <a:solidFill>
              <a:schemeClr val="tx1"/>
            </a:solidFill>
            <a:prstDash val="solid"/>
            <a:round/>
            <a:headEnd type="none" w="med" len="med"/>
            <a:tailEnd type="arrow"/>
          </a:ln>
          <a:effectLst/>
        </p:spPr>
      </p:cxnSp>
      <p:cxnSp>
        <p:nvCxnSpPr>
          <p:cNvPr id="94" name="Straight Arrow Connector 93"/>
          <p:cNvCxnSpPr>
            <a:stCxn id="62" idx="1"/>
            <a:endCxn id="17414" idx="3"/>
          </p:cNvCxnSpPr>
          <p:nvPr/>
        </p:nvCxnSpPr>
        <p:spPr bwMode="auto">
          <a:xfrm flipH="1">
            <a:off x="7616194" y="2925792"/>
            <a:ext cx="1347669" cy="79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0" name="Rectangle 99"/>
          <p:cNvSpPr/>
          <p:nvPr/>
        </p:nvSpPr>
        <p:spPr>
          <a:xfrm>
            <a:off x="8306632" y="3001857"/>
            <a:ext cx="838691" cy="390107"/>
          </a:xfrm>
          <a:prstGeom prst="rect">
            <a:avLst/>
          </a:prstGeom>
        </p:spPr>
        <p:txBody>
          <a:bodyPr wrap="none">
            <a:spAutoFit/>
          </a:bodyPr>
          <a:lstStyle/>
          <a:p>
            <a:pPr algn="l">
              <a:lnSpc>
                <a:spcPct val="95000"/>
              </a:lnSpc>
              <a:spcBef>
                <a:spcPct val="25000"/>
              </a:spcBef>
            </a:pPr>
            <a:r>
              <a:rPr lang="en-US" sz="900" dirty="0">
                <a:solidFill>
                  <a:srgbClr val="000000"/>
                </a:solidFill>
              </a:rPr>
              <a:t>Attrition rate </a:t>
            </a:r>
          </a:p>
          <a:p>
            <a:pPr>
              <a:lnSpc>
                <a:spcPct val="95000"/>
              </a:lnSpc>
              <a:spcBef>
                <a:spcPct val="25000"/>
              </a:spcBef>
            </a:pPr>
            <a:r>
              <a:rPr lang="en-US" sz="900" dirty="0">
                <a:solidFill>
                  <a:srgbClr val="000000"/>
                </a:solidFill>
              </a:rPr>
              <a:t>forecast</a:t>
            </a:r>
          </a:p>
        </p:txBody>
      </p:sp>
      <p:sp>
        <p:nvSpPr>
          <p:cNvPr id="109" name="Rectangle 4"/>
          <p:cNvSpPr>
            <a:spLocks noChangeArrowheads="1"/>
          </p:cNvSpPr>
          <p:nvPr/>
        </p:nvSpPr>
        <p:spPr bwMode="auto">
          <a:xfrm>
            <a:off x="6623651" y="946030"/>
            <a:ext cx="1560518" cy="609600"/>
          </a:xfrm>
          <a:prstGeom prst="rect">
            <a:avLst/>
          </a:prstGeom>
          <a:solidFill>
            <a:srgbClr val="009999"/>
          </a:solidFill>
          <a:ln w="9525">
            <a:solidFill>
              <a:srgbClr val="4D4D4D"/>
            </a:solidFill>
            <a:miter lim="800000"/>
            <a:headEnd/>
            <a:tailEnd/>
          </a:ln>
        </p:spPr>
        <p:txBody>
          <a:bodyPr wrap="none" anchor="ctr"/>
          <a:lstStyle/>
          <a:p>
            <a:r>
              <a:rPr lang="en-US" dirty="0">
                <a:solidFill>
                  <a:srgbClr val="FFFFFF"/>
                </a:solidFill>
              </a:rPr>
              <a:t>Strategy Inputs</a:t>
            </a:r>
          </a:p>
        </p:txBody>
      </p:sp>
      <p:cxnSp>
        <p:nvCxnSpPr>
          <p:cNvPr id="112" name="Elbow Connector 111"/>
          <p:cNvCxnSpPr>
            <a:stCxn id="109" idx="2"/>
            <a:endCxn id="17414" idx="0"/>
          </p:cNvCxnSpPr>
          <p:nvPr/>
        </p:nvCxnSpPr>
        <p:spPr bwMode="auto">
          <a:xfrm rot="5400000">
            <a:off x="6472400" y="1659293"/>
            <a:ext cx="1035170" cy="82785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24" name="Rectangle 123"/>
          <p:cNvSpPr/>
          <p:nvPr/>
        </p:nvSpPr>
        <p:spPr>
          <a:xfrm>
            <a:off x="4346064" y="3357703"/>
            <a:ext cx="1082032" cy="556306"/>
          </a:xfrm>
          <a:prstGeom prst="rect">
            <a:avLst/>
          </a:prstGeom>
        </p:spPr>
        <p:txBody>
          <a:bodyPr wrap="square">
            <a:spAutoFit/>
          </a:bodyPr>
          <a:lstStyle/>
          <a:p>
            <a:pPr>
              <a:lnSpc>
                <a:spcPct val="95000"/>
              </a:lnSpc>
              <a:spcBef>
                <a:spcPct val="25000"/>
              </a:spcBef>
            </a:pPr>
            <a:r>
              <a:rPr lang="en-US" sz="900" dirty="0">
                <a:solidFill>
                  <a:srgbClr val="000000"/>
                </a:solidFill>
              </a:rPr>
              <a:t>Aggregated</a:t>
            </a:r>
          </a:p>
          <a:p>
            <a:pPr>
              <a:lnSpc>
                <a:spcPct val="95000"/>
              </a:lnSpc>
              <a:spcBef>
                <a:spcPct val="25000"/>
              </a:spcBef>
            </a:pPr>
            <a:r>
              <a:rPr lang="en-US" sz="900" dirty="0">
                <a:solidFill>
                  <a:srgbClr val="000000"/>
                </a:solidFill>
              </a:rPr>
              <a:t>Project </a:t>
            </a:r>
          </a:p>
          <a:p>
            <a:pPr>
              <a:lnSpc>
                <a:spcPct val="95000"/>
              </a:lnSpc>
              <a:spcBef>
                <a:spcPct val="25000"/>
              </a:spcBef>
            </a:pPr>
            <a:r>
              <a:rPr lang="en-US" sz="900" dirty="0">
                <a:solidFill>
                  <a:srgbClr val="000000"/>
                </a:solidFill>
              </a:rPr>
              <a:t>Staffing</a:t>
            </a:r>
          </a:p>
        </p:txBody>
      </p:sp>
      <p:cxnSp>
        <p:nvCxnSpPr>
          <p:cNvPr id="151" name="Shape 150"/>
          <p:cNvCxnSpPr/>
          <p:nvPr/>
        </p:nvCxnSpPr>
        <p:spPr bwMode="auto">
          <a:xfrm>
            <a:off x="4383005" y="3111335"/>
            <a:ext cx="1173865" cy="865442"/>
          </a:xfrm>
          <a:prstGeom prst="bentConnector3">
            <a:avLst>
              <a:gd name="adj1" fmla="val 12569"/>
            </a:avLst>
          </a:prstGeom>
          <a:solidFill>
            <a:schemeClr val="accent1"/>
          </a:solidFill>
          <a:ln w="9525" cap="flat" cmpd="sng" algn="ctr">
            <a:solidFill>
              <a:schemeClr val="tx1"/>
            </a:solidFill>
            <a:prstDash val="solid"/>
            <a:round/>
            <a:headEnd type="none" w="med" len="med"/>
            <a:tailEnd type="arrow"/>
          </a:ln>
          <a:effectLst/>
        </p:spPr>
      </p:cxnSp>
      <p:cxnSp>
        <p:nvCxnSpPr>
          <p:cNvPr id="177" name="Elbow Connector 176"/>
          <p:cNvCxnSpPr>
            <a:stCxn id="17413" idx="1"/>
            <a:endCxn id="61" idx="3"/>
          </p:cNvCxnSpPr>
          <p:nvPr/>
        </p:nvCxnSpPr>
        <p:spPr bwMode="auto">
          <a:xfrm rot="10800000" flipV="1">
            <a:off x="7612244" y="1236495"/>
            <a:ext cx="1395175" cy="3562193"/>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78" name="Rectangle 177"/>
          <p:cNvSpPr/>
          <p:nvPr/>
        </p:nvSpPr>
        <p:spPr>
          <a:xfrm>
            <a:off x="9742838" y="1684668"/>
            <a:ext cx="1153783" cy="390107"/>
          </a:xfrm>
          <a:prstGeom prst="rect">
            <a:avLst/>
          </a:prstGeom>
        </p:spPr>
        <p:txBody>
          <a:bodyPr wrap="square">
            <a:spAutoFit/>
          </a:bodyPr>
          <a:lstStyle/>
          <a:p>
            <a:pPr algn="l">
              <a:lnSpc>
                <a:spcPct val="95000"/>
              </a:lnSpc>
              <a:spcBef>
                <a:spcPct val="25000"/>
              </a:spcBef>
            </a:pPr>
            <a:r>
              <a:rPr lang="en-US" sz="900" dirty="0">
                <a:solidFill>
                  <a:srgbClr val="000000"/>
                </a:solidFill>
              </a:rPr>
              <a:t>Attrition rate</a:t>
            </a:r>
          </a:p>
          <a:p>
            <a:pPr algn="l">
              <a:lnSpc>
                <a:spcPct val="95000"/>
              </a:lnSpc>
              <a:spcBef>
                <a:spcPct val="25000"/>
              </a:spcBef>
            </a:pPr>
            <a:r>
              <a:rPr lang="en-US" sz="900" dirty="0">
                <a:solidFill>
                  <a:srgbClr val="000000"/>
                </a:solidFill>
              </a:rPr>
              <a:t>Learning curve</a:t>
            </a:r>
          </a:p>
        </p:txBody>
      </p:sp>
      <p:cxnSp>
        <p:nvCxnSpPr>
          <p:cNvPr id="191" name="Straight Arrow Connector 190"/>
          <p:cNvCxnSpPr/>
          <p:nvPr/>
        </p:nvCxnSpPr>
        <p:spPr bwMode="auto">
          <a:xfrm flipH="1">
            <a:off x="7592686" y="2691442"/>
            <a:ext cx="646980" cy="862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5" name="Straight Connector 94"/>
          <p:cNvCxnSpPr/>
          <p:nvPr/>
        </p:nvCxnSpPr>
        <p:spPr bwMode="auto">
          <a:xfrm>
            <a:off x="5095504" y="2386940"/>
            <a:ext cx="0" cy="14487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Straight Arrow Connector 98"/>
          <p:cNvCxnSpPr/>
          <p:nvPr/>
        </p:nvCxnSpPr>
        <p:spPr bwMode="auto">
          <a:xfrm>
            <a:off x="5107382" y="3847605"/>
            <a:ext cx="43938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9" name="Rectangle 10"/>
          <p:cNvSpPr>
            <a:spLocks noChangeArrowheads="1"/>
          </p:cNvSpPr>
          <p:nvPr/>
        </p:nvSpPr>
        <p:spPr bwMode="auto">
          <a:xfrm>
            <a:off x="5522081" y="3705150"/>
            <a:ext cx="2080260" cy="457200"/>
          </a:xfrm>
          <a:prstGeom prst="rect">
            <a:avLst/>
          </a:prstGeom>
          <a:solidFill>
            <a:schemeClr val="accent1"/>
          </a:solidFill>
          <a:ln w="9525">
            <a:solidFill>
              <a:srgbClr val="4D4D4D"/>
            </a:solidFill>
            <a:miter lim="800000"/>
            <a:headEnd/>
            <a:tailEnd/>
          </a:ln>
        </p:spPr>
        <p:txBody>
          <a:bodyPr wrap="none" anchor="ctr"/>
          <a:lstStyle/>
          <a:p>
            <a:r>
              <a:rPr lang="en-US" dirty="0">
                <a:solidFill>
                  <a:srgbClr val="FFFFFF"/>
                </a:solidFill>
              </a:rPr>
              <a:t>Project Portfolio</a:t>
            </a:r>
            <a:br>
              <a:rPr lang="en-US" dirty="0">
                <a:solidFill>
                  <a:srgbClr val="FFFFFF"/>
                </a:solidFill>
              </a:rPr>
            </a:br>
            <a:r>
              <a:rPr lang="en-US" dirty="0">
                <a:solidFill>
                  <a:srgbClr val="FFFFFF"/>
                </a:solidFill>
              </a:rPr>
              <a:t>Optimization (PPO)</a:t>
            </a:r>
          </a:p>
        </p:txBody>
      </p:sp>
      <p:sp>
        <p:nvSpPr>
          <p:cNvPr id="60" name="TextBox 59"/>
          <p:cNvSpPr txBox="1"/>
          <p:nvPr/>
        </p:nvSpPr>
        <p:spPr>
          <a:xfrm>
            <a:off x="8738944" y="5820852"/>
            <a:ext cx="1002197" cy="553998"/>
          </a:xfrm>
          <a:prstGeom prst="rect">
            <a:avLst/>
          </a:prstGeom>
          <a:noFill/>
        </p:spPr>
        <p:txBody>
          <a:bodyPr wrap="none" rtlCol="0">
            <a:spAutoFit/>
          </a:bodyPr>
          <a:lstStyle/>
          <a:p>
            <a:r>
              <a:rPr lang="en-US" sz="1000" dirty="0">
                <a:solidFill>
                  <a:srgbClr val="000000"/>
                </a:solidFill>
              </a:rPr>
              <a:t>Structured </a:t>
            </a:r>
          </a:p>
          <a:p>
            <a:r>
              <a:rPr lang="en-US" sz="1000" dirty="0">
                <a:solidFill>
                  <a:srgbClr val="000000"/>
                </a:solidFill>
              </a:rPr>
              <a:t>supply/demand</a:t>
            </a:r>
          </a:p>
          <a:p>
            <a:r>
              <a:rPr lang="en-US" sz="1000" dirty="0">
                <a:solidFill>
                  <a:srgbClr val="000000"/>
                </a:solidFill>
              </a:rPr>
              <a:t>information</a:t>
            </a:r>
          </a:p>
        </p:txBody>
      </p:sp>
      <p:sp>
        <p:nvSpPr>
          <p:cNvPr id="61" name="Rectangle 10"/>
          <p:cNvSpPr>
            <a:spLocks noChangeArrowheads="1"/>
          </p:cNvSpPr>
          <p:nvPr/>
        </p:nvSpPr>
        <p:spPr bwMode="auto">
          <a:xfrm>
            <a:off x="5531980" y="4570050"/>
            <a:ext cx="2080260" cy="457200"/>
          </a:xfrm>
          <a:prstGeom prst="rect">
            <a:avLst/>
          </a:prstGeom>
          <a:solidFill>
            <a:srgbClr val="0070C0"/>
          </a:solidFill>
          <a:ln w="9525">
            <a:solidFill>
              <a:srgbClr val="4D4D4D"/>
            </a:solidFill>
            <a:miter lim="800000"/>
            <a:headEnd/>
            <a:tailEnd/>
          </a:ln>
        </p:spPr>
        <p:txBody>
          <a:bodyPr wrap="none" anchor="ctr"/>
          <a:lstStyle/>
          <a:p>
            <a:r>
              <a:rPr lang="en-US" dirty="0">
                <a:solidFill>
                  <a:srgbClr val="FFFFFF"/>
                </a:solidFill>
              </a:rPr>
              <a:t>Resource Planner</a:t>
            </a:r>
          </a:p>
          <a:p>
            <a:r>
              <a:rPr lang="en-US" dirty="0">
                <a:solidFill>
                  <a:srgbClr val="FFFFFF"/>
                </a:solidFill>
              </a:rPr>
              <a:t>(</a:t>
            </a:r>
            <a:r>
              <a:rPr lang="en-US" dirty="0" smtClean="0">
                <a:solidFill>
                  <a:srgbClr val="FFFFFF"/>
                </a:solidFill>
              </a:rPr>
              <a:t>RMO)</a:t>
            </a:r>
            <a:endParaRPr lang="en-US" dirty="0">
              <a:solidFill>
                <a:srgbClr val="FFFFFF"/>
              </a:solidFill>
            </a:endParaRPr>
          </a:p>
        </p:txBody>
      </p:sp>
      <p:cxnSp>
        <p:nvCxnSpPr>
          <p:cNvPr id="10" name="Straight Arrow Connector 9"/>
          <p:cNvCxnSpPr/>
          <p:nvPr/>
        </p:nvCxnSpPr>
        <p:spPr bwMode="auto">
          <a:xfrm>
            <a:off x="6342413" y="4162350"/>
            <a:ext cx="0" cy="407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8" name="TextBox 67"/>
          <p:cNvSpPr txBox="1"/>
          <p:nvPr/>
        </p:nvSpPr>
        <p:spPr>
          <a:xfrm>
            <a:off x="5955196" y="4196923"/>
            <a:ext cx="1526875" cy="338554"/>
          </a:xfrm>
          <a:prstGeom prst="rect">
            <a:avLst/>
          </a:prstGeom>
          <a:noFill/>
        </p:spPr>
        <p:txBody>
          <a:bodyPr wrap="square" rtlCol="0">
            <a:spAutoFit/>
          </a:bodyPr>
          <a:lstStyle/>
          <a:p>
            <a:r>
              <a:rPr lang="en-US" sz="800" dirty="0">
                <a:solidFill>
                  <a:srgbClr val="000000"/>
                </a:solidFill>
              </a:rPr>
              <a:t>Opportunities</a:t>
            </a:r>
          </a:p>
          <a:p>
            <a:r>
              <a:rPr lang="en-US" sz="800" dirty="0">
                <a:solidFill>
                  <a:srgbClr val="000000"/>
                </a:solidFill>
              </a:rPr>
              <a:t>Funnel</a:t>
            </a:r>
          </a:p>
        </p:txBody>
      </p:sp>
      <p:sp>
        <p:nvSpPr>
          <p:cNvPr id="69" name="Rectangle 68"/>
          <p:cNvSpPr/>
          <p:nvPr/>
        </p:nvSpPr>
        <p:spPr>
          <a:xfrm>
            <a:off x="4284716" y="4234478"/>
            <a:ext cx="1082032" cy="556306"/>
          </a:xfrm>
          <a:prstGeom prst="rect">
            <a:avLst/>
          </a:prstGeom>
        </p:spPr>
        <p:txBody>
          <a:bodyPr wrap="square">
            <a:spAutoFit/>
          </a:bodyPr>
          <a:lstStyle/>
          <a:p>
            <a:pPr>
              <a:lnSpc>
                <a:spcPct val="95000"/>
              </a:lnSpc>
              <a:spcBef>
                <a:spcPct val="25000"/>
              </a:spcBef>
            </a:pPr>
            <a:r>
              <a:rPr lang="en-US" sz="900" dirty="0">
                <a:solidFill>
                  <a:srgbClr val="000000"/>
                </a:solidFill>
              </a:rPr>
              <a:t>Detailed</a:t>
            </a:r>
          </a:p>
          <a:p>
            <a:pPr>
              <a:lnSpc>
                <a:spcPct val="95000"/>
              </a:lnSpc>
              <a:spcBef>
                <a:spcPct val="25000"/>
              </a:spcBef>
            </a:pPr>
            <a:r>
              <a:rPr lang="en-US" sz="900" dirty="0">
                <a:solidFill>
                  <a:srgbClr val="000000"/>
                </a:solidFill>
              </a:rPr>
              <a:t>Project </a:t>
            </a:r>
          </a:p>
          <a:p>
            <a:pPr>
              <a:lnSpc>
                <a:spcPct val="95000"/>
              </a:lnSpc>
              <a:spcBef>
                <a:spcPct val="25000"/>
              </a:spcBef>
            </a:pPr>
            <a:r>
              <a:rPr lang="en-US" sz="900" dirty="0">
                <a:solidFill>
                  <a:srgbClr val="000000"/>
                </a:solidFill>
              </a:rPr>
              <a:t>Staffing</a:t>
            </a:r>
          </a:p>
        </p:txBody>
      </p:sp>
      <p:cxnSp>
        <p:nvCxnSpPr>
          <p:cNvPr id="14" name="Straight Arrow Connector 13"/>
          <p:cNvCxnSpPr/>
          <p:nvPr/>
        </p:nvCxnSpPr>
        <p:spPr bwMode="auto">
          <a:xfrm>
            <a:off x="5095504" y="4615451"/>
            <a:ext cx="41563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Connector 15"/>
          <p:cNvCxnSpPr/>
          <p:nvPr/>
        </p:nvCxnSpPr>
        <p:spPr bwMode="auto">
          <a:xfrm>
            <a:off x="5095504" y="3847605"/>
            <a:ext cx="11876" cy="7678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Box 5"/>
          <p:cNvSpPr txBox="1"/>
          <p:nvPr/>
        </p:nvSpPr>
        <p:spPr>
          <a:xfrm>
            <a:off x="1775460" y="5277231"/>
            <a:ext cx="1760220" cy="646331"/>
          </a:xfrm>
          <a:prstGeom prst="rect">
            <a:avLst/>
          </a:prstGeom>
          <a:solidFill>
            <a:srgbClr val="0070C0"/>
          </a:solidFill>
        </p:spPr>
        <p:txBody>
          <a:bodyPr wrap="square" rtlCol="0">
            <a:spAutoFit/>
          </a:bodyPr>
          <a:lstStyle/>
          <a:p>
            <a:r>
              <a:rPr lang="en-US" dirty="0"/>
              <a:t>HPL Modules Ready</a:t>
            </a:r>
          </a:p>
        </p:txBody>
      </p:sp>
      <p:sp>
        <p:nvSpPr>
          <p:cNvPr id="7" name="TextBox 6"/>
          <p:cNvSpPr txBox="1"/>
          <p:nvPr/>
        </p:nvSpPr>
        <p:spPr>
          <a:xfrm>
            <a:off x="1775460" y="5682391"/>
            <a:ext cx="1760220" cy="646331"/>
          </a:xfrm>
          <a:prstGeom prst="rect">
            <a:avLst/>
          </a:prstGeom>
          <a:solidFill>
            <a:srgbClr val="FF0000"/>
          </a:solidFill>
        </p:spPr>
        <p:txBody>
          <a:bodyPr wrap="square" rtlCol="0">
            <a:spAutoFit/>
          </a:bodyPr>
          <a:lstStyle/>
          <a:p>
            <a:r>
              <a:rPr lang="en-US" dirty="0"/>
              <a:t>HPL Module Q1-2014</a:t>
            </a:r>
          </a:p>
        </p:txBody>
      </p:sp>
      <p:sp>
        <p:nvSpPr>
          <p:cNvPr id="11" name="TextBox 10"/>
          <p:cNvSpPr txBox="1"/>
          <p:nvPr/>
        </p:nvSpPr>
        <p:spPr>
          <a:xfrm>
            <a:off x="1775460" y="6107959"/>
            <a:ext cx="1760220" cy="369332"/>
          </a:xfrm>
          <a:prstGeom prst="rect">
            <a:avLst/>
          </a:prstGeom>
          <a:solidFill>
            <a:srgbClr val="339966"/>
          </a:solidFill>
        </p:spPr>
        <p:txBody>
          <a:bodyPr wrap="square" rtlCol="0">
            <a:spAutoFit/>
          </a:bodyPr>
          <a:lstStyle/>
          <a:p>
            <a:r>
              <a:rPr lang="en-US" dirty="0"/>
              <a:t>Input</a:t>
            </a:r>
          </a:p>
        </p:txBody>
      </p:sp>
      <p:sp>
        <p:nvSpPr>
          <p:cNvPr id="13" name="TextBox 12"/>
          <p:cNvSpPr txBox="1"/>
          <p:nvPr/>
        </p:nvSpPr>
        <p:spPr>
          <a:xfrm>
            <a:off x="1756756" y="6495840"/>
            <a:ext cx="1760220" cy="369332"/>
          </a:xfrm>
          <a:prstGeom prst="rect">
            <a:avLst/>
          </a:prstGeom>
          <a:solidFill>
            <a:srgbClr val="CC00FF"/>
          </a:solidFill>
        </p:spPr>
        <p:txBody>
          <a:bodyPr wrap="square" rtlCol="0">
            <a:spAutoFit/>
          </a:bodyPr>
          <a:lstStyle/>
          <a:p>
            <a:r>
              <a:rPr lang="en-US" dirty="0"/>
              <a:t>PPMC</a:t>
            </a:r>
          </a:p>
        </p:txBody>
      </p:sp>
      <p:sp>
        <p:nvSpPr>
          <p:cNvPr id="2" name="Oval 1"/>
          <p:cNvSpPr/>
          <p:nvPr/>
        </p:nvSpPr>
        <p:spPr>
          <a:xfrm>
            <a:off x="5132006" y="2309946"/>
            <a:ext cx="2878536" cy="298367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6080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ODvvVTzp02vfaCKr8gI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tc2r9q3NkaxfkENIjDfPQ"/>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fh0uFd32kChYp2F0TV6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uHxVUsRJEiW9j3gyhc_q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ZA_fOA5LU2._uMcx1uJ5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kL8zTKFd0.rJmt9i.6O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hV8fGiO60S.Jpautxnc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vfEsMUTd0yTmCo3.CvV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NWpB7QEgEiQJrtJC6YRoQ"/>
</p:tagLst>
</file>

<file path=ppt/theme/theme1.xml><?xml version="1.0" encoding="utf-8"?>
<a:theme xmlns:a="http://schemas.openxmlformats.org/drawingml/2006/main" name="HP Wide Modified">
  <a:themeElements>
    <a:clrScheme name="Custom 2">
      <a:dk1>
        <a:sysClr val="windowText" lastClr="000000"/>
      </a:dk1>
      <a:lt1>
        <a:sysClr val="window" lastClr="FFFFFF"/>
      </a:lt1>
      <a:dk2>
        <a:srgbClr val="000000"/>
      </a:dk2>
      <a:lt2>
        <a:srgbClr val="FFFFFF"/>
      </a:lt2>
      <a:accent1>
        <a:srgbClr val="06AE85"/>
      </a:accent1>
      <a:accent2>
        <a:srgbClr val="822980"/>
      </a:accent2>
      <a:accent3>
        <a:srgbClr val="363D3D"/>
      </a:accent3>
      <a:accent4>
        <a:srgbClr val="87898B"/>
      </a:accent4>
      <a:accent5>
        <a:srgbClr val="B9B8BB"/>
      </a:accent5>
      <a:accent6>
        <a:srgbClr val="E5E8E8"/>
      </a:accent6>
      <a:hlink>
        <a:srgbClr val="06AE85"/>
      </a:hlink>
      <a:folHlink>
        <a:srgbClr val="06AE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extLst>
    <a:ext uri="{05A4C25C-085E-4340-85A3-A5531E510DB2}">
      <thm15:themeFamily xmlns:thm15="http://schemas.microsoft.com/office/thememl/2012/main" xmlns="" name="HPE GIT.POTX [Read-Only]" id="{EF629B11-288F-4EE8-AF1D-B4241F760BD0}" vid="{F7DC13D4-55E7-4B58-9056-5E976CC08C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HPE GIT Template</Template>
  <TotalTime>10150</TotalTime>
  <Words>6478</Words>
  <Application>Microsoft Office PowerPoint</Application>
  <PresentationFormat>Custom</PresentationFormat>
  <Paragraphs>1270</Paragraphs>
  <Slides>62</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62</vt:i4>
      </vt:variant>
    </vt:vector>
  </HeadingPairs>
  <TitlesOfParts>
    <vt:vector size="66" baseType="lpstr">
      <vt:lpstr>HP Wide Modified</vt:lpstr>
      <vt:lpstr>think-cell Slide</vt:lpstr>
      <vt:lpstr>Equation</vt:lpstr>
      <vt:lpstr>Chart</vt:lpstr>
      <vt:lpstr>Projects and Resources Optimization for IT Enterprises</vt:lpstr>
      <vt:lpstr>Practice of mathematical Optimization:  A personal view</vt:lpstr>
      <vt:lpstr>Practice of mathematical Optimization</vt:lpstr>
      <vt:lpstr>Polyhedra Combinatorics</vt:lpstr>
      <vt:lpstr>Workforce Planning and Polyhedral Combinatorics</vt:lpstr>
      <vt:lpstr>Workforce Planning</vt:lpstr>
      <vt:lpstr>Workforce Planning for IT organizations </vt:lpstr>
      <vt:lpstr>Vision  Workforce Planning Hierarchical Architecture </vt:lpstr>
      <vt:lpstr>PowerPoint Presentation</vt:lpstr>
      <vt:lpstr>Hierarchical Planning</vt:lpstr>
      <vt:lpstr>Labor Strategy Optimization … LSO</vt:lpstr>
      <vt:lpstr>Labor Strategy Optimization (LSO) model</vt:lpstr>
      <vt:lpstr>CCP algorithm</vt:lpstr>
      <vt:lpstr>CCP Linear Programming model</vt:lpstr>
      <vt:lpstr>Project Portfolio Optimization … PPO</vt:lpstr>
      <vt:lpstr>Problem Description</vt:lpstr>
      <vt:lpstr>PPO Tool</vt:lpstr>
      <vt:lpstr>Why This Matters</vt:lpstr>
      <vt:lpstr>The Project Portfolio Optimization tool is a multi-objective decision support tool for choosing the optimal portfolio</vt:lpstr>
      <vt:lpstr>PowerPoint Presentation</vt:lpstr>
      <vt:lpstr>PPO Stories: other ways PPO technology can help</vt:lpstr>
      <vt:lpstr>Resource Matching Optimization … RMO</vt:lpstr>
      <vt:lpstr>Resource Planning</vt:lpstr>
      <vt:lpstr>Resource Planning (2)</vt:lpstr>
      <vt:lpstr>PowerPoint Presentation</vt:lpstr>
      <vt:lpstr>Employee-job characterization RP Matching Taxonomy</vt:lpstr>
      <vt:lpstr>Employee scoring algorithm</vt:lpstr>
      <vt:lpstr>RP mathematical models</vt:lpstr>
      <vt:lpstr>HP proprietary algorithm </vt:lpstr>
      <vt:lpstr>Mathematical Optimization model</vt:lpstr>
      <vt:lpstr>RP Assignment Problem Formulation</vt:lpstr>
      <vt:lpstr>RMO Results and comparisons (2012)</vt:lpstr>
      <vt:lpstr>Suitability Score: Multi-objective optimization</vt:lpstr>
      <vt:lpstr>RP Planning Process</vt:lpstr>
      <vt:lpstr>Questions ??</vt:lpstr>
      <vt:lpstr>Back up slides</vt:lpstr>
      <vt:lpstr>Questions: Strategy and Planning Objectives</vt:lpstr>
      <vt:lpstr>Questions: Strategy and Planning Objectives (2)</vt:lpstr>
      <vt:lpstr>Questions: Planning Processes</vt:lpstr>
      <vt:lpstr>Questions: Planning Processes (2)</vt:lpstr>
      <vt:lpstr>Questions: Planning Processes (3)</vt:lpstr>
      <vt:lpstr>Questions: Planning Technologies</vt:lpstr>
      <vt:lpstr>Questions:</vt:lpstr>
      <vt:lpstr>LSO Labor Strategy Optimization Model</vt:lpstr>
      <vt:lpstr>The Model Components: How We Represent the Various Aspects of Labor Strategy Optimization</vt:lpstr>
      <vt:lpstr>Features and Functionality of PPO Prototype</vt:lpstr>
      <vt:lpstr>Multiple-Objective Modeling Capability: </vt:lpstr>
      <vt:lpstr>PowerPoint Presentation</vt:lpstr>
      <vt:lpstr>PPO Stories: other ways PPO technology can help</vt:lpstr>
      <vt:lpstr>#1 - Projects Scheduling</vt:lpstr>
      <vt:lpstr>#1 - Projects Scheduling (cont’d) </vt:lpstr>
      <vt:lpstr>#2 – There are many ways to get a project done</vt:lpstr>
      <vt:lpstr>#3 – React to Change</vt:lpstr>
      <vt:lpstr>#4 – Next generation “What-if” analysis</vt:lpstr>
      <vt:lpstr>#5 – Top-Down Portfolio Optimization</vt:lpstr>
      <vt:lpstr>PPO User CASES</vt:lpstr>
      <vt:lpstr>PowerPoint Presentation</vt:lpstr>
      <vt:lpstr>Work placement guidance by resource pool structure</vt:lpstr>
      <vt:lpstr>IT Analytics Vision</vt:lpstr>
      <vt:lpstr>Questions</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Pano</dc:creator>
  <cp:lastModifiedBy>Campbell, James F.</cp:lastModifiedBy>
  <cp:revision>114</cp:revision>
  <cp:lastPrinted>2015-10-27T23:05:30Z</cp:lastPrinted>
  <dcterms:created xsi:type="dcterms:W3CDTF">2015-11-12T22:10:05Z</dcterms:created>
  <dcterms:modified xsi:type="dcterms:W3CDTF">2015-12-04T21:25:06Z</dcterms:modified>
</cp:coreProperties>
</file>