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22"/>
  </p:notesMasterIdLst>
  <p:handoutMasterIdLst>
    <p:handoutMasterId r:id="rId23"/>
  </p:handoutMasterIdLst>
  <p:sldIdLst>
    <p:sldId id="256" r:id="rId2"/>
    <p:sldId id="268" r:id="rId3"/>
    <p:sldId id="257" r:id="rId4"/>
    <p:sldId id="259" r:id="rId5"/>
    <p:sldId id="260" r:id="rId6"/>
    <p:sldId id="266" r:id="rId7"/>
    <p:sldId id="269" r:id="rId8"/>
    <p:sldId id="271" r:id="rId9"/>
    <p:sldId id="274" r:id="rId10"/>
    <p:sldId id="272" r:id="rId11"/>
    <p:sldId id="263" r:id="rId12"/>
    <p:sldId id="277" r:id="rId13"/>
    <p:sldId id="278" r:id="rId14"/>
    <p:sldId id="279" r:id="rId15"/>
    <p:sldId id="264" r:id="rId16"/>
    <p:sldId id="275" r:id="rId17"/>
    <p:sldId id="281" r:id="rId18"/>
    <p:sldId id="276" r:id="rId19"/>
    <p:sldId id="267" r:id="rId20"/>
    <p:sldId id="280" r:id="rId21"/>
  </p:sldIdLst>
  <p:sldSz cx="9144000" cy="6858000" type="screen4x3"/>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9780" autoAdjust="0"/>
    <p:restoredTop sz="77073" autoAdjust="0"/>
  </p:normalViewPr>
  <p:slideViewPr>
    <p:cSldViewPr>
      <p:cViewPr>
        <p:scale>
          <a:sx n="66" d="100"/>
          <a:sy n="66" d="100"/>
        </p:scale>
        <p:origin x="-2142" y="-60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24"/>
    </p:cViewPr>
  </p:sorterViewPr>
  <p:notesViewPr>
    <p:cSldViewPr>
      <p:cViewPr varScale="1">
        <p:scale>
          <a:sx n="66" d="100"/>
          <a:sy n="66" d="100"/>
        </p:scale>
        <p:origin x="-2766" y="-120"/>
      </p:cViewPr>
      <p:guideLst>
        <p:guide orient="horz" pos="2928"/>
        <p:guide pos="2167"/>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chart1.xml><?xml version="1.0" encoding="utf-8"?>
<c:chartSpace xmlns:c="http://schemas.openxmlformats.org/drawingml/2006/chart" xmlns:a="http://schemas.openxmlformats.org/drawingml/2006/main" xmlns:r="http://schemas.openxmlformats.org/officeDocument/2006/relationships">
  <c:lang val="en-US"/>
  <c:chart>
    <c:plotArea>
      <c:layout>
        <c:manualLayout>
          <c:layoutTarget val="inner"/>
          <c:xMode val="edge"/>
          <c:yMode val="edge"/>
          <c:x val="8.8763885574909288E-2"/>
          <c:y val="6.6063968243639012E-2"/>
          <c:w val="0.63841207349081364"/>
          <c:h val="0.63785839786555643"/>
        </c:manualLayout>
      </c:layout>
      <c:barChart>
        <c:barDir val="col"/>
        <c:grouping val="clustered"/>
        <c:ser>
          <c:idx val="0"/>
          <c:order val="0"/>
          <c:tx>
            <c:strRef>
              <c:f>Sheet1!$B$1</c:f>
              <c:strCache>
                <c:ptCount val="1"/>
                <c:pt idx="0">
                  <c:v>Have Mentored</c:v>
                </c:pt>
              </c:strCache>
            </c:strRef>
          </c:tx>
          <c:cat>
            <c:strRef>
              <c:f>Sheet1!$A$2:$A$5</c:f>
              <c:strCache>
                <c:ptCount val="4"/>
                <c:pt idx="0">
                  <c:v>Pregnant or Parent</c:v>
                </c:pt>
                <c:pt idx="1">
                  <c:v>Parent in Prison</c:v>
                </c:pt>
                <c:pt idx="2">
                  <c:v>In Juvi System</c:v>
                </c:pt>
                <c:pt idx="3">
                  <c:v>Foster Care</c:v>
                </c:pt>
              </c:strCache>
            </c:strRef>
          </c:cat>
          <c:val>
            <c:numRef>
              <c:f>Sheet1!$B$2:$B$5</c:f>
              <c:numCache>
                <c:formatCode>General</c:formatCode>
                <c:ptCount val="4"/>
                <c:pt idx="0">
                  <c:v>17</c:v>
                </c:pt>
                <c:pt idx="1">
                  <c:v>17</c:v>
                </c:pt>
                <c:pt idx="2">
                  <c:v>16</c:v>
                </c:pt>
                <c:pt idx="3">
                  <c:v>11</c:v>
                </c:pt>
              </c:numCache>
            </c:numRef>
          </c:val>
        </c:ser>
        <c:ser>
          <c:idx val="1"/>
          <c:order val="1"/>
          <c:tx>
            <c:strRef>
              <c:f>Sheet1!$C$1</c:f>
              <c:strCache>
                <c:ptCount val="1"/>
                <c:pt idx="0">
                  <c:v>Willing to Mentor</c:v>
                </c:pt>
              </c:strCache>
            </c:strRef>
          </c:tx>
          <c:cat>
            <c:strRef>
              <c:f>Sheet1!$A$2:$A$5</c:f>
              <c:strCache>
                <c:ptCount val="4"/>
                <c:pt idx="0">
                  <c:v>Pregnant or Parent</c:v>
                </c:pt>
                <c:pt idx="1">
                  <c:v>Parent in Prison</c:v>
                </c:pt>
                <c:pt idx="2">
                  <c:v>In Juvi System</c:v>
                </c:pt>
                <c:pt idx="3">
                  <c:v>Foster Care</c:v>
                </c:pt>
              </c:strCache>
            </c:strRef>
          </c:cat>
          <c:val>
            <c:numRef>
              <c:f>Sheet1!$C$2:$C$5</c:f>
              <c:numCache>
                <c:formatCode>General</c:formatCode>
                <c:ptCount val="4"/>
                <c:pt idx="0">
                  <c:v>74</c:v>
                </c:pt>
                <c:pt idx="1">
                  <c:v>78</c:v>
                </c:pt>
                <c:pt idx="2">
                  <c:v>67</c:v>
                </c:pt>
                <c:pt idx="3">
                  <c:v>81</c:v>
                </c:pt>
              </c:numCache>
            </c:numRef>
          </c:val>
        </c:ser>
        <c:ser>
          <c:idx val="2"/>
          <c:order val="2"/>
          <c:tx>
            <c:strRef>
              <c:f>Sheet1!$D$1</c:f>
              <c:strCache>
                <c:ptCount val="1"/>
                <c:pt idx="0">
                  <c:v>Column1</c:v>
                </c:pt>
              </c:strCache>
            </c:strRef>
          </c:tx>
          <c:cat>
            <c:strRef>
              <c:f>Sheet1!$A$2:$A$5</c:f>
              <c:strCache>
                <c:ptCount val="4"/>
                <c:pt idx="0">
                  <c:v>Pregnant or Parent</c:v>
                </c:pt>
                <c:pt idx="1">
                  <c:v>Parent in Prison</c:v>
                </c:pt>
                <c:pt idx="2">
                  <c:v>In Juvi System</c:v>
                </c:pt>
                <c:pt idx="3">
                  <c:v>Foster Care</c:v>
                </c:pt>
              </c:strCache>
            </c:strRef>
          </c:cat>
          <c:val>
            <c:numRef>
              <c:f>Sheet1!$D$2:$D$5</c:f>
            </c:numRef>
          </c:val>
        </c:ser>
        <c:dLbls>
          <c:showVal val="1"/>
        </c:dLbls>
        <c:axId val="75697536"/>
        <c:axId val="75699328"/>
      </c:barChart>
      <c:catAx>
        <c:axId val="75697536"/>
        <c:scaling>
          <c:orientation val="minMax"/>
        </c:scaling>
        <c:axPos val="b"/>
        <c:tickLblPos val="nextTo"/>
        <c:crossAx val="75699328"/>
        <c:crosses val="autoZero"/>
        <c:auto val="1"/>
        <c:lblAlgn val="ctr"/>
        <c:lblOffset val="100"/>
      </c:catAx>
      <c:valAx>
        <c:axId val="75699328"/>
        <c:scaling>
          <c:orientation val="minMax"/>
        </c:scaling>
        <c:axPos val="l"/>
        <c:majorGridlines/>
        <c:numFmt formatCode="General" sourceLinked="1"/>
        <c:tickLblPos val="nextTo"/>
        <c:crossAx val="75697536"/>
        <c:crosses val="autoZero"/>
        <c:crossBetween val="between"/>
      </c:valAx>
    </c:plotArea>
    <c:legend>
      <c:legendPos val="r"/>
      <c:layout/>
    </c:legend>
    <c:plotVisOnly val="1"/>
  </c:chart>
  <c:txPr>
    <a:bodyPr/>
    <a:lstStyle/>
    <a:p>
      <a:pPr>
        <a:defRPr sz="1800"/>
      </a:pPr>
      <a:endParaRPr lang="en-US"/>
    </a:p>
  </c:txPr>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4820"/>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sz="quarter" idx="1"/>
          </p:nvPr>
        </p:nvSpPr>
        <p:spPr>
          <a:xfrm>
            <a:off x="3898102" y="0"/>
            <a:ext cx="2982119" cy="464820"/>
          </a:xfrm>
          <a:prstGeom prst="rect">
            <a:avLst/>
          </a:prstGeom>
        </p:spPr>
        <p:txBody>
          <a:bodyPr vert="horz" lIns="92446" tIns="46223" rIns="92446" bIns="46223" rtlCol="0"/>
          <a:lstStyle>
            <a:lvl1pPr algn="r">
              <a:defRPr sz="1200"/>
            </a:lvl1pPr>
          </a:lstStyle>
          <a:p>
            <a:fld id="{95BFCF39-B6F9-483F-A107-A7F2546C3763}" type="datetimeFigureOut">
              <a:rPr lang="en-US" smtClean="0"/>
              <a:pPr/>
              <a:t>4/22/2011</a:t>
            </a:fld>
            <a:endParaRPr lang="en-US"/>
          </a:p>
        </p:txBody>
      </p:sp>
      <p:sp>
        <p:nvSpPr>
          <p:cNvPr id="4" name="Footer Placeholder 3"/>
          <p:cNvSpPr>
            <a:spLocks noGrp="1"/>
          </p:cNvSpPr>
          <p:nvPr>
            <p:ph type="ftr" sz="quarter" idx="2"/>
          </p:nvPr>
        </p:nvSpPr>
        <p:spPr>
          <a:xfrm>
            <a:off x="0" y="8829967"/>
            <a:ext cx="2982119" cy="464820"/>
          </a:xfrm>
          <a:prstGeom prst="rect">
            <a:avLst/>
          </a:prstGeom>
        </p:spPr>
        <p:txBody>
          <a:bodyPr vert="horz" lIns="92446" tIns="46223" rIns="92446" bIns="46223" rtlCol="0" anchor="b"/>
          <a:lstStyle>
            <a:lvl1pPr algn="l">
              <a:defRPr sz="1200"/>
            </a:lvl1pPr>
          </a:lstStyle>
          <a:p>
            <a:endParaRPr lang="en-US"/>
          </a:p>
        </p:txBody>
      </p:sp>
      <p:sp>
        <p:nvSpPr>
          <p:cNvPr id="5" name="Slide Number Placeholder 4"/>
          <p:cNvSpPr>
            <a:spLocks noGrp="1"/>
          </p:cNvSpPr>
          <p:nvPr>
            <p:ph type="sldNum" sz="quarter" idx="3"/>
          </p:nvPr>
        </p:nvSpPr>
        <p:spPr>
          <a:xfrm>
            <a:off x="3898102" y="8829967"/>
            <a:ext cx="2982119" cy="464820"/>
          </a:xfrm>
          <a:prstGeom prst="rect">
            <a:avLst/>
          </a:prstGeom>
        </p:spPr>
        <p:txBody>
          <a:bodyPr vert="horz" lIns="92446" tIns="46223" rIns="92446" bIns="46223" rtlCol="0" anchor="b"/>
          <a:lstStyle>
            <a:lvl1pPr algn="r">
              <a:defRPr sz="1200"/>
            </a:lvl1pPr>
          </a:lstStyle>
          <a:p>
            <a:fld id="{B9700174-2F56-436A-9D48-F48F5AC67749}"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4820"/>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idx="1"/>
          </p:nvPr>
        </p:nvSpPr>
        <p:spPr>
          <a:xfrm>
            <a:off x="3898102" y="0"/>
            <a:ext cx="2982119" cy="464820"/>
          </a:xfrm>
          <a:prstGeom prst="rect">
            <a:avLst/>
          </a:prstGeom>
        </p:spPr>
        <p:txBody>
          <a:bodyPr vert="horz" lIns="92446" tIns="46223" rIns="92446" bIns="46223" rtlCol="0"/>
          <a:lstStyle>
            <a:lvl1pPr algn="r">
              <a:defRPr sz="1200"/>
            </a:lvl1pPr>
          </a:lstStyle>
          <a:p>
            <a:fld id="{F788B18A-09CE-45DD-B75A-6BE569A22F3F}" type="datetimeFigureOut">
              <a:rPr lang="en-US" smtClean="0"/>
              <a:pPr/>
              <a:t>4/22/2011</a:t>
            </a:fld>
            <a:endParaRPr lang="en-US"/>
          </a:p>
        </p:txBody>
      </p:sp>
      <p:sp>
        <p:nvSpPr>
          <p:cNvPr id="4" name="Slide Image Placeholder 3"/>
          <p:cNvSpPr>
            <a:spLocks noGrp="1" noRot="1" noChangeAspect="1"/>
          </p:cNvSpPr>
          <p:nvPr>
            <p:ph type="sldImg" idx="2"/>
          </p:nvPr>
        </p:nvSpPr>
        <p:spPr>
          <a:xfrm>
            <a:off x="1117600" y="696913"/>
            <a:ext cx="4648200" cy="3486150"/>
          </a:xfrm>
          <a:prstGeom prst="rect">
            <a:avLst/>
          </a:prstGeom>
          <a:noFill/>
          <a:ln w="12700">
            <a:solidFill>
              <a:prstClr val="black"/>
            </a:solidFill>
          </a:ln>
        </p:spPr>
        <p:txBody>
          <a:bodyPr vert="horz" lIns="92446" tIns="46223" rIns="92446" bIns="46223" rtlCol="0" anchor="ctr"/>
          <a:lstStyle/>
          <a:p>
            <a:endParaRPr lang="en-US"/>
          </a:p>
        </p:txBody>
      </p:sp>
      <p:sp>
        <p:nvSpPr>
          <p:cNvPr id="5" name="Notes Placeholder 4"/>
          <p:cNvSpPr>
            <a:spLocks noGrp="1"/>
          </p:cNvSpPr>
          <p:nvPr>
            <p:ph type="body" sz="quarter" idx="3"/>
          </p:nvPr>
        </p:nvSpPr>
        <p:spPr>
          <a:xfrm>
            <a:off x="688182" y="4415790"/>
            <a:ext cx="5505450" cy="4183380"/>
          </a:xfrm>
          <a:prstGeom prst="rect">
            <a:avLst/>
          </a:prstGeom>
        </p:spPr>
        <p:txBody>
          <a:bodyPr vert="horz" lIns="92446" tIns="46223" rIns="92446" bIns="46223"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82119" cy="464820"/>
          </a:xfrm>
          <a:prstGeom prst="rect">
            <a:avLst/>
          </a:prstGeom>
        </p:spPr>
        <p:txBody>
          <a:bodyPr vert="horz" lIns="92446" tIns="46223" rIns="92446" bIns="46223" rtlCol="0" anchor="b"/>
          <a:lstStyle>
            <a:lvl1pPr algn="l">
              <a:defRPr sz="1200"/>
            </a:lvl1pPr>
          </a:lstStyle>
          <a:p>
            <a:endParaRPr lang="en-US"/>
          </a:p>
        </p:txBody>
      </p:sp>
      <p:sp>
        <p:nvSpPr>
          <p:cNvPr id="7" name="Slide Number Placeholder 6"/>
          <p:cNvSpPr>
            <a:spLocks noGrp="1"/>
          </p:cNvSpPr>
          <p:nvPr>
            <p:ph type="sldNum" sz="quarter" idx="5"/>
          </p:nvPr>
        </p:nvSpPr>
        <p:spPr>
          <a:xfrm>
            <a:off x="3898102" y="8829967"/>
            <a:ext cx="2982119" cy="464820"/>
          </a:xfrm>
          <a:prstGeom prst="rect">
            <a:avLst/>
          </a:prstGeom>
        </p:spPr>
        <p:txBody>
          <a:bodyPr vert="horz" lIns="92446" tIns="46223" rIns="92446" bIns="46223" rtlCol="0" anchor="b"/>
          <a:lstStyle>
            <a:lvl1pPr algn="r">
              <a:defRPr sz="1200"/>
            </a:lvl1pPr>
          </a:lstStyle>
          <a:p>
            <a:fld id="{5867232D-095E-498E-B295-CD7250AA055A}"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867232D-095E-498E-B295-CD7250AA055A}"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867232D-095E-498E-B295-CD7250AA055A}"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867232D-095E-498E-B295-CD7250AA055A}"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867232D-095E-498E-B295-CD7250AA055A}"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867232D-095E-498E-B295-CD7250AA055A}"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97706" y="4343400"/>
            <a:ext cx="5505450" cy="4183380"/>
          </a:xfrm>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867232D-095E-498E-B295-CD7250AA055A}"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867232D-095E-498E-B295-CD7250AA055A}"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73906" y="4343400"/>
            <a:ext cx="5505450" cy="4183380"/>
          </a:xfrm>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867232D-095E-498E-B295-CD7250AA055A}"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867232D-095E-498E-B295-CD7250AA055A}"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867232D-095E-498E-B295-CD7250AA055A}"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867232D-095E-498E-B295-CD7250AA055A}"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867232D-095E-498E-B295-CD7250AA055A}"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867232D-095E-498E-B295-CD7250AA055A}" type="slidenum">
              <a:rPr lang="en-US" smtClean="0"/>
              <a:pPr/>
              <a:t>20</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867232D-095E-498E-B295-CD7250AA055A}"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867232D-095E-498E-B295-CD7250AA055A}"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endParaRPr lang="en-US" dirty="0"/>
          </a:p>
        </p:txBody>
      </p:sp>
      <p:sp>
        <p:nvSpPr>
          <p:cNvPr id="4" name="Slide Number Placeholder 3"/>
          <p:cNvSpPr>
            <a:spLocks noGrp="1"/>
          </p:cNvSpPr>
          <p:nvPr>
            <p:ph type="sldNum" sz="quarter" idx="10"/>
          </p:nvPr>
        </p:nvSpPr>
        <p:spPr/>
        <p:txBody>
          <a:bodyPr/>
          <a:lstStyle/>
          <a:p>
            <a:fld id="{5867232D-095E-498E-B295-CD7250AA055A}"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p:txBody>
          <a:bodyPr/>
          <a:lstStyle/>
          <a:p>
            <a:fld id="{702B7306-5672-4E69-A908-41DA278832EE}" type="slidenum">
              <a:rPr lang="en-US"/>
              <a:pPr/>
              <a:t>6</a:t>
            </a:fld>
            <a:endParaRPr lang="en-US"/>
          </a:p>
        </p:txBody>
      </p:sp>
      <p:sp>
        <p:nvSpPr>
          <p:cNvPr id="24579" name="Rectangle 2"/>
          <p:cNvSpPr>
            <a:spLocks noGrp="1" noRot="1" noChangeAspect="1" noChangeArrowheads="1"/>
          </p:cNvSpPr>
          <p:nvPr>
            <p:ph type="sldImg"/>
          </p:nvPr>
        </p:nvSpPr>
        <p:spPr bwMode="auto">
          <a:solidFill>
            <a:srgbClr val="FFFFFF"/>
          </a:solidFill>
          <a:ln>
            <a:solidFill>
              <a:srgbClr val="000000"/>
            </a:solidFill>
            <a:miter lim="800000"/>
            <a:headEnd/>
            <a:tailEnd/>
          </a:ln>
        </p:spPr>
      </p:sp>
      <p:sp>
        <p:nvSpPr>
          <p:cNvPr id="24580" name="Rectangle 3"/>
          <p:cNvSpPr>
            <a:spLocks noGrp="1" noChangeArrowheads="1"/>
          </p:cNvSpPr>
          <p:nvPr>
            <p:ph type="body" idx="1"/>
          </p:nvPr>
        </p:nvSpPr>
        <p:spPr bwMode="auto">
          <a:xfrm>
            <a:off x="917575" y="4415790"/>
            <a:ext cx="5046663" cy="4183380"/>
          </a:xfrm>
          <a:solidFill>
            <a:srgbClr val="FFFFFF"/>
          </a:solidFill>
          <a:ln>
            <a:solidFill>
              <a:srgbClr val="000000"/>
            </a:solidFill>
            <a:miter lim="800000"/>
            <a:headEnd/>
            <a:tailEnd/>
          </a:ln>
        </p:spPr>
        <p:txBody>
          <a:bodyPr wrap="square" lIns="92441" tIns="46221" rIns="92441" bIns="46221" numCol="1" anchor="t" anchorCtr="0" compatLnSpc="1">
            <a:prstTxWarp prst="textNoShape">
              <a:avLst/>
            </a:prstTxWarp>
          </a:bodyPr>
          <a:lstStyle/>
          <a:p>
            <a:pPr eaLnBrk="1" hangingPunct="1"/>
            <a:endParaRPr lang="en-US" smtClean="0">
              <a:latin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867232D-095E-498E-B295-CD7250AA055A}"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867232D-095E-498E-B295-CD7250AA055A}"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867232D-095E-498E-B295-CD7250AA055A}"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1"/>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2DAF69B9-97C1-41F0-ABEA-094DDC45E679}" type="datetime1">
              <a:rPr lang="en-US" smtClean="0"/>
              <a:pPr/>
              <a:t>4/22/2011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2CA97DD4-6289-411D-9566-FB9BA34F03B5}"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3F3D2C0-044B-4B32-948E-1262720931C2}" type="datetime1">
              <a:rPr lang="en-US" smtClean="0"/>
              <a:pPr/>
              <a:t>4/22/2011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A97DD4-6289-411D-9566-FB9BA34F03B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0B15BD5-924C-4550-B325-4A96C6CBA134}" type="datetime1">
              <a:rPr lang="en-US" smtClean="0"/>
              <a:pPr/>
              <a:t>4/22/2011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A97DD4-6289-411D-9566-FB9BA34F03B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0E54B77-B83C-4DF6-AC99-5096A090DD9A}" type="datetime1">
              <a:rPr lang="en-US" smtClean="0"/>
              <a:pPr/>
              <a:t>4/22/2011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A97DD4-6289-411D-9566-FB9BA34F03B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C7247D3-FA22-422D-A688-958BF7C7591C}" type="datetime1">
              <a:rPr lang="en-US" smtClean="0"/>
              <a:pPr/>
              <a:t>4/22/2011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A97DD4-6289-411D-9566-FB9BA34F03B5}"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82AED5D-3710-4699-80D8-867E51E09842}" type="datetime1">
              <a:rPr lang="en-US" smtClean="0"/>
              <a:pPr/>
              <a:t>4/22/2011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A97DD4-6289-411D-9566-FB9BA34F03B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F5DC5C8F-9DC9-4B32-A0A3-497D4D014F5C}" type="datetime1">
              <a:rPr lang="en-US" smtClean="0"/>
              <a:pPr/>
              <a:t>4/22/2011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CA97DD4-6289-411D-9566-FB9BA34F03B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5C88B8E-92FE-4036-A503-A32A4EDC6820}" type="datetime1">
              <a:rPr lang="en-US" smtClean="0"/>
              <a:pPr/>
              <a:t>4/22/2011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CA97DD4-6289-411D-9566-FB9BA34F03B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DCC279-A12E-48F4-8658-E34C9179F72E}" type="datetime1">
              <a:rPr lang="en-US" smtClean="0"/>
              <a:pPr/>
              <a:t>4/22/2011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CA97DD4-6289-411D-9566-FB9BA34F03B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E505E58-8F53-47C2-821F-295F5EE8DF8C}" type="datetime1">
              <a:rPr lang="en-US" smtClean="0"/>
              <a:pPr/>
              <a:t>4/22/2011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A97DD4-6289-411D-9566-FB9BA34F03B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F93F52B-BC05-4071-84E9-DA7D78B5DABA}" type="datetime1">
              <a:rPr lang="en-US" smtClean="0"/>
              <a:pPr/>
              <a:t>4/22/2011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2CA97DD4-6289-411D-9566-FB9BA34F03B5}"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C610EC3-5527-4E73-948A-1910AF7D4C61}" type="datetime1">
              <a:rPr lang="en-US" smtClean="0"/>
              <a:pPr/>
              <a:t>4/22/2011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CA97DD4-6289-411D-9566-FB9BA34F03B5}"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ideo" Target="file:///\\stl.umsl.edu\steamboat\p\porterfielda\my%20documents\Downloads\With_Your_Help.wmv" TargetMode="Externa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hyperlink" Target="http://www.nationalmentoringmonth.org/video/#reelpeople"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9200" y="1828800"/>
            <a:ext cx="6858000" cy="2301240"/>
          </a:xfrm>
        </p:spPr>
        <p:txBody>
          <a:bodyPr>
            <a:noAutofit/>
          </a:bodyPr>
          <a:lstStyle/>
          <a:p>
            <a:r>
              <a:rPr lang="en-US" sz="3600" dirty="0" smtClean="0">
                <a:latin typeface="+mn-lt"/>
                <a:cs typeface="Aharoni" pitchFamily="2" charset="-79"/>
              </a:rPr>
              <a:t>Beyond the Veil of Mentoring: </a:t>
            </a:r>
            <a:br>
              <a:rPr lang="en-US" sz="3600" dirty="0" smtClean="0">
                <a:latin typeface="+mn-lt"/>
                <a:cs typeface="Aharoni" pitchFamily="2" charset="-79"/>
              </a:rPr>
            </a:br>
            <a:r>
              <a:rPr lang="en-US" sz="3600" dirty="0" smtClean="0">
                <a:latin typeface="+mn-lt"/>
                <a:cs typeface="Aharoni" pitchFamily="2" charset="-79"/>
              </a:rPr>
              <a:t>What Really Works in Reducing Youth Risk</a:t>
            </a:r>
            <a:br>
              <a:rPr lang="en-US" sz="3600" dirty="0" smtClean="0">
                <a:latin typeface="+mn-lt"/>
                <a:cs typeface="Aharoni" pitchFamily="2" charset="-79"/>
              </a:rPr>
            </a:br>
            <a:r>
              <a:rPr lang="en-US" sz="3600" dirty="0" smtClean="0">
                <a:latin typeface="+mn-lt"/>
                <a:cs typeface="Aharoni" pitchFamily="2" charset="-79"/>
              </a:rPr>
              <a:t/>
            </a:r>
            <a:br>
              <a:rPr lang="en-US" sz="3600" dirty="0" smtClean="0">
                <a:latin typeface="+mn-lt"/>
                <a:cs typeface="Aharoni" pitchFamily="2" charset="-79"/>
              </a:rPr>
            </a:br>
            <a:r>
              <a:rPr lang="en-US" sz="3600" dirty="0" smtClean="0">
                <a:latin typeface="+mn-lt"/>
                <a:cs typeface="Aharoni" pitchFamily="2" charset="-79"/>
              </a:rPr>
              <a:t>10</a:t>
            </a:r>
            <a:r>
              <a:rPr lang="en-US" sz="3600" baseline="30000" dirty="0" smtClean="0">
                <a:latin typeface="+mn-lt"/>
                <a:cs typeface="Aharoni" pitchFamily="2" charset="-79"/>
              </a:rPr>
              <a:t>th</a:t>
            </a:r>
            <a:r>
              <a:rPr lang="en-US" sz="3600" dirty="0" smtClean="0">
                <a:latin typeface="+mn-lt"/>
                <a:cs typeface="Aharoni" pitchFamily="2" charset="-79"/>
              </a:rPr>
              <a:t> Annual Youth Violence Prevention Conference</a:t>
            </a:r>
            <a:endParaRPr lang="en-US" sz="3600" dirty="0">
              <a:latin typeface="+mn-lt"/>
              <a:cs typeface="Aharoni" pitchFamily="2" charset="-79"/>
            </a:endParaRPr>
          </a:p>
        </p:txBody>
      </p:sp>
      <p:sp>
        <p:nvSpPr>
          <p:cNvPr id="3" name="Subtitle 2"/>
          <p:cNvSpPr>
            <a:spLocks noGrp="1"/>
          </p:cNvSpPr>
          <p:nvPr>
            <p:ph type="subTitle" idx="1"/>
          </p:nvPr>
        </p:nvSpPr>
        <p:spPr>
          <a:xfrm>
            <a:off x="533400" y="4724400"/>
            <a:ext cx="8305800" cy="1710396"/>
          </a:xfrm>
        </p:spPr>
        <p:txBody>
          <a:bodyPr>
            <a:noAutofit/>
          </a:bodyPr>
          <a:lstStyle/>
          <a:p>
            <a:r>
              <a:rPr lang="en-US" sz="1600" b="1" dirty="0" smtClean="0"/>
              <a:t>Sharon D. Johnson</a:t>
            </a:r>
          </a:p>
          <a:p>
            <a:r>
              <a:rPr lang="en-US" sz="1600" b="1" dirty="0" smtClean="0"/>
              <a:t>Associate Professor</a:t>
            </a:r>
          </a:p>
          <a:p>
            <a:r>
              <a:rPr lang="en-US" sz="1600" b="1" dirty="0" smtClean="0"/>
              <a:t>School of Social Work</a:t>
            </a:r>
          </a:p>
          <a:p>
            <a:r>
              <a:rPr lang="en-US" sz="1600" b="1" dirty="0" smtClean="0"/>
              <a:t>University of Missouri-St. Louis</a:t>
            </a:r>
            <a:endParaRPr lang="en-US" sz="1600" b="1" dirty="0"/>
          </a:p>
        </p:txBody>
      </p:sp>
      <p:sp>
        <p:nvSpPr>
          <p:cNvPr id="4" name="Slide Number Placeholder 3"/>
          <p:cNvSpPr>
            <a:spLocks noGrp="1"/>
          </p:cNvSpPr>
          <p:nvPr>
            <p:ph type="sldNum" sz="quarter" idx="12"/>
          </p:nvPr>
        </p:nvSpPr>
        <p:spPr/>
        <p:txBody>
          <a:bodyPr/>
          <a:lstStyle/>
          <a:p>
            <a:fld id="{2CA97DD4-6289-411D-9566-FB9BA34F03B5}"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p:spPr>
        <p:txBody>
          <a:bodyPr/>
          <a:lstStyle/>
          <a:p>
            <a:r>
              <a:rPr lang="en-US" dirty="0" smtClean="0"/>
              <a:t>Limitations of Mentoring</a:t>
            </a:r>
            <a:endParaRPr lang="en-US" dirty="0"/>
          </a:p>
        </p:txBody>
      </p:sp>
      <p:sp>
        <p:nvSpPr>
          <p:cNvPr id="5" name="Content Placeholder 4"/>
          <p:cNvSpPr>
            <a:spLocks noGrp="1"/>
          </p:cNvSpPr>
          <p:nvPr>
            <p:ph idx="1"/>
          </p:nvPr>
        </p:nvSpPr>
        <p:spPr>
          <a:xfrm>
            <a:off x="457200" y="1600200"/>
            <a:ext cx="8229600" cy="4724400"/>
          </a:xfrm>
        </p:spPr>
        <p:txBody>
          <a:bodyPr>
            <a:normAutofit/>
          </a:bodyPr>
          <a:lstStyle/>
          <a:p>
            <a:r>
              <a:rPr lang="en-US" dirty="0" smtClean="0"/>
              <a:t>Lack of continuity in the mentoring relationship</a:t>
            </a:r>
          </a:p>
          <a:p>
            <a:pPr lvl="1"/>
            <a:r>
              <a:rPr lang="en-US" dirty="0" smtClean="0"/>
              <a:t>One study indicated that only 64% of youth were still meeting with their original mentor at 1</a:t>
            </a:r>
            <a:r>
              <a:rPr lang="en-US" baseline="30000" dirty="0" smtClean="0"/>
              <a:t>st</a:t>
            </a:r>
            <a:r>
              <a:rPr lang="en-US" dirty="0" smtClean="0"/>
              <a:t> follow-up </a:t>
            </a:r>
            <a:r>
              <a:rPr lang="en-US" sz="2000" dirty="0" smtClean="0"/>
              <a:t>(Schwartz et al, 2010).</a:t>
            </a:r>
          </a:p>
          <a:p>
            <a:pPr lvl="1">
              <a:buNone/>
            </a:pPr>
            <a:endParaRPr lang="en-US" sz="2000" dirty="0" smtClean="0"/>
          </a:p>
          <a:p>
            <a:pPr lvl="1"/>
            <a:r>
              <a:rPr lang="en-US" dirty="0" smtClean="0"/>
              <a:t>Youth experienced drops in self-worth and perceived scholastic competence  when in relationships that terminated within 3 months </a:t>
            </a:r>
            <a:r>
              <a:rPr lang="en-US" sz="2000" dirty="0" smtClean="0"/>
              <a:t>(Grossman &amp; Rhodes, 2002).</a:t>
            </a:r>
          </a:p>
          <a:p>
            <a:pPr lvl="1">
              <a:buNone/>
            </a:pPr>
            <a:endParaRPr lang="en-US" sz="2000" dirty="0" smtClean="0"/>
          </a:p>
          <a:p>
            <a:pPr lvl="1"/>
            <a:r>
              <a:rPr lang="en-US" dirty="0" smtClean="0"/>
              <a:t>Termination more likely among older adolescents, youth with emotional, sexual or physical abuse </a:t>
            </a:r>
            <a:r>
              <a:rPr lang="en-US" sz="2000" dirty="0" smtClean="0"/>
              <a:t>(Grossman &amp; Rhodes, 2002).</a:t>
            </a:r>
          </a:p>
          <a:p>
            <a:endParaRPr lang="en-US" dirty="0" smtClean="0"/>
          </a:p>
          <a:p>
            <a:pPr lvl="1">
              <a:buNone/>
            </a:pPr>
            <a:endParaRPr lang="en-US" dirty="0" smtClean="0"/>
          </a:p>
          <a:p>
            <a:pPr lvl="1">
              <a:buNone/>
            </a:pPr>
            <a:endParaRPr lang="en-US" dirty="0" smtClean="0"/>
          </a:p>
          <a:p>
            <a:pPr>
              <a:buNone/>
            </a:pPr>
            <a:endParaRPr lang="en-US" dirty="0"/>
          </a:p>
        </p:txBody>
      </p:sp>
      <p:sp>
        <p:nvSpPr>
          <p:cNvPr id="6" name="Slide Number Placeholder 5"/>
          <p:cNvSpPr>
            <a:spLocks noGrp="1"/>
          </p:cNvSpPr>
          <p:nvPr>
            <p:ph type="sldNum" sz="quarter" idx="12"/>
          </p:nvPr>
        </p:nvSpPr>
        <p:spPr/>
        <p:txBody>
          <a:bodyPr/>
          <a:lstStyle/>
          <a:p>
            <a:fld id="{2CA97DD4-6289-411D-9566-FB9BA34F03B5}" type="slidenum">
              <a:rPr lang="en-US" smtClean="0"/>
              <a:pPr/>
              <a:t>10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linds(horizont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animEffect transition="in" filter="blinds(horizontal)">
                                      <p:cBhvr>
                                        <p:cTn id="17" dur="500"/>
                                        <p:tgtEl>
                                          <p:spTgt spid="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5">
                                            <p:txEl>
                                              <p:pRg st="5" end="5"/>
                                            </p:txEl>
                                          </p:spTgt>
                                        </p:tgtEl>
                                        <p:attrNameLst>
                                          <p:attrName>style.visibility</p:attrName>
                                        </p:attrNameLst>
                                      </p:cBhvr>
                                      <p:to>
                                        <p:strVal val="visible"/>
                                      </p:to>
                                    </p:set>
                                    <p:animEffect transition="in" filter="blinds(horizontal)">
                                      <p:cBhvr>
                                        <p:cTn id="22"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04088"/>
            <a:ext cx="8229600" cy="743712"/>
          </a:xfrm>
        </p:spPr>
        <p:txBody>
          <a:bodyPr>
            <a:normAutofit/>
          </a:bodyPr>
          <a:lstStyle/>
          <a:p>
            <a:r>
              <a:rPr lang="en-US" sz="4000" b="1" dirty="0" smtClean="0"/>
              <a:t>Limitations of Mentoring</a:t>
            </a:r>
            <a:endParaRPr lang="en-US" sz="4000" b="1" dirty="0"/>
          </a:p>
        </p:txBody>
      </p:sp>
      <p:sp>
        <p:nvSpPr>
          <p:cNvPr id="2" name="Content Placeholder 1"/>
          <p:cNvSpPr>
            <a:spLocks noGrp="1"/>
          </p:cNvSpPr>
          <p:nvPr>
            <p:ph idx="1"/>
          </p:nvPr>
        </p:nvSpPr>
        <p:spPr>
          <a:xfrm>
            <a:off x="457200" y="1676400"/>
            <a:ext cx="8229600" cy="4648200"/>
          </a:xfrm>
        </p:spPr>
        <p:txBody>
          <a:bodyPr>
            <a:normAutofit/>
          </a:bodyPr>
          <a:lstStyle/>
          <a:p>
            <a:r>
              <a:rPr lang="en-US" dirty="0" smtClean="0"/>
              <a:t>E-mentoring</a:t>
            </a:r>
          </a:p>
          <a:p>
            <a:pPr lvl="1"/>
            <a:r>
              <a:rPr lang="en-US" dirty="0" smtClean="0"/>
              <a:t>Highly regarded by youth and youth centered, but few “deep” connections between youth and mentor (Rhodes et al, 2006).</a:t>
            </a:r>
          </a:p>
          <a:p>
            <a:r>
              <a:rPr lang="en-US" dirty="0" smtClean="0"/>
              <a:t>Mentoring can shield depression but can’t resolve depression if already present (</a:t>
            </a:r>
            <a:r>
              <a:rPr lang="en-US" dirty="0" err="1" smtClean="0"/>
              <a:t>Bauldrey</a:t>
            </a:r>
            <a:r>
              <a:rPr lang="en-US" dirty="0" smtClean="0"/>
              <a:t>, 2006).</a:t>
            </a:r>
          </a:p>
          <a:p>
            <a:pPr>
              <a:buNone/>
            </a:pPr>
            <a:endParaRPr lang="en-US" dirty="0" smtClean="0"/>
          </a:p>
          <a:p>
            <a:r>
              <a:rPr lang="en-US" dirty="0" smtClean="0"/>
              <a:t>Mentoring can slow onset of negative behaviors but can’t prevent the occurrence of these behaviors (Grossman &amp; Rhodes, 2002).</a:t>
            </a:r>
          </a:p>
        </p:txBody>
      </p:sp>
      <p:sp>
        <p:nvSpPr>
          <p:cNvPr id="4" name="Slide Number Placeholder 3"/>
          <p:cNvSpPr>
            <a:spLocks noGrp="1"/>
          </p:cNvSpPr>
          <p:nvPr>
            <p:ph type="sldNum" sz="quarter" idx="12"/>
          </p:nvPr>
        </p:nvSpPr>
        <p:spPr/>
        <p:txBody>
          <a:bodyPr/>
          <a:lstStyle/>
          <a:p>
            <a:fld id="{2CA97DD4-6289-411D-9566-FB9BA34F03B5}" type="slidenum">
              <a:rPr lang="en-US" smtClean="0"/>
              <a:pPr/>
              <a:t>11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linds(horizont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20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fade">
                                      <p:cBhvr>
                                        <p:cTn id="22" dur="20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fontScale="90000"/>
          </a:bodyPr>
          <a:lstStyle/>
          <a:p>
            <a:r>
              <a:rPr lang="en-US" dirty="0" smtClean="0"/>
              <a:t>Limitations of Mentoring</a:t>
            </a:r>
            <a:endParaRPr lang="en-US" dirty="0"/>
          </a:p>
        </p:txBody>
      </p:sp>
      <p:sp>
        <p:nvSpPr>
          <p:cNvPr id="3" name="Content Placeholder 2"/>
          <p:cNvSpPr>
            <a:spLocks noGrp="1"/>
          </p:cNvSpPr>
          <p:nvPr>
            <p:ph idx="1"/>
          </p:nvPr>
        </p:nvSpPr>
        <p:spPr>
          <a:xfrm>
            <a:off x="457200" y="1676400"/>
            <a:ext cx="8229600" cy="4572000"/>
          </a:xfrm>
        </p:spPr>
        <p:txBody>
          <a:bodyPr/>
          <a:lstStyle/>
          <a:p>
            <a:r>
              <a:rPr lang="en-US" dirty="0" smtClean="0"/>
              <a:t>Mentoring of Special Populations</a:t>
            </a:r>
          </a:p>
          <a:p>
            <a:pPr lvl="1"/>
            <a:r>
              <a:rPr lang="en-US" dirty="0" smtClean="0"/>
              <a:t>Have you mentored a youth in a unique situation and are you willing to….?</a:t>
            </a:r>
          </a:p>
          <a:p>
            <a:pPr lvl="1"/>
            <a:endParaRPr lang="en-US" dirty="0" smtClean="0"/>
          </a:p>
          <a:p>
            <a:endParaRPr lang="en-US" dirty="0" smtClean="0"/>
          </a:p>
          <a:p>
            <a:pPr>
              <a:buNone/>
            </a:pPr>
            <a:endParaRPr lang="en-US" dirty="0"/>
          </a:p>
        </p:txBody>
      </p:sp>
      <p:sp>
        <p:nvSpPr>
          <p:cNvPr id="4" name="TextBox 3"/>
          <p:cNvSpPr txBox="1"/>
          <p:nvPr/>
        </p:nvSpPr>
        <p:spPr>
          <a:xfrm>
            <a:off x="685800" y="6324600"/>
            <a:ext cx="7620000" cy="369332"/>
          </a:xfrm>
          <a:prstGeom prst="rect">
            <a:avLst/>
          </a:prstGeom>
          <a:noFill/>
        </p:spPr>
        <p:txBody>
          <a:bodyPr wrap="square" rtlCol="0">
            <a:spAutoFit/>
          </a:bodyPr>
          <a:lstStyle/>
          <a:p>
            <a:r>
              <a:rPr lang="en-US" dirty="0" smtClean="0"/>
              <a:t>Mentoring in America, Survey of 1,000 US citizens in 2005-</a:t>
            </a:r>
            <a:endParaRPr lang="en-US" dirty="0"/>
          </a:p>
        </p:txBody>
      </p:sp>
      <p:graphicFrame>
        <p:nvGraphicFramePr>
          <p:cNvPr id="5" name="Chart 4"/>
          <p:cNvGraphicFramePr/>
          <p:nvPr/>
        </p:nvGraphicFramePr>
        <p:xfrm>
          <a:off x="990600" y="3200400"/>
          <a:ext cx="7543800" cy="3073400"/>
        </p:xfrm>
        <a:graphic>
          <a:graphicData uri="http://schemas.openxmlformats.org/drawingml/2006/chart">
            <c:chart xmlns:c="http://schemas.openxmlformats.org/drawingml/2006/chart" xmlns:r="http://schemas.openxmlformats.org/officeDocument/2006/relationships" r:id="rId3"/>
          </a:graphicData>
        </a:graphic>
      </p:graphicFrame>
      <p:sp>
        <p:nvSpPr>
          <p:cNvPr id="6" name="Slide Number Placeholder 5"/>
          <p:cNvSpPr>
            <a:spLocks noGrp="1"/>
          </p:cNvSpPr>
          <p:nvPr>
            <p:ph type="sldNum" sz="quarter" idx="12"/>
          </p:nvPr>
        </p:nvSpPr>
        <p:spPr/>
        <p:txBody>
          <a:bodyPr/>
          <a:lstStyle/>
          <a:p>
            <a:fld id="{2CA97DD4-6289-411D-9566-FB9BA34F03B5}" type="slidenum">
              <a:rPr lang="en-US" smtClean="0"/>
              <a:pPr/>
              <a:t>12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linds(horizontal)">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9"/>
          <p:cNvGraphicFramePr>
            <a:graphicFrameLocks noGrp="1"/>
          </p:cNvGraphicFramePr>
          <p:nvPr/>
        </p:nvGraphicFramePr>
        <p:xfrm>
          <a:off x="381000" y="1676400"/>
          <a:ext cx="8382000" cy="1188720"/>
        </p:xfrm>
        <a:graphic>
          <a:graphicData uri="http://schemas.openxmlformats.org/drawingml/2006/table">
            <a:tbl>
              <a:tblPr firstRow="1" bandRow="1">
                <a:tableStyleId>{F5AB1C69-6EDB-4FF4-983F-18BD219EF322}</a:tableStyleId>
              </a:tblPr>
              <a:tblGrid>
                <a:gridCol w="2438400"/>
                <a:gridCol w="5943600"/>
              </a:tblGrid>
              <a:tr h="1038641">
                <a:tc>
                  <a:txBody>
                    <a:bodyPr/>
                    <a:lstStyle/>
                    <a:p>
                      <a:r>
                        <a:rPr kumimoji="0" lang="en-US" sz="1800" kern="1200" baseline="0" dirty="0" smtClean="0"/>
                        <a:t>0-2</a:t>
                      </a:r>
                      <a:endParaRPr lang="en-US" sz="1800" dirty="0"/>
                    </a:p>
                    <a:p>
                      <a:r>
                        <a:rPr kumimoji="0" lang="en-US" sz="1800" kern="1200" baseline="0" dirty="0" smtClean="0"/>
                        <a:t>Trust and attachment</a:t>
                      </a:r>
                      <a:endParaRPr lang="en-US" sz="1800" dirty="0"/>
                    </a:p>
                  </a:txBody>
                  <a:tcPr>
                    <a:solidFill>
                      <a:schemeClr val="tx2">
                        <a:lumMod val="60000"/>
                        <a:lumOff val="40000"/>
                      </a:schemeClr>
                    </a:solidFill>
                  </a:tcPr>
                </a:tc>
                <a:tc>
                  <a:txBody>
                    <a:bodyPr/>
                    <a:lstStyle/>
                    <a:p>
                      <a:r>
                        <a:rPr kumimoji="0" lang="en-US" sz="1800" kern="1200" baseline="0" dirty="0" smtClean="0"/>
                        <a:t>Quality and impact of mentoring relationships is based on the closeness of the bond between mentor and mentee.   For mentees with trust and attachment challenges, developing that bond may be difficult.</a:t>
                      </a:r>
                      <a:endParaRPr kumimoji="0" lang="en-US" sz="1800" kern="1200" baseline="0" dirty="0" smtClean="0">
                        <a:solidFill>
                          <a:schemeClr val="dk1"/>
                        </a:solidFill>
                        <a:latin typeface="+mn-lt"/>
                        <a:ea typeface="+mn-ea"/>
                        <a:cs typeface="+mn-cs"/>
                      </a:endParaRPr>
                    </a:p>
                  </a:txBody>
                  <a:tcPr>
                    <a:solidFill>
                      <a:schemeClr val="tx2">
                        <a:lumMod val="60000"/>
                        <a:lumOff val="40000"/>
                      </a:schemeClr>
                    </a:solidFill>
                  </a:tcPr>
                </a:tc>
              </a:tr>
            </a:tbl>
          </a:graphicData>
        </a:graphic>
      </p:graphicFrame>
      <p:graphicFrame>
        <p:nvGraphicFramePr>
          <p:cNvPr id="11" name="Table 10"/>
          <p:cNvGraphicFramePr>
            <a:graphicFrameLocks noGrp="1"/>
          </p:cNvGraphicFramePr>
          <p:nvPr/>
        </p:nvGraphicFramePr>
        <p:xfrm>
          <a:off x="381000" y="2895600"/>
          <a:ext cx="8382000" cy="1737360"/>
        </p:xfrm>
        <a:graphic>
          <a:graphicData uri="http://schemas.openxmlformats.org/drawingml/2006/table">
            <a:tbl>
              <a:tblPr firstRow="1" bandRow="1">
                <a:tableStyleId>{F5AB1C69-6EDB-4FF4-983F-18BD219EF322}</a:tableStyleId>
              </a:tblPr>
              <a:tblGrid>
                <a:gridCol w="2438400"/>
                <a:gridCol w="5943600"/>
              </a:tblGrid>
              <a:tr h="1295400">
                <a:tc>
                  <a:txBody>
                    <a:bodyPr/>
                    <a:lstStyle/>
                    <a:p>
                      <a:r>
                        <a:rPr kumimoji="0" lang="en-US" sz="1800" kern="1200" baseline="0" dirty="0" smtClean="0"/>
                        <a:t>2-6</a:t>
                      </a:r>
                      <a:endParaRPr lang="en-US" sz="1800" dirty="0"/>
                    </a:p>
                    <a:p>
                      <a:r>
                        <a:rPr kumimoji="0" lang="en-US" sz="1800" kern="1200" baseline="0" dirty="0" smtClean="0"/>
                        <a:t>Separation anxiety</a:t>
                      </a:r>
                      <a:endParaRPr lang="en-US" sz="1800" dirty="0"/>
                    </a:p>
                  </a:txBody>
                  <a:tcPr/>
                </a:tc>
                <a:tc>
                  <a:txBody>
                    <a:bodyPr/>
                    <a:lstStyle/>
                    <a:p>
                      <a:r>
                        <a:rPr kumimoji="0" lang="en-US" sz="1800" kern="1200" baseline="0" dirty="0" smtClean="0"/>
                        <a:t>Mentees with separation anxiety may have difficulty establishing appropriate boundaries in relationships. This could manifest itself as being overly needy/attached or, conversely, by remaining detached and distant to prevent future disappointment.</a:t>
                      </a:r>
                      <a:endParaRPr lang="en-US" sz="1800" dirty="0" smtClean="0"/>
                    </a:p>
                  </a:txBody>
                  <a:tcPr/>
                </a:tc>
              </a:tr>
            </a:tbl>
          </a:graphicData>
        </a:graphic>
      </p:graphicFrame>
      <p:graphicFrame>
        <p:nvGraphicFramePr>
          <p:cNvPr id="12" name="Table 11"/>
          <p:cNvGraphicFramePr>
            <a:graphicFrameLocks noGrp="1"/>
          </p:cNvGraphicFramePr>
          <p:nvPr/>
        </p:nvGraphicFramePr>
        <p:xfrm>
          <a:off x="381000" y="609600"/>
          <a:ext cx="8382000" cy="914400"/>
        </p:xfrm>
        <a:graphic>
          <a:graphicData uri="http://schemas.openxmlformats.org/drawingml/2006/table">
            <a:tbl>
              <a:tblPr firstRow="1" bandRow="1">
                <a:tableStyleId>{F5AB1C69-6EDB-4FF4-983F-18BD219EF322}</a:tableStyleId>
              </a:tblPr>
              <a:tblGrid>
                <a:gridCol w="2438400"/>
                <a:gridCol w="5943600"/>
              </a:tblGrid>
              <a:tr h="650162">
                <a:tc>
                  <a:txBody>
                    <a:bodyPr/>
                    <a:lstStyle/>
                    <a:p>
                      <a:r>
                        <a:rPr kumimoji="0" lang="en-US" sz="1800" kern="1200" baseline="0" dirty="0" smtClean="0"/>
                        <a:t>Age &amp; Possible Developmental Impact</a:t>
                      </a:r>
                      <a:endParaRPr kumimoji="0" lang="en-US" sz="1800" b="1" kern="1200" baseline="0" dirty="0" smtClean="0">
                        <a:solidFill>
                          <a:schemeClr val="lt1"/>
                        </a:solidFill>
                        <a:latin typeface="+mn-lt"/>
                        <a:ea typeface="+mn-ea"/>
                        <a:cs typeface="+mn-cs"/>
                      </a:endParaRPr>
                    </a:p>
                  </a:txBody>
                  <a:tcPr/>
                </a:tc>
                <a:tc>
                  <a:txBody>
                    <a:bodyPr/>
                    <a:lstStyle/>
                    <a:p>
                      <a:r>
                        <a:rPr kumimoji="0" lang="en-US" sz="1800" kern="1200" baseline="0" dirty="0" smtClean="0"/>
                        <a:t>Implications for Mentoring Relationships</a:t>
                      </a:r>
                      <a:endParaRPr lang="en-US" sz="1800" dirty="0"/>
                    </a:p>
                  </a:txBody>
                  <a:tcPr/>
                </a:tc>
              </a:tr>
            </a:tbl>
          </a:graphicData>
        </a:graphic>
      </p:graphicFrame>
      <p:graphicFrame>
        <p:nvGraphicFramePr>
          <p:cNvPr id="13" name="Table 12"/>
          <p:cNvGraphicFramePr>
            <a:graphicFrameLocks noGrp="1"/>
          </p:cNvGraphicFramePr>
          <p:nvPr/>
        </p:nvGraphicFramePr>
        <p:xfrm>
          <a:off x="381000" y="4648200"/>
          <a:ext cx="8382000" cy="1463040"/>
        </p:xfrm>
        <a:graphic>
          <a:graphicData uri="http://schemas.openxmlformats.org/drawingml/2006/table">
            <a:tbl>
              <a:tblPr firstRow="1" bandRow="1">
                <a:tableStyleId>{F5AB1C69-6EDB-4FF4-983F-18BD219EF322}</a:tableStyleId>
              </a:tblPr>
              <a:tblGrid>
                <a:gridCol w="2438400"/>
                <a:gridCol w="5943600"/>
              </a:tblGrid>
              <a:tr h="1143000">
                <a:tc>
                  <a:txBody>
                    <a:bodyPr/>
                    <a:lstStyle/>
                    <a:p>
                      <a:r>
                        <a:rPr kumimoji="0" lang="en-US" sz="1800" kern="1200" baseline="0" dirty="0" smtClean="0">
                          <a:solidFill>
                            <a:schemeClr val="bg1"/>
                          </a:solidFill>
                        </a:rPr>
                        <a:t>7-10</a:t>
                      </a:r>
                      <a:endParaRPr lang="en-US" sz="1800" dirty="0">
                        <a:solidFill>
                          <a:schemeClr val="bg1"/>
                        </a:solidFill>
                      </a:endParaRPr>
                    </a:p>
                    <a:p>
                      <a:r>
                        <a:rPr kumimoji="0" lang="en-US" sz="1800" kern="1200" baseline="0" dirty="0" smtClean="0">
                          <a:solidFill>
                            <a:schemeClr val="bg1"/>
                          </a:solidFill>
                        </a:rPr>
                        <a:t>Poor self-concept,</a:t>
                      </a:r>
                    </a:p>
                    <a:p>
                      <a:r>
                        <a:rPr kumimoji="0" lang="en-US" sz="1800" kern="1200" baseline="0" dirty="0" smtClean="0">
                          <a:solidFill>
                            <a:schemeClr val="bg1"/>
                          </a:solidFill>
                        </a:rPr>
                        <a:t>developmental</a:t>
                      </a:r>
                    </a:p>
                    <a:p>
                      <a:r>
                        <a:rPr kumimoji="0" lang="en-US" sz="1800" kern="1200" baseline="0" dirty="0" smtClean="0">
                          <a:solidFill>
                            <a:schemeClr val="bg1"/>
                          </a:solidFill>
                        </a:rPr>
                        <a:t>regressions</a:t>
                      </a:r>
                      <a:endParaRPr kumimoji="0" lang="en-US" sz="1800" kern="1200" baseline="0" dirty="0" smtClean="0">
                        <a:solidFill>
                          <a:schemeClr val="bg1"/>
                        </a:solidFill>
                        <a:latin typeface="+mn-lt"/>
                        <a:ea typeface="+mn-ea"/>
                        <a:cs typeface="+mn-cs"/>
                      </a:endParaRPr>
                    </a:p>
                  </a:txBody>
                  <a:tcPr>
                    <a:solidFill>
                      <a:schemeClr val="tx2">
                        <a:lumMod val="60000"/>
                        <a:lumOff val="40000"/>
                      </a:schemeClr>
                    </a:solidFill>
                  </a:tcPr>
                </a:tc>
                <a:tc>
                  <a:txBody>
                    <a:bodyPr/>
                    <a:lstStyle/>
                    <a:p>
                      <a:r>
                        <a:rPr kumimoji="0" lang="en-US" sz="1800" kern="1200" baseline="0" dirty="0" smtClean="0">
                          <a:solidFill>
                            <a:schemeClr val="bg1"/>
                          </a:solidFill>
                        </a:rPr>
                        <a:t>Mentees with low self-esteem may not believe they are worthy of “good” things, including their mentors. This belief may cause them to act out or hold back emotionally. It may also result in behavior that is not age appropriate. </a:t>
                      </a:r>
                      <a:endParaRPr lang="en-US" sz="1800" dirty="0">
                        <a:solidFill>
                          <a:schemeClr val="bg1"/>
                        </a:solidFill>
                      </a:endParaRPr>
                    </a:p>
                  </a:txBody>
                  <a:tcPr>
                    <a:solidFill>
                      <a:schemeClr val="tx2">
                        <a:lumMod val="60000"/>
                        <a:lumOff val="40000"/>
                      </a:schemeClr>
                    </a:solidFill>
                  </a:tcPr>
                </a:tc>
              </a:tr>
            </a:tbl>
          </a:graphicData>
        </a:graphic>
      </p:graphicFrame>
      <p:sp>
        <p:nvSpPr>
          <p:cNvPr id="16" name="TextBox 15"/>
          <p:cNvSpPr txBox="1"/>
          <p:nvPr/>
        </p:nvSpPr>
        <p:spPr>
          <a:xfrm>
            <a:off x="381000" y="6172200"/>
            <a:ext cx="8458200" cy="523220"/>
          </a:xfrm>
          <a:prstGeom prst="rect">
            <a:avLst/>
          </a:prstGeom>
          <a:noFill/>
        </p:spPr>
        <p:txBody>
          <a:bodyPr wrap="square" rtlCol="0">
            <a:spAutoFit/>
          </a:bodyPr>
          <a:lstStyle/>
          <a:p>
            <a:r>
              <a:rPr lang="en-US" sz="1400" dirty="0" err="1" smtClean="0"/>
              <a:t>Bilchik</a:t>
            </a:r>
            <a:r>
              <a:rPr lang="en-US" sz="1400" dirty="0" smtClean="0"/>
              <a:t>, S. (2007). Mentoring: A Promising Intervention for Children of Prisoners.  Research in Action Series (10). http://www.mentoring.org/downloads/mentoring_391.pdf</a:t>
            </a:r>
          </a:p>
        </p:txBody>
      </p:sp>
      <p:sp>
        <p:nvSpPr>
          <p:cNvPr id="17" name="Slide Number Placeholder 16"/>
          <p:cNvSpPr>
            <a:spLocks noGrp="1"/>
          </p:cNvSpPr>
          <p:nvPr>
            <p:ph type="sldNum" sz="quarter" idx="12"/>
          </p:nvPr>
        </p:nvSpPr>
        <p:spPr/>
        <p:txBody>
          <a:bodyPr/>
          <a:lstStyle/>
          <a:p>
            <a:fld id="{2CA97DD4-6289-411D-9566-FB9BA34F03B5}" type="slidenum">
              <a:rPr lang="en-US" smtClean="0"/>
              <a:pPr/>
              <a:t>13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linds(horizont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blinds(horizontal)">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blinds(horizontal)">
                                      <p:cBhvr>
                                        <p:cTn id="1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Table 11"/>
          <p:cNvGraphicFramePr>
            <a:graphicFrameLocks noGrp="1"/>
          </p:cNvGraphicFramePr>
          <p:nvPr/>
        </p:nvGraphicFramePr>
        <p:xfrm>
          <a:off x="381000" y="914400"/>
          <a:ext cx="8153400" cy="914400"/>
        </p:xfrm>
        <a:graphic>
          <a:graphicData uri="http://schemas.openxmlformats.org/drawingml/2006/table">
            <a:tbl>
              <a:tblPr firstRow="1" bandRow="1">
                <a:tableStyleId>{F5AB1C69-6EDB-4FF4-983F-18BD219EF322}</a:tableStyleId>
              </a:tblPr>
              <a:tblGrid>
                <a:gridCol w="2514600"/>
                <a:gridCol w="5638800"/>
              </a:tblGrid>
              <a:tr h="650162">
                <a:tc>
                  <a:txBody>
                    <a:bodyPr/>
                    <a:lstStyle/>
                    <a:p>
                      <a:r>
                        <a:rPr kumimoji="0" lang="en-US" sz="1800" kern="1200" baseline="0" dirty="0" smtClean="0"/>
                        <a:t>Age &amp; Possible Developmental Impact</a:t>
                      </a:r>
                      <a:endParaRPr kumimoji="0" lang="en-US" sz="1800" b="1" kern="1200" baseline="0" dirty="0" smtClean="0">
                        <a:solidFill>
                          <a:schemeClr val="lt1"/>
                        </a:solidFill>
                        <a:latin typeface="+mn-lt"/>
                        <a:ea typeface="+mn-ea"/>
                        <a:cs typeface="+mn-cs"/>
                      </a:endParaRPr>
                    </a:p>
                  </a:txBody>
                  <a:tcPr/>
                </a:tc>
                <a:tc>
                  <a:txBody>
                    <a:bodyPr/>
                    <a:lstStyle/>
                    <a:p>
                      <a:r>
                        <a:rPr kumimoji="0" lang="en-US" sz="1800" kern="1200" baseline="0" dirty="0" smtClean="0"/>
                        <a:t>Implications for Mentoring Relationships</a:t>
                      </a:r>
                      <a:endParaRPr lang="en-US" sz="1800" dirty="0"/>
                    </a:p>
                  </a:txBody>
                  <a:tcPr/>
                </a:tc>
              </a:tr>
            </a:tbl>
          </a:graphicData>
        </a:graphic>
      </p:graphicFrame>
      <p:graphicFrame>
        <p:nvGraphicFramePr>
          <p:cNvPr id="14" name="Table 13"/>
          <p:cNvGraphicFramePr>
            <a:graphicFrameLocks noGrp="1"/>
          </p:cNvGraphicFramePr>
          <p:nvPr/>
        </p:nvGraphicFramePr>
        <p:xfrm>
          <a:off x="381000" y="2133600"/>
          <a:ext cx="8382000" cy="914400"/>
        </p:xfrm>
        <a:graphic>
          <a:graphicData uri="http://schemas.openxmlformats.org/drawingml/2006/table">
            <a:tbl>
              <a:tblPr firstRow="1" bandRow="1">
                <a:tableStyleId>{F5AB1C69-6EDB-4FF4-983F-18BD219EF322}</a:tableStyleId>
              </a:tblPr>
              <a:tblGrid>
                <a:gridCol w="2514600"/>
                <a:gridCol w="5867400"/>
              </a:tblGrid>
              <a:tr h="801237">
                <a:tc>
                  <a:txBody>
                    <a:bodyPr/>
                    <a:lstStyle/>
                    <a:p>
                      <a:r>
                        <a:rPr kumimoji="0" lang="en-US" sz="1800" kern="1200" baseline="0" dirty="0" smtClean="0"/>
                        <a:t>11-14 </a:t>
                      </a:r>
                    </a:p>
                    <a:p>
                      <a:r>
                        <a:rPr kumimoji="0" lang="en-US" sz="1800" kern="1200" baseline="0" dirty="0" smtClean="0"/>
                        <a:t>Rejections of limits on behavior</a:t>
                      </a:r>
                      <a:endParaRPr kumimoji="0" lang="en-US" sz="1800" kern="1200" baseline="0" dirty="0" smtClean="0">
                        <a:solidFill>
                          <a:schemeClr val="dk1"/>
                        </a:solidFill>
                        <a:latin typeface="+mn-lt"/>
                        <a:ea typeface="+mn-ea"/>
                        <a:cs typeface="+mn-cs"/>
                      </a:endParaRPr>
                    </a:p>
                  </a:txBody>
                  <a:tcPr>
                    <a:solidFill>
                      <a:schemeClr val="tx2">
                        <a:lumMod val="60000"/>
                        <a:lumOff val="40000"/>
                      </a:schemeClr>
                    </a:solidFill>
                  </a:tcPr>
                </a:tc>
                <a:tc>
                  <a:txBody>
                    <a:bodyPr/>
                    <a:lstStyle/>
                    <a:p>
                      <a:r>
                        <a:rPr kumimoji="0" lang="en-US" sz="1800" kern="1200" baseline="0" dirty="0" smtClean="0"/>
                        <a:t>Mentees may have difficulty working w/others and controlling emotions which can make forming a close relationship difficult. </a:t>
                      </a:r>
                      <a:endParaRPr kumimoji="0" lang="en-US" sz="1800" kern="1200" baseline="0" dirty="0" smtClean="0">
                        <a:solidFill>
                          <a:schemeClr val="dk1"/>
                        </a:solidFill>
                        <a:latin typeface="+mn-lt"/>
                        <a:ea typeface="+mn-ea"/>
                        <a:cs typeface="+mn-cs"/>
                      </a:endParaRPr>
                    </a:p>
                  </a:txBody>
                  <a:tcPr>
                    <a:solidFill>
                      <a:schemeClr val="tx2">
                        <a:lumMod val="60000"/>
                        <a:lumOff val="40000"/>
                      </a:schemeClr>
                    </a:solidFill>
                  </a:tcPr>
                </a:tc>
              </a:tr>
            </a:tbl>
          </a:graphicData>
        </a:graphic>
      </p:graphicFrame>
      <p:graphicFrame>
        <p:nvGraphicFramePr>
          <p:cNvPr id="15" name="Table 14"/>
          <p:cNvGraphicFramePr>
            <a:graphicFrameLocks noGrp="1"/>
          </p:cNvGraphicFramePr>
          <p:nvPr/>
        </p:nvGraphicFramePr>
        <p:xfrm>
          <a:off x="381000" y="3048000"/>
          <a:ext cx="8382000" cy="1463040"/>
        </p:xfrm>
        <a:graphic>
          <a:graphicData uri="http://schemas.openxmlformats.org/drawingml/2006/table">
            <a:tbl>
              <a:tblPr firstRow="1" bandRow="1">
                <a:tableStyleId>{F5AB1C69-6EDB-4FF4-983F-18BD219EF322}</a:tableStyleId>
              </a:tblPr>
              <a:tblGrid>
                <a:gridCol w="2514600"/>
                <a:gridCol w="5867400"/>
              </a:tblGrid>
              <a:tr h="1066801">
                <a:tc>
                  <a:txBody>
                    <a:bodyPr/>
                    <a:lstStyle/>
                    <a:p>
                      <a:r>
                        <a:rPr kumimoji="0" lang="en-US" sz="1800" kern="1200" baseline="0" dirty="0" smtClean="0"/>
                        <a:t>15-18 </a:t>
                      </a:r>
                    </a:p>
                    <a:p>
                      <a:r>
                        <a:rPr kumimoji="0" lang="en-US" sz="1800" kern="1200" baseline="0" dirty="0" smtClean="0"/>
                        <a:t>Premature termination of dependency relationship</a:t>
                      </a:r>
                      <a:endParaRPr kumimoji="0" lang="en-US" sz="1800" kern="1200" baseline="0" dirty="0" smtClean="0">
                        <a:solidFill>
                          <a:schemeClr val="dk1"/>
                        </a:solidFill>
                        <a:latin typeface="+mn-lt"/>
                        <a:ea typeface="+mn-ea"/>
                        <a:cs typeface="+mn-cs"/>
                      </a:endParaRPr>
                    </a:p>
                  </a:txBody>
                  <a:tcPr>
                    <a:solidFill>
                      <a:schemeClr val="accent3"/>
                    </a:solidFill>
                  </a:tcPr>
                </a:tc>
                <a:tc>
                  <a:txBody>
                    <a:bodyPr/>
                    <a:lstStyle/>
                    <a:p>
                      <a:r>
                        <a:rPr kumimoji="0" lang="en-US" sz="1800" kern="1200" baseline="0" dirty="0" smtClean="0"/>
                        <a:t>Mentees may have difficulty trusting and engaging in relationships with adults which could lead to rejection of the mentor or behavior that challenges the mentor’s role to provide guidance and support.</a:t>
                      </a:r>
                      <a:endParaRPr lang="en-US" sz="1800" dirty="0"/>
                    </a:p>
                  </a:txBody>
                  <a:tcPr>
                    <a:solidFill>
                      <a:schemeClr val="accent3"/>
                    </a:solidFill>
                  </a:tcPr>
                </a:tc>
              </a:tr>
            </a:tbl>
          </a:graphicData>
        </a:graphic>
      </p:graphicFrame>
      <p:sp>
        <p:nvSpPr>
          <p:cNvPr id="16" name="TextBox 15"/>
          <p:cNvSpPr txBox="1"/>
          <p:nvPr/>
        </p:nvSpPr>
        <p:spPr>
          <a:xfrm>
            <a:off x="381000" y="6172200"/>
            <a:ext cx="8458200" cy="523220"/>
          </a:xfrm>
          <a:prstGeom prst="rect">
            <a:avLst/>
          </a:prstGeom>
          <a:noFill/>
        </p:spPr>
        <p:txBody>
          <a:bodyPr wrap="square" rtlCol="0">
            <a:spAutoFit/>
          </a:bodyPr>
          <a:lstStyle/>
          <a:p>
            <a:r>
              <a:rPr lang="en-US" sz="1400" dirty="0" err="1" smtClean="0"/>
              <a:t>Bilchik</a:t>
            </a:r>
            <a:r>
              <a:rPr lang="en-US" sz="1400" dirty="0" smtClean="0"/>
              <a:t>, S. (2007). Mentoring: A Promising Intervention for Children of Prisoners.  Research in Action Series (10). http://www.mentoring.org/downloads/mentoring_391.pdf</a:t>
            </a:r>
          </a:p>
        </p:txBody>
      </p:sp>
      <p:sp>
        <p:nvSpPr>
          <p:cNvPr id="9" name="Slide Number Placeholder 8"/>
          <p:cNvSpPr>
            <a:spLocks noGrp="1"/>
          </p:cNvSpPr>
          <p:nvPr>
            <p:ph type="sldNum" sz="quarter" idx="12"/>
          </p:nvPr>
        </p:nvSpPr>
        <p:spPr/>
        <p:txBody>
          <a:bodyPr/>
          <a:lstStyle/>
          <a:p>
            <a:fld id="{2CA97DD4-6289-411D-9566-FB9BA34F03B5}" type="slidenum">
              <a:rPr lang="en-US" smtClean="0"/>
              <a:pPr/>
              <a:t>14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linds(horizontal)">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blinds(horizontal)">
                                      <p:cBhvr>
                                        <p:cTn id="12"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62000"/>
            <a:ext cx="8229600" cy="762000"/>
          </a:xfrm>
        </p:spPr>
        <p:txBody>
          <a:bodyPr>
            <a:normAutofit/>
          </a:bodyPr>
          <a:lstStyle/>
          <a:p>
            <a:r>
              <a:rPr lang="en-US" sz="4000" b="1" dirty="0" smtClean="0"/>
              <a:t>Is Mentoring For Everyone?</a:t>
            </a:r>
            <a:endParaRPr lang="en-US" sz="4000" b="1" dirty="0"/>
          </a:p>
        </p:txBody>
      </p:sp>
      <p:sp>
        <p:nvSpPr>
          <p:cNvPr id="3" name="Content Placeholder 2"/>
          <p:cNvSpPr>
            <a:spLocks noGrp="1"/>
          </p:cNvSpPr>
          <p:nvPr>
            <p:ph idx="1"/>
          </p:nvPr>
        </p:nvSpPr>
        <p:spPr>
          <a:xfrm>
            <a:off x="457200" y="1752600"/>
            <a:ext cx="8229600" cy="4572000"/>
          </a:xfrm>
          <a:noFill/>
        </p:spPr>
        <p:txBody>
          <a:bodyPr>
            <a:normAutofit/>
          </a:bodyPr>
          <a:lstStyle/>
          <a:p>
            <a:r>
              <a:rPr lang="en-US" dirty="0" smtClean="0"/>
              <a:t>Pre-mentoring relationship quality impacts external reports of externalizing problems. </a:t>
            </a:r>
            <a:r>
              <a:rPr lang="en-US" sz="1600" dirty="0" smtClean="0"/>
              <a:t>(Schwartz et al 2010)</a:t>
            </a:r>
          </a:p>
          <a:p>
            <a:pPr lvl="1"/>
            <a:r>
              <a:rPr lang="en-US" dirty="0" smtClean="0"/>
              <a:t>Average  		Greatest benefit</a:t>
            </a:r>
          </a:p>
          <a:p>
            <a:pPr lvl="1">
              <a:buNone/>
            </a:pPr>
            <a:endParaRPr lang="en-US" dirty="0" smtClean="0"/>
          </a:p>
          <a:p>
            <a:pPr lvl="1"/>
            <a:r>
              <a:rPr lang="en-US" dirty="0" smtClean="0"/>
              <a:t>Low        		 Modest benefit</a:t>
            </a:r>
          </a:p>
          <a:p>
            <a:pPr lvl="1">
              <a:buNone/>
            </a:pPr>
            <a:endParaRPr lang="en-US" dirty="0" smtClean="0"/>
          </a:p>
          <a:p>
            <a:pPr lvl="1"/>
            <a:r>
              <a:rPr lang="en-US" dirty="0" smtClean="0"/>
              <a:t>High		Least benefit</a:t>
            </a:r>
          </a:p>
          <a:p>
            <a:pPr>
              <a:buNone/>
            </a:pPr>
            <a:endParaRPr lang="en-US" dirty="0" smtClean="0"/>
          </a:p>
          <a:p>
            <a:pPr lvl="1">
              <a:buNone/>
            </a:pPr>
            <a:endParaRPr lang="en-US" dirty="0" smtClean="0"/>
          </a:p>
          <a:p>
            <a:pPr lvl="1">
              <a:buNone/>
            </a:pPr>
            <a:endParaRPr lang="en-US" dirty="0"/>
          </a:p>
        </p:txBody>
      </p:sp>
      <p:cxnSp>
        <p:nvCxnSpPr>
          <p:cNvPr id="5" name="Straight Arrow Connector 4"/>
          <p:cNvCxnSpPr/>
          <p:nvPr/>
        </p:nvCxnSpPr>
        <p:spPr>
          <a:xfrm>
            <a:off x="2438400" y="2895600"/>
            <a:ext cx="762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2209800" y="4648200"/>
            <a:ext cx="914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2438400" y="3810000"/>
            <a:ext cx="762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Slide Number Placeholder 10"/>
          <p:cNvSpPr>
            <a:spLocks noGrp="1"/>
          </p:cNvSpPr>
          <p:nvPr>
            <p:ph type="sldNum" sz="quarter" idx="12"/>
          </p:nvPr>
        </p:nvSpPr>
        <p:spPr/>
        <p:txBody>
          <a:bodyPr/>
          <a:lstStyle/>
          <a:p>
            <a:fld id="{2CA97DD4-6289-411D-9566-FB9BA34F03B5}" type="slidenum">
              <a:rPr lang="en-US" smtClean="0"/>
              <a:pPr/>
              <a:t>15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linds(horizont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blinds(horizontal)">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62000"/>
            <a:ext cx="8229600" cy="762000"/>
          </a:xfrm>
        </p:spPr>
        <p:txBody>
          <a:bodyPr>
            <a:normAutofit/>
          </a:bodyPr>
          <a:lstStyle/>
          <a:p>
            <a:r>
              <a:rPr lang="en-US" sz="4000" b="1" dirty="0" smtClean="0"/>
              <a:t>Confusing Results</a:t>
            </a:r>
            <a:endParaRPr lang="en-US" sz="4000" b="1" dirty="0"/>
          </a:p>
        </p:txBody>
      </p:sp>
      <p:sp>
        <p:nvSpPr>
          <p:cNvPr id="3" name="Content Placeholder 2"/>
          <p:cNvSpPr>
            <a:spLocks noGrp="1"/>
          </p:cNvSpPr>
          <p:nvPr>
            <p:ph idx="1"/>
          </p:nvPr>
        </p:nvSpPr>
        <p:spPr>
          <a:xfrm>
            <a:off x="457200" y="1752600"/>
            <a:ext cx="8229600" cy="4572000"/>
          </a:xfrm>
          <a:noFill/>
        </p:spPr>
        <p:txBody>
          <a:bodyPr>
            <a:normAutofit lnSpcReduction="10000"/>
          </a:bodyPr>
          <a:lstStyle/>
          <a:p>
            <a:r>
              <a:rPr lang="en-US" dirty="0" smtClean="0"/>
              <a:t>Youth at varying levels of risk benefit at varying levels from mentoring. </a:t>
            </a:r>
          </a:p>
          <a:p>
            <a:pPr lvl="1"/>
            <a:r>
              <a:rPr lang="en-US" dirty="0" smtClean="0"/>
              <a:t>Youth who were most </a:t>
            </a:r>
            <a:r>
              <a:rPr lang="en-US" i="1" dirty="0" smtClean="0">
                <a:solidFill>
                  <a:schemeClr val="accent3">
                    <a:lumMod val="50000"/>
                  </a:schemeClr>
                </a:solidFill>
              </a:rPr>
              <a:t>at-risk</a:t>
            </a:r>
            <a:r>
              <a:rPr lang="en-US" dirty="0" smtClean="0"/>
              <a:t> see the most gains from mentoring (</a:t>
            </a:r>
            <a:r>
              <a:rPr lang="en-US" dirty="0" err="1" smtClean="0"/>
              <a:t>Jekielek</a:t>
            </a:r>
            <a:r>
              <a:rPr lang="en-US" dirty="0" smtClean="0"/>
              <a:t> et al., (2002).</a:t>
            </a:r>
          </a:p>
          <a:p>
            <a:pPr>
              <a:buNone/>
            </a:pPr>
            <a:r>
              <a:rPr lang="en-US" dirty="0" smtClean="0"/>
              <a:t> </a:t>
            </a:r>
          </a:p>
          <a:p>
            <a:pPr>
              <a:buNone/>
            </a:pPr>
            <a:r>
              <a:rPr lang="en-US" sz="2400" dirty="0" smtClean="0">
                <a:solidFill>
                  <a:srgbClr val="FF0000"/>
                </a:solidFill>
              </a:rPr>
              <a:t>BUT……</a:t>
            </a:r>
          </a:p>
          <a:p>
            <a:pPr lvl="1"/>
            <a:r>
              <a:rPr lang="en-US" dirty="0" smtClean="0">
                <a:solidFill>
                  <a:schemeClr val="accent6">
                    <a:lumMod val="50000"/>
                  </a:schemeClr>
                </a:solidFill>
              </a:rPr>
              <a:t>Varying relationships by subgroups (Dubois et al, 2006)</a:t>
            </a:r>
          </a:p>
          <a:p>
            <a:pPr lvl="1">
              <a:buNone/>
            </a:pPr>
            <a:endParaRPr lang="en-US" sz="1400" dirty="0" smtClean="0">
              <a:solidFill>
                <a:schemeClr val="accent6">
                  <a:lumMod val="50000"/>
                </a:schemeClr>
              </a:solidFill>
            </a:endParaRPr>
          </a:p>
          <a:p>
            <a:pPr lvl="2"/>
            <a:r>
              <a:rPr lang="en-US" sz="2400" dirty="0" smtClean="0">
                <a:solidFill>
                  <a:schemeClr val="accent6">
                    <a:lumMod val="50000"/>
                  </a:schemeClr>
                </a:solidFill>
              </a:rPr>
              <a:t>Stronger effects for youth with environmental risk</a:t>
            </a:r>
          </a:p>
          <a:p>
            <a:pPr lvl="2">
              <a:buNone/>
            </a:pPr>
            <a:endParaRPr lang="en-US" sz="1400" dirty="0" smtClean="0">
              <a:solidFill>
                <a:schemeClr val="accent6">
                  <a:lumMod val="50000"/>
                </a:schemeClr>
              </a:solidFill>
            </a:endParaRPr>
          </a:p>
          <a:p>
            <a:pPr lvl="2"/>
            <a:r>
              <a:rPr lang="en-US" sz="2400" dirty="0" smtClean="0">
                <a:solidFill>
                  <a:schemeClr val="accent6">
                    <a:lumMod val="50000"/>
                  </a:schemeClr>
                </a:solidFill>
              </a:rPr>
              <a:t>Fewer/adverse effects for youth with substantial personal problems</a:t>
            </a:r>
          </a:p>
          <a:p>
            <a:pPr>
              <a:buNone/>
            </a:pPr>
            <a:endParaRPr lang="en-US" dirty="0" smtClean="0"/>
          </a:p>
          <a:p>
            <a:pPr lvl="1">
              <a:buNone/>
            </a:pPr>
            <a:endParaRPr lang="en-US" dirty="0" smtClean="0"/>
          </a:p>
          <a:p>
            <a:pPr lvl="1">
              <a:buNone/>
            </a:pPr>
            <a:endParaRPr lang="en-US" dirty="0"/>
          </a:p>
        </p:txBody>
      </p:sp>
      <p:sp>
        <p:nvSpPr>
          <p:cNvPr id="4" name="Slide Number Placeholder 3"/>
          <p:cNvSpPr>
            <a:spLocks noGrp="1"/>
          </p:cNvSpPr>
          <p:nvPr>
            <p:ph type="sldNum" sz="quarter" idx="12"/>
          </p:nvPr>
        </p:nvSpPr>
        <p:spPr/>
        <p:txBody>
          <a:bodyPr/>
          <a:lstStyle/>
          <a:p>
            <a:fld id="{2CA97DD4-6289-411D-9566-FB9BA34F03B5}" type="slidenum">
              <a:rPr lang="en-US" smtClean="0"/>
              <a:pPr/>
              <a:t>16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linds(horizont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linds(horizontal)">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blinds(horizontal)">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8" end="8"/>
                                            </p:txEl>
                                          </p:spTgt>
                                        </p:tgtEl>
                                        <p:attrNameLst>
                                          <p:attrName>style.visibility</p:attrName>
                                        </p:attrNameLst>
                                      </p:cBhvr>
                                      <p:to>
                                        <p:strVal val="visible"/>
                                      </p:to>
                                    </p:set>
                                    <p:animEffect transition="in" filter="blinds(horizontal)">
                                      <p:cBhvr>
                                        <p:cTn id="3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533400"/>
          </a:xfrm>
        </p:spPr>
        <p:txBody>
          <a:bodyPr>
            <a:noAutofit/>
          </a:bodyPr>
          <a:lstStyle/>
          <a:p>
            <a:r>
              <a:rPr lang="en-US" sz="3600" b="1" dirty="0" smtClean="0"/>
              <a:t>Confusing Results</a:t>
            </a:r>
            <a:endParaRPr lang="en-US" sz="3600" b="1" dirty="0"/>
          </a:p>
        </p:txBody>
      </p:sp>
      <p:sp>
        <p:nvSpPr>
          <p:cNvPr id="3" name="Content Placeholder 2"/>
          <p:cNvSpPr>
            <a:spLocks noGrp="1"/>
          </p:cNvSpPr>
          <p:nvPr>
            <p:ph idx="1"/>
          </p:nvPr>
        </p:nvSpPr>
        <p:spPr>
          <a:xfrm>
            <a:off x="457200" y="1524000"/>
            <a:ext cx="8229600" cy="4800600"/>
          </a:xfrm>
        </p:spPr>
        <p:txBody>
          <a:bodyPr>
            <a:normAutofit fontScale="92500" lnSpcReduction="20000"/>
          </a:bodyPr>
          <a:lstStyle/>
          <a:p>
            <a:r>
              <a:rPr lang="en-US" u="sng" dirty="0" smtClean="0"/>
              <a:t>Role of Natural Mentors:  </a:t>
            </a:r>
            <a:r>
              <a:rPr lang="en-US" sz="2000" dirty="0" smtClean="0"/>
              <a:t>Grandparents, adult relatives, cousins, older friends, coaches, pastors, teachers (</a:t>
            </a:r>
            <a:r>
              <a:rPr lang="en-US" sz="1600" dirty="0" smtClean="0"/>
              <a:t>Zimmerman et al 2002; </a:t>
            </a:r>
            <a:r>
              <a:rPr lang="en-US" sz="1600" dirty="0" err="1" smtClean="0"/>
              <a:t>Kogan</a:t>
            </a:r>
            <a:r>
              <a:rPr lang="en-US" sz="1600" dirty="0" smtClean="0"/>
              <a:t> et al, 2011; </a:t>
            </a:r>
            <a:r>
              <a:rPr lang="en-US" sz="1600" dirty="0" err="1" smtClean="0"/>
              <a:t>Hurd</a:t>
            </a:r>
            <a:r>
              <a:rPr lang="en-US" sz="1600" dirty="0" smtClean="0"/>
              <a:t> &amp; Zimmerman, 2010)</a:t>
            </a:r>
          </a:p>
          <a:p>
            <a:pPr lvl="2"/>
            <a:r>
              <a:rPr lang="en-US" dirty="0" smtClean="0"/>
              <a:t>Instrumental and emotional support and affectively positive interaction</a:t>
            </a:r>
          </a:p>
          <a:p>
            <a:pPr lvl="3"/>
            <a:r>
              <a:rPr lang="en-US" dirty="0" smtClean="0"/>
              <a:t>Less anger, less rule-breaking behavior, less aggression, nonviolent delinquent behavior</a:t>
            </a:r>
          </a:p>
          <a:p>
            <a:pPr lvl="3"/>
            <a:r>
              <a:rPr lang="en-US" dirty="0" smtClean="0"/>
              <a:t>Sustained relationship overtime predicts:</a:t>
            </a:r>
          </a:p>
          <a:p>
            <a:pPr lvl="4"/>
            <a:r>
              <a:rPr lang="en-US" dirty="0" smtClean="0"/>
              <a:t>Less depressive symptoms</a:t>
            </a:r>
          </a:p>
          <a:p>
            <a:pPr lvl="4"/>
            <a:r>
              <a:rPr lang="en-US" dirty="0" smtClean="0"/>
              <a:t>Less sexual risk behavior</a:t>
            </a:r>
          </a:p>
          <a:p>
            <a:pPr marL="288925" lvl="4" indent="-231775">
              <a:buNone/>
            </a:pPr>
            <a:r>
              <a:rPr lang="en-US" sz="2400" dirty="0" smtClean="0">
                <a:solidFill>
                  <a:srgbClr val="FF0000"/>
                </a:solidFill>
              </a:rPr>
              <a:t>But…….</a:t>
            </a:r>
          </a:p>
          <a:p>
            <a:pPr marL="288925" lvl="4" indent="-231775"/>
            <a:endParaRPr lang="en-US" dirty="0" smtClean="0"/>
          </a:p>
          <a:p>
            <a:pPr marL="288925" lvl="4" indent="-231775"/>
            <a:r>
              <a:rPr lang="en-US" sz="2600" dirty="0" smtClean="0"/>
              <a:t>Other research indicates that the relationship between youth and non-familial mentors has more positive outcomes in education and physical health</a:t>
            </a:r>
            <a:r>
              <a:rPr lang="en-US" dirty="0" smtClean="0"/>
              <a:t> </a:t>
            </a:r>
            <a:r>
              <a:rPr lang="en-US" sz="1600" dirty="0" smtClean="0"/>
              <a:t>(Dubois &amp; </a:t>
            </a:r>
            <a:r>
              <a:rPr lang="en-US" sz="1600" dirty="0" err="1" smtClean="0"/>
              <a:t>Silverthorn</a:t>
            </a:r>
            <a:r>
              <a:rPr lang="en-US" sz="1600" dirty="0" smtClean="0"/>
              <a:t>, 2005).</a:t>
            </a:r>
          </a:p>
        </p:txBody>
      </p:sp>
      <p:sp>
        <p:nvSpPr>
          <p:cNvPr id="4" name="Slide Number Placeholder 3"/>
          <p:cNvSpPr>
            <a:spLocks noGrp="1"/>
          </p:cNvSpPr>
          <p:nvPr>
            <p:ph type="sldNum" sz="quarter" idx="12"/>
          </p:nvPr>
        </p:nvSpPr>
        <p:spPr/>
        <p:txBody>
          <a:bodyPr/>
          <a:lstStyle/>
          <a:p>
            <a:fld id="{2CA97DD4-6289-411D-9566-FB9BA34F03B5}" type="slidenum">
              <a:rPr lang="en-US" smtClean="0"/>
              <a:pPr/>
              <a:t>17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par>
                                <p:cTn id="28" presetID="3" presetClass="entr" presetSubtype="10" fill="hold" nodeType="with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blinds(horizontal)">
                                      <p:cBhvr>
                                        <p:cTn id="30" dur="500"/>
                                        <p:tgtEl>
                                          <p:spTgt spid="3">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blinds(horizontal)">
                                      <p:cBhvr>
                                        <p:cTn id="35" dur="500"/>
                                        <p:tgtEl>
                                          <p:spTgt spid="3">
                                            <p:txEl>
                                              <p:pRg st="6" end="6"/>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nodeType="clickEffect">
                                  <p:stCondLst>
                                    <p:cond delay="0"/>
                                  </p:stCondLst>
                                  <p:childTnLst>
                                    <p:set>
                                      <p:cBhvr>
                                        <p:cTn id="39" dur="1" fill="hold">
                                          <p:stCondLst>
                                            <p:cond delay="0"/>
                                          </p:stCondLst>
                                        </p:cTn>
                                        <p:tgtEl>
                                          <p:spTgt spid="3">
                                            <p:txEl>
                                              <p:pRg st="8" end="8"/>
                                            </p:txEl>
                                          </p:spTgt>
                                        </p:tgtEl>
                                        <p:attrNameLst>
                                          <p:attrName>style.visibility</p:attrName>
                                        </p:attrNameLst>
                                      </p:cBhvr>
                                      <p:to>
                                        <p:strVal val="visible"/>
                                      </p:to>
                                    </p:set>
                                    <p:animEffect transition="in" filter="blinds(horizontal)">
                                      <p:cBhvr>
                                        <p:cTn id="40"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a:bodyPr>
          <a:lstStyle/>
          <a:p>
            <a:r>
              <a:rPr lang="en-US" sz="4000" b="1" dirty="0" smtClean="0"/>
              <a:t>So Where Does This Leave Us?</a:t>
            </a:r>
            <a:endParaRPr lang="en-US" sz="4000" b="1" dirty="0"/>
          </a:p>
        </p:txBody>
      </p:sp>
      <p:sp>
        <p:nvSpPr>
          <p:cNvPr id="3" name="Content Placeholder 2"/>
          <p:cNvSpPr>
            <a:spLocks noGrp="1"/>
          </p:cNvSpPr>
          <p:nvPr>
            <p:ph idx="1"/>
          </p:nvPr>
        </p:nvSpPr>
        <p:spPr>
          <a:xfrm>
            <a:off x="457200" y="1752600"/>
            <a:ext cx="8229600" cy="4419600"/>
          </a:xfrm>
        </p:spPr>
        <p:txBody>
          <a:bodyPr/>
          <a:lstStyle/>
          <a:p>
            <a:r>
              <a:rPr lang="en-US" dirty="0" smtClean="0"/>
              <a:t>Mentoring can be effective for some youth.</a:t>
            </a:r>
          </a:p>
          <a:p>
            <a:r>
              <a:rPr lang="en-US" dirty="0" smtClean="0"/>
              <a:t>It is not a “catch-all” approach for at-risk behavior reduction.</a:t>
            </a:r>
          </a:p>
          <a:p>
            <a:r>
              <a:rPr lang="en-US" dirty="0" smtClean="0"/>
              <a:t>Mentoring needs to be structured:</a:t>
            </a:r>
          </a:p>
          <a:p>
            <a:pPr lvl="1"/>
            <a:r>
              <a:rPr lang="en-US" dirty="0" smtClean="0"/>
              <a:t>Youth evaluation for need/potential benefits</a:t>
            </a:r>
          </a:p>
          <a:p>
            <a:pPr lvl="1"/>
            <a:r>
              <a:rPr lang="en-US" dirty="0" smtClean="0"/>
              <a:t>Carefully selected and trained adults*</a:t>
            </a:r>
          </a:p>
          <a:p>
            <a:pPr lvl="1"/>
            <a:r>
              <a:rPr lang="en-US" dirty="0" smtClean="0"/>
              <a:t>Long-term commitments*</a:t>
            </a:r>
          </a:p>
          <a:p>
            <a:pPr lvl="1"/>
            <a:r>
              <a:rPr lang="en-US" dirty="0" smtClean="0"/>
              <a:t>Ongoing monitoring  and support of relationships*</a:t>
            </a:r>
          </a:p>
          <a:p>
            <a:pPr lvl="1"/>
            <a:r>
              <a:rPr lang="en-US" dirty="0" smtClean="0"/>
              <a:t>Utilization of natural mentors when available</a:t>
            </a:r>
          </a:p>
          <a:p>
            <a:pPr lvl="1">
              <a:buNone/>
            </a:pPr>
            <a:endParaRPr lang="en-US" dirty="0"/>
          </a:p>
        </p:txBody>
      </p:sp>
      <p:sp>
        <p:nvSpPr>
          <p:cNvPr id="4" name="TextBox 3"/>
          <p:cNvSpPr txBox="1"/>
          <p:nvPr/>
        </p:nvSpPr>
        <p:spPr>
          <a:xfrm>
            <a:off x="381000" y="6248400"/>
            <a:ext cx="8077200" cy="369332"/>
          </a:xfrm>
          <a:prstGeom prst="rect">
            <a:avLst/>
          </a:prstGeom>
          <a:noFill/>
        </p:spPr>
        <p:txBody>
          <a:bodyPr wrap="square" rtlCol="0">
            <a:spAutoFit/>
          </a:bodyPr>
          <a:lstStyle/>
          <a:p>
            <a:r>
              <a:rPr lang="en-US" dirty="0" smtClean="0"/>
              <a:t>*Elements of Effective Practice for Mentoring, 3</a:t>
            </a:r>
            <a:r>
              <a:rPr lang="en-US" baseline="30000" dirty="0" smtClean="0"/>
              <a:t>rd</a:t>
            </a:r>
            <a:r>
              <a:rPr lang="en-US" dirty="0" smtClean="0"/>
              <a:t> Edition</a:t>
            </a:r>
            <a:endParaRPr lang="en-US" dirty="0"/>
          </a:p>
        </p:txBody>
      </p:sp>
      <p:sp>
        <p:nvSpPr>
          <p:cNvPr id="5" name="Slide Number Placeholder 4"/>
          <p:cNvSpPr>
            <a:spLocks noGrp="1"/>
          </p:cNvSpPr>
          <p:nvPr>
            <p:ph type="sldNum" sz="quarter" idx="12"/>
          </p:nvPr>
        </p:nvSpPr>
        <p:spPr/>
        <p:txBody>
          <a:bodyPr/>
          <a:lstStyle/>
          <a:p>
            <a:fld id="{2CA97DD4-6289-411D-9566-FB9BA34F03B5}" type="slidenum">
              <a:rPr lang="en-US" smtClean="0"/>
              <a:pPr/>
              <a:t>18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linds(horizontal)">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blinds(horizontal)">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229600" cy="609600"/>
          </a:xfrm>
        </p:spPr>
        <p:txBody>
          <a:bodyPr>
            <a:normAutofit/>
          </a:bodyPr>
          <a:lstStyle/>
          <a:p>
            <a:r>
              <a:rPr lang="en-US" sz="3200" b="1" dirty="0" smtClean="0"/>
              <a:t>References</a:t>
            </a:r>
            <a:endParaRPr lang="en-US" sz="3200" b="1" dirty="0"/>
          </a:p>
        </p:txBody>
      </p:sp>
      <p:sp>
        <p:nvSpPr>
          <p:cNvPr id="5" name="Content Placeholder 4"/>
          <p:cNvSpPr>
            <a:spLocks noGrp="1"/>
          </p:cNvSpPr>
          <p:nvPr>
            <p:ph idx="1"/>
          </p:nvPr>
        </p:nvSpPr>
        <p:spPr>
          <a:xfrm>
            <a:off x="228600" y="1219200"/>
            <a:ext cx="8534400" cy="5181600"/>
          </a:xfrm>
        </p:spPr>
        <p:txBody>
          <a:bodyPr>
            <a:noAutofit/>
          </a:bodyPr>
          <a:lstStyle/>
          <a:p>
            <a:r>
              <a:rPr lang="en-US" sz="1600" dirty="0" err="1" smtClean="0"/>
              <a:t>Bauldrey</a:t>
            </a:r>
            <a:r>
              <a:rPr lang="en-US" sz="1600" dirty="0" smtClean="0"/>
              <a:t>, S. (2006). Positive support: Mentoring and depression among high-risk youth.  </a:t>
            </a:r>
            <a:r>
              <a:rPr lang="en-US" sz="1600" i="1" dirty="0" smtClean="0"/>
              <a:t>www.ppv.org/ppv/publications/assets/202_publications.pdf</a:t>
            </a:r>
            <a:endParaRPr lang="en-US" sz="1600" dirty="0" smtClean="0"/>
          </a:p>
          <a:p>
            <a:r>
              <a:rPr lang="en-US" sz="1600" dirty="0" err="1" smtClean="0"/>
              <a:t>Beier</a:t>
            </a:r>
            <a:r>
              <a:rPr lang="en-US" sz="1600" dirty="0" smtClean="0"/>
              <a:t>, S.R.; Rosenfeld, W.D.; </a:t>
            </a:r>
            <a:r>
              <a:rPr lang="en-US" sz="1600" dirty="0" err="1" smtClean="0"/>
              <a:t>Spitalny</a:t>
            </a:r>
            <a:r>
              <a:rPr lang="en-US" sz="1600" dirty="0" smtClean="0"/>
              <a:t>, K.C.; </a:t>
            </a:r>
            <a:r>
              <a:rPr lang="en-US" sz="1600" dirty="0" err="1" smtClean="0"/>
              <a:t>Zansky</a:t>
            </a:r>
            <a:r>
              <a:rPr lang="en-US" sz="1600" dirty="0" smtClean="0"/>
              <a:t>, S.M.; </a:t>
            </a:r>
            <a:r>
              <a:rPr lang="en-US" sz="1600" dirty="0" err="1" smtClean="0"/>
              <a:t>Bontempo</a:t>
            </a:r>
            <a:r>
              <a:rPr lang="en-US" sz="1600" dirty="0" smtClean="0"/>
              <a:t>, A.N. (2000). The Potential Role of an Adult Mentor in Influencing High-Risk Behaviors in Adolescents; Arch Pediatric </a:t>
            </a:r>
            <a:r>
              <a:rPr lang="en-US" sz="1600" dirty="0" err="1" smtClean="0"/>
              <a:t>Adolesc</a:t>
            </a:r>
            <a:r>
              <a:rPr lang="en-US" sz="1600" dirty="0" smtClean="0"/>
              <a:t> Med, 154.</a:t>
            </a:r>
          </a:p>
          <a:p>
            <a:r>
              <a:rPr lang="en-US" sz="1600" dirty="0" err="1" smtClean="0"/>
              <a:t>Bilchik</a:t>
            </a:r>
            <a:r>
              <a:rPr lang="en-US" sz="1600" dirty="0" smtClean="0"/>
              <a:t>, S. (2007). Mentoring: A Promising Intervention for Children of Prisoners.  Research in Action Series (10). http://www.mentoring.org/downloads/mentoring_391.pdf</a:t>
            </a:r>
          </a:p>
          <a:p>
            <a:r>
              <a:rPr lang="en-US" sz="1600" dirty="0" smtClean="0"/>
              <a:t>Cavell, TA, </a:t>
            </a:r>
            <a:r>
              <a:rPr lang="en-US" sz="1600" dirty="0" err="1" smtClean="0"/>
              <a:t>Elledge</a:t>
            </a:r>
            <a:r>
              <a:rPr lang="en-US" sz="1600" dirty="0" smtClean="0"/>
              <a:t>, C, </a:t>
            </a:r>
            <a:r>
              <a:rPr lang="en-US" sz="1600" dirty="0" err="1" smtClean="0"/>
              <a:t>Malco</a:t>
            </a:r>
            <a:r>
              <a:rPr lang="en-US" sz="1600" dirty="0" smtClean="0"/>
              <a:t>, KT, Faith, MA, Hughes, JN (2009). Relationship quality and the mentoring of aggressive, high-risk children. </a:t>
            </a:r>
            <a:r>
              <a:rPr lang="en-US" sz="1600" i="1" dirty="0" smtClean="0"/>
              <a:t>Journal of Clinical Child &amp; Adolescent Psychology, 38</a:t>
            </a:r>
            <a:r>
              <a:rPr lang="en-US" sz="1600" dirty="0" smtClean="0"/>
              <a:t>, 185-198.</a:t>
            </a:r>
          </a:p>
          <a:p>
            <a:r>
              <a:rPr lang="en-US" sz="1600" dirty="0" smtClean="0"/>
              <a:t>Dubois, DL, Doolittle, f., Yates, B. T., </a:t>
            </a:r>
            <a:r>
              <a:rPr lang="en-US" sz="1600" dirty="0" err="1" smtClean="0"/>
              <a:t>Silverhorn</a:t>
            </a:r>
            <a:r>
              <a:rPr lang="en-US" sz="1600" dirty="0" smtClean="0"/>
              <a:t>, N. &amp; </a:t>
            </a:r>
            <a:r>
              <a:rPr lang="en-US" sz="1600" dirty="0" err="1" smtClean="0"/>
              <a:t>Tebes</a:t>
            </a:r>
            <a:r>
              <a:rPr lang="en-US" sz="1600" dirty="0" smtClean="0"/>
              <a:t>, JK (2006). Research methodology and youth mentoring. Journal of Community Psychology, 34, 657-676.</a:t>
            </a:r>
          </a:p>
          <a:p>
            <a:r>
              <a:rPr lang="en-US" sz="1600" dirty="0" err="1" smtClean="0"/>
              <a:t>DuBois</a:t>
            </a:r>
            <a:r>
              <a:rPr lang="en-US" sz="1600" dirty="0" smtClean="0"/>
              <a:t>, DL &amp; </a:t>
            </a:r>
            <a:r>
              <a:rPr lang="en-US" sz="1600" dirty="0" err="1" smtClean="0"/>
              <a:t>Silverthorn</a:t>
            </a:r>
            <a:r>
              <a:rPr lang="en-US" sz="1600" dirty="0" smtClean="0"/>
              <a:t>, N (2005). Characteristics of Natural Mentoring Relationships and Adolescent Adjustment: Evidence from a National Study. Journal of Primary Prevention, 26(2), 69-92.</a:t>
            </a:r>
          </a:p>
          <a:p>
            <a:r>
              <a:rPr lang="en-US" sz="1600" dirty="0" smtClean="0"/>
              <a:t>Grossman, J. B., &amp; Rhodes, J. E. (2002). The test of time: Predictors and effects of duration in youth mentoring relationships. </a:t>
            </a:r>
            <a:r>
              <a:rPr lang="en-US" sz="1600" i="1" dirty="0" smtClean="0"/>
              <a:t>American Journal of Community Psychology, 30(2), </a:t>
            </a:r>
            <a:r>
              <a:rPr lang="en-US" sz="1600" dirty="0" smtClean="0"/>
              <a:t>199-219.</a:t>
            </a:r>
          </a:p>
        </p:txBody>
      </p:sp>
      <p:sp>
        <p:nvSpPr>
          <p:cNvPr id="4" name="Slide Number Placeholder 3"/>
          <p:cNvSpPr>
            <a:spLocks noGrp="1"/>
          </p:cNvSpPr>
          <p:nvPr>
            <p:ph type="sldNum" sz="quarter" idx="12"/>
          </p:nvPr>
        </p:nvSpPr>
        <p:spPr/>
        <p:txBody>
          <a:bodyPr/>
          <a:lstStyle/>
          <a:p>
            <a:fld id="{2CA97DD4-6289-411D-9566-FB9BA34F03B5}" type="slidenum">
              <a:rPr lang="en-US" smtClean="0"/>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3276600"/>
          </a:xfrm>
        </p:spPr>
        <p:txBody>
          <a:bodyPr/>
          <a:lstStyle/>
          <a:p>
            <a:r>
              <a:rPr lang="en-US" dirty="0" smtClean="0">
                <a:solidFill>
                  <a:schemeClr val="accent1">
                    <a:lumMod val="50000"/>
                  </a:schemeClr>
                </a:solidFill>
              </a:rPr>
              <a:t>Mentoring as a prevention and intervention strategy for at-risk youth is becoming increasingly popular. </a:t>
            </a:r>
          </a:p>
          <a:p>
            <a:pPr>
              <a:buNone/>
            </a:pPr>
            <a:endParaRPr lang="en-US" sz="1100" dirty="0" smtClean="0">
              <a:solidFill>
                <a:schemeClr val="accent1">
                  <a:lumMod val="50000"/>
                </a:schemeClr>
              </a:solidFill>
            </a:endParaRPr>
          </a:p>
          <a:p>
            <a:r>
              <a:rPr lang="en-US" dirty="0" smtClean="0">
                <a:solidFill>
                  <a:schemeClr val="accent1">
                    <a:lumMod val="50000"/>
                  </a:schemeClr>
                </a:solidFill>
              </a:rPr>
              <a:t>More specifically, it is gaining momentum in the field of juvenile delinquency. </a:t>
            </a:r>
          </a:p>
          <a:p>
            <a:pPr>
              <a:buNone/>
            </a:pPr>
            <a:endParaRPr lang="en-US" sz="1100" dirty="0" smtClean="0">
              <a:solidFill>
                <a:schemeClr val="accent1">
                  <a:lumMod val="50000"/>
                </a:schemeClr>
              </a:solidFill>
            </a:endParaRPr>
          </a:p>
          <a:p>
            <a:r>
              <a:rPr lang="en-US" dirty="0" smtClean="0">
                <a:solidFill>
                  <a:schemeClr val="accent1">
                    <a:lumMod val="50000"/>
                  </a:schemeClr>
                </a:solidFill>
              </a:rPr>
              <a:t>Recent years have seen a spotlight on the positive outcomes of mentoring for at-risk youth. </a:t>
            </a:r>
          </a:p>
          <a:p>
            <a:endParaRPr lang="en-US" dirty="0"/>
          </a:p>
        </p:txBody>
      </p:sp>
      <p:sp>
        <p:nvSpPr>
          <p:cNvPr id="4" name="Slide Number Placeholder 3"/>
          <p:cNvSpPr>
            <a:spLocks noGrp="1"/>
          </p:cNvSpPr>
          <p:nvPr>
            <p:ph type="sldNum" sz="quarter" idx="12"/>
          </p:nvPr>
        </p:nvSpPr>
        <p:spPr/>
        <p:txBody>
          <a:bodyPr/>
          <a:lstStyle/>
          <a:p>
            <a:fld id="{2CA97DD4-6289-411D-9566-FB9BA34F03B5}" type="slidenum">
              <a:rPr lang="en-US" smtClean="0"/>
              <a:pPr/>
              <a:t>2</a:t>
            </a:fld>
            <a:endParaRPr lang="en-US"/>
          </a:p>
        </p:txBody>
      </p:sp>
      <p:pic>
        <p:nvPicPr>
          <p:cNvPr id="6" name="With_Your_Help.wmv">
            <a:hlinkClick r:id="" action="ppaction://media"/>
          </p:cNvPr>
          <p:cNvPicPr>
            <a:picLocks noRot="1" noChangeAspect="1"/>
          </p:cNvPicPr>
          <p:nvPr>
            <a:videoFile r:link="rId1"/>
          </p:nvPr>
        </p:nvPicPr>
        <p:blipFill>
          <a:blip r:embed="rId4" cstate="print"/>
          <a:stretch>
            <a:fillRect/>
          </a:stretch>
        </p:blipFill>
        <p:spPr>
          <a:xfrm>
            <a:off x="2971800" y="4267200"/>
            <a:ext cx="3048000" cy="22860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18" restart="whenNotActive" fill="hold" evtFilter="cancelBubble" nodeType="interactiveSeq">
                <p:stCondLst>
                  <p:cond evt="onClick" delay="0">
                    <p:tgtEl>
                      <p:spTgt spid="6"/>
                    </p:tgtEl>
                  </p:cond>
                </p:stCondLst>
                <p:endSync evt="end" delay="0">
                  <p:rtn val="all"/>
                </p:endSync>
                <p:childTnLst>
                  <p:par>
                    <p:cTn id="19" fill="hold">
                      <p:stCondLst>
                        <p:cond delay="0"/>
                      </p:stCondLst>
                      <p:childTnLst>
                        <p:par>
                          <p:cTn id="20" fill="hold">
                            <p:stCondLst>
                              <p:cond delay="0"/>
                            </p:stCondLst>
                            <p:childTnLst>
                              <p:par>
                                <p:cTn id="21" presetID="2" presetClass="mediacall" presetSubtype="0" fill="hold" nodeType="clickEffect">
                                  <p:stCondLst>
                                    <p:cond delay="0"/>
                                  </p:stCondLst>
                                  <p:childTnLst>
                                    <p:cmd type="call" cmd="togglePause">
                                      <p:cBhvr>
                                        <p:cTn id="22" dur="1" fill="hold"/>
                                        <p:tgtEl>
                                          <p:spTgt spid="6"/>
                                        </p:tgtEl>
                                      </p:cBhvr>
                                    </p:cmd>
                                  </p:childTnLst>
                                </p:cTn>
                              </p:par>
                            </p:childTnLst>
                          </p:cTn>
                        </p:par>
                      </p:childTnLst>
                    </p:cTn>
                  </p:par>
                </p:childTnLst>
              </p:cTn>
              <p:nextCondLst>
                <p:cond evt="onClick" delay="0">
                  <p:tgtEl>
                    <p:spTgt spid="6"/>
                  </p:tgtEl>
                </p:cond>
              </p:nextCondLst>
            </p:seq>
            <p:video>
              <p:cMediaNode>
                <p:cTn id="23" fill="hold" display="0">
                  <p:stCondLst>
                    <p:cond delay="indefinite"/>
                  </p:stCondLst>
                  <p:endCondLst>
                    <p:cond evt="onNext" delay="0">
                      <p:tgtEl>
                        <p:sldTgt/>
                      </p:tgtEl>
                    </p:cond>
                    <p:cond evt="onPrev" delay="0">
                      <p:tgtEl>
                        <p:sldTgt/>
                      </p:tgtEl>
                    </p:cond>
                  </p:endCondLst>
                </p:cTn>
                <p:tgtEl>
                  <p:spTgt spid="6"/>
                </p:tgtEl>
              </p:cMediaNode>
            </p:video>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667512"/>
          </a:xfrm>
        </p:spPr>
        <p:txBody>
          <a:bodyPr>
            <a:normAutofit fontScale="90000"/>
          </a:bodyPr>
          <a:lstStyle/>
          <a:p>
            <a:r>
              <a:rPr lang="en-US" sz="4000" b="1" dirty="0" smtClean="0"/>
              <a:t>References, </a:t>
            </a:r>
            <a:r>
              <a:rPr lang="en-US" sz="4000" b="1" dirty="0" err="1" smtClean="0"/>
              <a:t>con’t</a:t>
            </a:r>
            <a:r>
              <a:rPr lang="en-US" dirty="0" smtClean="0"/>
              <a:t>.</a:t>
            </a:r>
            <a:endParaRPr lang="en-US" dirty="0"/>
          </a:p>
        </p:txBody>
      </p:sp>
      <p:sp>
        <p:nvSpPr>
          <p:cNvPr id="3" name="Content Placeholder 2"/>
          <p:cNvSpPr>
            <a:spLocks noGrp="1"/>
          </p:cNvSpPr>
          <p:nvPr>
            <p:ph idx="1"/>
          </p:nvPr>
        </p:nvSpPr>
        <p:spPr>
          <a:xfrm>
            <a:off x="381000" y="990600"/>
            <a:ext cx="8229600" cy="5410200"/>
          </a:xfrm>
        </p:spPr>
        <p:txBody>
          <a:bodyPr>
            <a:normAutofit fontScale="55000" lnSpcReduction="20000"/>
          </a:bodyPr>
          <a:lstStyle/>
          <a:p>
            <a:r>
              <a:rPr lang="en-US" sz="2900" dirty="0" err="1" smtClean="0"/>
              <a:t>Hurd</a:t>
            </a:r>
            <a:r>
              <a:rPr lang="en-US" sz="2900" dirty="0" smtClean="0"/>
              <a:t>, N &amp; Zimmerman, M. (2010). Natural mentors, mental health, and risk behaviors: A longitudinal analysis of African American adolescents transitioning into adulthood. Am J Community Psych, 46,36-48.</a:t>
            </a:r>
          </a:p>
          <a:p>
            <a:r>
              <a:rPr lang="en-US" sz="2900" dirty="0" err="1" smtClean="0"/>
              <a:t>Landefield</a:t>
            </a:r>
            <a:r>
              <a:rPr lang="en-US" sz="2900" dirty="0" smtClean="0"/>
              <a:t>, T (2010). Mentors and Mentoring. In Bell, J.E. (</a:t>
            </a:r>
            <a:r>
              <a:rPr lang="en-US" sz="2900" dirty="0" err="1" smtClean="0"/>
              <a:t>ed</a:t>
            </a:r>
            <a:r>
              <a:rPr lang="en-US" sz="2900" dirty="0" smtClean="0"/>
              <a:t>) </a:t>
            </a:r>
            <a:r>
              <a:rPr lang="en-US" sz="2900" i="1" dirty="0" smtClean="0"/>
              <a:t>Mentoring and Diversity</a:t>
            </a:r>
            <a:r>
              <a:rPr lang="en-US" sz="2900" dirty="0" smtClean="0"/>
              <a:t>.  New York: Springer.</a:t>
            </a:r>
          </a:p>
          <a:p>
            <a:r>
              <a:rPr lang="en-US" sz="2900" dirty="0" err="1" smtClean="0"/>
              <a:t>Kogan</a:t>
            </a:r>
            <a:r>
              <a:rPr lang="en-US" sz="2900" dirty="0" smtClean="0"/>
              <a:t>, SM, Brody, GH &amp; Chen, Y (2011).  Natural mentoring processes deter externalizing problems among rural African American emerging adults: A prospective analysis. Am J Community Psych,  DOI 10.1007/s10464-011-9425-2.</a:t>
            </a:r>
          </a:p>
          <a:p>
            <a:r>
              <a:rPr lang="en-US" sz="2900" dirty="0" smtClean="0"/>
              <a:t>Mentor (2006). Mentoring in America 2005: A Snapshot of the Current State of Mentoring.  www.mentroing.org</a:t>
            </a:r>
          </a:p>
          <a:p>
            <a:r>
              <a:rPr lang="en-US" sz="2900" dirty="0" smtClean="0"/>
              <a:t>Rhodes, J.E. (2002). Stand by me: The risks and rewards of mentoring today’s youth. Cambridge, MA: Harvard University Press.</a:t>
            </a:r>
          </a:p>
          <a:p>
            <a:r>
              <a:rPr lang="en-US" sz="2900" dirty="0" smtClean="0"/>
              <a:t>Rhodes, J. E. (2005). “A theoretical model of youth mentoring.” In D. L. </a:t>
            </a:r>
            <a:r>
              <a:rPr lang="en-US" sz="2900" dirty="0" err="1" smtClean="0"/>
              <a:t>DuBois</a:t>
            </a:r>
            <a:r>
              <a:rPr lang="en-US" sz="2900" dirty="0" smtClean="0"/>
              <a:t> &amp; M. J. </a:t>
            </a:r>
            <a:r>
              <a:rPr lang="en-US" sz="2900" dirty="0" err="1" smtClean="0"/>
              <a:t>Karcher</a:t>
            </a:r>
            <a:r>
              <a:rPr lang="en-US" sz="2900" dirty="0" smtClean="0"/>
              <a:t> (Eds.) </a:t>
            </a:r>
            <a:r>
              <a:rPr lang="en-US" sz="2900" i="1" dirty="0" smtClean="0"/>
              <a:t>Handbook of youth mentoring</a:t>
            </a:r>
            <a:r>
              <a:rPr lang="en-US" sz="2900" dirty="0" smtClean="0"/>
              <a:t>. (pp. 30-43).Thousand Oakes, CA: Sage Press</a:t>
            </a:r>
          </a:p>
          <a:p>
            <a:r>
              <a:rPr lang="en-US" sz="2900" dirty="0" smtClean="0"/>
              <a:t>Rhodes, JE, Spencer, R, Saito, RN &amp; </a:t>
            </a:r>
            <a:r>
              <a:rPr lang="en-US" sz="2900" dirty="0" err="1" smtClean="0"/>
              <a:t>Sipe</a:t>
            </a:r>
            <a:r>
              <a:rPr lang="en-US" sz="2900" dirty="0" smtClean="0"/>
              <a:t>, CL (2006).  Online mentoring: </a:t>
            </a:r>
            <a:r>
              <a:rPr lang="en-US" sz="2900" dirty="0" err="1" smtClean="0"/>
              <a:t>Th</a:t>
            </a:r>
            <a:r>
              <a:rPr lang="en-US" sz="2900" dirty="0" smtClean="0"/>
              <a:t> e promise and challenges of an emerging </a:t>
            </a:r>
            <a:r>
              <a:rPr lang="en-US" sz="2900" dirty="0" err="1" smtClean="0"/>
              <a:t>apporach</a:t>
            </a:r>
            <a:r>
              <a:rPr lang="en-US" sz="2900" dirty="0" smtClean="0"/>
              <a:t> to youth development. J of Primary Prevention, 27(5), 497-513.</a:t>
            </a:r>
          </a:p>
          <a:p>
            <a:r>
              <a:rPr lang="en-US" sz="2900" dirty="0" smtClean="0"/>
              <a:t>Schwartz, SE, Rhodes, JE, Chan, CS &amp; Herrera, C. (2011).  The impact of school-based mentoring on youths with different relational profiles. </a:t>
            </a:r>
            <a:r>
              <a:rPr lang="en-US" sz="2900" i="1" dirty="0" smtClean="0"/>
              <a:t>Developmental Psychology, 47,</a:t>
            </a:r>
            <a:r>
              <a:rPr lang="en-US" sz="2900" dirty="0" smtClean="0"/>
              <a:t> 450-462.</a:t>
            </a:r>
          </a:p>
          <a:p>
            <a:r>
              <a:rPr lang="de-DE" sz="2900" dirty="0" smtClean="0"/>
              <a:t>Zimmerman, M. A., Bingenheimer, J. B., &amp; Notaro, P. C. (2002).</a:t>
            </a:r>
            <a:r>
              <a:rPr lang="en-US" sz="2900" dirty="0" smtClean="0"/>
              <a:t>Natural mentors and adolescent resiliency: A study with urban youth. American Journal of Community Psychology, 30,221–243.</a:t>
            </a:r>
            <a:r>
              <a:rPr lang="en-US" sz="2900" dirty="0" smtClean="0">
                <a:hlinkClick r:id="rId3"/>
              </a:rPr>
              <a:t> </a:t>
            </a:r>
          </a:p>
          <a:p>
            <a:r>
              <a:rPr lang="en-US" sz="2900" dirty="0" smtClean="0">
                <a:hlinkClick r:id="rId3"/>
              </a:rPr>
              <a:t>http://www.nationalmentoringmonth.org/video/#reelpeople</a:t>
            </a:r>
            <a:endParaRPr lang="en-US" sz="2900" dirty="0" smtClean="0"/>
          </a:p>
          <a:p>
            <a:endParaRPr lang="en-US" dirty="0"/>
          </a:p>
        </p:txBody>
      </p:sp>
      <p:sp>
        <p:nvSpPr>
          <p:cNvPr id="4" name="Slide Number Placeholder 3"/>
          <p:cNvSpPr>
            <a:spLocks noGrp="1"/>
          </p:cNvSpPr>
          <p:nvPr>
            <p:ph type="sldNum" sz="quarter" idx="12"/>
          </p:nvPr>
        </p:nvSpPr>
        <p:spPr/>
        <p:txBody>
          <a:bodyPr/>
          <a:lstStyle/>
          <a:p>
            <a:fld id="{2CA97DD4-6289-411D-9566-FB9BA34F03B5}" type="slidenum">
              <a:rPr lang="en-US" smtClean="0"/>
              <a:pPr/>
              <a:t>20</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685800" y="762001"/>
            <a:ext cx="7772400" cy="990600"/>
          </a:xfrm>
        </p:spPr>
        <p:txBody>
          <a:bodyPr>
            <a:normAutofit/>
          </a:bodyPr>
          <a:lstStyle/>
          <a:p>
            <a:pPr algn="ctr"/>
            <a:r>
              <a:rPr lang="en-US" sz="3600" dirty="0" smtClean="0">
                <a:latin typeface="Antique Olive" pitchFamily="34" charset="0"/>
              </a:rPr>
              <a:t>What is Mentoring?</a:t>
            </a:r>
            <a:endParaRPr lang="en-US" sz="3600" dirty="0">
              <a:latin typeface="Antique Olive" pitchFamily="34" charset="0"/>
            </a:endParaRPr>
          </a:p>
        </p:txBody>
      </p:sp>
      <p:sp>
        <p:nvSpPr>
          <p:cNvPr id="2" name="Subtitle 1"/>
          <p:cNvSpPr>
            <a:spLocks noGrp="1"/>
          </p:cNvSpPr>
          <p:nvPr>
            <p:ph type="subTitle" idx="1"/>
          </p:nvPr>
        </p:nvSpPr>
        <p:spPr>
          <a:xfrm>
            <a:off x="990600" y="2209800"/>
            <a:ext cx="7162800" cy="4114800"/>
          </a:xfrm>
          <a:noFill/>
        </p:spPr>
        <p:txBody>
          <a:bodyPr>
            <a:noAutofit/>
          </a:bodyPr>
          <a:lstStyle/>
          <a:p>
            <a:pPr algn="ctr"/>
            <a:r>
              <a:rPr lang="en-US" sz="3200" dirty="0" smtClean="0">
                <a:solidFill>
                  <a:schemeClr val="accent1">
                    <a:lumMod val="50000"/>
                  </a:schemeClr>
                </a:solidFill>
              </a:rPr>
              <a:t>The Functionality of Mentoring</a:t>
            </a:r>
          </a:p>
          <a:p>
            <a:pPr algn="ctr"/>
            <a:endParaRPr lang="en-US" sz="1100" dirty="0" smtClean="0">
              <a:solidFill>
                <a:schemeClr val="accent1">
                  <a:lumMod val="50000"/>
                </a:schemeClr>
              </a:solidFill>
            </a:endParaRPr>
          </a:p>
          <a:p>
            <a:pPr algn="ctr"/>
            <a:r>
              <a:rPr lang="en-US" sz="3200" dirty="0" smtClean="0">
                <a:solidFill>
                  <a:schemeClr val="accent1">
                    <a:lumMod val="50000"/>
                  </a:schemeClr>
                </a:solidFill>
              </a:rPr>
              <a:t>Limitations of Mentoring</a:t>
            </a:r>
          </a:p>
          <a:p>
            <a:pPr algn="ctr"/>
            <a:endParaRPr lang="en-US" sz="1100" dirty="0" smtClean="0">
              <a:solidFill>
                <a:schemeClr val="accent1">
                  <a:lumMod val="50000"/>
                </a:schemeClr>
              </a:solidFill>
            </a:endParaRPr>
          </a:p>
          <a:p>
            <a:pPr algn="ctr"/>
            <a:r>
              <a:rPr lang="en-US" sz="3200" dirty="0" smtClean="0">
                <a:solidFill>
                  <a:schemeClr val="accent1">
                    <a:lumMod val="50000"/>
                  </a:schemeClr>
                </a:solidFill>
              </a:rPr>
              <a:t>Is Mentoring Appropriate for All Youth?</a:t>
            </a:r>
          </a:p>
          <a:p>
            <a:pPr algn="ctr"/>
            <a:endParaRPr lang="en-US" sz="1100" dirty="0" smtClean="0">
              <a:solidFill>
                <a:schemeClr val="accent1">
                  <a:lumMod val="50000"/>
                </a:schemeClr>
              </a:solidFill>
            </a:endParaRPr>
          </a:p>
          <a:p>
            <a:pPr algn="ctr"/>
            <a:r>
              <a:rPr lang="en-US" sz="3200" dirty="0" smtClean="0">
                <a:solidFill>
                  <a:schemeClr val="accent1">
                    <a:lumMod val="50000"/>
                  </a:schemeClr>
                </a:solidFill>
              </a:rPr>
              <a:t>Implications</a:t>
            </a:r>
          </a:p>
          <a:p>
            <a:pPr algn="ctr"/>
            <a:endParaRPr lang="en-US" sz="3200" dirty="0" smtClean="0">
              <a:solidFill>
                <a:schemeClr val="accent1"/>
              </a:solidFill>
            </a:endParaRPr>
          </a:p>
        </p:txBody>
      </p:sp>
      <p:sp>
        <p:nvSpPr>
          <p:cNvPr id="5" name="Slide Number Placeholder 4"/>
          <p:cNvSpPr>
            <a:spLocks noGrp="1"/>
          </p:cNvSpPr>
          <p:nvPr>
            <p:ph type="sldNum" sz="quarter" idx="12"/>
          </p:nvPr>
        </p:nvSpPr>
        <p:spPr/>
        <p:txBody>
          <a:bodyPr/>
          <a:lstStyle/>
          <a:p>
            <a:fld id="{2CA97DD4-6289-411D-9566-FB9BA34F03B5}" type="slidenum">
              <a:rPr lang="en-US" smtClean="0"/>
              <a:pPr/>
              <a:t>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blinds(horizontal)">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linds(horizontal)">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blinds(horizontal)">
                                      <p:cBhvr>
                                        <p:cTn id="22" dur="500"/>
                                        <p:tgtEl>
                                          <p:spTgt spid="2">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animEffect transition="in" filter="blinds(horizontal)">
                                      <p:cBhvr>
                                        <p:cTn id="27"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3400" y="914400"/>
            <a:ext cx="8229600" cy="1295400"/>
          </a:xfrm>
        </p:spPr>
        <p:txBody>
          <a:bodyPr>
            <a:normAutofit fontScale="90000"/>
          </a:bodyPr>
          <a:lstStyle/>
          <a:p>
            <a:r>
              <a:rPr lang="en-US" b="1" dirty="0" smtClean="0"/>
              <a:t/>
            </a:r>
            <a:br>
              <a:rPr lang="en-US" b="1" dirty="0" smtClean="0"/>
            </a:br>
            <a:r>
              <a:rPr lang="en-US" b="1" dirty="0" smtClean="0"/>
              <a:t>Responsible mentoring:</a:t>
            </a:r>
            <a:r>
              <a:rPr lang="en-US" dirty="0" smtClean="0"/>
              <a:t/>
            </a:r>
            <a:br>
              <a:rPr lang="en-US" dirty="0" smtClean="0"/>
            </a:br>
            <a:endParaRPr lang="en-US" dirty="0"/>
          </a:p>
        </p:txBody>
      </p:sp>
      <p:sp>
        <p:nvSpPr>
          <p:cNvPr id="2" name="Content Placeholder 1"/>
          <p:cNvSpPr>
            <a:spLocks noGrp="1"/>
          </p:cNvSpPr>
          <p:nvPr>
            <p:ph idx="1"/>
          </p:nvPr>
        </p:nvSpPr>
        <p:spPr>
          <a:xfrm>
            <a:off x="457200" y="1676400"/>
            <a:ext cx="8229600" cy="4724400"/>
          </a:xfrm>
        </p:spPr>
        <p:txBody>
          <a:bodyPr>
            <a:normAutofit fontScale="92500"/>
          </a:bodyPr>
          <a:lstStyle/>
          <a:p>
            <a:r>
              <a:rPr lang="en-US" dirty="0" smtClean="0"/>
              <a:t>Is a structured, one-to-one relationship or partnership that focuses on the needs of mentored participants.</a:t>
            </a:r>
          </a:p>
          <a:p>
            <a:pPr>
              <a:buNone/>
            </a:pPr>
            <a:r>
              <a:rPr lang="en-US" dirty="0" smtClean="0"/>
              <a:t> </a:t>
            </a:r>
          </a:p>
          <a:p>
            <a:r>
              <a:rPr lang="en-US" dirty="0" smtClean="0"/>
              <a:t>Fosters caring and supportive relationships. </a:t>
            </a:r>
          </a:p>
          <a:p>
            <a:pPr>
              <a:buNone/>
            </a:pPr>
            <a:endParaRPr lang="en-US" dirty="0" smtClean="0"/>
          </a:p>
          <a:p>
            <a:r>
              <a:rPr lang="en-US" dirty="0" smtClean="0"/>
              <a:t>Encourages individuals to develop to their fullest potential. </a:t>
            </a:r>
          </a:p>
          <a:p>
            <a:pPr>
              <a:buNone/>
            </a:pPr>
            <a:endParaRPr lang="en-US" dirty="0" smtClean="0"/>
          </a:p>
          <a:p>
            <a:r>
              <a:rPr lang="en-US" dirty="0" smtClean="0"/>
              <a:t>Helps an individual to develop his or her own vision for the future. </a:t>
            </a:r>
          </a:p>
          <a:p>
            <a:pPr>
              <a:buNone/>
            </a:pPr>
            <a:endParaRPr lang="en-US" dirty="0" smtClean="0"/>
          </a:p>
          <a:p>
            <a:pPr>
              <a:buNone/>
            </a:pPr>
            <a:r>
              <a:rPr lang="en-US" sz="1800" dirty="0" smtClean="0"/>
              <a:t>Rhodes, J.E. (2002).</a:t>
            </a:r>
          </a:p>
          <a:p>
            <a:endParaRPr lang="en-US" dirty="0" smtClean="0"/>
          </a:p>
          <a:p>
            <a:endParaRPr lang="en-US" dirty="0" smtClean="0"/>
          </a:p>
          <a:p>
            <a:pPr>
              <a:buNone/>
            </a:pPr>
            <a:endParaRPr lang="en-US" dirty="0"/>
          </a:p>
        </p:txBody>
      </p:sp>
      <p:sp>
        <p:nvSpPr>
          <p:cNvPr id="4" name="Slide Number Placeholder 3"/>
          <p:cNvSpPr>
            <a:spLocks noGrp="1"/>
          </p:cNvSpPr>
          <p:nvPr>
            <p:ph type="sldNum" sz="quarter" idx="12"/>
          </p:nvPr>
        </p:nvSpPr>
        <p:spPr/>
        <p:txBody>
          <a:bodyPr/>
          <a:lstStyle/>
          <a:p>
            <a:fld id="{2CA97DD4-6289-411D-9566-FB9BA34F03B5}" type="slidenum">
              <a:rPr lang="en-US" smtClean="0"/>
              <a:pPr/>
              <a:t>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20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fade">
                                      <p:cBhvr>
                                        <p:cTn id="17" dur="2000"/>
                                        <p:tgtEl>
                                          <p:spTgt spid="2">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6" end="6"/>
                                            </p:txEl>
                                          </p:spTgt>
                                        </p:tgtEl>
                                        <p:attrNameLst>
                                          <p:attrName>style.visibility</p:attrName>
                                        </p:attrNameLst>
                                      </p:cBhvr>
                                      <p:to>
                                        <p:strVal val="visible"/>
                                      </p:to>
                                    </p:set>
                                    <p:animEffect transition="in" filter="fade">
                                      <p:cBhvr>
                                        <p:cTn id="22" dur="20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04088"/>
            <a:ext cx="8229600" cy="667512"/>
          </a:xfrm>
        </p:spPr>
        <p:txBody>
          <a:bodyPr>
            <a:normAutofit fontScale="90000"/>
          </a:bodyPr>
          <a:lstStyle/>
          <a:p>
            <a:r>
              <a:rPr lang="en-US" sz="4800" b="1" dirty="0" smtClean="0"/>
              <a:t>Responsible mentoring </a:t>
            </a:r>
            <a:endParaRPr lang="en-US" sz="4800" b="1" dirty="0"/>
          </a:p>
        </p:txBody>
      </p:sp>
      <p:sp>
        <p:nvSpPr>
          <p:cNvPr id="2" name="Content Placeholder 1"/>
          <p:cNvSpPr>
            <a:spLocks noGrp="1"/>
          </p:cNvSpPr>
          <p:nvPr>
            <p:ph idx="1"/>
          </p:nvPr>
        </p:nvSpPr>
        <p:spPr>
          <a:xfrm>
            <a:off x="457200" y="1447800"/>
            <a:ext cx="8229600" cy="4876800"/>
          </a:xfrm>
        </p:spPr>
        <p:txBody>
          <a:bodyPr>
            <a:normAutofit fontScale="92500" lnSpcReduction="10000"/>
          </a:bodyPr>
          <a:lstStyle/>
          <a:p>
            <a:pPr>
              <a:buNone/>
            </a:pPr>
            <a:r>
              <a:rPr lang="en-US" dirty="0" smtClean="0"/>
              <a:t>Can take many forms and take place in an array of settings: </a:t>
            </a:r>
            <a:r>
              <a:rPr lang="en-US" sz="2000" dirty="0" smtClean="0"/>
              <a:t>Rhodes, J.E. (2002).</a:t>
            </a:r>
          </a:p>
          <a:p>
            <a:pPr marL="682625" indent="-450850"/>
            <a:r>
              <a:rPr lang="en-US" dirty="0" smtClean="0"/>
              <a:t>traditional mentoring</a:t>
            </a:r>
          </a:p>
          <a:p>
            <a:pPr marL="682625" indent="-450850"/>
            <a:r>
              <a:rPr lang="en-US" dirty="0" smtClean="0"/>
              <a:t>group mentoring</a:t>
            </a:r>
          </a:p>
          <a:p>
            <a:pPr marL="682625" indent="-450850"/>
            <a:r>
              <a:rPr lang="en-US" dirty="0" smtClean="0"/>
              <a:t>team mentoring</a:t>
            </a:r>
          </a:p>
          <a:p>
            <a:pPr marL="682625" indent="-450850"/>
            <a:r>
              <a:rPr lang="en-US" dirty="0" smtClean="0"/>
              <a:t>peer mentoring</a:t>
            </a:r>
          </a:p>
          <a:p>
            <a:pPr marL="682625" indent="-450850"/>
            <a:r>
              <a:rPr lang="en-US" dirty="0" smtClean="0"/>
              <a:t>e-mentoring</a:t>
            </a:r>
          </a:p>
          <a:p>
            <a:endParaRPr lang="en-US" dirty="0" smtClean="0"/>
          </a:p>
          <a:p>
            <a:pPr>
              <a:buNone/>
            </a:pPr>
            <a:r>
              <a:rPr lang="en-US" i="1" dirty="0" smtClean="0"/>
              <a:t>“…a mentor makes an individualized, personalized effort to assist someone in achieving their goals, reaching their objectives, and/or becoming successful” </a:t>
            </a:r>
          </a:p>
          <a:p>
            <a:pPr algn="ctr">
              <a:buNone/>
            </a:pPr>
            <a:r>
              <a:rPr lang="en-US" dirty="0" smtClean="0"/>
              <a:t>(</a:t>
            </a:r>
            <a:r>
              <a:rPr lang="en-US" dirty="0" err="1" smtClean="0"/>
              <a:t>Landefield</a:t>
            </a:r>
            <a:r>
              <a:rPr lang="en-US" dirty="0" smtClean="0"/>
              <a:t>, 2010, p.11).</a:t>
            </a:r>
          </a:p>
          <a:p>
            <a:endParaRPr lang="en-US" dirty="0"/>
          </a:p>
        </p:txBody>
      </p:sp>
      <p:sp>
        <p:nvSpPr>
          <p:cNvPr id="4" name="Slide Number Placeholder 3"/>
          <p:cNvSpPr>
            <a:spLocks noGrp="1"/>
          </p:cNvSpPr>
          <p:nvPr>
            <p:ph type="sldNum" sz="quarter" idx="12"/>
          </p:nvPr>
        </p:nvSpPr>
        <p:spPr/>
        <p:txBody>
          <a:bodyPr/>
          <a:lstStyle/>
          <a:p>
            <a:fld id="{2CA97DD4-6289-411D-9566-FB9BA34F03B5}" type="slidenum">
              <a:rPr lang="en-US" smtClean="0"/>
              <a:pPr/>
              <a:t>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20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20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20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20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20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Effect transition="in" filter="fade">
                                      <p:cBhvr>
                                        <p:cTn id="37" dur="2000"/>
                                        <p:tgtEl>
                                          <p:spTgt spid="2">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
                                            <p:txEl>
                                              <p:pRg st="8" end="8"/>
                                            </p:txEl>
                                          </p:spTgt>
                                        </p:tgtEl>
                                        <p:attrNameLst>
                                          <p:attrName>style.visibility</p:attrName>
                                        </p:attrNameLst>
                                      </p:cBhvr>
                                      <p:to>
                                        <p:strVal val="visible"/>
                                      </p:to>
                                    </p:set>
                                    <p:animEffect transition="in" filter="fade">
                                      <p:cBhvr>
                                        <p:cTn id="42" dur="2000"/>
                                        <p:tgtEl>
                                          <p:spTgt spid="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85725" y="2438401"/>
            <a:ext cx="1819275" cy="1439863"/>
            <a:chOff x="54" y="1536"/>
            <a:chExt cx="1146" cy="907"/>
          </a:xfrm>
        </p:grpSpPr>
        <p:sp>
          <p:nvSpPr>
            <p:cNvPr id="23594" name="Rectangle 3"/>
            <p:cNvSpPr>
              <a:spLocks noChangeArrowheads="1"/>
            </p:cNvSpPr>
            <p:nvPr/>
          </p:nvSpPr>
          <p:spPr bwMode="auto">
            <a:xfrm>
              <a:off x="96" y="1536"/>
              <a:ext cx="1104" cy="864"/>
            </a:xfrm>
            <a:prstGeom prst="rect">
              <a:avLst/>
            </a:prstGeom>
            <a:solidFill>
              <a:srgbClr val="FFF2E5"/>
            </a:solidFill>
            <a:ln w="9525">
              <a:solidFill>
                <a:schemeClr val="tx1"/>
              </a:solidFill>
              <a:miter lim="800000"/>
              <a:headEnd/>
              <a:tailEnd/>
            </a:ln>
          </p:spPr>
          <p:txBody>
            <a:bodyPr wrap="none" anchor="ctr"/>
            <a:lstStyle/>
            <a:p>
              <a:endParaRPr lang="en-US" sz="2400">
                <a:latin typeface="Times New Roman" charset="0"/>
              </a:endParaRPr>
            </a:p>
            <a:p>
              <a:endParaRPr lang="en-US" sz="2400">
                <a:latin typeface="Times New Roman" charset="0"/>
              </a:endParaRPr>
            </a:p>
            <a:p>
              <a:endParaRPr lang="en-US" sz="2400">
                <a:latin typeface="Times New Roman" charset="0"/>
              </a:endParaRPr>
            </a:p>
          </p:txBody>
        </p:sp>
        <p:sp>
          <p:nvSpPr>
            <p:cNvPr id="23595" name="Text Box 4"/>
            <p:cNvSpPr txBox="1">
              <a:spLocks noChangeArrowheads="1"/>
            </p:cNvSpPr>
            <p:nvPr/>
          </p:nvSpPr>
          <p:spPr bwMode="auto">
            <a:xfrm>
              <a:off x="54" y="1920"/>
              <a:ext cx="1095" cy="523"/>
            </a:xfrm>
            <a:prstGeom prst="rect">
              <a:avLst/>
            </a:prstGeom>
            <a:noFill/>
            <a:ln w="9525">
              <a:noFill/>
              <a:miter lim="800000"/>
              <a:headEnd/>
              <a:tailEnd/>
            </a:ln>
          </p:spPr>
          <p:txBody>
            <a:bodyPr wrap="none">
              <a:spAutoFit/>
            </a:bodyPr>
            <a:lstStyle/>
            <a:p>
              <a:r>
                <a:rPr lang="en-US" sz="2400" dirty="0">
                  <a:ln>
                    <a:solidFill>
                      <a:schemeClr val="accent3">
                        <a:lumMod val="75000"/>
                      </a:schemeClr>
                    </a:solidFill>
                  </a:ln>
                  <a:latin typeface="Times New Roman" charset="0"/>
                </a:rPr>
                <a:t>Mentor</a:t>
              </a:r>
            </a:p>
            <a:p>
              <a:r>
                <a:rPr lang="en-US" sz="2400" dirty="0">
                  <a:ln>
                    <a:solidFill>
                      <a:schemeClr val="accent3">
                        <a:lumMod val="75000"/>
                      </a:schemeClr>
                    </a:solidFill>
                  </a:ln>
                  <a:latin typeface="Times New Roman" charset="0"/>
                </a:rPr>
                <a:t>Relationship</a:t>
              </a:r>
              <a:endParaRPr lang="en-US" sz="2400" dirty="0">
                <a:ln>
                  <a:solidFill>
                    <a:schemeClr val="accent3">
                      <a:lumMod val="75000"/>
                    </a:schemeClr>
                  </a:solidFill>
                </a:ln>
                <a:solidFill>
                  <a:schemeClr val="bg1"/>
                </a:solidFill>
                <a:latin typeface="Times New Roman" charset="0"/>
              </a:endParaRPr>
            </a:p>
          </p:txBody>
        </p:sp>
      </p:grpSp>
      <p:sp>
        <p:nvSpPr>
          <p:cNvPr id="23555" name="Text Box 5"/>
          <p:cNvSpPr txBox="1">
            <a:spLocks noChangeArrowheads="1"/>
          </p:cNvSpPr>
          <p:nvPr/>
        </p:nvSpPr>
        <p:spPr bwMode="auto">
          <a:xfrm>
            <a:off x="3124200" y="6400800"/>
            <a:ext cx="4495800" cy="457200"/>
          </a:xfrm>
          <a:prstGeom prst="rect">
            <a:avLst/>
          </a:prstGeom>
          <a:noFill/>
          <a:ln w="9525">
            <a:noFill/>
            <a:miter lim="800000"/>
            <a:headEnd/>
            <a:tailEnd/>
          </a:ln>
        </p:spPr>
        <p:txBody>
          <a:bodyPr wrap="square">
            <a:spAutoFit/>
          </a:bodyPr>
          <a:lstStyle/>
          <a:p>
            <a:endParaRPr lang="en-US" sz="2400">
              <a:latin typeface="Times New Roman" charset="0"/>
            </a:endParaRPr>
          </a:p>
        </p:txBody>
      </p:sp>
      <p:sp>
        <p:nvSpPr>
          <p:cNvPr id="23556" name="Text Box 7"/>
          <p:cNvSpPr txBox="1">
            <a:spLocks noChangeArrowheads="1"/>
          </p:cNvSpPr>
          <p:nvPr/>
        </p:nvSpPr>
        <p:spPr bwMode="auto">
          <a:xfrm>
            <a:off x="2057400" y="1676400"/>
            <a:ext cx="990600" cy="457200"/>
          </a:xfrm>
          <a:prstGeom prst="rect">
            <a:avLst/>
          </a:prstGeom>
          <a:noFill/>
          <a:ln w="9525">
            <a:noFill/>
            <a:miter lim="800000"/>
            <a:headEnd/>
            <a:tailEnd/>
          </a:ln>
        </p:spPr>
        <p:txBody>
          <a:bodyPr>
            <a:spAutoFit/>
          </a:bodyPr>
          <a:lstStyle/>
          <a:p>
            <a:pPr>
              <a:spcBef>
                <a:spcPct val="50000"/>
              </a:spcBef>
            </a:pPr>
            <a:endParaRPr lang="en-US" sz="2400">
              <a:latin typeface="Times New Roman" charset="0"/>
            </a:endParaRPr>
          </a:p>
        </p:txBody>
      </p:sp>
      <p:grpSp>
        <p:nvGrpSpPr>
          <p:cNvPr id="3" name="Group 8"/>
          <p:cNvGrpSpPr>
            <a:grpSpLocks/>
          </p:cNvGrpSpPr>
          <p:nvPr/>
        </p:nvGrpSpPr>
        <p:grpSpPr bwMode="auto">
          <a:xfrm>
            <a:off x="533400" y="3886200"/>
            <a:ext cx="6781800" cy="2209800"/>
            <a:chOff x="336" y="2448"/>
            <a:chExt cx="4272" cy="1584"/>
          </a:xfrm>
        </p:grpSpPr>
        <p:sp>
          <p:nvSpPr>
            <p:cNvPr id="23589" name="Text Box 9"/>
            <p:cNvSpPr txBox="1">
              <a:spLocks noChangeArrowheads="1"/>
            </p:cNvSpPr>
            <p:nvPr/>
          </p:nvSpPr>
          <p:spPr bwMode="auto">
            <a:xfrm>
              <a:off x="336" y="3504"/>
              <a:ext cx="4272" cy="404"/>
            </a:xfrm>
            <a:prstGeom prst="rect">
              <a:avLst/>
            </a:prstGeom>
            <a:solidFill>
              <a:srgbClr val="DDDDDD"/>
            </a:solidFill>
            <a:ln w="9525">
              <a:noFill/>
              <a:miter lim="800000"/>
              <a:headEnd/>
              <a:tailEnd/>
            </a:ln>
          </p:spPr>
          <p:txBody>
            <a:bodyPr>
              <a:spAutoFit/>
            </a:bodyPr>
            <a:lstStyle/>
            <a:p>
              <a:r>
                <a:rPr lang="en-US" dirty="0">
                  <a:solidFill>
                    <a:schemeClr val="tx2"/>
                  </a:solidFill>
                  <a:latin typeface="Georgia" charset="0"/>
                </a:rPr>
                <a:t>Interpersonal history, social competencies, relationship duration, developmental stage, family and community context</a:t>
              </a:r>
              <a:endParaRPr lang="en-US" dirty="0">
                <a:solidFill>
                  <a:schemeClr val="tx2"/>
                </a:solidFill>
                <a:latin typeface="Times New Roman" charset="0"/>
              </a:endParaRPr>
            </a:p>
          </p:txBody>
        </p:sp>
        <p:sp>
          <p:nvSpPr>
            <p:cNvPr id="23590" name="Line 10"/>
            <p:cNvSpPr>
              <a:spLocks noChangeShapeType="1"/>
            </p:cNvSpPr>
            <p:nvPr/>
          </p:nvSpPr>
          <p:spPr bwMode="auto">
            <a:xfrm flipV="1">
              <a:off x="2256" y="2976"/>
              <a:ext cx="0" cy="480"/>
            </a:xfrm>
            <a:prstGeom prst="line">
              <a:avLst/>
            </a:prstGeom>
            <a:noFill/>
            <a:ln w="9525">
              <a:solidFill>
                <a:schemeClr val="tx1"/>
              </a:solidFill>
              <a:round/>
              <a:headEnd/>
              <a:tailEnd type="triangle" w="med" len="med"/>
            </a:ln>
          </p:spPr>
          <p:txBody>
            <a:bodyPr wrap="none" anchor="ctr"/>
            <a:lstStyle/>
            <a:p>
              <a:endParaRPr lang="en-US"/>
            </a:p>
          </p:txBody>
        </p:sp>
        <p:sp>
          <p:nvSpPr>
            <p:cNvPr id="23591" name="Line 11"/>
            <p:cNvSpPr>
              <a:spLocks noChangeShapeType="1"/>
            </p:cNvSpPr>
            <p:nvPr/>
          </p:nvSpPr>
          <p:spPr bwMode="auto">
            <a:xfrm flipV="1">
              <a:off x="1200" y="2448"/>
              <a:ext cx="0" cy="1008"/>
            </a:xfrm>
            <a:prstGeom prst="line">
              <a:avLst/>
            </a:prstGeom>
            <a:noFill/>
            <a:ln w="9525">
              <a:solidFill>
                <a:schemeClr val="tx1"/>
              </a:solidFill>
              <a:round/>
              <a:headEnd/>
              <a:tailEnd type="triangle" w="med" len="med"/>
            </a:ln>
          </p:spPr>
          <p:txBody>
            <a:bodyPr wrap="none" anchor="ctr"/>
            <a:lstStyle/>
            <a:p>
              <a:endParaRPr lang="en-US"/>
            </a:p>
          </p:txBody>
        </p:sp>
        <p:sp>
          <p:nvSpPr>
            <p:cNvPr id="23592" name="Text Box 12"/>
            <p:cNvSpPr txBox="1">
              <a:spLocks noChangeArrowheads="1"/>
            </p:cNvSpPr>
            <p:nvPr/>
          </p:nvSpPr>
          <p:spPr bwMode="auto">
            <a:xfrm>
              <a:off x="2064" y="3840"/>
              <a:ext cx="620" cy="192"/>
            </a:xfrm>
            <a:prstGeom prst="rect">
              <a:avLst/>
            </a:prstGeom>
            <a:noFill/>
            <a:ln w="9525">
              <a:noFill/>
              <a:miter lim="800000"/>
              <a:headEnd/>
              <a:tailEnd/>
            </a:ln>
          </p:spPr>
          <p:txBody>
            <a:bodyPr wrap="none">
              <a:spAutoFit/>
            </a:bodyPr>
            <a:lstStyle/>
            <a:p>
              <a:r>
                <a:rPr lang="en-US" sz="1400">
                  <a:latin typeface="Times New Roman" charset="0"/>
                </a:rPr>
                <a:t>moderators</a:t>
              </a:r>
            </a:p>
          </p:txBody>
        </p:sp>
        <p:sp>
          <p:nvSpPr>
            <p:cNvPr id="23593" name="Rectangle 13"/>
            <p:cNvSpPr>
              <a:spLocks noChangeArrowheads="1"/>
            </p:cNvSpPr>
            <p:nvPr/>
          </p:nvSpPr>
          <p:spPr bwMode="auto">
            <a:xfrm>
              <a:off x="336" y="3888"/>
              <a:ext cx="4272" cy="144"/>
            </a:xfrm>
            <a:prstGeom prst="rect">
              <a:avLst/>
            </a:prstGeom>
            <a:solidFill>
              <a:srgbClr val="E9FFE9"/>
            </a:solidFill>
            <a:ln w="9525">
              <a:solidFill>
                <a:schemeClr val="tx1"/>
              </a:solidFill>
              <a:miter lim="800000"/>
              <a:headEnd/>
              <a:tailEnd/>
            </a:ln>
          </p:spPr>
          <p:txBody>
            <a:bodyPr wrap="none" anchor="ctr"/>
            <a:lstStyle/>
            <a:p>
              <a:pPr algn="ctr"/>
              <a:r>
                <a:rPr lang="en-US" sz="1400">
                  <a:solidFill>
                    <a:srgbClr val="080808"/>
                  </a:solidFill>
                  <a:latin typeface="Times New Roman" charset="0"/>
                </a:rPr>
                <a:t>moderators</a:t>
              </a:r>
            </a:p>
          </p:txBody>
        </p:sp>
      </p:grpSp>
      <p:grpSp>
        <p:nvGrpSpPr>
          <p:cNvPr id="4" name="Group 14"/>
          <p:cNvGrpSpPr>
            <a:grpSpLocks/>
          </p:cNvGrpSpPr>
          <p:nvPr/>
        </p:nvGrpSpPr>
        <p:grpSpPr bwMode="auto">
          <a:xfrm>
            <a:off x="7010400" y="1600200"/>
            <a:ext cx="1938338" cy="3200400"/>
            <a:chOff x="4416" y="1008"/>
            <a:chExt cx="1221" cy="2016"/>
          </a:xfrm>
        </p:grpSpPr>
        <p:grpSp>
          <p:nvGrpSpPr>
            <p:cNvPr id="5" name="Group 15"/>
            <p:cNvGrpSpPr>
              <a:grpSpLocks/>
            </p:cNvGrpSpPr>
            <p:nvPr/>
          </p:nvGrpSpPr>
          <p:grpSpPr bwMode="auto">
            <a:xfrm>
              <a:off x="4752" y="1008"/>
              <a:ext cx="885" cy="2016"/>
              <a:chOff x="4752" y="1008"/>
              <a:chExt cx="885" cy="2016"/>
            </a:xfrm>
          </p:grpSpPr>
          <p:sp>
            <p:nvSpPr>
              <p:cNvPr id="23587" name="Rectangle 16"/>
              <p:cNvSpPr>
                <a:spLocks noChangeArrowheads="1"/>
              </p:cNvSpPr>
              <p:nvPr/>
            </p:nvSpPr>
            <p:spPr bwMode="auto">
              <a:xfrm>
                <a:off x="4752" y="1008"/>
                <a:ext cx="864" cy="2016"/>
              </a:xfrm>
              <a:prstGeom prst="rect">
                <a:avLst/>
              </a:prstGeom>
              <a:solidFill>
                <a:srgbClr val="C3D1FF"/>
              </a:solidFill>
              <a:ln w="9525">
                <a:solidFill>
                  <a:schemeClr val="tx1"/>
                </a:solidFill>
                <a:miter lim="800000"/>
                <a:headEnd/>
                <a:tailEnd/>
              </a:ln>
            </p:spPr>
            <p:txBody>
              <a:bodyPr wrap="none" anchor="ctr"/>
              <a:lstStyle/>
              <a:p>
                <a:pPr algn="ctr"/>
                <a:endParaRPr lang="en-US" sz="2400">
                  <a:latin typeface="Times New Roman" charset="0"/>
                </a:endParaRPr>
              </a:p>
            </p:txBody>
          </p:sp>
          <p:sp>
            <p:nvSpPr>
              <p:cNvPr id="23588" name="Text Box 17"/>
              <p:cNvSpPr txBox="1">
                <a:spLocks noChangeArrowheads="1"/>
              </p:cNvSpPr>
              <p:nvPr/>
            </p:nvSpPr>
            <p:spPr bwMode="auto">
              <a:xfrm>
                <a:off x="4752" y="1536"/>
                <a:ext cx="885" cy="1096"/>
              </a:xfrm>
              <a:prstGeom prst="rect">
                <a:avLst/>
              </a:prstGeom>
              <a:noFill/>
              <a:ln w="9525">
                <a:noFill/>
                <a:miter lim="800000"/>
                <a:headEnd/>
                <a:tailEnd/>
              </a:ln>
            </p:spPr>
            <p:txBody>
              <a:bodyPr wrap="none">
                <a:spAutoFit/>
              </a:bodyPr>
              <a:lstStyle/>
              <a:p>
                <a:r>
                  <a:rPr lang="en-US" dirty="0">
                    <a:solidFill>
                      <a:schemeClr val="accent1"/>
                    </a:solidFill>
                    <a:latin typeface="Georgia" charset="0"/>
                  </a:rPr>
                  <a:t>Positive  </a:t>
                </a:r>
              </a:p>
              <a:p>
                <a:r>
                  <a:rPr lang="en-US" dirty="0">
                    <a:solidFill>
                      <a:schemeClr val="accent1"/>
                    </a:solidFill>
                    <a:latin typeface="Georgia" charset="0"/>
                  </a:rPr>
                  <a:t>Outcomes</a:t>
                </a:r>
              </a:p>
              <a:p>
                <a:r>
                  <a:rPr lang="en-US" sz="1400" dirty="0">
                    <a:solidFill>
                      <a:schemeClr val="accent1"/>
                    </a:solidFill>
                    <a:latin typeface="Times New Roman" charset="0"/>
                  </a:rPr>
                  <a:t>e.g</a:t>
                </a:r>
                <a:r>
                  <a:rPr lang="en-US" dirty="0">
                    <a:solidFill>
                      <a:schemeClr val="accent1"/>
                    </a:solidFill>
                    <a:latin typeface="Times New Roman" charset="0"/>
                  </a:rPr>
                  <a:t>.,  reduced </a:t>
                </a:r>
              </a:p>
              <a:p>
                <a:r>
                  <a:rPr lang="en-US" dirty="0">
                    <a:solidFill>
                      <a:schemeClr val="accent1"/>
                    </a:solidFill>
                    <a:latin typeface="Times New Roman" charset="0"/>
                  </a:rPr>
                  <a:t>health risk,</a:t>
                </a:r>
              </a:p>
              <a:p>
                <a:r>
                  <a:rPr lang="en-US" dirty="0">
                    <a:solidFill>
                      <a:schemeClr val="accent1"/>
                    </a:solidFill>
                    <a:latin typeface="Times New Roman" charset="0"/>
                  </a:rPr>
                  <a:t>better psych.</a:t>
                </a:r>
              </a:p>
              <a:p>
                <a:r>
                  <a:rPr lang="en-US" dirty="0">
                    <a:solidFill>
                      <a:schemeClr val="accent1"/>
                    </a:solidFill>
                    <a:latin typeface="Times New Roman" charset="0"/>
                  </a:rPr>
                  <a:t>outcomes</a:t>
                </a:r>
              </a:p>
            </p:txBody>
          </p:sp>
        </p:grpSp>
        <p:sp>
          <p:nvSpPr>
            <p:cNvPr id="23584" name="Line 18"/>
            <p:cNvSpPr>
              <a:spLocks noChangeShapeType="1"/>
            </p:cNvSpPr>
            <p:nvPr/>
          </p:nvSpPr>
          <p:spPr bwMode="auto">
            <a:xfrm>
              <a:off x="4416" y="1392"/>
              <a:ext cx="336" cy="0"/>
            </a:xfrm>
            <a:prstGeom prst="line">
              <a:avLst/>
            </a:prstGeom>
            <a:noFill/>
            <a:ln w="9525">
              <a:solidFill>
                <a:schemeClr val="tx1"/>
              </a:solidFill>
              <a:round/>
              <a:headEnd/>
              <a:tailEnd type="triangle" w="med" len="med"/>
            </a:ln>
          </p:spPr>
          <p:txBody>
            <a:bodyPr wrap="none" anchor="ctr"/>
            <a:lstStyle/>
            <a:p>
              <a:endParaRPr lang="en-US"/>
            </a:p>
          </p:txBody>
        </p:sp>
        <p:sp>
          <p:nvSpPr>
            <p:cNvPr id="23585" name="Line 19"/>
            <p:cNvSpPr>
              <a:spLocks noChangeShapeType="1"/>
            </p:cNvSpPr>
            <p:nvPr/>
          </p:nvSpPr>
          <p:spPr bwMode="auto">
            <a:xfrm>
              <a:off x="4416" y="2112"/>
              <a:ext cx="336" cy="0"/>
            </a:xfrm>
            <a:prstGeom prst="line">
              <a:avLst/>
            </a:prstGeom>
            <a:noFill/>
            <a:ln w="9525">
              <a:solidFill>
                <a:schemeClr val="tx1"/>
              </a:solidFill>
              <a:round/>
              <a:headEnd/>
              <a:tailEnd type="triangle" w="med" len="med"/>
            </a:ln>
          </p:spPr>
          <p:txBody>
            <a:bodyPr wrap="none" anchor="ctr"/>
            <a:lstStyle/>
            <a:p>
              <a:endParaRPr lang="en-US"/>
            </a:p>
          </p:txBody>
        </p:sp>
        <p:sp>
          <p:nvSpPr>
            <p:cNvPr id="23586" name="Line 20"/>
            <p:cNvSpPr>
              <a:spLocks noChangeShapeType="1"/>
            </p:cNvSpPr>
            <p:nvPr/>
          </p:nvSpPr>
          <p:spPr bwMode="auto">
            <a:xfrm>
              <a:off x="4416" y="2784"/>
              <a:ext cx="336" cy="0"/>
            </a:xfrm>
            <a:prstGeom prst="line">
              <a:avLst/>
            </a:prstGeom>
            <a:noFill/>
            <a:ln w="9525">
              <a:solidFill>
                <a:schemeClr val="tx1"/>
              </a:solidFill>
              <a:round/>
              <a:headEnd/>
              <a:tailEnd type="triangle" w="med" len="med"/>
            </a:ln>
          </p:spPr>
          <p:txBody>
            <a:bodyPr wrap="none" anchor="ctr"/>
            <a:lstStyle/>
            <a:p>
              <a:endParaRPr lang="en-US"/>
            </a:p>
          </p:txBody>
        </p:sp>
      </p:grpSp>
      <p:grpSp>
        <p:nvGrpSpPr>
          <p:cNvPr id="6" name="Group 21"/>
          <p:cNvGrpSpPr>
            <a:grpSpLocks/>
          </p:cNvGrpSpPr>
          <p:nvPr/>
        </p:nvGrpSpPr>
        <p:grpSpPr bwMode="auto">
          <a:xfrm>
            <a:off x="2438400" y="3124200"/>
            <a:ext cx="4572000" cy="1828800"/>
            <a:chOff x="1536" y="1968"/>
            <a:chExt cx="2880" cy="1152"/>
          </a:xfrm>
        </p:grpSpPr>
        <p:sp>
          <p:nvSpPr>
            <p:cNvPr id="23581" name="Rectangle 22"/>
            <p:cNvSpPr>
              <a:spLocks noChangeArrowheads="1"/>
            </p:cNvSpPr>
            <p:nvPr/>
          </p:nvSpPr>
          <p:spPr bwMode="auto">
            <a:xfrm>
              <a:off x="3120" y="2592"/>
              <a:ext cx="1296" cy="528"/>
            </a:xfrm>
            <a:prstGeom prst="rect">
              <a:avLst/>
            </a:prstGeom>
            <a:solidFill>
              <a:srgbClr val="EBF0FD"/>
            </a:solidFill>
            <a:ln w="9525">
              <a:solidFill>
                <a:schemeClr val="tx1"/>
              </a:solidFill>
              <a:miter lim="800000"/>
              <a:headEnd/>
              <a:tailEnd/>
            </a:ln>
          </p:spPr>
          <p:txBody>
            <a:bodyPr wrap="none" anchor="ctr"/>
            <a:lstStyle/>
            <a:p>
              <a:pPr algn="ctr"/>
              <a:r>
                <a:rPr lang="en-US" sz="2400">
                  <a:solidFill>
                    <a:schemeClr val="accent1"/>
                  </a:solidFill>
                  <a:latin typeface="Times New Roman" charset="0"/>
                </a:rPr>
                <a:t>Cognitive </a:t>
              </a:r>
            </a:p>
            <a:p>
              <a:pPr algn="ctr"/>
              <a:r>
                <a:rPr lang="en-US" sz="2400">
                  <a:solidFill>
                    <a:schemeClr val="accent1"/>
                  </a:solidFill>
                  <a:latin typeface="Times New Roman" charset="0"/>
                </a:rPr>
                <a:t>development</a:t>
              </a:r>
            </a:p>
          </p:txBody>
        </p:sp>
        <p:sp>
          <p:nvSpPr>
            <p:cNvPr id="23582" name="Line 23"/>
            <p:cNvSpPr>
              <a:spLocks noChangeShapeType="1"/>
            </p:cNvSpPr>
            <p:nvPr/>
          </p:nvSpPr>
          <p:spPr bwMode="auto">
            <a:xfrm>
              <a:off x="1536" y="1968"/>
              <a:ext cx="1584" cy="864"/>
            </a:xfrm>
            <a:prstGeom prst="line">
              <a:avLst/>
            </a:prstGeom>
            <a:noFill/>
            <a:ln w="9525">
              <a:solidFill>
                <a:schemeClr val="tx1"/>
              </a:solidFill>
              <a:round/>
              <a:headEnd/>
              <a:tailEnd type="triangle" w="med" len="med"/>
            </a:ln>
          </p:spPr>
          <p:txBody>
            <a:bodyPr wrap="none" anchor="ctr"/>
            <a:lstStyle/>
            <a:p>
              <a:endParaRPr lang="en-US"/>
            </a:p>
          </p:txBody>
        </p:sp>
      </p:grpSp>
      <p:grpSp>
        <p:nvGrpSpPr>
          <p:cNvPr id="7" name="Group 24"/>
          <p:cNvGrpSpPr>
            <a:grpSpLocks/>
          </p:cNvGrpSpPr>
          <p:nvPr/>
        </p:nvGrpSpPr>
        <p:grpSpPr bwMode="auto">
          <a:xfrm>
            <a:off x="2438400" y="2895600"/>
            <a:ext cx="4572000" cy="838200"/>
            <a:chOff x="1536" y="1824"/>
            <a:chExt cx="2880" cy="528"/>
          </a:xfrm>
        </p:grpSpPr>
        <p:sp>
          <p:nvSpPr>
            <p:cNvPr id="23579" name="Rectangle 25"/>
            <p:cNvSpPr>
              <a:spLocks noChangeArrowheads="1"/>
            </p:cNvSpPr>
            <p:nvPr/>
          </p:nvSpPr>
          <p:spPr bwMode="auto">
            <a:xfrm>
              <a:off x="3120" y="1824"/>
              <a:ext cx="1296" cy="528"/>
            </a:xfrm>
            <a:prstGeom prst="rect">
              <a:avLst/>
            </a:prstGeom>
            <a:solidFill>
              <a:srgbClr val="EBF0FF"/>
            </a:solidFill>
            <a:ln w="9525">
              <a:solidFill>
                <a:schemeClr val="tx1"/>
              </a:solidFill>
              <a:miter lim="800000"/>
              <a:headEnd/>
              <a:tailEnd/>
            </a:ln>
          </p:spPr>
          <p:txBody>
            <a:bodyPr wrap="none" anchor="ctr"/>
            <a:lstStyle/>
            <a:p>
              <a:pPr algn="ctr"/>
              <a:r>
                <a:rPr lang="en-US" sz="2400" dirty="0">
                  <a:solidFill>
                    <a:schemeClr val="accent1"/>
                  </a:solidFill>
                  <a:latin typeface="Times New Roman" charset="0"/>
                </a:rPr>
                <a:t>Identity </a:t>
              </a:r>
            </a:p>
            <a:p>
              <a:pPr algn="ctr"/>
              <a:r>
                <a:rPr lang="en-US" sz="2400" dirty="0">
                  <a:solidFill>
                    <a:schemeClr val="accent1"/>
                  </a:solidFill>
                  <a:latin typeface="Times New Roman" charset="0"/>
                </a:rPr>
                <a:t>development</a:t>
              </a:r>
            </a:p>
          </p:txBody>
        </p:sp>
        <p:sp>
          <p:nvSpPr>
            <p:cNvPr id="23580" name="Line 26"/>
            <p:cNvSpPr>
              <a:spLocks noChangeShapeType="1"/>
            </p:cNvSpPr>
            <p:nvPr/>
          </p:nvSpPr>
          <p:spPr bwMode="auto">
            <a:xfrm>
              <a:off x="1536" y="1968"/>
              <a:ext cx="1584" cy="0"/>
            </a:xfrm>
            <a:prstGeom prst="line">
              <a:avLst/>
            </a:prstGeom>
            <a:noFill/>
            <a:ln w="9525">
              <a:solidFill>
                <a:schemeClr val="tx1"/>
              </a:solidFill>
              <a:round/>
              <a:headEnd/>
              <a:tailEnd type="triangle" w="med" len="med"/>
            </a:ln>
          </p:spPr>
          <p:txBody>
            <a:bodyPr wrap="none" anchor="ctr"/>
            <a:lstStyle/>
            <a:p>
              <a:endParaRPr lang="en-US"/>
            </a:p>
          </p:txBody>
        </p:sp>
      </p:grpSp>
      <p:grpSp>
        <p:nvGrpSpPr>
          <p:cNvPr id="8" name="Group 27"/>
          <p:cNvGrpSpPr>
            <a:grpSpLocks/>
          </p:cNvGrpSpPr>
          <p:nvPr/>
        </p:nvGrpSpPr>
        <p:grpSpPr bwMode="auto">
          <a:xfrm>
            <a:off x="2438400" y="1752600"/>
            <a:ext cx="4572000" cy="1371600"/>
            <a:chOff x="1536" y="1104"/>
            <a:chExt cx="2880" cy="864"/>
          </a:xfrm>
        </p:grpSpPr>
        <p:sp>
          <p:nvSpPr>
            <p:cNvPr id="23577" name="Rectangle 28"/>
            <p:cNvSpPr>
              <a:spLocks noChangeArrowheads="1"/>
            </p:cNvSpPr>
            <p:nvPr/>
          </p:nvSpPr>
          <p:spPr bwMode="auto">
            <a:xfrm>
              <a:off x="3120" y="1104"/>
              <a:ext cx="1296" cy="528"/>
            </a:xfrm>
            <a:prstGeom prst="rect">
              <a:avLst/>
            </a:prstGeom>
            <a:solidFill>
              <a:srgbClr val="EBF0FF"/>
            </a:solidFill>
            <a:ln w="9525">
              <a:solidFill>
                <a:schemeClr val="tx1"/>
              </a:solidFill>
              <a:miter lim="800000"/>
              <a:headEnd/>
              <a:tailEnd/>
            </a:ln>
          </p:spPr>
          <p:txBody>
            <a:bodyPr wrap="none" anchor="ctr"/>
            <a:lstStyle/>
            <a:p>
              <a:pPr algn="ctr"/>
              <a:r>
                <a:rPr lang="en-US" sz="2400">
                  <a:solidFill>
                    <a:schemeClr val="accent1"/>
                  </a:solidFill>
                  <a:latin typeface="Times New Roman" charset="0"/>
                </a:rPr>
                <a:t>Social-emotional</a:t>
              </a:r>
            </a:p>
            <a:p>
              <a:pPr algn="ctr"/>
              <a:r>
                <a:rPr lang="en-US" sz="2400">
                  <a:solidFill>
                    <a:schemeClr val="accent1"/>
                  </a:solidFill>
                  <a:latin typeface="Times New Roman" charset="0"/>
                </a:rPr>
                <a:t>development</a:t>
              </a:r>
            </a:p>
          </p:txBody>
        </p:sp>
        <p:sp>
          <p:nvSpPr>
            <p:cNvPr id="23578" name="Line 29"/>
            <p:cNvSpPr>
              <a:spLocks noChangeShapeType="1"/>
            </p:cNvSpPr>
            <p:nvPr/>
          </p:nvSpPr>
          <p:spPr bwMode="auto">
            <a:xfrm flipV="1">
              <a:off x="1536" y="1392"/>
              <a:ext cx="1584" cy="576"/>
            </a:xfrm>
            <a:prstGeom prst="line">
              <a:avLst/>
            </a:prstGeom>
            <a:noFill/>
            <a:ln w="9525">
              <a:solidFill>
                <a:schemeClr val="tx1"/>
              </a:solidFill>
              <a:round/>
              <a:headEnd/>
              <a:tailEnd type="triangle" w="med" len="med"/>
            </a:ln>
          </p:spPr>
          <p:txBody>
            <a:bodyPr wrap="none" anchor="ctr"/>
            <a:lstStyle/>
            <a:p>
              <a:endParaRPr lang="en-US"/>
            </a:p>
          </p:txBody>
        </p:sp>
      </p:grpSp>
      <p:grpSp>
        <p:nvGrpSpPr>
          <p:cNvPr id="9" name="Group 30"/>
          <p:cNvGrpSpPr>
            <a:grpSpLocks/>
          </p:cNvGrpSpPr>
          <p:nvPr/>
        </p:nvGrpSpPr>
        <p:grpSpPr bwMode="auto">
          <a:xfrm>
            <a:off x="6629400" y="762000"/>
            <a:ext cx="1295400" cy="1371600"/>
            <a:chOff x="4176" y="480"/>
            <a:chExt cx="816" cy="864"/>
          </a:xfrm>
        </p:grpSpPr>
        <p:grpSp>
          <p:nvGrpSpPr>
            <p:cNvPr id="10" name="Group 31"/>
            <p:cNvGrpSpPr>
              <a:grpSpLocks/>
            </p:cNvGrpSpPr>
            <p:nvPr/>
          </p:nvGrpSpPr>
          <p:grpSpPr bwMode="auto">
            <a:xfrm>
              <a:off x="4176" y="480"/>
              <a:ext cx="816" cy="864"/>
              <a:chOff x="4176" y="480"/>
              <a:chExt cx="816" cy="864"/>
            </a:xfrm>
          </p:grpSpPr>
          <p:sp>
            <p:nvSpPr>
              <p:cNvPr id="57366" name="Text Box 32"/>
              <p:cNvSpPr txBox="1">
                <a:spLocks noChangeArrowheads="1"/>
              </p:cNvSpPr>
              <p:nvPr/>
            </p:nvSpPr>
            <p:spPr bwMode="auto">
              <a:xfrm>
                <a:off x="4176" y="624"/>
                <a:ext cx="816" cy="366"/>
              </a:xfrm>
              <a:prstGeom prst="rect">
                <a:avLst/>
              </a:prstGeom>
              <a:solidFill>
                <a:srgbClr val="D9D9D9"/>
              </a:solidFill>
              <a:ln w="9525">
                <a:noFill/>
                <a:miter lim="800000"/>
                <a:headEnd/>
                <a:tailEnd/>
              </a:ln>
            </p:spPr>
            <p:txBody>
              <a:bodyPr>
                <a:spAutoFit/>
              </a:bodyPr>
              <a:lstStyle/>
              <a:p>
                <a:pPr algn="ctr">
                  <a:defRPr/>
                </a:pPr>
                <a:r>
                  <a:rPr lang="en-US" sz="1600" dirty="0">
                    <a:solidFill>
                      <a:schemeClr val="accent3"/>
                    </a:solidFill>
                    <a:latin typeface="Times New Roman" charset="0"/>
                    <a:cs typeface="ＭＳ Ｐゴシック" charset="-128"/>
                  </a:rPr>
                  <a:t>Parental/peer</a:t>
                </a:r>
              </a:p>
              <a:p>
                <a:pPr algn="ctr">
                  <a:defRPr/>
                </a:pPr>
                <a:r>
                  <a:rPr lang="en-US" sz="1600" dirty="0">
                    <a:solidFill>
                      <a:schemeClr val="accent3"/>
                    </a:solidFill>
                    <a:latin typeface="Times New Roman" charset="0"/>
                    <a:cs typeface="ＭＳ Ｐゴシック" charset="-128"/>
                  </a:rPr>
                  <a:t> relationships</a:t>
                </a:r>
              </a:p>
            </p:txBody>
          </p:sp>
          <p:sp>
            <p:nvSpPr>
              <p:cNvPr id="23575" name="Rectangle 33"/>
              <p:cNvSpPr>
                <a:spLocks noChangeArrowheads="1"/>
              </p:cNvSpPr>
              <p:nvPr/>
            </p:nvSpPr>
            <p:spPr bwMode="auto">
              <a:xfrm>
                <a:off x="4176" y="480"/>
                <a:ext cx="816" cy="144"/>
              </a:xfrm>
              <a:prstGeom prst="rect">
                <a:avLst/>
              </a:prstGeom>
              <a:solidFill>
                <a:srgbClr val="EBFFEB"/>
              </a:solidFill>
              <a:ln w="9525">
                <a:solidFill>
                  <a:schemeClr val="tx1"/>
                </a:solidFill>
                <a:miter lim="800000"/>
                <a:headEnd/>
                <a:tailEnd/>
              </a:ln>
            </p:spPr>
            <p:txBody>
              <a:bodyPr wrap="none" anchor="ctr"/>
              <a:lstStyle/>
              <a:p>
                <a:pPr algn="ctr"/>
                <a:r>
                  <a:rPr lang="en-US" sz="1400">
                    <a:solidFill>
                      <a:srgbClr val="080808"/>
                    </a:solidFill>
                    <a:latin typeface="Times New Roman" charset="0"/>
                  </a:rPr>
                  <a:t>mediator</a:t>
                </a:r>
              </a:p>
            </p:txBody>
          </p:sp>
          <p:sp>
            <p:nvSpPr>
              <p:cNvPr id="23576" name="Line 34"/>
              <p:cNvSpPr>
                <a:spLocks noChangeShapeType="1"/>
              </p:cNvSpPr>
              <p:nvPr/>
            </p:nvSpPr>
            <p:spPr bwMode="auto">
              <a:xfrm>
                <a:off x="4560" y="1008"/>
                <a:ext cx="0" cy="336"/>
              </a:xfrm>
              <a:prstGeom prst="line">
                <a:avLst/>
              </a:prstGeom>
              <a:noFill/>
              <a:ln w="9525">
                <a:solidFill>
                  <a:schemeClr val="tx1"/>
                </a:solidFill>
                <a:prstDash val="sysDot"/>
                <a:round/>
                <a:headEnd/>
                <a:tailEnd/>
              </a:ln>
            </p:spPr>
            <p:txBody>
              <a:bodyPr wrap="none" anchor="ctr"/>
              <a:lstStyle/>
              <a:p>
                <a:endParaRPr lang="en-US"/>
              </a:p>
            </p:txBody>
          </p:sp>
        </p:grpSp>
        <p:sp>
          <p:nvSpPr>
            <p:cNvPr id="23573" name="Line 35"/>
            <p:cNvSpPr>
              <a:spLocks noChangeShapeType="1"/>
            </p:cNvSpPr>
            <p:nvPr/>
          </p:nvSpPr>
          <p:spPr bwMode="auto">
            <a:xfrm>
              <a:off x="4560" y="1248"/>
              <a:ext cx="0" cy="96"/>
            </a:xfrm>
            <a:prstGeom prst="line">
              <a:avLst/>
            </a:prstGeom>
            <a:noFill/>
            <a:ln w="9525">
              <a:solidFill>
                <a:schemeClr val="tx1"/>
              </a:solidFill>
              <a:round/>
              <a:headEnd/>
              <a:tailEnd type="triangle" w="med" len="med"/>
            </a:ln>
          </p:spPr>
          <p:txBody>
            <a:bodyPr wrap="none" anchor="ctr"/>
            <a:lstStyle/>
            <a:p>
              <a:endParaRPr lang="en-US"/>
            </a:p>
          </p:txBody>
        </p:sp>
      </p:grpSp>
      <p:sp>
        <p:nvSpPr>
          <p:cNvPr id="305188" name="AutoShape 36"/>
          <p:cNvSpPr>
            <a:spLocks noChangeArrowheads="1"/>
          </p:cNvSpPr>
          <p:nvPr/>
        </p:nvSpPr>
        <p:spPr bwMode="auto">
          <a:xfrm>
            <a:off x="1219200" y="2438400"/>
            <a:ext cx="1371600" cy="1371600"/>
          </a:xfrm>
          <a:prstGeom prst="diamond">
            <a:avLst/>
          </a:prstGeom>
          <a:solidFill>
            <a:srgbClr val="FFDBB7"/>
          </a:solidFill>
          <a:ln w="9525">
            <a:solidFill>
              <a:schemeClr val="tx1"/>
            </a:solidFill>
            <a:miter lim="800000"/>
            <a:headEnd/>
            <a:tailEnd/>
          </a:ln>
        </p:spPr>
        <p:txBody>
          <a:bodyPr wrap="none" anchor="ctr"/>
          <a:lstStyle/>
          <a:p>
            <a:pPr algn="ctr"/>
            <a:endParaRPr lang="en-US" sz="1400" dirty="0">
              <a:latin typeface="Times New Roman" charset="0"/>
            </a:endParaRPr>
          </a:p>
          <a:p>
            <a:pPr algn="ctr"/>
            <a:endParaRPr lang="en-US" sz="1200" b="1" dirty="0">
              <a:latin typeface="Georgia" charset="0"/>
            </a:endParaRPr>
          </a:p>
          <a:p>
            <a:pPr algn="ctr"/>
            <a:r>
              <a:rPr lang="en-US" sz="1300" b="1" dirty="0">
                <a:solidFill>
                  <a:schemeClr val="accent1"/>
                </a:solidFill>
                <a:latin typeface="Georgia" charset="0"/>
              </a:rPr>
              <a:t>Mutuality</a:t>
            </a:r>
          </a:p>
          <a:p>
            <a:pPr algn="ctr"/>
            <a:r>
              <a:rPr lang="en-US" sz="1300" b="1" dirty="0">
                <a:solidFill>
                  <a:schemeClr val="accent1"/>
                </a:solidFill>
                <a:latin typeface="Georgia" charset="0"/>
              </a:rPr>
              <a:t>Trust</a:t>
            </a:r>
          </a:p>
          <a:p>
            <a:pPr algn="ctr"/>
            <a:r>
              <a:rPr lang="en-US" sz="1300" b="1" dirty="0">
                <a:solidFill>
                  <a:schemeClr val="accent1"/>
                </a:solidFill>
                <a:latin typeface="Georgia" charset="0"/>
              </a:rPr>
              <a:t>Empathy</a:t>
            </a:r>
          </a:p>
          <a:p>
            <a:pPr algn="ctr"/>
            <a:endParaRPr lang="en-US" sz="1200" b="1" dirty="0">
              <a:latin typeface="Georgia" charset="0"/>
            </a:endParaRPr>
          </a:p>
          <a:p>
            <a:pPr algn="ctr"/>
            <a:endParaRPr lang="en-US" sz="1200" b="1" dirty="0">
              <a:latin typeface="Times New Roman" charset="0"/>
            </a:endParaRPr>
          </a:p>
        </p:txBody>
      </p:sp>
      <p:grpSp>
        <p:nvGrpSpPr>
          <p:cNvPr id="11" name="Group 37"/>
          <p:cNvGrpSpPr>
            <a:grpSpLocks/>
          </p:cNvGrpSpPr>
          <p:nvPr/>
        </p:nvGrpSpPr>
        <p:grpSpPr bwMode="auto">
          <a:xfrm>
            <a:off x="5943600" y="2590800"/>
            <a:ext cx="838200" cy="1524000"/>
            <a:chOff x="3744" y="1632"/>
            <a:chExt cx="528" cy="960"/>
          </a:xfrm>
        </p:grpSpPr>
        <p:grpSp>
          <p:nvGrpSpPr>
            <p:cNvPr id="12" name="Group 38"/>
            <p:cNvGrpSpPr>
              <a:grpSpLocks/>
            </p:cNvGrpSpPr>
            <p:nvPr/>
          </p:nvGrpSpPr>
          <p:grpSpPr bwMode="auto">
            <a:xfrm>
              <a:off x="3744" y="1632"/>
              <a:ext cx="528" cy="960"/>
              <a:chOff x="3744" y="1632"/>
              <a:chExt cx="528" cy="960"/>
            </a:xfrm>
          </p:grpSpPr>
          <p:sp>
            <p:nvSpPr>
              <p:cNvPr id="23568" name="Line 39"/>
              <p:cNvSpPr>
                <a:spLocks noChangeShapeType="1"/>
              </p:cNvSpPr>
              <p:nvPr/>
            </p:nvSpPr>
            <p:spPr bwMode="auto">
              <a:xfrm>
                <a:off x="4272" y="2352"/>
                <a:ext cx="0" cy="240"/>
              </a:xfrm>
              <a:prstGeom prst="line">
                <a:avLst/>
              </a:prstGeom>
              <a:noFill/>
              <a:ln w="9525">
                <a:solidFill>
                  <a:schemeClr val="tx1"/>
                </a:solidFill>
                <a:round/>
                <a:headEnd/>
                <a:tailEnd type="triangle" w="med" len="med"/>
              </a:ln>
            </p:spPr>
            <p:txBody>
              <a:bodyPr wrap="none" anchor="ctr"/>
              <a:lstStyle/>
              <a:p>
                <a:endParaRPr lang="en-US"/>
              </a:p>
            </p:txBody>
          </p:sp>
          <p:sp>
            <p:nvSpPr>
              <p:cNvPr id="23569" name="Line 40"/>
              <p:cNvSpPr>
                <a:spLocks noChangeShapeType="1"/>
              </p:cNvSpPr>
              <p:nvPr/>
            </p:nvSpPr>
            <p:spPr bwMode="auto">
              <a:xfrm flipV="1">
                <a:off x="3744" y="2352"/>
                <a:ext cx="0" cy="240"/>
              </a:xfrm>
              <a:prstGeom prst="line">
                <a:avLst/>
              </a:prstGeom>
              <a:noFill/>
              <a:ln w="9525">
                <a:solidFill>
                  <a:schemeClr val="tx1"/>
                </a:solidFill>
                <a:round/>
                <a:headEnd type="triangle" w="med" len="med"/>
                <a:tailEnd type="triangle" w="med" len="med"/>
              </a:ln>
            </p:spPr>
            <p:txBody>
              <a:bodyPr wrap="none" anchor="ctr"/>
              <a:lstStyle/>
              <a:p>
                <a:endParaRPr lang="en-US"/>
              </a:p>
            </p:txBody>
          </p:sp>
          <p:sp>
            <p:nvSpPr>
              <p:cNvPr id="23570" name="Line 41"/>
              <p:cNvSpPr>
                <a:spLocks noChangeShapeType="1"/>
              </p:cNvSpPr>
              <p:nvPr/>
            </p:nvSpPr>
            <p:spPr bwMode="auto">
              <a:xfrm flipV="1">
                <a:off x="3744" y="1632"/>
                <a:ext cx="0" cy="192"/>
              </a:xfrm>
              <a:prstGeom prst="line">
                <a:avLst/>
              </a:prstGeom>
              <a:noFill/>
              <a:ln w="9525">
                <a:solidFill>
                  <a:schemeClr val="tx1"/>
                </a:solidFill>
                <a:round/>
                <a:headEnd type="triangle" w="med" len="med"/>
                <a:tailEnd type="triangle" w="med" len="med"/>
              </a:ln>
            </p:spPr>
            <p:txBody>
              <a:bodyPr wrap="none" anchor="ctr"/>
              <a:lstStyle/>
              <a:p>
                <a:endParaRPr lang="en-US"/>
              </a:p>
            </p:txBody>
          </p:sp>
          <p:sp>
            <p:nvSpPr>
              <p:cNvPr id="23571" name="Line 42"/>
              <p:cNvSpPr>
                <a:spLocks noChangeShapeType="1"/>
              </p:cNvSpPr>
              <p:nvPr/>
            </p:nvSpPr>
            <p:spPr bwMode="auto">
              <a:xfrm flipV="1">
                <a:off x="4272" y="1632"/>
                <a:ext cx="0" cy="192"/>
              </a:xfrm>
              <a:prstGeom prst="line">
                <a:avLst/>
              </a:prstGeom>
              <a:noFill/>
              <a:ln w="9525">
                <a:solidFill>
                  <a:schemeClr val="tx1"/>
                </a:solidFill>
                <a:round/>
                <a:headEnd/>
                <a:tailEnd type="triangle" w="med" len="med"/>
              </a:ln>
            </p:spPr>
            <p:txBody>
              <a:bodyPr wrap="none" anchor="ctr"/>
              <a:lstStyle/>
              <a:p>
                <a:endParaRPr lang="en-US"/>
              </a:p>
            </p:txBody>
          </p:sp>
        </p:grpSp>
        <p:sp>
          <p:nvSpPr>
            <p:cNvPr id="23567" name="Line 43"/>
            <p:cNvSpPr>
              <a:spLocks noChangeShapeType="1"/>
            </p:cNvSpPr>
            <p:nvPr/>
          </p:nvSpPr>
          <p:spPr bwMode="auto">
            <a:xfrm>
              <a:off x="4272" y="1824"/>
              <a:ext cx="0" cy="576"/>
            </a:xfrm>
            <a:prstGeom prst="line">
              <a:avLst/>
            </a:prstGeom>
            <a:noFill/>
            <a:ln w="9525">
              <a:solidFill>
                <a:schemeClr val="tx1"/>
              </a:solidFill>
              <a:prstDash val="sysDot"/>
              <a:round/>
              <a:headEnd/>
              <a:tailEnd/>
            </a:ln>
          </p:spPr>
          <p:txBody>
            <a:bodyPr wrap="none" anchor="ctr"/>
            <a:lstStyle/>
            <a:p>
              <a:endParaRPr lang="en-US"/>
            </a:p>
          </p:txBody>
        </p:sp>
      </p:grpSp>
      <p:sp>
        <p:nvSpPr>
          <p:cNvPr id="23565" name="Rectangle 43"/>
          <p:cNvSpPr>
            <a:spLocks noChangeArrowheads="1"/>
          </p:cNvSpPr>
          <p:nvPr/>
        </p:nvSpPr>
        <p:spPr bwMode="auto">
          <a:xfrm>
            <a:off x="228600" y="838200"/>
            <a:ext cx="6248400" cy="523220"/>
          </a:xfrm>
          <a:prstGeom prst="rect">
            <a:avLst/>
          </a:prstGeom>
          <a:noFill/>
          <a:ln w="9525">
            <a:noFill/>
            <a:miter lim="800000"/>
            <a:headEnd/>
            <a:tailEnd/>
          </a:ln>
        </p:spPr>
        <p:txBody>
          <a:bodyPr wrap="square">
            <a:spAutoFit/>
          </a:bodyPr>
          <a:lstStyle/>
          <a:p>
            <a:r>
              <a:rPr lang="en-US" sz="2800" b="1" dirty="0">
                <a:solidFill>
                  <a:srgbClr val="7A182E"/>
                </a:solidFill>
                <a:latin typeface="Georgia" charset="0"/>
              </a:rPr>
              <a:t>Pathways of mentor influence</a:t>
            </a:r>
            <a:endParaRPr lang="en-US" sz="2800" dirty="0"/>
          </a:p>
        </p:txBody>
      </p:sp>
      <p:sp>
        <p:nvSpPr>
          <p:cNvPr id="44" name="Rectangle 43"/>
          <p:cNvSpPr/>
          <p:nvPr/>
        </p:nvSpPr>
        <p:spPr>
          <a:xfrm>
            <a:off x="609600" y="6096000"/>
            <a:ext cx="7924800" cy="307777"/>
          </a:xfrm>
          <a:prstGeom prst="rect">
            <a:avLst/>
          </a:prstGeom>
        </p:spPr>
        <p:txBody>
          <a:bodyPr wrap="square">
            <a:spAutoFit/>
          </a:bodyPr>
          <a:lstStyle/>
          <a:p>
            <a:r>
              <a:rPr lang="en-US" sz="1400" dirty="0" smtClean="0"/>
              <a:t>Rhodes, J. E. (2005)</a:t>
            </a:r>
            <a:endParaRPr lang="en-US" sz="1400" dirty="0"/>
          </a:p>
        </p:txBody>
      </p:sp>
      <p:sp>
        <p:nvSpPr>
          <p:cNvPr id="45" name="Slide Number Placeholder 44"/>
          <p:cNvSpPr>
            <a:spLocks noGrp="1"/>
          </p:cNvSpPr>
          <p:nvPr>
            <p:ph type="sldNum" sz="quarter" idx="12"/>
          </p:nvPr>
        </p:nvSpPr>
        <p:spPr/>
        <p:txBody>
          <a:bodyPr/>
          <a:lstStyle/>
          <a:p>
            <a:fld id="{2CA97DD4-6289-411D-9566-FB9BA34F03B5}" type="slidenum">
              <a:rPr lang="en-US" smtClean="0"/>
              <a:pPr/>
              <a:t>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05188"/>
                                        </p:tgtEl>
                                        <p:attrNameLst>
                                          <p:attrName>style.visibility</p:attrName>
                                        </p:attrNameLst>
                                      </p:cBhvr>
                                      <p:to>
                                        <p:strVal val="visible"/>
                                      </p:to>
                                    </p:set>
                                    <p:animEffect transition="in" filter="wipe(left)">
                                      <p:cBhvr>
                                        <p:cTn id="12" dur="500"/>
                                        <p:tgtEl>
                                          <p:spTgt spid="305188"/>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left)">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wipe(left)">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wipe(left)">
                                      <p:cBhvr>
                                        <p:cTn id="27" dur="500"/>
                                        <p:tgtEl>
                                          <p:spTgt spid="6"/>
                                        </p:tgtEl>
                                      </p:cBhvr>
                                    </p:animEffect>
                                  </p:childTnLst>
                                </p:cTn>
                              </p:par>
                            </p:childTnLst>
                          </p:cTn>
                        </p:par>
                        <p:par>
                          <p:cTn id="28" fill="hold">
                            <p:stCondLst>
                              <p:cond delay="500"/>
                            </p:stCondLst>
                            <p:childTnLst>
                              <p:par>
                                <p:cTn id="29" presetID="4" presetClass="entr" presetSubtype="16" fill="hold" nodeType="after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box(in)">
                                      <p:cBhvr>
                                        <p:cTn id="31" dur="500"/>
                                        <p:tgtEl>
                                          <p:spTgt spid="11"/>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nodeType="clickEffect">
                                  <p:stCondLst>
                                    <p:cond delay="0"/>
                                  </p:stCondLst>
                                  <p:childTnLst>
                                    <p:set>
                                      <p:cBhvr>
                                        <p:cTn id="35" dur="1" fill="hold">
                                          <p:stCondLst>
                                            <p:cond delay="0"/>
                                          </p:stCondLst>
                                        </p:cTn>
                                        <p:tgtEl>
                                          <p:spTgt spid="4"/>
                                        </p:tgtEl>
                                        <p:attrNameLst>
                                          <p:attrName>style.visibility</p:attrName>
                                        </p:attrNameLst>
                                      </p:cBhvr>
                                      <p:to>
                                        <p:strVal val="visible"/>
                                      </p:to>
                                    </p:set>
                                    <p:animEffect transition="in" filter="wipe(left)">
                                      <p:cBhvr>
                                        <p:cTn id="36" dur="500"/>
                                        <p:tgtEl>
                                          <p:spTgt spid="4"/>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1" fill="hold" nodeType="clickEffect">
                                  <p:stCondLst>
                                    <p:cond delay="0"/>
                                  </p:stCondLst>
                                  <p:childTnLst>
                                    <p:set>
                                      <p:cBhvr>
                                        <p:cTn id="40" dur="1" fill="hold">
                                          <p:stCondLst>
                                            <p:cond delay="0"/>
                                          </p:stCondLst>
                                        </p:cTn>
                                        <p:tgtEl>
                                          <p:spTgt spid="9"/>
                                        </p:tgtEl>
                                        <p:attrNameLst>
                                          <p:attrName>style.visibility</p:attrName>
                                        </p:attrNameLst>
                                      </p:cBhvr>
                                      <p:to>
                                        <p:strVal val="visible"/>
                                      </p:to>
                                    </p:set>
                                    <p:animEffect transition="in" filter="wipe(up)">
                                      <p:cBhvr>
                                        <p:cTn id="41" dur="500"/>
                                        <p:tgtEl>
                                          <p:spTgt spid="9"/>
                                        </p:tgtEl>
                                      </p:cBhvr>
                                    </p:animEffect>
                                  </p:childTnLst>
                                </p:cTn>
                              </p:par>
                            </p:childTnLst>
                          </p:cTn>
                        </p:par>
                        <p:par>
                          <p:cTn id="42" fill="hold">
                            <p:stCondLst>
                              <p:cond delay="500"/>
                            </p:stCondLst>
                            <p:childTnLst>
                              <p:par>
                                <p:cTn id="43" presetID="22" presetClass="entr" presetSubtype="4" fill="hold" nodeType="afterEffect">
                                  <p:stCondLst>
                                    <p:cond delay="0"/>
                                  </p:stCondLst>
                                  <p:childTnLst>
                                    <p:set>
                                      <p:cBhvr>
                                        <p:cTn id="44" dur="1" fill="hold">
                                          <p:stCondLst>
                                            <p:cond delay="0"/>
                                          </p:stCondLst>
                                        </p:cTn>
                                        <p:tgtEl>
                                          <p:spTgt spid="3"/>
                                        </p:tgtEl>
                                        <p:attrNameLst>
                                          <p:attrName>style.visibility</p:attrName>
                                        </p:attrNameLst>
                                      </p:cBhvr>
                                      <p:to>
                                        <p:strVal val="visible"/>
                                      </p:to>
                                    </p:set>
                                    <p:animEffect transition="in" filter="wipe(down)">
                                      <p:cBhvr>
                                        <p:cTn id="4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518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Functionality of Mentoring</a:t>
            </a:r>
            <a:endParaRPr lang="en-US" dirty="0"/>
          </a:p>
        </p:txBody>
      </p:sp>
      <p:sp>
        <p:nvSpPr>
          <p:cNvPr id="3" name="Content Placeholder 2"/>
          <p:cNvSpPr>
            <a:spLocks noGrp="1"/>
          </p:cNvSpPr>
          <p:nvPr>
            <p:ph idx="1"/>
          </p:nvPr>
        </p:nvSpPr>
        <p:spPr/>
        <p:txBody>
          <a:bodyPr>
            <a:normAutofit/>
          </a:bodyPr>
          <a:lstStyle/>
          <a:p>
            <a:r>
              <a:rPr lang="en-US" dirty="0" smtClean="0"/>
              <a:t>Mentoring helps build and strengthen protective factors in youth </a:t>
            </a:r>
            <a:r>
              <a:rPr lang="en-US" sz="1800" dirty="0" smtClean="0"/>
              <a:t>(La </a:t>
            </a:r>
            <a:r>
              <a:rPr lang="en-US" sz="1800" dirty="0" err="1" smtClean="0"/>
              <a:t>Vigne</a:t>
            </a:r>
            <a:r>
              <a:rPr lang="en-US" sz="1800" dirty="0" smtClean="0"/>
              <a:t>, et al, 2008).  </a:t>
            </a:r>
          </a:p>
          <a:p>
            <a:pPr>
              <a:buNone/>
            </a:pPr>
            <a:endParaRPr lang="en-US" dirty="0" smtClean="0"/>
          </a:p>
          <a:p>
            <a:r>
              <a:rPr lang="en-US" dirty="0" smtClean="0"/>
              <a:t>Mentoring has been shown to affect multiple domains at one time including</a:t>
            </a:r>
          </a:p>
          <a:p>
            <a:pPr lvl="1"/>
            <a:r>
              <a:rPr lang="en-US" dirty="0" smtClean="0"/>
              <a:t>family bonding, relationships with adults, school bonding and life skills </a:t>
            </a:r>
            <a:r>
              <a:rPr lang="en-US" sz="1800" dirty="0" smtClean="0"/>
              <a:t>(Thompson &amp; </a:t>
            </a:r>
            <a:r>
              <a:rPr lang="en-US" sz="1800" dirty="0" err="1" smtClean="0"/>
              <a:t>Zand</a:t>
            </a:r>
            <a:r>
              <a:rPr lang="en-US" sz="1800" dirty="0" smtClean="0"/>
              <a:t>, 2010; </a:t>
            </a:r>
            <a:r>
              <a:rPr lang="en-US" sz="1800" dirty="0" err="1" smtClean="0"/>
              <a:t>Bazron</a:t>
            </a:r>
            <a:r>
              <a:rPr lang="en-US" sz="1800" dirty="0" smtClean="0"/>
              <a:t> et al., 2006; King et al., 2002). </a:t>
            </a:r>
          </a:p>
          <a:p>
            <a:endParaRPr lang="en-US" dirty="0"/>
          </a:p>
        </p:txBody>
      </p:sp>
      <p:sp>
        <p:nvSpPr>
          <p:cNvPr id="4" name="Slide Number Placeholder 3"/>
          <p:cNvSpPr>
            <a:spLocks noGrp="1"/>
          </p:cNvSpPr>
          <p:nvPr>
            <p:ph type="sldNum" sz="quarter" idx="12"/>
          </p:nvPr>
        </p:nvSpPr>
        <p:spPr/>
        <p:txBody>
          <a:bodyPr/>
          <a:lstStyle/>
          <a:p>
            <a:fld id="{2CA97DD4-6289-411D-9566-FB9BA34F03B5}" type="slidenum">
              <a:rPr lang="en-US" smtClean="0"/>
              <a:pPr/>
              <a:t>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linds(horizontal)">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Functionality of Mentoring</a:t>
            </a:r>
            <a:endParaRPr lang="en-US" dirty="0"/>
          </a:p>
        </p:txBody>
      </p:sp>
      <p:sp>
        <p:nvSpPr>
          <p:cNvPr id="3" name="Content Placeholder 2"/>
          <p:cNvSpPr>
            <a:spLocks noGrp="1"/>
          </p:cNvSpPr>
          <p:nvPr>
            <p:ph idx="1"/>
          </p:nvPr>
        </p:nvSpPr>
        <p:spPr/>
        <p:txBody>
          <a:bodyPr/>
          <a:lstStyle/>
          <a:p>
            <a:r>
              <a:rPr lang="en-US" dirty="0" smtClean="0"/>
              <a:t>An evaluation of mentoring programs found that youth experienced positive returns in </a:t>
            </a:r>
          </a:p>
          <a:p>
            <a:pPr lvl="1"/>
            <a:r>
              <a:rPr lang="en-US" dirty="0" smtClean="0"/>
              <a:t>academics, social attitudes and relationships, substance abuse prevention, and reductions in some negative behaviors </a:t>
            </a:r>
            <a:r>
              <a:rPr lang="en-US" sz="2000" dirty="0" smtClean="0"/>
              <a:t>(</a:t>
            </a:r>
            <a:r>
              <a:rPr lang="en-US" sz="2000" dirty="0" err="1" smtClean="0"/>
              <a:t>Jekielek</a:t>
            </a:r>
            <a:r>
              <a:rPr lang="en-US" sz="2000" dirty="0" smtClean="0"/>
              <a:t> et al., 2002). </a:t>
            </a:r>
          </a:p>
          <a:p>
            <a:pPr lvl="1">
              <a:buNone/>
            </a:pPr>
            <a:endParaRPr lang="en-US" dirty="0" smtClean="0"/>
          </a:p>
          <a:p>
            <a:r>
              <a:rPr lang="en-US" dirty="0" smtClean="0"/>
              <a:t>Mentoring also reduces risk</a:t>
            </a:r>
          </a:p>
          <a:p>
            <a:pPr lvl="1"/>
            <a:r>
              <a:rPr lang="en-US" dirty="0" smtClean="0"/>
              <a:t>Weapon carrying, illicit drug use, smoking behaviors, frequency of sex partners </a:t>
            </a:r>
            <a:r>
              <a:rPr lang="en-US" sz="2000" dirty="0" smtClean="0"/>
              <a:t>(Bier et al, 2003)</a:t>
            </a:r>
          </a:p>
          <a:p>
            <a:pPr>
              <a:buNone/>
            </a:pPr>
            <a:endParaRPr lang="en-US" dirty="0" smtClean="0"/>
          </a:p>
        </p:txBody>
      </p:sp>
      <p:sp>
        <p:nvSpPr>
          <p:cNvPr id="4" name="Slide Number Placeholder 3"/>
          <p:cNvSpPr>
            <a:spLocks noGrp="1"/>
          </p:cNvSpPr>
          <p:nvPr>
            <p:ph type="sldNum" sz="quarter" idx="12"/>
          </p:nvPr>
        </p:nvSpPr>
        <p:spPr/>
        <p:txBody>
          <a:bodyPr/>
          <a:lstStyle/>
          <a:p>
            <a:fld id="{2CA97DD4-6289-411D-9566-FB9BA34F03B5}" type="slidenum">
              <a:rPr lang="en-US" smtClean="0"/>
              <a:pPr/>
              <a:t>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linds(horizont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linds(horizontal)">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Functionality of Mentoring</a:t>
            </a:r>
            <a:endParaRPr lang="en-US" dirty="0"/>
          </a:p>
        </p:txBody>
      </p:sp>
      <p:sp>
        <p:nvSpPr>
          <p:cNvPr id="3" name="Content Placeholder 2"/>
          <p:cNvSpPr>
            <a:spLocks noGrp="1"/>
          </p:cNvSpPr>
          <p:nvPr>
            <p:ph idx="1"/>
          </p:nvPr>
        </p:nvSpPr>
        <p:spPr/>
        <p:txBody>
          <a:bodyPr/>
          <a:lstStyle/>
          <a:p>
            <a:pPr lvl="1">
              <a:buNone/>
            </a:pPr>
            <a:endParaRPr lang="en-US" dirty="0" smtClean="0"/>
          </a:p>
          <a:p>
            <a:pPr algn="ctr">
              <a:buNone/>
            </a:pPr>
            <a:r>
              <a:rPr lang="en-US" sz="3200" dirty="0" smtClean="0"/>
              <a:t>The higher functioning the mentor program and mentoring relationship, is the greater the gains seen by youth </a:t>
            </a:r>
          </a:p>
          <a:p>
            <a:pPr algn="ctr">
              <a:buNone/>
            </a:pPr>
            <a:r>
              <a:rPr lang="en-US" sz="1800" dirty="0" smtClean="0"/>
              <a:t>(</a:t>
            </a:r>
            <a:r>
              <a:rPr lang="en-US" sz="1800" dirty="0" err="1" smtClean="0"/>
              <a:t>Goldner</a:t>
            </a:r>
            <a:r>
              <a:rPr lang="en-US" sz="1800" dirty="0" smtClean="0"/>
              <a:t> &amp; </a:t>
            </a:r>
            <a:r>
              <a:rPr lang="en-US" sz="1800" dirty="0" err="1" smtClean="0"/>
              <a:t>Mayseless</a:t>
            </a:r>
            <a:r>
              <a:rPr lang="en-US" sz="1800" dirty="0" smtClean="0"/>
              <a:t>, 2009; Rhodes, 2008; Thompson &amp; </a:t>
            </a:r>
            <a:r>
              <a:rPr lang="en-US" sz="1800" dirty="0" err="1" smtClean="0"/>
              <a:t>Zand</a:t>
            </a:r>
            <a:r>
              <a:rPr lang="en-US" sz="1800" dirty="0" smtClean="0"/>
              <a:t>, 2010).</a:t>
            </a:r>
          </a:p>
        </p:txBody>
      </p:sp>
      <p:sp>
        <p:nvSpPr>
          <p:cNvPr id="4" name="Slide Number Placeholder 3"/>
          <p:cNvSpPr>
            <a:spLocks noGrp="1"/>
          </p:cNvSpPr>
          <p:nvPr>
            <p:ph type="sldNum" sz="quarter" idx="12"/>
          </p:nvPr>
        </p:nvSpPr>
        <p:spPr/>
        <p:txBody>
          <a:bodyPr/>
          <a:lstStyle/>
          <a:p>
            <a:fld id="{2CA97DD4-6289-411D-9566-FB9BA34F03B5}" type="slidenum">
              <a:rPr lang="en-US" smtClean="0"/>
              <a:pPr/>
              <a:t>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1394</TotalTime>
  <Words>1750</Words>
  <Application>Microsoft Office PowerPoint</Application>
  <PresentationFormat>On-screen Show (4:3)</PresentationFormat>
  <Paragraphs>223</Paragraphs>
  <Slides>20</Slides>
  <Notes>20</Notes>
  <HiddenSlides>0</HiddenSlides>
  <MMClips>1</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Flow</vt:lpstr>
      <vt:lpstr>Beyond the Veil of Mentoring:  What Really Works in Reducing Youth Risk  10th Annual Youth Violence Prevention Conference</vt:lpstr>
      <vt:lpstr>Slide 2</vt:lpstr>
      <vt:lpstr>What is Mentoring?</vt:lpstr>
      <vt:lpstr> Responsible mentoring: </vt:lpstr>
      <vt:lpstr>Responsible mentoring </vt:lpstr>
      <vt:lpstr>Slide 6</vt:lpstr>
      <vt:lpstr>Functionality of Mentoring</vt:lpstr>
      <vt:lpstr>Functionality of Mentoring</vt:lpstr>
      <vt:lpstr>Functionality of Mentoring</vt:lpstr>
      <vt:lpstr>Limitations of Mentoring</vt:lpstr>
      <vt:lpstr>Limitations of Mentoring</vt:lpstr>
      <vt:lpstr>Limitations of Mentoring</vt:lpstr>
      <vt:lpstr>Slide 13</vt:lpstr>
      <vt:lpstr>Slide 14</vt:lpstr>
      <vt:lpstr>Is Mentoring For Everyone?</vt:lpstr>
      <vt:lpstr>Confusing Results</vt:lpstr>
      <vt:lpstr>Confusing Results</vt:lpstr>
      <vt:lpstr>So Where Does This Leave Us?</vt:lpstr>
      <vt:lpstr>References</vt:lpstr>
      <vt:lpstr>References, con’t.</vt:lpstr>
    </vt:vector>
  </TitlesOfParts>
  <Company>University of Missouri - St. Louis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Beyond the Veil of Mentoring: What Really Works in Reducing Youth Risk</dc:title>
  <dc:creator>johnsonsha</dc:creator>
  <cp:lastModifiedBy>porterfielda</cp:lastModifiedBy>
  <cp:revision>133</cp:revision>
  <dcterms:created xsi:type="dcterms:W3CDTF">2011-03-30T15:36:42Z</dcterms:created>
  <dcterms:modified xsi:type="dcterms:W3CDTF">2011-04-22T18:28:28Z</dcterms:modified>
</cp:coreProperties>
</file>