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54"/>
  </p:notesMasterIdLst>
  <p:handoutMasterIdLst>
    <p:handoutMasterId r:id="rId55"/>
  </p:handoutMasterIdLst>
  <p:sldIdLst>
    <p:sldId id="293" r:id="rId2"/>
    <p:sldId id="328" r:id="rId3"/>
    <p:sldId id="331" r:id="rId4"/>
    <p:sldId id="329" r:id="rId5"/>
    <p:sldId id="332" r:id="rId6"/>
    <p:sldId id="432" r:id="rId7"/>
    <p:sldId id="447" r:id="rId8"/>
    <p:sldId id="335" r:id="rId9"/>
    <p:sldId id="336" r:id="rId10"/>
    <p:sldId id="449" r:id="rId11"/>
    <p:sldId id="337" r:id="rId12"/>
    <p:sldId id="466" r:id="rId13"/>
    <p:sldId id="343" r:id="rId14"/>
    <p:sldId id="364" r:id="rId15"/>
    <p:sldId id="363" r:id="rId16"/>
    <p:sldId id="451" r:id="rId17"/>
    <p:sldId id="365" r:id="rId18"/>
    <p:sldId id="388" r:id="rId19"/>
    <p:sldId id="389" r:id="rId20"/>
    <p:sldId id="391" r:id="rId21"/>
    <p:sldId id="392" r:id="rId22"/>
    <p:sldId id="393" r:id="rId23"/>
    <p:sldId id="394" r:id="rId24"/>
    <p:sldId id="433" r:id="rId25"/>
    <p:sldId id="459" r:id="rId26"/>
    <p:sldId id="461" r:id="rId27"/>
    <p:sldId id="463" r:id="rId28"/>
    <p:sldId id="465" r:id="rId29"/>
    <p:sldId id="444" r:id="rId30"/>
    <p:sldId id="397" r:id="rId31"/>
    <p:sldId id="398" r:id="rId32"/>
    <p:sldId id="434" r:id="rId33"/>
    <p:sldId id="435" r:id="rId34"/>
    <p:sldId id="376" r:id="rId35"/>
    <p:sldId id="377" r:id="rId36"/>
    <p:sldId id="445" r:id="rId37"/>
    <p:sldId id="306" r:id="rId38"/>
    <p:sldId id="307" r:id="rId39"/>
    <p:sldId id="387" r:id="rId40"/>
    <p:sldId id="426" r:id="rId41"/>
    <p:sldId id="452" r:id="rId42"/>
    <p:sldId id="467" r:id="rId43"/>
    <p:sldId id="455" r:id="rId44"/>
    <p:sldId id="468" r:id="rId45"/>
    <p:sldId id="457" r:id="rId46"/>
    <p:sldId id="469" r:id="rId47"/>
    <p:sldId id="309" r:id="rId48"/>
    <p:sldId id="429" r:id="rId49"/>
    <p:sldId id="412" r:id="rId50"/>
    <p:sldId id="317" r:id="rId51"/>
    <p:sldId id="318" r:id="rId52"/>
    <p:sldId id="413" r:id="rId5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99FF"/>
    <a:srgbClr val="C0C0C0"/>
    <a:srgbClr val="5F5F5F"/>
    <a:srgbClr val="808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25493" autoAdjust="0"/>
    <p:restoredTop sz="94692" autoAdjust="0"/>
  </p:normalViewPr>
  <p:slideViewPr>
    <p:cSldViewPr>
      <p:cViewPr>
        <p:scale>
          <a:sx n="75" d="100"/>
          <a:sy n="75" d="100"/>
        </p:scale>
        <p:origin x="-870" y="-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836"/>
    </p:cViewPr>
  </p:sorterViewPr>
  <p:notesViewPr>
    <p:cSldViewPr>
      <p:cViewPr varScale="1">
        <p:scale>
          <a:sx n="79" d="100"/>
          <a:sy n="79" d="100"/>
        </p:scale>
        <p:origin x="-1998" y="-102"/>
      </p:cViewPr>
      <p:guideLst>
        <p:guide orient="horz" pos="2929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6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1"/>
            <a:ext cx="2971800" cy="46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575"/>
            <a:ext cx="2971800" cy="46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575"/>
            <a:ext cx="2971800" cy="46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7ECCA8-5390-41BE-928B-941627BF79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4029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6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"/>
            <a:ext cx="2971800" cy="46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942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8075" y="698500"/>
            <a:ext cx="4643438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392"/>
            <a:ext cx="5029200" cy="4182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179"/>
            <a:ext cx="2971800" cy="46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179"/>
            <a:ext cx="2971800" cy="46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itchFamily="34" charset="0"/>
              </a:defRPr>
            </a:lvl1pPr>
          </a:lstStyle>
          <a:p>
            <a:fld id="{6AA495E5-CC90-4D50-8251-B89A98909F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4049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115CE0-F957-4A17-B26A-F5FA624547AE}" type="slidenum">
              <a:rPr lang="en-US"/>
              <a:pPr/>
              <a:t>1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8500"/>
            <a:ext cx="4645025" cy="3484563"/>
          </a:xfrm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 smtClean="0"/>
          </a:p>
          <a:p>
            <a:endParaRPr lang="en-US" sz="1400" dirty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10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7F3A66-7DBC-4998-8392-F1EC86DA0FC8}" type="slidenum">
              <a:rPr lang="en-US"/>
              <a:pPr/>
              <a:t>11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6391"/>
            <a:ext cx="5029200" cy="45439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7C5520-2845-4785-AE64-AB14D70AED13}" type="slidenum">
              <a:rPr lang="en-US"/>
              <a:pPr/>
              <a:t>12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en-US" sz="10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8B0BC-D657-4755-B8BD-8A04B81A7453}" type="slidenum">
              <a:rPr lang="en-US"/>
              <a:pPr/>
              <a:t>13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A68E05-69E1-4507-B52B-23BEB93E9677}" type="slidenum">
              <a:rPr lang="en-US"/>
              <a:pPr/>
              <a:t>14</a:t>
            </a:fld>
            <a:endParaRPr lang="en-US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BED86F-F2B6-471C-9A08-F004C99927EE}" type="slidenum">
              <a:rPr lang="en-US"/>
              <a:pPr/>
              <a:t>15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1600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16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DC5117-8263-4493-A7A5-3A301B27F864}" type="slidenum">
              <a:rPr lang="en-US"/>
              <a:pPr/>
              <a:t>17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75" y="698500"/>
            <a:ext cx="4033838" cy="3025775"/>
          </a:xfrm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878179"/>
            <a:ext cx="5029200" cy="5082138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1800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1D254-7EFB-425F-8D23-859E32557867}" type="slidenum">
              <a:rPr lang="en-US"/>
              <a:pPr/>
              <a:t>18</a:t>
            </a:fld>
            <a:endParaRPr lang="en-US"/>
          </a:p>
        </p:txBody>
      </p:sp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625600" y="698500"/>
            <a:ext cx="3213100" cy="2409825"/>
          </a:xfrm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262964"/>
            <a:ext cx="5029200" cy="5335604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1600" dirty="0"/>
          </a:p>
          <a:p>
            <a:pPr>
              <a:lnSpc>
                <a:spcPct val="90000"/>
              </a:lnSpc>
            </a:pPr>
            <a:endParaRPr lang="en-US" sz="1000" i="1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F8B5D9-E7A6-47F0-91F9-05B55CD7BBF4}" type="slidenum">
              <a:rPr lang="en-US"/>
              <a:pPr/>
              <a:t>19</a:t>
            </a:fld>
            <a:endParaRPr lang="en-US"/>
          </a:p>
        </p:txBody>
      </p:sp>
      <p:sp>
        <p:nvSpPr>
          <p:cNvPr id="37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1850" cy="3482975"/>
          </a:xfrm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6392"/>
            <a:ext cx="5486400" cy="4182176"/>
          </a:xfrm>
        </p:spPr>
        <p:txBody>
          <a:bodyPr/>
          <a:lstStyle/>
          <a:p>
            <a:endParaRPr lang="en-US" sz="18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FB601E-9C7C-431A-8383-6DE5573DDFB7}" type="slidenum">
              <a:rPr lang="en-US"/>
              <a:pPr/>
              <a:t>2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E27C20-2EFC-4B9D-B7C4-C6BE5D310AB0}" type="slidenum">
              <a:rPr lang="en-US"/>
              <a:pPr/>
              <a:t>20</a:t>
            </a:fld>
            <a:endParaRPr lang="en-US"/>
          </a:p>
        </p:txBody>
      </p:sp>
      <p:sp>
        <p:nvSpPr>
          <p:cNvPr id="37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1850" cy="3482975"/>
          </a:xfrm>
          <a:ln/>
        </p:spPr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6392"/>
            <a:ext cx="5486400" cy="4182176"/>
          </a:xfrm>
        </p:spPr>
        <p:txBody>
          <a:bodyPr/>
          <a:lstStyle/>
          <a:p>
            <a:endParaRPr lang="en-US" sz="1000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613193-1505-4DCF-B603-660896008718}" type="slidenum">
              <a:rPr lang="en-US"/>
              <a:pPr/>
              <a:t>21</a:t>
            </a:fld>
            <a:endParaRPr lang="en-US"/>
          </a:p>
        </p:txBody>
      </p:sp>
      <p:sp>
        <p:nvSpPr>
          <p:cNvPr id="38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75" y="698500"/>
            <a:ext cx="4033838" cy="3025775"/>
          </a:xfrm>
          <a:ln/>
        </p:spPr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78179"/>
            <a:ext cx="5486400" cy="472038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 dirty="0" smtClean="0"/>
              <a:t> </a:t>
            </a: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500" dirty="0" smtClean="0"/>
              <a:t> </a:t>
            </a:r>
            <a:endParaRPr lang="en-US" sz="500" dirty="0"/>
          </a:p>
          <a:p>
            <a:pPr>
              <a:lnSpc>
                <a:spcPct val="80000"/>
              </a:lnSpc>
            </a:pPr>
            <a:r>
              <a:rPr lang="en-US" sz="500" dirty="0"/>
              <a:t>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9FE284-3FD7-4E74-A7D6-62762A8A0053}" type="slidenum">
              <a:rPr lang="en-US"/>
              <a:pPr/>
              <a:t>22</a:t>
            </a:fld>
            <a:endParaRPr lang="en-US"/>
          </a:p>
        </p:txBody>
      </p:sp>
      <p:sp>
        <p:nvSpPr>
          <p:cNvPr id="38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1850" cy="3482975"/>
          </a:xfrm>
          <a:ln/>
        </p:spPr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6392"/>
            <a:ext cx="5486400" cy="4182176"/>
          </a:xfrm>
        </p:spPr>
        <p:txBody>
          <a:bodyPr/>
          <a:lstStyle/>
          <a:p>
            <a:endParaRPr lang="en-US" sz="1800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0E3573-6D43-4AE2-B35A-6673E9686AE8}" type="slidenum">
              <a:rPr lang="en-US"/>
              <a:pPr/>
              <a:t>23</a:t>
            </a:fld>
            <a:endParaRPr lang="en-US"/>
          </a:p>
        </p:txBody>
      </p:sp>
      <p:sp>
        <p:nvSpPr>
          <p:cNvPr id="38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1850" cy="3482975"/>
          </a:xfrm>
          <a:ln/>
        </p:spPr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6391"/>
            <a:ext cx="5486400" cy="477493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1600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2645CDF-F758-4B5B-8AC2-75B6C984C3E6}" type="slidenum">
              <a:rPr lang="en-US"/>
              <a:pPr/>
              <a:t>24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6612" cy="34861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9600"/>
            <a:ext cx="5486400" cy="4183063"/>
          </a:xfrm>
          <a:noFill/>
        </p:spPr>
        <p:txBody>
          <a:bodyPr/>
          <a:lstStyle/>
          <a:p>
            <a:pPr eaLnBrk="1" hangingPunct="1"/>
            <a:endParaRPr lang="en-US" sz="1800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25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6391"/>
            <a:ext cx="5029200" cy="4389921"/>
          </a:xfrm>
        </p:spPr>
        <p:txBody>
          <a:bodyPr/>
          <a:lstStyle/>
          <a:p>
            <a:endParaRPr lang="en-US" sz="1400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2645CDF-F758-4B5B-8AC2-75B6C984C3E6}" type="slidenum">
              <a:rPr lang="en-US"/>
              <a:pPr/>
              <a:t>26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6612" cy="34861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9600"/>
            <a:ext cx="5486400" cy="4386713"/>
          </a:xfrm>
          <a:noFill/>
        </p:spPr>
        <p:txBody>
          <a:bodyPr/>
          <a:lstStyle/>
          <a:p>
            <a:pPr eaLnBrk="1" hangingPunct="1"/>
            <a:endParaRPr lang="en-US" sz="1800" dirty="0"/>
          </a:p>
          <a:p>
            <a:pPr eaLnBrk="1" hangingPunct="1"/>
            <a:endParaRPr lang="en-US" sz="1800" dirty="0" smtClean="0"/>
          </a:p>
          <a:p>
            <a:pPr eaLnBrk="1" hangingPunct="1"/>
            <a:endParaRPr lang="en-US" sz="1800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2645CDF-F758-4B5B-8AC2-75B6C984C3E6}" type="slidenum">
              <a:rPr lang="en-US"/>
              <a:pPr/>
              <a:t>27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9188" y="642938"/>
            <a:ext cx="4649787" cy="348773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9600"/>
            <a:ext cx="5486400" cy="4183063"/>
          </a:xfrm>
          <a:noFill/>
        </p:spPr>
        <p:txBody>
          <a:bodyPr/>
          <a:lstStyle/>
          <a:p>
            <a:pPr eaLnBrk="1" hangingPunct="1"/>
            <a:endParaRPr lang="en-US" sz="1800" dirty="0" smtClean="0"/>
          </a:p>
          <a:p>
            <a:pPr eaLnBrk="1" hangingPunct="1"/>
            <a:endParaRPr lang="en-US" sz="1800" dirty="0"/>
          </a:p>
          <a:p>
            <a:pPr eaLnBrk="1" hangingPunct="1"/>
            <a:r>
              <a:rPr lang="en-US" sz="1800" dirty="0" smtClean="0"/>
              <a:t> 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48AA49C-8513-46F3-8CBC-DE8FA95998F6}" type="slidenum">
              <a:rPr lang="en-US"/>
              <a:pPr/>
              <a:t>28</a:t>
            </a:fld>
            <a:endParaRPr 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6612" cy="348615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4340191"/>
            <a:ext cx="5029200" cy="4182176"/>
          </a:xfrm>
          <a:noFill/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  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29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4432D2-DE4B-4D3C-A1E2-AFE20E3FCFA9}" type="slidenum">
              <a:rPr lang="en-US"/>
              <a:pPr/>
              <a:t>3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6391"/>
            <a:ext cx="5029200" cy="4697930"/>
          </a:xfrm>
        </p:spPr>
        <p:txBody>
          <a:bodyPr/>
          <a:lstStyle/>
          <a:p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2330C2-3B86-41DC-8E4C-1D2DAA7990D4}" type="slidenum">
              <a:rPr lang="en-US"/>
              <a:pPr/>
              <a:t>30</a:t>
            </a:fld>
            <a:endParaRPr lang="en-US"/>
          </a:p>
        </p:txBody>
      </p:sp>
      <p:sp>
        <p:nvSpPr>
          <p:cNvPr id="39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1600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F03757-4600-42BC-AF8A-2C83DD7D7FDF}" type="slidenum">
              <a:rPr lang="en-US"/>
              <a:pPr/>
              <a:t>31</a:t>
            </a:fld>
            <a:endParaRPr lang="en-US"/>
          </a:p>
        </p:txBody>
      </p:sp>
      <p:sp>
        <p:nvSpPr>
          <p:cNvPr id="39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1850" cy="3482975"/>
          </a:xfrm>
          <a:ln/>
        </p:spPr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16392"/>
            <a:ext cx="5486400" cy="4182176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E4F67F-AE27-439E-9CF1-F26C55DDAB0F}" type="slidenum">
              <a:rPr lang="en-US"/>
              <a:pPr/>
              <a:t>32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6612" cy="348615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z="1800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48AA49C-8513-46F3-8CBC-DE8FA95998F6}" type="slidenum">
              <a:rPr lang="en-US"/>
              <a:pPr/>
              <a:t>33</a:t>
            </a:fld>
            <a:endParaRPr 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6612" cy="348615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/>
              <a:t> 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DE8752-B46D-4823-AC36-F7C9808E477D}" type="slidenum">
              <a:rPr lang="en-US"/>
              <a:pPr/>
              <a:t>34</a:t>
            </a:fld>
            <a:endParaRPr lang="en-US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D451EB-A4C7-4CFC-9437-8ECDDD1CA96E}" type="slidenum">
              <a:rPr lang="en-US"/>
              <a:pPr/>
              <a:t>35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6391"/>
            <a:ext cx="5029200" cy="4620928"/>
          </a:xfrm>
        </p:spPr>
        <p:txBody>
          <a:bodyPr/>
          <a:lstStyle/>
          <a:p>
            <a:endParaRPr lang="en-US" sz="1600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36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92D470-5F60-4C09-B550-0535E2ECAE27}" type="slidenum">
              <a:rPr lang="en-US"/>
              <a:pPr/>
              <a:t>37</a:t>
            </a:fld>
            <a:endParaRPr lang="en-US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1BE50-6787-42E2-842A-33999417E11E}" type="slidenum">
              <a:rPr lang="en-US"/>
              <a:pPr/>
              <a:t>38</a:t>
            </a:fld>
            <a:endParaRPr lang="en-US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8B75A3-4DFE-4733-8DBD-65D8FAA6951F}" type="slidenum">
              <a:rPr lang="en-US"/>
              <a:pPr/>
              <a:t>39</a:t>
            </a:fld>
            <a:endParaRPr lang="en-US"/>
          </a:p>
        </p:txBody>
      </p:sp>
      <p:sp>
        <p:nvSpPr>
          <p:cNvPr id="37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6392"/>
            <a:ext cx="5029200" cy="4620927"/>
          </a:xfrm>
        </p:spPr>
        <p:txBody>
          <a:bodyPr/>
          <a:lstStyle/>
          <a:p>
            <a:endParaRPr lang="en-US" sz="1600" dirty="0" smtClean="0"/>
          </a:p>
          <a:p>
            <a:endParaRPr lang="en-US" sz="1600" dirty="0"/>
          </a:p>
          <a:p>
            <a:r>
              <a:rPr lang="en-US" sz="1600" dirty="0" smtClean="0"/>
              <a:t> </a:t>
            </a:r>
            <a:endParaRPr lang="en-US" sz="1600" dirty="0"/>
          </a:p>
          <a:p>
            <a:endParaRPr lang="en-US" dirty="0"/>
          </a:p>
          <a:p>
            <a:r>
              <a:rPr lang="en-US" dirty="0"/>
              <a:t> 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B22170-DD7E-4094-8631-72C674DC5D43}" type="slidenum">
              <a:rPr lang="en-US"/>
              <a:pPr/>
              <a:t>4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6391"/>
            <a:ext cx="5029200" cy="469793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700" dirty="0"/>
          </a:p>
          <a:p>
            <a:pPr>
              <a:lnSpc>
                <a:spcPct val="80000"/>
              </a:lnSpc>
            </a:pPr>
            <a:endParaRPr lang="en-US" sz="700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C64460-D4FE-4529-AA95-05EFBF754ACD}" type="slidenum">
              <a:rPr lang="en-US"/>
              <a:pPr/>
              <a:t>40</a:t>
            </a:fld>
            <a:endParaRPr lang="en-US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14475" y="698500"/>
            <a:ext cx="3830638" cy="2871788"/>
          </a:xfrm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801176"/>
            <a:ext cx="5029200" cy="5082139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1400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41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F40CA4-82B6-4C91-B7BD-6AD5B59CFCB7}" type="slidenum">
              <a:rPr lang="en-US"/>
              <a:pPr/>
              <a:t>42</a:t>
            </a:fld>
            <a:endParaRPr lang="en-US"/>
          </a:p>
        </p:txBody>
      </p:sp>
      <p:sp>
        <p:nvSpPr>
          <p:cNvPr id="46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3438" cy="3187700"/>
          </a:xfrm>
          <a:ln/>
        </p:spPr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962400"/>
            <a:ext cx="5029200" cy="5105400"/>
          </a:xfrm>
        </p:spPr>
        <p:txBody>
          <a:bodyPr/>
          <a:lstStyle/>
          <a:p>
            <a:endParaRPr lang="en-US" sz="1400" dirty="0"/>
          </a:p>
          <a:p>
            <a:endParaRPr lang="en-US" sz="1400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43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9188" y="644525"/>
            <a:ext cx="4646612" cy="3486150"/>
          </a:xfrm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5F40CA4-82B6-4C91-B7BD-6AD5B59CFCB7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Notes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45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9188" y="642938"/>
            <a:ext cx="4646612" cy="3486150"/>
          </a:xfrm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F40CA4-82B6-4C91-B7BD-6AD5B59CFCB7}" type="slidenum">
              <a:rPr lang="en-US"/>
              <a:pPr/>
              <a:t>46</a:t>
            </a:fld>
            <a:endParaRPr lang="en-US"/>
          </a:p>
        </p:txBody>
      </p:sp>
      <p:sp>
        <p:nvSpPr>
          <p:cNvPr id="46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6392"/>
            <a:ext cx="5029200" cy="4575208"/>
          </a:xfrm>
        </p:spPr>
        <p:txBody>
          <a:bodyPr/>
          <a:lstStyle/>
          <a:p>
            <a:endParaRPr lang="en-US" sz="1400" dirty="0"/>
          </a:p>
          <a:p>
            <a:endParaRPr lang="en-US" sz="1400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0899E-B737-47C3-B57B-87F9E889907E}" type="slidenum">
              <a:rPr lang="en-US"/>
              <a:pPr/>
              <a:t>47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9188" y="722313"/>
            <a:ext cx="4646612" cy="3486150"/>
          </a:xfrm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FE940D-2EA7-4F55-BD2C-CEE95CAF6CB6}" type="slidenum">
              <a:rPr lang="en-US"/>
              <a:pPr/>
              <a:t>48</a:t>
            </a:fld>
            <a:endParaRPr lang="en-US"/>
          </a:p>
        </p:txBody>
      </p:sp>
      <p:sp>
        <p:nvSpPr>
          <p:cNvPr id="46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8075" y="698500"/>
            <a:ext cx="4643438" cy="3263900"/>
          </a:xfrm>
          <a:ln/>
        </p:spPr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114800"/>
            <a:ext cx="5029200" cy="4876800"/>
          </a:xfrm>
        </p:spPr>
        <p:txBody>
          <a:bodyPr/>
          <a:lstStyle/>
          <a:p>
            <a:endParaRPr lang="en-US" sz="1400" dirty="0"/>
          </a:p>
          <a:p>
            <a:endParaRPr lang="en-US" sz="1400" dirty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BF9FE5-DD38-4CC7-A090-6E62BF411B03}" type="slidenum">
              <a:rPr lang="en-US"/>
              <a:pPr/>
              <a:t>49</a:t>
            </a:fld>
            <a:endParaRPr lang="en-US"/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F5B649-9AFD-4B7F-9412-4D734E5B0A58}" type="slidenum">
              <a:rPr lang="en-US"/>
              <a:pPr/>
              <a:t>5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417193"/>
            <a:ext cx="5029200" cy="4543124"/>
          </a:xfrm>
        </p:spPr>
        <p:txBody>
          <a:bodyPr/>
          <a:lstStyle/>
          <a:p>
            <a:pPr marL="228600" indent="-228600"/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E5A98E-16A1-42C6-893A-EEB7DC03B704}" type="slidenum">
              <a:rPr lang="en-US"/>
              <a:pPr/>
              <a:t>50</a:t>
            </a:fld>
            <a:endParaRPr 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A8D47B-C435-4153-B2A4-B89E42E8CFC5}" type="slidenum">
              <a:rPr lang="en-US"/>
              <a:pPr/>
              <a:t>51</a:t>
            </a:fld>
            <a:endParaRPr lang="en-US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9188" y="722313"/>
            <a:ext cx="4646612" cy="3486150"/>
          </a:xfrm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400"/>
          </a:p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D98AA1-F1EF-4A0F-AAFF-DEAAA514513B}" type="slidenum">
              <a:rPr lang="en-US"/>
              <a:pPr/>
              <a:t>52</a:t>
            </a:fld>
            <a:endParaRPr lang="en-US"/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6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6391"/>
            <a:ext cx="5029200" cy="469793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632EA-ACDA-4306-9FFF-29A5575D6493}" type="slidenum">
              <a:rPr lang="en-US"/>
              <a:pPr/>
              <a:t>7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AA9D3B-E378-450F-AF30-1AF2604F03A6}" type="slidenum">
              <a:rPr lang="en-US"/>
              <a:pPr/>
              <a:t>8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698500"/>
            <a:ext cx="4341812" cy="3257550"/>
          </a:xfrm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186188"/>
            <a:ext cx="5029200" cy="4928133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endParaRPr lang="en-US" sz="1400" dirty="0"/>
          </a:p>
          <a:p>
            <a:pPr lvl="1">
              <a:lnSpc>
                <a:spcPct val="80000"/>
              </a:lnSpc>
            </a:pPr>
            <a:endParaRPr lang="en-US" sz="800" dirty="0"/>
          </a:p>
          <a:p>
            <a:pPr lvl="2">
              <a:lnSpc>
                <a:spcPct val="80000"/>
              </a:lnSpc>
            </a:pPr>
            <a:r>
              <a:rPr lang="en-US" sz="800" dirty="0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BCE824-B4DD-4949-A5A7-98434F8CDB1E}" type="slidenum">
              <a:rPr lang="en-US"/>
              <a:pPr/>
              <a:t>9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340191"/>
            <a:ext cx="5029200" cy="4620928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1400" dirty="0" smtClean="0"/>
          </a:p>
          <a:p>
            <a:pPr>
              <a:lnSpc>
                <a:spcPct val="80000"/>
              </a:lnSpc>
            </a:pPr>
            <a:endParaRPr lang="en-US" sz="1000" dirty="0"/>
          </a:p>
          <a:p>
            <a:pPr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42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419843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419844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45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46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47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48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49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0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1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2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3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4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5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6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7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8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59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0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1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2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3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4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5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6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7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8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69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0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1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2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3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4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5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6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7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8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79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0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1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2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3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4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5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6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7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8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89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0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1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2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3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4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5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6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7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8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899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900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901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902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903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19904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05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906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Verdana" pitchFamily="34" charset="0"/>
            </a:endParaRPr>
          </a:p>
        </p:txBody>
      </p:sp>
      <p:sp>
        <p:nvSpPr>
          <p:cNvPr id="419907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9908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9909" name="Rectangle 69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9910" name="Rectangle 7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9911" name="Rectangle 7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F9755D2-4DE4-4D44-848B-9DBCEFE9F7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C38A7-2C5E-4108-BB46-FA5FF272FB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443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A3EE2-B7CE-4ADA-9D55-30ACCB4AB1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6127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2813" y="1905000"/>
            <a:ext cx="8110537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5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90925" y="62865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2865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4D02C1B-4B14-4D1A-B695-A7392AF823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362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A9D7E-3F5A-43DF-8DD8-0E6106D15D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926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17AC0-89FC-4ABC-9151-B0D8B39319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32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04FBA-6AD7-4D2B-B4F6-DF59DDE5B3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677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F8A01-3ECE-48C2-91B0-50F99A1572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722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D1F06B-0F15-4492-8B3A-373E9F5248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965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81D49-433A-493E-A920-336683DBBB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238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130E9-69BC-40D9-9F25-BD1DFC5FAE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3900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8F449-1DCC-4F5F-B9CE-F9EC94D3B6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264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8818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418819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0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1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2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3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4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5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6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7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8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29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0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1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2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3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4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5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6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7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8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39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0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1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2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3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4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5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6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7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8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49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0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1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2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3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4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5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6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7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8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59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0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1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2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3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4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5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6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7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8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69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0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1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2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3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4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5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6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7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8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79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880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8881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8882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8883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18884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18885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F9A5F6EB-1C39-4D20-923F-D7C109C40D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/>
          <a:p>
            <a:r>
              <a:rPr lang="en-US" sz="4000" b="1"/>
              <a:t>School Climate and Delinquency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0800" y="3371850"/>
            <a:ext cx="6400800" cy="3143250"/>
          </a:xfrm>
        </p:spPr>
        <p:txBody>
          <a:bodyPr/>
          <a:lstStyle/>
          <a:p>
            <a:r>
              <a:rPr lang="en-US" dirty="0"/>
              <a:t>Denise C. </a:t>
            </a:r>
            <a:r>
              <a:rPr lang="en-US" dirty="0" err="1"/>
              <a:t>Gottfredson</a:t>
            </a:r>
            <a:endParaRPr lang="en-US" dirty="0"/>
          </a:p>
          <a:p>
            <a:r>
              <a:rPr lang="en-US" sz="2400" dirty="0"/>
              <a:t>Department of Criminology and Criminal Justice</a:t>
            </a:r>
          </a:p>
          <a:p>
            <a:r>
              <a:rPr lang="en-US" sz="2400" dirty="0"/>
              <a:t>University of Maryland</a:t>
            </a:r>
          </a:p>
          <a:p>
            <a:endParaRPr lang="en-US" sz="2400" dirty="0"/>
          </a:p>
          <a:p>
            <a:r>
              <a:rPr lang="en-US" sz="2400" dirty="0" smtClean="0"/>
              <a:t>April </a:t>
            </a:r>
            <a:r>
              <a:rPr lang="en-US" sz="2400" dirty="0"/>
              <a:t>21, </a:t>
            </a:r>
            <a:r>
              <a:rPr lang="en-US" sz="2400" dirty="0" smtClean="0"/>
              <a:t>2011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0955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0673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195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48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81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19600" y="3352800"/>
            <a:ext cx="13335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1054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1054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960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74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74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4741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4741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741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741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474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4741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74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741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741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741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474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4741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8" grpId="0" animBg="1"/>
      <p:bldP spid="474123" grpId="0" animBg="1"/>
      <p:bldP spid="474124" grpId="0" animBg="1"/>
      <p:bldP spid="474129" grpId="0" animBg="1"/>
      <p:bldP spid="474130" grpId="0" animBg="1"/>
      <p:bldP spid="474133" grpId="0" animBg="1"/>
      <p:bldP spid="4741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Culture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Peer norms/culture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Sense of community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Cooperative </a:t>
            </a:r>
            <a:r>
              <a:rPr lang="en-US" dirty="0"/>
              <a:t>emphasis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Positive relationships – “ethos of caring”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Consensus about norms for behavior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Expectations/emphasis on academics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433388"/>
            <a:ext cx="8162925" cy="1190625"/>
          </a:xfrm>
        </p:spPr>
        <p:txBody>
          <a:bodyPr/>
          <a:lstStyle/>
          <a:p>
            <a:r>
              <a:rPr lang="en-US" sz="3600"/>
              <a:t>History of Research on School Climate and Delinquency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1970’s: Comparison of school means on student outcomes demonstrating large variability in outcomes across schools </a:t>
            </a:r>
          </a:p>
          <a:p>
            <a:endParaRPr lang="en-US" sz="2800"/>
          </a:p>
          <a:p>
            <a:r>
              <a:rPr lang="en-US" sz="2800"/>
              <a:t>Early to Mid 1980’s: refined community measures, broadened school characteristics to include important aspects of social organization, school culture, and school administration    </a:t>
            </a:r>
          </a:p>
        </p:txBody>
      </p:sp>
    </p:spTree>
    <p:extLst>
      <p:ext uri="{BB962C8B-B14F-4D97-AF65-F5344CB8AC3E}">
        <p14:creationId xmlns:p14="http://schemas.microsoft.com/office/powerpoint/2010/main" xmlns="" val="47532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Safe School Study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1976 national sample of 642 secondary schools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Extensive data collection: Principal, teacher, and student surveys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Extensive questioning: victimization experiences, personal characteristics, and characteristics of schools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Census data on the school communities</a:t>
            </a:r>
            <a:r>
              <a:rPr lang="en-US" sz="2400" i="1"/>
              <a:t>  </a:t>
            </a:r>
          </a:p>
          <a:p>
            <a:pPr>
              <a:lnSpc>
                <a:spcPct val="80000"/>
              </a:lnSpc>
            </a:pPr>
            <a:endParaRPr lang="en-US" sz="900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900" i="1"/>
              <a:t>Gottfredson and Gottfredson, 1985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69850"/>
            <a:ext cx="8162925" cy="1554163"/>
          </a:xfrm>
        </p:spPr>
        <p:txBody>
          <a:bodyPr/>
          <a:lstStyle/>
          <a:p>
            <a:r>
              <a:rPr lang="en-US" sz="3200"/>
              <a:t>Characteristics Related to Teacher Victimization Rates: Community and School Milieu Variables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Input characteristics </a:t>
            </a:r>
            <a:r>
              <a:rPr lang="en-US" dirty="0"/>
              <a:t>of the students and communities in which the schools were located accounted for 54% and 43% for </a:t>
            </a:r>
            <a:r>
              <a:rPr lang="en-US" dirty="0" err="1"/>
              <a:t>jr.</a:t>
            </a:r>
            <a:r>
              <a:rPr lang="en-US" dirty="0"/>
              <a:t> and sr. high schools.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Controlling for these characteristics, characteristics of the schools accounted for an additional 12% and 18% of variance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50825"/>
            <a:ext cx="8162925" cy="1373188"/>
          </a:xfrm>
        </p:spPr>
        <p:txBody>
          <a:bodyPr/>
          <a:lstStyle/>
          <a:p>
            <a:r>
              <a:rPr lang="en-US" sz="2800"/>
              <a:t>School Characteristics Contributing to Higher Teacher Victimization Rates: School Administration/Management Variables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724400"/>
          </a:xfrm>
        </p:spPr>
        <p:txBody>
          <a:bodyPr/>
          <a:lstStyle/>
          <a:p>
            <a:r>
              <a:rPr lang="en-US"/>
              <a:t>Greater use of ambiguous sanctions </a:t>
            </a:r>
          </a:p>
          <a:p>
            <a:endParaRPr lang="en-US"/>
          </a:p>
          <a:p>
            <a:r>
              <a:rPr lang="en-US"/>
              <a:t>Lower perceptions among students that rule enforcement is firm and clear (junior high schools) </a:t>
            </a:r>
          </a:p>
          <a:p>
            <a:endParaRPr lang="en-US"/>
          </a:p>
          <a:p>
            <a:r>
              <a:rPr lang="en-US"/>
              <a:t>Less teacher-administration cooperation (senior high schools)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0955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0673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195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48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81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19600" y="3352800"/>
            <a:ext cx="13335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1054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1054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3845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4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250825"/>
            <a:ext cx="8162925" cy="1373188"/>
          </a:xfrm>
        </p:spPr>
        <p:txBody>
          <a:bodyPr/>
          <a:lstStyle/>
          <a:p>
            <a:r>
              <a:rPr lang="en-US" sz="2800"/>
              <a:t>School Characteristics Contributing to Higher Teacher Victimization Rates: School Culture Variables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Lower </a:t>
            </a:r>
            <a:r>
              <a:rPr lang="en-US" dirty="0" smtClean="0"/>
              <a:t>school averages on student </a:t>
            </a:r>
            <a:r>
              <a:rPr lang="en-US" dirty="0"/>
              <a:t>beliefs in the conventional social rules (sr. high schools)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More punitive teacher attitudes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More democratic attitudes of teachers  (</a:t>
            </a:r>
            <a:r>
              <a:rPr lang="en-US" dirty="0" err="1"/>
              <a:t>jr.</a:t>
            </a:r>
            <a:r>
              <a:rPr lang="en-US" dirty="0"/>
              <a:t> high schools only)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433388"/>
            <a:ext cx="8162925" cy="1190625"/>
          </a:xfrm>
        </p:spPr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National Study of Delinquency Prevention in Schools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Intended to describe …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level of crime and disorder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policies and practices currently being implemented to increase school safety or reduce disorder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Sampling Design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229600" cy="4800600"/>
          </a:xfrm>
        </p:spPr>
        <p:txBody>
          <a:bodyPr/>
          <a:lstStyle/>
          <a:p>
            <a:r>
              <a:rPr lang="en-US" sz="3600"/>
              <a:t>Nationally representative sample of schools stratified by location and level</a:t>
            </a:r>
          </a:p>
          <a:p>
            <a:r>
              <a:rPr lang="en-US" sz="3600"/>
              <a:t>Probability sample of 1287 schools</a:t>
            </a:r>
          </a:p>
          <a:p>
            <a:r>
              <a:rPr lang="en-US" sz="3600"/>
              <a:t>First principal survey in 1997</a:t>
            </a:r>
          </a:p>
          <a:p>
            <a:r>
              <a:rPr lang="en-US" sz="3600"/>
              <a:t>Second principal survey, student and teacher surveys in 1998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This Presentation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Summarize research relating school environmental factors and delinquency</a:t>
            </a:r>
          </a:p>
          <a:p>
            <a:r>
              <a:rPr lang="en-US"/>
              <a:t>Summarize what is know about the effectiveness of interventions to alter school climate</a:t>
            </a:r>
          </a:p>
          <a:p>
            <a:r>
              <a:rPr lang="en-US"/>
              <a:t>Next steps for research and practice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dirty="0" smtClean="0"/>
              <a:t>Are Safe School Study Findings Replicated?</a:t>
            </a:r>
            <a:endParaRPr lang="en-US" dirty="0"/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what extent is school disorder explained by externally determined characteristics of the school and community?</a:t>
            </a:r>
          </a:p>
          <a:p>
            <a:r>
              <a:rPr lang="en-US" dirty="0"/>
              <a:t>To what extent are perceived fairness and clarity of rules and more positive school psycho-social climates related to school disorder?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Survey Measures</a:t>
            </a:r>
          </a:p>
        </p:txBody>
      </p:sp>
      <p:graphicFrame>
        <p:nvGraphicFramePr>
          <p:cNvPr id="380968" name="Group 4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27304825"/>
              </p:ext>
            </p:extLst>
          </p:nvPr>
        </p:nvGraphicFramePr>
        <p:xfrm>
          <a:off x="609600" y="1371600"/>
          <a:ext cx="8229600" cy="5790248"/>
        </p:xfrm>
        <a:graphic>
          <a:graphicData uri="http://schemas.openxmlformats.org/drawingml/2006/table">
            <a:tbl>
              <a:tblPr/>
              <a:tblGrid>
                <a:gridCol w="4910138"/>
                <a:gridCol w="2205037"/>
                <a:gridCol w="111442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School Disorder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 Teacher Victimization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 Student Victimization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 Student Delinquency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Teacher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Student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Student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6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School Climate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Social Climate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 Organizational Focus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 Morale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 Planning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 Administrative Leadership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Discipline Management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 Fairness of Rules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 Clarity of Rules    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Teacher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Teacher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Teacher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Teacher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Student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Student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Measuring Exogenous Variables</a:t>
            </a:r>
          </a:p>
        </p:txBody>
      </p:sp>
      <p:graphicFrame>
        <p:nvGraphicFramePr>
          <p:cNvPr id="3829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50623616"/>
              </p:ext>
            </p:extLst>
          </p:nvPr>
        </p:nvGraphicFramePr>
        <p:xfrm>
          <a:off x="381000" y="1752600"/>
          <a:ext cx="8382000" cy="4305619"/>
        </p:xfrm>
        <a:graphic>
          <a:graphicData uri="http://schemas.openxmlformats.org/drawingml/2006/table">
            <a:tbl>
              <a:tblPr/>
              <a:tblGrid>
                <a:gridCol w="3587750"/>
                <a:gridCol w="4794250"/>
              </a:tblGrid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Exogenous Variable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Description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% Students African-American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Common Core of Data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% Teachers African-American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Self-report from teacher questionnaire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Poverty &amp; Disorganization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Factor score from 1990 Census measures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(welfare, female headed household, median income, poverty, divorce rate, male and female unemployment)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Residential Crowding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Factor score from 1990 Census measures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(crowding, foreign household)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Student enrollment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Natural log of enrollment from principal &amp; CCD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Urbanicity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Factor score from 1990 Census measures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(population size, urban level, proportion living in urban areas)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% students male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Self-report gender from student questionnaire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Grade level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Middle/junior high (0); senior high (1)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Variance in School Disorder</a:t>
            </a:r>
          </a:p>
        </p:txBody>
      </p:sp>
      <p:graphicFrame>
        <p:nvGraphicFramePr>
          <p:cNvPr id="385057" name="Group 33"/>
          <p:cNvGraphicFramePr>
            <a:graphicFrameLocks noGrp="1"/>
          </p:cNvGraphicFramePr>
          <p:nvPr>
            <p:ph type="tbl" idx="1"/>
          </p:nvPr>
        </p:nvGraphicFramePr>
        <p:xfrm>
          <a:off x="1524000" y="1905000"/>
          <a:ext cx="7010400" cy="4648201"/>
        </p:xfrm>
        <a:graphic>
          <a:graphicData uri="http://schemas.openxmlformats.org/drawingml/2006/table">
            <a:tbl>
              <a:tblPr/>
              <a:tblGrid>
                <a:gridCol w="3505200"/>
                <a:gridCol w="1752600"/>
                <a:gridCol w="1752600"/>
              </a:tblGrid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 R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Incremental R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Student Delinquency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Exogenous Factors only   School Climate Factors added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.12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.49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.37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8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Student Victimization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Exogenous Factors only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 Climate Factors added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.23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.34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.11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4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Teacher Victimization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Exogenous Factors only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 Climate Factors added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.25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.55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.30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898525"/>
            <a:ext cx="7793037" cy="777875"/>
          </a:xfrm>
        </p:spPr>
        <p:txBody>
          <a:bodyPr/>
          <a:lstStyle/>
          <a:p>
            <a:pPr eaLnBrk="1" hangingPunct="1"/>
            <a:r>
              <a:rPr lang="en-US" smtClean="0"/>
              <a:t>Structural Model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381000" y="2286000"/>
            <a:ext cx="8382000" cy="3657600"/>
            <a:chOff x="381000" y="2286000"/>
            <a:chExt cx="8382000" cy="3657600"/>
          </a:xfrm>
        </p:grpSpPr>
        <p:sp>
          <p:nvSpPr>
            <p:cNvPr id="8" name="TextBox 7"/>
            <p:cNvSpPr txBox="1"/>
            <p:nvPr/>
          </p:nvSpPr>
          <p:spPr>
            <a:xfrm>
              <a:off x="381000" y="2667000"/>
              <a:ext cx="2514600" cy="3048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t">
              <a:noAutofit/>
            </a:bodyPr>
            <a:lstStyle/>
            <a:p>
              <a:r>
                <a:rPr lang="en-US" sz="1600" u="sng" dirty="0" smtClean="0"/>
                <a:t>Structural Controls</a:t>
              </a:r>
            </a:p>
            <a:p>
              <a:endParaRPr lang="en-US" sz="1600" u="sng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Percent Students male</a:t>
              </a:r>
            </a:p>
            <a:p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Concentrated Poverty/AA</a:t>
              </a:r>
            </a:p>
            <a:p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Size and </a:t>
              </a:r>
              <a:r>
                <a:rPr lang="en-US" sz="1600" dirty="0" err="1" smtClean="0"/>
                <a:t>Urbanicity</a:t>
              </a:r>
              <a:endParaRPr lang="en-US" sz="1600" dirty="0" smtClean="0"/>
            </a:p>
            <a:p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Residential Crowding</a:t>
              </a:r>
            </a:p>
            <a:p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Grade Level</a:t>
              </a:r>
              <a:endParaRPr lang="en-US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810000" y="3200400"/>
              <a:ext cx="19812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Social Climate</a:t>
              </a:r>
              <a:endParaRPr lang="en-US" sz="1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10000" y="4191000"/>
              <a:ext cx="19812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Discipline Management</a:t>
              </a:r>
              <a:endParaRPr lang="en-US" sz="1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81800" y="2286000"/>
              <a:ext cx="19812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Teacher Victimization</a:t>
              </a:r>
              <a:endParaRPr lang="en-US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81800" y="3733800"/>
              <a:ext cx="19812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Student Delinquency</a:t>
              </a:r>
              <a:endParaRPr lang="en-US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81800" y="5181600"/>
              <a:ext cx="19812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Student Victimization</a:t>
              </a:r>
              <a:endParaRPr lang="en-US" sz="1600" dirty="0"/>
            </a:p>
          </p:txBody>
        </p:sp>
        <p:sp>
          <p:nvSpPr>
            <p:cNvPr id="15" name="Right Bracket 14"/>
            <p:cNvSpPr/>
            <p:nvPr/>
          </p:nvSpPr>
          <p:spPr bwMode="auto">
            <a:xfrm flipH="1">
              <a:off x="3581400" y="3657600"/>
              <a:ext cx="228600" cy="914400"/>
            </a:xfrm>
            <a:prstGeom prst="rightBracket">
              <a:avLst>
                <a:gd name="adj" fmla="val 0"/>
              </a:avLst>
            </a:prstGeom>
            <a:noFill/>
            <a:ln w="222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895600" y="4114800"/>
              <a:ext cx="685800" cy="1588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endCxn id="12" idx="1"/>
            </p:cNvCxnSpPr>
            <p:nvPr/>
          </p:nvCxnSpPr>
          <p:spPr>
            <a:xfrm flipV="1">
              <a:off x="5791200" y="2667000"/>
              <a:ext cx="990600" cy="9144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13" idx="1"/>
            </p:cNvCxnSpPr>
            <p:nvPr/>
          </p:nvCxnSpPr>
          <p:spPr>
            <a:xfrm flipV="1">
              <a:off x="5791200" y="4114800"/>
              <a:ext cx="990600" cy="4572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endCxn id="14" idx="1"/>
            </p:cNvCxnSpPr>
            <p:nvPr/>
          </p:nvCxnSpPr>
          <p:spPr>
            <a:xfrm rot="16200000" flipH="1">
              <a:off x="5791200" y="4572000"/>
              <a:ext cx="990600" cy="9906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43051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1336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1054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48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81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196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1054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1054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946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4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4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5" grpId="0" animBg="1"/>
      <p:bldP spid="47415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29850"/>
            <a:ext cx="7793037" cy="1446550"/>
          </a:xfrm>
        </p:spPr>
        <p:txBody>
          <a:bodyPr/>
          <a:lstStyle/>
          <a:p>
            <a:pPr eaLnBrk="1" hangingPunct="1"/>
            <a:r>
              <a:rPr lang="en-US" dirty="0"/>
              <a:t>School </a:t>
            </a:r>
            <a:r>
              <a:rPr lang="en-US" dirty="0" smtClean="0"/>
              <a:t>Size and </a:t>
            </a:r>
            <a:br>
              <a:rPr lang="en-US" dirty="0" smtClean="0"/>
            </a:br>
            <a:r>
              <a:rPr lang="en-US" dirty="0" smtClean="0"/>
              <a:t>Student Victimization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381000" y="2362200"/>
            <a:ext cx="8382000" cy="3505200"/>
            <a:chOff x="381000" y="2362200"/>
            <a:chExt cx="8382000" cy="3505200"/>
          </a:xfrm>
        </p:grpSpPr>
        <p:sp>
          <p:nvSpPr>
            <p:cNvPr id="8" name="TextBox 7"/>
            <p:cNvSpPr txBox="1"/>
            <p:nvPr/>
          </p:nvSpPr>
          <p:spPr>
            <a:xfrm>
              <a:off x="381000" y="2362200"/>
              <a:ext cx="2514600" cy="3505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t">
              <a:noAutofit/>
            </a:bodyPr>
            <a:lstStyle/>
            <a:p>
              <a:r>
                <a:rPr lang="en-US" sz="1600" u="sng" dirty="0" smtClean="0"/>
                <a:t>Structural Controls</a:t>
              </a:r>
            </a:p>
            <a:p>
              <a:endParaRPr lang="en-US" sz="1600" u="sng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Community Concentrated Disadvantage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/>
            </a:p>
            <a:p>
              <a:pPr>
                <a:buFont typeface="Arial" pitchFamily="34" charset="0"/>
                <a:buChar char="•"/>
              </a:pPr>
              <a:r>
                <a:rPr lang="en-US" sz="1600" dirty="0" err="1"/>
                <a:t>Urbanicity</a:t>
              </a:r>
              <a:r>
                <a:rPr lang="en-US" sz="1600" dirty="0"/>
                <a:t>/Mobility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Racial/Ethnic Student Composition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Average Student Age</a:t>
              </a:r>
              <a:endParaRPr lang="en-US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81800" y="2895600"/>
              <a:ext cx="1981200" cy="8001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Personal  Victimization</a:t>
              </a:r>
              <a:endParaRPr lang="en-US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81800" y="4343400"/>
              <a:ext cx="1981200" cy="838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Property  Victimization</a:t>
              </a:r>
              <a:endParaRPr lang="en-US" sz="1600" dirty="0"/>
            </a:p>
          </p:txBody>
        </p:sp>
        <p:cxnSp>
          <p:nvCxnSpPr>
            <p:cNvPr id="20" name="Straight Arrow Connector 19"/>
            <p:cNvCxnSpPr>
              <a:endCxn id="25" idx="1"/>
            </p:cNvCxnSpPr>
            <p:nvPr/>
          </p:nvCxnSpPr>
          <p:spPr>
            <a:xfrm flipV="1">
              <a:off x="2895600" y="3924300"/>
              <a:ext cx="685800" cy="1905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5" idx="3"/>
              <a:endCxn id="13" idx="1"/>
            </p:cNvCxnSpPr>
            <p:nvPr/>
          </p:nvCxnSpPr>
          <p:spPr>
            <a:xfrm flipV="1">
              <a:off x="5486400" y="3295650"/>
              <a:ext cx="1295400" cy="62865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5" idx="3"/>
            </p:cNvCxnSpPr>
            <p:nvPr/>
          </p:nvCxnSpPr>
          <p:spPr>
            <a:xfrm>
              <a:off x="5486400" y="3924300"/>
              <a:ext cx="1295400" cy="7493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543300" y="2527300"/>
            <a:ext cx="1905000" cy="781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/>
              <a:t>Student </a:t>
            </a:r>
          </a:p>
          <a:p>
            <a:pPr algn="ctr"/>
            <a:r>
              <a:rPr lang="en-US" sz="1600" dirty="0" smtClean="0"/>
              <a:t>Enrollment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3581400" y="3505200"/>
            <a:ext cx="1905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/>
              <a:t>Student-Teacher</a:t>
            </a:r>
          </a:p>
          <a:p>
            <a:pPr algn="ctr"/>
            <a:r>
              <a:rPr lang="en-US" sz="1600" dirty="0" smtClean="0"/>
              <a:t>Ratio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3581400" y="4495800"/>
            <a:ext cx="19050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/>
              <a:t>Number </a:t>
            </a:r>
            <a:r>
              <a:rPr lang="en-US" sz="1600" dirty="0"/>
              <a:t>of </a:t>
            </a:r>
            <a:r>
              <a:rPr lang="en-US" sz="1600" dirty="0" smtClean="0"/>
              <a:t>Different Students Taught</a:t>
            </a:r>
            <a:endParaRPr lang="en-US" sz="16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895600" y="4121150"/>
            <a:ext cx="647700" cy="641350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8" idx="3"/>
          </p:cNvCxnSpPr>
          <p:nvPr/>
        </p:nvCxnSpPr>
        <p:spPr>
          <a:xfrm flipV="1">
            <a:off x="2895600" y="3048000"/>
            <a:ext cx="647700" cy="1066800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4" idx="3"/>
          </p:cNvCxnSpPr>
          <p:nvPr/>
        </p:nvCxnSpPr>
        <p:spPr>
          <a:xfrm>
            <a:off x="5448300" y="2917825"/>
            <a:ext cx="1333500" cy="296862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6" idx="3"/>
          </p:cNvCxnSpPr>
          <p:nvPr/>
        </p:nvCxnSpPr>
        <p:spPr>
          <a:xfrm flipV="1">
            <a:off x="5486400" y="3308350"/>
            <a:ext cx="1270000" cy="1644650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6" idx="3"/>
            <a:endCxn id="14" idx="1"/>
          </p:cNvCxnSpPr>
          <p:nvPr/>
        </p:nvCxnSpPr>
        <p:spPr>
          <a:xfrm flipV="1">
            <a:off x="5486400" y="4762500"/>
            <a:ext cx="1295400" cy="190500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4" idx="3"/>
          </p:cNvCxnSpPr>
          <p:nvPr/>
        </p:nvCxnSpPr>
        <p:spPr>
          <a:xfrm>
            <a:off x="5448300" y="2917825"/>
            <a:ext cx="1333500" cy="1577975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2876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29850"/>
            <a:ext cx="7793037" cy="1446550"/>
          </a:xfrm>
        </p:spPr>
        <p:txBody>
          <a:bodyPr/>
          <a:lstStyle/>
          <a:p>
            <a:pPr eaLnBrk="1" hangingPunct="1"/>
            <a:r>
              <a:rPr lang="en-US" dirty="0"/>
              <a:t>School </a:t>
            </a:r>
            <a:r>
              <a:rPr lang="en-US" dirty="0" smtClean="0"/>
              <a:t>Size and </a:t>
            </a:r>
            <a:br>
              <a:rPr lang="en-US" dirty="0" smtClean="0"/>
            </a:br>
            <a:r>
              <a:rPr lang="en-US" dirty="0" smtClean="0"/>
              <a:t>Student Victimization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381000" y="2362200"/>
            <a:ext cx="8382000" cy="3505200"/>
            <a:chOff x="381000" y="2362200"/>
            <a:chExt cx="8382000" cy="3505200"/>
          </a:xfrm>
        </p:grpSpPr>
        <p:sp>
          <p:nvSpPr>
            <p:cNvPr id="8" name="TextBox 7"/>
            <p:cNvSpPr txBox="1"/>
            <p:nvPr/>
          </p:nvSpPr>
          <p:spPr>
            <a:xfrm>
              <a:off x="381000" y="2362200"/>
              <a:ext cx="2514600" cy="3505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t">
              <a:noAutofit/>
            </a:bodyPr>
            <a:lstStyle/>
            <a:p>
              <a:r>
                <a:rPr lang="en-US" sz="1600" u="sng" dirty="0" smtClean="0"/>
                <a:t>Structural Controls</a:t>
              </a:r>
            </a:p>
            <a:p>
              <a:endParaRPr lang="en-US" sz="1600" u="sng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Community Concentrated Disadvantage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/>
            </a:p>
            <a:p>
              <a:pPr>
                <a:buFont typeface="Arial" pitchFamily="34" charset="0"/>
                <a:buChar char="•"/>
              </a:pPr>
              <a:r>
                <a:rPr lang="en-US" sz="1600" dirty="0" err="1"/>
                <a:t>Urbanicity</a:t>
              </a:r>
              <a:r>
                <a:rPr lang="en-US" sz="1600" dirty="0"/>
                <a:t>/Mobility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Racial/Ethnic Student Composition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Average Student Age</a:t>
              </a:r>
              <a:endParaRPr lang="en-US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81800" y="2895600"/>
              <a:ext cx="1981200" cy="8001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Personal  Victimization</a:t>
              </a:r>
              <a:endParaRPr lang="en-US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81800" y="4343400"/>
              <a:ext cx="1981200" cy="838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Property  Victimization</a:t>
              </a:r>
              <a:endParaRPr lang="en-US" sz="1600" dirty="0"/>
            </a:p>
          </p:txBody>
        </p:sp>
        <p:cxnSp>
          <p:nvCxnSpPr>
            <p:cNvPr id="20" name="Straight Arrow Connector 19"/>
            <p:cNvCxnSpPr>
              <a:endCxn id="25" idx="1"/>
            </p:cNvCxnSpPr>
            <p:nvPr/>
          </p:nvCxnSpPr>
          <p:spPr>
            <a:xfrm flipV="1">
              <a:off x="2895600" y="3924300"/>
              <a:ext cx="685800" cy="1905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5" idx="3"/>
              <a:endCxn id="13" idx="1"/>
            </p:cNvCxnSpPr>
            <p:nvPr/>
          </p:nvCxnSpPr>
          <p:spPr>
            <a:xfrm flipV="1">
              <a:off x="5486400" y="3295650"/>
              <a:ext cx="1295400" cy="62865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5" idx="3"/>
            </p:cNvCxnSpPr>
            <p:nvPr/>
          </p:nvCxnSpPr>
          <p:spPr>
            <a:xfrm>
              <a:off x="5486400" y="3924300"/>
              <a:ext cx="1295400" cy="7493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543300" y="2527300"/>
            <a:ext cx="1905000" cy="781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/>
              <a:t>Student </a:t>
            </a:r>
          </a:p>
          <a:p>
            <a:pPr algn="ctr"/>
            <a:r>
              <a:rPr lang="en-US" sz="1600" dirty="0" smtClean="0"/>
              <a:t>Enrollment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3581400" y="3505200"/>
            <a:ext cx="1905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/>
              <a:t>Student-Teacher</a:t>
            </a:r>
          </a:p>
          <a:p>
            <a:pPr algn="ctr"/>
            <a:r>
              <a:rPr lang="en-US" sz="1600" dirty="0" smtClean="0"/>
              <a:t>Ratio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3581400" y="4495800"/>
            <a:ext cx="19050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/>
              <a:t>Number </a:t>
            </a:r>
            <a:r>
              <a:rPr lang="en-US" sz="1600" dirty="0"/>
              <a:t>of </a:t>
            </a:r>
            <a:r>
              <a:rPr lang="en-US" sz="1600" dirty="0" smtClean="0"/>
              <a:t>Different Students Taught</a:t>
            </a:r>
            <a:endParaRPr lang="en-US" sz="16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895600" y="4121150"/>
            <a:ext cx="647700" cy="641350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8" idx="3"/>
          </p:cNvCxnSpPr>
          <p:nvPr/>
        </p:nvCxnSpPr>
        <p:spPr>
          <a:xfrm flipV="1">
            <a:off x="2895600" y="3048000"/>
            <a:ext cx="647700" cy="1066800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4" idx="3"/>
          </p:cNvCxnSpPr>
          <p:nvPr/>
        </p:nvCxnSpPr>
        <p:spPr>
          <a:xfrm>
            <a:off x="5448300" y="2917825"/>
            <a:ext cx="1333500" cy="296862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6" idx="3"/>
          </p:cNvCxnSpPr>
          <p:nvPr/>
        </p:nvCxnSpPr>
        <p:spPr>
          <a:xfrm flipV="1">
            <a:off x="5486400" y="3308350"/>
            <a:ext cx="1270000" cy="1644650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6" idx="3"/>
            <a:endCxn id="14" idx="1"/>
          </p:cNvCxnSpPr>
          <p:nvPr/>
        </p:nvCxnSpPr>
        <p:spPr>
          <a:xfrm flipV="1">
            <a:off x="5486400" y="4762500"/>
            <a:ext cx="1295400" cy="190500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4" idx="3"/>
          </p:cNvCxnSpPr>
          <p:nvPr/>
        </p:nvCxnSpPr>
        <p:spPr>
          <a:xfrm>
            <a:off x="5448300" y="2917825"/>
            <a:ext cx="1333500" cy="1577975"/>
          </a:xfrm>
          <a:prstGeom prst="straightConnector1">
            <a:avLst/>
          </a:prstGeom>
          <a:ln w="2222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 flipV="1">
            <a:off x="5596449" y="4857750"/>
            <a:ext cx="4039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+</a:t>
            </a:r>
            <a:endParaRPr 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5676691" y="4441820"/>
            <a:ext cx="323676" cy="415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V="1">
            <a:off x="5676691" y="4019542"/>
            <a:ext cx="256486" cy="422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76691" y="3670299"/>
            <a:ext cx="256486" cy="390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676692" y="3214687"/>
            <a:ext cx="283300" cy="366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76692" y="2917825"/>
            <a:ext cx="438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832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" grpId="0"/>
      <p:bldP spid="3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29850"/>
            <a:ext cx="7793037" cy="1446550"/>
          </a:xfrm>
        </p:spPr>
        <p:txBody>
          <a:bodyPr/>
          <a:lstStyle/>
          <a:p>
            <a:pPr eaLnBrk="1" hangingPunct="1"/>
            <a:r>
              <a:rPr lang="en-US" dirty="0" smtClean="0"/>
              <a:t>School Culture Mediates Effect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81000" y="2667000"/>
            <a:ext cx="8382000" cy="3276600"/>
            <a:chOff x="381000" y="2667000"/>
            <a:chExt cx="8382000" cy="3276600"/>
          </a:xfrm>
        </p:grpSpPr>
        <p:sp>
          <p:nvSpPr>
            <p:cNvPr id="6" name="TextBox 5"/>
            <p:cNvSpPr txBox="1"/>
            <p:nvPr/>
          </p:nvSpPr>
          <p:spPr>
            <a:xfrm>
              <a:off x="381000" y="2667000"/>
              <a:ext cx="2514600" cy="3276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t">
              <a:no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1600" u="sng" dirty="0"/>
                <a:t>Structural Controls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/>
                <a:t>C</a:t>
              </a:r>
              <a:r>
                <a:rPr lang="en-US" sz="1600" dirty="0" smtClean="0"/>
                <a:t>ommunity </a:t>
              </a:r>
              <a:r>
                <a:rPr lang="en-US" sz="1600" dirty="0"/>
                <a:t>Concentrated Disadvantage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/>
            </a:p>
            <a:p>
              <a:pPr>
                <a:buFont typeface="Arial" pitchFamily="34" charset="0"/>
                <a:buChar char="•"/>
              </a:pPr>
              <a:r>
                <a:rPr lang="en-US" sz="1600" dirty="0" err="1"/>
                <a:t>Urbanicity</a:t>
              </a:r>
              <a:r>
                <a:rPr lang="en-US" sz="1600" dirty="0"/>
                <a:t>/Mobility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/>
            </a:p>
            <a:p>
              <a:pPr>
                <a:buFont typeface="Arial" pitchFamily="34" charset="0"/>
                <a:buChar char="•"/>
              </a:pPr>
              <a:r>
                <a:rPr lang="en-US" sz="1600" dirty="0"/>
                <a:t>Racial/Ethnic Student Composition</a:t>
              </a:r>
            </a:p>
            <a:p>
              <a:pPr>
                <a:buFont typeface="Arial" pitchFamily="34" charset="0"/>
                <a:buChar char="•"/>
              </a:pPr>
              <a:endParaRPr lang="en-US" sz="1600" dirty="0"/>
            </a:p>
            <a:p>
              <a:pPr>
                <a:buFont typeface="Arial" pitchFamily="34" charset="0"/>
                <a:buChar char="•"/>
              </a:pPr>
              <a:r>
                <a:rPr lang="en-US" sz="1600" dirty="0"/>
                <a:t>Average Student Age</a:t>
              </a:r>
            </a:p>
            <a:p>
              <a:endParaRPr lang="en-US" sz="1600" u="sng" dirty="0" smtClean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52800" y="3657600"/>
              <a:ext cx="19050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Student/Teacher Ratio </a:t>
              </a:r>
              <a:endParaRPr lang="en-US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91400" y="3657600"/>
              <a:ext cx="13716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Personal Victimization</a:t>
              </a:r>
              <a:endParaRPr lang="en-US" sz="16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2895600" y="4038600"/>
              <a:ext cx="457200" cy="1588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8" idx="3"/>
              <a:endCxn id="10" idx="1"/>
            </p:cNvCxnSpPr>
            <p:nvPr/>
          </p:nvCxnSpPr>
          <p:spPr>
            <a:xfrm>
              <a:off x="5257800" y="4038600"/>
              <a:ext cx="2133600" cy="1588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5638800" y="3657600"/>
            <a:ext cx="13716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/>
              <a:t>Consensus about Norms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49286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1336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1054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48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81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196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1054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1054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794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74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741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4741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4741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741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741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474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474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4741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4741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74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74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474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474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474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4741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474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4741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4741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4741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8" grpId="0" animBg="1"/>
      <p:bldP spid="474121" grpId="0" animBg="1"/>
      <p:bldP spid="474122" grpId="0" animBg="1"/>
      <p:bldP spid="474124" grpId="0" animBg="1"/>
      <p:bldP spid="474127" grpId="0" animBg="1"/>
      <p:bldP spid="474128" grpId="0" animBg="1"/>
      <p:bldP spid="474129" grpId="0" animBg="1"/>
      <p:bldP spid="474133" grpId="0" animBg="1"/>
      <p:bldP spid="474134" grpId="0" animBg="1"/>
      <p:bldP spid="4741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What is “School Climate”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pPr>
              <a:buFont typeface="Wingdings" pitchFamily="2" charset="2"/>
              <a:buNone/>
            </a:pPr>
            <a:r>
              <a:rPr lang="en-US" sz="4400"/>
              <a:t>“Personality is to the individual what ‘climate’ is to the organization”</a:t>
            </a:r>
            <a:r>
              <a:rPr lang="en-US"/>
              <a:t> (Halpin &amp; Croft, 1963)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dirty="0"/>
              <a:t>Communal Social </a:t>
            </a:r>
            <a:r>
              <a:rPr lang="en-US" dirty="0" smtClean="0"/>
              <a:t>Organization (CSO)</a:t>
            </a:r>
            <a:endParaRPr lang="en-US" dirty="0"/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 typeface="Wingdings" pitchFamily="2" charset="2"/>
              <a:buNone/>
            </a:pPr>
            <a:r>
              <a:rPr lang="en-US" sz="3600" dirty="0"/>
              <a:t>Schools in which “…members know, care about, and support one another, have common goals and sense of shared purpose, and…actively contribute and feel personally committed” (Solomon et al., 1997)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dirty="0" smtClean="0"/>
              <a:t>Does CSO Influence School Disorder?</a:t>
            </a:r>
            <a:endParaRPr lang="en-US" dirty="0"/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schools with higher levels of communal school organization have lower levels of school disorder?</a:t>
            </a:r>
          </a:p>
          <a:p>
            <a:endParaRPr lang="en-US" dirty="0"/>
          </a:p>
          <a:p>
            <a:r>
              <a:rPr lang="en-US" dirty="0"/>
              <a:t>If so, is the effect of communal school organization on school disorder mediated by student bonding?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Measurement Model: </a:t>
            </a:r>
            <a:br>
              <a:rPr lang="en-US" smtClean="0"/>
            </a:br>
            <a:r>
              <a:rPr lang="en-US" smtClean="0"/>
              <a:t>School Factors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81000" y="2743200"/>
            <a:ext cx="8382000" cy="2362200"/>
            <a:chOff x="457200" y="2286000"/>
            <a:chExt cx="8382000" cy="2362200"/>
          </a:xfrm>
        </p:grpSpPr>
        <p:sp>
          <p:nvSpPr>
            <p:cNvPr id="6" name="TextBox 5"/>
            <p:cNvSpPr txBox="1"/>
            <p:nvPr/>
          </p:nvSpPr>
          <p:spPr>
            <a:xfrm>
              <a:off x="1066800" y="2286000"/>
              <a:ext cx="1981200" cy="1066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dirty="0" smtClean="0"/>
                <a:t>Communal </a:t>
              </a:r>
            </a:p>
            <a:p>
              <a:pPr algn="ctr"/>
              <a:r>
                <a:rPr lang="en-US" dirty="0" smtClean="0"/>
                <a:t>School </a:t>
              </a:r>
            </a:p>
            <a:p>
              <a:pPr algn="ctr"/>
              <a:r>
                <a:rPr lang="en-US" dirty="0" smtClean="0"/>
                <a:t>Organization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10200" y="2286000"/>
              <a:ext cx="1981200" cy="1066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dirty="0" smtClean="0"/>
                <a:t>Student</a:t>
              </a:r>
            </a:p>
            <a:p>
              <a:pPr algn="ctr"/>
              <a:r>
                <a:rPr lang="en-US" dirty="0" smtClean="0"/>
                <a:t>Bonding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86000" y="3886200"/>
              <a:ext cx="14478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Common Goals</a:t>
              </a:r>
            </a:p>
            <a:p>
              <a:pPr algn="ctr"/>
              <a:r>
                <a:rPr lang="en-US" sz="1600" dirty="0" smtClean="0"/>
                <a:t>&amp; Norms</a:t>
              </a:r>
              <a:endParaRPr lang="en-US" sz="1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" y="3886200"/>
              <a:ext cx="14478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Supportive </a:t>
              </a:r>
            </a:p>
            <a:p>
              <a:pPr algn="ctr"/>
              <a:r>
                <a:rPr lang="en-US" sz="1600" dirty="0" smtClean="0"/>
                <a:t>Relations</a:t>
              </a:r>
              <a:endParaRPr lang="en-US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91000" y="3886200"/>
              <a:ext cx="14478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Attachment</a:t>
              </a:r>
              <a:endParaRPr lang="en-US" sz="1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91200" y="3886200"/>
              <a:ext cx="14478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Belief</a:t>
              </a:r>
              <a:endParaRPr lang="en-US" sz="1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91400" y="3886200"/>
              <a:ext cx="14478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Commitment</a:t>
              </a:r>
              <a:endParaRPr lang="en-US" sz="1600" dirty="0"/>
            </a:p>
          </p:txBody>
        </p:sp>
        <p:cxnSp>
          <p:nvCxnSpPr>
            <p:cNvPr id="13" name="Straight Arrow Connector 12"/>
            <p:cNvCxnSpPr>
              <a:stCxn id="6" idx="2"/>
            </p:cNvCxnSpPr>
            <p:nvPr/>
          </p:nvCxnSpPr>
          <p:spPr>
            <a:xfrm rot="5400000">
              <a:off x="1485900" y="3314700"/>
              <a:ext cx="533400" cy="6096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2057400" y="3352800"/>
              <a:ext cx="609600" cy="5334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7" idx="2"/>
            </p:cNvCxnSpPr>
            <p:nvPr/>
          </p:nvCxnSpPr>
          <p:spPr>
            <a:xfrm rot="5400000">
              <a:off x="5524500" y="3009900"/>
              <a:ext cx="533400" cy="12192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>
              <a:off x="6134100" y="3619500"/>
              <a:ext cx="533400" cy="1588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6400800" y="3352800"/>
              <a:ext cx="1371600" cy="533400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93520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898525"/>
            <a:ext cx="7793037" cy="777875"/>
          </a:xfrm>
        </p:spPr>
        <p:txBody>
          <a:bodyPr/>
          <a:lstStyle/>
          <a:p>
            <a:pPr eaLnBrk="1" hangingPunct="1"/>
            <a:r>
              <a:rPr lang="en-US" smtClean="0"/>
              <a:t>Effects of CSO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81000" y="2667000"/>
            <a:ext cx="8382000" cy="3048000"/>
            <a:chOff x="381000" y="2667000"/>
            <a:chExt cx="8382000" cy="3048000"/>
          </a:xfrm>
        </p:grpSpPr>
        <p:sp>
          <p:nvSpPr>
            <p:cNvPr id="6" name="TextBox 5"/>
            <p:cNvSpPr txBox="1"/>
            <p:nvPr/>
          </p:nvSpPr>
          <p:spPr>
            <a:xfrm>
              <a:off x="381000" y="2667000"/>
              <a:ext cx="2514600" cy="3048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t">
              <a:noAutofit/>
            </a:bodyPr>
            <a:lstStyle/>
            <a:p>
              <a:r>
                <a:rPr lang="en-US" sz="1600" u="sng" dirty="0" smtClean="0"/>
                <a:t>Structural Controls</a:t>
              </a:r>
            </a:p>
            <a:p>
              <a:endParaRPr lang="en-US" sz="1600" u="sng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Percent Students male</a:t>
              </a:r>
            </a:p>
            <a:p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Concentrated Poverty/AA</a:t>
              </a:r>
            </a:p>
            <a:p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Size and </a:t>
              </a:r>
              <a:r>
                <a:rPr lang="en-US" sz="1600" dirty="0" err="1" smtClean="0"/>
                <a:t>Urbanicity</a:t>
              </a:r>
              <a:endParaRPr lang="en-US" sz="1600" dirty="0" smtClean="0"/>
            </a:p>
            <a:p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Residential Crowding</a:t>
              </a:r>
            </a:p>
            <a:p>
              <a:endParaRPr lang="en-US" sz="1600" dirty="0" smtClean="0"/>
            </a:p>
            <a:p>
              <a:pPr>
                <a:buFont typeface="Arial" pitchFamily="34" charset="0"/>
                <a:buChar char="•"/>
              </a:pPr>
              <a:r>
                <a:rPr lang="en-US" sz="1600" dirty="0" smtClean="0"/>
                <a:t>Grade Level</a:t>
              </a:r>
              <a:endParaRPr lang="en-US" sz="1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52800" y="3657600"/>
              <a:ext cx="19050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Communal School Organization</a:t>
              </a:r>
              <a:endParaRPr lang="en-US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91400" y="3657600"/>
              <a:ext cx="1371600" cy="76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600" dirty="0" smtClean="0"/>
                <a:t>Student Delinquency</a:t>
              </a:r>
              <a:endParaRPr lang="en-US" sz="16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2895600" y="4038600"/>
              <a:ext cx="457200" cy="1588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8" idx="3"/>
              <a:endCxn id="10" idx="1"/>
            </p:cNvCxnSpPr>
            <p:nvPr/>
          </p:nvCxnSpPr>
          <p:spPr>
            <a:xfrm>
              <a:off x="5257800" y="4038600"/>
              <a:ext cx="2133600" cy="1588"/>
            </a:xfrm>
            <a:prstGeom prst="straightConnector1">
              <a:avLst/>
            </a:prstGeom>
            <a:ln w="2222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5638800" y="3657600"/>
            <a:ext cx="13716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600" dirty="0" smtClean="0"/>
              <a:t>Student Bonding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142130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r>
              <a:rPr lang="en-US" dirty="0"/>
              <a:t>Cross-level </a:t>
            </a:r>
            <a:r>
              <a:rPr lang="en-US" dirty="0" smtClean="0"/>
              <a:t>interactions?</a:t>
            </a:r>
            <a:endParaRPr lang="en-US" dirty="0"/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 dirty="0" smtClean="0"/>
              <a:t>Does </a:t>
            </a:r>
            <a:r>
              <a:rPr lang="en-US" sz="3600" dirty="0"/>
              <a:t>CSO interact with student bonding such that student bonding has less of an effect on delinquency in schools that are more communally organized?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dirty="0" smtClean="0"/>
              <a:t>CSO Influences Individual-level Associations</a:t>
            </a:r>
            <a:endParaRPr lang="en-US" dirty="0"/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600" dirty="0"/>
              <a:t>The relationship between bonding and delinquency is influenced by CSO:</a:t>
            </a:r>
          </a:p>
          <a:p>
            <a:pPr lvl="1">
              <a:buFont typeface="Wingdings" pitchFamily="2" charset="2"/>
              <a:buNone/>
            </a:pPr>
            <a:r>
              <a:rPr lang="en-US" sz="3600" dirty="0"/>
              <a:t>Attachment and belief have </a:t>
            </a:r>
            <a:r>
              <a:rPr lang="en-US" sz="3600" i="1" dirty="0"/>
              <a:t>less</a:t>
            </a:r>
            <a:r>
              <a:rPr lang="en-US" sz="3600" dirty="0"/>
              <a:t> effect on delinquency in higher CSO schools </a:t>
            </a:r>
          </a:p>
          <a:p>
            <a:pPr lvl="1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1336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1054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48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81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069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0927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0927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051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4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4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4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4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4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4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74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7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8" grpId="0" animBg="1"/>
      <p:bldP spid="474123" grpId="0" animBg="1"/>
      <p:bldP spid="474124" grpId="0" animBg="1"/>
      <p:bldP spid="474129" grpId="0" animBg="1"/>
      <p:bldP spid="474130" grpId="0" animBg="1"/>
      <p:bldP spid="474133" grpId="0" animBg="1"/>
      <p:bldP spid="47413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433388"/>
            <a:ext cx="8162925" cy="1190625"/>
          </a:xfrm>
        </p:spPr>
        <p:txBody>
          <a:bodyPr/>
          <a:lstStyle/>
          <a:p>
            <a:r>
              <a:rPr lang="en-US" sz="3600" b="1"/>
              <a:t>Lessons from School Shootings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Source: National Research Council and Institute of Medicine. (2003) Deadly Lessons: Understanding Lethal School Violence. Case Studies of School Violence Committee. Washington DC: The National Academies Press.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/>
              <a:t>http://www.nap.edu/catalog.php?record_id=10370#toc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312738"/>
            <a:ext cx="8162925" cy="1311275"/>
          </a:xfrm>
        </p:spPr>
        <p:txBody>
          <a:bodyPr/>
          <a:lstStyle/>
          <a:p>
            <a:r>
              <a:rPr lang="en-US" sz="4000" b="1"/>
              <a:t>Characteristics of the Communities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Gulf between youth culture and adults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Shooters intensely concerned about status and protecting </a:t>
            </a:r>
            <a:r>
              <a:rPr lang="en-US" dirty="0" smtClean="0"/>
              <a:t>themselves – they mistrusted others in the school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Adults had poor understanding of children’s experiences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Shooters felt there was “nowhere to turn”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Specific warnings given and missed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433388"/>
            <a:ext cx="8162925" cy="1190625"/>
          </a:xfrm>
        </p:spPr>
        <p:txBody>
          <a:bodyPr/>
          <a:lstStyle/>
          <a:p>
            <a:r>
              <a:rPr lang="en-US" sz="3600"/>
              <a:t>School Climate and Delinquency -- Important Dimensions</a:t>
            </a:r>
            <a:r>
              <a:rPr lang="en-US" sz="3200"/>
              <a:t> 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Social </a:t>
            </a:r>
            <a:r>
              <a:rPr lang="en-US" dirty="0"/>
              <a:t>System</a:t>
            </a:r>
          </a:p>
          <a:p>
            <a:pPr lvl="1">
              <a:lnSpc>
                <a:spcPct val="80000"/>
              </a:lnSpc>
            </a:pPr>
            <a:r>
              <a:rPr lang="en-US" sz="3200" dirty="0"/>
              <a:t>Social </a:t>
            </a:r>
            <a:r>
              <a:rPr lang="en-US" sz="3200" dirty="0" smtClean="0"/>
              <a:t>organization (social climate, student/</a:t>
            </a:r>
            <a:r>
              <a:rPr lang="en-US" sz="3200" dirty="0" err="1" smtClean="0"/>
              <a:t>tchr</a:t>
            </a:r>
            <a:r>
              <a:rPr lang="en-US" sz="3200" dirty="0" smtClean="0"/>
              <a:t> ratio, # students taught)</a:t>
            </a:r>
            <a:endParaRPr lang="en-US" sz="3200" dirty="0"/>
          </a:p>
          <a:p>
            <a:pPr lvl="1">
              <a:lnSpc>
                <a:spcPct val="80000"/>
              </a:lnSpc>
            </a:pPr>
            <a:r>
              <a:rPr lang="en-US" sz="3200" dirty="0" smtClean="0"/>
              <a:t>School and discipline management</a:t>
            </a:r>
            <a:endParaRPr lang="en-US" sz="3200" dirty="0"/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Culture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sz="3200" dirty="0" smtClean="0"/>
              <a:t>Sense </a:t>
            </a:r>
            <a:r>
              <a:rPr lang="en-US" sz="3200" dirty="0"/>
              <a:t>of community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School-Related Individual Factors vs. School Factors 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Attachment/commitment </a:t>
            </a:r>
            <a:r>
              <a:rPr lang="en-US" sz="2800" dirty="0"/>
              <a:t>to school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School </a:t>
            </a:r>
            <a:r>
              <a:rPr lang="en-US" sz="2800" dirty="0"/>
              <a:t>performance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Self-control</a:t>
            </a: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Association </a:t>
            </a:r>
            <a:r>
              <a:rPr lang="en-US" sz="2800" dirty="0"/>
              <a:t>with deviant peers</a:t>
            </a:r>
            <a:r>
              <a:rPr lang="en-US" sz="2400" dirty="0"/>
              <a:t> 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/>
              <a:t>Research summarized in </a:t>
            </a:r>
            <a:r>
              <a:rPr lang="en-US" sz="1400" dirty="0" err="1"/>
              <a:t>Gottfredson</a:t>
            </a:r>
            <a:r>
              <a:rPr lang="en-US" sz="1400" dirty="0"/>
              <a:t> (2001)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8162925" cy="1200329"/>
          </a:xfrm>
        </p:spPr>
        <p:txBody>
          <a:bodyPr/>
          <a:lstStyle/>
          <a:p>
            <a:r>
              <a:rPr lang="en-US" sz="3600" b="1" dirty="0"/>
              <a:t>Mean Effect </a:t>
            </a:r>
            <a:r>
              <a:rPr lang="en-US" sz="3600" b="1" dirty="0" smtClean="0"/>
              <a:t>Sizes: Individual vs. Environmental Change</a:t>
            </a:r>
            <a:endParaRPr lang="en-US" sz="3600" b="1" dirty="0"/>
          </a:p>
        </p:txBody>
      </p:sp>
      <p:graphicFrame>
        <p:nvGraphicFramePr>
          <p:cNvPr id="459855" name="Group 79"/>
          <p:cNvGraphicFramePr>
            <a:graphicFrameLocks noGrp="1"/>
          </p:cNvGraphicFramePr>
          <p:nvPr>
            <p:ph idx="1"/>
          </p:nvPr>
        </p:nvGraphicFramePr>
        <p:xfrm>
          <a:off x="228600" y="1981200"/>
          <a:ext cx="8763000" cy="3185478"/>
        </p:xfrm>
        <a:graphic>
          <a:graphicData uri="http://schemas.openxmlformats.org/drawingml/2006/table">
            <a:tbl>
              <a:tblPr/>
              <a:tblGrid>
                <a:gridCol w="3511550"/>
                <a:gridCol w="2119313"/>
                <a:gridCol w="922337"/>
                <a:gridCol w="923925"/>
                <a:gridCol w="750888"/>
                <a:gridCol w="534987"/>
              </a:tblGrid>
              <a:tr h="2397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All interventions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Outcome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Effect Size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0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15900" algn="dec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Mean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†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Min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Max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‡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All individually focused interventions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Crime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2860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	-0.02     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-0.67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0.41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33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Anti-Soc.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1590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0.20*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-0.59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1.62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58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76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AOD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1590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0.03*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-0.44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0.54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68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All environmentally focused interventions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Crime 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1590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0.24*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-0.16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0.65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Anti-Soc.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1590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0.14*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-0.86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0.57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21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AOD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1590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0.13*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-0.23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0.40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9825" name="Text Box 49"/>
          <p:cNvSpPr txBox="1">
            <a:spLocks noChangeArrowheads="1"/>
          </p:cNvSpPr>
          <p:nvPr/>
        </p:nvSpPr>
        <p:spPr bwMode="auto">
          <a:xfrm>
            <a:off x="457200" y="58674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1200">
                <a:latin typeface="Verdana" pitchFamily="34" charset="0"/>
              </a:rPr>
              <a:t>Source: Gottfredson, Wilson, and Najaka (2002)</a:t>
            </a:r>
          </a:p>
          <a:p>
            <a:pPr eaLnBrk="1" hangingPunct="1"/>
            <a:r>
              <a:rPr lang="en-US" sz="1200">
                <a:latin typeface="Verdana" pitchFamily="34" charset="0"/>
              </a:rPr>
              <a:t>* </a:t>
            </a:r>
            <a:r>
              <a:rPr lang="en-US" sz="1200" i="1">
                <a:latin typeface="Verdana" pitchFamily="34" charset="0"/>
              </a:rPr>
              <a:t>p</a:t>
            </a:r>
            <a:r>
              <a:rPr lang="en-US" sz="1200">
                <a:latin typeface="Verdana" pitchFamily="34" charset="0"/>
              </a:rPr>
              <a:t> &lt; 0.05</a:t>
            </a:r>
          </a:p>
          <a:p>
            <a:pPr eaLnBrk="1" hangingPunct="1"/>
            <a:r>
              <a:rPr lang="en-US" sz="1200">
                <a:latin typeface="Verdana" pitchFamily="34" charset="0"/>
              </a:rPr>
              <a:t>† Inverse variance weighted mean effect size (random effects model).</a:t>
            </a:r>
          </a:p>
          <a:p>
            <a:pPr eaLnBrk="1" hangingPunct="1"/>
            <a:r>
              <a:rPr lang="en-US" sz="1200">
                <a:latin typeface="Verdana" pitchFamily="34" charset="0"/>
              </a:rPr>
              <a:t>‡ Number of effect sizes contributing to the analysis.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0955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0673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195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48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81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19600" y="3352800"/>
            <a:ext cx="13335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1054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1054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1102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4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2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423684"/>
            <a:ext cx="8162925" cy="1200329"/>
          </a:xfrm>
        </p:spPr>
        <p:txBody>
          <a:bodyPr/>
          <a:lstStyle/>
          <a:p>
            <a:r>
              <a:rPr lang="en-US" sz="3600" b="1" dirty="0"/>
              <a:t>Mean Effect </a:t>
            </a:r>
            <a:r>
              <a:rPr lang="en-US" sz="3600" b="1" dirty="0" smtClean="0"/>
              <a:t>Size:  Changing Social Organization</a:t>
            </a:r>
            <a:endParaRPr lang="en-US" sz="3600" b="1" dirty="0"/>
          </a:p>
        </p:txBody>
      </p:sp>
      <p:graphicFrame>
        <p:nvGraphicFramePr>
          <p:cNvPr id="462972" name="Group 1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11332055"/>
              </p:ext>
            </p:extLst>
          </p:nvPr>
        </p:nvGraphicFramePr>
        <p:xfrm>
          <a:off x="533400" y="2133598"/>
          <a:ext cx="8458200" cy="2413825"/>
        </p:xfrm>
        <a:graphic>
          <a:graphicData uri="http://schemas.openxmlformats.org/drawingml/2006/table">
            <a:tbl>
              <a:tblPr/>
              <a:tblGrid>
                <a:gridCol w="3490913"/>
                <a:gridCol w="1638300"/>
                <a:gridCol w="1082675"/>
                <a:gridCol w="950912"/>
                <a:gridCol w="754063"/>
                <a:gridCol w="541337"/>
              </a:tblGrid>
              <a:tr h="4813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Environmentally focused intervention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Outcome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Effect Size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1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Mean†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Max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N‡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36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Reorganization of grades or classes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Crime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0.24*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85750" algn="dec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0.23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3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Anti-Soc.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0.23*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8575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8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2958" name="Rectangle 110"/>
          <p:cNvSpPr>
            <a:spLocks noChangeArrowheads="1"/>
          </p:cNvSpPr>
          <p:nvPr/>
        </p:nvSpPr>
        <p:spPr bwMode="auto">
          <a:xfrm>
            <a:off x="533400" y="5410200"/>
            <a:ext cx="8153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1200" dirty="0"/>
              <a:t>Source: </a:t>
            </a:r>
            <a:r>
              <a:rPr lang="en-US" sz="1200" dirty="0" err="1"/>
              <a:t>Gottfredson</a:t>
            </a:r>
            <a:r>
              <a:rPr lang="en-US" sz="1200" dirty="0"/>
              <a:t>, Wilson, and </a:t>
            </a:r>
            <a:r>
              <a:rPr lang="en-US" sz="1200" dirty="0" err="1"/>
              <a:t>Najaka</a:t>
            </a:r>
            <a:r>
              <a:rPr lang="en-US" sz="1200" dirty="0"/>
              <a:t> (2002) * </a:t>
            </a:r>
            <a:r>
              <a:rPr lang="en-US" sz="1200" i="1" dirty="0"/>
              <a:t>p</a:t>
            </a:r>
            <a:r>
              <a:rPr lang="en-US" sz="1200" dirty="0"/>
              <a:t> &lt; 0.05; † Inverse variance weighted mean effect size (random effects model)., ‡ Number of effect sizes contributing to the analysis.</a:t>
            </a:r>
          </a:p>
        </p:txBody>
      </p:sp>
      <p:sp>
        <p:nvSpPr>
          <p:cNvPr id="462968" name="Line 120"/>
          <p:cNvSpPr>
            <a:spLocks noChangeShapeType="1"/>
          </p:cNvSpPr>
          <p:nvPr/>
        </p:nvSpPr>
        <p:spPr bwMode="auto">
          <a:xfrm>
            <a:off x="685800" y="49530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212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0955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0673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195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48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81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19600" y="3352800"/>
            <a:ext cx="13335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1054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1054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925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4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2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423684"/>
            <a:ext cx="8162925" cy="1200329"/>
          </a:xfrm>
        </p:spPr>
        <p:txBody>
          <a:bodyPr/>
          <a:lstStyle/>
          <a:p>
            <a:r>
              <a:rPr lang="en-US" sz="3600" b="1" dirty="0"/>
              <a:t>Mean Effect </a:t>
            </a:r>
            <a:r>
              <a:rPr lang="en-US" sz="3600" b="1" dirty="0" smtClean="0"/>
              <a:t>Size: Changing Administration/Management</a:t>
            </a:r>
            <a:endParaRPr lang="en-US" sz="3600" b="1" dirty="0"/>
          </a:p>
        </p:txBody>
      </p:sp>
      <p:graphicFrame>
        <p:nvGraphicFramePr>
          <p:cNvPr id="462972" name="Group 1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43759870"/>
              </p:ext>
            </p:extLst>
          </p:nvPr>
        </p:nvGraphicFramePr>
        <p:xfrm>
          <a:off x="501650" y="2209800"/>
          <a:ext cx="8489950" cy="2019300"/>
        </p:xfrm>
        <a:graphic>
          <a:graphicData uri="http://schemas.openxmlformats.org/drawingml/2006/table">
            <a:tbl>
              <a:tblPr/>
              <a:tblGrid>
                <a:gridCol w="3490913"/>
                <a:gridCol w="1638300"/>
                <a:gridCol w="1082675"/>
                <a:gridCol w="950912"/>
                <a:gridCol w="754063"/>
                <a:gridCol w="573087"/>
              </a:tblGrid>
              <a:tr h="40386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Environmentally focused interventions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Outcome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Effect Size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8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Mean†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Max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N‡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86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School discipline and management interventions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Crime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0.27*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8575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0.65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8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Anti-Soc.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0.13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8575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-0.10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0.37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8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AOD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0.24*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8575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2958" name="Rectangle 110"/>
          <p:cNvSpPr>
            <a:spLocks noChangeArrowheads="1"/>
          </p:cNvSpPr>
          <p:nvPr/>
        </p:nvSpPr>
        <p:spPr bwMode="auto">
          <a:xfrm>
            <a:off x="381000" y="4876800"/>
            <a:ext cx="830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1200" dirty="0"/>
              <a:t>Source: </a:t>
            </a:r>
            <a:r>
              <a:rPr lang="en-US" sz="1200" dirty="0" err="1"/>
              <a:t>Gottfredson</a:t>
            </a:r>
            <a:r>
              <a:rPr lang="en-US" sz="1200" dirty="0"/>
              <a:t>, Wilson, and </a:t>
            </a:r>
            <a:r>
              <a:rPr lang="en-US" sz="1200" dirty="0" err="1"/>
              <a:t>Najaka</a:t>
            </a:r>
            <a:r>
              <a:rPr lang="en-US" sz="1200" dirty="0"/>
              <a:t> (2002) * </a:t>
            </a:r>
            <a:r>
              <a:rPr lang="en-US" sz="1200" i="1" dirty="0"/>
              <a:t>p</a:t>
            </a:r>
            <a:r>
              <a:rPr lang="en-US" sz="1200" dirty="0"/>
              <a:t> &lt; 0.05; † Inverse variance weighted mean effect size (random effects model)., ‡ Number of effect sizes contributing to the analysis.</a:t>
            </a:r>
          </a:p>
        </p:txBody>
      </p:sp>
      <p:sp>
        <p:nvSpPr>
          <p:cNvPr id="462968" name="Line 120"/>
          <p:cNvSpPr>
            <a:spLocks noChangeShapeType="1"/>
          </p:cNvSpPr>
          <p:nvPr/>
        </p:nvSpPr>
        <p:spPr bwMode="auto">
          <a:xfrm>
            <a:off x="381000" y="44196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212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0955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0673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195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48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431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147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19600" y="3352800"/>
            <a:ext cx="1333500" cy="5715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1054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1054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0233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4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4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4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4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4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4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74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7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7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8" grpId="0" animBg="1"/>
      <p:bldP spid="474123" grpId="0" animBg="1"/>
      <p:bldP spid="474124" grpId="0" animBg="1"/>
      <p:bldP spid="474129" grpId="0" animBg="1"/>
      <p:bldP spid="474130" grpId="0" animBg="1"/>
      <p:bldP spid="474133" grpId="0" animBg="1"/>
      <p:bldP spid="47413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423684"/>
            <a:ext cx="8162925" cy="1200329"/>
          </a:xfrm>
        </p:spPr>
        <p:txBody>
          <a:bodyPr/>
          <a:lstStyle/>
          <a:p>
            <a:r>
              <a:rPr lang="en-US" sz="3600" b="1" dirty="0"/>
              <a:t>Mean Effect </a:t>
            </a:r>
            <a:r>
              <a:rPr lang="en-US" sz="3600" b="1" dirty="0" smtClean="0"/>
              <a:t>Size: Changing School Culture </a:t>
            </a:r>
            <a:endParaRPr lang="en-US" sz="3600" b="1" dirty="0"/>
          </a:p>
        </p:txBody>
      </p:sp>
      <p:graphicFrame>
        <p:nvGraphicFramePr>
          <p:cNvPr id="462972" name="Group 1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31576088"/>
              </p:ext>
            </p:extLst>
          </p:nvPr>
        </p:nvGraphicFramePr>
        <p:xfrm>
          <a:off x="533400" y="2133601"/>
          <a:ext cx="8489950" cy="2059260"/>
        </p:xfrm>
        <a:graphic>
          <a:graphicData uri="http://schemas.openxmlformats.org/drawingml/2006/table">
            <a:tbl>
              <a:tblPr/>
              <a:tblGrid>
                <a:gridCol w="3490913"/>
                <a:gridCol w="1638300"/>
                <a:gridCol w="1082675"/>
                <a:gridCol w="950912"/>
                <a:gridCol w="754063"/>
                <a:gridCol w="573087"/>
              </a:tblGrid>
              <a:tr h="3569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Environmentally focused interventions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Outcome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Effect Size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Mean†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Min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Max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N‡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40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Interventions to establish norms or expectations for behavior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AOD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0.09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>
                          <a:tab pos="285750" algn="dec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-0.23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0.31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3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7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2958" name="Rectangle 110"/>
          <p:cNvSpPr>
            <a:spLocks noChangeArrowheads="1"/>
          </p:cNvSpPr>
          <p:nvPr/>
        </p:nvSpPr>
        <p:spPr bwMode="auto">
          <a:xfrm>
            <a:off x="685800" y="4114800"/>
            <a:ext cx="8001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sz="1200" dirty="0"/>
              <a:t>Source: </a:t>
            </a:r>
            <a:r>
              <a:rPr lang="en-US" sz="1200" dirty="0" err="1"/>
              <a:t>Gottfredson</a:t>
            </a:r>
            <a:r>
              <a:rPr lang="en-US" sz="1200" dirty="0"/>
              <a:t>, Wilson, and </a:t>
            </a:r>
            <a:r>
              <a:rPr lang="en-US" sz="1200" dirty="0" err="1"/>
              <a:t>Najaka</a:t>
            </a:r>
            <a:r>
              <a:rPr lang="en-US" sz="1200" dirty="0"/>
              <a:t> (2002) * </a:t>
            </a:r>
            <a:r>
              <a:rPr lang="en-US" sz="1200" i="1" dirty="0"/>
              <a:t>p</a:t>
            </a:r>
            <a:r>
              <a:rPr lang="en-US" sz="1200" dirty="0"/>
              <a:t> &lt; 0.05; † Inverse variance weighted mean effect size (random effects model)., ‡ Number of effect sizes contributing to the analysis.</a:t>
            </a:r>
          </a:p>
        </p:txBody>
      </p:sp>
      <p:sp>
        <p:nvSpPr>
          <p:cNvPr id="462968" name="Line 120"/>
          <p:cNvSpPr>
            <a:spLocks noChangeShapeType="1"/>
          </p:cNvSpPr>
          <p:nvPr/>
        </p:nvSpPr>
        <p:spPr bwMode="auto">
          <a:xfrm flipV="1">
            <a:off x="762000" y="3962400"/>
            <a:ext cx="815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212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433388"/>
            <a:ext cx="8162925" cy="1190625"/>
          </a:xfrm>
        </p:spPr>
        <p:txBody>
          <a:bodyPr/>
          <a:lstStyle/>
          <a:p>
            <a:r>
              <a:rPr lang="en-US" sz="3600" b="1"/>
              <a:t>Final Recommendations – For Research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Additional </a:t>
            </a:r>
            <a:r>
              <a:rPr lang="en-US" dirty="0"/>
              <a:t>research needed to experimentally test school climate </a:t>
            </a:r>
            <a:r>
              <a:rPr lang="en-US" dirty="0" smtClean="0"/>
              <a:t>interventions – especially “communal social organization”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Research needed to understand how school climate influences the effectiveness of individual-level school-based prevention efforts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312738"/>
            <a:ext cx="8162925" cy="1311275"/>
          </a:xfrm>
        </p:spPr>
        <p:txBody>
          <a:bodyPr/>
          <a:lstStyle/>
          <a:p>
            <a:r>
              <a:rPr lang="en-US" sz="4000" b="1"/>
              <a:t>Final Recommendations – For Practice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Improve school climate, especially</a:t>
            </a:r>
          </a:p>
          <a:p>
            <a:pPr lvl="1"/>
            <a:r>
              <a:rPr lang="en-US" dirty="0"/>
              <a:t>Build stronger bonds between adults and </a:t>
            </a:r>
            <a:r>
              <a:rPr lang="en-US" dirty="0" smtClean="0"/>
              <a:t>youths</a:t>
            </a:r>
          </a:p>
          <a:p>
            <a:pPr lvl="1"/>
            <a:r>
              <a:rPr lang="en-US" dirty="0" smtClean="0"/>
              <a:t>Promote consensus about norms for behavior </a:t>
            </a:r>
            <a:endParaRPr lang="en-US" dirty="0"/>
          </a:p>
          <a:p>
            <a:pPr lvl="1"/>
            <a:r>
              <a:rPr lang="en-US" dirty="0"/>
              <a:t>Enhance communication</a:t>
            </a:r>
          </a:p>
          <a:p>
            <a:pPr lvl="1"/>
            <a:r>
              <a:rPr lang="en-US" dirty="0"/>
              <a:t>Promote fair and clear rule </a:t>
            </a:r>
            <a:r>
              <a:rPr lang="en-US" dirty="0" smtClean="0"/>
              <a:t>enforcement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Thank You!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dirty="0"/>
              <a:t>Denise C. </a:t>
            </a:r>
            <a:r>
              <a:rPr lang="en-US" sz="4000" dirty="0" err="1"/>
              <a:t>Gottfredson</a:t>
            </a:r>
            <a:endParaRPr lang="en-US" sz="4000" dirty="0"/>
          </a:p>
          <a:p>
            <a:pPr lvl="1"/>
            <a:r>
              <a:rPr lang="en-US" dirty="0"/>
              <a:t>Department of Criminology and Criminal Justice</a:t>
            </a:r>
          </a:p>
          <a:p>
            <a:pPr lvl="1"/>
            <a:r>
              <a:rPr lang="en-US" dirty="0"/>
              <a:t>University of Maryland</a:t>
            </a:r>
          </a:p>
          <a:p>
            <a:r>
              <a:rPr lang="en-US" dirty="0"/>
              <a:t>301-405-4717</a:t>
            </a:r>
          </a:p>
          <a:p>
            <a:r>
              <a:rPr lang="en-US" dirty="0" smtClean="0"/>
              <a:t>gott@umd.edu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Taxonomy of School Climate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Inputs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Ecology</a:t>
            </a:r>
            <a:endParaRPr lang="en-US" sz="3200" dirty="0"/>
          </a:p>
          <a:p>
            <a:pPr lvl="1">
              <a:lnSpc>
                <a:spcPct val="80000"/>
              </a:lnSpc>
            </a:pPr>
            <a:r>
              <a:rPr lang="en-US" sz="3200" dirty="0"/>
              <a:t>Milieu</a:t>
            </a:r>
          </a:p>
          <a:p>
            <a:pPr>
              <a:lnSpc>
                <a:spcPct val="80000"/>
              </a:lnSpc>
            </a:pPr>
            <a:r>
              <a:rPr lang="en-US" dirty="0"/>
              <a:t>Social System</a:t>
            </a:r>
          </a:p>
          <a:p>
            <a:pPr lvl="1">
              <a:lnSpc>
                <a:spcPct val="80000"/>
              </a:lnSpc>
            </a:pPr>
            <a:r>
              <a:rPr lang="en-US" sz="3200" dirty="0"/>
              <a:t>Social organization</a:t>
            </a:r>
          </a:p>
          <a:p>
            <a:pPr lvl="1">
              <a:lnSpc>
                <a:spcPct val="80000"/>
              </a:lnSpc>
            </a:pPr>
            <a:r>
              <a:rPr lang="en-US" sz="3200" dirty="0"/>
              <a:t>Administration and management</a:t>
            </a:r>
          </a:p>
          <a:p>
            <a:pPr>
              <a:lnSpc>
                <a:spcPct val="80000"/>
              </a:lnSpc>
            </a:pPr>
            <a:r>
              <a:rPr lang="en-US" dirty="0"/>
              <a:t>Culture</a:t>
            </a:r>
          </a:p>
          <a:p>
            <a:pPr lvl="1">
              <a:lnSpc>
                <a:spcPct val="80000"/>
              </a:lnSpc>
            </a:pPr>
            <a:r>
              <a:rPr lang="en-US" sz="3200" dirty="0"/>
              <a:t>Peer culture</a:t>
            </a:r>
          </a:p>
          <a:p>
            <a:pPr lvl="1">
              <a:lnSpc>
                <a:spcPct val="80000"/>
              </a:lnSpc>
            </a:pPr>
            <a:r>
              <a:rPr lang="en-US" sz="3200" dirty="0"/>
              <a:t>Sense of community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600" dirty="0" smtClean="0"/>
              <a:t>Adapted </a:t>
            </a:r>
            <a:r>
              <a:rPr lang="en-US" sz="1600" dirty="0"/>
              <a:t>from </a:t>
            </a:r>
            <a:r>
              <a:rPr lang="en-US" sz="1600" dirty="0" err="1"/>
              <a:t>Tagiuri</a:t>
            </a:r>
            <a:r>
              <a:rPr lang="en-US" sz="1600" dirty="0"/>
              <a:t> (1968)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982663"/>
            <a:ext cx="8162925" cy="641350"/>
          </a:xfrm>
        </p:spPr>
        <p:txBody>
          <a:bodyPr/>
          <a:lstStyle/>
          <a:p>
            <a:r>
              <a:rPr lang="en-US" sz="3600" b="1"/>
              <a:t>References 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8663" y="2057400"/>
            <a:ext cx="8110537" cy="4419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sz="1800" dirty="0" smtClean="0">
                <a:ea typeface="굴림" charset="-127"/>
              </a:rPr>
              <a:t>Cook, </a:t>
            </a:r>
            <a:r>
              <a:rPr lang="en-US" altLang="ko-KR" sz="1800" dirty="0" err="1" smtClean="0">
                <a:ea typeface="굴림" charset="-127"/>
              </a:rPr>
              <a:t>Gottfredson</a:t>
            </a:r>
            <a:r>
              <a:rPr lang="en-US" altLang="ko-KR" sz="1800" dirty="0" smtClean="0">
                <a:ea typeface="굴림" charset="-127"/>
              </a:rPr>
              <a:t>, &amp; Na (2010). </a:t>
            </a:r>
            <a:r>
              <a:rPr lang="en-US" sz="1800" dirty="0" smtClean="0"/>
              <a:t>School</a:t>
            </a:r>
            <a:r>
              <a:rPr lang="en-US" sz="1800" i="1" dirty="0" smtClean="0"/>
              <a:t> </a:t>
            </a:r>
            <a:r>
              <a:rPr lang="en-US" sz="1800" dirty="0" smtClean="0"/>
              <a:t>Crime Control and Prevention. In </a:t>
            </a:r>
            <a:r>
              <a:rPr lang="en-US" sz="1800" dirty="0" err="1" smtClean="0"/>
              <a:t>Tonry</a:t>
            </a:r>
            <a:r>
              <a:rPr lang="en-US" sz="1800" dirty="0" smtClean="0"/>
              <a:t>, M. (</a:t>
            </a:r>
            <a:r>
              <a:rPr lang="en-US" sz="1800" dirty="0" err="1" smtClean="0"/>
              <a:t>ed</a:t>
            </a:r>
            <a:r>
              <a:rPr lang="en-US" sz="1800" dirty="0" smtClean="0"/>
              <a:t>).</a:t>
            </a:r>
            <a:r>
              <a:rPr lang="en-US" sz="1800" i="1" dirty="0" smtClean="0"/>
              <a:t> Crime and Justice: A Review of Research.</a:t>
            </a:r>
            <a:endParaRPr lang="en-US" sz="1800" dirty="0" smtClean="0"/>
          </a:p>
          <a:p>
            <a:pPr>
              <a:lnSpc>
                <a:spcPct val="80000"/>
              </a:lnSpc>
            </a:pP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 err="1"/>
              <a:t>Gottfredson</a:t>
            </a:r>
            <a:r>
              <a:rPr lang="en-US" sz="1800" dirty="0"/>
              <a:t>, D. C. (2001). Schools and Delinquency. New York: Cambridge University Press</a:t>
            </a:r>
            <a:r>
              <a:rPr lang="en-US" sz="1800" dirty="0" smtClean="0"/>
              <a:t>.</a:t>
            </a:r>
          </a:p>
          <a:p>
            <a:pPr>
              <a:lnSpc>
                <a:spcPct val="80000"/>
              </a:lnSpc>
            </a:pP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 err="1"/>
              <a:t>Gottfredson</a:t>
            </a:r>
            <a:r>
              <a:rPr lang="en-US" sz="1800" dirty="0"/>
              <a:t>, D. C. and </a:t>
            </a:r>
            <a:r>
              <a:rPr lang="en-US" sz="1800" dirty="0" err="1"/>
              <a:t>DiPietro</a:t>
            </a:r>
            <a:r>
              <a:rPr lang="en-US" sz="1800" dirty="0"/>
              <a:t>, S. M. (2011). </a:t>
            </a:r>
            <a:r>
              <a:rPr lang="en-US" sz="1800" i="1" dirty="0"/>
              <a:t> </a:t>
            </a:r>
            <a:r>
              <a:rPr lang="en-US" sz="1800" dirty="0"/>
              <a:t>School Size, Social Capital, and Student Victimization </a:t>
            </a:r>
            <a:r>
              <a:rPr lang="en-US" sz="1800" i="1" dirty="0"/>
              <a:t> Sociology of Education, 84 </a:t>
            </a:r>
            <a:r>
              <a:rPr lang="en-US" sz="1800" dirty="0"/>
              <a:t>(1), 69-89</a:t>
            </a:r>
            <a:r>
              <a:rPr lang="en-US" sz="1800" dirty="0" smtClean="0"/>
              <a:t>.</a:t>
            </a:r>
            <a:endParaRPr lang="en-US" sz="1800" dirty="0"/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n-US" sz="1800" dirty="0" err="1" smtClean="0"/>
              <a:t>Gottfredson</a:t>
            </a:r>
            <a:r>
              <a:rPr lang="en-US" sz="1800" dirty="0" smtClean="0"/>
              <a:t>, D. C. &amp; </a:t>
            </a:r>
            <a:r>
              <a:rPr lang="en-US" sz="1800" dirty="0" err="1" smtClean="0"/>
              <a:t>Gottfredson</a:t>
            </a:r>
            <a:r>
              <a:rPr lang="en-US" sz="1800" dirty="0" smtClean="0"/>
              <a:t>, G. D.  (2002). Quality of School-Based Prevention Programs: Results from a National Survey. </a:t>
            </a:r>
            <a:r>
              <a:rPr lang="en-US" sz="1800" i="1" dirty="0" smtClean="0"/>
              <a:t>Journal of Research in Crime and Delinquency, 39, </a:t>
            </a:r>
            <a:r>
              <a:rPr lang="en-US" sz="1800" dirty="0" smtClean="0"/>
              <a:t>1, 3-35.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endParaRPr lang="en-US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982663"/>
            <a:ext cx="8162925" cy="641350"/>
          </a:xfrm>
        </p:spPr>
        <p:txBody>
          <a:bodyPr/>
          <a:lstStyle/>
          <a:p>
            <a:r>
              <a:rPr lang="en-US" sz="3600" b="1"/>
              <a:t>References, Continued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343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 err="1"/>
              <a:t>Gottfredson</a:t>
            </a:r>
            <a:r>
              <a:rPr lang="en-US" sz="1800" dirty="0"/>
              <a:t>, D. C. &amp; Wilson, D. B. (2003). Characteristics of Effective School-Based Substance Abuse Prevention. </a:t>
            </a:r>
            <a:r>
              <a:rPr lang="en-US" sz="1800" i="1" dirty="0"/>
              <a:t>Prevention Science</a:t>
            </a:r>
            <a:r>
              <a:rPr lang="en-US" sz="1800" dirty="0"/>
              <a:t>, </a:t>
            </a:r>
            <a:r>
              <a:rPr lang="en-US" sz="1800" i="1" dirty="0"/>
              <a:t>4</a:t>
            </a:r>
            <a:r>
              <a:rPr lang="en-US" sz="1800" dirty="0"/>
              <a:t>, 27-38.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n-US" sz="1800" dirty="0" err="1" smtClean="0"/>
              <a:t>Gottfredson</a:t>
            </a:r>
            <a:r>
              <a:rPr lang="en-US" sz="1800" dirty="0" smtClean="0"/>
              <a:t>, D. C., Wilson, D. B., &amp; </a:t>
            </a:r>
            <a:r>
              <a:rPr lang="en-US" sz="1800" dirty="0" err="1" smtClean="0"/>
              <a:t>Najaka</a:t>
            </a:r>
            <a:r>
              <a:rPr lang="en-US" sz="1800" dirty="0" smtClean="0"/>
              <a:t>, S. S. (2002). School-based crime prevention. In Sherman, L. W., Farrington, D. P., Welsh, B. C., &amp; </a:t>
            </a:r>
            <a:r>
              <a:rPr lang="en-US" sz="1800" dirty="0" err="1" smtClean="0"/>
              <a:t>MacKenzie</a:t>
            </a:r>
            <a:r>
              <a:rPr lang="en-US" sz="1800" dirty="0" smtClean="0"/>
              <a:t>, D. L. (eds.). Evidence-Based Crime Prevention. London, UK: </a:t>
            </a:r>
            <a:r>
              <a:rPr lang="en-US" sz="1800" dirty="0" err="1" smtClean="0"/>
              <a:t>Routledge</a:t>
            </a:r>
            <a:r>
              <a:rPr lang="en-US" sz="1800" dirty="0" smtClean="0"/>
              <a:t>.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n-US" sz="1800" dirty="0" err="1" smtClean="0"/>
              <a:t>Gottfredson</a:t>
            </a:r>
            <a:r>
              <a:rPr lang="en-US" sz="1800" dirty="0" smtClean="0"/>
              <a:t>, G. D., &amp; </a:t>
            </a:r>
            <a:r>
              <a:rPr lang="en-US" sz="1800" dirty="0" err="1" smtClean="0"/>
              <a:t>Gottfredson</a:t>
            </a:r>
            <a:r>
              <a:rPr lang="en-US" sz="1800" dirty="0" smtClean="0"/>
              <a:t>, D. C. (1985).  Victimization in schools.  New York:  Plenum.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n-US" sz="1800" dirty="0" err="1"/>
              <a:t>Gottfredson</a:t>
            </a:r>
            <a:r>
              <a:rPr lang="en-US" sz="1800" dirty="0"/>
              <a:t>, G. D., </a:t>
            </a:r>
            <a:r>
              <a:rPr lang="en-US" sz="1800" dirty="0" err="1"/>
              <a:t>Gottfredson</a:t>
            </a:r>
            <a:r>
              <a:rPr lang="en-US" sz="1800" dirty="0"/>
              <a:t>, D. C., </a:t>
            </a:r>
            <a:r>
              <a:rPr lang="en-US" sz="1800" dirty="0" err="1"/>
              <a:t>Czeh</a:t>
            </a:r>
            <a:r>
              <a:rPr lang="en-US" sz="1800" dirty="0"/>
              <a:t>, E. R., Cantor, D., Crosse, S. B. and </a:t>
            </a:r>
            <a:r>
              <a:rPr lang="en-US" sz="1800" dirty="0" err="1"/>
              <a:t>Hantman</a:t>
            </a:r>
            <a:r>
              <a:rPr lang="en-US" sz="1800" dirty="0"/>
              <a:t>, I. (2004).   </a:t>
            </a:r>
            <a:r>
              <a:rPr lang="en-US" sz="1800" i="1" dirty="0"/>
              <a:t>Research in Brief: Toward Safe and Orderly Schools: The National Study of Delinquency Prevention in Schools.</a:t>
            </a:r>
            <a:r>
              <a:rPr lang="en-US" sz="1800" dirty="0"/>
              <a:t>  Washington, D.C.: U.S. Department of Justice, Office of Justice Programs, National Institute of Justice. 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endParaRPr lang="en-US" sz="1600" dirty="0"/>
          </a:p>
          <a:p>
            <a:pPr>
              <a:lnSpc>
                <a:spcPct val="80000"/>
              </a:lnSpc>
            </a:pPr>
            <a:endParaRPr lang="en-US" sz="16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600" dirty="0"/>
          </a:p>
          <a:p>
            <a:pPr>
              <a:lnSpc>
                <a:spcPct val="80000"/>
              </a:lnSpc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922338"/>
            <a:ext cx="8162925" cy="701675"/>
          </a:xfrm>
        </p:spPr>
        <p:txBody>
          <a:bodyPr/>
          <a:lstStyle/>
          <a:p>
            <a:r>
              <a:rPr lang="en-US" sz="4000" b="1"/>
              <a:t>References, Continued</a:t>
            </a: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 err="1" smtClean="0"/>
              <a:t>Gottfredson</a:t>
            </a:r>
            <a:r>
              <a:rPr lang="en-US" sz="1800" dirty="0"/>
              <a:t>, G. D., </a:t>
            </a:r>
            <a:r>
              <a:rPr lang="en-US" sz="1800" dirty="0" err="1"/>
              <a:t>Gottfredson</a:t>
            </a:r>
            <a:r>
              <a:rPr lang="en-US" sz="1800" dirty="0"/>
              <a:t>, D. C., Payne, A. A., and </a:t>
            </a:r>
            <a:r>
              <a:rPr lang="en-US" sz="1800" dirty="0" err="1"/>
              <a:t>Gottfredson</a:t>
            </a:r>
            <a:r>
              <a:rPr lang="en-US" sz="1800" dirty="0"/>
              <a:t>, N. C.  (2005). School Climate Predictors of School Disorder: Results from the National Study of Delinquency Prevention in Schools. </a:t>
            </a:r>
            <a:r>
              <a:rPr lang="en-US" sz="1800" i="1" dirty="0"/>
              <a:t> Journal of Research in Crime and Delinquency, 42, </a:t>
            </a:r>
            <a:r>
              <a:rPr lang="en-US" sz="1800" dirty="0"/>
              <a:t>(4), 412-444.</a:t>
            </a:r>
          </a:p>
          <a:p>
            <a:pPr>
              <a:lnSpc>
                <a:spcPct val="80000"/>
              </a:lnSpc>
            </a:pP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>
                <a:solidFill>
                  <a:schemeClr val="tx1"/>
                </a:solidFill>
              </a:rPr>
              <a:t>Payne, A. A., </a:t>
            </a:r>
            <a:r>
              <a:rPr lang="en-US" sz="1800" dirty="0" err="1">
                <a:solidFill>
                  <a:schemeClr val="tx1"/>
                </a:solidFill>
              </a:rPr>
              <a:t>Gottfredson</a:t>
            </a:r>
            <a:r>
              <a:rPr lang="en-US" sz="1800" dirty="0">
                <a:solidFill>
                  <a:schemeClr val="tx1"/>
                </a:solidFill>
              </a:rPr>
              <a:t>, D. C., and </a:t>
            </a:r>
            <a:r>
              <a:rPr lang="en-US" sz="1800" dirty="0" err="1">
                <a:solidFill>
                  <a:schemeClr val="tx1"/>
                </a:solidFill>
              </a:rPr>
              <a:t>Gottfredson</a:t>
            </a:r>
            <a:r>
              <a:rPr lang="en-US" sz="1800" dirty="0">
                <a:solidFill>
                  <a:schemeClr val="tx1"/>
                </a:solidFill>
              </a:rPr>
              <a:t>, G. D.  (2003). Schools as Communities: The Relationship among Communal School Organization, Student Bonding, and School Disorder. </a:t>
            </a:r>
            <a:r>
              <a:rPr lang="en-US" sz="1800" i="1" dirty="0">
                <a:solidFill>
                  <a:schemeClr val="tx1"/>
                </a:solidFill>
              </a:rPr>
              <a:t>Criminology, 41, </a:t>
            </a:r>
            <a:r>
              <a:rPr lang="en-US" sz="1800" dirty="0">
                <a:solidFill>
                  <a:schemeClr val="tx1"/>
                </a:solidFill>
              </a:rPr>
              <a:t>749-778.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n-US" sz="1800" dirty="0" smtClean="0"/>
              <a:t>Payne</a:t>
            </a:r>
            <a:r>
              <a:rPr lang="en-US" sz="1800" dirty="0"/>
              <a:t>, A. A. </a:t>
            </a:r>
            <a:r>
              <a:rPr lang="en-US" sz="1800" dirty="0" smtClean="0"/>
              <a:t>(2008). </a:t>
            </a:r>
            <a:r>
              <a:rPr lang="en-US" sz="1800" dirty="0"/>
              <a:t>A multilevel analysis of the relationships among communal school organization, student bonding, and delinquency. </a:t>
            </a:r>
            <a:r>
              <a:rPr lang="en-US" sz="1800" i="1" dirty="0"/>
              <a:t>Journal of Research on Crime and </a:t>
            </a:r>
            <a:r>
              <a:rPr lang="en-US" sz="1800" i="1" dirty="0" smtClean="0"/>
              <a:t>Delinquency, </a:t>
            </a:r>
            <a:r>
              <a:rPr lang="en-US" sz="1800" i="1" dirty="0">
                <a:solidFill>
                  <a:schemeClr val="tx1"/>
                </a:solidFill>
              </a:rPr>
              <a:t>45, 4, </a:t>
            </a:r>
            <a:r>
              <a:rPr lang="en-US" sz="1800" i="1" dirty="0" smtClean="0">
                <a:solidFill>
                  <a:schemeClr val="tx1"/>
                </a:solidFill>
              </a:rPr>
              <a:t>429-455.</a:t>
            </a:r>
          </a:p>
          <a:p>
            <a:pPr>
              <a:lnSpc>
                <a:spcPct val="80000"/>
              </a:lnSpc>
            </a:pPr>
            <a:endParaRPr lang="en-US" sz="1800" i="1" dirty="0"/>
          </a:p>
          <a:p>
            <a:pPr>
              <a:lnSpc>
                <a:spcPct val="80000"/>
              </a:lnSpc>
            </a:pPr>
            <a:r>
              <a:rPr lang="en-US" sz="1800" dirty="0"/>
              <a:t>Wilson, D. B., </a:t>
            </a:r>
            <a:r>
              <a:rPr lang="en-US" sz="1800" dirty="0" err="1"/>
              <a:t>Gottfredson</a:t>
            </a:r>
            <a:r>
              <a:rPr lang="en-US" sz="1800" dirty="0"/>
              <a:t>, D. C., &amp; </a:t>
            </a:r>
            <a:r>
              <a:rPr lang="en-US" sz="1800" dirty="0" err="1"/>
              <a:t>Najaka</a:t>
            </a:r>
            <a:r>
              <a:rPr lang="en-US" sz="1800" dirty="0"/>
              <a:t>, S. S. (2001). School-based prevention of problem behaviors: A meta-analysis. Journal of Quantitative Criminology, 17(3), 247-272.</a:t>
            </a:r>
          </a:p>
          <a:p>
            <a:pPr>
              <a:lnSpc>
                <a:spcPct val="80000"/>
              </a:lnSpc>
            </a:pPr>
            <a:endParaRPr lang="en-US" sz="1800" i="1" dirty="0" smtClean="0"/>
          </a:p>
          <a:p>
            <a:pPr>
              <a:lnSpc>
                <a:spcPct val="80000"/>
              </a:lnSpc>
            </a:pP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1336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1054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48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81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196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91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1054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1054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4" grpId="0" animBg="1"/>
      <p:bldP spid="474115" grpId="0" animBg="1"/>
      <p:bldP spid="474116" grpId="0" animBg="1"/>
      <p:bldP spid="474117" grpId="0" animBg="1"/>
      <p:bldP spid="474118" grpId="0" animBg="1"/>
      <p:bldP spid="474119" grpId="0" animBg="1"/>
      <p:bldP spid="474120" grpId="0" animBg="1"/>
      <p:bldP spid="474121" grpId="0" animBg="1"/>
      <p:bldP spid="474122" grpId="0" animBg="1"/>
      <p:bldP spid="474123" grpId="0" animBg="1"/>
      <p:bldP spid="474124" grpId="0" animBg="1"/>
      <p:bldP spid="474125" grpId="0" animBg="1"/>
      <p:bldP spid="474126" grpId="0" animBg="1"/>
      <p:bldP spid="474127" grpId="0" animBg="1"/>
      <p:bldP spid="474128" grpId="0" animBg="1"/>
      <p:bldP spid="474129" grpId="0" animBg="1"/>
      <p:bldP spid="474130" grpId="0" animBg="1"/>
      <p:bldP spid="474131" grpId="0" animBg="1"/>
      <p:bldP spid="474132" grpId="0" animBg="1"/>
      <p:bldP spid="474133" grpId="0" animBg="1"/>
      <p:bldP spid="474134" grpId="0" animBg="1"/>
      <p:bldP spid="474135" grpId="0" animBg="1"/>
      <p:bldP spid="474136" grpId="0" animBg="1"/>
      <p:bldP spid="474137" grpId="0" animBg="1"/>
      <p:bldP spid="4741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Text Box 2"/>
          <p:cNvSpPr txBox="1">
            <a:spLocks noChangeArrowheads="1"/>
          </p:cNvSpPr>
          <p:nvPr/>
        </p:nvSpPr>
        <p:spPr bwMode="auto">
          <a:xfrm>
            <a:off x="990600" y="21336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Milieu</a:t>
            </a:r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990600" y="5143500"/>
            <a:ext cx="1371600" cy="10287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Ecology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3048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Community Context</a:t>
            </a:r>
          </a:p>
        </p:txBody>
      </p:sp>
      <p:sp>
        <p:nvSpPr>
          <p:cNvPr id="474117" name="Text Box 5"/>
          <p:cNvSpPr txBox="1">
            <a:spLocks noChangeArrowheads="1"/>
          </p:cNvSpPr>
          <p:nvPr/>
        </p:nvSpPr>
        <p:spPr bwMode="auto">
          <a:xfrm>
            <a:off x="3733800" y="46101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Social System</a:t>
            </a:r>
          </a:p>
        </p:txBody>
      </p:sp>
      <p:sp>
        <p:nvSpPr>
          <p:cNvPr id="474118" name="Text Box 6"/>
          <p:cNvSpPr txBox="1">
            <a:spLocks noChangeArrowheads="1"/>
          </p:cNvSpPr>
          <p:nvPr/>
        </p:nvSpPr>
        <p:spPr bwMode="auto">
          <a:xfrm>
            <a:off x="3733800" y="1981200"/>
            <a:ext cx="1371600" cy="11430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School Culture</a:t>
            </a:r>
          </a:p>
        </p:txBody>
      </p:sp>
      <p:sp>
        <p:nvSpPr>
          <p:cNvPr id="474119" name="Text Box 7"/>
          <p:cNvSpPr txBox="1">
            <a:spLocks noChangeArrowheads="1"/>
          </p:cNvSpPr>
          <p:nvPr/>
        </p:nvSpPr>
        <p:spPr bwMode="auto">
          <a:xfrm>
            <a:off x="74676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</a:rPr>
              <a:t>Problem Behavior</a:t>
            </a:r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867400" y="3657600"/>
            <a:ext cx="1371600" cy="11430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</a:rPr>
              <a:t>Individual Attitudes, Behaviors and Beliefs</a:t>
            </a:r>
          </a:p>
        </p:txBody>
      </p:sp>
      <p:sp>
        <p:nvSpPr>
          <p:cNvPr id="474121" name="Text Box 9"/>
          <p:cNvSpPr txBox="1">
            <a:spLocks noChangeArrowheads="1"/>
          </p:cNvSpPr>
          <p:nvPr/>
        </p:nvSpPr>
        <p:spPr bwMode="auto">
          <a:xfrm>
            <a:off x="31242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Social Organization</a:t>
            </a:r>
          </a:p>
        </p:txBody>
      </p:sp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4419600" y="6019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Admin./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3124200" y="3352800"/>
            <a:ext cx="12192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Peer Culture</a:t>
            </a:r>
          </a:p>
        </p:txBody>
      </p:sp>
      <p:sp>
        <p:nvSpPr>
          <p:cNvPr id="474124" name="Text Box 12"/>
          <p:cNvSpPr txBox="1">
            <a:spLocks noChangeArrowheads="1"/>
          </p:cNvSpPr>
          <p:nvPr/>
        </p:nvSpPr>
        <p:spPr bwMode="auto">
          <a:xfrm>
            <a:off x="4419600" y="3352800"/>
            <a:ext cx="1333500" cy="609600"/>
          </a:xfrm>
          <a:prstGeom prst="rect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 anchor="ctr"/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Sense of Community</a:t>
            </a:r>
          </a:p>
        </p:txBody>
      </p:sp>
      <p:sp>
        <p:nvSpPr>
          <p:cNvPr id="474125" name="Line 13"/>
          <p:cNvSpPr>
            <a:spLocks noChangeShapeType="1"/>
          </p:cNvSpPr>
          <p:nvPr/>
        </p:nvSpPr>
        <p:spPr bwMode="auto">
          <a:xfrm flipV="1">
            <a:off x="838200" y="3352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6" name="Line 14"/>
          <p:cNvSpPr>
            <a:spLocks noChangeShapeType="1"/>
          </p:cNvSpPr>
          <p:nvPr/>
        </p:nvSpPr>
        <p:spPr bwMode="auto">
          <a:xfrm>
            <a:off x="838200" y="48006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Line 15"/>
          <p:cNvSpPr>
            <a:spLocks noChangeShapeType="1"/>
          </p:cNvSpPr>
          <p:nvPr/>
        </p:nvSpPr>
        <p:spPr bwMode="auto">
          <a:xfrm flipH="1">
            <a:off x="3962400" y="57531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4419600" y="57531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 flipH="1">
            <a:off x="39624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0" name="Line 18"/>
          <p:cNvSpPr>
            <a:spLocks noChangeShapeType="1"/>
          </p:cNvSpPr>
          <p:nvPr/>
        </p:nvSpPr>
        <p:spPr bwMode="auto">
          <a:xfrm>
            <a:off x="4419600" y="3124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AutoShape 19"/>
          <p:cNvSpPr>
            <a:spLocks noChangeArrowheads="1"/>
          </p:cNvSpPr>
          <p:nvPr/>
        </p:nvSpPr>
        <p:spPr bwMode="auto">
          <a:xfrm>
            <a:off x="2514600" y="24384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1905000" y="4038600"/>
            <a:ext cx="10668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3" name="Line 21"/>
          <p:cNvSpPr>
            <a:spLocks noChangeShapeType="1"/>
          </p:cNvSpPr>
          <p:nvPr/>
        </p:nvSpPr>
        <p:spPr bwMode="auto">
          <a:xfrm>
            <a:off x="5105400" y="2514600"/>
            <a:ext cx="1371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4" name="Line 22"/>
          <p:cNvSpPr>
            <a:spLocks noChangeShapeType="1"/>
          </p:cNvSpPr>
          <p:nvPr/>
        </p:nvSpPr>
        <p:spPr bwMode="auto">
          <a:xfrm>
            <a:off x="5105400" y="2514600"/>
            <a:ext cx="2971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5" name="Line 23"/>
          <p:cNvSpPr>
            <a:spLocks noChangeShapeType="1"/>
          </p:cNvSpPr>
          <p:nvPr/>
        </p:nvSpPr>
        <p:spPr bwMode="auto">
          <a:xfrm flipV="1">
            <a:off x="5105400" y="4876800"/>
            <a:ext cx="3048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6" name="Line 24"/>
          <p:cNvSpPr>
            <a:spLocks noChangeShapeType="1"/>
          </p:cNvSpPr>
          <p:nvPr/>
        </p:nvSpPr>
        <p:spPr bwMode="auto">
          <a:xfrm flipV="1">
            <a:off x="5105400" y="4876800"/>
            <a:ext cx="1295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7" name="Line 25"/>
          <p:cNvSpPr>
            <a:spLocks noChangeShapeType="1"/>
          </p:cNvSpPr>
          <p:nvPr/>
        </p:nvSpPr>
        <p:spPr bwMode="auto">
          <a:xfrm>
            <a:off x="72390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4138" name="Group 26"/>
          <p:cNvGraphicFramePr>
            <a:graphicFrameLocks noGrp="1"/>
          </p:cNvGraphicFramePr>
          <p:nvPr/>
        </p:nvGraphicFramePr>
        <p:xfrm>
          <a:off x="152400" y="533400"/>
          <a:ext cx="8735060" cy="914400"/>
        </p:xfrm>
        <a:graphic>
          <a:graphicData uri="http://schemas.openxmlformats.org/drawingml/2006/table">
            <a:tbl>
              <a:tblPr/>
              <a:tblGrid>
                <a:gridCol w="2073275"/>
                <a:gridCol w="208280"/>
                <a:gridCol w="3406775"/>
                <a:gridCol w="208280"/>
                <a:gridCol w="283845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Externally-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Determined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School-Level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Individual-Level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4156" name="AutoShape 44"/>
          <p:cNvSpPr>
            <a:spLocks noChangeArrowheads="1"/>
          </p:cNvSpPr>
          <p:nvPr/>
        </p:nvSpPr>
        <p:spPr bwMode="auto">
          <a:xfrm>
            <a:off x="2514600" y="5410200"/>
            <a:ext cx="609600" cy="457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6518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38" y="862013"/>
            <a:ext cx="8162925" cy="762000"/>
          </a:xfrm>
        </p:spPr>
        <p:txBody>
          <a:bodyPr/>
          <a:lstStyle/>
          <a:p>
            <a:r>
              <a:rPr lang="en-US"/>
              <a:t>Social Organization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648200"/>
          </a:xfrm>
        </p:spPr>
        <p:txBody>
          <a:bodyPr/>
          <a:lstStyle/>
          <a:p>
            <a:r>
              <a:rPr lang="en-US" sz="2800" dirty="0"/>
              <a:t>Curricular offerings and </a:t>
            </a:r>
            <a:r>
              <a:rPr lang="en-US" sz="2800" dirty="0" smtClean="0"/>
              <a:t>organization</a:t>
            </a:r>
          </a:p>
          <a:p>
            <a:pPr lvl="1"/>
            <a:r>
              <a:rPr lang="en-US" sz="2400" dirty="0"/>
              <a:t>Specialized prevention curricula </a:t>
            </a:r>
          </a:p>
          <a:p>
            <a:r>
              <a:rPr lang="en-US" sz="2800" dirty="0" smtClean="0"/>
              <a:t>Time </a:t>
            </a:r>
            <a:r>
              <a:rPr lang="en-US" sz="2800" dirty="0"/>
              <a:t>allocated to instruction and to different content areas</a:t>
            </a:r>
          </a:p>
          <a:p>
            <a:r>
              <a:rPr lang="en-US" sz="2800" dirty="0"/>
              <a:t>Grouping of students for instruction (e.g., tracking)</a:t>
            </a:r>
          </a:p>
          <a:p>
            <a:r>
              <a:rPr lang="en-US" sz="2800" dirty="0"/>
              <a:t>Attention to student heterogeneity (e.g., extra support for low achievers)</a:t>
            </a:r>
          </a:p>
          <a:p>
            <a:endParaRPr lang="en-US" sz="1600" dirty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Administration and Management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1905000"/>
            <a:ext cx="8110537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Discipline management – fairness and clarity of school rules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Teacher and student shared decision-making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Decision-making/problem solving structures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Strong leadership: establishing a central mission/clarity of goals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Effective communication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4867</TotalTime>
  <Words>2512</Words>
  <Application>Microsoft Office PowerPoint</Application>
  <PresentationFormat>On-screen Show (4:3)</PresentationFormat>
  <Paragraphs>717</Paragraphs>
  <Slides>52</Slides>
  <Notes>52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Bold Stripes</vt:lpstr>
      <vt:lpstr>School Climate and Delinquency </vt:lpstr>
      <vt:lpstr>This Presentation</vt:lpstr>
      <vt:lpstr>What is “School Climate”</vt:lpstr>
      <vt:lpstr>School-Related Individual Factors vs. School Factors </vt:lpstr>
      <vt:lpstr>Taxonomy of School Climate</vt:lpstr>
      <vt:lpstr>Slide 6</vt:lpstr>
      <vt:lpstr>Slide 7</vt:lpstr>
      <vt:lpstr>Social Organization</vt:lpstr>
      <vt:lpstr>Administration and Management</vt:lpstr>
      <vt:lpstr>Slide 10</vt:lpstr>
      <vt:lpstr>Culture</vt:lpstr>
      <vt:lpstr>History of Research on School Climate and Delinquency</vt:lpstr>
      <vt:lpstr>Safe School Study</vt:lpstr>
      <vt:lpstr>Characteristics Related to Teacher Victimization Rates: Community and School Milieu Variables</vt:lpstr>
      <vt:lpstr>School Characteristics Contributing to Higher Teacher Victimization Rates: School Administration/Management Variables</vt:lpstr>
      <vt:lpstr>Slide 16</vt:lpstr>
      <vt:lpstr>School Characteristics Contributing to Higher Teacher Victimization Rates: School Culture Variables</vt:lpstr>
      <vt:lpstr>National Study of Delinquency Prevention in Schools</vt:lpstr>
      <vt:lpstr>Sampling Design</vt:lpstr>
      <vt:lpstr>Are Safe School Study Findings Replicated?</vt:lpstr>
      <vt:lpstr>Survey Measures</vt:lpstr>
      <vt:lpstr>Measuring Exogenous Variables</vt:lpstr>
      <vt:lpstr>Variance in School Disorder</vt:lpstr>
      <vt:lpstr>Structural Model</vt:lpstr>
      <vt:lpstr>Slide 25</vt:lpstr>
      <vt:lpstr>School Size and  Student Victimization</vt:lpstr>
      <vt:lpstr>School Size and  Student Victimization</vt:lpstr>
      <vt:lpstr>School Culture Mediates Effect</vt:lpstr>
      <vt:lpstr>Slide 29</vt:lpstr>
      <vt:lpstr>Communal Social Organization (CSO)</vt:lpstr>
      <vt:lpstr>Does CSO Influence School Disorder?</vt:lpstr>
      <vt:lpstr>Measurement Model:  School Factors</vt:lpstr>
      <vt:lpstr>Effects of CSO</vt:lpstr>
      <vt:lpstr>Cross-level interactions?</vt:lpstr>
      <vt:lpstr>CSO Influences Individual-level Associations</vt:lpstr>
      <vt:lpstr>Slide 36</vt:lpstr>
      <vt:lpstr>Lessons from School Shootings</vt:lpstr>
      <vt:lpstr>Characteristics of the Communities</vt:lpstr>
      <vt:lpstr>School Climate and Delinquency -- Important Dimensions </vt:lpstr>
      <vt:lpstr>Mean Effect Sizes: Individual vs. Environmental Change</vt:lpstr>
      <vt:lpstr>Slide 41</vt:lpstr>
      <vt:lpstr>Mean Effect Size:  Changing Social Organization</vt:lpstr>
      <vt:lpstr>Slide 43</vt:lpstr>
      <vt:lpstr>Mean Effect Size: Changing Administration/Management</vt:lpstr>
      <vt:lpstr>Slide 45</vt:lpstr>
      <vt:lpstr>Mean Effect Size: Changing School Culture </vt:lpstr>
      <vt:lpstr>Final Recommendations – For Research</vt:lpstr>
      <vt:lpstr>Final Recommendations – For Practice</vt:lpstr>
      <vt:lpstr>Thank You!</vt:lpstr>
      <vt:lpstr>References </vt:lpstr>
      <vt:lpstr>References, Continued</vt:lpstr>
      <vt:lpstr>References, Continued</vt:lpstr>
    </vt:vector>
  </TitlesOfParts>
  <Company>The National Academies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Deadly Lessons:</dc:title>
  <dc:creator>cpetrie</dc:creator>
  <cp:lastModifiedBy>esbensenf</cp:lastModifiedBy>
  <cp:revision>281</cp:revision>
  <cp:lastPrinted>2011-04-05T20:57:52Z</cp:lastPrinted>
  <dcterms:created xsi:type="dcterms:W3CDTF">2002-05-09T20:15:41Z</dcterms:created>
  <dcterms:modified xsi:type="dcterms:W3CDTF">2011-04-22T14:03:51Z</dcterms:modified>
</cp:coreProperties>
</file>