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22"/>
  </p:notesMasterIdLst>
  <p:sldIdLst>
    <p:sldId id="27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0" r:id="rId18"/>
    <p:sldId id="275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64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2" autoAdjust="0"/>
    <p:restoredTop sz="94660"/>
  </p:normalViewPr>
  <p:slideViewPr>
    <p:cSldViewPr>
      <p:cViewPr varScale="1">
        <p:scale>
          <a:sx n="69" d="100"/>
          <a:sy n="6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6B06F-51A3-4316-AF7D-9739439CA6A3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6DC56-0708-404B-AE6C-9CAC85FFF6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DC56-0708-404B-AE6C-9CAC85FFF6E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DC56-0708-404B-AE6C-9CAC85FFF6E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DC56-0708-404B-AE6C-9CAC85FFF6E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DC56-0708-404B-AE6C-9CAC85FFF6E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6DC56-0708-404B-AE6C-9CAC85FFF6E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150480-D72B-4DA5-B348-2D5EF749E472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C241F29-E2B7-4FA6-9FAB-B568A36A52E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Kristin Carbone-Lopez, PhD</a:t>
            </a:r>
          </a:p>
          <a:p>
            <a:r>
              <a:rPr lang="en-US" dirty="0" smtClean="0"/>
              <a:t>Criminology and Criminal Justice</a:t>
            </a:r>
          </a:p>
          <a:p>
            <a:r>
              <a:rPr lang="en-US" dirty="0" smtClean="0"/>
              <a:t>University of Missouri, St. Louis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latin typeface="augie" pitchFamily="2" charset="0"/>
              </a:rPr>
              <a:t>Bullying victimization: Separating reality from fiction</a:t>
            </a:r>
            <a:endParaRPr lang="en-US" b="1" dirty="0">
              <a:solidFill>
                <a:schemeClr val="accent1"/>
              </a:solidFill>
              <a:latin typeface="augi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sex</a:t>
            </a:r>
            <a:r>
              <a:rPr lang="en-US" dirty="0" smtClean="0"/>
              <a:t> – boys at greater risk of physical forms of bullying, while girls equally or more likely to experience verbal, relational, and sexual forms of bullying</a:t>
            </a:r>
          </a:p>
          <a:p>
            <a:endParaRPr lang="en-US" b="1" dirty="0" smtClean="0"/>
          </a:p>
          <a:p>
            <a:r>
              <a:rPr lang="en-US" b="1" dirty="0" smtClean="0"/>
              <a:t>age</a:t>
            </a:r>
            <a:r>
              <a:rPr lang="en-US" dirty="0" smtClean="0"/>
              <a:t> – bullying tends to decrease with age; the use of physical aggression often changes to more passive, verbal forms</a:t>
            </a:r>
          </a:p>
          <a:p>
            <a:pPr lvl="1"/>
            <a:r>
              <a:rPr lang="en-US" dirty="0" smtClean="0"/>
              <a:t>victimization may decrease more quickly for girls, except in case of relational aggression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risk factors,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5" name="Picture 4" descr="bully6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848600" y="5791200"/>
            <a:ext cx="959297" cy="652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race</a:t>
            </a:r>
            <a:r>
              <a:rPr lang="en-US" dirty="0" smtClean="0"/>
              <a:t> – inconsistent patterns</a:t>
            </a:r>
          </a:p>
          <a:p>
            <a:pPr lvl="1"/>
            <a:r>
              <a:rPr lang="en-US" dirty="0" smtClean="0"/>
              <a:t>may interact with gender – girls of color may be at greater risk of all forms of bullying (Sawyer et al., 2008)</a:t>
            </a:r>
          </a:p>
          <a:p>
            <a:pPr lvl="1"/>
            <a:r>
              <a:rPr lang="en-US" dirty="0" smtClean="0"/>
              <a:t>in-group bias effect – members of the minority group within diverse schools may be at greater risk</a:t>
            </a:r>
          </a:p>
          <a:p>
            <a:endParaRPr lang="en-US" dirty="0" smtClean="0"/>
          </a:p>
          <a:p>
            <a:r>
              <a:rPr lang="en-US" b="1" dirty="0" smtClean="0"/>
              <a:t>school factors </a:t>
            </a:r>
            <a:endParaRPr lang="en-US" dirty="0" smtClean="0"/>
          </a:p>
          <a:p>
            <a:pPr lvl="1"/>
            <a:r>
              <a:rPr lang="en-US" dirty="0" smtClean="0"/>
              <a:t>size of school, presence of graffiti, punitive teacher attitudes, inadequate adult supervision, school disadvantage/poverty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risk factors,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467600" y="5562600"/>
            <a:ext cx="1290638" cy="885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bullying is a normal part of childhood and the experience builds character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evidence for consequences on emotions and behaviors</a:t>
            </a:r>
          </a:p>
          <a:p>
            <a:endParaRPr lang="en-US" dirty="0" smtClean="0">
              <a:latin typeface="Xerography" pitchFamily="2" charset="0"/>
            </a:endParaRP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many childhood victims of bullying become violent later on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most victims of bullying are more likely to suffer in silence than retaliate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8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696200" y="5334000"/>
            <a:ext cx="1081152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school-related:</a:t>
            </a:r>
          </a:p>
          <a:p>
            <a:pPr lvl="1"/>
            <a:r>
              <a:rPr lang="en-US" dirty="0" smtClean="0"/>
              <a:t>reduce willingness to attend school, lower academic achievement</a:t>
            </a:r>
          </a:p>
          <a:p>
            <a:r>
              <a:rPr lang="en-US" dirty="0" smtClean="0"/>
              <a:t>psychosocial: </a:t>
            </a:r>
          </a:p>
          <a:p>
            <a:pPr lvl="1"/>
            <a:r>
              <a:rPr lang="en-US" dirty="0" smtClean="0"/>
              <a:t>low self-esteem, depression and anxiety, avoidance behavior</a:t>
            </a:r>
          </a:p>
          <a:p>
            <a:r>
              <a:rPr lang="en-US" dirty="0" smtClean="0"/>
              <a:t>behavioral: </a:t>
            </a:r>
          </a:p>
          <a:p>
            <a:pPr lvl="1"/>
            <a:r>
              <a:rPr lang="en-US" dirty="0" smtClean="0"/>
              <a:t>poor social adjustment, behavior problems, delinquency, drug use</a:t>
            </a:r>
          </a:p>
          <a:p>
            <a:r>
              <a:rPr lang="en-US" dirty="0" smtClean="0"/>
              <a:t>differences in outcome by gender, type of bullying </a:t>
            </a:r>
          </a:p>
          <a:p>
            <a:pPr lvl="1"/>
            <a:r>
              <a:rPr lang="en-US" dirty="0" smtClean="0"/>
              <a:t>girls may suffer a broader range of and more negative consequences than boys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5" name="Picture 4" descr="bullying_teens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315200" y="5334000"/>
            <a:ext cx="14224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Do different forms of bullying victimization have different effects? Do these effects differ by gender? (Carbone-Lopez et al., 2010)</a:t>
            </a:r>
          </a:p>
          <a:p>
            <a:r>
              <a:rPr lang="en-US" dirty="0" smtClean="0"/>
              <a:t>used data collected from 15 schools in 9 cities, in 4 states; a total of1,450 students</a:t>
            </a:r>
          </a:p>
          <a:p>
            <a:pPr lvl="1"/>
            <a:r>
              <a:rPr lang="en-US" dirty="0" smtClean="0"/>
              <a:t>53% were female; average age was 12 years; 50% Hispanic, 37% white, and 13% Black</a:t>
            </a:r>
          </a:p>
          <a:p>
            <a:endParaRPr lang="en-US" dirty="0" smtClean="0"/>
          </a:p>
          <a:p>
            <a:r>
              <a:rPr lang="en-US" dirty="0" smtClean="0"/>
              <a:t>differentiate between:</a:t>
            </a:r>
          </a:p>
          <a:p>
            <a:pPr lvl="1"/>
            <a:r>
              <a:rPr lang="en-US" dirty="0" smtClean="0"/>
              <a:t>physical versus indirect forms of bullying </a:t>
            </a:r>
          </a:p>
          <a:p>
            <a:pPr lvl="1"/>
            <a:r>
              <a:rPr lang="en-US" dirty="0" smtClean="0"/>
              <a:t>no bullying, intermittent, and repeated victimization experiences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2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7772400" y="5715000"/>
            <a:ext cx="1046654" cy="757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physical forms of bullying</a:t>
            </a:r>
          </a:p>
          <a:p>
            <a:pPr lvl="1"/>
            <a:r>
              <a:rPr lang="en-US" dirty="0" smtClean="0"/>
              <a:t>67% no victimization</a:t>
            </a:r>
          </a:p>
          <a:p>
            <a:pPr lvl="1"/>
            <a:r>
              <a:rPr lang="en-US" dirty="0" smtClean="0"/>
              <a:t>28% intermittent victimization</a:t>
            </a:r>
          </a:p>
          <a:p>
            <a:pPr lvl="1"/>
            <a:r>
              <a:rPr lang="en-US" dirty="0" smtClean="0"/>
              <a:t>5% repeat victimization</a:t>
            </a:r>
          </a:p>
          <a:p>
            <a:endParaRPr lang="en-US" dirty="0" smtClean="0"/>
          </a:p>
          <a:p>
            <a:r>
              <a:rPr lang="en-US" dirty="0" smtClean="0"/>
              <a:t>indirect forms of bullying</a:t>
            </a:r>
          </a:p>
          <a:p>
            <a:pPr lvl="1"/>
            <a:r>
              <a:rPr lang="en-US" dirty="0" smtClean="0"/>
              <a:t>29% no victimization</a:t>
            </a:r>
          </a:p>
          <a:p>
            <a:pPr lvl="1"/>
            <a:r>
              <a:rPr lang="en-US" dirty="0" smtClean="0"/>
              <a:t>38% intermittent victimization</a:t>
            </a:r>
          </a:p>
          <a:p>
            <a:pPr lvl="1"/>
            <a:r>
              <a:rPr lang="en-US" dirty="0" smtClean="0"/>
              <a:t>32% repeat victimization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4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8223610" y="5867400"/>
            <a:ext cx="608519" cy="6334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externalizing outcomes (delinquency, gang membership)</a:t>
            </a:r>
          </a:p>
          <a:p>
            <a:pPr lvl="1"/>
            <a:r>
              <a:rPr lang="en-US" dirty="0" smtClean="0"/>
              <a:t>intermittent physical victimization increased boys’ delinquency and their gang membership</a:t>
            </a:r>
          </a:p>
          <a:p>
            <a:pPr lvl="1"/>
            <a:r>
              <a:rPr lang="en-US" dirty="0" smtClean="0"/>
              <a:t>both forms of bullying increased girls’ delinquency but only indirect bullying increased gang membership </a:t>
            </a:r>
          </a:p>
          <a:p>
            <a:endParaRPr lang="en-US" dirty="0" smtClean="0"/>
          </a:p>
          <a:p>
            <a:r>
              <a:rPr lang="en-US" dirty="0" smtClean="0"/>
              <a:t>internalizing outcomes (self-esteem, drug use)</a:t>
            </a:r>
          </a:p>
          <a:p>
            <a:pPr lvl="1"/>
            <a:r>
              <a:rPr lang="en-US" dirty="0" smtClean="0"/>
              <a:t>intermittent physical victimization increased boys’ drug use, but bullying had no impact on boys’ self esteem</a:t>
            </a:r>
          </a:p>
          <a:p>
            <a:pPr lvl="1"/>
            <a:r>
              <a:rPr lang="en-US" dirty="0" smtClean="0"/>
              <a:t>repeated indirect bullying increased girls’ drug use, but reduced their self esteem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7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8229600" y="5715000"/>
            <a:ext cx="586120" cy="771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bullying only impacts the bullies and their victims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bullying has a much broader impact</a:t>
            </a:r>
          </a:p>
          <a:p>
            <a:endParaRPr lang="en-US" dirty="0" smtClean="0"/>
          </a:p>
          <a:p>
            <a:r>
              <a:rPr lang="en-US" dirty="0" smtClean="0"/>
              <a:t>bystanders and witnesses may have similar consequences; bullying may contribute to an overall feeling of non-safety, powerlessness</a:t>
            </a:r>
          </a:p>
          <a:p>
            <a:endParaRPr lang="en-US" dirty="0" smtClean="0"/>
          </a:p>
          <a:p>
            <a:r>
              <a:rPr lang="en-US" dirty="0" smtClean="0"/>
              <a:t>entire school community may be affected – a climate of fear &amp; disrespect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consequences,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Cyber-Bully-Cyber-Bullying-300x211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620000" y="5638800"/>
            <a:ext cx="1212068" cy="85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prevention and intervention efforts are clearly important, yet existing efforts largely focus only on physical forms of bullying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recommendations for </a:t>
            </a:r>
          </a:p>
          <a:p>
            <a:r>
              <a:rPr lang="en-US" dirty="0" smtClean="0"/>
              <a:t>schools</a:t>
            </a:r>
          </a:p>
          <a:p>
            <a:pPr lvl="1"/>
            <a:r>
              <a:rPr lang="en-US" dirty="0" smtClean="0"/>
              <a:t>adopt evidence-based programs</a:t>
            </a:r>
          </a:p>
          <a:p>
            <a:pPr lvl="1"/>
            <a:r>
              <a:rPr lang="en-US" dirty="0" smtClean="0"/>
              <a:t>reduce existing bullying problems, prevent new problems from occurring, and foster better peer relations</a:t>
            </a:r>
          </a:p>
          <a:p>
            <a:pPr lvl="1"/>
            <a:r>
              <a:rPr lang="en-US" dirty="0" smtClean="0"/>
              <a:t>foster an environment conducive to reporting</a:t>
            </a:r>
          </a:p>
          <a:p>
            <a:r>
              <a:rPr lang="en-US" dirty="0" smtClean="0"/>
              <a:t>teachers</a:t>
            </a:r>
          </a:p>
          <a:p>
            <a:pPr lvl="1"/>
            <a:r>
              <a:rPr lang="en-US" dirty="0" smtClean="0"/>
              <a:t>learn to spot bullying, to intervene immediately, and report all incidents to administrators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conclusions and implications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6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848600" y="5791200"/>
            <a:ext cx="959297" cy="6524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parents</a:t>
            </a:r>
          </a:p>
          <a:p>
            <a:pPr lvl="1"/>
            <a:r>
              <a:rPr lang="en-US" dirty="0" smtClean="0"/>
              <a:t>bully-proof our children – talk with them about  bullying and its effects, teach them to react appropriate</a:t>
            </a:r>
          </a:p>
          <a:p>
            <a:r>
              <a:rPr lang="en-US" dirty="0" smtClean="0"/>
              <a:t>community</a:t>
            </a:r>
          </a:p>
          <a:p>
            <a:pPr lvl="1"/>
            <a:r>
              <a:rPr lang="en-US" dirty="0" smtClean="0"/>
              <a:t>increase awareness in the community, bring together all stakeholders to campaign against bullying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conclusions cont.</a:t>
            </a:r>
            <a:endParaRPr lang="en-US" dirty="0"/>
          </a:p>
        </p:txBody>
      </p:sp>
      <p:pic>
        <p:nvPicPr>
          <p:cNvPr id="4" name="Picture 3" descr="TheBullySuicideProjectBurgendy_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599" y="4343400"/>
            <a:ext cx="2042809" cy="1600200"/>
          </a:xfrm>
          <a:prstGeom prst="rect">
            <a:avLst/>
          </a:prstGeom>
        </p:spPr>
      </p:pic>
      <p:pic>
        <p:nvPicPr>
          <p:cNvPr id="5" name="Picture 4" descr="logo-colo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05200" y="4343400"/>
            <a:ext cx="1981200" cy="857250"/>
          </a:xfrm>
          <a:prstGeom prst="rect">
            <a:avLst/>
          </a:prstGeom>
        </p:spPr>
      </p:pic>
      <p:pic>
        <p:nvPicPr>
          <p:cNvPr id="6" name="Picture 5" descr="olweus.jpg"/>
          <p:cNvPicPr>
            <a:picLocks noChangeAspect="1"/>
          </p:cNvPicPr>
          <p:nvPr/>
        </p:nvPicPr>
        <p:blipFill>
          <a:blip r:embed="rId5" cstate="print"/>
          <a:srcRect r="68966"/>
          <a:stretch>
            <a:fillRect/>
          </a:stretch>
        </p:blipFill>
        <p:spPr>
          <a:xfrm>
            <a:off x="3276600" y="5334000"/>
            <a:ext cx="2743200" cy="1019175"/>
          </a:xfrm>
          <a:prstGeom prst="rect">
            <a:avLst/>
          </a:prstGeom>
        </p:spPr>
      </p:pic>
      <p:pic>
        <p:nvPicPr>
          <p:cNvPr id="7" name="Picture 6" descr="eliminate-the-hat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7000" y="4114800"/>
            <a:ext cx="1866900" cy="2377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yber-Bully-Cyber-Bullying-300x211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-1" y="0"/>
            <a:ext cx="3276601" cy="2286000"/>
          </a:xfrm>
          <a:prstGeom prst="rect">
            <a:avLst/>
          </a:prstGeom>
        </p:spPr>
      </p:pic>
      <p:pic>
        <p:nvPicPr>
          <p:cNvPr id="5" name="Picture 4" descr="bully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096000" y="0"/>
            <a:ext cx="3048000" cy="2286000"/>
          </a:xfrm>
          <a:prstGeom prst="rect">
            <a:avLst/>
          </a:prstGeom>
        </p:spPr>
      </p:pic>
      <p:pic>
        <p:nvPicPr>
          <p:cNvPr id="6" name="Picture 5" descr="bully2.jpg"/>
          <p:cNvPicPr>
            <a:picLocks noChangeAspect="1"/>
          </p:cNvPicPr>
          <p:nvPr/>
        </p:nvPicPr>
        <p:blipFill>
          <a:blip r:embed="rId5" cstate="print">
            <a:grayscl/>
          </a:blip>
          <a:stretch>
            <a:fillRect/>
          </a:stretch>
        </p:blipFill>
        <p:spPr>
          <a:xfrm>
            <a:off x="4191000" y="2286000"/>
            <a:ext cx="2590800" cy="1981200"/>
          </a:xfrm>
          <a:prstGeom prst="rect">
            <a:avLst/>
          </a:prstGeom>
        </p:spPr>
      </p:pic>
      <p:pic>
        <p:nvPicPr>
          <p:cNvPr id="7" name="Picture 6" descr="bully3.jpg"/>
          <p:cNvPicPr>
            <a:picLocks noChangeAspect="1"/>
          </p:cNvPicPr>
          <p:nvPr/>
        </p:nvPicPr>
        <p:blipFill>
          <a:blip r:embed="rId6" cstate="print">
            <a:grayscl/>
          </a:blip>
          <a:stretch>
            <a:fillRect/>
          </a:stretch>
        </p:blipFill>
        <p:spPr>
          <a:xfrm>
            <a:off x="3276600" y="0"/>
            <a:ext cx="2819400" cy="228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bully4.jpg"/>
          <p:cNvPicPr>
            <a:picLocks noChangeAspect="1"/>
          </p:cNvPicPr>
          <p:nvPr/>
        </p:nvPicPr>
        <p:blipFill>
          <a:blip r:embed="rId7" cstate="print">
            <a:grayscl/>
          </a:blip>
          <a:stretch>
            <a:fillRect/>
          </a:stretch>
        </p:blipFill>
        <p:spPr>
          <a:xfrm>
            <a:off x="2743200" y="4191001"/>
            <a:ext cx="2476500" cy="2667000"/>
          </a:xfrm>
          <a:prstGeom prst="rect">
            <a:avLst/>
          </a:prstGeom>
        </p:spPr>
      </p:pic>
      <p:pic>
        <p:nvPicPr>
          <p:cNvPr id="9" name="Picture 8" descr="bully5.jpg"/>
          <p:cNvPicPr>
            <a:picLocks noChangeAspect="1"/>
          </p:cNvPicPr>
          <p:nvPr/>
        </p:nvPicPr>
        <p:blipFill>
          <a:blip r:embed="rId8" cstate="print">
            <a:grayscl/>
          </a:blip>
          <a:stretch>
            <a:fillRect/>
          </a:stretch>
        </p:blipFill>
        <p:spPr>
          <a:xfrm>
            <a:off x="5181600" y="4267201"/>
            <a:ext cx="3962400" cy="2590800"/>
          </a:xfrm>
          <a:prstGeom prst="rect">
            <a:avLst/>
          </a:prstGeom>
        </p:spPr>
      </p:pic>
      <p:pic>
        <p:nvPicPr>
          <p:cNvPr id="10" name="Picture 9" descr="bully6.jpg"/>
          <p:cNvPicPr>
            <a:picLocks noChangeAspect="1"/>
          </p:cNvPicPr>
          <p:nvPr/>
        </p:nvPicPr>
        <p:blipFill>
          <a:blip r:embed="rId9" cstate="print">
            <a:grayscl/>
          </a:blip>
          <a:stretch>
            <a:fillRect/>
          </a:stretch>
        </p:blipFill>
        <p:spPr>
          <a:xfrm>
            <a:off x="0" y="4800601"/>
            <a:ext cx="2971800" cy="2057400"/>
          </a:xfrm>
          <a:prstGeom prst="rect">
            <a:avLst/>
          </a:prstGeom>
        </p:spPr>
      </p:pic>
      <p:pic>
        <p:nvPicPr>
          <p:cNvPr id="11" name="Picture 10" descr="bully7.jpg"/>
          <p:cNvPicPr>
            <a:picLocks noChangeAspect="1"/>
          </p:cNvPicPr>
          <p:nvPr/>
        </p:nvPicPr>
        <p:blipFill>
          <a:blip r:embed="rId10" cstate="print">
            <a:grayscl/>
          </a:blip>
          <a:stretch>
            <a:fillRect/>
          </a:stretch>
        </p:blipFill>
        <p:spPr>
          <a:xfrm>
            <a:off x="2667000" y="2286000"/>
            <a:ext cx="1524000" cy="2057400"/>
          </a:xfrm>
          <a:prstGeom prst="rect">
            <a:avLst/>
          </a:prstGeom>
        </p:spPr>
      </p:pic>
      <p:pic>
        <p:nvPicPr>
          <p:cNvPr id="12" name="Picture 11" descr="bully8.jpg"/>
          <p:cNvPicPr>
            <a:picLocks noChangeAspect="1"/>
          </p:cNvPicPr>
          <p:nvPr/>
        </p:nvPicPr>
        <p:blipFill>
          <a:blip r:embed="rId11" cstate="print">
            <a:grayscl/>
          </a:blip>
          <a:stretch>
            <a:fillRect/>
          </a:stretch>
        </p:blipFill>
        <p:spPr>
          <a:xfrm>
            <a:off x="0" y="2286001"/>
            <a:ext cx="2667000" cy="2514600"/>
          </a:xfrm>
          <a:prstGeom prst="rect">
            <a:avLst/>
          </a:prstGeom>
        </p:spPr>
      </p:pic>
      <p:pic>
        <p:nvPicPr>
          <p:cNvPr id="14" name="Picture 13" descr="bullying_teens.jpg"/>
          <p:cNvPicPr>
            <a:picLocks noChangeAspect="1"/>
          </p:cNvPicPr>
          <p:nvPr/>
        </p:nvPicPr>
        <p:blipFill>
          <a:blip r:embed="rId12" cstate="print">
            <a:grayscl/>
          </a:blip>
          <a:stretch>
            <a:fillRect/>
          </a:stretch>
        </p:blipFill>
        <p:spPr>
          <a:xfrm>
            <a:off x="6781800" y="2286000"/>
            <a:ext cx="2362200" cy="19812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0" y="1600201"/>
            <a:ext cx="91440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Bullying victimization:</a:t>
            </a:r>
          </a:p>
          <a:p>
            <a:pPr algn="ctr"/>
            <a:endParaRPr lang="en-US" sz="5400" dirty="0" smtClean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  <a:p>
            <a:endParaRPr lang="en-US" sz="4400" dirty="0">
              <a:latin typeface="Blockhous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600" dirty="0" smtClean="0">
              <a:solidFill>
                <a:schemeClr val="accent1"/>
              </a:solidFill>
              <a:latin typeface="augie" pitchFamily="2" charset="0"/>
            </a:endParaRPr>
          </a:p>
          <a:p>
            <a:pPr algn="ctr">
              <a:buNone/>
            </a:pPr>
            <a:r>
              <a:rPr lang="en-US" sz="6600" dirty="0" smtClean="0">
                <a:solidFill>
                  <a:schemeClr val="accent1"/>
                </a:solidFill>
                <a:latin typeface="augie" pitchFamily="2" charset="0"/>
              </a:rPr>
              <a:t>thank you</a:t>
            </a:r>
            <a:endParaRPr lang="en-US" sz="6600" dirty="0">
              <a:solidFill>
                <a:schemeClr val="accent1"/>
              </a:solidFill>
              <a:latin typeface="augi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bullying? How do we define it?</a:t>
            </a:r>
          </a:p>
          <a:p>
            <a:r>
              <a:rPr lang="en-US" dirty="0" smtClean="0"/>
              <a:t>How common is bullying? How many children are victims of some sort of bullying?</a:t>
            </a:r>
          </a:p>
          <a:p>
            <a:r>
              <a:rPr lang="en-US" dirty="0" smtClean="0"/>
              <a:t>What are some of the risk factors for being bullied?</a:t>
            </a:r>
          </a:p>
          <a:p>
            <a:r>
              <a:rPr lang="en-US" dirty="0" smtClean="0"/>
              <a:t>What are some of the consequences of bullying victimization?</a:t>
            </a:r>
          </a:p>
          <a:p>
            <a:r>
              <a:rPr lang="en-US" dirty="0" smtClean="0"/>
              <a:t>How can we respond to bullying? As practitioners? As school officials? As parents?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overview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5" name="Picture 4" descr="bully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391400" y="5410200"/>
            <a:ext cx="1290638" cy="885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ullying long considered a minor issue, but taken more seriously today</a:t>
            </a:r>
          </a:p>
          <a:p>
            <a:endParaRPr lang="en-US" dirty="0" smtClean="0">
              <a:latin typeface="Xerography" pitchFamily="2" charset="0"/>
            </a:endParaRP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bullying always involves physical aggression or violence.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bullying can include many different types of behavior, including physical violence, verbal abuse, and even “cyber” bullying.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defining bullying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8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7696200" y="5334000"/>
            <a:ext cx="1081152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 criteria, as outlined by </a:t>
            </a:r>
            <a:r>
              <a:rPr lang="en-US" dirty="0" err="1" smtClean="0"/>
              <a:t>Olweus</a:t>
            </a:r>
            <a:r>
              <a:rPr lang="en-US" dirty="0" smtClean="0"/>
              <a:t> (1993)</a:t>
            </a:r>
          </a:p>
          <a:p>
            <a:pPr lvl="1"/>
            <a:r>
              <a:rPr lang="en-US" i="1" dirty="0" smtClean="0"/>
              <a:t>intentional</a:t>
            </a:r>
            <a:r>
              <a:rPr lang="en-US" dirty="0" smtClean="0"/>
              <a:t> harm done to a person either physically, emotionally or relationally</a:t>
            </a:r>
          </a:p>
          <a:p>
            <a:pPr lvl="1"/>
            <a:r>
              <a:rPr lang="en-US" dirty="0" smtClean="0"/>
              <a:t>victimization that occurs </a:t>
            </a:r>
            <a:r>
              <a:rPr lang="en-US" i="1" dirty="0" smtClean="0"/>
              <a:t>repeatedly</a:t>
            </a:r>
            <a:r>
              <a:rPr lang="en-US" dirty="0" smtClean="0"/>
              <a:t> over time</a:t>
            </a:r>
          </a:p>
          <a:p>
            <a:pPr lvl="1"/>
            <a:r>
              <a:rPr lang="en-US" dirty="0" smtClean="0"/>
              <a:t>a power </a:t>
            </a:r>
            <a:r>
              <a:rPr lang="en-US" i="1" dirty="0" smtClean="0"/>
              <a:t>imbalance</a:t>
            </a:r>
            <a:r>
              <a:rPr lang="en-US" dirty="0" smtClean="0"/>
              <a:t> between victim and offender</a:t>
            </a:r>
          </a:p>
          <a:p>
            <a:endParaRPr lang="en-US" dirty="0" smtClean="0"/>
          </a:p>
          <a:p>
            <a:r>
              <a:rPr lang="en-US" dirty="0" smtClean="0"/>
              <a:t>forms include:</a:t>
            </a:r>
          </a:p>
          <a:p>
            <a:pPr lvl="1"/>
            <a:r>
              <a:rPr lang="en-US" dirty="0" smtClean="0"/>
              <a:t>physical – hitting, kicking, shoving, theft, threats, etc.</a:t>
            </a:r>
          </a:p>
          <a:p>
            <a:pPr lvl="1"/>
            <a:r>
              <a:rPr lang="en-US" dirty="0" smtClean="0"/>
              <a:t>verbal – teasing, derogatory comments, bad names</a:t>
            </a:r>
          </a:p>
          <a:p>
            <a:pPr lvl="1"/>
            <a:r>
              <a:rPr lang="en-US" dirty="0" smtClean="0"/>
              <a:t>relational – “social aggression”, exclusion of peers, withdrawal of affection, threatening to tell lies or rumors</a:t>
            </a:r>
          </a:p>
          <a:p>
            <a:pPr lvl="1"/>
            <a:r>
              <a:rPr lang="en-US" dirty="0" smtClean="0"/>
              <a:t>cyber – bullying through electronic means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“official” definition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ing_teens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391400" y="5334000"/>
            <a:ext cx="14224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unique characteristics:  anonymity, accessibility, punitive fears, bystanders, lack of inhibition</a:t>
            </a:r>
          </a:p>
          <a:p>
            <a:r>
              <a:rPr lang="en-US" dirty="0" smtClean="0"/>
              <a:t>six common forms:</a:t>
            </a:r>
          </a:p>
          <a:p>
            <a:pPr lvl="1"/>
            <a:r>
              <a:rPr lang="en-US" dirty="0" smtClean="0"/>
              <a:t>harassment – repeated rude/offensive messages</a:t>
            </a:r>
          </a:p>
          <a:p>
            <a:pPr lvl="1"/>
            <a:r>
              <a:rPr lang="en-US" dirty="0" smtClean="0"/>
              <a:t>denigration – distributing false/negative information about a person</a:t>
            </a:r>
          </a:p>
          <a:p>
            <a:pPr lvl="1"/>
            <a:r>
              <a:rPr lang="en-US" dirty="0" smtClean="0"/>
              <a:t>flaming – online “fighting”</a:t>
            </a:r>
          </a:p>
          <a:p>
            <a:pPr lvl="1"/>
            <a:r>
              <a:rPr lang="en-US" dirty="0" smtClean="0"/>
              <a:t>impersonation – using someone else’s account to post material</a:t>
            </a:r>
          </a:p>
          <a:p>
            <a:pPr lvl="1"/>
            <a:r>
              <a:rPr lang="en-US" dirty="0" smtClean="0"/>
              <a:t>outing/trickery – sharing someone’s secret information</a:t>
            </a:r>
          </a:p>
          <a:p>
            <a:pPr lvl="1"/>
            <a:r>
              <a:rPr lang="en-US" dirty="0" smtClean="0"/>
              <a:t>cyber-stalking – repeated threatening messages</a:t>
            </a:r>
          </a:p>
          <a:p>
            <a:endParaRPr lang="en-US" dirty="0" smtClean="0">
              <a:latin typeface="Xerography" pitchFamily="2" charset="0"/>
            </a:endParaRP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cyber-bullying is often a “gateway” to other forms of bullying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actually, typically the reverse; begins with face-to-face encounters and may progress to cyber forms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cyber-bullying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Cyber-Bully-Cyber-Bullying-300x211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620000" y="5638800"/>
            <a:ext cx="1212068" cy="85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widely varying estimates, in part because of differing definitions</a:t>
            </a:r>
          </a:p>
          <a:p>
            <a:r>
              <a:rPr lang="en-US" dirty="0" smtClean="0"/>
              <a:t>yet, consensus that it is a serious issue</a:t>
            </a:r>
          </a:p>
          <a:p>
            <a:r>
              <a:rPr lang="en-US" dirty="0" smtClean="0"/>
              <a:t>2005–06 school year there were an estimated 54.8 million students </a:t>
            </a:r>
          </a:p>
          <a:p>
            <a:pPr lvl="1"/>
            <a:r>
              <a:rPr lang="en-US" dirty="0" smtClean="0"/>
              <a:t>about 1.5 million victims of nonfatal crimes at school, including 868,100 thefts and 628,200 violent crimes</a:t>
            </a:r>
          </a:p>
          <a:p>
            <a:pPr lvl="1"/>
            <a:r>
              <a:rPr lang="en-US" dirty="0" smtClean="0"/>
              <a:t>this translates into some 4% of students age 12–18 reported being victimized—either physically or through theft of their belongings—at school during the previous 6 months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bullying is a small problem in our schools compared to other forms of violence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children are far more likely to experience bullying than physical violence or theft of property at school</a:t>
            </a:r>
          </a:p>
          <a:p>
            <a:endParaRPr lang="en-US" dirty="0" smtClean="0"/>
          </a:p>
          <a:p>
            <a:r>
              <a:rPr lang="en-US" dirty="0" smtClean="0"/>
              <a:t>in fact, school-based </a:t>
            </a:r>
            <a:r>
              <a:rPr lang="en-US" i="1" dirty="0" smtClean="0"/>
              <a:t>violence</a:t>
            </a:r>
            <a:r>
              <a:rPr lang="en-US" dirty="0" smtClean="0"/>
              <a:t> has decreased over the past 10 years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prevalence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2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7772400" y="5715000"/>
            <a:ext cx="1046654" cy="7572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as many as 27% of school-age children are </a:t>
            </a:r>
            <a:r>
              <a:rPr lang="en-US" b="1" dirty="0" smtClean="0"/>
              <a:t>bullied</a:t>
            </a:r>
            <a:r>
              <a:rPr lang="en-US" dirty="0" smtClean="0"/>
              <a:t> by peers</a:t>
            </a:r>
          </a:p>
          <a:p>
            <a:pPr lvl="1"/>
            <a:r>
              <a:rPr lang="en-US" dirty="0" smtClean="0"/>
              <a:t>17% of students in grades 6-10 were bullied “sometimes” with 8% experiencing bullying once a week</a:t>
            </a:r>
          </a:p>
          <a:p>
            <a:pPr lvl="1"/>
            <a:r>
              <a:rPr lang="en-US" dirty="0" smtClean="0"/>
              <a:t>approximately 1 in 10 school-age children are repeatedly victimized by peers; many more are victimized less regularly</a:t>
            </a:r>
          </a:p>
          <a:p>
            <a:endParaRPr lang="en-US" dirty="0" smtClean="0"/>
          </a:p>
          <a:p>
            <a:r>
              <a:rPr lang="en-US" b="1" dirty="0" smtClean="0"/>
              <a:t>cyber-bullying</a:t>
            </a:r>
            <a:r>
              <a:rPr lang="en-US" dirty="0" smtClean="0"/>
              <a:t> is also prevalent</a:t>
            </a:r>
          </a:p>
          <a:p>
            <a:pPr lvl="1"/>
            <a:r>
              <a:rPr lang="en-US" dirty="0" smtClean="0"/>
              <a:t>a national survey of 770 youth found that 20% of youth ages 11-19 had been bullied through electronic means</a:t>
            </a:r>
          </a:p>
          <a:p>
            <a:pPr lvl="1"/>
            <a:r>
              <a:rPr lang="en-US" dirty="0" smtClean="0"/>
              <a:t>an online survey of 1,378 youth found that 32% of boys and 36% of girls had been victims of cyber-bullying, generally in a chat room or by computer text message (</a:t>
            </a:r>
            <a:r>
              <a:rPr lang="en-US" dirty="0" err="1" smtClean="0"/>
              <a:t>Hinduja</a:t>
            </a:r>
            <a:r>
              <a:rPr lang="en-US" dirty="0" smtClean="0"/>
              <a:t> &amp; </a:t>
            </a:r>
            <a:r>
              <a:rPr lang="en-US" dirty="0" err="1" smtClean="0"/>
              <a:t>Patchin</a:t>
            </a:r>
            <a:r>
              <a:rPr lang="en-US" dirty="0" smtClean="0"/>
              <a:t>, 2008)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prevalence, cont.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4" name="Picture 3" descr="bully4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8077200" y="5715000"/>
            <a:ext cx="754930" cy="785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there is a “victim personality”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not only personality characteristics, but situational and social risk factors are related to risk of bullying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individual characteristics </a:t>
            </a:r>
            <a:r>
              <a:rPr lang="en-US" dirty="0" smtClean="0"/>
              <a:t>– passivity/shyness, ADHD, size (especially weight)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latin typeface="Xerography" pitchFamily="2" charset="0"/>
            </a:endParaRP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MYTH</a:t>
            </a:r>
            <a:r>
              <a:rPr lang="en-US" dirty="0" smtClean="0"/>
              <a:t> – boys are more likely than girls to be bullied</a:t>
            </a:r>
          </a:p>
          <a:p>
            <a:pPr>
              <a:buNone/>
            </a:pPr>
            <a:r>
              <a:rPr lang="en-US" dirty="0" smtClean="0">
                <a:latin typeface="Xerography" pitchFamily="2" charset="0"/>
              </a:rPr>
              <a:t>REALITY</a:t>
            </a:r>
            <a:r>
              <a:rPr lang="en-US" dirty="0" smtClean="0"/>
              <a:t> – boys &amp; girls are nearly equally likely to be bullied, yet experience different forms </a:t>
            </a:r>
          </a:p>
          <a:p>
            <a:endParaRPr lang="en-US" dirty="0" smtClean="0"/>
          </a:p>
          <a:p>
            <a:r>
              <a:rPr lang="en-US" dirty="0" smtClean="0"/>
              <a:t>bullying is not distributed evenly across the youth population – it varies by sex, race, and age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Xerography" pitchFamily="2" charset="0"/>
              </a:rPr>
              <a:t>risk factors</a:t>
            </a:r>
            <a:endParaRPr lang="en-US" dirty="0">
              <a:solidFill>
                <a:schemeClr val="tx2">
                  <a:lumMod val="50000"/>
                </a:schemeClr>
              </a:solidFill>
              <a:latin typeface="Xerography" pitchFamily="2" charset="0"/>
            </a:endParaRPr>
          </a:p>
        </p:txBody>
      </p:sp>
      <p:pic>
        <p:nvPicPr>
          <p:cNvPr id="5" name="Picture 4" descr="bully7.jpg"/>
          <p:cNvPicPr>
            <a:picLocks noChangeAspect="1"/>
          </p:cNvPicPr>
          <p:nvPr/>
        </p:nvPicPr>
        <p:blipFill>
          <a:blip r:embed="rId2" cstate="print">
            <a:grayscl/>
          </a:blip>
          <a:stretch>
            <a:fillRect/>
          </a:stretch>
        </p:blipFill>
        <p:spPr>
          <a:xfrm>
            <a:off x="8229600" y="5715000"/>
            <a:ext cx="586120" cy="771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4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1FADCC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1117</TotalTime>
  <Words>1266</Words>
  <Application>Microsoft Office PowerPoint</Application>
  <PresentationFormat>On-screen Show (4:3)</PresentationFormat>
  <Paragraphs>151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Paper</vt:lpstr>
      <vt:lpstr>Bullying victimization: Separating reality from fiction</vt:lpstr>
      <vt:lpstr>Slide 2</vt:lpstr>
      <vt:lpstr>overview</vt:lpstr>
      <vt:lpstr>defining bullying</vt:lpstr>
      <vt:lpstr>“official” definition</vt:lpstr>
      <vt:lpstr>cyber-bullying</vt:lpstr>
      <vt:lpstr>prevalence</vt:lpstr>
      <vt:lpstr>prevalence, cont.</vt:lpstr>
      <vt:lpstr>risk factors</vt:lpstr>
      <vt:lpstr>risk factors, cont.</vt:lpstr>
      <vt:lpstr>risk factors, cont.</vt:lpstr>
      <vt:lpstr>consequences</vt:lpstr>
      <vt:lpstr>consequences, cont.</vt:lpstr>
      <vt:lpstr>consequences, cont.</vt:lpstr>
      <vt:lpstr>consequences, cont.</vt:lpstr>
      <vt:lpstr>consequences, cont.</vt:lpstr>
      <vt:lpstr>consequences, cont.</vt:lpstr>
      <vt:lpstr>conclusions and implications</vt:lpstr>
      <vt:lpstr>conclusions cont.</vt:lpstr>
      <vt:lpstr>Slide 20</vt:lpstr>
    </vt:vector>
  </TitlesOfParts>
  <Company>University of Missouri - St. Louis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carbonelopezk</dc:creator>
  <cp:lastModifiedBy>esbensenf</cp:lastModifiedBy>
  <cp:revision>77</cp:revision>
  <dcterms:created xsi:type="dcterms:W3CDTF">2011-04-15T19:58:16Z</dcterms:created>
  <dcterms:modified xsi:type="dcterms:W3CDTF">2011-04-21T12:09:54Z</dcterms:modified>
</cp:coreProperties>
</file>