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  <p:sldMasterId id="2147483705" r:id="rId2"/>
    <p:sldMasterId id="2147483720" r:id="rId3"/>
    <p:sldMasterId id="2147483723" r:id="rId4"/>
    <p:sldMasterId id="2147483718" r:id="rId5"/>
    <p:sldMasterId id="2147483725" r:id="rId6"/>
  </p:sldMasterIdLst>
  <p:notesMasterIdLst>
    <p:notesMasterId r:id="rId16"/>
  </p:notesMasterIdLst>
  <p:handoutMasterIdLst>
    <p:handoutMasterId r:id="rId17"/>
  </p:handoutMasterIdLst>
  <p:sldIdLst>
    <p:sldId id="261" r:id="rId7"/>
    <p:sldId id="265" r:id="rId8"/>
    <p:sldId id="264" r:id="rId9"/>
    <p:sldId id="270" r:id="rId10"/>
    <p:sldId id="269" r:id="rId11"/>
    <p:sldId id="272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02E"/>
    <a:srgbClr val="EAAB00"/>
    <a:srgbClr val="595959"/>
    <a:srgbClr val="404040"/>
    <a:srgbClr val="981E32"/>
    <a:srgbClr val="556774"/>
    <a:srgbClr val="777777"/>
    <a:srgbClr val="D39527"/>
    <a:srgbClr val="E8D3A3"/>
    <a:srgbClr val="F7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9" autoAdjust="0"/>
    <p:restoredTop sz="78534" autoAdjust="0"/>
  </p:normalViewPr>
  <p:slideViewPr>
    <p:cSldViewPr snapToGrid="0" snapToObjects="1">
      <p:cViewPr varScale="1">
        <p:scale>
          <a:sx n="71" d="100"/>
          <a:sy n="71" d="100"/>
        </p:scale>
        <p:origin x="8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219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8C279-9FA2-4224-95C2-68A7597E4E08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D1582-07FE-4E3D-8394-4F86A1FB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0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81F5E-DBE3-4A8C-B5D9-3A4B339E3FD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A025E-6DD9-4B49-ABDD-A94BC3F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0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Military Times has named UMSL to its “Best for Vets” list for six consecutive years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News &amp; World Report rankings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#96 (tie) in Social Mobility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#140 (tie) in Top Public Universities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#52 (tie) in Best Online Bachelor’s Programs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Insider ranked UMSL #1 in Missouri for affordability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Value Colleges ranked UMSL #5 on “50 Best Colleges for Adult Education”</a:t>
            </a:r>
          </a:p>
          <a:p>
            <a:pPr lvl="0"/>
            <a:r>
              <a:rPr lang="en-US" dirty="0" smtClean="0"/>
              <a:t>UMSL’s international undergraduate business program has been ranked in the top 25 nationally by </a:t>
            </a:r>
            <a:r>
              <a:rPr lang="en-US" i="1" dirty="0" smtClean="0"/>
              <a:t>U.S. News and World Report</a:t>
            </a:r>
            <a:r>
              <a:rPr lang="en-US" dirty="0" smtClean="0"/>
              <a:t> for 17 consecutive years.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 smtClean="0"/>
              <a:t>UMSL is designated as a </a:t>
            </a:r>
            <a:r>
              <a:rPr lang="en-US" dirty="0" err="1" smtClean="0"/>
              <a:t>NSA</a:t>
            </a:r>
            <a:r>
              <a:rPr lang="en-US" dirty="0" smtClean="0"/>
              <a:t>/DHS Center of Academic Excellence in Cyber Defense Education and also holds the only CAE-</a:t>
            </a:r>
            <a:r>
              <a:rPr lang="en-US" dirty="0" err="1" smtClean="0"/>
              <a:t>CDE</a:t>
            </a:r>
            <a:r>
              <a:rPr lang="en-US" dirty="0" smtClean="0"/>
              <a:t> Security Policy Development and Compliance focus area</a:t>
            </a:r>
            <a:r>
              <a:rPr lang="en-US" b="1" dirty="0" smtClean="0"/>
              <a:t> </a:t>
            </a:r>
            <a:r>
              <a:rPr lang="en-US" dirty="0" smtClean="0"/>
              <a:t>designation in the Midwest.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9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1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5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2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025E-6DD9-4B49-ABDD-A94BC3F408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9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B926-DD5D-E742-9BB9-13D0CD99AE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781" y="1092866"/>
            <a:ext cx="5879690" cy="2387600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26D3C-CCB1-E742-8E86-9A33C9CFDC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781" y="3480466"/>
            <a:ext cx="492149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Optional Secondary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5135563"/>
            <a:ext cx="4922260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Presented by: Presenter Name &amp; Second 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2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40C6-49B5-DD4B-857E-E931B111A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239" y="699422"/>
            <a:ext cx="6811297" cy="1325563"/>
          </a:xfrm>
          <a:prstGeom prst="rect">
            <a:avLst/>
          </a:prstGeom>
        </p:spPr>
        <p:txBody>
          <a:bodyPr/>
          <a:lstStyle>
            <a:lvl1pPr>
              <a:defRPr sz="3600" b="1" spc="-15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B19A-7458-8249-8A15-AAC1181AC4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4238" y="2024985"/>
            <a:ext cx="6811297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 dirty="0" smtClean="0"/>
              <a:t>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48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7752" y="807996"/>
            <a:ext cx="6826829" cy="615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rgbClr val="A70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b="1" spc="-150" dirty="0" smtClean="0">
                <a:solidFill>
                  <a:srgbClr val="A7002E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Slide Heading</a:t>
            </a:r>
            <a:endParaRPr lang="en-US" sz="3600" b="1" spc="-150" dirty="0">
              <a:solidFill>
                <a:srgbClr val="A7002E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3D396-3712-AE4C-8759-7C140ADCB71E}"/>
              </a:ext>
            </a:extLst>
          </p:cNvPr>
          <p:cNvSpPr/>
          <p:nvPr userDrawn="1"/>
        </p:nvSpPr>
        <p:spPr>
          <a:xfrm rot="5400000" flipV="1">
            <a:off x="58997" y="1189700"/>
            <a:ext cx="1160204" cy="58997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7" y="2093803"/>
            <a:ext cx="5915686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Suspendisse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ornare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Pellentesque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laoreet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ligula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malesuada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dui a convallis cursus.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Etiam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sagittis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facilisis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tempor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8188" y="1296917"/>
            <a:ext cx="6826250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Secondary Heading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9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40C6-49B5-DD4B-857E-E931B111A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239" y="699422"/>
            <a:ext cx="1136733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B19A-7458-8249-8A15-AAC1181AC4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4238" y="2024985"/>
            <a:ext cx="8576635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US" dirty="0" smtClean="0"/>
              <a:t>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8FD33-F769-D443-9F78-4D5A6E43F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3782" y="5309418"/>
            <a:ext cx="3392424" cy="13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7" y="2093803"/>
            <a:ext cx="5823544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45300" y="1633538"/>
            <a:ext cx="5346700" cy="3568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3173" y="704347"/>
            <a:ext cx="5892368" cy="49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6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7" y="2093803"/>
            <a:ext cx="5823544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45300" y="1633538"/>
            <a:ext cx="5346700" cy="3568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3173" y="704347"/>
            <a:ext cx="5892368" cy="49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rgbClr val="A70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9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8876" y="995429"/>
            <a:ext cx="7166340" cy="304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Secondary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8876" y="496651"/>
            <a:ext cx="7166340" cy="57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6" y="2093803"/>
            <a:ext cx="7946367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Suspendisse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ornare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Pellentesque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laoreet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ligula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malesuada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dui a convallis cursus.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Etiam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sagittis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facilisis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tempor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8876" y="995429"/>
            <a:ext cx="7166340" cy="304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spc="0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Secondary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8876" y="496651"/>
            <a:ext cx="7166340" cy="57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rgbClr val="A70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6" y="2093803"/>
            <a:ext cx="7946367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Suspendisse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ornare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Pellentesque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laoreet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ligula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malesuada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dui a convallis cursus.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Etiam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sagittis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facilisis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tempor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6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8876" y="995429"/>
            <a:ext cx="6608199" cy="304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spc="0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Secondary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8876" y="496651"/>
            <a:ext cx="6608199" cy="57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 baseline="0">
                <a:solidFill>
                  <a:srgbClr val="A70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1997" y="2093803"/>
            <a:ext cx="6545078" cy="341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Lorem ipsum dolor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consectetur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adipiscing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Aenean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elit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auctor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porta,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arcu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nunc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luctus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sit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lobortis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lectus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nibh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erat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maximus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ultricies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vehicula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augue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Donec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commodo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nulla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ullamcorper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porttitor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Mauris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finibus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egestas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vestibulum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Proin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venenatis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ex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in gravida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purus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mattis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nec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Phasellus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tellus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orci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rutrum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ac libero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dignissim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euismod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Suspendisse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ornare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Pellentesque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laoreet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ligula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malesuada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Sed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dui a convallis cursus.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Etiam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sagittis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sem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eget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facilisis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felis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tempor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molestie</a:t>
            </a:r>
            <a:r>
              <a:rPr lang="en-US" dirty="0" smtClean="0">
                <a:solidFill>
                  <a:srgbClr val="556774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57878" y="0"/>
            <a:ext cx="453412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4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A0A4D4-4F0D-4B41-B784-B7D13416AB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3618" y="0"/>
            <a:ext cx="4538382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68FD33-F769-D443-9F78-4D5A6E43F0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48982" y="4837470"/>
            <a:ext cx="4743018" cy="18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70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42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6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7B35CF-223B-5B42-9779-FAF677BEC4EB}"/>
              </a:ext>
            </a:extLst>
          </p:cNvPr>
          <p:cNvSpPr/>
          <p:nvPr userDrawn="1"/>
        </p:nvSpPr>
        <p:spPr>
          <a:xfrm>
            <a:off x="0" y="470524"/>
            <a:ext cx="7983794" cy="930766"/>
          </a:xfrm>
          <a:prstGeom prst="rect">
            <a:avLst/>
          </a:prstGeom>
          <a:solidFill>
            <a:srgbClr val="A700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2D7E72-A55A-F141-B555-C1048730F2A7}"/>
              </a:ext>
            </a:extLst>
          </p:cNvPr>
          <p:cNvSpPr/>
          <p:nvPr userDrawn="1"/>
        </p:nvSpPr>
        <p:spPr>
          <a:xfrm>
            <a:off x="358090" y="311468"/>
            <a:ext cx="45719" cy="1274326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79D95-7CBF-8648-9CFB-C1F630B84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3782" y="5309418"/>
            <a:ext cx="3388217" cy="13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2D7E72-A55A-F141-B555-C1048730F2A7}"/>
              </a:ext>
            </a:extLst>
          </p:cNvPr>
          <p:cNvSpPr/>
          <p:nvPr userDrawn="1"/>
        </p:nvSpPr>
        <p:spPr>
          <a:xfrm>
            <a:off x="358090" y="311468"/>
            <a:ext cx="45719" cy="1274326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79D95-7CBF-8648-9CFB-C1F630B84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3782" y="5309418"/>
            <a:ext cx="3388217" cy="13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7B35CF-223B-5B42-9779-FAF677BEC4EB}"/>
              </a:ext>
            </a:extLst>
          </p:cNvPr>
          <p:cNvSpPr/>
          <p:nvPr userDrawn="1"/>
        </p:nvSpPr>
        <p:spPr>
          <a:xfrm>
            <a:off x="0" y="470524"/>
            <a:ext cx="7983794" cy="930766"/>
          </a:xfrm>
          <a:prstGeom prst="rect">
            <a:avLst/>
          </a:prstGeom>
          <a:solidFill>
            <a:srgbClr val="A700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2D7E72-A55A-F141-B555-C1048730F2A7}"/>
              </a:ext>
            </a:extLst>
          </p:cNvPr>
          <p:cNvSpPr/>
          <p:nvPr userDrawn="1"/>
        </p:nvSpPr>
        <p:spPr>
          <a:xfrm>
            <a:off x="358090" y="311468"/>
            <a:ext cx="45719" cy="1274326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79D95-7CBF-8648-9CFB-C1F630B84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3782" y="5309418"/>
            <a:ext cx="3388217" cy="13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2D7E72-A55A-F141-B555-C1048730F2A7}"/>
              </a:ext>
            </a:extLst>
          </p:cNvPr>
          <p:cNvSpPr/>
          <p:nvPr userDrawn="1"/>
        </p:nvSpPr>
        <p:spPr>
          <a:xfrm>
            <a:off x="358090" y="311468"/>
            <a:ext cx="45719" cy="1274326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79D95-7CBF-8648-9CFB-C1F630B84F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03782" y="5309418"/>
            <a:ext cx="3388217" cy="13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eapps.uconn.edu/credit_transfer_databa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umsl.edu/acp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cp@umsl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EB0D2-71EB-294A-B78F-8274490E4261}"/>
              </a:ext>
            </a:extLst>
          </p:cNvPr>
          <p:cNvSpPr/>
          <p:nvPr/>
        </p:nvSpPr>
        <p:spPr>
          <a:xfrm>
            <a:off x="0" y="0"/>
            <a:ext cx="772815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83066-D05B-C54C-BE03-B2FDA61764A7}"/>
              </a:ext>
            </a:extLst>
          </p:cNvPr>
          <p:cNvSpPr txBox="1"/>
          <p:nvPr/>
        </p:nvSpPr>
        <p:spPr>
          <a:xfrm>
            <a:off x="1315564" y="2012746"/>
            <a:ext cx="708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4A96D-E15C-EF44-BE75-32DAB027D164}"/>
              </a:ext>
            </a:extLst>
          </p:cNvPr>
          <p:cNvSpPr txBox="1"/>
          <p:nvPr/>
        </p:nvSpPr>
        <p:spPr>
          <a:xfrm>
            <a:off x="643211" y="3429000"/>
            <a:ext cx="559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 strategic partnership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with the University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of Missouri-St. Louis to support your success through education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D677D-3FB2-474C-A4F0-EE93D518B5AF}"/>
              </a:ext>
            </a:extLst>
          </p:cNvPr>
          <p:cNvSpPr/>
          <p:nvPr/>
        </p:nvSpPr>
        <p:spPr>
          <a:xfrm rot="5400000" flipV="1">
            <a:off x="-1354234" y="3025502"/>
            <a:ext cx="3303639" cy="45719"/>
          </a:xfrm>
          <a:prstGeom prst="rect">
            <a:avLst/>
          </a:prstGeom>
          <a:solidFill>
            <a:srgbClr val="D39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C8C23-4918-2A4F-B06C-8B695C1173A1}"/>
              </a:ext>
            </a:extLst>
          </p:cNvPr>
          <p:cNvSpPr txBox="1"/>
          <p:nvPr/>
        </p:nvSpPr>
        <p:spPr>
          <a:xfrm>
            <a:off x="320445" y="481292"/>
            <a:ext cx="98967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High Schools &amp; </a:t>
            </a:r>
          </a:p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UMSL’s ACP: </a:t>
            </a:r>
          </a:p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Learning </a:t>
            </a:r>
            <a:r>
              <a:rPr lang="en-US" sz="5400" b="1" spc="-15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38399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1"/>
    </mc:Choice>
    <mc:Fallback xmlns="">
      <p:transition spd="slow" advTm="135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6200000">
            <a:off x="10849061" y="1034883"/>
            <a:ext cx="1113968" cy="26691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43500" y="3084428"/>
            <a:ext cx="4977996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11119627" y="1317732"/>
            <a:ext cx="1113968" cy="2128057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643359" y="1490213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7" y="1802850"/>
            <a:ext cx="6065214" cy="37911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Tier 1, public </a:t>
            </a:r>
            <a:r>
              <a:rPr lang="en-US" sz="2000" dirty="0">
                <a:solidFill>
                  <a:schemeClr val="tx1"/>
                </a:solidFill>
              </a:rPr>
              <a:t>research university located in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St</a:t>
            </a:r>
            <a:r>
              <a:rPr lang="en-US" sz="2000" dirty="0">
                <a:solidFill>
                  <a:schemeClr val="tx1"/>
                </a:solidFill>
              </a:rPr>
              <a:t>. Louis County, Missouri</a:t>
            </a:r>
          </a:p>
          <a:p>
            <a:pPr marL="971550" lvl="1" indent="-2857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the University of Missouri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(Mizzou, S&amp;T &amp; UMKC) with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nearly 70,000 students enrolled across all campuses</a:t>
            </a:r>
          </a:p>
          <a:p>
            <a:pPr marL="971550" lvl="1" indent="-2857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UMSL established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Known </a:t>
            </a:r>
            <a:r>
              <a:rPr lang="en-US" sz="2000" dirty="0">
                <a:solidFill>
                  <a:schemeClr val="tx1"/>
                </a:solidFill>
              </a:rPr>
              <a:t>for a diverse student body, with more than 75,000 alumni calling the St. Louis region home</a:t>
            </a:r>
          </a:p>
          <a:p>
            <a:pPr marL="971550" lvl="1" indent="-2857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educate and graduate diverse students as they seek different and better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Award-winning </a:t>
            </a:r>
            <a:r>
              <a:rPr lang="en-US" sz="2000" dirty="0">
                <a:solidFill>
                  <a:schemeClr val="tx1"/>
                </a:solidFill>
              </a:rPr>
              <a:t>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Offer 60 </a:t>
            </a:r>
            <a:r>
              <a:rPr lang="en-US" sz="2000" dirty="0">
                <a:solidFill>
                  <a:schemeClr val="tx1"/>
                </a:solidFill>
              </a:rPr>
              <a:t>bachelors, </a:t>
            </a:r>
            <a:r>
              <a:rPr lang="en-US" sz="2000" dirty="0" smtClean="0">
                <a:solidFill>
                  <a:schemeClr val="tx1"/>
                </a:solidFill>
              </a:rPr>
              <a:t>30 </a:t>
            </a:r>
            <a:r>
              <a:rPr lang="en-US" sz="2000" dirty="0">
                <a:solidFill>
                  <a:schemeClr val="tx1"/>
                </a:solidFill>
              </a:rPr>
              <a:t>master’s and </a:t>
            </a:r>
            <a:r>
              <a:rPr lang="en-US" sz="2000" dirty="0" smtClean="0">
                <a:solidFill>
                  <a:schemeClr val="tx1"/>
                </a:solidFill>
              </a:rPr>
              <a:t>17 </a:t>
            </a:r>
            <a:r>
              <a:rPr lang="en-US" sz="2000" dirty="0">
                <a:solidFill>
                  <a:schemeClr val="tx1"/>
                </a:solidFill>
              </a:rPr>
              <a:t>doctoral programs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7344696" y="1966864"/>
            <a:ext cx="4847303" cy="323537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40327" y="6032088"/>
            <a:ext cx="7571286" cy="69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41 undergraduate and 44 graduate certificates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7"/>
    </mc:Choice>
    <mc:Fallback xmlns="">
      <p:transition spd="slow" advTm="287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9194168" y="-267352"/>
            <a:ext cx="1785887" cy="1515358"/>
          </a:xfrm>
          <a:prstGeom prst="rect">
            <a:avLst/>
          </a:prstGeom>
          <a:solidFill>
            <a:srgbClr val="A7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50" y="1365601"/>
            <a:ext cx="3724275" cy="27527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64" y="3736449"/>
            <a:ext cx="1430594" cy="143059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13173" y="704347"/>
            <a:ext cx="3706427" cy="496885"/>
          </a:xfrm>
        </p:spPr>
        <p:txBody>
          <a:bodyPr/>
          <a:lstStyle/>
          <a:p>
            <a:r>
              <a:rPr lang="en-US" dirty="0" smtClean="0"/>
              <a:t>Points of Pride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01022" y="682088"/>
            <a:ext cx="1005840" cy="100584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845" y="2768828"/>
            <a:ext cx="1265808" cy="11781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4997" y="1917700"/>
            <a:ext cx="1785887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6" y="3443298"/>
            <a:ext cx="3407739" cy="3317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798" y="5079128"/>
            <a:ext cx="2857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50" normalizeH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100</a:t>
            </a:r>
            <a:endParaRPr lang="en-US" sz="6600" spc="-150" normalizeH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" y="5594350"/>
            <a:ext cx="285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Mobility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4997" y="2192783"/>
            <a:ext cx="178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50" normalizeH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  <a:r>
              <a:rPr lang="en-US" sz="9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150" normalizeH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endParaRPr lang="en-US" sz="6600" spc="-150" normalizeH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4997" y="2797752"/>
            <a:ext cx="178588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News</a:t>
            </a:r>
          </a:p>
          <a:p>
            <a:pPr algn="ctr">
              <a:lnSpc>
                <a:spcPts val="21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Public University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4249" y="1900227"/>
            <a:ext cx="3566160" cy="412480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045344" y="955936"/>
            <a:ext cx="133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normalizeH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en-US" sz="6000" spc="-150" normalizeH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5486" y="847289"/>
            <a:ext cx="285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graduates work in the St. Louis Region</a:t>
            </a:r>
            <a:endParaRPr lang="en-US" sz="2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55" y="4204079"/>
            <a:ext cx="740611" cy="10385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879504" y="4285130"/>
            <a:ext cx="2102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50" normalizeH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spc="-15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en-US" sz="2800" b="1" spc="-150" normalizeH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3%</a:t>
            </a:r>
            <a:endParaRPr lang="en-US" sz="2800" spc="-150" normalizeH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79504" y="4666334"/>
            <a:ext cx="2350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Business Administration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277592" y="2715243"/>
            <a:ext cx="1538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50" normalizeH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spc="-15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 </a:t>
            </a:r>
            <a:r>
              <a:rPr lang="en-US" sz="2800" b="1" spc="-150" normalizeH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spc="-150" normalizeH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277591" y="3068737"/>
            <a:ext cx="1471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Missouri for online education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797" y="-653014"/>
            <a:ext cx="2926080" cy="2926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19" y="807025"/>
            <a:ext cx="1247800" cy="12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82"/>
    </mc:Choice>
    <mc:Fallback xmlns="">
      <p:transition spd="slow" advTm="293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8082011" y="5468918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27342" y="3294786"/>
            <a:ext cx="5464658" cy="2020951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59" y="3572040"/>
            <a:ext cx="3825901" cy="254900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414476" y="1765376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127197" y="1041557"/>
            <a:ext cx="1113968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802849"/>
            <a:ext cx="7306501" cy="42147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7002E"/>
                </a:solidFill>
              </a:rPr>
              <a:t>College of Arts </a:t>
            </a:r>
            <a:r>
              <a:rPr lang="en-US" sz="2000" dirty="0" smtClean="0">
                <a:solidFill>
                  <a:srgbClr val="A7002E"/>
                </a:solidFill>
              </a:rPr>
              <a:t>and </a:t>
            </a:r>
            <a:r>
              <a:rPr lang="en-US" sz="2000" dirty="0">
                <a:solidFill>
                  <a:srgbClr val="A7002E"/>
                </a:solidFill>
              </a:rPr>
              <a:t>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7002E"/>
                </a:solidFill>
              </a:rPr>
              <a:t>College of Business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7002E"/>
                </a:solidFill>
              </a:rPr>
              <a:t>College of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7002E"/>
                </a:solidFill>
              </a:rPr>
              <a:t>School of Fine and Performing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College </a:t>
            </a:r>
            <a:r>
              <a:rPr lang="en-US" sz="2000" dirty="0">
                <a:solidFill>
                  <a:schemeClr val="tx1"/>
                </a:solidFill>
              </a:rPr>
              <a:t>of 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College of Optometry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Honors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School </a:t>
            </a:r>
            <a:r>
              <a:rPr lang="en-US" sz="2000" dirty="0">
                <a:solidFill>
                  <a:schemeClr val="tx1"/>
                </a:solidFill>
              </a:rPr>
              <a:t>of Social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Joint </a:t>
            </a:r>
            <a:r>
              <a:rPr lang="en-US" sz="2000" dirty="0">
                <a:solidFill>
                  <a:schemeClr val="tx1"/>
                </a:solidFill>
              </a:rPr>
              <a:t>Engineering </a:t>
            </a:r>
            <a:r>
              <a:rPr lang="en-US" sz="2000" dirty="0" smtClean="0">
                <a:solidFill>
                  <a:schemeClr val="tx1"/>
                </a:solidFill>
              </a:rPr>
              <a:t>Program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UMSL Schools and Colleges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2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82">
            <a:off x="9591601" y="358658"/>
            <a:ext cx="2566227" cy="2349461"/>
          </a:xfrm>
          <a:prstGeom prst="rect">
            <a:avLst/>
          </a:prstGeo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8316320" y="2489476"/>
            <a:ext cx="3618688" cy="2415324"/>
          </a:xfrm>
        </p:spPr>
      </p:pic>
    </p:spTree>
    <p:extLst>
      <p:ext uri="{BB962C8B-B14F-4D97-AF65-F5344CB8AC3E}">
        <p14:creationId xmlns:p14="http://schemas.microsoft.com/office/powerpoint/2010/main" val="21340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91"/>
    </mc:Choice>
    <mc:Fallback xmlns="">
      <p:transition spd="slow" advTm="2699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515290" y="1834031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28656" y="3916286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112449" y="1041557"/>
            <a:ext cx="1113968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555385"/>
            <a:ext cx="7306501" cy="48319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Save Money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285750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students pay only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$379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credit hour for current on campus students.  That is a savings of over $300 per credit hour or $900 for one 3 credit hour class. 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Save Time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2857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95% of colleges and universities accept dual credit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285750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credit/course means one less that you will need to take in college (min for 4 year degree is 120 credit hours)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Professor Excellence</a:t>
            </a:r>
          </a:p>
          <a:p>
            <a:pPr marL="971550" lvl="1" indent="-2857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High school instructor is a fully qualified adjunct professor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nstructors major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is on student success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Transferability</a:t>
            </a:r>
          </a:p>
          <a:p>
            <a:pPr marL="971550" lvl="1" indent="-2857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ACP is fully accredited by the National Alliance of Concurrent Enrollment Partnerships increasing the likelihood of transfer.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3172" y="704347"/>
            <a:ext cx="6635645" cy="496885"/>
          </a:xfrm>
        </p:spPr>
        <p:txBody>
          <a:bodyPr/>
          <a:lstStyle/>
          <a:p>
            <a:r>
              <a:rPr lang="en-US" dirty="0" smtClean="0"/>
              <a:t>Why Choose ACP Dual Credit?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775" y="1338163"/>
            <a:ext cx="280987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207" y="3115282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52"/>
    </mc:Choice>
    <mc:Fallback xmlns="">
      <p:transition spd="slow" advTm="8235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802849"/>
            <a:ext cx="5695374" cy="48542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Resources</a:t>
            </a:r>
          </a:p>
          <a:p>
            <a:pPr marL="971550" lvl="1" indent="-285750"/>
            <a:r>
              <a:rPr lang="en-US" sz="2800" dirty="0" smtClean="0"/>
              <a:t>National database provide by UCONN</a:t>
            </a:r>
          </a:p>
          <a:p>
            <a:pPr marL="1428750" lvl="2" indent="-285750"/>
            <a:r>
              <a:rPr lang="en-US" sz="2800" dirty="0">
                <a:hlinkClick r:id="rId3"/>
              </a:rPr>
              <a:t>http://eceapps.uconn.edu/credit_transfer_database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marL="1428750" lvl="2" indent="-285750"/>
            <a:endParaRPr lang="en-US" sz="2800" dirty="0"/>
          </a:p>
          <a:p>
            <a:pPr marL="971550" lvl="1" indent="-285750"/>
            <a:r>
              <a:rPr lang="en-US" sz="2800" dirty="0" smtClean="0">
                <a:solidFill>
                  <a:schemeClr val="tx1"/>
                </a:solidFill>
              </a:rPr>
              <a:t>OR contact your prospective institution directly</a:t>
            </a:r>
            <a:r>
              <a:rPr lang="en-US" sz="3000" dirty="0" smtClean="0">
                <a:solidFill>
                  <a:schemeClr val="tx1"/>
                </a:solidFill>
              </a:rPr>
              <a:t>. 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3173" y="704347"/>
            <a:ext cx="7133654" cy="496885"/>
          </a:xfrm>
        </p:spPr>
        <p:txBody>
          <a:bodyPr/>
          <a:lstStyle/>
          <a:p>
            <a:r>
              <a:rPr lang="en-US" dirty="0" smtClean="0"/>
              <a:t>Will my credits transfer? 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4062" r="4062"/>
          <a:stretch>
            <a:fillRect/>
          </a:stretch>
        </p:blipFill>
        <p:spPr>
          <a:xfrm>
            <a:off x="6619669" y="1578887"/>
            <a:ext cx="53467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0"/>
    </mc:Choice>
    <mc:Fallback xmlns="">
      <p:transition spd="slow" advTm="3172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10849061" y="725165"/>
            <a:ext cx="1113968" cy="26691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1119627" y="993272"/>
            <a:ext cx="1113968" cy="2128057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0048" y="3069680"/>
            <a:ext cx="5346700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11353838" y="1227484"/>
            <a:ext cx="1113968" cy="1659634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643359" y="1165753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78508" y="1691636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634756"/>
            <a:ext cx="5968180" cy="5055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Log in to 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www.umsl.edu/acp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Create an account using Google or Yahoo. 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Complete the online application and select your courses. 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Then your parent/guardian will get an email with a link to approve.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Finally your ACP high school contact person will approve. 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Bills will be mailed by the 18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of the month and will be due by the 10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of the following month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3173" y="704347"/>
            <a:ext cx="7133654" cy="496885"/>
          </a:xfrm>
        </p:spPr>
        <p:txBody>
          <a:bodyPr/>
          <a:lstStyle/>
          <a:p>
            <a:r>
              <a:rPr lang="en-US" dirty="0" smtClean="0"/>
              <a:t>How to Enroll in ACP courses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55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16"/>
    </mc:Choice>
    <mc:Fallback xmlns="">
      <p:transition spd="slow" advTm="7371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802849"/>
            <a:ext cx="6304974" cy="46181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1st Semester Registration </a:t>
            </a:r>
          </a:p>
          <a:p>
            <a:pPr marL="971550" lvl="1" indent="-28575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 August 23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971550" lvl="1" indent="-285750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 September 12</a:t>
            </a:r>
            <a:r>
              <a:rPr lang="en-US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285750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day to drop - December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9 week semester schools will have a 2</a:t>
            </a:r>
            <a:r>
              <a:rPr lang="en-US" sz="2200" baseline="30000" dirty="0" smtClean="0">
                <a:solidFill>
                  <a:schemeClr val="tx1"/>
                </a:solidFill>
              </a:rPr>
              <a:t>nd</a:t>
            </a:r>
            <a:r>
              <a:rPr lang="en-US" sz="2200" dirty="0" smtClean="0">
                <a:solidFill>
                  <a:schemeClr val="tx1"/>
                </a:solidFill>
              </a:rPr>
              <a:t> registration period in late October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Semester Registration</a:t>
            </a:r>
          </a:p>
          <a:p>
            <a:pPr marL="971550" lvl="1" indent="-285750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 January 3 </a:t>
            </a:r>
          </a:p>
          <a:p>
            <a:pPr marL="971550" lvl="1" indent="-285750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 January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285750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day to drop - April 1</a:t>
            </a:r>
            <a:endParaRPr lang="en-US" sz="3400" dirty="0" smtClean="0">
              <a:solidFill>
                <a:schemeClr val="tx1"/>
              </a:solidFill>
            </a:endParaRPr>
          </a:p>
          <a:p>
            <a:pPr marL="971550" lvl="1" indent="-28575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3172" y="704347"/>
            <a:ext cx="8754117" cy="883596"/>
          </a:xfrm>
        </p:spPr>
        <p:txBody>
          <a:bodyPr/>
          <a:lstStyle/>
          <a:p>
            <a:r>
              <a:rPr lang="en-US" spc="-300" dirty="0" smtClean="0"/>
              <a:t>Important Dates</a:t>
            </a:r>
            <a:endParaRPr lang="en-US" spc="-300" dirty="0"/>
          </a:p>
        </p:txBody>
      </p:sp>
    </p:spTree>
    <p:extLst>
      <p:ext uri="{BB962C8B-B14F-4D97-AF65-F5344CB8AC3E}">
        <p14:creationId xmlns:p14="http://schemas.microsoft.com/office/powerpoint/2010/main" val="8925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88"/>
    </mc:Choice>
    <mc:Fallback xmlns="">
      <p:transition spd="slow" advTm="403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10849061" y="725165"/>
            <a:ext cx="1113968" cy="26691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11119628" y="992112"/>
            <a:ext cx="1113968" cy="2128057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11353838" y="1227484"/>
            <a:ext cx="1113968" cy="1659634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643359" y="1165753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17148" y="3099176"/>
            <a:ext cx="5689600" cy="2221988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78508" y="1691636"/>
            <a:ext cx="1097280" cy="1097280"/>
          </a:xfrm>
          <a:prstGeom prst="ellipse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0326" y="1802850"/>
            <a:ext cx="5695374" cy="34163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Questions? </a:t>
            </a:r>
          </a:p>
          <a:p>
            <a:pPr marL="971550" lvl="1" indent="-285750"/>
            <a:r>
              <a:rPr lang="en-US" sz="3200" dirty="0" smtClean="0">
                <a:solidFill>
                  <a:schemeClr val="tx1"/>
                </a:solidFill>
              </a:rPr>
              <a:t>314-516-7005  </a:t>
            </a:r>
            <a:endParaRPr lang="en-US" sz="3200" dirty="0">
              <a:solidFill>
                <a:schemeClr val="tx1"/>
              </a:solidFill>
            </a:endParaRPr>
          </a:p>
          <a:p>
            <a:pPr marL="971550" lvl="1" indent="-285750"/>
            <a:r>
              <a:rPr lang="en-US" sz="3000" dirty="0" smtClean="0">
                <a:solidFill>
                  <a:schemeClr val="tx1"/>
                </a:solidFill>
                <a:hlinkClick r:id="rId3"/>
              </a:rPr>
              <a:t>acp@umsl.edu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971550" lvl="1" indent="-285750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3173" y="704347"/>
            <a:ext cx="7133654" cy="496885"/>
          </a:xfrm>
        </p:spPr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44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0"/>
    </mc:Choice>
    <mc:Fallback xmlns="">
      <p:transition spd="slow" advTm="1792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lide with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lide with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lide with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Slide with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9518</TotalTime>
  <Words>609</Words>
  <Application>Microsoft Office PowerPoint</Application>
  <PresentationFormat>Widescreen</PresentationFormat>
  <Paragraphs>91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Gotham Book</vt:lpstr>
      <vt:lpstr>Wingdings</vt:lpstr>
      <vt:lpstr>Custom Design</vt:lpstr>
      <vt:lpstr>1_Custom Design</vt:lpstr>
      <vt:lpstr>2_Slide with Graphic</vt:lpstr>
      <vt:lpstr>3_Slide with Graphic</vt:lpstr>
      <vt:lpstr>1_Slide with Graphic</vt:lpstr>
      <vt:lpstr>4_Slide with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Burns, Kathleen</cp:lastModifiedBy>
  <cp:revision>162</cp:revision>
  <dcterms:created xsi:type="dcterms:W3CDTF">2018-10-03T18:10:29Z</dcterms:created>
  <dcterms:modified xsi:type="dcterms:W3CDTF">2021-08-09T15:07:07Z</dcterms:modified>
</cp:coreProperties>
</file>