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  <p:sldMasterId id="2147483705" r:id="rId5"/>
    <p:sldMasterId id="2147483720" r:id="rId6"/>
    <p:sldMasterId id="2147483723" r:id="rId7"/>
    <p:sldMasterId id="2147483718" r:id="rId8"/>
    <p:sldMasterId id="2147483725" r:id="rId9"/>
  </p:sldMasterIdLst>
  <p:notesMasterIdLst>
    <p:notesMasterId r:id="rId19"/>
  </p:notesMasterIdLst>
  <p:handoutMasterIdLst>
    <p:handoutMasterId r:id="rId20"/>
  </p:handoutMasterIdLst>
  <p:sldIdLst>
    <p:sldId id="261" r:id="rId10"/>
    <p:sldId id="265" r:id="rId11"/>
    <p:sldId id="264" r:id="rId12"/>
    <p:sldId id="270" r:id="rId13"/>
    <p:sldId id="269" r:id="rId14"/>
    <p:sldId id="272" r:id="rId15"/>
    <p:sldId id="271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002E"/>
    <a:srgbClr val="EAAB00"/>
    <a:srgbClr val="595959"/>
    <a:srgbClr val="404040"/>
    <a:srgbClr val="981E32"/>
    <a:srgbClr val="556774"/>
    <a:srgbClr val="777777"/>
    <a:srgbClr val="D39527"/>
    <a:srgbClr val="E8D3A3"/>
    <a:srgbClr val="F7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76101C-744E-4D42-8294-BEBF60B11F4C}" v="1" dt="2024-08-21T21:40:28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9" autoAdjust="0"/>
    <p:restoredTop sz="78534" autoAdjust="0"/>
  </p:normalViewPr>
  <p:slideViewPr>
    <p:cSldViewPr snapToGrid="0" snapToObjects="1">
      <p:cViewPr varScale="1">
        <p:scale>
          <a:sx n="88" d="100"/>
          <a:sy n="88" d="100"/>
        </p:scale>
        <p:origin x="162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219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ore, Brienna" userId="613c73e8-5068-4eff-a9d5-c658aedc1a85" providerId="ADAL" clId="{A376101C-744E-4D42-8294-BEBF60B11F4C}"/>
    <pc:docChg chg="custSel modSld">
      <pc:chgData name="Manore, Brienna" userId="613c73e8-5068-4eff-a9d5-c658aedc1a85" providerId="ADAL" clId="{A376101C-744E-4D42-8294-BEBF60B11F4C}" dt="2024-08-21T21:42:42.654" v="28" actId="1076"/>
      <pc:docMkLst>
        <pc:docMk/>
      </pc:docMkLst>
      <pc:sldChg chg="delSp modSp">
        <pc:chgData name="Manore, Brienna" userId="613c73e8-5068-4eff-a9d5-c658aedc1a85" providerId="ADAL" clId="{A376101C-744E-4D42-8294-BEBF60B11F4C}" dt="2024-08-21T21:41:36.621" v="11" actId="478"/>
        <pc:sldMkLst>
          <pc:docMk/>
          <pc:sldMk cId="1677562984" sldId="264"/>
        </pc:sldMkLst>
        <pc:spChg chg="mod">
          <ac:chgData name="Manore, Brienna" userId="613c73e8-5068-4eff-a9d5-c658aedc1a85" providerId="ADAL" clId="{A376101C-744E-4D42-8294-BEBF60B11F4C}" dt="2024-08-21T21:41:29.130" v="9" actId="1076"/>
          <ac:spMkLst>
            <pc:docMk/>
            <pc:sldMk cId="1677562984" sldId="264"/>
            <ac:spMk id="32" creationId="{00000000-0000-0000-0000-000000000000}"/>
          </ac:spMkLst>
        </pc:spChg>
        <pc:picChg chg="del mod">
          <ac:chgData name="Manore, Brienna" userId="613c73e8-5068-4eff-a9d5-c658aedc1a85" providerId="ADAL" clId="{A376101C-744E-4D42-8294-BEBF60B11F4C}" dt="2024-08-21T21:41:36.621" v="11" actId="478"/>
          <ac:picMkLst>
            <pc:docMk/>
            <pc:sldMk cId="1677562984" sldId="264"/>
            <ac:picMk id="20" creationId="{00000000-0000-0000-0000-000000000000}"/>
          </ac:picMkLst>
        </pc:picChg>
        <pc:picChg chg="mod">
          <ac:chgData name="Manore, Brienna" userId="613c73e8-5068-4eff-a9d5-c658aedc1a85" providerId="ADAL" clId="{A376101C-744E-4D42-8294-BEBF60B11F4C}" dt="2024-08-21T21:41:33.250" v="10" actId="1076"/>
          <ac:picMkLst>
            <pc:docMk/>
            <pc:sldMk cId="1677562984" sldId="264"/>
            <ac:picMk id="36" creationId="{00000000-0000-0000-0000-000000000000}"/>
          </ac:picMkLst>
        </pc:picChg>
      </pc:sldChg>
      <pc:sldChg chg="modSp">
        <pc:chgData name="Manore, Brienna" userId="613c73e8-5068-4eff-a9d5-c658aedc1a85" providerId="ADAL" clId="{A376101C-744E-4D42-8294-BEBF60B11F4C}" dt="2024-08-21T21:41:14.765" v="4" actId="1076"/>
        <pc:sldMkLst>
          <pc:docMk/>
          <pc:sldMk cId="1584079578" sldId="265"/>
        </pc:sldMkLst>
        <pc:spChg chg="mod">
          <ac:chgData name="Manore, Brienna" userId="613c73e8-5068-4eff-a9d5-c658aedc1a85" providerId="ADAL" clId="{A376101C-744E-4D42-8294-BEBF60B11F4C}" dt="2024-08-21T21:41:11.749" v="3" actId="1076"/>
          <ac:spMkLst>
            <pc:docMk/>
            <pc:sldMk cId="1584079578" sldId="265"/>
            <ac:spMk id="11" creationId="{00000000-0000-0000-0000-000000000000}"/>
          </ac:spMkLst>
        </pc:spChg>
        <pc:spChg chg="mod">
          <ac:chgData name="Manore, Brienna" userId="613c73e8-5068-4eff-a9d5-c658aedc1a85" providerId="ADAL" clId="{A376101C-744E-4D42-8294-BEBF60B11F4C}" dt="2024-08-21T21:41:14.765" v="4" actId="1076"/>
          <ac:spMkLst>
            <pc:docMk/>
            <pc:sldMk cId="1584079578" sldId="265"/>
            <ac:spMk id="12" creationId="{00000000-0000-0000-0000-000000000000}"/>
          </ac:spMkLst>
        </pc:spChg>
        <pc:spChg chg="mod">
          <ac:chgData name="Manore, Brienna" userId="613c73e8-5068-4eff-a9d5-c658aedc1a85" providerId="ADAL" clId="{A376101C-744E-4D42-8294-BEBF60B11F4C}" dt="2024-08-21T21:41:09.524" v="2" actId="1076"/>
          <ac:spMkLst>
            <pc:docMk/>
            <pc:sldMk cId="1584079578" sldId="265"/>
            <ac:spMk id="13" creationId="{00000000-0000-0000-0000-000000000000}"/>
          </ac:spMkLst>
        </pc:spChg>
      </pc:sldChg>
      <pc:sldChg chg="modSp">
        <pc:chgData name="Manore, Brienna" userId="613c73e8-5068-4eff-a9d5-c658aedc1a85" providerId="ADAL" clId="{A376101C-744E-4D42-8294-BEBF60B11F4C}" dt="2024-08-21T21:41:48.706" v="14" actId="1076"/>
        <pc:sldMkLst>
          <pc:docMk/>
          <pc:sldMk cId="2134096604" sldId="270"/>
        </pc:sldMkLst>
        <pc:picChg chg="mod">
          <ac:chgData name="Manore, Brienna" userId="613c73e8-5068-4eff-a9d5-c658aedc1a85" providerId="ADAL" clId="{A376101C-744E-4D42-8294-BEBF60B11F4C}" dt="2024-08-21T21:41:46.459" v="13" actId="1076"/>
          <ac:picMkLst>
            <pc:docMk/>
            <pc:sldMk cId="2134096604" sldId="270"/>
            <ac:picMk id="3" creationId="{00000000-0000-0000-0000-000000000000}"/>
          </ac:picMkLst>
        </pc:picChg>
        <pc:picChg chg="mod">
          <ac:chgData name="Manore, Brienna" userId="613c73e8-5068-4eff-a9d5-c658aedc1a85" providerId="ADAL" clId="{A376101C-744E-4D42-8294-BEBF60B11F4C}" dt="2024-08-21T21:41:48.706" v="14" actId="1076"/>
          <ac:picMkLst>
            <pc:docMk/>
            <pc:sldMk cId="2134096604" sldId="270"/>
            <ac:picMk id="4" creationId="{00000000-0000-0000-0000-000000000000}"/>
          </ac:picMkLst>
        </pc:picChg>
        <pc:picChg chg="mod">
          <ac:chgData name="Manore, Brienna" userId="613c73e8-5068-4eff-a9d5-c658aedc1a85" providerId="ADAL" clId="{A376101C-744E-4D42-8294-BEBF60B11F4C}" dt="2024-08-21T21:41:44.567" v="12" actId="1076"/>
          <ac:picMkLst>
            <pc:docMk/>
            <pc:sldMk cId="2134096604" sldId="270"/>
            <ac:picMk id="20" creationId="{00000000-0000-0000-0000-000000000000}"/>
          </ac:picMkLst>
        </pc:picChg>
      </pc:sldChg>
      <pc:sldChg chg="modSp">
        <pc:chgData name="Manore, Brienna" userId="613c73e8-5068-4eff-a9d5-c658aedc1a85" providerId="ADAL" clId="{A376101C-744E-4D42-8294-BEBF60B11F4C}" dt="2024-08-21T21:42:18.130" v="21" actId="1076"/>
        <pc:sldMkLst>
          <pc:docMk/>
          <pc:sldMk cId="615570836" sldId="271"/>
        </pc:sldMkLst>
        <pc:spChg chg="mod">
          <ac:chgData name="Manore, Brienna" userId="613c73e8-5068-4eff-a9d5-c658aedc1a85" providerId="ADAL" clId="{A376101C-744E-4D42-8294-BEBF60B11F4C}" dt="2024-08-21T21:42:04.622" v="17" actId="1076"/>
          <ac:spMkLst>
            <pc:docMk/>
            <pc:sldMk cId="615570836" sldId="271"/>
            <ac:spMk id="9" creationId="{00000000-0000-0000-0000-000000000000}"/>
          </ac:spMkLst>
        </pc:spChg>
        <pc:spChg chg="mod">
          <ac:chgData name="Manore, Brienna" userId="613c73e8-5068-4eff-a9d5-c658aedc1a85" providerId="ADAL" clId="{A376101C-744E-4D42-8294-BEBF60B11F4C}" dt="2024-08-21T21:42:09.444" v="18" actId="1076"/>
          <ac:spMkLst>
            <pc:docMk/>
            <pc:sldMk cId="615570836" sldId="271"/>
            <ac:spMk id="10" creationId="{00000000-0000-0000-0000-000000000000}"/>
          </ac:spMkLst>
        </pc:spChg>
        <pc:spChg chg="mod">
          <ac:chgData name="Manore, Brienna" userId="613c73e8-5068-4eff-a9d5-c658aedc1a85" providerId="ADAL" clId="{A376101C-744E-4D42-8294-BEBF60B11F4C}" dt="2024-08-21T21:42:18.130" v="21" actId="1076"/>
          <ac:spMkLst>
            <pc:docMk/>
            <pc:sldMk cId="615570836" sldId="271"/>
            <ac:spMk id="13" creationId="{00000000-0000-0000-0000-000000000000}"/>
          </ac:spMkLst>
        </pc:spChg>
        <pc:spChg chg="mod">
          <ac:chgData name="Manore, Brienna" userId="613c73e8-5068-4eff-a9d5-c658aedc1a85" providerId="ADAL" clId="{A376101C-744E-4D42-8294-BEBF60B11F4C}" dt="2024-08-21T21:42:12.212" v="19" actId="1076"/>
          <ac:spMkLst>
            <pc:docMk/>
            <pc:sldMk cId="615570836" sldId="271"/>
            <ac:spMk id="17" creationId="{00000000-0000-0000-0000-000000000000}"/>
          </ac:spMkLst>
        </pc:spChg>
      </pc:sldChg>
      <pc:sldChg chg="modSp">
        <pc:chgData name="Manore, Brienna" userId="613c73e8-5068-4eff-a9d5-c658aedc1a85" providerId="ADAL" clId="{A376101C-744E-4D42-8294-BEBF60B11F4C}" dt="2024-08-21T21:42:42.654" v="28" actId="1076"/>
        <pc:sldMkLst>
          <pc:docMk/>
          <pc:sldMk cId="4194442564" sldId="274"/>
        </pc:sldMkLst>
        <pc:spChg chg="mod">
          <ac:chgData name="Manore, Brienna" userId="613c73e8-5068-4eff-a9d5-c658aedc1a85" providerId="ADAL" clId="{A376101C-744E-4D42-8294-BEBF60B11F4C}" dt="2024-08-21T21:42:37.446" v="27" actId="1076"/>
          <ac:spMkLst>
            <pc:docMk/>
            <pc:sldMk cId="4194442564" sldId="274"/>
            <ac:spMk id="10" creationId="{00000000-0000-0000-0000-000000000000}"/>
          </ac:spMkLst>
        </pc:spChg>
        <pc:spChg chg="mod">
          <ac:chgData name="Manore, Brienna" userId="613c73e8-5068-4eff-a9d5-c658aedc1a85" providerId="ADAL" clId="{A376101C-744E-4D42-8294-BEBF60B11F4C}" dt="2024-08-21T21:42:33.772" v="25" actId="1076"/>
          <ac:spMkLst>
            <pc:docMk/>
            <pc:sldMk cId="4194442564" sldId="274"/>
            <ac:spMk id="11" creationId="{00000000-0000-0000-0000-000000000000}"/>
          </ac:spMkLst>
        </pc:spChg>
        <pc:spChg chg="mod">
          <ac:chgData name="Manore, Brienna" userId="613c73e8-5068-4eff-a9d5-c658aedc1a85" providerId="ADAL" clId="{A376101C-744E-4D42-8294-BEBF60B11F4C}" dt="2024-08-21T21:42:28.813" v="23" actId="1076"/>
          <ac:spMkLst>
            <pc:docMk/>
            <pc:sldMk cId="4194442564" sldId="274"/>
            <ac:spMk id="13" creationId="{00000000-0000-0000-0000-000000000000}"/>
          </ac:spMkLst>
        </pc:spChg>
        <pc:spChg chg="mod">
          <ac:chgData name="Manore, Brienna" userId="613c73e8-5068-4eff-a9d5-c658aedc1a85" providerId="ADAL" clId="{A376101C-744E-4D42-8294-BEBF60B11F4C}" dt="2024-08-21T21:42:35.778" v="26" actId="1076"/>
          <ac:spMkLst>
            <pc:docMk/>
            <pc:sldMk cId="4194442564" sldId="274"/>
            <ac:spMk id="17" creationId="{00000000-0000-0000-0000-000000000000}"/>
          </ac:spMkLst>
        </pc:spChg>
        <pc:picChg chg="mod">
          <ac:chgData name="Manore, Brienna" userId="613c73e8-5068-4eff-a9d5-c658aedc1a85" providerId="ADAL" clId="{A376101C-744E-4D42-8294-BEBF60B11F4C}" dt="2024-08-21T21:42:42.654" v="28" actId="1076"/>
          <ac:picMkLst>
            <pc:docMk/>
            <pc:sldMk cId="4194442564" sldId="274"/>
            <ac:picMk id="4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8C279-9FA2-4224-95C2-68A7597E4E0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D1582-07FE-4E3D-8394-4F86A1FB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40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81F5E-DBE3-4A8C-B5D9-3A4B339E3FD6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A025E-6DD9-4B49-ABDD-A94BC3F4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47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A025E-6DD9-4B49-ABDD-A94BC3F408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6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A025E-6DD9-4B49-ABDD-A94BC3F408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03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Military Times has named UMSL to its “Best for Vets” list for six consecutive years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News &amp; World Report rankings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#96 (tie) in Social Mobility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#140 (tie) in Top Public Universities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#52 (tie) in Best Online Bachelor’s Programs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 Insider ranked UMSL #1 in Missouri for affordability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 Value Colleges ranked UMSL #5 on “50 Best Colleges for Adult Education”</a:t>
            </a:r>
          </a:p>
          <a:p>
            <a:pPr lvl="0"/>
            <a:r>
              <a:rPr lang="en-US" dirty="0"/>
              <a:t>UMSL’s international undergraduate business program has been ranked in the top 25 nationally by </a:t>
            </a:r>
            <a:r>
              <a:rPr lang="en-US" i="1" dirty="0"/>
              <a:t>U.S. News and World Report</a:t>
            </a:r>
            <a:r>
              <a:rPr lang="en-US" dirty="0"/>
              <a:t> for 17 consecutive years.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dirty="0"/>
              <a:t>UMSL is designated as a </a:t>
            </a:r>
            <a:r>
              <a:rPr lang="en-US" dirty="0" err="1"/>
              <a:t>NSA</a:t>
            </a:r>
            <a:r>
              <a:rPr lang="en-US" dirty="0"/>
              <a:t>/DHS Center of Academic Excellence in Cyber Defense Education and also holds the only CAE-</a:t>
            </a:r>
            <a:r>
              <a:rPr lang="en-US" dirty="0" err="1"/>
              <a:t>CDE</a:t>
            </a:r>
            <a:r>
              <a:rPr lang="en-US" dirty="0"/>
              <a:t> Security Policy Development and Compliance focus area</a:t>
            </a:r>
            <a:r>
              <a:rPr lang="en-US" b="1" dirty="0"/>
              <a:t> </a:t>
            </a:r>
            <a:r>
              <a:rPr lang="en-US" dirty="0"/>
              <a:t>designation in the Midwest.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A025E-6DD9-4B49-ABDD-A94BC3F408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91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A025E-6DD9-4B49-ABDD-A94BC3F408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72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A025E-6DD9-4B49-ABDD-A94BC3F408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71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A025E-6DD9-4B49-ABDD-A94BC3F408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54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A025E-6DD9-4B49-ABDD-A94BC3F408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27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A025E-6DD9-4B49-ABDD-A94BC3F408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92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1B926-DD5D-E742-9BB9-13D0CD99AE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781" y="1092866"/>
            <a:ext cx="5879690" cy="2387600"/>
          </a:xfrm>
          <a:prstGeom prst="rect">
            <a:avLst/>
          </a:prstGeom>
        </p:spPr>
        <p:txBody>
          <a:bodyPr anchor="b"/>
          <a:lstStyle>
            <a:lvl1pPr algn="l">
              <a:defRPr sz="4000" b="1" i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26D3C-CCB1-E742-8E86-9A33C9CFDC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1781" y="3480466"/>
            <a:ext cx="492149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Optional Secondary Heading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5135563"/>
            <a:ext cx="4922260" cy="38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Presented by: Presenter Name &amp; Second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53812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F40C6-49B5-DD4B-857E-E931B111A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239" y="699422"/>
            <a:ext cx="6811297" cy="1325563"/>
          </a:xfrm>
          <a:prstGeom prst="rect">
            <a:avLst/>
          </a:prstGeom>
        </p:spPr>
        <p:txBody>
          <a:bodyPr/>
          <a:lstStyle>
            <a:lvl1pPr>
              <a:defRPr sz="3600" b="1" spc="-15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7B19A-7458-8249-8A15-AAC1181AC4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4238" y="2024985"/>
            <a:ext cx="6811297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48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37752" y="807996"/>
            <a:ext cx="6826829" cy="6159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 baseline="0">
                <a:solidFill>
                  <a:srgbClr val="A700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600" b="1" spc="-150" dirty="0">
                <a:solidFill>
                  <a:srgbClr val="A7002E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Slide Heading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B3D396-3712-AE4C-8759-7C140ADCB71E}"/>
              </a:ext>
            </a:extLst>
          </p:cNvPr>
          <p:cNvSpPr/>
          <p:nvPr userDrawn="1"/>
        </p:nvSpPr>
        <p:spPr>
          <a:xfrm rot="5400000" flipV="1">
            <a:off x="58997" y="1189700"/>
            <a:ext cx="1160204" cy="58997"/>
          </a:xfrm>
          <a:prstGeom prst="rect">
            <a:avLst/>
          </a:prstGeom>
          <a:solidFill>
            <a:srgbClr val="D39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81997" y="2093803"/>
            <a:ext cx="5915686" cy="3416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consectetur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adipiscing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elit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Aenean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elit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mauris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Proin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auctor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justo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porttitor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porta,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arcu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nunc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luctus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massa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sit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lobortis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lectus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nibh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vel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erat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vehicula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ultricies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Cras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vehicula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augue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Donec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commodo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nulla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ullamcorper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porttitor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Mauris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finibus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egestas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vestibulum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Proin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venenatis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ex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felis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in gravida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purus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mattis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Phasellus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tellus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orci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rutrum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ac libero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dignissim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euismod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nisl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Suspendisse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ornare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nisl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Pellentesque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laoreet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ligula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malesuada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dui a convallis cursus.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Etiam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sagittis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massa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sem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facilisis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felis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tempor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8188" y="1296917"/>
            <a:ext cx="6826250" cy="37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Secondary Heading</a:t>
            </a:r>
          </a:p>
        </p:txBody>
      </p:sp>
    </p:spTree>
    <p:extLst>
      <p:ext uri="{BB962C8B-B14F-4D97-AF65-F5344CB8AC3E}">
        <p14:creationId xmlns:p14="http://schemas.microsoft.com/office/powerpoint/2010/main" val="96129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F40C6-49B5-DD4B-857E-E931B111A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239" y="699422"/>
            <a:ext cx="1136733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spc="-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7B19A-7458-8249-8A15-AAC1181AC4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4238" y="2024985"/>
            <a:ext cx="8576635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8FD33-F769-D443-9F78-4D5A6E43F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782" y="5309418"/>
            <a:ext cx="3392424" cy="131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6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81997" y="2093803"/>
            <a:ext cx="5823544" cy="3416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consectetur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adipiscing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elit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Aenean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elit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mauris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Proin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auctor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justo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porttitor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porta,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arcu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nunc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luctus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massa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sit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lobortis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lectus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nibh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vel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erat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vehicula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ultricies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Cras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vehicula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augue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Donec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commodo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nulla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ullamcorper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porttitor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Mauris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finibus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egestas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vestibulum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Proin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venenatis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ex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felis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in gravida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purus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mattis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Phasellus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tellus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orci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rutrum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ac libero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dignissim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euismod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nisl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endParaRPr lang="en-US" dirty="0"/>
          </a:p>
        </p:txBody>
      </p:sp>
      <p:sp>
        <p:nvSpPr>
          <p:cNvPr id="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845300" y="1633538"/>
            <a:ext cx="5346700" cy="35687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3173" y="704347"/>
            <a:ext cx="5892368" cy="4968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Heading</a:t>
            </a:r>
          </a:p>
        </p:txBody>
      </p:sp>
    </p:spTree>
    <p:extLst>
      <p:ext uri="{BB962C8B-B14F-4D97-AF65-F5344CB8AC3E}">
        <p14:creationId xmlns:p14="http://schemas.microsoft.com/office/powerpoint/2010/main" val="258426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81997" y="2093803"/>
            <a:ext cx="5823544" cy="3416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consectetur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adipiscing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elit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Aenean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elit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mauris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Proin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auctor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justo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porttitor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porta,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arcu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nunc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luctus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massa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sit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lobortis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lectus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nibh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vel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erat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vehicula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ultricies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Cras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vehicula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augue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Donec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commodo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nulla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ullamcorper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porttitor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Mauris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finibus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egestas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vestibulum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Proin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venenatis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ex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felis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in gravida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purus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mattis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Phasellus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tellus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orci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rutrum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ac libero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dignissim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euismod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nisl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endParaRPr lang="en-US" dirty="0"/>
          </a:p>
        </p:txBody>
      </p:sp>
      <p:sp>
        <p:nvSpPr>
          <p:cNvPr id="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845300" y="1633538"/>
            <a:ext cx="5346700" cy="35687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3173" y="704347"/>
            <a:ext cx="5892368" cy="4968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 baseline="0">
                <a:solidFill>
                  <a:srgbClr val="A700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Heading</a:t>
            </a:r>
          </a:p>
        </p:txBody>
      </p:sp>
    </p:spTree>
    <p:extLst>
      <p:ext uri="{BB962C8B-B14F-4D97-AF65-F5344CB8AC3E}">
        <p14:creationId xmlns:p14="http://schemas.microsoft.com/office/powerpoint/2010/main" val="404939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8876" y="995429"/>
            <a:ext cx="7166340" cy="304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Secondary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18876" y="496651"/>
            <a:ext cx="7166340" cy="572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Heading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81996" y="2093803"/>
            <a:ext cx="7946367" cy="3416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consectetur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adipiscing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elit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Aenean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elit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mauris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Proin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auctor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justo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porttitor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porta,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arcu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nunc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luctus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massa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sit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lobortis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lectus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nibh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vel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erat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vehicula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ultricies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Cras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vehicula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augue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Donec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commodo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nulla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ullamcorper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porttitor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Mauris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finibus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egestas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vestibulum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Proin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venenatis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ex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felis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in gravida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purus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mattis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Phasellus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tellus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orci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rutrum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ac libero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dignissim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euismod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nisl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Suspendisse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ornare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nisl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Pellentesque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laoreet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ligula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malesuada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dui a convallis cursus.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Etiam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sagittis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massa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sem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facilisis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felis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tempor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8876" y="995429"/>
            <a:ext cx="7166340" cy="304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spc="0" baseline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Secondary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18876" y="496651"/>
            <a:ext cx="7166340" cy="572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 baseline="0">
                <a:solidFill>
                  <a:srgbClr val="A700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Heading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81996" y="2093803"/>
            <a:ext cx="7946367" cy="3416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consectetur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adipiscing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elit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Aenean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elit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mauris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Proin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auctor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justo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porttitor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porta,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arcu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nunc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luctus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massa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sit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lobortis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lectus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nibh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vel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erat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vehicula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ultricies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Cras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vehicula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augue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Donec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commodo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nulla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ullamcorper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porttitor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Mauris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finibus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egestas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vestibulum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Proin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venenatis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ex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felis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in gravida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purus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mattis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Phasellus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tellus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orci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rutrum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ac libero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dignissim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euismod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nisl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Suspendisse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ornare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nisl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Pellentesque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laoreet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ligula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malesuada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dui a convallis cursus.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Etiam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sagittis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massa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sem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facilisis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felis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tempor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6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8876" y="995429"/>
            <a:ext cx="6608199" cy="304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spc="0" baseline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Secondary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18876" y="496651"/>
            <a:ext cx="6608199" cy="572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 baseline="0">
                <a:solidFill>
                  <a:srgbClr val="A700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Heading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81997" y="2093803"/>
            <a:ext cx="6545078" cy="3416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consectetur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adipiscing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elit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Aenean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elit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mauris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Proin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auctor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justo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porttitor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porta,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arcu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nunc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luctus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massa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sit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lobortis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lectus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nibh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vel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erat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vehicula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ultricies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Cras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vehicula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augue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Donec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commodo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nulla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ullamcorper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porttitor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Mauris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finibus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egestas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vestibulum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Proin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venenatis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ex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felis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in gravida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purus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mattis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Phasellus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tellus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orci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rutrum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ac libero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dignissim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euismod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nisl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Suspendisse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ornare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nisl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Pellentesque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laoreet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ligula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malesuada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dui a convallis cursus.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Etiam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sagittis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massa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sem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eget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facilisis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felis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tempor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657878" y="0"/>
            <a:ext cx="4534122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42584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A0A4D4-4F0D-4B41-B784-B7D13416AB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18" y="0"/>
            <a:ext cx="4538382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68FD33-F769-D443-9F78-4D5A6E43F01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982" y="4837470"/>
            <a:ext cx="4743018" cy="183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7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70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427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996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7B35CF-223B-5B42-9779-FAF677BEC4EB}"/>
              </a:ext>
            </a:extLst>
          </p:cNvPr>
          <p:cNvSpPr/>
          <p:nvPr userDrawn="1"/>
        </p:nvSpPr>
        <p:spPr>
          <a:xfrm>
            <a:off x="0" y="470524"/>
            <a:ext cx="7983794" cy="930766"/>
          </a:xfrm>
          <a:prstGeom prst="rect">
            <a:avLst/>
          </a:prstGeom>
          <a:solidFill>
            <a:srgbClr val="A7002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2D7E72-A55A-F141-B555-C1048730F2A7}"/>
              </a:ext>
            </a:extLst>
          </p:cNvPr>
          <p:cNvSpPr/>
          <p:nvPr userDrawn="1"/>
        </p:nvSpPr>
        <p:spPr>
          <a:xfrm>
            <a:off x="358090" y="311468"/>
            <a:ext cx="45719" cy="1274326"/>
          </a:xfrm>
          <a:prstGeom prst="rect">
            <a:avLst/>
          </a:prstGeom>
          <a:solidFill>
            <a:srgbClr val="D3952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779D95-7CBF-8648-9CFB-C1F630B84F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782" y="5309418"/>
            <a:ext cx="3388217" cy="131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2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2D7E72-A55A-F141-B555-C1048730F2A7}"/>
              </a:ext>
            </a:extLst>
          </p:cNvPr>
          <p:cNvSpPr/>
          <p:nvPr userDrawn="1"/>
        </p:nvSpPr>
        <p:spPr>
          <a:xfrm>
            <a:off x="358090" y="311468"/>
            <a:ext cx="45719" cy="1274326"/>
          </a:xfrm>
          <a:prstGeom prst="rect">
            <a:avLst/>
          </a:prstGeom>
          <a:solidFill>
            <a:srgbClr val="D3952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779D95-7CBF-8648-9CFB-C1F630B84F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782" y="5309418"/>
            <a:ext cx="3388217" cy="131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8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7B35CF-223B-5B42-9779-FAF677BEC4EB}"/>
              </a:ext>
            </a:extLst>
          </p:cNvPr>
          <p:cNvSpPr/>
          <p:nvPr userDrawn="1"/>
        </p:nvSpPr>
        <p:spPr>
          <a:xfrm>
            <a:off x="0" y="470524"/>
            <a:ext cx="7983794" cy="930766"/>
          </a:xfrm>
          <a:prstGeom prst="rect">
            <a:avLst/>
          </a:prstGeom>
          <a:solidFill>
            <a:srgbClr val="A7002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2D7E72-A55A-F141-B555-C1048730F2A7}"/>
              </a:ext>
            </a:extLst>
          </p:cNvPr>
          <p:cNvSpPr/>
          <p:nvPr userDrawn="1"/>
        </p:nvSpPr>
        <p:spPr>
          <a:xfrm>
            <a:off x="358090" y="311468"/>
            <a:ext cx="45719" cy="1274326"/>
          </a:xfrm>
          <a:prstGeom prst="rect">
            <a:avLst/>
          </a:prstGeom>
          <a:solidFill>
            <a:srgbClr val="D3952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779D95-7CBF-8648-9CFB-C1F630B84F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782" y="5309418"/>
            <a:ext cx="3388217" cy="131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2D7E72-A55A-F141-B555-C1048730F2A7}"/>
              </a:ext>
            </a:extLst>
          </p:cNvPr>
          <p:cNvSpPr/>
          <p:nvPr userDrawn="1"/>
        </p:nvSpPr>
        <p:spPr>
          <a:xfrm>
            <a:off x="358090" y="311468"/>
            <a:ext cx="45719" cy="1274326"/>
          </a:xfrm>
          <a:prstGeom prst="rect">
            <a:avLst/>
          </a:prstGeom>
          <a:solidFill>
            <a:srgbClr val="D3952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779D95-7CBF-8648-9CFB-C1F630B84F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782" y="5309418"/>
            <a:ext cx="3388217" cy="131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0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ceapps.uconn.edu/credit_transfer_databas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umsl.edu/acp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cp@umsl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AEB0D2-71EB-294A-B78F-8274490E4261}"/>
              </a:ext>
            </a:extLst>
          </p:cNvPr>
          <p:cNvSpPr/>
          <p:nvPr/>
        </p:nvSpPr>
        <p:spPr>
          <a:xfrm>
            <a:off x="0" y="0"/>
            <a:ext cx="772815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283066-D05B-C54C-BE03-B2FDA61764A7}"/>
              </a:ext>
            </a:extLst>
          </p:cNvPr>
          <p:cNvSpPr txBox="1"/>
          <p:nvPr/>
        </p:nvSpPr>
        <p:spPr>
          <a:xfrm>
            <a:off x="1315564" y="2012746"/>
            <a:ext cx="708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A4A96D-E15C-EF44-BE75-32DAB027D164}"/>
              </a:ext>
            </a:extLst>
          </p:cNvPr>
          <p:cNvSpPr txBox="1"/>
          <p:nvPr/>
        </p:nvSpPr>
        <p:spPr>
          <a:xfrm>
            <a:off x="643211" y="3429000"/>
            <a:ext cx="5599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 strategic partnership with the University of Missouri-St. Louis to support your success through education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ED677D-3FB2-474C-A4F0-EE93D518B5AF}"/>
              </a:ext>
            </a:extLst>
          </p:cNvPr>
          <p:cNvSpPr/>
          <p:nvPr/>
        </p:nvSpPr>
        <p:spPr>
          <a:xfrm rot="5400000" flipV="1">
            <a:off x="-1354234" y="3025502"/>
            <a:ext cx="3303639" cy="45719"/>
          </a:xfrm>
          <a:prstGeom prst="rect">
            <a:avLst/>
          </a:prstGeom>
          <a:solidFill>
            <a:srgbClr val="D39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CC8C23-4918-2A4F-B06C-8B695C1173A1}"/>
              </a:ext>
            </a:extLst>
          </p:cNvPr>
          <p:cNvSpPr txBox="1"/>
          <p:nvPr/>
        </p:nvSpPr>
        <p:spPr>
          <a:xfrm>
            <a:off x="320445" y="481292"/>
            <a:ext cx="98967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High Schools &amp; </a:t>
            </a:r>
          </a:p>
          <a:p>
            <a:r>
              <a:rPr lang="en-US" sz="5400" b="1" spc="-15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UMSL’s ACP: </a:t>
            </a:r>
          </a:p>
          <a:p>
            <a:r>
              <a:rPr lang="en-US" sz="5400" b="1" spc="-15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Learning Together</a:t>
            </a:r>
          </a:p>
        </p:txBody>
      </p:sp>
    </p:spTree>
    <p:extLst>
      <p:ext uri="{BB962C8B-B14F-4D97-AF65-F5344CB8AC3E}">
        <p14:creationId xmlns:p14="http://schemas.microsoft.com/office/powerpoint/2010/main" val="383996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71"/>
    </mc:Choice>
    <mc:Fallback xmlns="">
      <p:transition spd="slow" advTm="1357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16200000">
            <a:off x="10329918" y="1189254"/>
            <a:ext cx="1113968" cy="2669188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43500" y="3084428"/>
            <a:ext cx="4977996" cy="2221988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6200000">
            <a:off x="10570987" y="1166741"/>
            <a:ext cx="1113968" cy="2128057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094719" y="1081400"/>
            <a:ext cx="1097280" cy="1097280"/>
          </a:xfrm>
          <a:prstGeom prst="ellipse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0327" y="1802850"/>
            <a:ext cx="6065214" cy="379112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Tier 1, public research university located in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St. Louis County, Missouri</a:t>
            </a:r>
          </a:p>
          <a:p>
            <a:pPr marL="971550" lvl="1" indent="-28575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Part of the University of Missouri System (Mizzou, S&amp;T &amp; UMKC) with nearly 70,000 students enrolled across all campuses</a:t>
            </a:r>
          </a:p>
          <a:p>
            <a:pPr marL="971550" lvl="1" indent="-28575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UMSL established 1963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Known for a diverse student body, with more than 75,000 alumni calling the St. Louis region home</a:t>
            </a:r>
          </a:p>
          <a:p>
            <a:pPr marL="971550" lvl="1" indent="-28575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 educate and graduate diverse students as they seek different and better lives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Award-winning faculty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Offer 60 bachelors, 30 master’s and 17 doctoral programs 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4696" y="1966864"/>
            <a:ext cx="4847303" cy="3235373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540327" y="6032088"/>
            <a:ext cx="7571286" cy="6963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77777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2857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41 undergraduate and 44 graduate certificates</a:t>
            </a:r>
          </a:p>
        </p:txBody>
      </p:sp>
    </p:spTree>
    <p:extLst>
      <p:ext uri="{BB962C8B-B14F-4D97-AF65-F5344CB8AC3E}">
        <p14:creationId xmlns:p14="http://schemas.microsoft.com/office/powerpoint/2010/main" val="158407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57"/>
    </mc:Choice>
    <mc:Fallback xmlns="">
      <p:transition spd="slow" advTm="2875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9032777" y="110908"/>
            <a:ext cx="1785887" cy="1515358"/>
          </a:xfrm>
          <a:prstGeom prst="rect">
            <a:avLst/>
          </a:prstGeom>
          <a:solidFill>
            <a:srgbClr val="A70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0" y="1365601"/>
            <a:ext cx="3724275" cy="27527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64" y="3736449"/>
            <a:ext cx="1430594" cy="1430594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13173" y="704347"/>
            <a:ext cx="3706427" cy="496885"/>
          </a:xfrm>
        </p:spPr>
        <p:txBody>
          <a:bodyPr/>
          <a:lstStyle/>
          <a:p>
            <a:r>
              <a:rPr lang="en-US" dirty="0"/>
              <a:t>Points of Pride</a:t>
            </a:r>
          </a:p>
        </p:txBody>
      </p:sp>
      <p:sp>
        <p:nvSpPr>
          <p:cNvPr id="6" name="Oval 5"/>
          <p:cNvSpPr/>
          <p:nvPr/>
        </p:nvSpPr>
        <p:spPr>
          <a:xfrm>
            <a:off x="5001022" y="682088"/>
            <a:ext cx="1005840" cy="1005840"/>
          </a:xfrm>
          <a:prstGeom prst="ellipse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845" y="2768828"/>
            <a:ext cx="1265808" cy="11781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4997" y="1917700"/>
            <a:ext cx="1785887" cy="2221988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6" y="3443298"/>
            <a:ext cx="3407739" cy="33175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8798" y="5079128"/>
            <a:ext cx="2857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-150" normalizeH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100</a:t>
            </a:r>
            <a:endParaRPr lang="en-US" sz="6600" spc="-150" normalizeH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0" y="5594350"/>
            <a:ext cx="2857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Social Mobility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4997" y="2192783"/>
            <a:ext cx="1785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-150" normalizeH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</a:t>
            </a:r>
            <a:r>
              <a:rPr lang="en-US" sz="9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150" normalizeH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  <a:endParaRPr lang="en-US" sz="6600" spc="-150" normalizeH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4997" y="2797752"/>
            <a:ext cx="178588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News</a:t>
            </a:r>
          </a:p>
          <a:p>
            <a:pPr algn="ctr">
              <a:lnSpc>
                <a:spcPts val="21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Public University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49" y="1900227"/>
            <a:ext cx="3566160" cy="412480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045344" y="955936"/>
            <a:ext cx="133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50" normalizeH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  <a:endParaRPr lang="en-US" sz="6000" spc="-150" normalizeH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95486" y="847289"/>
            <a:ext cx="2857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graduates work in the St. Louis Region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055" y="4204079"/>
            <a:ext cx="740611" cy="103850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879504" y="4285130"/>
            <a:ext cx="2102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150" normalizeH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spc="-15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</a:t>
            </a:r>
            <a:r>
              <a:rPr lang="en-US" sz="2800" b="1" spc="-150" normalizeH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3%</a:t>
            </a:r>
            <a:endParaRPr lang="en-US" sz="2800" spc="-150" normalizeH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879504" y="4666334"/>
            <a:ext cx="2350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Business Administration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277592" y="2715243"/>
            <a:ext cx="1538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150" normalizeH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b="1" spc="-15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 </a:t>
            </a:r>
            <a:r>
              <a:rPr lang="en-US" sz="2800" b="1" spc="-150" normalizeH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spc="-150" normalizeH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277591" y="3068737"/>
            <a:ext cx="14710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Missouri for online education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900" y="-76749"/>
            <a:ext cx="292608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6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82"/>
    </mc:Choice>
    <mc:Fallback xmlns="">
      <p:transition spd="slow" advTm="2938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8082011" y="5468918"/>
            <a:ext cx="1097280" cy="1097280"/>
          </a:xfrm>
          <a:prstGeom prst="ellipse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27342" y="3294786"/>
            <a:ext cx="5464658" cy="2020951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59" y="3680795"/>
            <a:ext cx="3825901" cy="254900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9414476" y="1765376"/>
            <a:ext cx="1097280" cy="1097280"/>
          </a:xfrm>
          <a:prstGeom prst="ellipse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127197" y="1041557"/>
            <a:ext cx="1113968" cy="2221988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0326" y="1802849"/>
            <a:ext cx="7306501" cy="421470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A7002E"/>
                </a:solidFill>
              </a:rPr>
              <a:t>College of Arts and Sciences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A7002E"/>
                </a:solidFill>
              </a:rPr>
              <a:t>College of Business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A7002E"/>
                </a:solidFill>
              </a:rPr>
              <a:t>College of Education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A7002E"/>
                </a:solidFill>
              </a:rPr>
              <a:t>School of Fine and Performing 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College of Nursing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College of Optometry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Honors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School of Social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Joint Engineering Program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UMSL Schools and Colleges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2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382">
            <a:off x="9591602" y="99501"/>
            <a:ext cx="2566227" cy="2349461"/>
          </a:xfrm>
          <a:prstGeom prst="rect">
            <a:avLst/>
          </a:prstGeom>
        </p:spPr>
      </p:pic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12853" y="2386794"/>
            <a:ext cx="3618688" cy="2415324"/>
          </a:xfrm>
        </p:spPr>
      </p:pic>
    </p:spTree>
    <p:extLst>
      <p:ext uri="{BB962C8B-B14F-4D97-AF65-F5344CB8AC3E}">
        <p14:creationId xmlns:p14="http://schemas.microsoft.com/office/powerpoint/2010/main" val="213409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91"/>
    </mc:Choice>
    <mc:Fallback xmlns="">
      <p:transition spd="slow" advTm="2699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9515290" y="1834031"/>
            <a:ext cx="1097280" cy="1097280"/>
          </a:xfrm>
          <a:prstGeom prst="ellipse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128656" y="3916286"/>
            <a:ext cx="1097280" cy="1097280"/>
          </a:xfrm>
          <a:prstGeom prst="ellipse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112449" y="1041557"/>
            <a:ext cx="1113968" cy="2221988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0326" y="1555385"/>
            <a:ext cx="7306501" cy="48319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Save Money</a:t>
            </a:r>
          </a:p>
          <a:p>
            <a:pPr marL="971550" lvl="1" indent="-285750"/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school students pay only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$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504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credit hour for current on campus students.  That is a savings of over $400 per credit hour or $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1,512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one 3 credit hour class.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Save Time</a:t>
            </a:r>
          </a:p>
          <a:p>
            <a:pPr marL="971550" lvl="1" indent="-28575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95% of colleges and universities accept dual credit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285750"/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credit/course means one less that you will need to take in college (min for 4-year degree is 120 credit hours)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Professor Excellence</a:t>
            </a:r>
          </a:p>
          <a:p>
            <a:pPr marL="971550" lvl="1" indent="-28575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High school instructor is a fully qualified adjunct professor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71550" lvl="1" indent="-28575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nstructors major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is on student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Transferability</a:t>
            </a:r>
          </a:p>
          <a:p>
            <a:pPr marL="971550" lvl="1" indent="-28575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ACP is fully accredited by the National Alliance of Concurrent Enrollment Partnerships increasing the likelihood of transfer. 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3172" y="704347"/>
            <a:ext cx="6635645" cy="496885"/>
          </a:xfrm>
        </p:spPr>
        <p:txBody>
          <a:bodyPr/>
          <a:lstStyle/>
          <a:p>
            <a:r>
              <a:rPr lang="en-US" dirty="0"/>
              <a:t>Why Choose ACP Dual Credit?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75" y="1338163"/>
            <a:ext cx="2809875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207" y="3115282"/>
            <a:ext cx="19907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4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52"/>
    </mc:Choice>
    <mc:Fallback xmlns="">
      <p:transition spd="slow" advTm="8235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0326" y="1802849"/>
            <a:ext cx="5695374" cy="485425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Resources</a:t>
            </a:r>
          </a:p>
          <a:p>
            <a:pPr marL="971550" lvl="1" indent="-285750"/>
            <a:r>
              <a:rPr lang="en-US" sz="2800" dirty="0"/>
              <a:t>National database provide by UCONN</a:t>
            </a:r>
          </a:p>
          <a:p>
            <a:pPr marL="1428750" lvl="2" indent="-285750"/>
            <a:r>
              <a:rPr lang="en-US" sz="2800" dirty="0">
                <a:hlinkClick r:id="rId3"/>
              </a:rPr>
              <a:t>http://eceapps.uconn.edu/credit_transfer_database/</a:t>
            </a:r>
            <a:endParaRPr lang="en-US" sz="2800" dirty="0"/>
          </a:p>
          <a:p>
            <a:pPr marL="1428750" lvl="2" indent="-285750"/>
            <a:endParaRPr lang="en-US" sz="2800" dirty="0"/>
          </a:p>
          <a:p>
            <a:pPr marL="971550" lvl="1" indent="-285750"/>
            <a:r>
              <a:rPr lang="en-US" sz="2800" dirty="0">
                <a:solidFill>
                  <a:schemeClr val="tx1"/>
                </a:solidFill>
              </a:rPr>
              <a:t>OR contact your prospective institution directly</a:t>
            </a:r>
            <a:r>
              <a:rPr lang="en-US" sz="3000" dirty="0">
                <a:solidFill>
                  <a:schemeClr val="tx1"/>
                </a:solidFill>
              </a:rPr>
              <a:t>.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3173" y="704347"/>
            <a:ext cx="7133654" cy="496885"/>
          </a:xfrm>
        </p:spPr>
        <p:txBody>
          <a:bodyPr/>
          <a:lstStyle/>
          <a:p>
            <a:r>
              <a:rPr lang="en-US" dirty="0"/>
              <a:t>Will my credits transfer? 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r="4062"/>
          <a:stretch>
            <a:fillRect/>
          </a:stretch>
        </p:blipFill>
        <p:spPr>
          <a:xfrm>
            <a:off x="6619669" y="1578887"/>
            <a:ext cx="53467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6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20"/>
    </mc:Choice>
    <mc:Fallback xmlns="">
      <p:transition spd="slow" advTm="3172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6200000">
            <a:off x="10315170" y="743685"/>
            <a:ext cx="1113968" cy="2669188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10365745" y="969535"/>
            <a:ext cx="1113968" cy="2128057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0048" y="3069680"/>
            <a:ext cx="5346700" cy="2221988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6200000">
            <a:off x="10819947" y="2193037"/>
            <a:ext cx="1113968" cy="1659634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050715" y="810760"/>
            <a:ext cx="1097280" cy="1097280"/>
          </a:xfrm>
          <a:prstGeom prst="ellipse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178508" y="1691636"/>
            <a:ext cx="1097280" cy="1097280"/>
          </a:xfrm>
          <a:prstGeom prst="ellipse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0326" y="1634756"/>
            <a:ext cx="5968180" cy="50551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Log in to </a:t>
            </a:r>
            <a:r>
              <a:rPr lang="en-US" sz="2400" dirty="0">
                <a:solidFill>
                  <a:schemeClr val="tx1"/>
                </a:solidFill>
                <a:hlinkClick r:id="rId2"/>
              </a:rPr>
              <a:t>www.umsl.edu/acp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Create an account using Google or Yahoo.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Complete the online application and select your courses.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Then your parent/guardian will get an email with a link to approve.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Finally your ACP high school contact person will approve.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Bills will be mailed by the 17</a:t>
            </a:r>
            <a:r>
              <a:rPr lang="en-US" sz="2400" baseline="30000" dirty="0">
                <a:solidFill>
                  <a:schemeClr val="tx1"/>
                </a:solidFill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 of the month and will be due by the 10</a:t>
            </a:r>
            <a:r>
              <a:rPr lang="en-US" sz="2400" baseline="30000" dirty="0">
                <a:solidFill>
                  <a:schemeClr val="tx1"/>
                </a:solidFill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 of the following month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3173" y="704347"/>
            <a:ext cx="7133654" cy="496885"/>
          </a:xfrm>
        </p:spPr>
        <p:txBody>
          <a:bodyPr/>
          <a:lstStyle/>
          <a:p>
            <a:r>
              <a:rPr lang="en-US" dirty="0"/>
              <a:t>How to Enroll in ACP courses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557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16"/>
    </mc:Choice>
    <mc:Fallback xmlns="">
      <p:transition spd="slow" advTm="7371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0326" y="1802849"/>
            <a:ext cx="6304974" cy="461812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1st Semester Registration </a:t>
            </a:r>
          </a:p>
          <a:p>
            <a:pPr marL="971550" lvl="1" indent="-28575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 August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19th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971550" lvl="1" indent="-28575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Closes September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9th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28575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day to drop - December 1st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9-week semester schools will have a 2</a:t>
            </a:r>
            <a:r>
              <a:rPr lang="en-US" sz="2200" baseline="30000" dirty="0">
                <a:solidFill>
                  <a:schemeClr val="tx1"/>
                </a:solidFill>
              </a:rPr>
              <a:t>nd</a:t>
            </a:r>
            <a:r>
              <a:rPr lang="en-US" sz="2200" dirty="0">
                <a:solidFill>
                  <a:schemeClr val="tx1"/>
                </a:solidFill>
              </a:rPr>
              <a:t> registration period in late October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Semester Registration</a:t>
            </a:r>
          </a:p>
          <a:p>
            <a:pPr marL="971550" lvl="1" indent="-28575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Opens January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6th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28575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Closes February 10th</a:t>
            </a:r>
          </a:p>
          <a:p>
            <a:pPr marL="971550" lvl="1" indent="-28575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day to drop - April 1st</a:t>
            </a:r>
            <a:endParaRPr lang="en-US" sz="3400" dirty="0">
              <a:solidFill>
                <a:schemeClr val="tx1"/>
              </a:solidFill>
            </a:endParaRPr>
          </a:p>
          <a:p>
            <a:pPr marL="971550" lvl="1" indent="-285750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3172" y="704347"/>
            <a:ext cx="8754117" cy="883596"/>
          </a:xfrm>
        </p:spPr>
        <p:txBody>
          <a:bodyPr/>
          <a:lstStyle/>
          <a:p>
            <a:r>
              <a:rPr lang="en-US" spc="-300" dirty="0"/>
              <a:t>Important Dates</a:t>
            </a:r>
          </a:p>
        </p:txBody>
      </p:sp>
    </p:spTree>
    <p:extLst>
      <p:ext uri="{BB962C8B-B14F-4D97-AF65-F5344CB8AC3E}">
        <p14:creationId xmlns:p14="http://schemas.microsoft.com/office/powerpoint/2010/main" val="89257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88"/>
    </mc:Choice>
    <mc:Fallback xmlns="">
      <p:transition spd="slow" advTm="4038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8797885" y="1359927"/>
            <a:ext cx="1113968" cy="2669188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10570987" y="864884"/>
            <a:ext cx="1113968" cy="2128057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6200000">
            <a:off x="10805198" y="1959099"/>
            <a:ext cx="1113968" cy="1659634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726602" y="930882"/>
            <a:ext cx="1097280" cy="1097280"/>
          </a:xfrm>
          <a:prstGeom prst="ellipse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17148" y="3099176"/>
            <a:ext cx="5689600" cy="2221988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178508" y="1691636"/>
            <a:ext cx="1097280" cy="1097280"/>
          </a:xfrm>
          <a:prstGeom prst="ellipse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0326" y="1802850"/>
            <a:ext cx="5695374" cy="34163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Questions? </a:t>
            </a:r>
          </a:p>
          <a:p>
            <a:pPr marL="971550" lvl="1" indent="-285750"/>
            <a:r>
              <a:rPr lang="en-US" sz="3200" dirty="0">
                <a:solidFill>
                  <a:schemeClr val="tx1"/>
                </a:solidFill>
              </a:rPr>
              <a:t>314-516-7005  </a:t>
            </a:r>
          </a:p>
          <a:p>
            <a:pPr marL="971550" lvl="1" indent="-285750"/>
            <a:r>
              <a:rPr lang="en-US" sz="3000" dirty="0">
                <a:solidFill>
                  <a:schemeClr val="tx1"/>
                </a:solidFill>
                <a:hlinkClick r:id="rId3"/>
              </a:rPr>
              <a:t>acp@umsl.edu</a:t>
            </a:r>
            <a:endParaRPr lang="en-US" sz="3000" dirty="0">
              <a:solidFill>
                <a:schemeClr val="tx1"/>
              </a:solidFill>
            </a:endParaRPr>
          </a:p>
          <a:p>
            <a:pPr marL="971550" lvl="1" indent="-285750"/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3173" y="704347"/>
            <a:ext cx="7133654" cy="496885"/>
          </a:xfrm>
        </p:spPr>
        <p:txBody>
          <a:bodyPr/>
          <a:lstStyle/>
          <a:p>
            <a:r>
              <a:rPr lang="en-US" dirty="0"/>
              <a:t>Contact Us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0048" y="1479522"/>
            <a:ext cx="5346700" cy="3568700"/>
          </a:xfrm>
        </p:spPr>
      </p:pic>
    </p:spTree>
    <p:extLst>
      <p:ext uri="{BB962C8B-B14F-4D97-AF65-F5344CB8AC3E}">
        <p14:creationId xmlns:p14="http://schemas.microsoft.com/office/powerpoint/2010/main" val="419444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20"/>
    </mc:Choice>
    <mc:Fallback xmlns="">
      <p:transition spd="slow" advTm="17920"/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Slide with Graph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Slide with Graph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lide with Graph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Slide with Graph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554FC142C8814A830AF3F4A5DBD48D" ma:contentTypeVersion="20" ma:contentTypeDescription="Create a new document." ma:contentTypeScope="" ma:versionID="badd53ac9e7b2d6f61321735b2c71a68">
  <xsd:schema xmlns:xsd="http://www.w3.org/2001/XMLSchema" xmlns:xs="http://www.w3.org/2001/XMLSchema" xmlns:p="http://schemas.microsoft.com/office/2006/metadata/properties" xmlns:ns1="http://schemas.microsoft.com/sharepoint/v3" xmlns:ns3="7a7e2b0d-5990-483f-bd4c-246de40f24a1" xmlns:ns4="3381765e-d517-4656-ae7d-408e616da314" targetNamespace="http://schemas.microsoft.com/office/2006/metadata/properties" ma:root="true" ma:fieldsID="e01e0b22cf001ce0a367394165c363d2" ns1:_="" ns3:_="" ns4:_="">
    <xsd:import namespace="http://schemas.microsoft.com/sharepoint/v3"/>
    <xsd:import namespace="7a7e2b0d-5990-483f-bd4c-246de40f24a1"/>
    <xsd:import namespace="3381765e-d517-4656-ae7d-408e616da3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7e2b0d-5990-483f-bd4c-246de40f2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5" nillable="true" ma:displayName="_activity" ma:hidden="true" ma:internalName="_activity">
      <xsd:simpleType>
        <xsd:restriction base="dms:Note"/>
      </xsd:simpleType>
    </xsd:element>
    <xsd:element name="MediaServiceSystemTags" ma:index="2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1765e-d517-4656-ae7d-408e616da31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7a7e2b0d-5990-483f-bd4c-246de40f24a1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D44BAB-E8F2-43B6-B364-9282E2F638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a7e2b0d-5990-483f-bd4c-246de40f24a1"/>
    <ds:schemaRef ds:uri="3381765e-d517-4656-ae7d-408e616da3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379FF7-8DF1-4A5D-8671-34F3F753719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a7e2b0d-5990-483f-bd4c-246de40f24a1"/>
  </ds:schemaRefs>
</ds:datastoreItem>
</file>

<file path=customXml/itemProps3.xml><?xml version="1.0" encoding="utf-8"?>
<ds:datastoreItem xmlns:ds="http://schemas.openxmlformats.org/officeDocument/2006/customXml" ds:itemID="{BA3AC4DB-4A3B-40CD-87A1-E3526B6278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9528</TotalTime>
  <Words>637</Words>
  <Application>Microsoft Office PowerPoint</Application>
  <PresentationFormat>Widescreen</PresentationFormat>
  <Paragraphs>91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Custom Design</vt:lpstr>
      <vt:lpstr>1_Custom Design</vt:lpstr>
      <vt:lpstr>2_Slide with Graphic</vt:lpstr>
      <vt:lpstr>3_Slide with Graphic</vt:lpstr>
      <vt:lpstr>1_Slide with Graphic</vt:lpstr>
      <vt:lpstr>4_Slide with Graphic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Manore, Brienna</cp:lastModifiedBy>
  <cp:revision>163</cp:revision>
  <dcterms:created xsi:type="dcterms:W3CDTF">2018-10-03T18:10:29Z</dcterms:created>
  <dcterms:modified xsi:type="dcterms:W3CDTF">2024-08-21T21:42:44Z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0x01010010554FC142C8814A830AF3F4A5DBD48D</vt:lpwstr>
  </property>
</Properties>
</file>