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5" r:id="rId1"/>
  </p:sldMasterIdLst>
  <p:notesMasterIdLst>
    <p:notesMasterId r:id="rId12"/>
  </p:notes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76" r:id="rId9"/>
    <p:sldId id="279" r:id="rId10"/>
    <p:sldId id="28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02DEDF-102B-4718-B503-77EB9655D6D4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6E145-347F-4486-A9F0-420B21E726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735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06E145-347F-4486-A9F0-420B21E7260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514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3B23D3-E5BE-4DD2-8ED5-9E7EE2BFF0EB}" type="datetime1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198C-D869-48F2-8349-474C495BD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996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A1407-FFC6-4F01-9EA9-2BBF2888C5D1}" type="datetime1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198C-D869-48F2-8349-474C495BD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668024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A1407-FFC6-4F01-9EA9-2BBF2888C5D1}" type="datetime1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198C-D869-48F2-8349-474C495BD70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20473008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A1407-FFC6-4F01-9EA9-2BBF2888C5D1}" type="datetime1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198C-D869-48F2-8349-474C495BD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186169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A1407-FFC6-4F01-9EA9-2BBF2888C5D1}" type="datetime1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198C-D869-48F2-8349-474C495BD70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34719522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A1407-FFC6-4F01-9EA9-2BBF2888C5D1}" type="datetime1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198C-D869-48F2-8349-474C495BD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619238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ED3F-E563-4C3F-B962-8E724B66FD7B}" type="datetime1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198C-D869-48F2-8349-474C495BD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5634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667DA-4B2F-4DDD-A795-A07C9FFE7765}" type="datetime1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198C-D869-48F2-8349-474C495BD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781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C8499-C388-46B2-929F-581845322F81}" type="datetime1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198C-D869-48F2-8349-474C495BD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486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55A7A-85B4-4E62-9A66-2BCDAFD23062}" type="datetime1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198C-D869-48F2-8349-474C495BD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10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692B84-7796-4058-950D-5DDCB883C735}" type="datetime1">
              <a:rPr lang="en-US" smtClean="0"/>
              <a:t>3/7/2016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198C-D869-48F2-8349-474C495BD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506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92C72-8108-416B-B810-ECAD813A7508}" type="datetime1">
              <a:rPr lang="en-US" smtClean="0"/>
              <a:t>3/7/2016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198C-D869-48F2-8349-474C495BD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464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8ECFB-BCBE-4388-AD4A-B17D7A56071B}" type="datetime1">
              <a:rPr lang="en-US" smtClean="0"/>
              <a:t>3/7/2016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198C-D869-48F2-8349-474C495BD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117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F6A3C-9964-44E5-9852-952FE49B324A}" type="datetime1">
              <a:rPr lang="en-US" smtClean="0"/>
              <a:t>3/7/2016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198C-D869-48F2-8349-474C495BD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895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6CDE2-C861-4CEC-AD28-4646BC618A6A}" type="datetime1">
              <a:rPr lang="en-US" smtClean="0"/>
              <a:t>3/7/2016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198C-D869-48F2-8349-474C495BD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209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A3BF4-E12A-4F0C-A9CD-B88931059AD5}" type="datetime1">
              <a:rPr lang="en-US" smtClean="0"/>
              <a:t>3/7/2016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198C-D869-48F2-8349-474C495BD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040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DA1407-FFC6-4F01-9EA9-2BBF2888C5D1}" type="datetime1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FB1198C-D869-48F2-8349-474C495BD7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834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798" r:id="rId13"/>
    <p:sldLayoutId id="2147483799" r:id="rId14"/>
    <p:sldLayoutId id="2147483800" r:id="rId15"/>
    <p:sldLayoutId id="2147483801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emf"/><Relationship Id="rId4" Type="http://schemas.openxmlformats.org/officeDocument/2006/relationships/image" Target="../media/image12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086600" cy="2514600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Data Flow Diagrams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198C-D869-48F2-8349-474C495BD70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775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 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Get into your project groups and figure out the best solution for the level 0 DFD for the National Merchandising Case!</a:t>
            </a:r>
          </a:p>
          <a:p>
            <a:r>
              <a:rPr lang="en-US" sz="2400" dirty="0" smtClean="0"/>
              <a:t>When you are done have one team member come and put your solution on the board.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198C-D869-48F2-8349-474C495BD70C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4810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a Data Flow Diagram?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598" y="1828800"/>
            <a:ext cx="6347714" cy="3880773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 data flow diagram (DFD) is a graphical representation of the movement of data between external entities, processes and data stores within a system. 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Simply put, DFD’s show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how data moves through an information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system.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198C-D869-48F2-8349-474C495BD70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824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70707" y="228600"/>
            <a:ext cx="6347713" cy="1320800"/>
          </a:xfrm>
        </p:spPr>
        <p:txBody>
          <a:bodyPr>
            <a:normAutofit/>
          </a:bodyPr>
          <a:lstStyle/>
          <a:p>
            <a:r>
              <a:rPr lang="en-US" dirty="0"/>
              <a:t>DFD Symbols</a:t>
            </a:r>
          </a:p>
        </p:txBody>
      </p:sp>
      <p:pic>
        <p:nvPicPr>
          <p:cNvPr id="5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100" y="1335652"/>
            <a:ext cx="5377895" cy="4729956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198C-D869-48F2-8349-474C495BD70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555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Process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-331345" y="1533053"/>
            <a:ext cx="8229600" cy="4690872"/>
          </a:xfrm>
        </p:spPr>
        <p:txBody>
          <a:bodyPr>
            <a:normAutofit/>
          </a:bodyPr>
          <a:lstStyle/>
          <a:p>
            <a:pPr lvl="1"/>
            <a:endParaRPr lang="en-US" dirty="0" smtClean="0">
              <a:solidFill>
                <a:srgbClr val="00B0F0"/>
              </a:solidFill>
            </a:endParaRPr>
          </a:p>
          <a:p>
            <a:pPr lvl="1"/>
            <a:endParaRPr lang="en-US" dirty="0">
              <a:solidFill>
                <a:srgbClr val="00B0F0"/>
              </a:solidFill>
            </a:endParaRPr>
          </a:p>
          <a:p>
            <a:pPr lvl="1"/>
            <a:endParaRPr lang="en-US" dirty="0" smtClean="0">
              <a:solidFill>
                <a:srgbClr val="00B0F0"/>
              </a:solidFill>
            </a:endParaRPr>
          </a:p>
          <a:p>
            <a:pPr marL="393192" lvl="1" indent="0">
              <a:buNone/>
            </a:pPr>
            <a:endParaRPr lang="en-US" dirty="0" smtClean="0">
              <a:solidFill>
                <a:srgbClr val="00B0F0"/>
              </a:solidFill>
            </a:endParaRPr>
          </a:p>
          <a:p>
            <a:pPr>
              <a:lnSpc>
                <a:spcPct val="90000"/>
              </a:lnSpc>
            </a:pPr>
            <a:endParaRPr lang="en-US" alt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The work 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or actions performed on data 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so that they are transformed, stored, or distributed.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Process labels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should be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verb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phrases!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198C-D869-48F2-8349-474C495BD70C}" type="slidenum">
              <a:rPr lang="en-US" smtClean="0"/>
              <a:t>4</a:t>
            </a:fld>
            <a:endParaRPr lang="en-US"/>
          </a:p>
        </p:txBody>
      </p:sp>
      <p:pic>
        <p:nvPicPr>
          <p:cNvPr id="6" name="Object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090008" y="1268413"/>
            <a:ext cx="1908175" cy="1908175"/>
          </a:xfrm>
          <a:prstGeom prst="rect">
            <a:avLst/>
          </a:prstGeom>
          <a:noFill/>
        </p:spPr>
      </p:pic>
      <p:pic>
        <p:nvPicPr>
          <p:cNvPr id="7" name="Object 2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63665" y="1901940"/>
            <a:ext cx="2576512" cy="569913"/>
          </a:xfrm>
          <a:prstGeom prst="rect">
            <a:avLst/>
          </a:prstGeom>
          <a:noFill/>
        </p:spPr>
      </p:pic>
      <p:pic>
        <p:nvPicPr>
          <p:cNvPr id="8" name="Object 2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9702" y="1930400"/>
            <a:ext cx="2016125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l 4"/>
          <p:cNvSpPr/>
          <p:nvPr/>
        </p:nvSpPr>
        <p:spPr>
          <a:xfrm>
            <a:off x="3472595" y="2186896"/>
            <a:ext cx="1143000" cy="256378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357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2753955"/>
            <a:ext cx="8229600" cy="4279253"/>
          </a:xfrm>
        </p:spPr>
        <p:txBody>
          <a:bodyPr>
            <a:normAutofit/>
          </a:bodyPr>
          <a:lstStyle/>
          <a:p>
            <a:pPr lvl="1"/>
            <a:endParaRPr lang="en-US" dirty="0" smtClean="0">
              <a:solidFill>
                <a:srgbClr val="00B0F0"/>
              </a:solidFill>
            </a:endParaRPr>
          </a:p>
          <a:p>
            <a:pPr marL="457200" lvl="1" indent="0">
              <a:buNone/>
            </a:pPr>
            <a:endParaRPr lang="en-US" dirty="0">
              <a:solidFill>
                <a:srgbClr val="00B0F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 path for data to move from one part of the system to another.</a:t>
            </a:r>
          </a:p>
          <a:p>
            <a:pPr lvl="1">
              <a:lnSpc>
                <a:spcPct val="9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Data in motion!</a:t>
            </a:r>
          </a:p>
          <a:p>
            <a:pPr lvl="2">
              <a:lnSpc>
                <a:spcPct val="90000"/>
              </a:lnSpc>
            </a:pPr>
            <a:r>
              <a:rPr lang="en-US" altLang="en-US" sz="2600" dirty="0">
                <a:latin typeface="Times New Roman" pitchFamily="18" charset="0"/>
                <a:cs typeface="Times New Roman" pitchFamily="18" charset="0"/>
              </a:rPr>
              <a:t>Arrows depict the movement of </a:t>
            </a:r>
            <a:r>
              <a:rPr lang="en-US" altLang="en-US" sz="2600" dirty="0" smtClean="0">
                <a:latin typeface="Times New Roman" pitchFamily="18" charset="0"/>
                <a:cs typeface="Times New Roman" pitchFamily="18" charset="0"/>
              </a:rPr>
              <a:t>data.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90000"/>
              </a:lnSpc>
            </a:pP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NO VERBS</a:t>
            </a:r>
            <a:endParaRPr lang="en-US" altLang="en-US" sz="2800" b="1" dirty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>
              <a:solidFill>
                <a:srgbClr val="00B0F0"/>
              </a:solidFill>
            </a:endParaRPr>
          </a:p>
          <a:p>
            <a:pPr marL="393192" lvl="1" indent="0">
              <a:buNone/>
            </a:pPr>
            <a:endParaRPr lang="en-US" dirty="0" smtClean="0">
              <a:solidFill>
                <a:srgbClr val="00B0F0"/>
              </a:solidFill>
            </a:endParaRPr>
          </a:p>
          <a:p>
            <a:pPr>
              <a:lnSpc>
                <a:spcPct val="90000"/>
              </a:lnSpc>
            </a:pPr>
            <a:endParaRPr lang="en-US" alt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198C-D869-48F2-8349-474C495BD70C}" type="slidenum">
              <a:rPr lang="en-US" smtClean="0"/>
              <a:t>5</a:t>
            </a:fld>
            <a:endParaRPr lang="en-US"/>
          </a:p>
        </p:txBody>
      </p:sp>
      <p:pic>
        <p:nvPicPr>
          <p:cNvPr id="11" name="Object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293910"/>
            <a:ext cx="1871663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Object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530" y="1930400"/>
            <a:ext cx="2290762" cy="801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Object 1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86" y="1837629"/>
            <a:ext cx="1800225" cy="39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Object 1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87" y="2295792"/>
            <a:ext cx="1800225" cy="392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Data Flow</a:t>
            </a:r>
          </a:p>
        </p:txBody>
      </p:sp>
    </p:spTree>
    <p:extLst>
      <p:ext uri="{BB962C8B-B14F-4D97-AF65-F5344CB8AC3E}">
        <p14:creationId xmlns:p14="http://schemas.microsoft.com/office/powerpoint/2010/main" val="1274265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Data Store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715616"/>
            <a:ext cx="8229600" cy="4690872"/>
          </a:xfrm>
        </p:spPr>
        <p:txBody>
          <a:bodyPr>
            <a:normAutofit/>
          </a:bodyPr>
          <a:lstStyle/>
          <a:p>
            <a:pPr lvl="1"/>
            <a:endParaRPr lang="en-US" dirty="0" smtClean="0">
              <a:solidFill>
                <a:srgbClr val="00B0F0"/>
              </a:solidFill>
            </a:endParaRPr>
          </a:p>
          <a:p>
            <a:pPr lvl="1"/>
            <a:endParaRPr lang="en-US" dirty="0" smtClean="0">
              <a:solidFill>
                <a:srgbClr val="00B0F0"/>
              </a:solidFill>
            </a:endParaRPr>
          </a:p>
          <a:p>
            <a:pPr lvl="1"/>
            <a:endParaRPr lang="en-US" dirty="0" smtClean="0">
              <a:solidFill>
                <a:srgbClr val="00B0F0"/>
              </a:solidFill>
            </a:endParaRPr>
          </a:p>
          <a:p>
            <a:pPr lvl="1"/>
            <a:endParaRPr lang="en-US" dirty="0">
              <a:solidFill>
                <a:srgbClr val="00B0F0"/>
              </a:solidFill>
            </a:endParaRPr>
          </a:p>
          <a:p>
            <a:pPr lvl="1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Used in a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DFD to represent data that the system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stores</a:t>
            </a:r>
          </a:p>
          <a:p>
            <a:pPr lvl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Data at rest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!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Labels should be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noun phrases</a:t>
            </a:r>
          </a:p>
          <a:p>
            <a:pPr lvl="2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(NO VERBS)</a:t>
            </a:r>
            <a:endParaRPr lang="en-US" sz="2600" b="1" dirty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>
              <a:solidFill>
                <a:srgbClr val="00B0F0"/>
              </a:solidFill>
            </a:endParaRPr>
          </a:p>
          <a:p>
            <a:pPr marL="393192" lvl="1" indent="0">
              <a:buNone/>
            </a:pPr>
            <a:endParaRPr lang="en-US" dirty="0" smtClean="0">
              <a:solidFill>
                <a:srgbClr val="00B0F0"/>
              </a:solidFill>
            </a:endParaRPr>
          </a:p>
          <a:p>
            <a:pPr>
              <a:lnSpc>
                <a:spcPct val="90000"/>
              </a:lnSpc>
            </a:pPr>
            <a:endParaRPr lang="en-US" alt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198C-D869-48F2-8349-474C495BD70C}" type="slidenum">
              <a:rPr lang="en-US" smtClean="0"/>
              <a:t>6</a:t>
            </a:fld>
            <a:endParaRPr lang="en-US"/>
          </a:p>
        </p:txBody>
      </p:sp>
      <p:pic>
        <p:nvPicPr>
          <p:cNvPr id="15" name="Object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819399" y="1600200"/>
            <a:ext cx="2727325" cy="95408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099676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1924" y="573087"/>
            <a:ext cx="6858001" cy="1320800"/>
          </a:xfrm>
        </p:spPr>
        <p:txBody>
          <a:bodyPr>
            <a:normAutofit/>
          </a:bodyPr>
          <a:lstStyle/>
          <a:p>
            <a:r>
              <a:rPr lang="en-US" dirty="0"/>
              <a:t>External </a:t>
            </a:r>
            <a:r>
              <a:rPr lang="en-US" dirty="0" smtClean="0"/>
              <a:t>Entity aka </a:t>
            </a:r>
            <a:r>
              <a:rPr lang="en-US" dirty="0"/>
              <a:t>Source/Sink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37667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>
              <a:solidFill>
                <a:srgbClr val="00B0F0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rgbClr val="00B0F0"/>
              </a:solidFill>
            </a:endParaRPr>
          </a:p>
          <a:p>
            <a:pPr lvl="1"/>
            <a:endParaRPr lang="en-US" dirty="0" smtClean="0">
              <a:solidFill>
                <a:srgbClr val="00B0F0"/>
              </a:solidFill>
            </a:endParaRPr>
          </a:p>
          <a:p>
            <a:pPr lvl="1"/>
            <a:endParaRPr lang="en-US" dirty="0" smtClean="0">
              <a:solidFill>
                <a:srgbClr val="00B0F0"/>
              </a:solidFill>
            </a:endParaRPr>
          </a:p>
          <a:p>
            <a:pPr marL="457200" lvl="1" indent="0">
              <a:buNone/>
            </a:pPr>
            <a:endParaRPr lang="en-US" dirty="0" smtClean="0">
              <a:solidFill>
                <a:srgbClr val="00B0F0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The origin or destination of data!</a:t>
            </a:r>
          </a:p>
          <a:p>
            <a:pPr lvl="2">
              <a:lnSpc>
                <a:spcPct val="80000"/>
              </a:lnSpc>
            </a:pPr>
            <a:r>
              <a:rPr lang="en-US" altLang="en-US" sz="2600" dirty="0" smtClean="0">
                <a:latin typeface="Times New Roman" pitchFamily="18" charset="0"/>
                <a:cs typeface="Times New Roman" pitchFamily="18" charset="0"/>
              </a:rPr>
              <a:t>This represents things outside of the system.</a:t>
            </a:r>
          </a:p>
          <a:p>
            <a:pPr lvl="1">
              <a:lnSpc>
                <a:spcPct val="80000"/>
              </a:lnSpc>
            </a:pP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Source 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– Entity that supplies data to the 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system.</a:t>
            </a:r>
          </a:p>
          <a:p>
            <a:pPr lvl="1">
              <a:lnSpc>
                <a:spcPct val="80000"/>
              </a:lnSpc>
            </a:pP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Sink </a:t>
            </a: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– Entity 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that receives data from the system.</a:t>
            </a:r>
          </a:p>
          <a:p>
            <a:pPr lvl="1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labels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should be noun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phrases!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 smtClean="0">
              <a:solidFill>
                <a:srgbClr val="00B0F0"/>
              </a:solidFill>
            </a:endParaRPr>
          </a:p>
          <a:p>
            <a:pPr marL="393192" lvl="1" indent="0">
              <a:buNone/>
            </a:pPr>
            <a:endParaRPr lang="en-US" dirty="0" smtClean="0">
              <a:solidFill>
                <a:srgbClr val="00B0F0"/>
              </a:solidFill>
            </a:endParaRPr>
          </a:p>
          <a:p>
            <a:pPr>
              <a:lnSpc>
                <a:spcPct val="90000"/>
              </a:lnSpc>
            </a:pPr>
            <a:endParaRPr lang="en-US" alt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198C-D869-48F2-8349-474C495BD70C}" type="slidenum">
              <a:rPr lang="en-US" smtClean="0"/>
              <a:t>7</a:t>
            </a:fld>
            <a:endParaRPr lang="en-US"/>
          </a:p>
        </p:txBody>
      </p:sp>
      <p:pic>
        <p:nvPicPr>
          <p:cNvPr id="5" name="Object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20788" y="1953137"/>
            <a:ext cx="1508125" cy="669268"/>
          </a:xfrm>
          <a:prstGeom prst="rect">
            <a:avLst/>
          </a:prstGeom>
          <a:noFill/>
        </p:spPr>
      </p:pic>
      <p:pic>
        <p:nvPicPr>
          <p:cNvPr id="6" name="Object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0" y="1262523"/>
            <a:ext cx="1800225" cy="1800225"/>
          </a:xfrm>
          <a:prstGeom prst="rect">
            <a:avLst/>
          </a:prstGeom>
          <a:noFill/>
        </p:spPr>
      </p:pic>
      <p:pic>
        <p:nvPicPr>
          <p:cNvPr id="7" name="Object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1016" y="1704931"/>
            <a:ext cx="2519363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Object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0477" y="2075839"/>
            <a:ext cx="19431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7998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General DFD Rules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376672"/>
          </a:xfrm>
        </p:spPr>
        <p:txBody>
          <a:bodyPr>
            <a:normAutofit/>
          </a:bodyPr>
          <a:lstStyle/>
          <a:p>
            <a:pPr marL="393192" lvl="1" indent="0">
              <a:buNone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198C-D869-48F2-8349-474C495BD70C}" type="slidenum">
              <a:rPr lang="en-US" smtClean="0"/>
              <a:t>8</a:t>
            </a:fld>
            <a:endParaRPr lang="en-US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7246937" y="1752600"/>
            <a:ext cx="79216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/>
              <a:t>YES</a:t>
            </a: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7966075" y="1752600"/>
            <a:ext cx="7921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/>
              <a:t>NO</a:t>
            </a:r>
          </a:p>
        </p:txBody>
      </p:sp>
      <p:graphicFrame>
        <p:nvGraphicFramePr>
          <p:cNvPr id="7" name="Group 9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9103535"/>
              </p:ext>
            </p:extLst>
          </p:nvPr>
        </p:nvGraphicFramePr>
        <p:xfrm>
          <a:off x="838200" y="2093913"/>
          <a:ext cx="7775575" cy="3835469"/>
        </p:xfrm>
        <a:graphic>
          <a:graphicData uri="http://schemas.openxmlformats.org/drawingml/2006/table">
            <a:tbl>
              <a:tblPr/>
              <a:tblGrid>
                <a:gridCol w="6321425"/>
                <a:gridCol w="735012"/>
                <a:gridCol w="719138"/>
              </a:tblGrid>
              <a:tr h="51807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 process to another process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Ravie" pitchFamily="82" charset="0"/>
                        <a:sym typeface="Symbol" pitchFamily="18" charset="2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34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 process to an external entity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Ravie" pitchFamily="82" charset="0"/>
                        <a:sym typeface="Symbol" pitchFamily="18" charset="2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34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 process to a data store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Ravie" pitchFamily="82" charset="0"/>
                        <a:sym typeface="Symbol" pitchFamily="18" charset="2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34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 external entity to another external entity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Ravie" pitchFamily="82" charset="0"/>
                        <a:sym typeface="Symbol" pitchFamily="18" charset="2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34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An external entity to a data store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Ravie" pitchFamily="82" charset="0"/>
                        <a:sym typeface="Symbol" pitchFamily="18" charset="2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34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 data store to another data store</a:t>
                      </a: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Ravie" pitchFamily="82" charset="0"/>
                        <a:sym typeface="Symbol" pitchFamily="18" charset="2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8" name="Object 6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7" y="2184400"/>
            <a:ext cx="503238" cy="37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Object 7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7" y="3408363"/>
            <a:ext cx="503238" cy="37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ject 7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6075" y="4129088"/>
            <a:ext cx="503237" cy="37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Object 8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6075" y="4776788"/>
            <a:ext cx="503237" cy="37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Object 8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6075" y="5426075"/>
            <a:ext cx="503237" cy="373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Object 9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7" y="2760663"/>
            <a:ext cx="503238" cy="37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9690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Advantages of DFDs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609599" y="1600200"/>
            <a:ext cx="6347714" cy="4267200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Simple graphical techniques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which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easy to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understand</a:t>
            </a:r>
          </a:p>
          <a:p>
            <a:pPr lvl="1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Helps define the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boundaries of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system</a:t>
            </a:r>
          </a:p>
          <a:p>
            <a:pPr lvl="1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Useful for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communicating current system knowledge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to users</a:t>
            </a:r>
          </a:p>
          <a:p>
            <a:pPr lvl="1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Explains the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logic behind the data flow within the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system</a:t>
            </a:r>
          </a:p>
          <a:p>
            <a:pPr lvl="1"/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Used as the part of system documentation file</a:t>
            </a:r>
          </a:p>
          <a:p>
            <a:pPr lvl="2"/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Rottman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 makes you do these in design!</a:t>
            </a:r>
          </a:p>
          <a:p>
            <a:pPr lvl="1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1198C-D869-48F2-8349-474C495BD70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853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acet">
    <a:dk1>
      <a:sysClr val="windowText" lastClr="000000"/>
    </a:dk1>
    <a:lt1>
      <a:sysClr val="window" lastClr="FFFFFF"/>
    </a:lt1>
    <a:dk2>
      <a:srgbClr val="2C3C43"/>
    </a:dk2>
    <a:lt2>
      <a:srgbClr val="EBEBEB"/>
    </a:lt2>
    <a:accent1>
      <a:srgbClr val="90C226"/>
    </a:accent1>
    <a:accent2>
      <a:srgbClr val="54A021"/>
    </a:accent2>
    <a:accent3>
      <a:srgbClr val="E6B91E"/>
    </a:accent3>
    <a:accent4>
      <a:srgbClr val="E76618"/>
    </a:accent4>
    <a:accent5>
      <a:srgbClr val="C42F1A"/>
    </a:accent5>
    <a:accent6>
      <a:srgbClr val="918655"/>
    </a:accent6>
    <a:hlink>
      <a:srgbClr val="99CA3C"/>
    </a:hlink>
    <a:folHlink>
      <a:srgbClr val="B9D18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348</TotalTime>
  <Words>329</Words>
  <Application>Microsoft Office PowerPoint</Application>
  <PresentationFormat>On-screen Show (4:3)</PresentationFormat>
  <Paragraphs>78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Ravie</vt:lpstr>
      <vt:lpstr>Symbol</vt:lpstr>
      <vt:lpstr>Times New Roman</vt:lpstr>
      <vt:lpstr>Trebuchet MS</vt:lpstr>
      <vt:lpstr>Wingdings</vt:lpstr>
      <vt:lpstr>Wingdings 3</vt:lpstr>
      <vt:lpstr>Facet</vt:lpstr>
      <vt:lpstr>Data Flow Diagrams</vt:lpstr>
      <vt:lpstr>What is a Data Flow Diagram?</vt:lpstr>
      <vt:lpstr>DFD Symbols</vt:lpstr>
      <vt:lpstr>Process</vt:lpstr>
      <vt:lpstr>Data Flow</vt:lpstr>
      <vt:lpstr>Data Store</vt:lpstr>
      <vt:lpstr>External Entity aka Source/Sink</vt:lpstr>
      <vt:lpstr>General DFD Rules</vt:lpstr>
      <vt:lpstr>Advantages of DFDs</vt:lpstr>
      <vt:lpstr>Group Exercise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 Bennett</dc:creator>
  <cp:lastModifiedBy>Bennett, Katherine E. (UMSL-Student)</cp:lastModifiedBy>
  <cp:revision>48</cp:revision>
  <dcterms:created xsi:type="dcterms:W3CDTF">2012-08-22T05:53:12Z</dcterms:created>
  <dcterms:modified xsi:type="dcterms:W3CDTF">2016-03-07T19:10:30Z</dcterms:modified>
</cp:coreProperties>
</file>