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4"/>
  </p:notesMasterIdLst>
  <p:sldIdLst>
    <p:sldId id="298" r:id="rId2"/>
    <p:sldId id="324" r:id="rId3"/>
    <p:sldId id="323" r:id="rId4"/>
    <p:sldId id="307" r:id="rId5"/>
    <p:sldId id="322" r:id="rId6"/>
    <p:sldId id="299" r:id="rId7"/>
    <p:sldId id="301" r:id="rId8"/>
    <p:sldId id="334" r:id="rId9"/>
    <p:sldId id="302" r:id="rId10"/>
    <p:sldId id="303" r:id="rId11"/>
    <p:sldId id="305" r:id="rId12"/>
    <p:sldId id="306" r:id="rId13"/>
    <p:sldId id="300" r:id="rId14"/>
    <p:sldId id="304" r:id="rId15"/>
    <p:sldId id="309" r:id="rId16"/>
    <p:sldId id="310" r:id="rId17"/>
    <p:sldId id="311" r:id="rId18"/>
    <p:sldId id="312" r:id="rId19"/>
    <p:sldId id="313" r:id="rId20"/>
    <p:sldId id="314" r:id="rId21"/>
    <p:sldId id="315" r:id="rId22"/>
    <p:sldId id="318" r:id="rId23"/>
    <p:sldId id="319" r:id="rId24"/>
    <p:sldId id="320" r:id="rId25"/>
    <p:sldId id="326" r:id="rId26"/>
    <p:sldId id="327" r:id="rId27"/>
    <p:sldId id="328" r:id="rId28"/>
    <p:sldId id="330" r:id="rId29"/>
    <p:sldId id="331" r:id="rId30"/>
    <p:sldId id="329" r:id="rId31"/>
    <p:sldId id="333" r:id="rId32"/>
    <p:sldId id="335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456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B939CA-1B98-4929-AD1C-CF8DBB6B4196}" type="datetimeFigureOut">
              <a:rPr lang="en-US" smtClean="0"/>
              <a:t>8/1/2018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DB694B-7B2F-4243-8BC9-3E8EE9E2CE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942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B694B-7B2F-4243-8BC9-3E8EE9E2CE1C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956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0D709-71F5-46E1-87B9-5E51649A9E6B}" type="datetime1">
              <a:rPr lang="en-US" smtClean="0"/>
              <a:t>8/1/2018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7943-5518-48A2-9E33-3522EF1356B4}" type="datetime1">
              <a:rPr lang="en-US" smtClean="0"/>
              <a:t>8/1/2018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F8B53-0465-45F4-A024-77F049C3E744}" type="datetime1">
              <a:rPr lang="en-US" smtClean="0"/>
              <a:t>8/1/2018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15D6E-DA08-4C4D-8243-718E4A8C19C0}" type="datetime1">
              <a:rPr lang="en-US" smtClean="0"/>
              <a:t>8/1/2018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4678-20FA-44B2-884E-80144DC822E1}" type="datetime1">
              <a:rPr lang="en-US" smtClean="0"/>
              <a:t>8/1/2018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BCC7A-0CA7-47EF-9EAC-C01FC33594DB}" type="datetime1">
              <a:rPr lang="en-US" smtClean="0"/>
              <a:t>8/1/2018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E3C09-7337-44A5-ABD0-23C860FD14DB}" type="datetime1">
              <a:rPr lang="en-US" smtClean="0"/>
              <a:t>8/1/2018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27C64-9E85-46B1-AE0E-8C60305647DD}" type="datetime1">
              <a:rPr lang="en-US" smtClean="0"/>
              <a:t>8/1/2018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7E1C-A42A-40AE-8667-34407D383EAE}" type="datetime1">
              <a:rPr lang="en-US" smtClean="0"/>
              <a:t>8/1/2018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C6A47-EC7B-47EE-B50C-E82821DC593C}" type="datetime1">
              <a:rPr lang="en-US" smtClean="0"/>
              <a:t>8/1/2018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A4FE1AD-9264-44DA-B748-31267EC64B4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34DF-0176-4FD5-977F-3F8E3E19896F}" type="datetime1">
              <a:rPr lang="en-US" smtClean="0"/>
              <a:t>8/1/2018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5B629E6-7444-48E9-8DEB-2939A887E080}" type="datetime1">
              <a:rPr lang="en-US" smtClean="0"/>
              <a:t>8/1/2018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4A4FE1AD-9264-44DA-B748-31267EC64B46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pulse/twelve-things-you-were-taught-school-creative-michael-michalko/?published=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7300" dirty="0" smtClean="0">
                <a:solidFill>
                  <a:srgbClr val="7030A0"/>
                </a:solidFill>
                <a:latin typeface="Constantia" panose="02030602050306030303" pitchFamily="18" charset="0"/>
              </a:rPr>
              <a:t/>
            </a:r>
            <a:br>
              <a:rPr lang="en-US" sz="7300" dirty="0" smtClean="0">
                <a:solidFill>
                  <a:srgbClr val="7030A0"/>
                </a:solidFill>
                <a:latin typeface="Constantia" panose="02030602050306030303" pitchFamily="18" charset="0"/>
              </a:rPr>
            </a:br>
            <a:r>
              <a:rPr lang="en-US" sz="7300" dirty="0">
                <a:solidFill>
                  <a:srgbClr val="7030A0"/>
                </a:solidFill>
                <a:latin typeface="Constantia" panose="02030602050306030303" pitchFamily="18" charset="0"/>
              </a:rPr>
              <a:t/>
            </a:r>
            <a:br>
              <a:rPr lang="en-US" sz="7300" dirty="0">
                <a:solidFill>
                  <a:srgbClr val="7030A0"/>
                </a:solidFill>
                <a:latin typeface="Constantia" panose="02030602050306030303" pitchFamily="18" charset="0"/>
              </a:rPr>
            </a:br>
            <a:r>
              <a:rPr lang="en-US" sz="7300" dirty="0" smtClean="0">
                <a:solidFill>
                  <a:srgbClr val="7030A0"/>
                </a:solidFill>
                <a:latin typeface="Constantia" panose="02030602050306030303" pitchFamily="18" charset="0"/>
              </a:rPr>
              <a:t/>
            </a:r>
            <a:br>
              <a:rPr lang="en-US" sz="7300" dirty="0" smtClean="0">
                <a:solidFill>
                  <a:srgbClr val="7030A0"/>
                </a:solidFill>
                <a:latin typeface="Constantia" panose="02030602050306030303" pitchFamily="18" charset="0"/>
              </a:rPr>
            </a:br>
            <a:r>
              <a:rPr lang="en-US" sz="7300" dirty="0" smtClean="0">
                <a:solidFill>
                  <a:srgbClr val="7030A0"/>
                </a:solidFill>
                <a:latin typeface="Constantia" panose="02030602050306030303" pitchFamily="18" charset="0"/>
              </a:rPr>
              <a:t/>
            </a:r>
            <a:br>
              <a:rPr lang="en-US" sz="7300" dirty="0" smtClean="0">
                <a:solidFill>
                  <a:srgbClr val="7030A0"/>
                </a:solidFill>
                <a:latin typeface="Constantia" panose="02030602050306030303" pitchFamily="18" charset="0"/>
              </a:rPr>
            </a:br>
            <a:r>
              <a:rPr lang="en-US" sz="7300" dirty="0" smtClean="0">
                <a:solidFill>
                  <a:srgbClr val="7030A0"/>
                </a:solidFill>
                <a:latin typeface="Constantia" panose="02030602050306030303" pitchFamily="18" charset="0"/>
              </a:rPr>
              <a:t/>
            </a:r>
            <a:br>
              <a:rPr lang="en-US" sz="7300" dirty="0" smtClean="0">
                <a:solidFill>
                  <a:srgbClr val="7030A0"/>
                </a:solidFill>
                <a:latin typeface="Constantia" panose="02030602050306030303" pitchFamily="18" charset="0"/>
              </a:rPr>
            </a:br>
            <a:r>
              <a:rPr lang="en-US" sz="8000" dirty="0">
                <a:solidFill>
                  <a:srgbClr val="7030A0"/>
                </a:solidFill>
                <a:latin typeface="Constantia" panose="02030602050306030303" pitchFamily="18" charset="0"/>
              </a:rPr>
              <a:t/>
            </a:r>
            <a:br>
              <a:rPr lang="en-US" sz="8000" dirty="0">
                <a:solidFill>
                  <a:srgbClr val="7030A0"/>
                </a:solidFill>
                <a:latin typeface="Constantia" panose="02030602050306030303" pitchFamily="18" charset="0"/>
              </a:rPr>
            </a:br>
            <a:r>
              <a:rPr lang="en-US" sz="8000" dirty="0" smtClean="0">
                <a:solidFill>
                  <a:srgbClr val="7030A0"/>
                </a:solidFill>
                <a:latin typeface="Constantia" panose="02030602050306030303" pitchFamily="18" charset="0"/>
              </a:rPr>
              <a:t>creativity</a:t>
            </a:r>
            <a:endParaRPr lang="en-US" sz="8000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>
              <a:latin typeface="Constantia" panose="020306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1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7520940" cy="3579849"/>
          </a:xfrm>
        </p:spPr>
        <p:txBody>
          <a:bodyPr/>
          <a:lstStyle/>
          <a:p>
            <a:pPr lvl="2"/>
            <a:endParaRPr lang="en-US" dirty="0" smtClean="0">
              <a:latin typeface="Constantia" pitchFamily="18" charset="0"/>
            </a:endParaRPr>
          </a:p>
          <a:p>
            <a:pPr lvl="2"/>
            <a:r>
              <a:rPr lang="en-US" sz="2400" dirty="0" smtClean="0">
                <a:latin typeface="+mj-lt"/>
              </a:rPr>
              <a:t>In this phase we ask: </a:t>
            </a:r>
            <a:r>
              <a:rPr lang="en-US" sz="2400" b="1" dirty="0" smtClean="0">
                <a:solidFill>
                  <a:srgbClr val="7030A0"/>
                </a:solidFill>
                <a:latin typeface="+mj-lt"/>
              </a:rPr>
              <a:t>Is it different?  </a:t>
            </a:r>
            <a:r>
              <a:rPr lang="en-US" sz="2400" dirty="0" smtClean="0">
                <a:latin typeface="+mj-lt"/>
              </a:rPr>
              <a:t>(</a:t>
            </a:r>
            <a:r>
              <a:rPr lang="en-US" sz="2400" b="1" dirty="0" smtClean="0">
                <a:solidFill>
                  <a:srgbClr val="7030A0"/>
                </a:solidFill>
                <a:latin typeface="+mj-lt"/>
              </a:rPr>
              <a:t>NOT</a:t>
            </a:r>
            <a:r>
              <a:rPr lang="en-US" sz="2400" dirty="0" smtClean="0">
                <a:latin typeface="+mj-lt"/>
              </a:rPr>
              <a:t> “is it feasible?” or “is it better?”)</a:t>
            </a:r>
          </a:p>
          <a:p>
            <a:pPr lvl="2"/>
            <a:endParaRPr lang="en-US" sz="2400" dirty="0" smtClean="0">
              <a:latin typeface="+mj-lt"/>
            </a:endParaRPr>
          </a:p>
          <a:p>
            <a:pPr lvl="2"/>
            <a:r>
              <a:rPr lang="en-US" sz="2400" dirty="0" smtClean="0">
                <a:latin typeface="+mj-lt"/>
              </a:rPr>
              <a:t>We intentionally want discontinuity from idea to idea </a:t>
            </a:r>
          </a:p>
          <a:p>
            <a:pPr lvl="2"/>
            <a:endParaRPr lang="en-US" sz="2400" dirty="0" smtClean="0">
              <a:latin typeface="+mj-lt"/>
            </a:endParaRPr>
          </a:p>
          <a:p>
            <a:pPr lvl="2"/>
            <a:r>
              <a:rPr lang="en-US" sz="2400" dirty="0" smtClean="0">
                <a:latin typeface="+mj-lt"/>
              </a:rPr>
              <a:t>We want ideas/solutions that are as different from each other as possible</a:t>
            </a:r>
            <a:endParaRPr lang="en-US" sz="2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636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33400"/>
            <a:ext cx="7520940" cy="3579849"/>
          </a:xfrm>
        </p:spPr>
        <p:txBody>
          <a:bodyPr>
            <a:normAutofit/>
          </a:bodyPr>
          <a:lstStyle/>
          <a:p>
            <a:pPr lvl="2"/>
            <a:r>
              <a:rPr lang="en-US" sz="2400" dirty="0" smtClean="0">
                <a:latin typeface="+mj-lt"/>
              </a:rPr>
              <a:t>Bad </a:t>
            </a:r>
            <a:r>
              <a:rPr lang="en-US" sz="2400" dirty="0" smtClean="0">
                <a:latin typeface="+mj-lt"/>
              </a:rPr>
              <a:t>framing: How can we make this product at lowest cost?</a:t>
            </a:r>
          </a:p>
          <a:p>
            <a:pPr lvl="4"/>
            <a:r>
              <a:rPr lang="en-US" sz="2400" dirty="0" smtClean="0">
                <a:latin typeface="+mj-lt"/>
              </a:rPr>
              <a:t>This framing locks in and restricts our focus and options</a:t>
            </a:r>
          </a:p>
          <a:p>
            <a:pPr lvl="2"/>
            <a:endParaRPr lang="en-US" sz="2400" dirty="0" smtClean="0">
              <a:latin typeface="+mj-lt"/>
            </a:endParaRPr>
          </a:p>
          <a:p>
            <a:pPr lvl="2"/>
            <a:r>
              <a:rPr lang="en-US" sz="2400" dirty="0" smtClean="0">
                <a:latin typeface="+mj-lt"/>
              </a:rPr>
              <a:t>Better </a:t>
            </a:r>
            <a:r>
              <a:rPr lang="en-US" sz="2400" dirty="0" smtClean="0">
                <a:latin typeface="+mj-lt"/>
              </a:rPr>
              <a:t>framing: How can we make a product of this type that customers will want?</a:t>
            </a:r>
          </a:p>
          <a:p>
            <a:pPr lvl="4"/>
            <a:r>
              <a:rPr lang="en-US" sz="2400" dirty="0" smtClean="0">
                <a:latin typeface="+mj-lt"/>
              </a:rPr>
              <a:t>Or</a:t>
            </a:r>
            <a:r>
              <a:rPr lang="en-US" sz="2400" dirty="0" smtClean="0">
                <a:latin typeface="+mj-lt"/>
              </a:rPr>
              <a:t>: How can we make this or a similar product more profitable?</a:t>
            </a:r>
          </a:p>
          <a:p>
            <a:pPr lvl="4"/>
            <a:endParaRPr lang="en-US" dirty="0">
              <a:latin typeface="Constant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53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520940" cy="4038600"/>
          </a:xfrm>
        </p:spPr>
        <p:txBody>
          <a:bodyPr>
            <a:normAutofit fontScale="92500" lnSpcReduction="20000"/>
          </a:bodyPr>
          <a:lstStyle/>
          <a:p>
            <a:pPr lvl="2"/>
            <a:endParaRPr lang="en-US" dirty="0" smtClean="0">
              <a:latin typeface="Constantia" pitchFamily="18" charset="0"/>
            </a:endParaRPr>
          </a:p>
          <a:p>
            <a:pPr lvl="2"/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Bad framing</a:t>
            </a:r>
            <a:r>
              <a:rPr lang="en-US" sz="2400" dirty="0" smtClean="0">
                <a:latin typeface="+mj-lt"/>
              </a:rPr>
              <a:t>: What type of statistical forecasting model </a:t>
            </a:r>
            <a:r>
              <a:rPr lang="en-US" sz="2600" dirty="0" smtClean="0">
                <a:latin typeface="+mj-lt"/>
              </a:rPr>
              <a:t>should we use to predict the next crisis?</a:t>
            </a:r>
          </a:p>
          <a:p>
            <a:pPr lvl="2"/>
            <a:endParaRPr lang="en-US" sz="2600" dirty="0">
              <a:latin typeface="+mj-lt"/>
            </a:endParaRPr>
          </a:p>
          <a:p>
            <a:pPr lvl="2"/>
            <a:endParaRPr lang="en-US" sz="2600" dirty="0" smtClean="0">
              <a:latin typeface="+mj-lt"/>
            </a:endParaRPr>
          </a:p>
          <a:p>
            <a:pPr lvl="2"/>
            <a:r>
              <a:rPr lang="en-US" sz="2600" dirty="0" smtClean="0">
                <a:solidFill>
                  <a:srgbClr val="7030A0"/>
                </a:solidFill>
                <a:latin typeface="+mj-lt"/>
              </a:rPr>
              <a:t>Better </a:t>
            </a:r>
            <a:r>
              <a:rPr lang="en-US" sz="2600" dirty="0" smtClean="0">
                <a:solidFill>
                  <a:srgbClr val="7030A0"/>
                </a:solidFill>
                <a:latin typeface="+mj-lt"/>
              </a:rPr>
              <a:t>framing:</a:t>
            </a:r>
            <a:r>
              <a:rPr lang="en-US" sz="2600" dirty="0" smtClean="0">
                <a:latin typeface="+mj-lt"/>
              </a:rPr>
              <a:t> </a:t>
            </a:r>
            <a:r>
              <a:rPr lang="en-US" sz="2600" dirty="0" smtClean="0">
                <a:latin typeface="+mj-lt"/>
              </a:rPr>
              <a:t>How can we better predict the next crisis?</a:t>
            </a:r>
          </a:p>
          <a:p>
            <a:pPr lvl="2"/>
            <a:endParaRPr lang="en-US" sz="2600" dirty="0">
              <a:latin typeface="+mj-lt"/>
            </a:endParaRPr>
          </a:p>
          <a:p>
            <a:pPr lvl="2"/>
            <a:endParaRPr lang="en-US" sz="2600" dirty="0" smtClean="0">
              <a:latin typeface="+mj-lt"/>
            </a:endParaRPr>
          </a:p>
          <a:p>
            <a:pPr lvl="2"/>
            <a:r>
              <a:rPr lang="en-US" sz="2600" dirty="0" smtClean="0">
                <a:solidFill>
                  <a:srgbClr val="7030A0"/>
                </a:solidFill>
                <a:latin typeface="+mj-lt"/>
              </a:rPr>
              <a:t>Even better framing</a:t>
            </a:r>
            <a:r>
              <a:rPr lang="en-US" sz="2600" dirty="0" smtClean="0">
                <a:latin typeface="+mj-lt"/>
              </a:rPr>
              <a:t>: </a:t>
            </a:r>
            <a:r>
              <a:rPr lang="en-US" sz="2600" dirty="0" smtClean="0">
                <a:latin typeface="+mj-lt"/>
              </a:rPr>
              <a:t>What crises are likely to occur? What options do we have to prevent, predict, and/or adapt to each type?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3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small" dirty="0" smtClean="0">
                <a:solidFill>
                  <a:srgbClr val="7030A0"/>
                </a:solidFill>
              </a:rPr>
              <a:t>Judgement Phase</a:t>
            </a:r>
            <a:endParaRPr lang="en-US" cap="small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6384" y="1143000"/>
            <a:ext cx="7520940" cy="3579849"/>
          </a:xfrm>
        </p:spPr>
        <p:txBody>
          <a:bodyPr>
            <a:noAutofit/>
          </a:bodyPr>
          <a:lstStyle/>
          <a:p>
            <a:pPr lvl="1"/>
            <a:r>
              <a:rPr lang="en-US" sz="2000" dirty="0" smtClean="0">
                <a:latin typeface="+mj-lt"/>
              </a:rPr>
              <a:t>The second (judgment) phase is a </a:t>
            </a:r>
            <a:r>
              <a:rPr lang="en-US" sz="2000" b="1" dirty="0" smtClean="0">
                <a:solidFill>
                  <a:srgbClr val="7030A0"/>
                </a:solidFill>
                <a:latin typeface="+mj-lt"/>
              </a:rPr>
              <a:t>vertical</a:t>
            </a:r>
            <a:r>
              <a:rPr lang="en-US" sz="2000" dirty="0" smtClean="0">
                <a:latin typeface="+mj-lt"/>
              </a:rPr>
              <a:t>/logical (convergent) </a:t>
            </a:r>
            <a:r>
              <a:rPr lang="en-US" sz="2000" dirty="0" smtClean="0">
                <a:latin typeface="+mj-lt"/>
              </a:rPr>
              <a:t>phase</a:t>
            </a:r>
            <a:endParaRPr lang="en-US" sz="2000" dirty="0" smtClean="0">
              <a:latin typeface="+mj-lt"/>
            </a:endParaRPr>
          </a:p>
          <a:p>
            <a:pPr lvl="2"/>
            <a:r>
              <a:rPr lang="en-US" sz="2000" dirty="0" smtClean="0">
                <a:latin typeface="+mj-lt"/>
              </a:rPr>
              <a:t>We evaluate existing solutions and ask:</a:t>
            </a:r>
          </a:p>
          <a:p>
            <a:pPr lvl="3"/>
            <a:r>
              <a:rPr lang="en-US" sz="2000" dirty="0" smtClean="0">
                <a:latin typeface="+mj-lt"/>
              </a:rPr>
              <a:t>Is it feasible? </a:t>
            </a:r>
            <a:r>
              <a:rPr lang="en-US" sz="2000" dirty="0" smtClean="0">
                <a:latin typeface="+mj-lt"/>
              </a:rPr>
              <a:t>  Is </a:t>
            </a:r>
            <a:r>
              <a:rPr lang="en-US" sz="2000" dirty="0" smtClean="0">
                <a:latin typeface="+mj-lt"/>
              </a:rPr>
              <a:t>it better</a:t>
            </a:r>
            <a:r>
              <a:rPr lang="en-US" sz="2000" dirty="0" smtClean="0">
                <a:latin typeface="+mj-lt"/>
              </a:rPr>
              <a:t>?  Is </a:t>
            </a:r>
            <a:r>
              <a:rPr lang="en-US" sz="2000" dirty="0" smtClean="0">
                <a:latin typeface="+mj-lt"/>
              </a:rPr>
              <a:t>it correct?</a:t>
            </a:r>
          </a:p>
          <a:p>
            <a:pPr lvl="2"/>
            <a:r>
              <a:rPr lang="en-US" sz="2000" dirty="0" smtClean="0">
                <a:latin typeface="+mj-lt"/>
              </a:rPr>
              <a:t>We make changes to an existing solution and ask whether the changes improve the solution – yes/no.</a:t>
            </a:r>
          </a:p>
          <a:p>
            <a:pPr lvl="2"/>
            <a:r>
              <a:rPr lang="en-US" sz="2000" dirty="0" smtClean="0">
                <a:latin typeface="+mj-lt"/>
              </a:rPr>
              <a:t>We want continuity from one improvement to the next. Each step builds on the previous one.</a:t>
            </a:r>
          </a:p>
          <a:p>
            <a:pPr lvl="2"/>
            <a:r>
              <a:rPr lang="en-US" sz="2000" dirty="0" smtClean="0">
                <a:latin typeface="+mj-lt"/>
              </a:rPr>
              <a:t>Vertical thinking takes traditional/obvious/ready-made ideas and builds on them</a:t>
            </a:r>
            <a:endParaRPr lang="en-US" sz="20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361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+mj-lt"/>
              </a:rPr>
              <a:t>To get </a:t>
            </a:r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good </a:t>
            </a:r>
            <a:r>
              <a:rPr lang="en-US" sz="2400" dirty="0" smtClean="0">
                <a:latin typeface="+mj-lt"/>
              </a:rPr>
              <a:t>solutions:</a:t>
            </a:r>
          </a:p>
          <a:p>
            <a:pPr marL="457200" lvl="1" indent="-457200">
              <a:buFont typeface="+mj-lt"/>
              <a:buAutoNum type="arabicPeriod"/>
            </a:pPr>
            <a:r>
              <a:rPr lang="en-US" sz="2400" dirty="0" smtClean="0">
                <a:latin typeface="+mj-lt"/>
              </a:rPr>
              <a:t>We should first think </a:t>
            </a:r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laterally</a:t>
            </a:r>
            <a:r>
              <a:rPr lang="en-US" sz="2400" dirty="0" smtClean="0">
                <a:latin typeface="+mj-lt"/>
              </a:rPr>
              <a:t> to generate ideas </a:t>
            </a:r>
          </a:p>
          <a:p>
            <a:pPr marL="45720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Then think vertically </a:t>
            </a:r>
            <a:r>
              <a:rPr lang="en-US" sz="2400" dirty="0" smtClean="0">
                <a:latin typeface="+mj-lt"/>
              </a:rPr>
              <a:t>to develop and refine them (use data and logic to evaluate, optimize, and execute the ideas)</a:t>
            </a:r>
          </a:p>
          <a:p>
            <a:pPr lvl="1"/>
            <a:endParaRPr lang="en-US" sz="2400" dirty="0">
              <a:latin typeface="+mj-lt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“You cannot look at something in a new way simply by looking at it harder the old way”</a:t>
            </a:r>
            <a:endParaRPr lang="en-US" sz="24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58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</a:br>
            <a:r>
              <a:rPr lang="en-US" b="1" cap="small" dirty="0" smtClean="0">
                <a:solidFill>
                  <a:srgbClr val="7030A0"/>
                </a:solidFill>
              </a:rPr>
              <a:t>How </a:t>
            </a:r>
            <a:r>
              <a:rPr lang="en-US" b="1" cap="small" dirty="0">
                <a:solidFill>
                  <a:srgbClr val="7030A0"/>
                </a:solidFill>
              </a:rPr>
              <a:t>can we think laterally?</a:t>
            </a:r>
            <a:r>
              <a:rPr lang="en-US" b="1" dirty="0">
                <a:solidFill>
                  <a:srgbClr val="7030A0"/>
                </a:solidFill>
              </a:rPr>
              <a:t/>
            </a:r>
            <a:br>
              <a:rPr lang="en-US" b="1" dirty="0">
                <a:solidFill>
                  <a:srgbClr val="7030A0"/>
                </a:solidFill>
              </a:rPr>
            </a:b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2"/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Brainstorming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is very useful in a group setting</a:t>
            </a:r>
          </a:p>
          <a:p>
            <a:pPr lvl="3"/>
            <a:r>
              <a:rPr lang="en-US" sz="2400" dirty="0" smtClean="0">
                <a:latin typeface="+mj-lt"/>
              </a:rPr>
              <a:t>We generate ideas, but no one is allowed to evaluate or criticize them for feasibility or goodness until after the brainstorming is </a:t>
            </a:r>
            <a:r>
              <a:rPr lang="en-US" sz="2400" dirty="0" smtClean="0">
                <a:latin typeface="+mj-lt"/>
              </a:rPr>
              <a:t>complete</a:t>
            </a:r>
          </a:p>
          <a:p>
            <a:pPr lvl="3"/>
            <a:r>
              <a:rPr lang="en-US" sz="2400" dirty="0" smtClean="0"/>
              <a:t>Individually </a:t>
            </a:r>
            <a:r>
              <a:rPr lang="en-US" sz="2400" dirty="0"/>
              <a:t>we can brainstorm by writing down ideas without considering feasibility, </a:t>
            </a:r>
            <a:r>
              <a:rPr lang="en-US" sz="2400" dirty="0" smtClean="0"/>
              <a:t>etc.</a:t>
            </a:r>
          </a:p>
          <a:p>
            <a:pPr lvl="3"/>
            <a:r>
              <a:rPr lang="en-US" sz="2400" dirty="0" smtClean="0">
                <a:latin typeface="+mj-lt"/>
              </a:rPr>
              <a:t>Resourcefulness </a:t>
            </a:r>
            <a:r>
              <a:rPr lang="en-US" sz="2400" dirty="0" smtClean="0">
                <a:latin typeface="+mj-lt"/>
              </a:rPr>
              <a:t>and money offset each other; the  less money you have the more resourceful you must be to solve a problem, so maybe set a dollar </a:t>
            </a:r>
            <a:r>
              <a:rPr lang="en-US" sz="2400" dirty="0" smtClean="0">
                <a:latin typeface="+mj-lt"/>
              </a:rPr>
              <a:t>limit</a:t>
            </a:r>
            <a:endParaRPr lang="en-US" sz="2400" dirty="0" smtClean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455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57200"/>
            <a:ext cx="7520940" cy="4495800"/>
          </a:xfrm>
        </p:spPr>
        <p:txBody>
          <a:bodyPr>
            <a:noAutofit/>
          </a:bodyPr>
          <a:lstStyle/>
          <a:p>
            <a:pPr lvl="1"/>
            <a:r>
              <a:rPr lang="en-US" sz="2400" dirty="0" smtClean="0">
                <a:latin typeface="+mj-lt"/>
              </a:rPr>
              <a:t>We want </a:t>
            </a:r>
            <a:r>
              <a:rPr lang="en-US" sz="2400" dirty="0"/>
              <a:t>intentionally </a:t>
            </a:r>
            <a:r>
              <a:rPr lang="en-US" sz="2400" dirty="0" smtClean="0">
                <a:latin typeface="+mj-lt"/>
              </a:rPr>
              <a:t>to create discontinuity </a:t>
            </a:r>
            <a:r>
              <a:rPr lang="en-US" sz="2400" dirty="0" smtClean="0">
                <a:latin typeface="+mj-lt"/>
              </a:rPr>
              <a:t>of thoughts. We want to force ourselves to go back to basic assumptions of the problem</a:t>
            </a:r>
          </a:p>
          <a:p>
            <a:pPr lvl="1"/>
            <a:r>
              <a:rPr lang="en-US" sz="2400" dirty="0" smtClean="0">
                <a:latin typeface="+mj-lt"/>
              </a:rPr>
              <a:t>With lateral thinking we seek </a:t>
            </a:r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NEW</a:t>
            </a:r>
            <a:r>
              <a:rPr lang="en-US" sz="2400" dirty="0" smtClean="0">
                <a:latin typeface="+mj-lt"/>
              </a:rPr>
              <a:t> ways to look at the problem, </a:t>
            </a:r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not the BEST </a:t>
            </a:r>
            <a:r>
              <a:rPr lang="en-US" sz="2400" dirty="0" smtClean="0">
                <a:latin typeface="+mj-lt"/>
              </a:rPr>
              <a:t>way. We can worry about “best” later.</a:t>
            </a:r>
          </a:p>
          <a:p>
            <a:pPr lvl="1"/>
            <a:r>
              <a:rPr lang="en-US" sz="2400" dirty="0" smtClean="0">
                <a:latin typeface="+mj-lt"/>
              </a:rPr>
              <a:t>With lateral thinking we are allowed to be “wrong”. </a:t>
            </a:r>
          </a:p>
          <a:p>
            <a:pPr lvl="2"/>
            <a:r>
              <a:rPr lang="en-US" sz="2400" dirty="0" smtClean="0">
                <a:latin typeface="+mj-lt"/>
              </a:rPr>
              <a:t>In fact, we want crazy, infeasible solutions, which might act as stepping stones to good problem solutions (called an </a:t>
            </a:r>
            <a:r>
              <a:rPr lang="en-US" sz="2400" i="1" dirty="0" smtClean="0">
                <a:solidFill>
                  <a:srgbClr val="7030A0"/>
                </a:solidFill>
                <a:latin typeface="+mj-lt"/>
              </a:rPr>
              <a:t>intermediate impossible solution</a:t>
            </a:r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)</a:t>
            </a:r>
            <a:endParaRPr lang="en-US" sz="24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707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09600"/>
            <a:ext cx="7520940" cy="3579849"/>
          </a:xfrm>
        </p:spPr>
        <p:txBody>
          <a:bodyPr>
            <a:normAutofit/>
          </a:bodyPr>
          <a:lstStyle/>
          <a:p>
            <a:pPr marL="237744" lvl="2" indent="0">
              <a:buNone/>
            </a:pPr>
            <a:r>
              <a:rPr lang="en-US" sz="4400" dirty="0" smtClean="0">
                <a:latin typeface="+mj-lt"/>
              </a:rPr>
              <a:t>“ Any idea that at first glance doesn’t look crazy isn’t worth pursuing.”          </a:t>
            </a:r>
            <a:r>
              <a:rPr lang="en-US" sz="3600" i="1" dirty="0" smtClean="0">
                <a:latin typeface="+mj-lt"/>
              </a:rPr>
              <a:t>- Albert Einstein</a:t>
            </a:r>
            <a:endParaRPr lang="en-US" sz="3600" i="1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17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2667000"/>
            <a:ext cx="1524000" cy="2031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50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nstantia" pitchFamily="18" charset="0"/>
              </a:rPr>
              <a:t/>
            </a:r>
            <a:br>
              <a:rPr lang="en-US" dirty="0" smtClean="0">
                <a:latin typeface="Constantia" pitchFamily="18" charset="0"/>
              </a:rPr>
            </a:br>
            <a:r>
              <a:rPr lang="en-US" cap="small" dirty="0">
                <a:latin typeface="Constantia" pitchFamily="18" charset="0"/>
              </a:rPr>
              <a:t/>
            </a:r>
            <a:br>
              <a:rPr lang="en-US" cap="small" dirty="0">
                <a:latin typeface="Constantia" pitchFamily="18" charset="0"/>
              </a:rPr>
            </a:br>
            <a:r>
              <a:rPr lang="en-US" sz="3200" cap="small" dirty="0" smtClean="0">
                <a:solidFill>
                  <a:srgbClr val="7030A0"/>
                </a:solidFill>
              </a:rPr>
              <a:t>Techniques </a:t>
            </a:r>
            <a:r>
              <a:rPr lang="en-US" sz="3200" cap="small" dirty="0">
                <a:solidFill>
                  <a:srgbClr val="7030A0"/>
                </a:solidFill>
              </a:rPr>
              <a:t>to </a:t>
            </a:r>
            <a:r>
              <a:rPr lang="en-US" sz="3200" cap="small" dirty="0" smtClean="0">
                <a:solidFill>
                  <a:srgbClr val="7030A0"/>
                </a:solidFill>
              </a:rPr>
              <a:t>Stimulate Lateral Thinking</a:t>
            </a:r>
            <a:r>
              <a:rPr lang="en-US" sz="3200" cap="small" dirty="0">
                <a:solidFill>
                  <a:srgbClr val="7030A0"/>
                </a:solidFill>
              </a:rPr>
              <a:t/>
            </a:r>
            <a:br>
              <a:rPr lang="en-US" sz="3200" cap="small" dirty="0">
                <a:solidFill>
                  <a:srgbClr val="7030A0"/>
                </a:solidFill>
              </a:rPr>
            </a:br>
            <a:endParaRPr lang="en-US" sz="3200" cap="small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219200"/>
            <a:ext cx="7520940" cy="2590800"/>
          </a:xfrm>
        </p:spPr>
        <p:txBody>
          <a:bodyPr>
            <a:noAutofit/>
          </a:bodyPr>
          <a:lstStyle/>
          <a:p>
            <a:pPr lvl="1"/>
            <a:r>
              <a:rPr lang="en-US" sz="2100" b="1" dirty="0" smtClean="0">
                <a:solidFill>
                  <a:srgbClr val="7030A0"/>
                </a:solidFill>
                <a:latin typeface="+mj-lt"/>
              </a:rPr>
              <a:t>Reversal</a:t>
            </a:r>
          </a:p>
          <a:p>
            <a:pPr lvl="2"/>
            <a:r>
              <a:rPr lang="en-US" sz="2100" dirty="0" smtClean="0">
                <a:latin typeface="+mj-lt"/>
              </a:rPr>
              <a:t>Try to turn the obvious solution (or some aspect of it) upside down or inside out</a:t>
            </a:r>
          </a:p>
          <a:p>
            <a:pPr lvl="2"/>
            <a:r>
              <a:rPr lang="en-US" sz="2100" dirty="0" smtClean="0">
                <a:latin typeface="+mj-lt"/>
              </a:rPr>
              <a:t>Basis for the Dialectic Method (Thesis, Antithesis, Synthesis)</a:t>
            </a:r>
          </a:p>
          <a:p>
            <a:pPr lvl="4"/>
            <a:r>
              <a:rPr lang="en-US" sz="2100" dirty="0" smtClean="0">
                <a:latin typeface="+mj-lt"/>
              </a:rPr>
              <a:t>Propose idea, propose opposite idea, look for synthesis</a:t>
            </a:r>
          </a:p>
          <a:p>
            <a:pPr lvl="4"/>
            <a:r>
              <a:rPr lang="en-US" sz="2100" dirty="0" smtClean="0">
                <a:latin typeface="+mj-lt"/>
              </a:rPr>
              <a:t>Synthesis is made up of good aspects from each of the first two without the bad; e.g., cellular production</a:t>
            </a:r>
          </a:p>
          <a:p>
            <a:pPr lvl="4"/>
            <a:r>
              <a:rPr lang="en-US" sz="2100" dirty="0" smtClean="0">
                <a:latin typeface="+mj-lt"/>
              </a:rPr>
              <a:t>Use “Opposite” or “Creative” solution as an intermediate impossible solution</a:t>
            </a:r>
            <a:endParaRPr lang="en-US" sz="21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38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cap="small" dirty="0" smtClean="0">
                <a:solidFill>
                  <a:srgbClr val="7030A0"/>
                </a:solidFill>
              </a:rPr>
              <a:t>Example</a:t>
            </a:r>
            <a:endParaRPr lang="en-US" sz="3200" cap="small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37744" lvl="2" indent="0">
              <a:buNone/>
            </a:pPr>
            <a:r>
              <a:rPr lang="en-US" sz="2000" dirty="0" smtClean="0">
                <a:latin typeface="+mj-lt"/>
              </a:rPr>
              <a:t>Operations of a </a:t>
            </a:r>
            <a:r>
              <a:rPr lang="en-US" sz="2000" dirty="0" smtClean="0">
                <a:latin typeface="+mj-lt"/>
              </a:rPr>
              <a:t>grocery or retail store</a:t>
            </a:r>
          </a:p>
          <a:p>
            <a:pPr lvl="2"/>
            <a:endParaRPr lang="en-US" sz="2000" dirty="0" smtClean="0">
              <a:latin typeface="+mj-lt"/>
            </a:endParaRPr>
          </a:p>
          <a:p>
            <a:pPr marL="237744" lvl="2" indent="0">
              <a:buNone/>
            </a:pPr>
            <a:r>
              <a:rPr lang="en-US" sz="2000" dirty="0" smtClean="0">
                <a:latin typeface="+mj-lt"/>
              </a:rPr>
              <a:t>Some basic aspects of running a profitable grocery or retail store</a:t>
            </a:r>
          </a:p>
          <a:p>
            <a:pPr lvl="3"/>
            <a:r>
              <a:rPr lang="en-US" sz="2000" dirty="0" smtClean="0">
                <a:latin typeface="+mj-lt"/>
              </a:rPr>
              <a:t>Prices </a:t>
            </a:r>
            <a:r>
              <a:rPr lang="en-US" sz="2000" dirty="0" smtClean="0">
                <a:latin typeface="+mj-lt"/>
              </a:rPr>
              <a:t>should be set at cost plus reasonable mark-up</a:t>
            </a:r>
          </a:p>
          <a:p>
            <a:pPr lvl="3"/>
            <a:r>
              <a:rPr lang="en-US" sz="2000" dirty="0" smtClean="0">
                <a:latin typeface="+mj-lt"/>
              </a:rPr>
              <a:t>Customers </a:t>
            </a:r>
            <a:r>
              <a:rPr lang="en-US" sz="2000" dirty="0" smtClean="0">
                <a:latin typeface="+mj-lt"/>
              </a:rPr>
              <a:t>should be treated fairly; all charged the same price</a:t>
            </a:r>
          </a:p>
          <a:p>
            <a:pPr lvl="3"/>
            <a:r>
              <a:rPr lang="en-US" sz="2000" dirty="0" smtClean="0">
                <a:latin typeface="+mj-lt"/>
              </a:rPr>
              <a:t>Customers </a:t>
            </a:r>
            <a:r>
              <a:rPr lang="en-US" sz="2000" dirty="0" smtClean="0">
                <a:latin typeface="+mj-lt"/>
              </a:rPr>
              <a:t>should have wide variety/many choices of products and brands</a:t>
            </a:r>
          </a:p>
          <a:p>
            <a:pPr lvl="3"/>
            <a:r>
              <a:rPr lang="en-US" sz="2000" dirty="0" smtClean="0">
                <a:latin typeface="+mj-lt"/>
              </a:rPr>
              <a:t>Customers </a:t>
            </a:r>
            <a:r>
              <a:rPr lang="en-US" sz="2000" dirty="0" smtClean="0">
                <a:latin typeface="+mj-lt"/>
              </a:rPr>
              <a:t>should be able </a:t>
            </a:r>
            <a:r>
              <a:rPr lang="en-US" sz="2000" dirty="0">
                <a:latin typeface="+mj-lt"/>
              </a:rPr>
              <a:t>to inspect physically and </a:t>
            </a:r>
            <a:r>
              <a:rPr lang="en-US" sz="2000" dirty="0" smtClean="0">
                <a:latin typeface="+mj-lt"/>
              </a:rPr>
              <a:t>select the products they buy</a:t>
            </a:r>
          </a:p>
          <a:p>
            <a:pPr lvl="2"/>
            <a:endParaRPr lang="en-US" sz="2000" dirty="0">
              <a:latin typeface="Constant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844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</a:br>
            <a:r>
              <a:rPr lang="en-US" sz="3200" b="1" cap="small" dirty="0" smtClean="0">
                <a:solidFill>
                  <a:srgbClr val="7030A0"/>
                </a:solidFill>
              </a:rPr>
              <a:t>Creativity Exercises</a:t>
            </a:r>
            <a:r>
              <a:rPr lang="en-US" sz="3200" b="1" cap="small" dirty="0">
                <a:solidFill>
                  <a:srgbClr val="FF0000"/>
                </a:solidFill>
              </a:rPr>
              <a:t/>
            </a:r>
            <a:br>
              <a:rPr lang="en-US" sz="3200" b="1" cap="small" dirty="0">
                <a:solidFill>
                  <a:srgbClr val="FF0000"/>
                </a:solidFill>
              </a:rPr>
            </a:br>
            <a:endParaRPr lang="en-US" sz="32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066800"/>
            <a:ext cx="7520940" cy="3579849"/>
          </a:xfrm>
        </p:spPr>
        <p:txBody>
          <a:bodyPr>
            <a:normAutofit fontScale="92500" lnSpcReduction="20000"/>
          </a:bodyPr>
          <a:lstStyle/>
          <a:p>
            <a:pPr lvl="2"/>
            <a:endParaRPr lang="en-US" dirty="0" smtClean="0">
              <a:latin typeface="Constantia" pitchFamily="18" charset="0"/>
            </a:endParaRPr>
          </a:p>
          <a:p>
            <a:pPr lvl="2"/>
            <a:r>
              <a:rPr lang="en-US" sz="2000" dirty="0" smtClean="0">
                <a:latin typeface="+mj-lt"/>
              </a:rPr>
              <a:t>There </a:t>
            </a:r>
            <a:r>
              <a:rPr lang="en-US" sz="2000" dirty="0">
                <a:latin typeface="+mj-lt"/>
              </a:rPr>
              <a:t>are 111 players in a single-elimination tournament. How many matches must be played to find a champion?</a:t>
            </a:r>
          </a:p>
          <a:p>
            <a:pPr lvl="2"/>
            <a:endParaRPr lang="en-US" sz="2000" dirty="0" smtClean="0">
              <a:latin typeface="+mj-lt"/>
            </a:endParaRPr>
          </a:p>
          <a:p>
            <a:pPr lvl="2"/>
            <a:endParaRPr lang="en-US" sz="2000" dirty="0">
              <a:latin typeface="+mj-lt"/>
            </a:endParaRPr>
          </a:p>
          <a:p>
            <a:pPr lvl="2"/>
            <a:r>
              <a:rPr lang="en-US" sz="2000" dirty="0" smtClean="0">
                <a:latin typeface="+mj-lt"/>
              </a:rPr>
              <a:t>Two </a:t>
            </a:r>
            <a:r>
              <a:rPr lang="en-US" sz="2000" dirty="0">
                <a:latin typeface="+mj-lt"/>
              </a:rPr>
              <a:t>cyclists are 30 miles apart. They approach each other at 15 mph (each is moving 15 mph). A bee flies back and forth between them at 40 mph. How many miles will the bee fly before the cyclists meet?</a:t>
            </a:r>
          </a:p>
          <a:p>
            <a:pPr lvl="2"/>
            <a:endParaRPr lang="en-US" sz="2000" dirty="0" smtClean="0">
              <a:latin typeface="+mj-lt"/>
            </a:endParaRPr>
          </a:p>
          <a:p>
            <a:pPr lvl="2"/>
            <a:endParaRPr lang="en-US" sz="2000" dirty="0">
              <a:latin typeface="+mj-lt"/>
            </a:endParaRPr>
          </a:p>
          <a:p>
            <a:pPr lvl="2"/>
            <a:r>
              <a:rPr lang="en-US" sz="2000" dirty="0" smtClean="0">
                <a:latin typeface="+mj-lt"/>
              </a:rPr>
              <a:t>Ben </a:t>
            </a:r>
            <a:r>
              <a:rPr lang="en-US" sz="2000" dirty="0">
                <a:latin typeface="+mj-lt"/>
              </a:rPr>
              <a:t>was 20 years old in </a:t>
            </a:r>
            <a:r>
              <a:rPr lang="en-US" sz="2000" dirty="0" smtClean="0">
                <a:latin typeface="+mj-lt"/>
              </a:rPr>
              <a:t>2000 </a:t>
            </a:r>
            <a:r>
              <a:rPr lang="en-US" sz="2000" dirty="0">
                <a:latin typeface="+mj-lt"/>
              </a:rPr>
              <a:t>but only 15 years old in </a:t>
            </a:r>
            <a:r>
              <a:rPr lang="en-US" sz="2000" dirty="0" smtClean="0">
                <a:latin typeface="+mj-lt"/>
              </a:rPr>
              <a:t>2005</a:t>
            </a:r>
            <a:r>
              <a:rPr lang="en-US" sz="2000" dirty="0">
                <a:latin typeface="+mj-lt"/>
              </a:rPr>
              <a:t>. How is this possible?</a:t>
            </a:r>
          </a:p>
          <a:p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548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20940" cy="3579849"/>
          </a:xfrm>
        </p:spPr>
        <p:txBody>
          <a:bodyPr>
            <a:noAutofit/>
          </a:bodyPr>
          <a:lstStyle/>
          <a:p>
            <a:pPr lvl="1"/>
            <a:r>
              <a:rPr lang="en-US" sz="2400" dirty="0" smtClean="0">
                <a:latin typeface="+mj-lt"/>
              </a:rPr>
              <a:t>Turn </a:t>
            </a:r>
            <a:r>
              <a:rPr lang="en-US" sz="2400" dirty="0">
                <a:latin typeface="+mj-lt"/>
              </a:rPr>
              <a:t>these upside down/inside out</a:t>
            </a:r>
          </a:p>
          <a:p>
            <a:pPr lvl="1"/>
            <a:r>
              <a:rPr lang="en-US" sz="2400" dirty="0" smtClean="0">
                <a:latin typeface="+mj-lt"/>
              </a:rPr>
              <a:t>Reversal</a:t>
            </a:r>
            <a:endParaRPr lang="en-US" sz="2400" dirty="0" smtClean="0">
              <a:latin typeface="+mj-lt"/>
            </a:endParaRPr>
          </a:p>
          <a:p>
            <a:pPr lvl="2"/>
            <a:endParaRPr lang="en-US" sz="2400" dirty="0" smtClean="0">
              <a:latin typeface="+mj-lt"/>
            </a:endParaRPr>
          </a:p>
          <a:p>
            <a:pPr lvl="2"/>
            <a:r>
              <a:rPr lang="en-US" sz="2400" dirty="0" smtClean="0">
                <a:latin typeface="+mj-lt"/>
              </a:rPr>
              <a:t>Prices </a:t>
            </a:r>
            <a:r>
              <a:rPr lang="en-US" sz="2400" dirty="0">
                <a:latin typeface="+mj-lt"/>
              </a:rPr>
              <a:t>should be set at cost plus reasonable mark-up</a:t>
            </a:r>
          </a:p>
          <a:p>
            <a:pPr lvl="4"/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All food/products should be free</a:t>
            </a:r>
          </a:p>
          <a:p>
            <a:pPr lvl="2"/>
            <a:endParaRPr lang="en-US" sz="2400" dirty="0">
              <a:latin typeface="+mj-lt"/>
            </a:endParaRPr>
          </a:p>
          <a:p>
            <a:pPr lvl="2"/>
            <a:r>
              <a:rPr lang="en-US" sz="2400" dirty="0">
                <a:latin typeface="+mj-lt"/>
              </a:rPr>
              <a:t>Customers should be treated fairly; all charged the same price</a:t>
            </a:r>
          </a:p>
          <a:p>
            <a:pPr lvl="4"/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Charge </a:t>
            </a:r>
            <a:r>
              <a:rPr lang="en-US" sz="2400" dirty="0">
                <a:solidFill>
                  <a:srgbClr val="7030A0"/>
                </a:solidFill>
                <a:latin typeface="+mj-lt"/>
              </a:rPr>
              <a:t>different prices to different customers</a:t>
            </a:r>
          </a:p>
          <a:p>
            <a:pPr lvl="2"/>
            <a:endParaRPr lang="en-US" sz="2400" dirty="0" smtClean="0">
              <a:latin typeface="+mj-lt"/>
            </a:endParaRPr>
          </a:p>
          <a:p>
            <a:pPr lvl="2"/>
            <a:endParaRPr lang="en-US" sz="2400" dirty="0" smtClean="0">
              <a:latin typeface="+mj-lt"/>
            </a:endParaRPr>
          </a:p>
          <a:p>
            <a:pPr lvl="2"/>
            <a:endParaRPr lang="en-US" sz="2400" dirty="0">
              <a:latin typeface="+mj-lt"/>
            </a:endParaRPr>
          </a:p>
          <a:p>
            <a:pPr lvl="2"/>
            <a:endParaRPr lang="en-US" sz="2400" dirty="0" smtClean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097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0"/>
            <a:ext cx="7520940" cy="3579849"/>
          </a:xfrm>
        </p:spPr>
        <p:txBody>
          <a:bodyPr>
            <a:normAutofit/>
          </a:bodyPr>
          <a:lstStyle/>
          <a:p>
            <a:pPr lvl="2"/>
            <a:r>
              <a:rPr lang="en-US" sz="2400" dirty="0">
                <a:latin typeface="+mj-lt"/>
              </a:rPr>
              <a:t>Customers should have wide variety/many choices of products and brands</a:t>
            </a:r>
          </a:p>
          <a:p>
            <a:pPr lvl="4"/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There </a:t>
            </a:r>
            <a:r>
              <a:rPr lang="en-US" sz="2400" dirty="0">
                <a:solidFill>
                  <a:srgbClr val="7030A0"/>
                </a:solidFill>
                <a:latin typeface="+mj-lt"/>
              </a:rPr>
              <a:t>should be </a:t>
            </a:r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little/no </a:t>
            </a:r>
            <a:r>
              <a:rPr lang="en-US" sz="2400" dirty="0">
                <a:solidFill>
                  <a:srgbClr val="7030A0"/>
                </a:solidFill>
                <a:latin typeface="+mj-lt"/>
              </a:rPr>
              <a:t>choice for customers</a:t>
            </a:r>
          </a:p>
          <a:p>
            <a:pPr lvl="2"/>
            <a:endParaRPr lang="en-US" sz="2400" dirty="0" smtClean="0">
              <a:latin typeface="+mj-lt"/>
            </a:endParaRPr>
          </a:p>
          <a:p>
            <a:pPr lvl="2"/>
            <a:r>
              <a:rPr lang="en-US" sz="2400" dirty="0">
                <a:latin typeface="+mj-lt"/>
              </a:rPr>
              <a:t>Customers should be able to inspect physically and select the products they buy</a:t>
            </a:r>
          </a:p>
          <a:p>
            <a:pPr lvl="4"/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All food/products should be locked/chained to the shelves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04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n-US" sz="2400" b="1" cap="small" dirty="0" smtClean="0">
                <a:solidFill>
                  <a:srgbClr val="FF0000"/>
                </a:solidFill>
                <a:latin typeface="Constantia" pitchFamily="18" charset="0"/>
              </a:rPr>
              <a:t/>
            </a:r>
            <a:br>
              <a:rPr lang="en-US" sz="2400" b="1" cap="small" dirty="0" smtClean="0">
                <a:solidFill>
                  <a:srgbClr val="FF0000"/>
                </a:solidFill>
                <a:latin typeface="Constantia" pitchFamily="18" charset="0"/>
              </a:rPr>
            </a:br>
            <a:r>
              <a:rPr lang="en-US" sz="3200" b="1" cap="small" dirty="0" smtClean="0">
                <a:solidFill>
                  <a:srgbClr val="7030A0"/>
                </a:solidFill>
                <a:latin typeface="+mj-lt"/>
              </a:rPr>
              <a:t>Random Juxtaposition</a:t>
            </a:r>
            <a:r>
              <a:rPr lang="en-US" sz="3200" b="1" dirty="0" smtClean="0">
                <a:solidFill>
                  <a:srgbClr val="7030A0"/>
                </a:solidFill>
                <a:latin typeface="+mj-lt"/>
              </a:rPr>
              <a:t/>
            </a:r>
            <a:br>
              <a:rPr lang="en-US" sz="3200" b="1" dirty="0" smtClean="0">
                <a:solidFill>
                  <a:srgbClr val="7030A0"/>
                </a:solidFill>
                <a:latin typeface="+mj-lt"/>
              </a:rPr>
            </a:br>
            <a:endParaRPr lang="en-US" sz="32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7520940" cy="3166572"/>
          </a:xfrm>
        </p:spPr>
        <p:txBody>
          <a:bodyPr>
            <a:normAutofit/>
          </a:bodyPr>
          <a:lstStyle/>
          <a:p>
            <a:pPr lvl="2"/>
            <a:r>
              <a:rPr lang="en-US" sz="2400" dirty="0" smtClean="0">
                <a:latin typeface="+mj-lt"/>
              </a:rPr>
              <a:t>We can sometimes create new ideas by forcing ourselves to relate two seemingly unrelated ideas</a:t>
            </a:r>
          </a:p>
          <a:p>
            <a:pPr lvl="2"/>
            <a:endParaRPr lang="en-US" sz="2400" dirty="0" smtClean="0">
              <a:latin typeface="+mj-lt"/>
            </a:endParaRPr>
          </a:p>
          <a:p>
            <a:pPr lvl="2"/>
            <a:r>
              <a:rPr lang="en-US" sz="2400" dirty="0" smtClean="0">
                <a:latin typeface="+mj-lt"/>
              </a:rPr>
              <a:t>Try to frame the problem in a single word (noun or verb). Then randomly choose a word from a dictionary and think of ways of relating them.</a:t>
            </a:r>
          </a:p>
          <a:p>
            <a:pPr lvl="2"/>
            <a:endParaRPr lang="en-US" sz="2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018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00100" lvl="3" indent="-342900"/>
            <a:r>
              <a:rPr lang="en-US" sz="2400" dirty="0">
                <a:latin typeface="+mj-lt"/>
              </a:rPr>
              <a:t>Ex: Want to develop new confectionaries (chocolate candy</a:t>
            </a:r>
            <a:r>
              <a:rPr lang="en-US" sz="2400" dirty="0" smtClean="0">
                <a:latin typeface="+mj-lt"/>
              </a:rPr>
              <a:t>)</a:t>
            </a:r>
            <a:endParaRPr lang="en-US" sz="2400" dirty="0" smtClean="0">
              <a:latin typeface="+mj-lt"/>
            </a:endParaRPr>
          </a:p>
          <a:p>
            <a:pPr marL="1257300" lvl="4" indent="-342900"/>
            <a:r>
              <a:rPr lang="en-US" sz="2400" dirty="0" smtClean="0">
                <a:latin typeface="+mj-lt"/>
              </a:rPr>
              <a:t>The </a:t>
            </a:r>
            <a:r>
              <a:rPr lang="en-US" sz="2400" dirty="0">
                <a:latin typeface="+mj-lt"/>
              </a:rPr>
              <a:t>random word is “</a:t>
            </a:r>
            <a:r>
              <a:rPr lang="en-US" sz="2400" dirty="0" smtClean="0">
                <a:latin typeface="+mj-lt"/>
              </a:rPr>
              <a:t>telephone”</a:t>
            </a:r>
            <a:endParaRPr lang="en-US" sz="2400" dirty="0" smtClean="0">
              <a:latin typeface="+mj-lt"/>
            </a:endParaRPr>
          </a:p>
          <a:p>
            <a:pPr marL="1257300" lvl="4" indent="-342900"/>
            <a:r>
              <a:rPr lang="en-US" sz="2400" dirty="0" smtClean="0">
                <a:latin typeface="+mj-lt"/>
              </a:rPr>
              <a:t>Idea: </a:t>
            </a:r>
          </a:p>
          <a:p>
            <a:pPr marL="1152144" lvl="5" indent="0">
              <a:buNone/>
            </a:pPr>
            <a:r>
              <a:rPr lang="en-US" sz="2200" dirty="0" smtClean="0">
                <a:latin typeface="+mj-lt"/>
              </a:rPr>
              <a:t>You </a:t>
            </a:r>
            <a:r>
              <a:rPr lang="en-US" sz="2200" dirty="0" smtClean="0">
                <a:latin typeface="+mj-lt"/>
              </a:rPr>
              <a:t>dial a telephone to select whom you want to call; you could create a machine where customers type in the tastes they like (nuts, sweet, lemon, etc.) and the candy is made with these features</a:t>
            </a:r>
          </a:p>
          <a:p>
            <a:pPr marL="457200" lvl="3" indent="0">
              <a:buNone/>
            </a:pPr>
            <a:endParaRPr lang="en-US" sz="2400" dirty="0" smtClean="0">
              <a:latin typeface="Constantia" pitchFamily="18" charset="0"/>
            </a:endParaRPr>
          </a:p>
          <a:p>
            <a:pPr marL="1257300" lvl="4" indent="-342900"/>
            <a:endParaRPr lang="en-US" dirty="0">
              <a:latin typeface="Constantia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14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57200"/>
            <a:ext cx="7520940" cy="4343400"/>
          </a:xfrm>
        </p:spPr>
        <p:txBody>
          <a:bodyPr>
            <a:noAutofit/>
          </a:bodyPr>
          <a:lstStyle/>
          <a:p>
            <a:pPr lvl="1"/>
            <a:r>
              <a:rPr lang="en-US" sz="2400" dirty="0" smtClean="0">
                <a:latin typeface="+mj-lt"/>
              </a:rPr>
              <a:t>This is a good tool for new product ideas</a:t>
            </a:r>
          </a:p>
          <a:p>
            <a:pPr lvl="2"/>
            <a:r>
              <a:rPr lang="en-US" sz="2400" dirty="0" smtClean="0">
                <a:latin typeface="+mj-lt"/>
              </a:rPr>
              <a:t>Take two (service) products randomly from a list of services – think of a way to combine them</a:t>
            </a:r>
          </a:p>
          <a:p>
            <a:pPr lvl="2"/>
            <a:r>
              <a:rPr lang="en-US" sz="2400" dirty="0" smtClean="0">
                <a:latin typeface="+mj-lt"/>
              </a:rPr>
              <a:t>Book retailing/coffee house</a:t>
            </a:r>
          </a:p>
          <a:p>
            <a:pPr lvl="2"/>
            <a:r>
              <a:rPr lang="en-US" sz="2400" dirty="0" smtClean="0">
                <a:latin typeface="+mj-lt"/>
              </a:rPr>
              <a:t>Education and hotels (or air transport) = executive centers</a:t>
            </a:r>
          </a:p>
          <a:p>
            <a:pPr lvl="2"/>
            <a:r>
              <a:rPr lang="en-US" sz="2400" dirty="0" smtClean="0">
                <a:latin typeface="+mj-lt"/>
              </a:rPr>
              <a:t>Auto retailing and financial services = auto leasing</a:t>
            </a:r>
          </a:p>
          <a:p>
            <a:pPr lvl="2"/>
            <a:r>
              <a:rPr lang="en-US" sz="2400" dirty="0" smtClean="0">
                <a:latin typeface="+mj-lt"/>
              </a:rPr>
              <a:t>Others?</a:t>
            </a:r>
          </a:p>
          <a:p>
            <a:pPr lvl="2"/>
            <a:r>
              <a:rPr lang="en-US" sz="2400" dirty="0" smtClean="0">
                <a:latin typeface="+mj-lt"/>
              </a:rPr>
              <a:t>Tangible Goods</a:t>
            </a:r>
          </a:p>
          <a:p>
            <a:pPr lvl="3"/>
            <a:r>
              <a:rPr lang="en-US" sz="2400" dirty="0" smtClean="0">
                <a:latin typeface="+mj-lt"/>
              </a:rPr>
              <a:t>Smart phones (phones, camera, computer)</a:t>
            </a:r>
            <a:endParaRPr lang="en-US" sz="2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269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04800"/>
            <a:ext cx="7520940" cy="3579849"/>
          </a:xfrm>
        </p:spPr>
        <p:txBody>
          <a:bodyPr>
            <a:noAutofit/>
          </a:bodyPr>
          <a:lstStyle/>
          <a:p>
            <a:r>
              <a:rPr lang="en-US" sz="2400" b="0" dirty="0" smtClean="0">
                <a:latin typeface="+mj-lt"/>
              </a:rPr>
              <a:t>How else might we use lateral thinking/ creativity methods?</a:t>
            </a:r>
          </a:p>
          <a:p>
            <a:pPr lvl="1"/>
            <a:endParaRPr lang="en-US" sz="2400" dirty="0" smtClean="0">
              <a:latin typeface="+mj-lt"/>
            </a:endParaRPr>
          </a:p>
          <a:p>
            <a:pPr lvl="2"/>
            <a:r>
              <a:rPr lang="en-US" sz="2400" dirty="0" smtClean="0">
                <a:latin typeface="+mj-lt"/>
              </a:rPr>
              <a:t>Business </a:t>
            </a:r>
            <a:r>
              <a:rPr lang="en-US" sz="2400" dirty="0" smtClean="0">
                <a:latin typeface="+mj-lt"/>
              </a:rPr>
              <a:t>process </a:t>
            </a:r>
            <a:r>
              <a:rPr lang="en-US" sz="2400" dirty="0" smtClean="0">
                <a:latin typeface="+mj-lt"/>
              </a:rPr>
              <a:t>analysis:  make it m</a:t>
            </a:r>
            <a:r>
              <a:rPr lang="en-US" sz="2400" dirty="0" smtClean="0">
                <a:latin typeface="+mj-lt"/>
              </a:rPr>
              <a:t>ore effective/efficient/useful</a:t>
            </a:r>
            <a:endParaRPr lang="en-US" sz="2400" dirty="0" smtClean="0">
              <a:latin typeface="+mj-lt"/>
            </a:endParaRPr>
          </a:p>
          <a:p>
            <a:pPr lvl="3"/>
            <a:r>
              <a:rPr lang="en-US" sz="2400" dirty="0" smtClean="0">
                <a:latin typeface="+mj-lt"/>
              </a:rPr>
              <a:t>Use </a:t>
            </a:r>
            <a:r>
              <a:rPr lang="en-US" sz="2400" dirty="0" smtClean="0">
                <a:latin typeface="+mj-lt"/>
              </a:rPr>
              <a:t>a series of questions to force ourselves to think about the process in new ways – crazy ways</a:t>
            </a:r>
          </a:p>
          <a:p>
            <a:pPr lvl="3"/>
            <a:r>
              <a:rPr lang="en-US" sz="2400" dirty="0" smtClean="0">
                <a:latin typeface="+mj-lt"/>
              </a:rPr>
              <a:t>Force </a:t>
            </a:r>
            <a:r>
              <a:rPr lang="en-US" sz="2400" dirty="0" smtClean="0">
                <a:latin typeface="+mj-lt"/>
              </a:rPr>
              <a:t>ourselves to ask “Stupid” questions</a:t>
            </a:r>
          </a:p>
          <a:p>
            <a:pPr lvl="3"/>
            <a:r>
              <a:rPr lang="en-US" sz="2400" dirty="0" smtClean="0">
                <a:latin typeface="+mj-lt"/>
              </a:rPr>
              <a:t>Turn </a:t>
            </a:r>
            <a:r>
              <a:rPr lang="en-US" sz="2400" dirty="0" smtClean="0">
                <a:latin typeface="+mj-lt"/>
              </a:rPr>
              <a:t>the conventional wisdom upside down</a:t>
            </a:r>
            <a:endParaRPr lang="en-US" sz="2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217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41376"/>
            <a:ext cx="7520940" cy="548640"/>
          </a:xfrm>
        </p:spPr>
        <p:txBody>
          <a:bodyPr/>
          <a:lstStyle/>
          <a:p>
            <a:pPr algn="ctr"/>
            <a:r>
              <a:rPr lang="en-US" dirty="0" smtClean="0">
                <a:latin typeface="Constantia" panose="02030602050306030303" pitchFamily="18" charset="0"/>
              </a:rPr>
              <a:t/>
            </a:r>
            <a:br>
              <a:rPr lang="en-US" dirty="0" smtClean="0">
                <a:latin typeface="Constantia" panose="02030602050306030303" pitchFamily="18" charset="0"/>
              </a:rPr>
            </a:br>
            <a:r>
              <a:rPr lang="en-US" sz="3200" cap="small" dirty="0" smtClean="0">
                <a:solidFill>
                  <a:srgbClr val="7030A0"/>
                </a:solidFill>
              </a:rPr>
              <a:t>Process Analysis </a:t>
            </a:r>
            <a:r>
              <a:rPr lang="en-US" sz="3200" cap="small" dirty="0">
                <a:solidFill>
                  <a:srgbClr val="7030A0"/>
                </a:solidFill>
              </a:rPr>
              <a:t>and </a:t>
            </a:r>
            <a:r>
              <a:rPr lang="en-US" sz="3200" cap="small" dirty="0" smtClean="0">
                <a:solidFill>
                  <a:srgbClr val="7030A0"/>
                </a:solidFill>
              </a:rPr>
              <a:t>Improvement</a:t>
            </a:r>
            <a:r>
              <a:rPr lang="en-US" sz="3200" dirty="0">
                <a:solidFill>
                  <a:srgbClr val="7030A0"/>
                </a:solidFill>
              </a:rPr>
              <a:t/>
            </a:r>
            <a:br>
              <a:rPr lang="en-US" sz="3200" dirty="0">
                <a:solidFill>
                  <a:srgbClr val="7030A0"/>
                </a:solidFill>
              </a:rPr>
            </a:br>
            <a:endParaRPr lang="en-US" sz="32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1800" dirty="0" smtClean="0">
                <a:solidFill>
                  <a:srgbClr val="7030A0"/>
                </a:solidFill>
                <a:latin typeface="+mj-lt"/>
              </a:rPr>
              <a:t>Elimination</a:t>
            </a:r>
            <a:r>
              <a:rPr lang="en-US" sz="1800" dirty="0" smtClean="0">
                <a:latin typeface="+mj-lt"/>
              </a:rPr>
              <a:t> </a:t>
            </a:r>
            <a:r>
              <a:rPr lang="en-US" sz="1800" dirty="0" smtClean="0">
                <a:latin typeface="+mj-lt"/>
              </a:rPr>
              <a:t>(</a:t>
            </a:r>
            <a:r>
              <a:rPr lang="en-US" sz="1800" dirty="0" smtClean="0">
                <a:solidFill>
                  <a:srgbClr val="7030A0"/>
                </a:solidFill>
                <a:latin typeface="+mj-lt"/>
              </a:rPr>
              <a:t>What</a:t>
            </a:r>
            <a:r>
              <a:rPr lang="en-US" sz="1800" dirty="0" smtClean="0">
                <a:latin typeface="+mj-lt"/>
              </a:rPr>
              <a:t> is done and </a:t>
            </a:r>
            <a:r>
              <a:rPr lang="en-US" sz="1800" dirty="0" smtClean="0">
                <a:solidFill>
                  <a:srgbClr val="7030A0"/>
                </a:solidFill>
                <a:latin typeface="+mj-lt"/>
              </a:rPr>
              <a:t>why?</a:t>
            </a:r>
            <a:r>
              <a:rPr lang="en-US" sz="1800" dirty="0" smtClean="0">
                <a:latin typeface="+mj-lt"/>
              </a:rPr>
              <a:t>)</a:t>
            </a:r>
          </a:p>
          <a:p>
            <a:pPr lvl="3"/>
            <a:r>
              <a:rPr lang="en-US" sz="1800" dirty="0" smtClean="0">
                <a:latin typeface="+mj-lt"/>
              </a:rPr>
              <a:t>What is the true purpose of the task/job? </a:t>
            </a:r>
          </a:p>
          <a:p>
            <a:pPr lvl="3"/>
            <a:r>
              <a:rPr lang="en-US" sz="1800" dirty="0">
                <a:latin typeface="+mj-lt"/>
              </a:rPr>
              <a:t>Can this task be eliminated? </a:t>
            </a:r>
          </a:p>
          <a:p>
            <a:pPr lvl="3"/>
            <a:r>
              <a:rPr lang="en-US" sz="1800" dirty="0" smtClean="0">
                <a:latin typeface="+mj-lt"/>
              </a:rPr>
              <a:t>Is it needed? How does it add value?</a:t>
            </a:r>
          </a:p>
          <a:p>
            <a:pPr lvl="3"/>
            <a:endParaRPr lang="en-US" sz="1800" dirty="0" smtClean="0">
              <a:latin typeface="+mj-lt"/>
            </a:endParaRPr>
          </a:p>
          <a:p>
            <a:pPr lvl="2"/>
            <a:r>
              <a:rPr lang="en-US" sz="1800" dirty="0" smtClean="0">
                <a:latin typeface="+mj-lt"/>
              </a:rPr>
              <a:t>Don’t ask how we can speed up a repair or other activity, or how we can heat or cool something faster. Ask why does the repair, heating, cooling have to be done? Can it be eliminated?</a:t>
            </a:r>
          </a:p>
          <a:p>
            <a:pPr lvl="4"/>
            <a:r>
              <a:rPr lang="en-US" sz="1800" dirty="0" smtClean="0">
                <a:latin typeface="+mj-lt"/>
              </a:rPr>
              <a:t>Fans in computers; AC in buildings</a:t>
            </a:r>
          </a:p>
          <a:p>
            <a:pPr lvl="3"/>
            <a:endParaRPr lang="en-US" sz="1800" dirty="0" smtClean="0">
              <a:latin typeface="+mj-lt"/>
            </a:endParaRPr>
          </a:p>
          <a:p>
            <a:pPr lvl="2"/>
            <a:r>
              <a:rPr lang="en-US" sz="2000" dirty="0" smtClean="0">
                <a:solidFill>
                  <a:srgbClr val="7030A0"/>
                </a:solidFill>
                <a:latin typeface="+mj-lt"/>
              </a:rPr>
              <a:t>DON’T BE RESTRICTED BY FEASIBILITY </a:t>
            </a:r>
            <a:r>
              <a:rPr lang="en-US" sz="2000" dirty="0" smtClean="0">
                <a:latin typeface="+mj-lt"/>
              </a:rPr>
              <a:t>at first</a:t>
            </a:r>
          </a:p>
          <a:p>
            <a:pPr lvl="1"/>
            <a:endParaRPr lang="en-US" sz="1800" dirty="0" smtClean="0">
              <a:latin typeface="+mj-lt"/>
            </a:endParaRPr>
          </a:p>
          <a:p>
            <a:pPr marL="457200" lvl="1" indent="0">
              <a:buNone/>
            </a:pPr>
            <a:endParaRPr lang="en-US" dirty="0">
              <a:latin typeface="Constantia" panose="020306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959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cap="small" dirty="0" smtClean="0">
                <a:solidFill>
                  <a:srgbClr val="7030A0"/>
                </a:solidFill>
              </a:rPr>
              <a:t>Re-Sequence</a:t>
            </a:r>
            <a:endParaRPr lang="en-US" sz="3200" cap="small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When</a:t>
            </a:r>
            <a:r>
              <a:rPr lang="en-US" sz="2400" dirty="0" smtClean="0">
                <a:latin typeface="+mj-lt"/>
              </a:rPr>
              <a:t> do we re-sequence?</a:t>
            </a:r>
            <a:endParaRPr lang="en-US" sz="2400" dirty="0" smtClean="0">
              <a:latin typeface="+mj-lt"/>
            </a:endParaRPr>
          </a:p>
          <a:p>
            <a:pPr lvl="2"/>
            <a:r>
              <a:rPr lang="en-US" sz="2400" dirty="0" smtClean="0">
                <a:latin typeface="+mj-lt"/>
              </a:rPr>
              <a:t>Can we change the sequence or timing of tasks? Can this task be done before that task? At same time?</a:t>
            </a:r>
          </a:p>
          <a:p>
            <a:pPr lvl="2"/>
            <a:r>
              <a:rPr lang="en-US" sz="2400" dirty="0" smtClean="0">
                <a:latin typeface="+mj-lt"/>
              </a:rPr>
              <a:t>At the heart of what is called “quick set-up”</a:t>
            </a:r>
          </a:p>
          <a:p>
            <a:pPr lvl="4"/>
            <a:r>
              <a:rPr lang="en-US" sz="2400" dirty="0" smtClean="0">
                <a:latin typeface="+mj-lt"/>
              </a:rPr>
              <a:t>Think NASCAR</a:t>
            </a:r>
          </a:p>
          <a:p>
            <a:pPr lvl="4"/>
            <a:r>
              <a:rPr lang="en-US" sz="2400" dirty="0" smtClean="0">
                <a:latin typeface="+mj-lt"/>
              </a:rPr>
              <a:t>Concert set-up</a:t>
            </a:r>
          </a:p>
          <a:p>
            <a:pPr lvl="2"/>
            <a:r>
              <a:rPr lang="en-US" sz="2400" dirty="0" smtClean="0">
                <a:latin typeface="+mj-lt"/>
              </a:rPr>
              <a:t>Look for co-processing </a:t>
            </a:r>
            <a:r>
              <a:rPr lang="en-US" sz="2400" dirty="0" smtClean="0">
                <a:latin typeface="+mj-lt"/>
              </a:rPr>
              <a:t>of tasks </a:t>
            </a:r>
            <a:r>
              <a:rPr lang="en-US" sz="2400" dirty="0" smtClean="0">
                <a:latin typeface="+mj-lt"/>
              </a:rPr>
              <a:t>possibilities</a:t>
            </a:r>
          </a:p>
          <a:p>
            <a:pPr lvl="2"/>
            <a:r>
              <a:rPr lang="en-US" sz="2400" dirty="0" smtClean="0">
                <a:latin typeface="+mj-lt"/>
              </a:rPr>
              <a:t>Shingo</a:t>
            </a:r>
            <a:r>
              <a:rPr lang="en-US" sz="2400" dirty="0" smtClean="0">
                <a:latin typeface="+mj-lt"/>
              </a:rPr>
              <a:t>: changed process to weld then bend rather than bend then weld</a:t>
            </a:r>
          </a:p>
          <a:p>
            <a:pPr lvl="4"/>
            <a:r>
              <a:rPr lang="en-US" sz="2400" dirty="0" smtClean="0">
                <a:latin typeface="+mj-lt"/>
              </a:rPr>
              <a:t>Had to overcome general belief that welds would not hold if the mesh was bent</a:t>
            </a:r>
            <a:endParaRPr lang="en-US" sz="2400" dirty="0">
              <a:latin typeface="+mj-lt"/>
            </a:endParaRPr>
          </a:p>
          <a:p>
            <a:pPr lvl="1"/>
            <a:endParaRPr lang="en-US" dirty="0" smtClean="0">
              <a:latin typeface="Constantia" panose="020306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335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304800"/>
            <a:ext cx="7520940" cy="4648200"/>
          </a:xfrm>
        </p:spPr>
        <p:txBody>
          <a:bodyPr>
            <a:noAutofit/>
          </a:bodyPr>
          <a:lstStyle/>
          <a:p>
            <a:pPr marL="342900" lvl="1" indent="-342900"/>
            <a:r>
              <a:rPr lang="en-US" sz="2000" dirty="0">
                <a:solidFill>
                  <a:srgbClr val="FF0000"/>
                </a:solidFill>
                <a:latin typeface="+mj-lt"/>
              </a:rPr>
              <a:t>Re-locate</a:t>
            </a:r>
            <a:r>
              <a:rPr lang="en-US" sz="2000" dirty="0">
                <a:latin typeface="+mj-lt"/>
              </a:rPr>
              <a:t> (</a:t>
            </a:r>
            <a:r>
              <a:rPr lang="en-US" sz="2000" dirty="0">
                <a:solidFill>
                  <a:srgbClr val="7030A0"/>
                </a:solidFill>
                <a:latin typeface="+mj-lt"/>
              </a:rPr>
              <a:t>Where</a:t>
            </a:r>
            <a:r>
              <a:rPr lang="en-US" sz="20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is done?)</a:t>
            </a:r>
          </a:p>
          <a:p>
            <a:pPr marL="742950" lvl="2" indent="-342900"/>
            <a:r>
              <a:rPr lang="en-US" sz="2000" dirty="0" smtClean="0">
                <a:latin typeface="+mj-lt"/>
              </a:rPr>
              <a:t>Can we change where the task is done?</a:t>
            </a:r>
          </a:p>
          <a:p>
            <a:pPr marL="742950" lvl="2" indent="-342900"/>
            <a:r>
              <a:rPr lang="en-US" sz="2000" dirty="0" smtClean="0">
                <a:latin typeface="+mj-lt"/>
              </a:rPr>
              <a:t>Entire businesses are built around this: </a:t>
            </a:r>
          </a:p>
          <a:p>
            <a:pPr marL="742950" lvl="2" indent="-342900"/>
            <a:r>
              <a:rPr lang="en-US" sz="2000" dirty="0" smtClean="0">
                <a:latin typeface="+mj-lt"/>
              </a:rPr>
              <a:t>Taking services to the customer in the field</a:t>
            </a:r>
          </a:p>
          <a:p>
            <a:pPr marL="1428750" lvl="4" indent="-342900"/>
            <a:r>
              <a:rPr lang="en-US" sz="2000" dirty="0" smtClean="0">
                <a:latin typeface="+mj-lt"/>
              </a:rPr>
              <a:t>Repair operations (e.g. car windows)</a:t>
            </a:r>
          </a:p>
          <a:p>
            <a:pPr marL="1428750" lvl="4" indent="-342900"/>
            <a:r>
              <a:rPr lang="en-US" sz="2000" dirty="0" smtClean="0">
                <a:latin typeface="+mj-lt"/>
              </a:rPr>
              <a:t>Pet grooming</a:t>
            </a:r>
          </a:p>
          <a:p>
            <a:pPr marL="1428750" lvl="4" indent="-342900"/>
            <a:r>
              <a:rPr lang="en-US" sz="2000" dirty="0" smtClean="0">
                <a:latin typeface="+mj-lt"/>
              </a:rPr>
              <a:t>Health care</a:t>
            </a:r>
          </a:p>
          <a:p>
            <a:pPr marL="742950" lvl="2" indent="-342900"/>
            <a:r>
              <a:rPr lang="en-US" sz="2000" dirty="0" smtClean="0">
                <a:latin typeface="+mj-lt"/>
              </a:rPr>
              <a:t>Centralizing </a:t>
            </a:r>
          </a:p>
          <a:p>
            <a:pPr marL="1428750" lvl="4" indent="-342900"/>
            <a:r>
              <a:rPr lang="en-US" sz="2000" dirty="0" smtClean="0">
                <a:latin typeface="+mj-lt"/>
              </a:rPr>
              <a:t>Moving repairs to central location for greater efficiency and access to better equipment and labor </a:t>
            </a:r>
            <a:r>
              <a:rPr lang="en-US" sz="2000" dirty="0" smtClean="0">
                <a:latin typeface="+mj-lt"/>
              </a:rPr>
              <a:t>skills	</a:t>
            </a:r>
            <a:endParaRPr lang="en-US" sz="2000" dirty="0" smtClean="0">
              <a:latin typeface="+mj-lt"/>
            </a:endParaRPr>
          </a:p>
          <a:p>
            <a:pPr marL="1428750" lvl="4" indent="-342900"/>
            <a:r>
              <a:rPr lang="en-US" sz="2000" dirty="0" smtClean="0">
                <a:latin typeface="+mj-lt"/>
              </a:rPr>
              <a:t>Centralize inventories for better availability at lower cost </a:t>
            </a:r>
          </a:p>
          <a:p>
            <a:pPr marL="1657350" lvl="4" indent="-342900"/>
            <a:endParaRPr lang="en-US" sz="2400" dirty="0" smtClean="0">
              <a:latin typeface="+mj-lt"/>
            </a:endParaRPr>
          </a:p>
          <a:p>
            <a:pPr marL="1200150" lvl="3" indent="-342900"/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849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Who</a:t>
            </a:r>
            <a:r>
              <a:rPr lang="en-US" sz="2400" dirty="0" smtClean="0">
                <a:latin typeface="+mj-lt"/>
              </a:rPr>
              <a:t> does it?</a:t>
            </a:r>
          </a:p>
          <a:p>
            <a:pPr lvl="2"/>
            <a:r>
              <a:rPr lang="en-US" sz="2400" dirty="0" smtClean="0">
                <a:latin typeface="+mj-lt"/>
              </a:rPr>
              <a:t>Can someone else do the task as part of their existing job? </a:t>
            </a:r>
          </a:p>
          <a:p>
            <a:pPr lvl="2"/>
            <a:r>
              <a:rPr lang="en-US" sz="2400" dirty="0" smtClean="0">
                <a:latin typeface="+mj-lt"/>
              </a:rPr>
              <a:t>Can they do it better or at less cost?</a:t>
            </a:r>
          </a:p>
          <a:p>
            <a:pPr lvl="3"/>
            <a:r>
              <a:rPr lang="en-US" sz="2400" dirty="0" smtClean="0">
                <a:latin typeface="+mj-lt"/>
              </a:rPr>
              <a:t>Reducing “hand-offs”</a:t>
            </a:r>
          </a:p>
          <a:p>
            <a:pPr lvl="2"/>
            <a:r>
              <a:rPr lang="en-US" sz="2400" dirty="0" smtClean="0">
                <a:latin typeface="+mj-lt"/>
              </a:rPr>
              <a:t>Should someone of higher skill or lower skill be doing this?</a:t>
            </a:r>
            <a:endParaRPr lang="en-US" sz="2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649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7520940" cy="3579849"/>
          </a:xfrm>
        </p:spPr>
        <p:txBody>
          <a:bodyPr>
            <a:normAutofit fontScale="92500" lnSpcReduction="10000"/>
          </a:bodyPr>
          <a:lstStyle/>
          <a:p>
            <a:pPr lvl="2"/>
            <a:endParaRPr lang="en-US" sz="2000" dirty="0" smtClean="0">
              <a:latin typeface="+mj-lt"/>
            </a:endParaRPr>
          </a:p>
          <a:p>
            <a:pPr lvl="2"/>
            <a:r>
              <a:rPr lang="en-US" sz="2000" dirty="0" smtClean="0">
                <a:latin typeface="+mj-lt"/>
              </a:rPr>
              <a:t>Changing </a:t>
            </a:r>
            <a:r>
              <a:rPr lang="en-US" sz="2000" dirty="0">
                <a:latin typeface="+mj-lt"/>
              </a:rPr>
              <a:t>wheel on car; when four lug nuts fall into sewer. How can he drive off?</a:t>
            </a:r>
          </a:p>
          <a:p>
            <a:pPr lvl="2"/>
            <a:endParaRPr lang="en-US" sz="2000" dirty="0" smtClean="0">
              <a:latin typeface="+mj-lt"/>
            </a:endParaRPr>
          </a:p>
          <a:p>
            <a:pPr lvl="2"/>
            <a:endParaRPr lang="en-US" sz="2000" dirty="0">
              <a:latin typeface="+mj-lt"/>
            </a:endParaRPr>
          </a:p>
          <a:p>
            <a:pPr lvl="2"/>
            <a:r>
              <a:rPr lang="en-US" sz="2000" dirty="0" smtClean="0">
                <a:latin typeface="+mj-lt"/>
              </a:rPr>
              <a:t>Four students were late </a:t>
            </a:r>
            <a:r>
              <a:rPr lang="en-US" sz="2000" dirty="0">
                <a:latin typeface="+mj-lt"/>
              </a:rPr>
              <a:t>for </a:t>
            </a:r>
            <a:r>
              <a:rPr lang="en-US" sz="2000" dirty="0" smtClean="0">
                <a:latin typeface="+mj-lt"/>
              </a:rPr>
              <a:t>an exam. They claimed they had a flat tire, which delayed them. How did the instructor determine that they were lying?</a:t>
            </a:r>
            <a:endParaRPr lang="en-US" sz="2000" dirty="0">
              <a:latin typeface="+mj-lt"/>
            </a:endParaRPr>
          </a:p>
          <a:p>
            <a:pPr lvl="2"/>
            <a:endParaRPr lang="en-US" sz="2000" dirty="0" smtClean="0">
              <a:latin typeface="+mj-lt"/>
            </a:endParaRPr>
          </a:p>
          <a:p>
            <a:pPr lvl="2"/>
            <a:endParaRPr lang="en-US" sz="2000" dirty="0">
              <a:latin typeface="+mj-lt"/>
            </a:endParaRPr>
          </a:p>
          <a:p>
            <a:pPr lvl="2"/>
            <a:r>
              <a:rPr lang="en-US" sz="2000" dirty="0" smtClean="0">
                <a:latin typeface="+mj-lt"/>
              </a:rPr>
              <a:t>You want to publish maps </a:t>
            </a:r>
            <a:r>
              <a:rPr lang="en-US" sz="2000" dirty="0">
                <a:latin typeface="+mj-lt"/>
              </a:rPr>
              <a:t>and </a:t>
            </a:r>
            <a:r>
              <a:rPr lang="en-US" sz="2000" dirty="0" smtClean="0">
                <a:latin typeface="+mj-lt"/>
              </a:rPr>
              <a:t>atlases; how can you protect yourself </a:t>
            </a:r>
            <a:r>
              <a:rPr lang="en-US" sz="2000" dirty="0">
                <a:latin typeface="+mj-lt"/>
              </a:rPr>
              <a:t>from pirates who </a:t>
            </a:r>
            <a:r>
              <a:rPr lang="en-US" sz="2000" dirty="0" smtClean="0">
                <a:latin typeface="+mj-lt"/>
              </a:rPr>
              <a:t>copy/steal your  </a:t>
            </a:r>
            <a:r>
              <a:rPr lang="en-US" sz="2000" dirty="0">
                <a:latin typeface="+mj-lt"/>
              </a:rPr>
              <a:t>work?</a:t>
            </a:r>
          </a:p>
          <a:p>
            <a:endParaRPr lang="en-US" dirty="0">
              <a:latin typeface="Constant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039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How </a:t>
            </a:r>
            <a:r>
              <a:rPr lang="en-US" sz="2400" dirty="0" smtClean="0">
                <a:latin typeface="+mj-lt"/>
              </a:rPr>
              <a:t>is it done</a:t>
            </a:r>
            <a:r>
              <a:rPr lang="en-US" sz="2400" dirty="0" smtClean="0">
                <a:latin typeface="+mj-lt"/>
              </a:rPr>
              <a:t>?</a:t>
            </a:r>
          </a:p>
          <a:p>
            <a:pPr lvl="1"/>
            <a:endParaRPr lang="en-US" sz="2400" dirty="0" smtClean="0">
              <a:latin typeface="+mj-lt"/>
            </a:endParaRPr>
          </a:p>
          <a:p>
            <a:pPr lvl="3"/>
            <a:r>
              <a:rPr lang="en-US" sz="2400" dirty="0" smtClean="0">
                <a:latin typeface="+mj-lt"/>
              </a:rPr>
              <a:t>Could it be done in a different way at lower cost or with better quality</a:t>
            </a:r>
            <a:r>
              <a:rPr lang="en-US" sz="2400" dirty="0" smtClean="0">
                <a:latin typeface="+mj-lt"/>
              </a:rPr>
              <a:t>?</a:t>
            </a:r>
          </a:p>
          <a:p>
            <a:pPr lvl="3"/>
            <a:endParaRPr lang="en-US" sz="2400" dirty="0" smtClean="0">
              <a:latin typeface="+mj-lt"/>
            </a:endParaRPr>
          </a:p>
          <a:p>
            <a:pPr lvl="3"/>
            <a:r>
              <a:rPr lang="en-US" sz="2400" dirty="0" smtClean="0">
                <a:latin typeface="+mj-lt"/>
              </a:rPr>
              <a:t>Would new or different equipment help?</a:t>
            </a:r>
            <a:endParaRPr lang="en-US" sz="2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44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0" dirty="0" smtClean="0">
                <a:solidFill>
                  <a:srgbClr val="7030A0"/>
                </a:solidFill>
                <a:latin typeface="+mj-lt"/>
              </a:rPr>
              <a:t>New process ideas?</a:t>
            </a:r>
          </a:p>
          <a:p>
            <a:pPr lvl="1"/>
            <a:endParaRPr lang="en-US" sz="2400" dirty="0" smtClean="0">
              <a:latin typeface="+mj-lt"/>
            </a:endParaRPr>
          </a:p>
          <a:p>
            <a:pPr lvl="2"/>
            <a:r>
              <a:rPr lang="en-US" sz="2400" dirty="0" smtClean="0">
                <a:latin typeface="+mj-lt"/>
              </a:rPr>
              <a:t>Track </a:t>
            </a:r>
            <a:r>
              <a:rPr lang="en-US" sz="2400" dirty="0" smtClean="0">
                <a:latin typeface="+mj-lt"/>
              </a:rPr>
              <a:t>day-to-day activities and determine   when a process is annoying</a:t>
            </a:r>
          </a:p>
          <a:p>
            <a:pPr lvl="4"/>
            <a:r>
              <a:rPr lang="en-US" sz="2400" dirty="0" smtClean="0">
                <a:latin typeface="+mj-lt"/>
              </a:rPr>
              <a:t>Why do they do it this way?</a:t>
            </a:r>
          </a:p>
          <a:p>
            <a:pPr lvl="4"/>
            <a:r>
              <a:rPr lang="en-US" sz="2400" dirty="0" smtClean="0">
                <a:latin typeface="+mj-lt"/>
              </a:rPr>
              <a:t>Why did they make it this way?</a:t>
            </a:r>
          </a:p>
          <a:p>
            <a:pPr lvl="4"/>
            <a:r>
              <a:rPr lang="en-US" sz="2400" dirty="0" smtClean="0">
                <a:latin typeface="+mj-lt"/>
              </a:rPr>
              <a:t>Why can’t it be like xxxxxx?</a:t>
            </a:r>
          </a:p>
          <a:p>
            <a:pPr lvl="4"/>
            <a:r>
              <a:rPr lang="en-US" sz="2400" dirty="0" smtClean="0">
                <a:latin typeface="+mj-lt"/>
              </a:rPr>
              <a:t>Why can’t it do xxxxxxx?</a:t>
            </a:r>
            <a:endParaRPr lang="en-US" sz="2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479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70988"/>
            <a:ext cx="7520940" cy="548640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7030A0"/>
                </a:solidFill>
              </a:rPr>
              <a:t>What else?</a:t>
            </a:r>
            <a:endParaRPr lang="en-US" sz="32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838200"/>
            <a:ext cx="7520940" cy="4191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b="0" dirty="0" smtClean="0"/>
              <a:t>You are creative  -- everyone is creative in a specific area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 smtClean="0"/>
              <a:t>Creative thinking is hard work – you must have the determination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 smtClean="0"/>
              <a:t>You </a:t>
            </a:r>
            <a:r>
              <a:rPr lang="en-US" b="0" dirty="0"/>
              <a:t>must go through the motions of being </a:t>
            </a:r>
            <a:r>
              <a:rPr lang="en-US" b="0" dirty="0" smtClean="0"/>
              <a:t>creative – it energizes your brain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 smtClean="0"/>
              <a:t>Your brain is not a computer  -- it evolves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 smtClean="0"/>
              <a:t>There is no one right answer  -- there are shades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 smtClean="0"/>
              <a:t>Never stop with your first good idea – keep looking for better ones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 smtClean="0"/>
              <a:t>Expect experts to be negative –it is not the way they think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 smtClean="0"/>
              <a:t>Trust your instincts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 smtClean="0"/>
              <a:t>There is no such thing as failure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 smtClean="0"/>
              <a:t>You do not see things as they are, you see how you are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 smtClean="0"/>
              <a:t>Always approach  problem on its own terms – from multiple perspectives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 smtClean="0"/>
              <a:t>Learn to think unconventionally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32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57600" y="5410200"/>
            <a:ext cx="4495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This list was adapted from </a:t>
            </a:r>
            <a:r>
              <a:rPr lang="en-US" sz="1400" dirty="0" err="1" smtClean="0"/>
              <a:t>Michalko</a:t>
            </a:r>
            <a:r>
              <a:rPr lang="en-US" sz="1400" dirty="0" smtClean="0"/>
              <a:t>, M., </a:t>
            </a:r>
            <a:r>
              <a:rPr lang="en-US" sz="1400" dirty="0" smtClean="0">
                <a:hlinkClick r:id="rId3"/>
              </a:rPr>
              <a:t>“Twelve Things you Were Not Taught in School about Creative Thinking</a:t>
            </a:r>
            <a:r>
              <a:rPr lang="en-US" sz="1400" dirty="0" smtClean="0"/>
              <a:t>,</a:t>
            </a:r>
            <a:r>
              <a:rPr lang="en-US" sz="1400" i="1" dirty="0" smtClean="0"/>
              <a:t>” LinkedIn</a:t>
            </a:r>
            <a:r>
              <a:rPr lang="en-US" sz="1400" dirty="0" smtClean="0"/>
              <a:t>, September 3, 2016.  Viewed August 1, 2018.  Also considered </a:t>
            </a:r>
            <a:r>
              <a:rPr lang="en-US" sz="1400" i="1" dirty="0" err="1" smtClean="0"/>
              <a:t>Thinkertoys</a:t>
            </a:r>
            <a:r>
              <a:rPr lang="en-US" sz="1400" dirty="0" smtClean="0"/>
              <a:t>:  </a:t>
            </a:r>
            <a:r>
              <a:rPr lang="en-US" sz="1400" i="1" dirty="0" smtClean="0"/>
              <a:t>A Handbook of Creative Thinking Techniques</a:t>
            </a:r>
            <a:r>
              <a:rPr lang="en-US" sz="1400" dirty="0" smtClean="0"/>
              <a:t>, Ten speed Press, 2</a:t>
            </a:r>
            <a:r>
              <a:rPr lang="en-US" sz="1400" baseline="30000" dirty="0" smtClean="0"/>
              <a:t>nd</a:t>
            </a:r>
            <a:r>
              <a:rPr lang="en-US" sz="1400" dirty="0" smtClean="0"/>
              <a:t> Edition, 2006.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83560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cap="small" dirty="0" smtClean="0">
                <a:solidFill>
                  <a:srgbClr val="7030A0"/>
                </a:solidFill>
              </a:rPr>
              <a:t>How Tall is the Tower?</a:t>
            </a:r>
            <a:endParaRPr lang="en-US" sz="3200" cap="small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b="0" dirty="0" smtClean="0">
                <a:latin typeface="+mj-lt"/>
              </a:rPr>
              <a:t>How did you approach it?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800" b="0" dirty="0" smtClean="0">
              <a:latin typeface="+mj-lt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b="0" dirty="0" smtClean="0">
                <a:latin typeface="+mj-lt"/>
              </a:rPr>
              <a:t>What </a:t>
            </a:r>
            <a:r>
              <a:rPr lang="en-US" sz="2800" b="0" dirty="0" smtClean="0">
                <a:latin typeface="+mj-lt"/>
              </a:rPr>
              <a:t>did you measure?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800" b="0" dirty="0" smtClean="0">
              <a:latin typeface="+mj-lt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b="0" dirty="0" smtClean="0">
                <a:latin typeface="+mj-lt"/>
              </a:rPr>
              <a:t>What </a:t>
            </a:r>
            <a:r>
              <a:rPr lang="en-US" sz="2800" b="0" dirty="0" smtClean="0">
                <a:latin typeface="+mj-lt"/>
              </a:rPr>
              <a:t>was your answer?</a:t>
            </a:r>
            <a:endParaRPr lang="en-US" sz="2800" b="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14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31064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</a:br>
            <a:r>
              <a:rPr lang="en-US" sz="3200" b="1" cap="small" dirty="0" smtClean="0">
                <a:solidFill>
                  <a:srgbClr val="7030A0"/>
                </a:solidFill>
              </a:rPr>
              <a:t>Lateral </a:t>
            </a:r>
            <a:r>
              <a:rPr lang="en-US" sz="3200" b="1" cap="small" dirty="0">
                <a:solidFill>
                  <a:srgbClr val="7030A0"/>
                </a:solidFill>
              </a:rPr>
              <a:t>Thinking and Creative Problem Solving</a:t>
            </a:r>
            <a:br>
              <a:rPr lang="en-US" sz="3200" b="1" cap="small" dirty="0">
                <a:solidFill>
                  <a:srgbClr val="7030A0"/>
                </a:solidFill>
              </a:rPr>
            </a:br>
            <a:endParaRPr lang="en-US" sz="3200" cap="small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2133600"/>
            <a:ext cx="7520940" cy="2546877"/>
          </a:xfrm>
        </p:spPr>
        <p:txBody>
          <a:bodyPr/>
          <a:lstStyle/>
          <a:p>
            <a:pPr lvl="1"/>
            <a:r>
              <a:rPr lang="en-US" sz="2000" dirty="0" smtClean="0">
                <a:latin typeface="+mj-lt"/>
              </a:rPr>
              <a:t>Almost </a:t>
            </a:r>
            <a:r>
              <a:rPr lang="en-US" sz="2000" dirty="0">
                <a:latin typeface="+mj-lt"/>
              </a:rPr>
              <a:t>all of us need to (re-)learn how to think to solve problems</a:t>
            </a:r>
          </a:p>
          <a:p>
            <a:endParaRPr lang="en-US" dirty="0">
              <a:latin typeface="Constantia" panose="020306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10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688" y="381000"/>
            <a:ext cx="7734300" cy="1082040"/>
          </a:xfrm>
        </p:spPr>
        <p:txBody>
          <a:bodyPr/>
          <a:lstStyle/>
          <a:p>
            <a:r>
              <a:rPr lang="en-US" dirty="0" smtClean="0">
                <a:latin typeface="Constantia" pitchFamily="18" charset="0"/>
              </a:rPr>
              <a:t/>
            </a:r>
            <a:br>
              <a:rPr lang="en-US" dirty="0" smtClean="0">
                <a:latin typeface="Constantia" pitchFamily="18" charset="0"/>
              </a:rPr>
            </a:br>
            <a:r>
              <a:rPr lang="en-US" cap="small" dirty="0" smtClean="0">
                <a:solidFill>
                  <a:srgbClr val="7030A0"/>
                </a:solidFill>
              </a:rPr>
              <a:t>Good Problem Solving is Done </a:t>
            </a:r>
            <a:r>
              <a:rPr lang="en-US" cap="small" dirty="0">
                <a:solidFill>
                  <a:srgbClr val="7030A0"/>
                </a:solidFill>
              </a:rPr>
              <a:t>in </a:t>
            </a:r>
            <a:r>
              <a:rPr lang="en-US" cap="small" dirty="0" smtClean="0">
                <a:solidFill>
                  <a:srgbClr val="7030A0"/>
                </a:solidFill>
              </a:rPr>
              <a:t>Two Phases</a:t>
            </a:r>
            <a:r>
              <a:rPr lang="en-US" cap="small" dirty="0">
                <a:solidFill>
                  <a:srgbClr val="7030A0"/>
                </a:solidFill>
              </a:rPr>
              <a:t/>
            </a:r>
            <a:br>
              <a:rPr lang="en-US" cap="small" dirty="0">
                <a:solidFill>
                  <a:srgbClr val="7030A0"/>
                </a:solidFill>
              </a:rPr>
            </a:br>
            <a:endParaRPr lang="en-US" cap="small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7520940" cy="2743200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en-US" sz="2400" b="1" dirty="0" smtClean="0">
                <a:solidFill>
                  <a:srgbClr val="7030A0"/>
                </a:solidFill>
                <a:latin typeface="+mj-lt"/>
              </a:rPr>
              <a:t>1</a:t>
            </a:r>
            <a:r>
              <a:rPr lang="en-US" sz="2400" b="1" dirty="0" smtClean="0">
                <a:solidFill>
                  <a:schemeClr val="accent4"/>
                </a:solidFill>
                <a:latin typeface="+mj-lt"/>
              </a:rPr>
              <a:t>.  </a:t>
            </a:r>
            <a:r>
              <a:rPr lang="en-US" sz="2400" b="1" dirty="0" smtClean="0">
                <a:solidFill>
                  <a:srgbClr val="7030A0"/>
                </a:solidFill>
                <a:latin typeface="+mj-lt"/>
              </a:rPr>
              <a:t>Creative Phase</a:t>
            </a:r>
          </a:p>
          <a:p>
            <a:pPr lvl="1"/>
            <a:r>
              <a:rPr lang="en-US" sz="2000" dirty="0" smtClean="0">
                <a:latin typeface="+mj-lt"/>
              </a:rPr>
              <a:t>Perception and framing of the problem</a:t>
            </a:r>
          </a:p>
          <a:p>
            <a:pPr lvl="2"/>
            <a:r>
              <a:rPr lang="en-US" sz="2000" dirty="0" smtClean="0">
                <a:latin typeface="+mj-lt"/>
              </a:rPr>
              <a:t>This shapes our framing of possible solutions (sometimes called the </a:t>
            </a:r>
            <a:r>
              <a:rPr lang="en-US" sz="2000" i="1" dirty="0" smtClean="0">
                <a:latin typeface="+mj-lt"/>
              </a:rPr>
              <a:t>concept package</a:t>
            </a:r>
            <a:r>
              <a:rPr lang="en-US" sz="2000" dirty="0" smtClean="0">
                <a:latin typeface="+mj-lt"/>
              </a:rPr>
              <a:t>)</a:t>
            </a:r>
          </a:p>
          <a:p>
            <a:pPr lvl="2"/>
            <a:endParaRPr lang="en-US" sz="2000" dirty="0" smtClean="0">
              <a:latin typeface="+mj-lt"/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7030A0"/>
                </a:solidFill>
                <a:latin typeface="+mj-lt"/>
              </a:rPr>
              <a:t>2.  Judgment Phase</a:t>
            </a:r>
          </a:p>
          <a:p>
            <a:pPr lvl="1"/>
            <a:r>
              <a:rPr lang="en-US" sz="2000" dirty="0" smtClean="0">
                <a:latin typeface="+mj-lt"/>
              </a:rPr>
              <a:t>Development, evaluation, refinement,  optimization of candidate/possible solutions</a:t>
            </a:r>
            <a:endParaRPr lang="en-US" sz="20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581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381000"/>
            <a:ext cx="7520940" cy="4419600"/>
          </a:xfrm>
        </p:spPr>
        <p:txBody>
          <a:bodyPr>
            <a:noAutofit/>
          </a:bodyPr>
          <a:lstStyle/>
          <a:p>
            <a:pPr lvl="1"/>
            <a:r>
              <a:rPr lang="en-US" sz="2400" dirty="0" smtClean="0">
                <a:latin typeface="+mj-lt"/>
              </a:rPr>
              <a:t>For various reasons almost all of us skip the first phase and jump right to the second phase</a:t>
            </a:r>
          </a:p>
          <a:p>
            <a:pPr lvl="2"/>
            <a:endParaRPr lang="en-US" sz="2400" dirty="0" smtClean="0">
              <a:latin typeface="+mj-lt"/>
            </a:endParaRPr>
          </a:p>
          <a:p>
            <a:pPr lvl="2"/>
            <a:r>
              <a:rPr lang="en-US" sz="2400" dirty="0" smtClean="0">
                <a:latin typeface="+mj-lt"/>
              </a:rPr>
              <a:t>Our </a:t>
            </a:r>
            <a:r>
              <a:rPr lang="en-US" sz="2400" dirty="0">
                <a:latin typeface="+mj-lt"/>
              </a:rPr>
              <a:t>formal education has probably dampened our creativity, which is the first and most important step in problem </a:t>
            </a:r>
            <a:r>
              <a:rPr lang="en-US" sz="2400" dirty="0" smtClean="0">
                <a:latin typeface="+mj-lt"/>
              </a:rPr>
              <a:t>solving</a:t>
            </a:r>
          </a:p>
          <a:p>
            <a:pPr lvl="2"/>
            <a:endParaRPr lang="en-US" sz="2400" dirty="0" smtClean="0">
              <a:latin typeface="+mj-lt"/>
            </a:endParaRPr>
          </a:p>
          <a:p>
            <a:pPr lvl="3"/>
            <a:r>
              <a:rPr lang="en-US" sz="2400" dirty="0" smtClean="0">
                <a:latin typeface="+mj-lt"/>
              </a:rPr>
              <a:t>Problems </a:t>
            </a:r>
            <a:r>
              <a:rPr lang="en-US" sz="2400" dirty="0" smtClean="0">
                <a:latin typeface="+mj-lt"/>
              </a:rPr>
              <a:t>are framed for </a:t>
            </a:r>
            <a:r>
              <a:rPr lang="en-US" sz="2400" dirty="0" smtClean="0">
                <a:latin typeface="+mj-lt"/>
              </a:rPr>
              <a:t>us</a:t>
            </a:r>
          </a:p>
          <a:p>
            <a:pPr lvl="3"/>
            <a:endParaRPr lang="en-US" sz="2400" dirty="0" smtClean="0">
              <a:latin typeface="+mj-lt"/>
            </a:endParaRPr>
          </a:p>
          <a:p>
            <a:pPr lvl="3"/>
            <a:r>
              <a:rPr lang="en-US" sz="2400" dirty="0" smtClean="0">
                <a:latin typeface="+mj-lt"/>
              </a:rPr>
              <a:t>Emphasis </a:t>
            </a:r>
            <a:r>
              <a:rPr lang="en-US" sz="2400" dirty="0" smtClean="0">
                <a:latin typeface="+mj-lt"/>
              </a:rPr>
              <a:t>on getting the “correct” </a:t>
            </a:r>
            <a:r>
              <a:rPr lang="en-US" sz="2400" dirty="0" smtClean="0">
                <a:latin typeface="+mj-lt"/>
              </a:rPr>
              <a:t>answer</a:t>
            </a:r>
          </a:p>
          <a:p>
            <a:pPr lvl="3"/>
            <a:endParaRPr lang="en-US" sz="2400" dirty="0" smtClean="0">
              <a:latin typeface="+mj-lt"/>
            </a:endParaRPr>
          </a:p>
          <a:p>
            <a:pPr lvl="3"/>
            <a:r>
              <a:rPr lang="en-US" sz="2400" dirty="0" smtClean="0">
                <a:latin typeface="+mj-lt"/>
              </a:rPr>
              <a:t>Often </a:t>
            </a:r>
            <a:r>
              <a:rPr lang="en-US" sz="2400" dirty="0" smtClean="0">
                <a:latin typeface="+mj-lt"/>
              </a:rPr>
              <a:t>the best of a set restricted by our </a:t>
            </a:r>
            <a:r>
              <a:rPr lang="en-US" sz="2400" dirty="0" smtClean="0">
                <a:latin typeface="+mj-lt"/>
              </a:rPr>
              <a:t>framing</a:t>
            </a:r>
          </a:p>
          <a:p>
            <a:pPr lvl="3"/>
            <a:endParaRPr lang="en-US" sz="2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688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33400"/>
            <a:ext cx="7520940" cy="3579849"/>
          </a:xfrm>
        </p:spPr>
        <p:txBody>
          <a:bodyPr/>
          <a:lstStyle/>
          <a:p>
            <a:pPr lvl="2"/>
            <a:endParaRPr lang="en-US" dirty="0">
              <a:latin typeface="Constantia" panose="02030602050306030303" pitchFamily="18" charset="0"/>
            </a:endParaRPr>
          </a:p>
          <a:p>
            <a:pPr lvl="2"/>
            <a:endParaRPr lang="en-US" dirty="0" smtClean="0">
              <a:latin typeface="Constantia" panose="02030602050306030303" pitchFamily="18" charset="0"/>
            </a:endParaRPr>
          </a:p>
          <a:p>
            <a:pPr marL="237744" lvl="2" indent="0">
              <a:buNone/>
            </a:pPr>
            <a:r>
              <a:rPr lang="en-US" sz="3200" dirty="0" smtClean="0">
                <a:solidFill>
                  <a:srgbClr val="7030A0"/>
                </a:solidFill>
                <a:latin typeface="+mj-lt"/>
              </a:rPr>
              <a:t>Most </a:t>
            </a:r>
            <a:r>
              <a:rPr lang="en-US" sz="3200" dirty="0">
                <a:solidFill>
                  <a:srgbClr val="7030A0"/>
                </a:solidFill>
                <a:latin typeface="+mj-lt"/>
              </a:rPr>
              <a:t>of our everyday problems have limited scope and do not need great creativity (should I buy a large coffee or small coffee?), so we can go directly to the second phase</a:t>
            </a:r>
          </a:p>
          <a:p>
            <a:pPr lvl="2"/>
            <a:endParaRPr lang="en-US" dirty="0">
              <a:latin typeface="Constantia" panose="020306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53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cap="small" dirty="0" smtClean="0">
                <a:solidFill>
                  <a:srgbClr val="7030A0"/>
                </a:solidFill>
              </a:rPr>
              <a:t>Creative Phase</a:t>
            </a:r>
            <a:endParaRPr lang="en-US" sz="3200" cap="small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400" dirty="0" smtClean="0">
                <a:latin typeface="+mj-lt"/>
              </a:rPr>
              <a:t>The first (creative) phase is a </a:t>
            </a:r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lateral</a:t>
            </a:r>
            <a:r>
              <a:rPr lang="en-US" sz="2400" dirty="0" smtClean="0">
                <a:latin typeface="+mj-lt"/>
              </a:rPr>
              <a:t>, divergent phase</a:t>
            </a:r>
          </a:p>
          <a:p>
            <a:pPr lvl="2"/>
            <a:r>
              <a:rPr lang="en-US" sz="2400" dirty="0" smtClean="0">
                <a:latin typeface="+mj-lt"/>
              </a:rPr>
              <a:t>This is where we frame the problem/issue/potential solutions</a:t>
            </a:r>
          </a:p>
          <a:p>
            <a:pPr lvl="2"/>
            <a:r>
              <a:rPr lang="en-US" sz="2400" dirty="0" smtClean="0">
                <a:latin typeface="+mj-lt"/>
              </a:rPr>
              <a:t>If the initial framing (concept package) is not good, then even optimal development of a poor concept package won’t give a good solution</a:t>
            </a:r>
          </a:p>
          <a:p>
            <a:pPr lvl="2"/>
            <a:r>
              <a:rPr lang="en-US" sz="2400" dirty="0" smtClean="0">
                <a:latin typeface="+mj-lt"/>
              </a:rPr>
              <a:t>By framing the problem in different ways, we can generate a wider variety of more creative potential solutions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FE1AD-9264-44DA-B748-31267EC64B46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052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</TotalTime>
  <Words>1848</Words>
  <Application>Microsoft Office PowerPoint</Application>
  <PresentationFormat>On-screen Show (4:3)</PresentationFormat>
  <Paragraphs>238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Arial</vt:lpstr>
      <vt:lpstr>Calibri</vt:lpstr>
      <vt:lpstr>Constantia</vt:lpstr>
      <vt:lpstr>Franklin Gothic Book</vt:lpstr>
      <vt:lpstr>Franklin Gothic Medium</vt:lpstr>
      <vt:lpstr>Tunga</vt:lpstr>
      <vt:lpstr>Wingdings</vt:lpstr>
      <vt:lpstr>Angles</vt:lpstr>
      <vt:lpstr>      creativity</vt:lpstr>
      <vt:lpstr> Creativity Exercises </vt:lpstr>
      <vt:lpstr>PowerPoint Presentation</vt:lpstr>
      <vt:lpstr>How Tall is the Tower?</vt:lpstr>
      <vt:lpstr> Lateral Thinking and Creative Problem Solving </vt:lpstr>
      <vt:lpstr> Good Problem Solving is Done in Two Phases </vt:lpstr>
      <vt:lpstr>PowerPoint Presentation</vt:lpstr>
      <vt:lpstr>PowerPoint Presentation</vt:lpstr>
      <vt:lpstr>Creative Phase</vt:lpstr>
      <vt:lpstr>PowerPoint Presentation</vt:lpstr>
      <vt:lpstr>PowerPoint Presentation</vt:lpstr>
      <vt:lpstr>PowerPoint Presentation</vt:lpstr>
      <vt:lpstr>Judgement Phase</vt:lpstr>
      <vt:lpstr>PowerPoint Presentation</vt:lpstr>
      <vt:lpstr> How can we think laterally? </vt:lpstr>
      <vt:lpstr>PowerPoint Presentation</vt:lpstr>
      <vt:lpstr>PowerPoint Presentation</vt:lpstr>
      <vt:lpstr>  Techniques to Stimulate Lateral Thinking </vt:lpstr>
      <vt:lpstr>Example</vt:lpstr>
      <vt:lpstr>PowerPoint Presentation</vt:lpstr>
      <vt:lpstr>PowerPoint Presentation</vt:lpstr>
      <vt:lpstr> Random Juxtaposition </vt:lpstr>
      <vt:lpstr>PowerPoint Presentation</vt:lpstr>
      <vt:lpstr>PowerPoint Presentation</vt:lpstr>
      <vt:lpstr>PowerPoint Presentation</vt:lpstr>
      <vt:lpstr> Process Analysis and Improvement </vt:lpstr>
      <vt:lpstr>Re-Sequence</vt:lpstr>
      <vt:lpstr>PowerPoint Presentation</vt:lpstr>
      <vt:lpstr>PowerPoint Presentation</vt:lpstr>
      <vt:lpstr>PowerPoint Presentation</vt:lpstr>
      <vt:lpstr>PowerPoint Presentation</vt:lpstr>
      <vt:lpstr>What else?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Lean Process Analysis and  (Re-) Design</dc:title>
  <dc:creator>Martinich, Joseph S.</dc:creator>
  <cp:lastModifiedBy>Sauter, Vicki L.</cp:lastModifiedBy>
  <cp:revision>159</cp:revision>
  <dcterms:created xsi:type="dcterms:W3CDTF">2012-02-02T16:38:26Z</dcterms:created>
  <dcterms:modified xsi:type="dcterms:W3CDTF">2018-08-01T19:18:48Z</dcterms:modified>
</cp:coreProperties>
</file>