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2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92CC-1770-4D85-B3D6-1CCB5C56CFBA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17E86-DCBE-4409-94AC-C018581F8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046FF-12C8-4D7D-8438-241BFA77E839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3361-0466-4A6C-A441-A88B6318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48-EE87-4CD4-88A5-293B54D2E555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8" y="10391"/>
            <a:ext cx="9240982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962399" y="6553200"/>
            <a:ext cx="5278583" cy="3048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Sauter, V.L. , </a:t>
            </a:r>
            <a:r>
              <a:rPr lang="en-US" sz="1200" i="1" dirty="0" smtClean="0">
                <a:solidFill>
                  <a:schemeClr val="tx1"/>
                </a:solidFill>
              </a:rPr>
              <a:t>Decision Support Systems for Business Intelligence, </a:t>
            </a:r>
            <a:r>
              <a:rPr lang="en-US" sz="1200" dirty="0" smtClean="0">
                <a:solidFill>
                  <a:schemeClr val="tx1"/>
                </a:solidFill>
              </a:rPr>
              <a:t>John Wiley, 2010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1066800"/>
            <a:ext cx="66294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273627"/>
            <a:ext cx="5486400" cy="533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7082" y="914400"/>
            <a:ext cx="70104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6348-EE87-4CD4-88A5-293B54D2E555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19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209800"/>
            <a:ext cx="4648200" cy="13716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Chapter 8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OBJECT-ORIENTED TECHNOLOGIES</a:t>
            </a:r>
            <a:br>
              <a:rPr lang="en-US" sz="2600" dirty="0" smtClean="0"/>
            </a:br>
            <a:r>
              <a:rPr lang="en-US" sz="2600" dirty="0" smtClean="0"/>
              <a:t>AND DSS DESIGN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Support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Business Intelligence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8.4:  Attributes of the Class “Automobile Database”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7010400" cy="54784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Manufacturer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Model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Year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Color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Locking mechanism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Wheels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Windshield wiper types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Option availability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Cruise control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Moon roof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Audio types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Power locks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Power windows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Power outlets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Size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Number of doors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Trunk/cargo capacity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Length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Width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Height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Wheelbase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Performance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Engine size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Transmission type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Mileage—city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Mileage—highway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Horsepower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Safety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Airbag availability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Braking system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Stability control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Crumple zones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Steel body panels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Trunk entrapment release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Database filename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Database location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Access rules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Action rules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End-of-file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Record number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Index file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Active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Status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Error message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Default error handling</a:t>
            </a:r>
          </a:p>
        </p:txBody>
      </p:sp>
    </p:spTree>
    <p:extLst>
      <p:ext uri="{BB962C8B-B14F-4D97-AF65-F5344CB8AC3E}">
        <p14:creationId xmlns:p14="http://schemas.microsoft.com/office/powerpoint/2010/main" val="376445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8.5:  Attributes of the Class “New Automobile”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948690"/>
            <a:ext cx="7010400" cy="590931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</a:rPr>
              <a:t>Manufacturer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Model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Year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Color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Locking mechanism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Wheels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Windshield wiper types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Option availability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Cruise control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Moon roof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Trim types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Audio types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Power locks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Power windows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Power outlets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Size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Number of doors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Trunk/cargo capacity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Length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Width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Height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Wheelbase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Performance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Engine size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Engine type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Transmission type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Mileage—city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Mileage—highway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Horsepower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Safety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Airbag availability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Braking system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Stability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smtClean="0">
                <a:solidFill>
                  <a:schemeClr val="bg1"/>
                </a:solidFill>
              </a:rPr>
              <a:t>control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Crumple zones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Steel body panels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Trunk entrapment release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Standard packages/additional 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costs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Wheels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Radio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Tires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Transmission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Safety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Rear-window defogger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Option cost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Cruise control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Moon roof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Trim types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Audio types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Power locks</a:t>
            </a:r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Power windows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Power outlets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Purchase Information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Suggested retail price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Estimated dealer’s cost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Consumer’s target price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Destination charge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Options cost</a:t>
            </a:r>
          </a:p>
          <a:p>
            <a:endParaRPr lang="en-US" sz="13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Estimated future value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Expected resale in 5 years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Expected maintenance costs—5 years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Expected repair costs—5 years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Owner’s total cost</a:t>
            </a:r>
          </a:p>
        </p:txBody>
      </p:sp>
    </p:spTree>
    <p:extLst>
      <p:ext uri="{BB962C8B-B14F-4D97-AF65-F5344CB8AC3E}">
        <p14:creationId xmlns:p14="http://schemas.microsoft.com/office/powerpoint/2010/main" val="366083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8.6:  Attributes of the Class “Used Automobile”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6705600" cy="763285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Manufacturer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Model</a:t>
            </a:r>
          </a:p>
          <a:p>
            <a:r>
              <a:rPr lang="en-US" sz="1400" dirty="0">
                <a:solidFill>
                  <a:schemeClr val="bg1"/>
                </a:solidFill>
              </a:rPr>
              <a:t> Year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Color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Locking mechanism</a:t>
            </a:r>
          </a:p>
          <a:p>
            <a:r>
              <a:rPr lang="en-US" sz="1400" dirty="0">
                <a:solidFill>
                  <a:schemeClr val="bg1"/>
                </a:solidFill>
              </a:rPr>
              <a:t> Wheels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Windshield wiper types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Option </a:t>
            </a:r>
            <a:r>
              <a:rPr lang="en-US" sz="1400" dirty="0" smtClean="0">
                <a:solidFill>
                  <a:schemeClr val="bg1"/>
                </a:solidFill>
              </a:rPr>
              <a:t>Cost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Cruise Control</a:t>
            </a:r>
          </a:p>
          <a:p>
            <a:r>
              <a:rPr lang="en-US" sz="1400" dirty="0">
                <a:solidFill>
                  <a:schemeClr val="bg1"/>
                </a:solidFill>
              </a:rPr>
              <a:t> Moon Roof</a:t>
            </a:r>
          </a:p>
          <a:p>
            <a:r>
              <a:rPr lang="en-US" sz="1400" dirty="0">
                <a:solidFill>
                  <a:schemeClr val="bg1"/>
                </a:solidFill>
              </a:rPr>
              <a:t> Trim Types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Audio Types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Power Locks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Power Windows         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Power Outlets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Size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Number of Doors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Trunk/Cargo Capacity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Length</a:t>
            </a:r>
          </a:p>
          <a:p>
            <a:r>
              <a:rPr lang="en-US" sz="1400" dirty="0">
                <a:solidFill>
                  <a:schemeClr val="bg1"/>
                </a:solidFill>
              </a:rPr>
              <a:t> Width</a:t>
            </a:r>
          </a:p>
          <a:p>
            <a:r>
              <a:rPr lang="en-US" sz="1400" dirty="0">
                <a:solidFill>
                  <a:schemeClr val="bg1"/>
                </a:solidFill>
              </a:rPr>
              <a:t> Height</a:t>
            </a:r>
          </a:p>
          <a:p>
            <a:r>
              <a:rPr lang="en-US" sz="1400" dirty="0">
                <a:solidFill>
                  <a:schemeClr val="bg1"/>
                </a:solidFill>
              </a:rPr>
              <a:t> Wheelbase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Performance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Engine Size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Engine Type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Transmission type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Mileage -- city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Mileage -- highway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Horsepower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Safety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Airbag availability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Braking system</a:t>
            </a:r>
          </a:p>
          <a:p>
            <a:r>
              <a:rPr lang="en-US" sz="1400" dirty="0">
                <a:solidFill>
                  <a:schemeClr val="bg1"/>
                </a:solidFill>
              </a:rPr>
              <a:t> Stability control </a:t>
            </a:r>
          </a:p>
          <a:p>
            <a:r>
              <a:rPr lang="en-US" sz="1400" dirty="0">
                <a:solidFill>
                  <a:schemeClr val="bg1"/>
                </a:solidFill>
              </a:rPr>
              <a:t>Crumple Zones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Steel body panels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Trunk entrapment release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Age of Car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Condition of Car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Engine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Outside Appearance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Inside Appearance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Mileage </a:t>
            </a:r>
            <a:r>
              <a:rPr lang="en-US" sz="1400" dirty="0">
                <a:solidFill>
                  <a:schemeClr val="bg1"/>
                </a:solidFill>
              </a:rPr>
              <a:t>attained on car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Color</a:t>
            </a:r>
          </a:p>
          <a:p>
            <a:r>
              <a:rPr lang="en-US" sz="1400" dirty="0">
                <a:solidFill>
                  <a:schemeClr val="bg1"/>
                </a:solidFill>
              </a:rPr>
              <a:t> Expected Price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Recall history</a:t>
            </a:r>
          </a:p>
          <a:p>
            <a:r>
              <a:rPr lang="en-US" sz="1400" dirty="0">
                <a:solidFill>
                  <a:schemeClr val="bg1"/>
                </a:solidFill>
              </a:rPr>
              <a:t> Price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Original Price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Asking price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Current wholesale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Average retail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Page Owner: Professor </a:t>
            </a:r>
            <a:r>
              <a:rPr lang="en-US" sz="1400" dirty="0" err="1">
                <a:solidFill>
                  <a:schemeClr val="bg1"/>
                </a:solidFill>
              </a:rPr>
              <a:t>Sauter</a:t>
            </a:r>
            <a:r>
              <a:rPr lang="en-US" sz="1400" dirty="0">
                <a:solidFill>
                  <a:schemeClr val="bg1"/>
                </a:solidFill>
              </a:rPr>
              <a:t> (</a:t>
            </a:r>
            <a:r>
              <a:rPr lang="en-US" sz="1400" dirty="0" err="1">
                <a:solidFill>
                  <a:schemeClr val="bg1"/>
                </a:solidFill>
              </a:rPr>
              <a:t>Vicki.Sauter</a:t>
            </a:r>
            <a:r>
              <a:rPr lang="en-US" sz="1400" dirty="0">
                <a:solidFill>
                  <a:schemeClr val="bg1"/>
                </a:solidFill>
              </a:rPr>
              <a:t> AT umsl.edu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8.1:  The Classes and Their Relationships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F:\Chapter8\figure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01486"/>
            <a:ext cx="6781800" cy="509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8.2:  Sample Website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F:\Chapter8\Figure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781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8.1:  Properties of the Object “Window” (and </a:t>
            </a:r>
            <a:r>
              <a:rPr lang="en-US" dirty="0" err="1" smtClean="0"/>
              <a:t>Subobjects</a:t>
            </a:r>
            <a:r>
              <a:rPr lang="en-US" dirty="0" smtClean="0"/>
              <a:t>) Available in HTML and 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990600"/>
            <a:ext cx="64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closed                         Returns whether or not a window has been closed   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defaultStatus</a:t>
            </a:r>
            <a:r>
              <a:rPr lang="en-US" sz="1600" dirty="0">
                <a:solidFill>
                  <a:schemeClr val="bg1"/>
                </a:solidFill>
              </a:rPr>
              <a:t>             Sets or returns the default text in the </a:t>
            </a:r>
            <a:r>
              <a:rPr lang="en-US" sz="1600" dirty="0" err="1">
                <a:solidFill>
                  <a:schemeClr val="bg1"/>
                </a:solidFill>
              </a:rPr>
              <a:t>statusbar</a:t>
            </a:r>
            <a:r>
              <a:rPr lang="en-US" sz="1600" dirty="0">
                <a:solidFill>
                  <a:schemeClr val="bg1"/>
                </a:solidFill>
              </a:rPr>
              <a:t> of the 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document 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body               Gives direct access to the &lt;body&gt; element                  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cookie             Sets or returns all cookies associated with the current document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domain           Returns the domain name for the current document            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lastModified</a:t>
            </a:r>
            <a:r>
              <a:rPr lang="en-US" sz="1600" dirty="0">
                <a:solidFill>
                  <a:schemeClr val="bg1"/>
                </a:solidFill>
              </a:rPr>
              <a:t>   Returns the date and time a document was last modified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referrer           Returns the URL of the document that loaded the current document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title                  Returns the title of the current document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URL                Returns the URL of the current document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history   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length             Returns the number of elements in the history list</a:t>
            </a:r>
          </a:p>
          <a:p>
            <a:r>
              <a:rPr lang="en-US" sz="1600" dirty="0">
                <a:solidFill>
                  <a:schemeClr val="bg1"/>
                </a:solidFill>
              </a:rPr>
              <a:t>length             Sets or returns the number of frames in the window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location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hash                Sets (or returns)  the URL from the hash sign (#)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host                Sets (or returns)  the hostname and port number of the current URL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58226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9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8.1:  Properties of the Object “Window” (and </a:t>
            </a:r>
            <a:r>
              <a:rPr lang="en-US" dirty="0" err="1"/>
              <a:t>Subobjects</a:t>
            </a:r>
            <a:r>
              <a:rPr lang="en-US" dirty="0"/>
              <a:t>) Available in HTML and </a:t>
            </a:r>
            <a:r>
              <a:rPr lang="en-US" dirty="0" smtClean="0"/>
              <a:t>XML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6629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hostname       Sets (or returns)  the hostname of the current URL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href</a:t>
            </a:r>
            <a:r>
              <a:rPr lang="en-US" sz="1300" dirty="0">
                <a:solidFill>
                  <a:schemeClr val="bg1"/>
                </a:solidFill>
              </a:rPr>
              <a:t>                 Sets (or returns)  the entire URL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pathname       Sets (or returns)  the path of the current URL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port                 Sets (or returns)  the port number of the current URL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protocol         Sets (or returns)  the protocol of the current URL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search            Sets (or returns)  the URL from the question mark (?)          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name               Sets (or returns)  the name of the window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opener            Returns a reference to the window that created the window        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outerHeight</a:t>
            </a:r>
            <a:r>
              <a:rPr lang="en-US" sz="1300" dirty="0">
                <a:solidFill>
                  <a:schemeClr val="bg1"/>
                </a:solidFill>
              </a:rPr>
              <a:t>   Sets (or returns)  the outer height of a window     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outerWidth</a:t>
            </a:r>
            <a:r>
              <a:rPr lang="en-US" sz="1300" dirty="0">
                <a:solidFill>
                  <a:schemeClr val="bg1"/>
                </a:solidFill>
              </a:rPr>
              <a:t>     Sets (or returns)  the outer width of a window       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pageXOffset</a:t>
            </a:r>
            <a:r>
              <a:rPr lang="en-US" sz="1300" dirty="0">
                <a:solidFill>
                  <a:schemeClr val="bg1"/>
                </a:solidFill>
              </a:rPr>
              <a:t> Sets (or returns)  the X position of the current page in relation to the upper left corner of a window's display area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pageYOffset</a:t>
            </a:r>
            <a:r>
              <a:rPr lang="en-US" sz="1300" dirty="0">
                <a:solidFill>
                  <a:schemeClr val="bg1"/>
                </a:solidFill>
              </a:rPr>
              <a:t> Sets (or returns)  the Y position of the current page in relation to the upper left corner of a window's display area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parent             Returns the parent window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personalbar</a:t>
            </a:r>
            <a:r>
              <a:rPr lang="en-US" sz="1300" dirty="0">
                <a:solidFill>
                  <a:schemeClr val="bg1"/>
                </a:solidFill>
              </a:rPr>
              <a:t>   Sets whether or not the browser's personal bar (or directories bar) should be visible  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scrollbars       Sets whether or not the scrollbars should be visible                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self                  Returns a reference to the current window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status             Sets the text in the </a:t>
            </a:r>
            <a:r>
              <a:rPr lang="en-US" sz="1300" dirty="0" err="1">
                <a:solidFill>
                  <a:schemeClr val="bg1"/>
                </a:solidFill>
              </a:rPr>
              <a:t>statusbar</a:t>
            </a:r>
            <a:r>
              <a:rPr lang="en-US" sz="1300" dirty="0">
                <a:solidFill>
                  <a:schemeClr val="bg1"/>
                </a:solidFill>
              </a:rPr>
              <a:t> of a window      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statusbar</a:t>
            </a:r>
            <a:r>
              <a:rPr lang="en-US" sz="1300" dirty="0">
                <a:solidFill>
                  <a:schemeClr val="bg1"/>
                </a:solidFill>
              </a:rPr>
              <a:t>        Sets whether or not the browser's </a:t>
            </a:r>
            <a:r>
              <a:rPr lang="en-US" sz="1300" dirty="0" err="1">
                <a:solidFill>
                  <a:schemeClr val="bg1"/>
                </a:solidFill>
              </a:rPr>
              <a:t>statusbar</a:t>
            </a:r>
            <a:r>
              <a:rPr lang="en-US" sz="1300" dirty="0">
                <a:solidFill>
                  <a:schemeClr val="bg1"/>
                </a:solidFill>
              </a:rPr>
              <a:t> should be visible                        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toolbar            Sets whether or not the browser's tool bar is visible or not                 </a:t>
            </a:r>
          </a:p>
          <a:p>
            <a:r>
              <a:rPr lang="en-US" sz="1300" dirty="0">
                <a:solidFill>
                  <a:schemeClr val="bg1"/>
                </a:solidFill>
              </a:rPr>
              <a:t>top                  Returns the topmost ancestor window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*Adapted from W3 Schools, http://www.w3schools.com/htmldom/dom_obj_window.asp</a:t>
            </a:r>
          </a:p>
        </p:txBody>
      </p:sp>
    </p:spTree>
    <p:extLst>
      <p:ext uri="{BB962C8B-B14F-4D97-AF65-F5344CB8AC3E}">
        <p14:creationId xmlns:p14="http://schemas.microsoft.com/office/powerpoint/2010/main" val="336569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8.2:  Methods of the Object “Window” (and </a:t>
            </a:r>
            <a:r>
              <a:rPr lang="en-US" dirty="0" err="1" smtClean="0"/>
              <a:t>Subobjects</a:t>
            </a:r>
            <a:r>
              <a:rPr lang="en-US" dirty="0" smtClean="0"/>
              <a:t>) Available in HTML and 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70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 smtClean="0">
                <a:solidFill>
                  <a:schemeClr val="bg1"/>
                </a:solidFill>
              </a:rPr>
              <a:t>Window Methods</a:t>
            </a:r>
          </a:p>
          <a:p>
            <a:r>
              <a:rPr lang="en-US" sz="1500" b="1" dirty="0" smtClean="0">
                <a:solidFill>
                  <a:schemeClr val="bg1"/>
                </a:solidFill>
              </a:rPr>
              <a:t>alert</a:t>
            </a:r>
            <a:r>
              <a:rPr lang="en-US" sz="1500" b="1" dirty="0">
                <a:solidFill>
                  <a:schemeClr val="bg1"/>
                </a:solidFill>
              </a:rPr>
              <a:t>()                          </a:t>
            </a:r>
            <a:r>
              <a:rPr lang="en-US" sz="1500" dirty="0">
                <a:solidFill>
                  <a:schemeClr val="bg1"/>
                </a:solidFill>
              </a:rPr>
              <a:t>Displays an alert box with a message and an OK button 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blur()                           </a:t>
            </a:r>
            <a:r>
              <a:rPr lang="en-US" sz="1500" dirty="0">
                <a:solidFill>
                  <a:schemeClr val="bg1"/>
                </a:solidFill>
              </a:rPr>
              <a:t>Removes focus from the current window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clearInterval</a:t>
            </a:r>
            <a:r>
              <a:rPr lang="en-US" sz="1500" b="1" dirty="0">
                <a:solidFill>
                  <a:schemeClr val="bg1"/>
                </a:solidFill>
              </a:rPr>
              <a:t>()         </a:t>
            </a:r>
            <a:r>
              <a:rPr lang="en-US" sz="1500" b="1" dirty="0" smtClean="0">
                <a:solidFill>
                  <a:schemeClr val="bg1"/>
                </a:solidFill>
              </a:rPr>
              <a:t>  </a:t>
            </a:r>
            <a:r>
              <a:rPr lang="en-US" sz="1500" dirty="0">
                <a:solidFill>
                  <a:schemeClr val="bg1"/>
                </a:solidFill>
              </a:rPr>
              <a:t>Cancels a timeout set with </a:t>
            </a:r>
            <a:r>
              <a:rPr lang="en-US" sz="1500" dirty="0" err="1">
                <a:solidFill>
                  <a:schemeClr val="bg1"/>
                </a:solidFill>
              </a:rPr>
              <a:t>setInterval</a:t>
            </a:r>
            <a:r>
              <a:rPr lang="en-US" sz="1500" dirty="0">
                <a:solidFill>
                  <a:schemeClr val="bg1"/>
                </a:solidFill>
              </a:rPr>
              <a:t>()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clearTimeout</a:t>
            </a:r>
            <a:r>
              <a:rPr lang="en-US" sz="1500" b="1" dirty="0">
                <a:solidFill>
                  <a:schemeClr val="bg1"/>
                </a:solidFill>
              </a:rPr>
              <a:t>()         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Cancels a timeout set with </a:t>
            </a:r>
            <a:r>
              <a:rPr lang="en-US" sz="1500" dirty="0" err="1">
                <a:solidFill>
                  <a:schemeClr val="bg1"/>
                </a:solidFill>
              </a:rPr>
              <a:t>setTimeout</a:t>
            </a:r>
            <a:r>
              <a:rPr lang="en-US" sz="1500" dirty="0">
                <a:solidFill>
                  <a:schemeClr val="bg1"/>
                </a:solidFill>
              </a:rPr>
              <a:t>()  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close()                        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Closes </a:t>
            </a:r>
            <a:r>
              <a:rPr lang="en-US" sz="1500" dirty="0">
                <a:solidFill>
                  <a:schemeClr val="bg1"/>
                </a:solidFill>
              </a:rPr>
              <a:t>the current window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confirm()                    </a:t>
            </a:r>
            <a:r>
              <a:rPr lang="en-US" sz="1500" dirty="0">
                <a:solidFill>
                  <a:schemeClr val="bg1"/>
                </a:solidFill>
              </a:rPr>
              <a:t>Displays a dialog box with a message and an OK and a </a:t>
            </a:r>
            <a:r>
              <a:rPr lang="en-US" sz="1500" dirty="0" smtClean="0">
                <a:solidFill>
                  <a:schemeClr val="bg1"/>
                </a:solidFill>
              </a:rPr>
              <a:t>Cancel 		                button        </a:t>
            </a:r>
            <a:endParaRPr lang="en-US" sz="1500" dirty="0">
              <a:solidFill>
                <a:schemeClr val="bg1"/>
              </a:solidFill>
            </a:endParaRPr>
          </a:p>
          <a:p>
            <a:r>
              <a:rPr lang="en-US" sz="1500" b="1" dirty="0" err="1">
                <a:solidFill>
                  <a:schemeClr val="bg1"/>
                </a:solidFill>
              </a:rPr>
              <a:t>createPopup</a:t>
            </a:r>
            <a:r>
              <a:rPr lang="en-US" sz="1500" b="1" dirty="0">
                <a:solidFill>
                  <a:schemeClr val="bg1"/>
                </a:solidFill>
              </a:rPr>
              <a:t>()           </a:t>
            </a:r>
            <a:r>
              <a:rPr lang="en-US" sz="1500" dirty="0">
                <a:solidFill>
                  <a:schemeClr val="bg1"/>
                </a:solidFill>
              </a:rPr>
              <a:t>Creates a pop-up window 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focus()                        </a:t>
            </a:r>
            <a:r>
              <a:rPr lang="en-US" sz="1500" dirty="0">
                <a:solidFill>
                  <a:schemeClr val="bg1"/>
                </a:solidFill>
              </a:rPr>
              <a:t>Sets focus to the current window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moveBy</a:t>
            </a:r>
            <a:r>
              <a:rPr lang="en-US" sz="1500" b="1" dirty="0">
                <a:solidFill>
                  <a:schemeClr val="bg1"/>
                </a:solidFill>
              </a:rPr>
              <a:t>()                   </a:t>
            </a:r>
            <a:r>
              <a:rPr lang="en-US" sz="1500" dirty="0">
                <a:solidFill>
                  <a:schemeClr val="bg1"/>
                </a:solidFill>
              </a:rPr>
              <a:t>Moves a window relative to its current position 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moveTo</a:t>
            </a:r>
            <a:r>
              <a:rPr lang="en-US" sz="1500" b="1" dirty="0">
                <a:solidFill>
                  <a:schemeClr val="bg1"/>
                </a:solidFill>
              </a:rPr>
              <a:t>()                   </a:t>
            </a:r>
            <a:r>
              <a:rPr lang="en-US" sz="1500" dirty="0">
                <a:solidFill>
                  <a:schemeClr val="bg1"/>
                </a:solidFill>
              </a:rPr>
              <a:t>Moves a window to the specified position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open()                         </a:t>
            </a:r>
            <a:r>
              <a:rPr lang="en-US" sz="1500" dirty="0">
                <a:solidFill>
                  <a:schemeClr val="bg1"/>
                </a:solidFill>
              </a:rPr>
              <a:t>Opens a new browser window     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print()                         </a:t>
            </a:r>
            <a:r>
              <a:rPr lang="en-US" sz="1500" dirty="0">
                <a:solidFill>
                  <a:schemeClr val="bg1"/>
                </a:solidFill>
              </a:rPr>
              <a:t>Prints the contents of the current window      </a:t>
            </a:r>
          </a:p>
          <a:p>
            <a:r>
              <a:rPr lang="en-US" sz="1500" b="1" dirty="0">
                <a:solidFill>
                  <a:schemeClr val="bg1"/>
                </a:solidFill>
              </a:rPr>
              <a:t>prompt()                     </a:t>
            </a:r>
            <a:r>
              <a:rPr lang="en-US" sz="1500" dirty="0">
                <a:solidFill>
                  <a:schemeClr val="bg1"/>
                </a:solidFill>
              </a:rPr>
              <a:t>Displays a dialog box that prompts the user for input   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resizeBy</a:t>
            </a:r>
            <a:r>
              <a:rPr lang="en-US" sz="1500" b="1" dirty="0">
                <a:solidFill>
                  <a:schemeClr val="bg1"/>
                </a:solidFill>
              </a:rPr>
              <a:t>()                 </a:t>
            </a:r>
            <a:r>
              <a:rPr lang="en-US" sz="1500" b="1" dirty="0" smtClean="0">
                <a:solidFill>
                  <a:schemeClr val="bg1"/>
                </a:solidFill>
              </a:rPr>
              <a:t>  </a:t>
            </a:r>
            <a:r>
              <a:rPr lang="en-US" sz="1500" dirty="0">
                <a:solidFill>
                  <a:schemeClr val="bg1"/>
                </a:solidFill>
              </a:rPr>
              <a:t>Resizes a window by the specified number of pixels    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resizeTo</a:t>
            </a:r>
            <a:r>
              <a:rPr lang="en-US" sz="1500" b="1" dirty="0">
                <a:solidFill>
                  <a:schemeClr val="bg1"/>
                </a:solidFill>
              </a:rPr>
              <a:t>()                  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Resizes </a:t>
            </a:r>
            <a:r>
              <a:rPr lang="en-US" sz="1500" dirty="0">
                <a:solidFill>
                  <a:schemeClr val="bg1"/>
                </a:solidFill>
              </a:rPr>
              <a:t>a window to the specified width and height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scrollBy</a:t>
            </a:r>
            <a:r>
              <a:rPr lang="en-US" sz="1500" b="1" dirty="0">
                <a:solidFill>
                  <a:schemeClr val="bg1"/>
                </a:solidFill>
              </a:rPr>
              <a:t>()                   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Scrolls </a:t>
            </a:r>
            <a:r>
              <a:rPr lang="en-US" sz="1500" dirty="0">
                <a:solidFill>
                  <a:schemeClr val="bg1"/>
                </a:solidFill>
              </a:rPr>
              <a:t>the content by the specified number of pixels   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scrollTo</a:t>
            </a:r>
            <a:r>
              <a:rPr lang="en-US" sz="1500" b="1" dirty="0">
                <a:solidFill>
                  <a:schemeClr val="bg1"/>
                </a:solidFill>
              </a:rPr>
              <a:t>()                   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Scrolls </a:t>
            </a:r>
            <a:r>
              <a:rPr lang="en-US" sz="1500" dirty="0">
                <a:solidFill>
                  <a:schemeClr val="bg1"/>
                </a:solidFill>
              </a:rPr>
              <a:t>the content to the specified coordinates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setInterval</a:t>
            </a:r>
            <a:r>
              <a:rPr lang="en-US" sz="1500" b="1" dirty="0">
                <a:solidFill>
                  <a:schemeClr val="bg1"/>
                </a:solidFill>
              </a:rPr>
              <a:t>()            </a:t>
            </a:r>
            <a:r>
              <a:rPr lang="en-US" sz="1500" b="1" dirty="0" smtClean="0">
                <a:solidFill>
                  <a:schemeClr val="bg1"/>
                </a:solidFill>
              </a:rPr>
              <a:t>  </a:t>
            </a:r>
            <a:r>
              <a:rPr lang="en-US" sz="1500" dirty="0">
                <a:solidFill>
                  <a:schemeClr val="bg1"/>
                </a:solidFill>
              </a:rPr>
              <a:t>Evaluates an expression at specified intervals           </a:t>
            </a:r>
          </a:p>
          <a:p>
            <a:r>
              <a:rPr lang="en-US" sz="1500" b="1" dirty="0" err="1">
                <a:solidFill>
                  <a:schemeClr val="bg1"/>
                </a:solidFill>
              </a:rPr>
              <a:t>setTimeout</a:t>
            </a:r>
            <a:r>
              <a:rPr lang="en-US" sz="1500" b="1" dirty="0">
                <a:solidFill>
                  <a:schemeClr val="bg1"/>
                </a:solidFill>
              </a:rPr>
              <a:t>() </a:t>
            </a:r>
            <a:r>
              <a:rPr lang="en-US" sz="1500" b="1" dirty="0" smtClean="0">
                <a:solidFill>
                  <a:schemeClr val="bg1"/>
                </a:solidFill>
              </a:rPr>
              <a:t>           </a:t>
            </a:r>
            <a:r>
              <a:rPr lang="en-US" sz="1500" dirty="0" smtClean="0">
                <a:solidFill>
                  <a:schemeClr val="bg1"/>
                </a:solidFill>
              </a:rPr>
              <a:t>Evaluates </a:t>
            </a:r>
            <a:r>
              <a:rPr lang="en-US" sz="1500" dirty="0">
                <a:solidFill>
                  <a:schemeClr val="bg1"/>
                </a:solidFill>
              </a:rPr>
              <a:t>an expression after a specified number of milliseconds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589966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8.2:  Methods of the Object “Window” (and </a:t>
            </a:r>
            <a:r>
              <a:rPr lang="en-US" dirty="0" err="1"/>
              <a:t>Subobjects</a:t>
            </a:r>
            <a:r>
              <a:rPr lang="en-US" dirty="0"/>
              <a:t>) Available in HTML and </a:t>
            </a:r>
            <a:r>
              <a:rPr lang="en-US" dirty="0" smtClean="0"/>
              <a:t>XML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629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Document </a:t>
            </a:r>
            <a:r>
              <a:rPr lang="en-US" sz="1400" i="1" dirty="0">
                <a:solidFill>
                  <a:schemeClr val="bg1"/>
                </a:solidFill>
              </a:rPr>
              <a:t>methods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open()</a:t>
            </a:r>
            <a:r>
              <a:rPr lang="en-US" sz="1400" dirty="0">
                <a:solidFill>
                  <a:schemeClr val="bg1"/>
                </a:solidFill>
              </a:rPr>
              <a:t>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             Opens </a:t>
            </a:r>
            <a:r>
              <a:rPr lang="en-US" sz="1400" dirty="0">
                <a:solidFill>
                  <a:schemeClr val="bg1"/>
                </a:solidFill>
              </a:rPr>
              <a:t>a stream to collect the output from any </a:t>
            </a:r>
            <a:r>
              <a:rPr lang="en-US" sz="1400" dirty="0" smtClean="0">
                <a:solidFill>
                  <a:schemeClr val="bg1"/>
                </a:solidFill>
              </a:rPr>
              <a:t>		 		    </a:t>
            </a:r>
            <a:r>
              <a:rPr lang="en-US" sz="1400" dirty="0" err="1" smtClean="0">
                <a:solidFill>
                  <a:schemeClr val="bg1"/>
                </a:solidFill>
              </a:rPr>
              <a:t>document.write</a:t>
            </a:r>
            <a:r>
              <a:rPr lang="en-US" sz="1400" dirty="0">
                <a:solidFill>
                  <a:schemeClr val="bg1"/>
                </a:solidFill>
              </a:rPr>
              <a:t>() or </a:t>
            </a:r>
            <a:r>
              <a:rPr lang="en-US" sz="1400" dirty="0" err="1" smtClean="0">
                <a:solidFill>
                  <a:schemeClr val="bg1"/>
                </a:solidFill>
              </a:rPr>
              <a:t>document.writeln</a:t>
            </a:r>
            <a:r>
              <a:rPr lang="en-US" sz="1400" dirty="0">
                <a:solidFill>
                  <a:schemeClr val="bg1"/>
                </a:solidFill>
              </a:rPr>
              <a:t>() methods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close()                   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Closes an output stream opened with the </a:t>
            </a:r>
            <a:r>
              <a:rPr lang="en-US" sz="1400" dirty="0" err="1">
                <a:solidFill>
                  <a:schemeClr val="bg1"/>
                </a:solidFill>
              </a:rPr>
              <a:t>document.open</a:t>
            </a:r>
            <a:r>
              <a:rPr lang="en-US" sz="1400" dirty="0">
                <a:solidFill>
                  <a:schemeClr val="bg1"/>
                </a:solidFill>
              </a:rPr>
              <a:t>() </a:t>
            </a:r>
            <a:r>
              <a:rPr lang="en-US" sz="1400" dirty="0" smtClean="0">
                <a:solidFill>
                  <a:schemeClr val="bg1"/>
                </a:solidFill>
              </a:rPr>
              <a:t>			    method</a:t>
            </a:r>
            <a:r>
              <a:rPr lang="en-US" sz="1400" dirty="0">
                <a:solidFill>
                  <a:schemeClr val="bg1"/>
                </a:solidFill>
              </a:rPr>
              <a:t>, and displays the collected data </a:t>
            </a:r>
          </a:p>
          <a:p>
            <a:r>
              <a:rPr lang="en-US" sz="1400" b="1" dirty="0" err="1">
                <a:solidFill>
                  <a:schemeClr val="bg1"/>
                </a:solidFill>
              </a:rPr>
              <a:t>getElementById</a:t>
            </a:r>
            <a:r>
              <a:rPr lang="en-US" sz="1400" b="1" dirty="0">
                <a:solidFill>
                  <a:schemeClr val="bg1"/>
                </a:solidFill>
              </a:rPr>
              <a:t>()               </a:t>
            </a:r>
            <a:r>
              <a:rPr lang="en-US" sz="1400" b="1" dirty="0" smtClean="0">
                <a:solidFill>
                  <a:schemeClr val="bg1"/>
                </a:solidFill>
              </a:rPr>
              <a:t>   </a:t>
            </a:r>
            <a:r>
              <a:rPr lang="en-US" sz="1400" dirty="0">
                <a:solidFill>
                  <a:schemeClr val="bg1"/>
                </a:solidFill>
              </a:rPr>
              <a:t>Returns a reference to the first object with the specified id   </a:t>
            </a:r>
          </a:p>
          <a:p>
            <a:r>
              <a:rPr lang="en-US" sz="1400" b="1" dirty="0" err="1">
                <a:solidFill>
                  <a:schemeClr val="bg1"/>
                </a:solidFill>
              </a:rPr>
              <a:t>getElementsByName</a:t>
            </a:r>
            <a:r>
              <a:rPr lang="en-US" sz="1400" b="1" dirty="0">
                <a:solidFill>
                  <a:schemeClr val="bg1"/>
                </a:solidFill>
              </a:rPr>
              <a:t>()         </a:t>
            </a:r>
            <a:r>
              <a:rPr lang="en-US" sz="1400" dirty="0">
                <a:solidFill>
                  <a:schemeClr val="bg1"/>
                </a:solidFill>
              </a:rPr>
              <a:t>Returns a collection of objects with the specified name             </a:t>
            </a:r>
            <a:r>
              <a:rPr lang="en-US" sz="1400" b="1" dirty="0" err="1">
                <a:solidFill>
                  <a:schemeClr val="bg1"/>
                </a:solidFill>
              </a:rPr>
              <a:t>getElementsByTagName</a:t>
            </a:r>
            <a:r>
              <a:rPr lang="en-US" sz="1400" b="1" dirty="0" smtClean="0">
                <a:solidFill>
                  <a:schemeClr val="bg1"/>
                </a:solidFill>
              </a:rPr>
              <a:t>()   </a:t>
            </a:r>
            <a:r>
              <a:rPr lang="en-US" sz="1400" dirty="0">
                <a:solidFill>
                  <a:schemeClr val="bg1"/>
                </a:solidFill>
              </a:rPr>
              <a:t>Returns a collection of objects with the specified </a:t>
            </a:r>
            <a:r>
              <a:rPr lang="en-US" sz="1400" dirty="0" err="1">
                <a:solidFill>
                  <a:schemeClr val="bg1"/>
                </a:solidFill>
              </a:rPr>
              <a:t>tagname</a:t>
            </a:r>
            <a:r>
              <a:rPr lang="en-US" sz="1400" dirty="0">
                <a:solidFill>
                  <a:schemeClr val="bg1"/>
                </a:solidFill>
              </a:rPr>
              <a:t>             </a:t>
            </a:r>
            <a:r>
              <a:rPr lang="en-US" sz="1400" dirty="0" smtClean="0">
                <a:solidFill>
                  <a:schemeClr val="bg1"/>
                </a:solidFill>
              </a:rPr>
              <a:t>		    open</a:t>
            </a:r>
            <a:r>
              <a:rPr lang="en-US" sz="1400" dirty="0">
                <a:solidFill>
                  <a:schemeClr val="bg1"/>
                </a:solidFill>
              </a:rPr>
              <a:t>() Opens a stream to collect the output from any </a:t>
            </a:r>
            <a:r>
              <a:rPr lang="en-US" sz="1400" dirty="0" smtClean="0">
                <a:solidFill>
                  <a:schemeClr val="bg1"/>
                </a:solidFill>
              </a:rPr>
              <a:t>			    </a:t>
            </a:r>
            <a:r>
              <a:rPr lang="en-US" sz="1400" dirty="0" err="1" smtClean="0">
                <a:solidFill>
                  <a:schemeClr val="bg1"/>
                </a:solidFill>
              </a:rPr>
              <a:t>document.write</a:t>
            </a:r>
            <a:r>
              <a:rPr lang="en-US" sz="1400" dirty="0">
                <a:solidFill>
                  <a:schemeClr val="bg1"/>
                </a:solidFill>
              </a:rPr>
              <a:t>() or </a:t>
            </a:r>
            <a:r>
              <a:rPr lang="en-US" sz="1400" dirty="0" err="1">
                <a:solidFill>
                  <a:schemeClr val="bg1"/>
                </a:solidFill>
              </a:rPr>
              <a:t>document.writeln</a:t>
            </a:r>
            <a:r>
              <a:rPr lang="en-US" sz="1400" dirty="0">
                <a:solidFill>
                  <a:schemeClr val="bg1"/>
                </a:solidFill>
              </a:rPr>
              <a:t>() methods         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write()                     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Writes </a:t>
            </a:r>
            <a:r>
              <a:rPr lang="en-US" sz="1400" dirty="0">
                <a:solidFill>
                  <a:schemeClr val="bg1"/>
                </a:solidFill>
              </a:rPr>
              <a:t>HTML expressions or JavaScript code to a document         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>
                <a:solidFill>
                  <a:schemeClr val="bg1"/>
                </a:solidFill>
              </a:rPr>
              <a:t>History Methods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back()            </a:t>
            </a:r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Loads the previous URL in the history list     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forward()        </a:t>
            </a:r>
            <a:r>
              <a:rPr lang="en-US" sz="1400" dirty="0">
                <a:solidFill>
                  <a:schemeClr val="bg1"/>
                </a:solidFill>
              </a:rPr>
              <a:t>Loads the next URL in the history list            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go()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Loads a specific page in the history list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>
                <a:solidFill>
                  <a:schemeClr val="bg1"/>
                </a:solidFill>
              </a:rPr>
              <a:t>Location Methods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assign()         </a:t>
            </a:r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Loads a new document         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reload()           </a:t>
            </a:r>
            <a:r>
              <a:rPr lang="en-US" sz="1400" dirty="0">
                <a:solidFill>
                  <a:schemeClr val="bg1"/>
                </a:solidFill>
              </a:rPr>
              <a:t>Reloads the current document           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replace</a:t>
            </a:r>
            <a:r>
              <a:rPr lang="en-US" sz="1400" b="1" dirty="0">
                <a:solidFill>
                  <a:schemeClr val="bg1"/>
                </a:solidFill>
              </a:rPr>
              <a:t>()         </a:t>
            </a:r>
            <a:r>
              <a:rPr lang="en-US" sz="1400" dirty="0">
                <a:solidFill>
                  <a:schemeClr val="bg1"/>
                </a:solidFill>
              </a:rPr>
              <a:t>Replaces the current document with a new one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*Adapted from W3Schools, http://www.w3schools.com/htmldom/dom_obj_window.asp</a:t>
            </a:r>
          </a:p>
        </p:txBody>
      </p:sp>
    </p:spTree>
    <p:extLst>
      <p:ext uri="{BB962C8B-B14F-4D97-AF65-F5344CB8AC3E}">
        <p14:creationId xmlns:p14="http://schemas.microsoft.com/office/powerpoint/2010/main" val="183873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8.3:  Sample of Using Methods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F:\Chapter8\Figure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781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9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8.3:  Attributes of the Class “Automobile”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075981"/>
            <a:ext cx="5867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Manufacturer		Performance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Model			    Engine Size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Year			    Engine Type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Color			    Transmission Type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Locking Mechanism		    Mileage – City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Wheels			    Mileage – Highway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Windshield Wiper Types	Safety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Option Costs		    Airbag Availability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Cruise Control		    Braking System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Moon Roof		    Stability Control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Trim Types		    Crumple Zones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Audio Types		    Steel Body Panels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Power Locks		    Trunk Entrapment Release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Power Windows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Power Outlets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Size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Number of Doors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Trunk/Cargo Capacity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Length/Width/Height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Wheelbase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6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6699FF"/>
      </a:dk1>
      <a:lt1>
        <a:sysClr val="window" lastClr="FFFFFF"/>
      </a:lt1>
      <a:dk2>
        <a:srgbClr val="669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905</Words>
  <Application>Microsoft Office PowerPoint</Application>
  <PresentationFormat>On-screen Show (4:3)</PresentationFormat>
  <Paragraphs>339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8 OBJECT-ORIENTED TECHNOLOGIES AND DSS DESIGN</vt:lpstr>
      <vt:lpstr>Figure 8.1:  The Classes and Their Relationships</vt:lpstr>
      <vt:lpstr>Figure 8.2:  Sample Website</vt:lpstr>
      <vt:lpstr>Table 8.1:  Properties of the Object “Window” (and Subobjects) Available in HTML and XML</vt:lpstr>
      <vt:lpstr>Table 8.1:  Properties of the Object “Window” (and Subobjects) Available in HTML and XML Continued</vt:lpstr>
      <vt:lpstr>Table 8.2:  Methods of the Object “Window” (and Subobjects) Available in HTML and XML</vt:lpstr>
      <vt:lpstr>Table 8.2:  Methods of the Object “Window” (and Subobjects) Available in HTML and XML Continued</vt:lpstr>
      <vt:lpstr>Figure 8.3:  Sample of Using Methods</vt:lpstr>
      <vt:lpstr>Table 8.3:  Attributes of the Class “Automobile”</vt:lpstr>
      <vt:lpstr>Table 8.4:  Attributes of the Class “Automobile Database”</vt:lpstr>
      <vt:lpstr>Table 8.5:  Attributes of the Class “New Automobile”</vt:lpstr>
      <vt:lpstr>Table 8.6:  Attributes of the Class “Used Automobile”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Sauter, Vicki L.</dc:creator>
  <cp:lastModifiedBy>Sauter, Vicki L.</cp:lastModifiedBy>
  <cp:revision>25</cp:revision>
  <dcterms:created xsi:type="dcterms:W3CDTF">2012-06-25T18:36:54Z</dcterms:created>
  <dcterms:modified xsi:type="dcterms:W3CDTF">2012-08-01T17:57:13Z</dcterms:modified>
</cp:coreProperties>
</file>