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2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892CC-1770-4D85-B3D6-1CCB5C56CFBA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17E86-DCBE-4409-94AC-C018581F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0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6348-EE87-4CD4-88A5-293B54D2E555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C52C-A6C1-49CE-A3D6-E970B430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10391"/>
            <a:ext cx="924098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62399" y="6553200"/>
            <a:ext cx="5278583" cy="3048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Sauter, V.L. , </a:t>
            </a:r>
            <a:r>
              <a:rPr lang="en-US" sz="1200" i="1" dirty="0" smtClean="0">
                <a:solidFill>
                  <a:schemeClr val="tx1"/>
                </a:solidFill>
              </a:rPr>
              <a:t>Decision Support Systems for Business Intelligence, </a:t>
            </a:r>
            <a:r>
              <a:rPr lang="en-US" sz="1200" dirty="0" smtClean="0">
                <a:solidFill>
                  <a:schemeClr val="tx1"/>
                </a:solidFill>
              </a:rPr>
              <a:t>John Wiley, 2010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1066800"/>
            <a:ext cx="66294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273627"/>
            <a:ext cx="5486400" cy="533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7082" y="914400"/>
            <a:ext cx="70104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6348-EE87-4CD4-88A5-293B54D2E555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C52C-A6C1-49CE-A3D6-E970B430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4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9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2209800"/>
            <a:ext cx="4648200" cy="13716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300" dirty="0" smtClean="0"/>
              <a:t>Chapter 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INTERNATIONAL DECISION</a:t>
            </a:r>
            <a:br>
              <a:rPr lang="en-US" sz="3600" dirty="0" smtClean="0"/>
            </a:br>
            <a:r>
              <a:rPr lang="en-US" sz="3600" dirty="0" smtClean="0"/>
              <a:t>SUPPORT SYSTEMS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Decision Support Systems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Business Intelligence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6.2:  Cultural Scores for 12 Countries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295400"/>
            <a:ext cx="77724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	          Power         Uncertainty</a:t>
            </a:r>
            <a:r>
              <a:rPr lang="en-US" sz="1600" b="1" dirty="0">
                <a:solidFill>
                  <a:schemeClr val="bg1"/>
                </a:solidFill>
              </a:rPr>
              <a:t>	</a:t>
            </a:r>
            <a:r>
              <a:rPr lang="en-US" sz="1600" b="1" dirty="0" smtClean="0">
                <a:solidFill>
                  <a:schemeClr val="bg1"/>
                </a:solidFill>
              </a:rPr>
              <a:t>                       Masculinity    Long-Term</a:t>
            </a:r>
          </a:p>
          <a:p>
            <a:r>
              <a:rPr lang="en-US" sz="1600" b="1" u="sng" dirty="0" smtClean="0">
                <a:solidFill>
                  <a:schemeClr val="bg1"/>
                </a:solidFill>
              </a:rPr>
              <a:t>Country</a:t>
            </a:r>
            <a:r>
              <a:rPr lang="en-US" sz="1600" b="1" u="sng" dirty="0">
                <a:solidFill>
                  <a:schemeClr val="bg1"/>
                </a:solidFill>
              </a:rPr>
              <a:t>	</a:t>
            </a:r>
            <a:r>
              <a:rPr lang="en-US" sz="1600" b="1" u="sng" dirty="0" smtClean="0">
                <a:solidFill>
                  <a:schemeClr val="bg1"/>
                </a:solidFill>
              </a:rPr>
              <a:t>        Distance        Avoidance      Individualism       Index        Orientation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Arab Countries          80	68	         38	              53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France	                 68	86	         71	              43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Germany	                 35	65	         67	              66		31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Great Britain              35	35	         89	              66		25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Netherlands               38	53	         80	              14		44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Hong Kong	                 68	29	         25	              57		96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Indonesia                   78	48	         14	              46		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Japan	                 54	92	         46	              95		80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Brazil	                 69	76	         38	              49		65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Mexico	                 81	82	         30	              69		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United States             40	46	         91	              65		29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West Africa                77	54	         20	              46		16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*Adapted from </a:t>
            </a:r>
            <a:r>
              <a:rPr lang="en-US" sz="1100" dirty="0" err="1" smtClean="0">
                <a:solidFill>
                  <a:schemeClr val="bg1"/>
                </a:solidFill>
              </a:rPr>
              <a:t>Hofstede</a:t>
            </a:r>
            <a:r>
              <a:rPr lang="en-US" sz="1100" dirty="0" smtClean="0">
                <a:solidFill>
                  <a:schemeClr val="bg1"/>
                </a:solidFill>
              </a:rPr>
              <a:t>, G., “Management Scientists are Human,” </a:t>
            </a:r>
            <a:r>
              <a:rPr lang="en-US" sz="1100" i="1" dirty="0" smtClean="0">
                <a:solidFill>
                  <a:schemeClr val="bg1"/>
                </a:solidFill>
              </a:rPr>
              <a:t>Management Science,</a:t>
            </a:r>
            <a:r>
              <a:rPr lang="en-US" sz="1100" dirty="0" smtClean="0">
                <a:solidFill>
                  <a:schemeClr val="bg1"/>
                </a:solidFill>
              </a:rPr>
              <a:t> 40(1), January, 1994, p. 4-13.  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It is reprinted from </a:t>
            </a:r>
            <a:r>
              <a:rPr lang="en-US" sz="1100" i="1" dirty="0" smtClean="0">
                <a:solidFill>
                  <a:schemeClr val="bg1"/>
                </a:solidFill>
              </a:rPr>
              <a:t>Management Science</a:t>
            </a:r>
            <a:r>
              <a:rPr lang="en-US" sz="1100" dirty="0" smtClean="0">
                <a:solidFill>
                  <a:schemeClr val="bg1"/>
                </a:solidFill>
              </a:rPr>
              <a:t> with permission from the Institute for Operations Research and the 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management Sciences and the author.  No further reproduction is permitted without the consent of the copyright owner.</a:t>
            </a:r>
          </a:p>
        </p:txBody>
      </p:sp>
    </p:spTree>
    <p:extLst>
      <p:ext uri="{BB962C8B-B14F-4D97-AF65-F5344CB8AC3E}">
        <p14:creationId xmlns:p14="http://schemas.microsoft.com/office/powerpoint/2010/main" val="22977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6.3:  Cultural Differences and Their Effects on DSS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914400"/>
            <a:ext cx="5867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Choice of Model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Descriptive </a:t>
            </a:r>
            <a:r>
              <a:rPr lang="en-US" dirty="0">
                <a:solidFill>
                  <a:schemeClr val="bg1"/>
                </a:solidFill>
              </a:rPr>
              <a:t>v. Optimization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Need </a:t>
            </a:r>
            <a:r>
              <a:rPr lang="en-US" dirty="0">
                <a:solidFill>
                  <a:schemeClr val="bg1"/>
                </a:solidFill>
              </a:rPr>
              <a:t>for Strategic Planning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Use </a:t>
            </a:r>
            <a:r>
              <a:rPr lang="en-US" dirty="0">
                <a:solidFill>
                  <a:schemeClr val="bg1"/>
                </a:solidFill>
              </a:rPr>
              <a:t>of Standards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Variables </a:t>
            </a:r>
            <a:r>
              <a:rPr lang="en-US" dirty="0">
                <a:solidFill>
                  <a:schemeClr val="bg1"/>
                </a:solidFill>
              </a:rPr>
              <a:t>Used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Need </a:t>
            </a:r>
            <a:r>
              <a:rPr lang="en-US" dirty="0">
                <a:solidFill>
                  <a:schemeClr val="bg1"/>
                </a:solidFill>
              </a:rPr>
              <a:t>for Monitoring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Variety </a:t>
            </a:r>
            <a:r>
              <a:rPr lang="en-US" dirty="0">
                <a:solidFill>
                  <a:schemeClr val="bg1"/>
                </a:solidFill>
              </a:rPr>
              <a:t>Needs for Models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Pre-Modeling </a:t>
            </a:r>
            <a:r>
              <a:rPr lang="en-US" dirty="0">
                <a:solidFill>
                  <a:schemeClr val="bg1"/>
                </a:solidFill>
              </a:rPr>
              <a:t>Need: Alternative Generation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Post-Modeling </a:t>
            </a:r>
            <a:r>
              <a:rPr lang="en-US" dirty="0">
                <a:solidFill>
                  <a:schemeClr val="bg1"/>
                </a:solidFill>
              </a:rPr>
              <a:t>Needs: Sensitivity Analyses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Temporal </a:t>
            </a:r>
            <a:r>
              <a:rPr lang="en-US" dirty="0">
                <a:solidFill>
                  <a:schemeClr val="bg1"/>
                </a:solidFill>
              </a:rPr>
              <a:t>Aspects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Orientation </a:t>
            </a:r>
            <a:r>
              <a:rPr lang="en-US" dirty="0">
                <a:solidFill>
                  <a:schemeClr val="bg1"/>
                </a:solidFill>
              </a:rPr>
              <a:t>of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Static </a:t>
            </a:r>
            <a:r>
              <a:rPr lang="en-US" dirty="0">
                <a:solidFill>
                  <a:schemeClr val="bg1"/>
                </a:solidFill>
              </a:rPr>
              <a:t>vs. </a:t>
            </a:r>
            <a:r>
              <a:rPr lang="en-US" dirty="0" smtClean="0">
                <a:solidFill>
                  <a:schemeClr val="bg1"/>
                </a:solidFill>
              </a:rPr>
              <a:t>Dynamic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Desired </a:t>
            </a:r>
            <a:r>
              <a:rPr lang="en-US" dirty="0">
                <a:solidFill>
                  <a:schemeClr val="bg1"/>
                </a:solidFill>
              </a:rPr>
              <a:t>Access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Scope </a:t>
            </a:r>
            <a:r>
              <a:rPr lang="en-US" dirty="0">
                <a:solidFill>
                  <a:schemeClr val="bg1"/>
                </a:solidFill>
              </a:rPr>
              <a:t>of Access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Individual </a:t>
            </a:r>
            <a:r>
              <a:rPr lang="en-US" dirty="0">
                <a:solidFill>
                  <a:schemeClr val="bg1"/>
                </a:solidFill>
              </a:rPr>
              <a:t>v. Joint Use</a:t>
            </a:r>
          </a:p>
        </p:txBody>
      </p:sp>
    </p:spTree>
    <p:extLst>
      <p:ext uri="{BB962C8B-B14F-4D97-AF65-F5344CB8AC3E}">
        <p14:creationId xmlns:p14="http://schemas.microsoft.com/office/powerpoint/2010/main" val="37869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6.4:  Cultural Differences and Their Effects on DSS Design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9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6.5:  Intelligent Assistance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50291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0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6.6:  Intelligent Assistance Encouraging Further Models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1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6.7:  Modeling Assistance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7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6.8:  Transnational Support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1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6.1:  User Interface Implications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7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0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6.2a:  Language Effects on Screen Design (English)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9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6.2b:  </a:t>
            </a:r>
            <a:r>
              <a:rPr lang="en-US" dirty="0"/>
              <a:t>Language Effects on Screen Design </a:t>
            </a:r>
            <a:r>
              <a:rPr lang="en-US" dirty="0" smtClean="0"/>
              <a:t>(Chinese)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97" y="990600"/>
            <a:ext cx="673580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1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6.2c:  </a:t>
            </a:r>
            <a:r>
              <a:rPr lang="en-US" dirty="0"/>
              <a:t>Language Effects on Screen Design </a:t>
            </a:r>
            <a:r>
              <a:rPr lang="en-US" dirty="0" smtClean="0"/>
              <a:t>(Arabic)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1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6.2d:  </a:t>
            </a:r>
            <a:r>
              <a:rPr lang="en-US" dirty="0"/>
              <a:t>Language Effects on Screen Design </a:t>
            </a:r>
            <a:r>
              <a:rPr lang="en-US" dirty="0" smtClean="0"/>
              <a:t>(Japanese)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6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6.3:  Gestures and their Interpretation Cross Culturally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3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6.4:  Comparison of Cultural Assumptions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1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5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6.1:  Possible Dimensions of Culture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086683"/>
            <a:ext cx="5867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Long Term Orientation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Attitude </a:t>
            </a:r>
            <a:r>
              <a:rPr lang="en-US" sz="2000" dirty="0">
                <a:solidFill>
                  <a:schemeClr val="bg1"/>
                </a:solidFill>
              </a:rPr>
              <a:t>about Uncertainty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Person-Nature </a:t>
            </a:r>
            <a:r>
              <a:rPr lang="en-US" sz="2000" dirty="0">
                <a:solidFill>
                  <a:schemeClr val="bg1"/>
                </a:solidFill>
              </a:rPr>
              <a:t>Relation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Activity Index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Human-Nature Attitudes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Power Distance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Individualism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Masculinity Index</a:t>
            </a:r>
          </a:p>
        </p:txBody>
      </p:sp>
    </p:spTree>
    <p:extLst>
      <p:ext uri="{BB962C8B-B14F-4D97-AF65-F5344CB8AC3E}">
        <p14:creationId xmlns:p14="http://schemas.microsoft.com/office/powerpoint/2010/main" val="6112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rgbClr val="6699FF"/>
      </a:dk1>
      <a:lt1>
        <a:sysClr val="window" lastClr="FFFFFF"/>
      </a:lt1>
      <a:dk2>
        <a:srgbClr val="6699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213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6 INTERNATIONAL DECISION SUPPORT SYSTEMS</vt:lpstr>
      <vt:lpstr>Figure 6.1:  User Interface Implications</vt:lpstr>
      <vt:lpstr>Figure 6.2a:  Language Effects on Screen Design (English)</vt:lpstr>
      <vt:lpstr>Figure 6.2b:  Language Effects on Screen Design (Chinese)</vt:lpstr>
      <vt:lpstr>Figure 6.2c:  Language Effects on Screen Design (Arabic)</vt:lpstr>
      <vt:lpstr>Figure 6.2d:  Language Effects on Screen Design (Japanese)</vt:lpstr>
      <vt:lpstr>Figure 6.3:  Gestures and their Interpretation Cross Culturally</vt:lpstr>
      <vt:lpstr>Figure 6.4:  Comparison of Cultural Assumptions</vt:lpstr>
      <vt:lpstr>Table 6.1:  Possible Dimensions of Culture</vt:lpstr>
      <vt:lpstr>Table 6.2:  Cultural Scores for 12 Countries</vt:lpstr>
      <vt:lpstr>Table 6.3:  Cultural Differences and Their Effects on DSS Design</vt:lpstr>
      <vt:lpstr>Table 6.4:  Cultural Differences and Their Effects on DSS Design</vt:lpstr>
      <vt:lpstr>Figure 6.5:  Intelligent Assistance</vt:lpstr>
      <vt:lpstr>Figure 6.6:  Intelligent Assistance Encouraging Further Models</vt:lpstr>
      <vt:lpstr>Figure 6.7:  Modeling Assistance</vt:lpstr>
      <vt:lpstr>Figure 6.8:  Transnational 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Sauter, Vicki L.</dc:creator>
  <cp:lastModifiedBy>Sauter, Vicki L.</cp:lastModifiedBy>
  <cp:revision>24</cp:revision>
  <dcterms:created xsi:type="dcterms:W3CDTF">2012-06-25T18:36:54Z</dcterms:created>
  <dcterms:modified xsi:type="dcterms:W3CDTF">2012-08-01T16:54:03Z</dcterms:modified>
</cp:coreProperties>
</file>