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2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892CC-1770-4D85-B3D6-1CCB5C56CFBA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17E86-DCBE-4409-94AC-C018581F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0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6348-EE87-4CD4-88A5-293B54D2E555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C52C-A6C1-49CE-A3D6-E970B430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10391"/>
            <a:ext cx="924098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62399" y="6553200"/>
            <a:ext cx="5278583" cy="3048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Sauter, V.L. , </a:t>
            </a:r>
            <a:r>
              <a:rPr lang="en-US" sz="1200" i="1" dirty="0" smtClean="0">
                <a:solidFill>
                  <a:schemeClr val="tx1"/>
                </a:solidFill>
              </a:rPr>
              <a:t>Decision Support Systems for Business Intelligence, </a:t>
            </a:r>
            <a:r>
              <a:rPr lang="en-US" sz="1200" dirty="0" smtClean="0">
                <a:solidFill>
                  <a:schemeClr val="tx1"/>
                </a:solidFill>
              </a:rPr>
              <a:t>John Wiley, 2010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1066800"/>
            <a:ext cx="66294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273627"/>
            <a:ext cx="5486400" cy="533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7082" y="914400"/>
            <a:ext cx="70104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6348-EE87-4CD4-88A5-293B54D2E555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C52C-A6C1-49CE-A3D6-E970B430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4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9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2209800"/>
            <a:ext cx="4648200" cy="13716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br>
              <a:rPr lang="en-US" dirty="0" smtClean="0"/>
            </a:br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Decision Support Systems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Business Intelligence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2.9:   An Early View of BI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4648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20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2.1:   Measures of Success of BI Projects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143000"/>
            <a:ext cx="6705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Measures of Success of BI Projects*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 smtClean="0">
                <a:solidFill>
                  <a:schemeClr val="bg1"/>
                </a:solidFill>
              </a:rPr>
              <a:t>Improved Business Performance			70%</a:t>
            </a:r>
          </a:p>
          <a:p>
            <a:r>
              <a:rPr lang="en-US" sz="1500" dirty="0" smtClean="0">
                <a:solidFill>
                  <a:schemeClr val="bg1"/>
                </a:solidFill>
              </a:rPr>
              <a:t>Better Access to Data				68%</a:t>
            </a:r>
          </a:p>
          <a:p>
            <a:r>
              <a:rPr lang="en-US" sz="1500" dirty="0" smtClean="0">
                <a:solidFill>
                  <a:schemeClr val="bg1"/>
                </a:solidFill>
              </a:rPr>
              <a:t>Support of Key Stakeholders			53%</a:t>
            </a:r>
          </a:p>
          <a:p>
            <a:r>
              <a:rPr lang="en-US" sz="1500" dirty="0" smtClean="0">
                <a:solidFill>
                  <a:schemeClr val="bg1"/>
                </a:solidFill>
              </a:rPr>
              <a:t>User Perception that it is Mission Critical		50%</a:t>
            </a:r>
          </a:p>
          <a:p>
            <a:r>
              <a:rPr lang="en-US" sz="1500" dirty="0" smtClean="0">
                <a:solidFill>
                  <a:schemeClr val="bg1"/>
                </a:solidFill>
              </a:rPr>
              <a:t>ROI					43%</a:t>
            </a:r>
          </a:p>
          <a:p>
            <a:r>
              <a:rPr lang="en-US" sz="1500" dirty="0" smtClean="0">
                <a:solidFill>
                  <a:schemeClr val="bg1"/>
                </a:solidFill>
              </a:rPr>
              <a:t>% of Active Users				31%</a:t>
            </a:r>
          </a:p>
          <a:p>
            <a:r>
              <a:rPr lang="en-US" sz="1500" dirty="0" smtClean="0">
                <a:solidFill>
                  <a:schemeClr val="bg1"/>
                </a:solidFill>
              </a:rPr>
              <a:t>Cost Savings				31%</a:t>
            </a:r>
          </a:p>
          <a:p>
            <a:r>
              <a:rPr lang="en-US" sz="1500" dirty="0" smtClean="0">
                <a:solidFill>
                  <a:schemeClr val="bg1"/>
                </a:solidFill>
              </a:rPr>
              <a:t>Number of Defined Users			17%</a:t>
            </a:r>
          </a:p>
          <a:p>
            <a:r>
              <a:rPr lang="en-US" sz="1500" dirty="0" smtClean="0">
                <a:solidFill>
                  <a:schemeClr val="bg1"/>
                </a:solidFill>
              </a:rPr>
              <a:t>Other measures of success included:</a:t>
            </a:r>
          </a:p>
          <a:p>
            <a:r>
              <a:rPr lang="en-US" sz="1500" dirty="0">
                <a:solidFill>
                  <a:schemeClr val="bg1"/>
                </a:solidFill>
              </a:rPr>
              <a:t>	</a:t>
            </a:r>
            <a:r>
              <a:rPr lang="en-US" sz="1500" dirty="0" smtClean="0">
                <a:solidFill>
                  <a:schemeClr val="bg1"/>
                </a:solidFill>
              </a:rPr>
              <a:t>Number of BI Applications</a:t>
            </a:r>
          </a:p>
          <a:p>
            <a:r>
              <a:rPr lang="en-US" sz="1500" dirty="0">
                <a:solidFill>
                  <a:schemeClr val="bg1"/>
                </a:solidFill>
              </a:rPr>
              <a:t>	</a:t>
            </a:r>
            <a:r>
              <a:rPr lang="en-US" sz="1500" dirty="0" smtClean="0">
                <a:solidFill>
                  <a:schemeClr val="bg1"/>
                </a:solidFill>
              </a:rPr>
              <a:t>Number of New Requests for BI Applications</a:t>
            </a:r>
          </a:p>
          <a:p>
            <a:r>
              <a:rPr lang="en-US" sz="1500" dirty="0">
                <a:solidFill>
                  <a:schemeClr val="bg1"/>
                </a:solidFill>
              </a:rPr>
              <a:t>	</a:t>
            </a:r>
            <a:r>
              <a:rPr lang="en-US" sz="1500" dirty="0" smtClean="0">
                <a:solidFill>
                  <a:schemeClr val="bg1"/>
                </a:solidFill>
              </a:rPr>
              <a:t>Number of Standard ad hoc Reports</a:t>
            </a:r>
          </a:p>
          <a:p>
            <a:r>
              <a:rPr lang="en-US" sz="1500" dirty="0">
                <a:solidFill>
                  <a:schemeClr val="bg1"/>
                </a:solidFill>
              </a:rPr>
              <a:t>	</a:t>
            </a:r>
            <a:r>
              <a:rPr lang="en-US" sz="1500" dirty="0" smtClean="0">
                <a:solidFill>
                  <a:schemeClr val="bg1"/>
                </a:solidFill>
              </a:rPr>
              <a:t>Elimination of independent (shadow) spreadsheets</a:t>
            </a:r>
          </a:p>
          <a:p>
            <a:r>
              <a:rPr lang="en-US" sz="1500" dirty="0">
                <a:solidFill>
                  <a:schemeClr val="bg1"/>
                </a:solidFill>
              </a:rPr>
              <a:t>	</a:t>
            </a:r>
            <a:r>
              <a:rPr lang="en-US" sz="1500" dirty="0" smtClean="0">
                <a:solidFill>
                  <a:schemeClr val="bg1"/>
                </a:solidFill>
              </a:rPr>
              <a:t>Increased Employee Satisfaction</a:t>
            </a:r>
          </a:p>
          <a:p>
            <a:r>
              <a:rPr lang="en-US" sz="1500" dirty="0" smtClean="0">
                <a:solidFill>
                  <a:schemeClr val="bg1"/>
                </a:solidFill>
              </a:rPr>
              <a:t>	Increased Customer Service</a:t>
            </a:r>
          </a:p>
          <a:p>
            <a:r>
              <a:rPr lang="en-US" sz="1500" dirty="0">
                <a:solidFill>
                  <a:schemeClr val="bg1"/>
                </a:solidFill>
              </a:rPr>
              <a:t>	</a:t>
            </a:r>
            <a:r>
              <a:rPr lang="en-US" sz="1500" dirty="0" smtClean="0">
                <a:solidFill>
                  <a:schemeClr val="bg1"/>
                </a:solidFill>
              </a:rPr>
              <a:t>Time Reduced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 smtClean="0">
                <a:solidFill>
                  <a:schemeClr val="bg1"/>
                </a:solidFill>
              </a:rPr>
              <a:t>*Adapted from </a:t>
            </a:r>
            <a:r>
              <a:rPr lang="en-US" sz="1500" dirty="0" err="1" smtClean="0">
                <a:solidFill>
                  <a:schemeClr val="bg1"/>
                </a:solidFill>
              </a:rPr>
              <a:t>Howson</a:t>
            </a:r>
            <a:r>
              <a:rPr lang="en-US" sz="1500" dirty="0" smtClean="0">
                <a:solidFill>
                  <a:schemeClr val="bg1"/>
                </a:solidFill>
              </a:rPr>
              <a:t>, C., </a:t>
            </a:r>
            <a:r>
              <a:rPr lang="en-US" sz="1500" i="1" dirty="0" smtClean="0">
                <a:solidFill>
                  <a:schemeClr val="bg1"/>
                </a:solidFill>
              </a:rPr>
              <a:t>Successful Business Intelligence: Secrets to making BI a Killer Application,</a:t>
            </a:r>
            <a:r>
              <a:rPr lang="en-US" sz="1500" dirty="0" smtClean="0">
                <a:solidFill>
                  <a:schemeClr val="bg1"/>
                </a:solidFill>
              </a:rPr>
              <a:t> New York: McGraw Hill, 2008.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6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2.2:   Necessary Features of Successful BI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782901"/>
            <a:ext cx="6248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Necessary Features of Successful </a:t>
            </a:r>
            <a:r>
              <a:rPr lang="en-US" sz="2000" dirty="0" smtClean="0">
                <a:solidFill>
                  <a:schemeClr val="bg1"/>
                </a:solidFill>
              </a:rPr>
              <a:t>BI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• High data quality and “clean” data</a:t>
            </a:r>
          </a:p>
          <a:p>
            <a:r>
              <a:rPr lang="en-US" sz="2000" dirty="0">
                <a:solidFill>
                  <a:schemeClr val="bg1"/>
                </a:solidFill>
              </a:rPr>
              <a:t> • Reliability of the system</a:t>
            </a:r>
          </a:p>
          <a:p>
            <a:r>
              <a:rPr lang="en-US" sz="2000" dirty="0">
                <a:solidFill>
                  <a:schemeClr val="bg1"/>
                </a:solidFill>
              </a:rPr>
              <a:t> • Availability of relevant subject areas</a:t>
            </a:r>
          </a:p>
          <a:p>
            <a:r>
              <a:rPr lang="en-US" sz="2000" dirty="0">
                <a:solidFill>
                  <a:schemeClr val="bg1"/>
                </a:solidFill>
              </a:rPr>
              <a:t> • Appropriate and effective BI tools</a:t>
            </a:r>
          </a:p>
          <a:p>
            <a:r>
              <a:rPr lang="en-US" sz="2000" dirty="0">
                <a:solidFill>
                  <a:schemeClr val="bg1"/>
                </a:solidFill>
              </a:rPr>
              <a:t> • Fast query response time</a:t>
            </a:r>
          </a:p>
          <a:p>
            <a:r>
              <a:rPr lang="en-US" sz="2000" dirty="0">
                <a:solidFill>
                  <a:schemeClr val="bg1"/>
                </a:solidFill>
              </a:rPr>
              <a:t> • BI being continually improved (both data and tools)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• Integration of BI into organizational processes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 • Near real time updates to the data warehouse</a:t>
            </a:r>
          </a:p>
        </p:txBody>
      </p:sp>
    </p:spTree>
    <p:extLst>
      <p:ext uri="{BB962C8B-B14F-4D97-AF65-F5344CB8AC3E}">
        <p14:creationId xmlns:p14="http://schemas.microsoft.com/office/powerpoint/2010/main" val="114409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2.10:  Demonstration of Microsoft’s Tool, Pivot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" b="14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309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2.1:   Nature of Decision Making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70195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0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2.2:   Forms of Rationality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495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9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2.3:   Causes of Satisficing Behavior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5867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50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2.4:   Perception is </a:t>
            </a: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A</a:t>
            </a:r>
            <a:r>
              <a:rPr lang="en-US" dirty="0" smtClean="0"/>
              <a:t>lways Obvious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799"/>
            <a:ext cx="5791200" cy="501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75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2.5:   Is This a Car or a Truck?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066800"/>
            <a:ext cx="668382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02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2.6:   Attributes of Information</a:t>
            </a:r>
            <a:endParaRPr lang="en-US" dirty="0"/>
          </a:p>
        </p:txBody>
      </p:sp>
      <p:pic>
        <p:nvPicPr>
          <p:cNvPr id="6149" name="Picture 5" descr="F:\Chapter2\Figure26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2" b="128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2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2.7:   Using Data to Challenge Assumptions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781800" cy="503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3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2.8:   Using Data to Challenge Assumptions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675156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38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6699FF"/>
      </a:dk1>
      <a:lt1>
        <a:sysClr val="window" lastClr="FFFFFF"/>
      </a:lt1>
      <a:dk2>
        <a:srgbClr val="6699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183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Chapter 2 Decision Making</vt:lpstr>
      <vt:lpstr>Figure 2.1:   Nature of Decision Making</vt:lpstr>
      <vt:lpstr>Figure 2.2:   Forms of Rationality</vt:lpstr>
      <vt:lpstr>Figure 2.3:   Causes of Satisficing Behavior</vt:lpstr>
      <vt:lpstr>Figure 2.4:   Perception is Not Always Obvious</vt:lpstr>
      <vt:lpstr>Figure 2.5:   Is This a Car or a Truck?</vt:lpstr>
      <vt:lpstr>Figure 2.6:   Attributes of Information</vt:lpstr>
      <vt:lpstr>Figure 2.7:   Using Data to Challenge Assumptions</vt:lpstr>
      <vt:lpstr>Figure 2.8:   Using Data to Challenge Assumptions</vt:lpstr>
      <vt:lpstr>Figure 2.9:   An Early View of BI</vt:lpstr>
      <vt:lpstr>Table 2.1:   Measures of Success of BI Projects</vt:lpstr>
      <vt:lpstr>Table 2.2:   Necessary Features of Successful BI</vt:lpstr>
      <vt:lpstr>Figure 2.10:  Demonstration of Microsoft’s Tool, Pivot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Sauter, Vicki L.</dc:creator>
  <cp:lastModifiedBy>Sauter, Vicki L.</cp:lastModifiedBy>
  <cp:revision>22</cp:revision>
  <dcterms:created xsi:type="dcterms:W3CDTF">2012-06-25T18:36:54Z</dcterms:created>
  <dcterms:modified xsi:type="dcterms:W3CDTF">2012-08-01T17:21:58Z</dcterms:modified>
</cp:coreProperties>
</file>