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53"/>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9" autoAdjust="0"/>
    <p:restoredTop sz="94660"/>
  </p:normalViewPr>
  <p:slideViewPr>
    <p:cSldViewPr>
      <p:cViewPr varScale="1">
        <p:scale>
          <a:sx n="62" d="100"/>
          <a:sy n="62" d="100"/>
        </p:scale>
        <p:origin x="105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028DA-7849-4ECB-B8FF-343B6EFF21FE}"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DB2D41-C1B0-49C5-B148-867E901D71BE}" type="slidenum">
              <a:rPr lang="en-US" smtClean="0"/>
              <a:t>‹#›</a:t>
            </a:fld>
            <a:endParaRPr lang="en-US"/>
          </a:p>
        </p:txBody>
      </p:sp>
    </p:spTree>
    <p:extLst>
      <p:ext uri="{BB962C8B-B14F-4D97-AF65-F5344CB8AC3E}">
        <p14:creationId xmlns:p14="http://schemas.microsoft.com/office/powerpoint/2010/main" val="201209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2/3/2015 6:20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314598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List_of_Modern_pagan_movements" TargetMode="External"/><Relationship Id="rId2" Type="http://schemas.openxmlformats.org/officeDocument/2006/relationships/hyperlink" Target="http://en.wikipedia.org/wiki/Modern_paganism" TargetMode="External"/><Relationship Id="rId1" Type="http://schemas.openxmlformats.org/officeDocument/2006/relationships/slideLayout" Target="../slideLayouts/slideLayout3.xml"/><Relationship Id="rId5" Type="http://schemas.openxmlformats.org/officeDocument/2006/relationships/hyperlink" Target="https://www.circlesanctuary.org/index.php/about-paganism/introduction-to-the-wiccan-religion-and-contemporary-paganism" TargetMode="External"/><Relationship Id="rId4" Type="http://schemas.openxmlformats.org/officeDocument/2006/relationships/hyperlink" Target="http://www.paganlibrary.com/introductory/modern_paganism.php"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books.google.com/books?id=L9mPdewmqR4C&amp;pg=PA2&amp;lpg=PA2&amp;dq=the+pagan+census&amp;source=bl&amp;ots=OSVqpRQyyB&amp;sig=fFeEZXxXKPx-ZJgwq-DKNjK2s50&amp;hl=en&amp;sa=X&amp;ei=axDxUqXzJaansQTVmIGwDw&amp;ved=0CGAQ6AEwBQ#v=onepage&amp;q&amp;f=false"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Contemporary Paganism</a:t>
            </a:r>
            <a:endParaRPr lang="en-US" b="1" dirty="0"/>
          </a:p>
        </p:txBody>
      </p:sp>
      <p:sp>
        <p:nvSpPr>
          <p:cNvPr id="3" name="Subtitle 2"/>
          <p:cNvSpPr>
            <a:spLocks noGrp="1"/>
          </p:cNvSpPr>
          <p:nvPr>
            <p:ph type="subTitle" idx="1"/>
          </p:nvPr>
        </p:nvSpPr>
        <p:spPr>
          <a:xfrm>
            <a:off x="730249" y="4344988"/>
            <a:ext cx="7681913" cy="1293812"/>
          </a:xfrm>
        </p:spPr>
        <p:txBody>
          <a:bodyPr>
            <a:normAutofit/>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760412"/>
          </a:xfrm>
        </p:spPr>
        <p:txBody>
          <a:bodyPr/>
          <a:lstStyle/>
          <a:p>
            <a:r>
              <a:rPr lang="en-US" dirty="0"/>
              <a:t>Triple Goddess</a:t>
            </a:r>
            <a:br>
              <a:rPr lang="en-US" dirty="0"/>
            </a:br>
            <a:endParaRPr lang="en-US" dirty="0"/>
          </a:p>
        </p:txBody>
      </p:sp>
      <p:sp>
        <p:nvSpPr>
          <p:cNvPr id="3" name="Text Placeholder 2"/>
          <p:cNvSpPr>
            <a:spLocks noGrp="1"/>
          </p:cNvSpPr>
          <p:nvPr>
            <p:ph type="body" sz="quarter" idx="10"/>
          </p:nvPr>
        </p:nvSpPr>
        <p:spPr>
          <a:xfrm>
            <a:off x="381000" y="838200"/>
            <a:ext cx="8763000" cy="6012468"/>
          </a:xfrm>
        </p:spPr>
        <p:txBody>
          <a:bodyPr/>
          <a:lstStyle/>
          <a:p>
            <a:r>
              <a:rPr lang="en-US" dirty="0" smtClean="0"/>
              <a:t>The </a:t>
            </a:r>
            <a:r>
              <a:rPr lang="en-US" dirty="0"/>
              <a:t>triple goddess in modern paganism embodies the maiden, the mother and the crone. These three aspects are meant to encompass the full power of the goddess, reflected in the moon's cycles. The waxing moon represents the maiden; the full moon represents the mother; and the waning moon represents the crone. Pagans will often hold gatherings or do personal meditation to observe these moon phases</a:t>
            </a:r>
            <a:r>
              <a:rPr lang="en-US" dirty="0" smtClean="0"/>
              <a:t>.</a:t>
            </a:r>
          </a:p>
          <a:p>
            <a:r>
              <a:rPr lang="en-US" dirty="0"/>
              <a:t>In addition to the goddess, some pagans worship a masculine divinity, occasionally in the form of the Horned God or the Green Man. Many also revere the natural world as divine, as well.</a:t>
            </a:r>
          </a:p>
        </p:txBody>
      </p:sp>
    </p:spTree>
    <p:extLst>
      <p:ext uri="{BB962C8B-B14F-4D97-AF65-F5344CB8AC3E}">
        <p14:creationId xmlns:p14="http://schemas.microsoft.com/office/powerpoint/2010/main" val="30422807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790" y="990600"/>
            <a:ext cx="9144000" cy="470916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6507109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Sabbats - Quarter Days</a:t>
            </a:r>
          </a:p>
        </p:txBody>
      </p:sp>
      <p:sp>
        <p:nvSpPr>
          <p:cNvPr id="3" name="Text Placeholder 2"/>
          <p:cNvSpPr>
            <a:spLocks noGrp="1"/>
          </p:cNvSpPr>
          <p:nvPr>
            <p:ph type="body" sz="quarter" idx="10"/>
          </p:nvPr>
        </p:nvSpPr>
        <p:spPr>
          <a:xfrm>
            <a:off x="381000" y="932439"/>
            <a:ext cx="8382000" cy="4530471"/>
          </a:xfrm>
        </p:spPr>
        <p:txBody>
          <a:bodyPr/>
          <a:lstStyle/>
          <a:p>
            <a:endParaRPr lang="en-US" dirty="0"/>
          </a:p>
          <a:p>
            <a:r>
              <a:rPr lang="en-US" dirty="0"/>
              <a:t>There are eight </a:t>
            </a:r>
            <a:r>
              <a:rPr lang="en-US" dirty="0" err="1"/>
              <a:t>sabbats</a:t>
            </a:r>
            <a:r>
              <a:rPr lang="en-US" dirty="0"/>
              <a:t> that make up the pagan "wheel of the year," though not all pagans observe all eight. Each </a:t>
            </a:r>
            <a:r>
              <a:rPr lang="en-US" dirty="0" err="1"/>
              <a:t>sabbat</a:t>
            </a:r>
            <a:r>
              <a:rPr lang="en-US" dirty="0"/>
              <a:t> corresponds with different seasonal events of the year. Pagans celebrate the winter solstice, spring equinox, summer solstice and autumn equinox (or "quarter days") to mark the deepest part of the season and the lengthening or shortening of daylight.</a:t>
            </a:r>
          </a:p>
        </p:txBody>
      </p:sp>
    </p:spTree>
    <p:extLst>
      <p:ext uri="{BB962C8B-B14F-4D97-AF65-F5344CB8AC3E}">
        <p14:creationId xmlns:p14="http://schemas.microsoft.com/office/powerpoint/2010/main" val="10643886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86625439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dirty="0"/>
              <a:t>Sabbats - Cross Quarter Days</a:t>
            </a:r>
          </a:p>
        </p:txBody>
      </p:sp>
      <p:sp>
        <p:nvSpPr>
          <p:cNvPr id="3" name="Text Placeholder 2"/>
          <p:cNvSpPr>
            <a:spLocks noGrp="1"/>
          </p:cNvSpPr>
          <p:nvPr>
            <p:ph type="body" sz="quarter" idx="10"/>
          </p:nvPr>
        </p:nvSpPr>
        <p:spPr>
          <a:xfrm>
            <a:off x="381000" y="838200"/>
            <a:ext cx="8382000" cy="5318379"/>
          </a:xfrm>
        </p:spPr>
        <p:txBody>
          <a:bodyPr/>
          <a:lstStyle/>
          <a:p>
            <a:r>
              <a:rPr lang="en-US" dirty="0"/>
              <a:t>The other four </a:t>
            </a:r>
            <a:r>
              <a:rPr lang="en-US" dirty="0" err="1"/>
              <a:t>sabbats</a:t>
            </a:r>
            <a:r>
              <a:rPr lang="en-US" dirty="0"/>
              <a:t>, or "cross quarter days," are Imbolc, Beltane, </a:t>
            </a:r>
            <a:r>
              <a:rPr lang="en-US" dirty="0" err="1"/>
              <a:t>Lughnasadh</a:t>
            </a:r>
            <a:r>
              <a:rPr lang="en-US" dirty="0"/>
              <a:t> and Samhain. Imbolc falls in early February and celebrates the onset of springtime, encouraging the sprouting of seeds and new life. Beltane is an early summer celebration in May, often seen as a fertility festival. </a:t>
            </a:r>
            <a:r>
              <a:rPr lang="en-US" dirty="0" err="1"/>
              <a:t>Lughnasadh</a:t>
            </a:r>
            <a:r>
              <a:rPr lang="en-US" dirty="0"/>
              <a:t> falls in August and is the first of several harvest festivals. Samhain coincides with the western Halloween and is a holiday for paying tribute to the deceased. It is often seen as a time when the veil between this world and the afterlife is thinnest.</a:t>
            </a:r>
          </a:p>
        </p:txBody>
      </p:sp>
    </p:spTree>
    <p:extLst>
      <p:ext uri="{BB962C8B-B14F-4D97-AF65-F5344CB8AC3E}">
        <p14:creationId xmlns:p14="http://schemas.microsoft.com/office/powerpoint/2010/main" val="1158234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62000"/>
            <a:ext cx="9144000" cy="505206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7121541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Altars</a:t>
            </a:r>
          </a:p>
        </p:txBody>
      </p:sp>
      <p:sp>
        <p:nvSpPr>
          <p:cNvPr id="3" name="Text Placeholder 2"/>
          <p:cNvSpPr>
            <a:spLocks noGrp="1"/>
          </p:cNvSpPr>
          <p:nvPr>
            <p:ph type="body" sz="quarter" idx="10"/>
          </p:nvPr>
        </p:nvSpPr>
        <p:spPr>
          <a:xfrm>
            <a:off x="381000" y="1411552"/>
            <a:ext cx="8382000" cy="3644075"/>
          </a:xfrm>
        </p:spPr>
        <p:txBody>
          <a:bodyPr/>
          <a:lstStyle/>
          <a:p>
            <a:endParaRPr lang="en-US" dirty="0"/>
          </a:p>
          <a:p>
            <a:r>
              <a:rPr lang="en-US" dirty="0"/>
              <a:t>Pagans often construct altars for rituals and to keep in their homes, and these may act as offerings to specific deities or to 'the goddess' more generally. Each object holds certain meaning, such as rocks to symbolize earth, seeds to symbolize intentions and new life, bread to symbolize bounty, and so on.</a:t>
            </a:r>
          </a:p>
        </p:txBody>
      </p:sp>
    </p:spTree>
    <p:extLst>
      <p:ext uri="{BB962C8B-B14F-4D97-AF65-F5344CB8AC3E}">
        <p14:creationId xmlns:p14="http://schemas.microsoft.com/office/powerpoint/2010/main" val="26063023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247" y="250852"/>
            <a:ext cx="9067800" cy="6290786"/>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86377767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624"/>
            <a:ext cx="8382000" cy="664797"/>
          </a:xfrm>
        </p:spPr>
        <p:txBody>
          <a:bodyPr/>
          <a:lstStyle/>
          <a:p>
            <a:r>
              <a:rPr lang="en-US" dirty="0"/>
              <a:t>Tools</a:t>
            </a:r>
          </a:p>
        </p:txBody>
      </p:sp>
      <p:sp>
        <p:nvSpPr>
          <p:cNvPr id="3" name="Text Placeholder 2"/>
          <p:cNvSpPr>
            <a:spLocks noGrp="1"/>
          </p:cNvSpPr>
          <p:nvPr>
            <p:ph type="body" sz="quarter" idx="10"/>
          </p:nvPr>
        </p:nvSpPr>
        <p:spPr>
          <a:xfrm>
            <a:off x="381000" y="1411552"/>
            <a:ext cx="8382000" cy="4431983"/>
          </a:xfrm>
        </p:spPr>
        <p:txBody>
          <a:bodyPr/>
          <a:lstStyle/>
          <a:p>
            <a:r>
              <a:rPr lang="en-US" dirty="0" smtClean="0"/>
              <a:t>Pagans </a:t>
            </a:r>
            <a:r>
              <a:rPr lang="en-US" dirty="0"/>
              <a:t>occasionally employ tools in rituals and personal practice that may either function in ritual procedures (such as an </a:t>
            </a:r>
            <a:r>
              <a:rPr lang="en-US" dirty="0" err="1"/>
              <a:t>athame</a:t>
            </a:r>
            <a:r>
              <a:rPr lang="en-US" dirty="0"/>
              <a:t>, pictured), aid in divination (such as a pendulum), assist in cleansing (such as water or incense) or pay respects to a specific deity (such as a statuette). Other tools may include drums, candles, ribbons, cauldrons and more, depending on the specific ritual or practice for which they will be used.</a:t>
            </a:r>
          </a:p>
        </p:txBody>
      </p:sp>
    </p:spTree>
    <p:extLst>
      <p:ext uri="{BB962C8B-B14F-4D97-AF65-F5344CB8AC3E}">
        <p14:creationId xmlns:p14="http://schemas.microsoft.com/office/powerpoint/2010/main" val="224632609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813398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Symbols</a:t>
            </a:r>
            <a:endParaRPr lang="en-US" dirty="0"/>
          </a:p>
        </p:txBody>
      </p:sp>
      <p:sp>
        <p:nvSpPr>
          <p:cNvPr id="3" name="Text Placeholder 2"/>
          <p:cNvSpPr>
            <a:spLocks noGrp="1"/>
          </p:cNvSpPr>
          <p:nvPr>
            <p:ph type="body" sz="quarter" idx="10"/>
          </p:nvPr>
        </p:nvSpPr>
        <p:spPr>
          <a:xfrm>
            <a:off x="381000" y="1411552"/>
            <a:ext cx="8382000" cy="3545586"/>
          </a:xfrm>
        </p:spPr>
        <p:txBody>
          <a:bodyPr/>
          <a:lstStyle/>
          <a:p>
            <a:r>
              <a:rPr lang="en-US" dirty="0"/>
              <a:t>Like many religions, pagans employs certain symbols both as representations of their faith and as images and objects that contain power in and of themselves. The pentacle is probably the most common in paganism, often depicted in art and jewelry. Some say its five points represent the four directions plus the sacred spirit.</a:t>
            </a:r>
          </a:p>
        </p:txBody>
      </p:sp>
    </p:spTree>
    <p:extLst>
      <p:ext uri="{BB962C8B-B14F-4D97-AF65-F5344CB8AC3E}">
        <p14:creationId xmlns:p14="http://schemas.microsoft.com/office/powerpoint/2010/main" val="22701847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a:t>
            </a:r>
          </a:p>
        </p:txBody>
      </p:sp>
      <p:sp>
        <p:nvSpPr>
          <p:cNvPr id="3" name="Text Placeholder 2"/>
          <p:cNvSpPr>
            <a:spLocks noGrp="1"/>
          </p:cNvSpPr>
          <p:nvPr>
            <p:ph type="body" sz="quarter" idx="10"/>
          </p:nvPr>
        </p:nvSpPr>
        <p:spPr>
          <a:xfrm>
            <a:off x="381000" y="1411552"/>
            <a:ext cx="8382000" cy="4185761"/>
          </a:xfrm>
        </p:spPr>
        <p:txBody>
          <a:bodyPr/>
          <a:lstStyle/>
          <a:p>
            <a:endParaRPr lang="en-US" dirty="0"/>
          </a:p>
          <a:p>
            <a:r>
              <a:rPr lang="en-US" dirty="0"/>
              <a:t>Fire plays a prominent role in many pagan rituals and in personal practice (through candles and incense.) During some rituals pagans circle around a large fire, which is seen to hold transformative power. Fire may also be used in cleansing, divination, trance and ecstatic dancing.</a:t>
            </a:r>
          </a:p>
          <a:p>
            <a:endParaRPr lang="en-US" dirty="0"/>
          </a:p>
        </p:txBody>
      </p:sp>
    </p:spTree>
    <p:extLst>
      <p:ext uri="{BB962C8B-B14F-4D97-AF65-F5344CB8AC3E}">
        <p14:creationId xmlns:p14="http://schemas.microsoft.com/office/powerpoint/2010/main" val="14900079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04800"/>
            <a:ext cx="9144000" cy="609219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9188374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Rituals</a:t>
            </a:r>
          </a:p>
        </p:txBody>
      </p:sp>
      <p:sp>
        <p:nvSpPr>
          <p:cNvPr id="3" name="Text Placeholder 2"/>
          <p:cNvSpPr>
            <a:spLocks noGrp="1"/>
          </p:cNvSpPr>
          <p:nvPr>
            <p:ph type="body" sz="quarter" idx="10"/>
          </p:nvPr>
        </p:nvSpPr>
        <p:spPr>
          <a:xfrm>
            <a:off x="381000" y="685800"/>
            <a:ext cx="8382000" cy="6684306"/>
          </a:xfrm>
        </p:spPr>
        <p:txBody>
          <a:bodyPr/>
          <a:lstStyle/>
          <a:p>
            <a:endParaRPr lang="en-US" dirty="0"/>
          </a:p>
          <a:p>
            <a:r>
              <a:rPr lang="en-US" dirty="0"/>
              <a:t>The anatomy of any pagan ritual will vary from group to group, but Reclaiming -- one of the best-known American pagan groups -- identifies several key components. Typically rituals begin with grounding and cleansing, then move to the 'casting' of a circle. Leaders and/or participants will often invoke deities, then guide one another into trance or magic work. At the end, participants often share food and drink before closing the ritual by </a:t>
            </a:r>
            <a:r>
              <a:rPr lang="en-US" dirty="0" err="1"/>
              <a:t>devoking</a:t>
            </a:r>
            <a:r>
              <a:rPr lang="en-US" dirty="0"/>
              <a:t> and opening the space once again.</a:t>
            </a:r>
          </a:p>
          <a:p>
            <a:endParaRPr lang="en-US" dirty="0"/>
          </a:p>
        </p:txBody>
      </p:sp>
    </p:spTree>
    <p:extLst>
      <p:ext uri="{BB962C8B-B14F-4D97-AF65-F5344CB8AC3E}">
        <p14:creationId xmlns:p14="http://schemas.microsoft.com/office/powerpoint/2010/main" val="2376769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144000" cy="6120384"/>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71915182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dirty="0"/>
              <a:t>Magic</a:t>
            </a:r>
          </a:p>
        </p:txBody>
      </p:sp>
      <p:sp>
        <p:nvSpPr>
          <p:cNvPr id="3" name="Text Placeholder 2"/>
          <p:cNvSpPr>
            <a:spLocks noGrp="1"/>
          </p:cNvSpPr>
          <p:nvPr>
            <p:ph type="body" sz="quarter" idx="10"/>
          </p:nvPr>
        </p:nvSpPr>
        <p:spPr>
          <a:xfrm>
            <a:off x="360336" y="838200"/>
            <a:ext cx="8382000" cy="5318379"/>
          </a:xfrm>
        </p:spPr>
        <p:txBody>
          <a:bodyPr/>
          <a:lstStyle/>
          <a:p>
            <a:r>
              <a:rPr lang="en-US" dirty="0" smtClean="0"/>
              <a:t>Magic </a:t>
            </a:r>
            <a:r>
              <a:rPr lang="en-US" dirty="0"/>
              <a:t>in paganism and witchcraft is primarily about change and transformation. By some accounts, magic allows practitioners to remove the barriers of what they think is possible so that they can manipulate the physical or spiritual world. Most groups shun what is sometimes referred to as "black magic" and instead employ magic crafts that encourages practitioners to draw health and fortune into their lives and the lives of others. Some magical activities include chanting, trance, craft work and more elaborate manipulations of objects.</a:t>
            </a:r>
          </a:p>
        </p:txBody>
      </p:sp>
    </p:spTree>
    <p:extLst>
      <p:ext uri="{BB962C8B-B14F-4D97-AF65-F5344CB8AC3E}">
        <p14:creationId xmlns:p14="http://schemas.microsoft.com/office/powerpoint/2010/main" val="3315957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081" y="381000"/>
            <a:ext cx="9144000" cy="6096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8549283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664797"/>
          </a:xfrm>
        </p:spPr>
        <p:txBody>
          <a:bodyPr/>
          <a:lstStyle/>
          <a:p>
            <a:r>
              <a:rPr lang="en-US" dirty="0"/>
              <a:t>Invoking Deities</a:t>
            </a:r>
          </a:p>
        </p:txBody>
      </p:sp>
      <p:sp>
        <p:nvSpPr>
          <p:cNvPr id="3" name="Text Placeholder 2"/>
          <p:cNvSpPr>
            <a:spLocks noGrp="1"/>
          </p:cNvSpPr>
          <p:nvPr>
            <p:ph type="body" sz="quarter" idx="10"/>
          </p:nvPr>
        </p:nvSpPr>
        <p:spPr>
          <a:xfrm>
            <a:off x="381000" y="1411552"/>
            <a:ext cx="8382000" cy="4628960"/>
          </a:xfrm>
        </p:spPr>
        <p:txBody>
          <a:bodyPr/>
          <a:lstStyle/>
          <a:p>
            <a:endParaRPr lang="en-US" dirty="0"/>
          </a:p>
          <a:p>
            <a:r>
              <a:rPr lang="en-US" dirty="0"/>
              <a:t>One of the key elements of pagan rituals and personal practice is the invocation of specific deities. The chosen deity may correspond to a certain </a:t>
            </a:r>
            <a:r>
              <a:rPr lang="en-US" dirty="0" err="1"/>
              <a:t>sabbat</a:t>
            </a:r>
            <a:r>
              <a:rPr lang="en-US" dirty="0"/>
              <a:t> (such as Brigid for Imbolc). The invocation is intended to invite the god or goddess to assist the ritual or so the participant may come to know the divine through embodiment.</a:t>
            </a:r>
          </a:p>
          <a:p>
            <a:endParaRPr lang="en-US" dirty="0"/>
          </a:p>
        </p:txBody>
      </p:sp>
    </p:spTree>
    <p:extLst>
      <p:ext uri="{BB962C8B-B14F-4D97-AF65-F5344CB8AC3E}">
        <p14:creationId xmlns:p14="http://schemas.microsoft.com/office/powerpoint/2010/main" val="27274978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144000" cy="6096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0701982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122"/>
            <a:ext cx="8382000" cy="664797"/>
          </a:xfrm>
        </p:spPr>
        <p:txBody>
          <a:bodyPr/>
          <a:lstStyle/>
          <a:p>
            <a:r>
              <a:rPr lang="en-US" dirty="0"/>
              <a:t>Personal Practice</a:t>
            </a:r>
          </a:p>
        </p:txBody>
      </p:sp>
      <p:sp>
        <p:nvSpPr>
          <p:cNvPr id="3" name="Text Placeholder 2"/>
          <p:cNvSpPr>
            <a:spLocks noGrp="1"/>
          </p:cNvSpPr>
          <p:nvPr>
            <p:ph type="body" sz="quarter" idx="10"/>
          </p:nvPr>
        </p:nvSpPr>
        <p:spPr>
          <a:xfrm>
            <a:off x="381000" y="1411552"/>
            <a:ext cx="8382000" cy="4431983"/>
          </a:xfrm>
        </p:spPr>
        <p:txBody>
          <a:bodyPr/>
          <a:lstStyle/>
          <a:p>
            <a:r>
              <a:rPr lang="en-US" dirty="0" smtClean="0"/>
              <a:t>The </a:t>
            </a:r>
            <a:r>
              <a:rPr lang="en-US" dirty="0"/>
              <a:t>Pagan Census found in 2003 that just over 50% of respondents said they were solitary practitioners. This means they do not belong to a coven and may not have been 'trained' by a larger spiritual organization. Solitary practitioners observe rituals and practice magic on their own, or perhaps occasionally in small groups. Even for those involved in covens, personal practice is seen as key for developing magic skills and deepening spiritual connection.</a:t>
            </a:r>
          </a:p>
        </p:txBody>
      </p:sp>
    </p:spTree>
    <p:extLst>
      <p:ext uri="{BB962C8B-B14F-4D97-AF65-F5344CB8AC3E}">
        <p14:creationId xmlns:p14="http://schemas.microsoft.com/office/powerpoint/2010/main" val="7933212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083951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43000" y="9041"/>
            <a:ext cx="685800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777556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dirty="0"/>
              <a:t>Pagan Leaders</a:t>
            </a:r>
          </a:p>
        </p:txBody>
      </p:sp>
      <p:sp>
        <p:nvSpPr>
          <p:cNvPr id="3" name="Text Placeholder 2"/>
          <p:cNvSpPr>
            <a:spLocks noGrp="1"/>
          </p:cNvSpPr>
          <p:nvPr>
            <p:ph type="body" sz="quarter" idx="10"/>
          </p:nvPr>
        </p:nvSpPr>
        <p:spPr>
          <a:xfrm>
            <a:off x="381000" y="1411552"/>
            <a:ext cx="8382000" cy="3988784"/>
          </a:xfrm>
        </p:spPr>
        <p:txBody>
          <a:bodyPr/>
          <a:lstStyle/>
          <a:p>
            <a:r>
              <a:rPr lang="en-US" dirty="0" smtClean="0"/>
              <a:t>Modern pagan leaders are often hard to identify due to the dispersed nature of the faith. Individuals may be trained and ordained by specific seminaries or by independent groups (such as Reclaiming). In general, pagan sects are non- or semi-hierarchical, but certain individuals may hold sway in the community due to their large followings (Such as </a:t>
            </a:r>
            <a:r>
              <a:rPr lang="en-US" dirty="0" err="1" smtClean="0"/>
              <a:t>Starhawk</a:t>
            </a:r>
            <a:r>
              <a:rPr lang="en-US" dirty="0" smtClean="0"/>
              <a:t>, pictured) or their influence through authorship.</a:t>
            </a:r>
            <a:endParaRPr lang="en-US" dirty="0"/>
          </a:p>
        </p:txBody>
      </p:sp>
    </p:spTree>
    <p:extLst>
      <p:ext uri="{BB962C8B-B14F-4D97-AF65-F5344CB8AC3E}">
        <p14:creationId xmlns:p14="http://schemas.microsoft.com/office/powerpoint/2010/main" val="15220576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828800" y="0"/>
            <a:ext cx="514350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9054493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44" y="304800"/>
            <a:ext cx="8382000" cy="902776"/>
          </a:xfrm>
        </p:spPr>
        <p:txBody>
          <a:bodyPr/>
          <a:lstStyle/>
          <a:p>
            <a:r>
              <a:rPr lang="en-US" dirty="0"/>
              <a:t>Marriage</a:t>
            </a:r>
          </a:p>
        </p:txBody>
      </p:sp>
      <p:sp>
        <p:nvSpPr>
          <p:cNvPr id="3" name="Text Placeholder 2"/>
          <p:cNvSpPr>
            <a:spLocks noGrp="1"/>
          </p:cNvSpPr>
          <p:nvPr>
            <p:ph type="body" sz="quarter" idx="10"/>
          </p:nvPr>
        </p:nvSpPr>
        <p:spPr>
          <a:xfrm>
            <a:off x="381000" y="1411552"/>
            <a:ext cx="8382000" cy="4530471"/>
          </a:xfrm>
        </p:spPr>
        <p:txBody>
          <a:bodyPr/>
          <a:lstStyle/>
          <a:p>
            <a:r>
              <a:rPr lang="en-US" dirty="0" smtClean="0"/>
              <a:t>Along </a:t>
            </a:r>
            <a:r>
              <a:rPr lang="en-US" dirty="0"/>
              <a:t>with legal marriage and domestic partnership, some pagans practice </a:t>
            </a:r>
            <a:r>
              <a:rPr lang="en-US" dirty="0" err="1"/>
              <a:t>handfasting</a:t>
            </a:r>
            <a:r>
              <a:rPr lang="en-US" dirty="0"/>
              <a:t>, a ritualistic but not legal form of marriage. According to BBC, </a:t>
            </a:r>
            <a:r>
              <a:rPr lang="en-US" dirty="0" err="1"/>
              <a:t>handfasting</a:t>
            </a:r>
            <a:r>
              <a:rPr lang="en-US" dirty="0"/>
              <a:t> rituals are believed to predate Christianity and was certainly present by medieval times. During the ceremony, the couple will tie their wrists together with ribbons or twine to represent their union.</a:t>
            </a:r>
          </a:p>
          <a:p>
            <a:endParaRPr lang="en-US" dirty="0"/>
          </a:p>
        </p:txBody>
      </p:sp>
    </p:spTree>
    <p:extLst>
      <p:ext uri="{BB962C8B-B14F-4D97-AF65-F5344CB8AC3E}">
        <p14:creationId xmlns:p14="http://schemas.microsoft.com/office/powerpoint/2010/main" val="245958001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2114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8571430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a:t>
            </a:r>
          </a:p>
        </p:txBody>
      </p:sp>
      <p:sp>
        <p:nvSpPr>
          <p:cNvPr id="3" name="Text Placeholder 2"/>
          <p:cNvSpPr>
            <a:spLocks noGrp="1"/>
          </p:cNvSpPr>
          <p:nvPr>
            <p:ph type="body" sz="quarter" idx="10"/>
          </p:nvPr>
        </p:nvSpPr>
        <p:spPr>
          <a:xfrm>
            <a:off x="152400" y="1219200"/>
            <a:ext cx="8991600" cy="5127558"/>
          </a:xfrm>
        </p:spPr>
        <p:txBody>
          <a:bodyPr/>
          <a:lstStyle/>
          <a:p>
            <a:r>
              <a:rPr lang="en-US" sz="2800" dirty="0"/>
              <a:t>Paganism is by no means an adults-only tradition. The 1999 Pagan Census found that just over 40% of participants reported that they had children. The growing number of children in the pagan community has lead some groups to open their rituals to families and youth, adjusting some practices that may not have been appropriate or accessible for young people</a:t>
            </a:r>
            <a:r>
              <a:rPr lang="en-US" sz="2800" dirty="0" smtClean="0"/>
              <a:t>.</a:t>
            </a:r>
          </a:p>
          <a:p>
            <a:r>
              <a:rPr lang="en-US" sz="2800" dirty="0"/>
              <a:t>In some traditions pagans pass on traditions and lore to children through trainings and camps, a form of spiritual education common in many religions. In her book, "Circle Round", pagan leader </a:t>
            </a:r>
            <a:r>
              <a:rPr lang="en-US" sz="2800" dirty="0" err="1"/>
              <a:t>Starhawk</a:t>
            </a:r>
            <a:r>
              <a:rPr lang="en-US" sz="2800" dirty="0"/>
              <a:t> outlines practical tools and lessons for conveying pagan traditions to children, as well as for raising pagan families.</a:t>
            </a:r>
          </a:p>
        </p:txBody>
      </p:sp>
    </p:spTree>
    <p:extLst>
      <p:ext uri="{BB962C8B-B14F-4D97-AF65-F5344CB8AC3E}">
        <p14:creationId xmlns:p14="http://schemas.microsoft.com/office/powerpoint/2010/main" val="31226364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295" y="457200"/>
            <a:ext cx="8382000" cy="664797"/>
          </a:xfrm>
        </p:spPr>
        <p:txBody>
          <a:bodyPr/>
          <a:lstStyle/>
          <a:p>
            <a:r>
              <a:rPr lang="en-US" dirty="0"/>
              <a:t>Activism</a:t>
            </a:r>
          </a:p>
        </p:txBody>
      </p:sp>
      <p:sp>
        <p:nvSpPr>
          <p:cNvPr id="3" name="Text Placeholder 2"/>
          <p:cNvSpPr>
            <a:spLocks noGrp="1"/>
          </p:cNvSpPr>
          <p:nvPr>
            <p:ph type="body" sz="quarter" idx="10"/>
          </p:nvPr>
        </p:nvSpPr>
        <p:spPr>
          <a:xfrm>
            <a:off x="381000" y="1411552"/>
            <a:ext cx="8382000" cy="4185761"/>
          </a:xfrm>
        </p:spPr>
        <p:txBody>
          <a:bodyPr/>
          <a:lstStyle/>
          <a:p>
            <a:endParaRPr lang="en-US" dirty="0"/>
          </a:p>
          <a:p>
            <a:r>
              <a:rPr lang="en-US" dirty="0"/>
              <a:t>Though not a rule for pagan communities, some groups make activism and community work central to their practice. Some of the causes promoted by pagan groups include environmental protection, gender and racial equality, LGBT rights and the preservation of sacred indigenous sites.</a:t>
            </a:r>
          </a:p>
          <a:p>
            <a:endParaRPr lang="en-US" dirty="0"/>
          </a:p>
        </p:txBody>
      </p:sp>
    </p:spTree>
    <p:extLst>
      <p:ext uri="{BB962C8B-B14F-4D97-AF65-F5344CB8AC3E}">
        <p14:creationId xmlns:p14="http://schemas.microsoft.com/office/powerpoint/2010/main" val="19326805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381000"/>
            <a:ext cx="9144000" cy="601218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07592321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Additional Material</a:t>
            </a:r>
            <a:endParaRPr lang="en-US" dirty="0"/>
          </a:p>
        </p:txBody>
      </p:sp>
    </p:spTree>
    <p:extLst>
      <p:ext uri="{BB962C8B-B14F-4D97-AF65-F5344CB8AC3E}">
        <p14:creationId xmlns:p14="http://schemas.microsoft.com/office/powerpoint/2010/main" val="13702634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Slavic </a:t>
            </a:r>
            <a:r>
              <a:rPr lang="en-US" dirty="0" err="1"/>
              <a:t>Rodnover</a:t>
            </a:r>
            <a:r>
              <a:rPr lang="en-US" dirty="0"/>
              <a:t> </a:t>
            </a:r>
          </a:p>
        </p:txBody>
      </p:sp>
      <p:sp>
        <p:nvSpPr>
          <p:cNvPr id="3" name="Text Placeholder 2"/>
          <p:cNvSpPr>
            <a:spLocks noGrp="1"/>
          </p:cNvSpPr>
          <p:nvPr>
            <p:ph type="body" sz="quarter" idx="10"/>
          </p:nvPr>
        </p:nvSpPr>
        <p:spPr>
          <a:xfrm>
            <a:off x="0" y="990600"/>
            <a:ext cx="9067800" cy="1329595"/>
          </a:xfrm>
        </p:spPr>
        <p:txBody>
          <a:bodyPr/>
          <a:lstStyle/>
          <a:p>
            <a:r>
              <a:rPr lang="en-US" dirty="0" smtClean="0"/>
              <a:t>A </a:t>
            </a:r>
            <a:r>
              <a:rPr lang="en-US" dirty="0"/>
              <a:t>Slavic </a:t>
            </a:r>
            <a:r>
              <a:rPr lang="en-US" dirty="0" err="1"/>
              <a:t>Rodnover</a:t>
            </a:r>
            <a:r>
              <a:rPr lang="en-US" dirty="0"/>
              <a:t> ritual in modern Russia. Slavic </a:t>
            </a:r>
            <a:r>
              <a:rPr lang="en-US" dirty="0" err="1"/>
              <a:t>Rodnovery</a:t>
            </a:r>
            <a:r>
              <a:rPr lang="en-US" dirty="0"/>
              <a:t> is an ethnic religion that attempts to recreate forms of Slavic polytheism.</a:t>
            </a:r>
          </a:p>
        </p:txBody>
      </p:sp>
      <p:pic>
        <p:nvPicPr>
          <p:cNvPr id="4" name="Picture 3"/>
          <p:cNvPicPr>
            <a:picLocks noChangeAspect="1"/>
          </p:cNvPicPr>
          <p:nvPr/>
        </p:nvPicPr>
        <p:blipFill>
          <a:blip r:embed="rId2"/>
          <a:stretch>
            <a:fillRect/>
          </a:stretch>
        </p:blipFill>
        <p:spPr>
          <a:xfrm>
            <a:off x="1106606" y="2419685"/>
            <a:ext cx="6624351" cy="4438315"/>
          </a:xfrm>
          <a:prstGeom prst="rect">
            <a:avLst/>
          </a:prstGeom>
        </p:spPr>
      </p:pic>
    </p:spTree>
    <p:extLst>
      <p:ext uri="{BB962C8B-B14F-4D97-AF65-F5344CB8AC3E}">
        <p14:creationId xmlns:p14="http://schemas.microsoft.com/office/powerpoint/2010/main" val="167738753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5486400" y="1411552"/>
            <a:ext cx="3276600" cy="5318379"/>
          </a:xfrm>
        </p:spPr>
        <p:txBody>
          <a:bodyPr/>
          <a:lstStyle/>
          <a:p>
            <a:r>
              <a:rPr lang="en-US" dirty="0"/>
              <a:t>Heathen altar for </a:t>
            </a:r>
            <a:r>
              <a:rPr lang="en-US" dirty="0" err="1"/>
              <a:t>Haustblot</a:t>
            </a:r>
            <a:r>
              <a:rPr lang="en-US" dirty="0"/>
              <a:t> in </a:t>
            </a:r>
            <a:r>
              <a:rPr lang="en-US" dirty="0" err="1"/>
              <a:t>Björkö</a:t>
            </a:r>
            <a:r>
              <a:rPr lang="en-US" dirty="0"/>
              <a:t>, </a:t>
            </a:r>
            <a:r>
              <a:rPr lang="en-US" dirty="0" err="1"/>
              <a:t>Westgothland</a:t>
            </a:r>
            <a:r>
              <a:rPr lang="en-US" dirty="0"/>
              <a:t>, Sweden. The larger wooden idol represents Frey (</a:t>
            </a:r>
            <a:r>
              <a:rPr lang="en-US" dirty="0" err="1"/>
              <a:t>Ing</a:t>
            </a:r>
            <a:r>
              <a:rPr lang="en-US" dirty="0"/>
              <a:t>), the picture in front of it Sunna, and the small red idol Thor.</a:t>
            </a:r>
          </a:p>
        </p:txBody>
      </p:sp>
      <p:pic>
        <p:nvPicPr>
          <p:cNvPr id="4" name="Picture 3"/>
          <p:cNvPicPr>
            <a:picLocks noChangeAspect="1"/>
          </p:cNvPicPr>
          <p:nvPr/>
        </p:nvPicPr>
        <p:blipFill>
          <a:blip r:embed="rId2"/>
          <a:stretch>
            <a:fillRect/>
          </a:stretch>
        </p:blipFill>
        <p:spPr>
          <a:xfrm>
            <a:off x="6458" y="20664"/>
            <a:ext cx="5145510" cy="6858000"/>
          </a:xfrm>
          <a:prstGeom prst="rect">
            <a:avLst/>
          </a:prstGeom>
        </p:spPr>
      </p:pic>
    </p:spTree>
    <p:extLst>
      <p:ext uri="{BB962C8B-B14F-4D97-AF65-F5344CB8AC3E}">
        <p14:creationId xmlns:p14="http://schemas.microsoft.com/office/powerpoint/2010/main" val="36158280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2400" y="152400"/>
            <a:ext cx="8991600" cy="6746462"/>
          </a:xfrm>
        </p:spPr>
        <p:txBody>
          <a:bodyPr/>
          <a:lstStyle/>
          <a:p>
            <a:r>
              <a:rPr lang="en-US" dirty="0"/>
              <a:t>As Harvard's Pluralism Project notes, it is difficult to determine the number of pagan adherents around the world as estimates vary widely. The number may be anywhere between 200,000 and 1 million, or possibly more.</a:t>
            </a:r>
          </a:p>
          <a:p>
            <a:r>
              <a:rPr lang="en-US" dirty="0" smtClean="0"/>
              <a:t>Most </a:t>
            </a:r>
            <a:r>
              <a:rPr lang="en-US" dirty="0"/>
              <a:t>pagans don't exhibit their religious identity outside of the ritual space (unless they wear clothing or jewelry depicting pagan symbols such as the pentacle.) According to The Pagan Census, modern pagans are distributed fairly even throughout the U.S., with a slight majority on either coast. Men and women of all ages, races and backgrounds practice paganism, though the census said the community tends to skew toward white, middle class women.</a:t>
            </a:r>
          </a:p>
        </p:txBody>
      </p:sp>
    </p:spTree>
    <p:extLst>
      <p:ext uri="{BB962C8B-B14F-4D97-AF65-F5344CB8AC3E}">
        <p14:creationId xmlns:p14="http://schemas.microsoft.com/office/powerpoint/2010/main" val="14717000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Wiccan Altar</a:t>
            </a:r>
            <a:endParaRPr lang="en-US" dirty="0"/>
          </a:p>
        </p:txBody>
      </p:sp>
      <p:sp>
        <p:nvSpPr>
          <p:cNvPr id="3" name="Text Placeholder 2"/>
          <p:cNvSpPr>
            <a:spLocks noGrp="1"/>
          </p:cNvSpPr>
          <p:nvPr>
            <p:ph type="body" sz="quarter" idx="10"/>
          </p:nvPr>
        </p:nvSpPr>
        <p:spPr>
          <a:xfrm>
            <a:off x="381000" y="5408942"/>
            <a:ext cx="8382000" cy="1329595"/>
          </a:xfrm>
        </p:spPr>
        <p:txBody>
          <a:bodyPr/>
          <a:lstStyle/>
          <a:p>
            <a:r>
              <a:rPr lang="en-US" dirty="0"/>
              <a:t>A Wiccan altar belonging to Doreen </a:t>
            </a:r>
            <a:r>
              <a:rPr lang="en-US" dirty="0" err="1"/>
              <a:t>Valiente</a:t>
            </a:r>
            <a:r>
              <a:rPr lang="en-US" dirty="0"/>
              <a:t>, displaying the Wiccan view of sexual duality in divinity.</a:t>
            </a:r>
          </a:p>
        </p:txBody>
      </p:sp>
      <p:pic>
        <p:nvPicPr>
          <p:cNvPr id="4" name="Picture 3"/>
          <p:cNvPicPr>
            <a:picLocks noChangeAspect="1"/>
          </p:cNvPicPr>
          <p:nvPr/>
        </p:nvPicPr>
        <p:blipFill rotWithShape="1">
          <a:blip r:embed="rId2"/>
          <a:srcRect t="14438"/>
          <a:stretch/>
        </p:blipFill>
        <p:spPr>
          <a:xfrm>
            <a:off x="1143000" y="858822"/>
            <a:ext cx="6649032" cy="4550121"/>
          </a:xfrm>
          <a:prstGeom prst="rect">
            <a:avLst/>
          </a:prstGeom>
        </p:spPr>
      </p:pic>
    </p:spTree>
    <p:extLst>
      <p:ext uri="{BB962C8B-B14F-4D97-AF65-F5344CB8AC3E}">
        <p14:creationId xmlns:p14="http://schemas.microsoft.com/office/powerpoint/2010/main" val="31043609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61" y="152400"/>
            <a:ext cx="8382000" cy="664797"/>
          </a:xfrm>
        </p:spPr>
        <p:txBody>
          <a:bodyPr/>
          <a:lstStyle/>
          <a:p>
            <a:r>
              <a:rPr lang="en-US" dirty="0"/>
              <a:t>Icelandic </a:t>
            </a:r>
            <a:r>
              <a:rPr lang="en-US" dirty="0" err="1"/>
              <a:t>Ásatrúarfélagið</a:t>
            </a:r>
            <a:endParaRPr lang="en-US" dirty="0"/>
          </a:p>
        </p:txBody>
      </p:sp>
      <p:sp>
        <p:nvSpPr>
          <p:cNvPr id="3" name="Text Placeholder 2"/>
          <p:cNvSpPr>
            <a:spLocks noGrp="1"/>
          </p:cNvSpPr>
          <p:nvPr>
            <p:ph type="body" sz="quarter" idx="10"/>
          </p:nvPr>
        </p:nvSpPr>
        <p:spPr>
          <a:xfrm>
            <a:off x="329338" y="5332046"/>
            <a:ext cx="8814661" cy="1329595"/>
          </a:xfrm>
        </p:spPr>
        <p:txBody>
          <a:bodyPr/>
          <a:lstStyle/>
          <a:p>
            <a:pPr marL="0" indent="0">
              <a:buNone/>
            </a:pPr>
            <a:r>
              <a:rPr lang="en-US" dirty="0" smtClean="0"/>
              <a:t>Hilmar </a:t>
            </a:r>
            <a:r>
              <a:rPr lang="en-US" dirty="0" err="1"/>
              <a:t>Örn</a:t>
            </a:r>
            <a:r>
              <a:rPr lang="en-US" dirty="0"/>
              <a:t> </a:t>
            </a:r>
            <a:r>
              <a:rPr lang="en-US" dirty="0" err="1"/>
              <a:t>Hilmarsson</a:t>
            </a:r>
            <a:r>
              <a:rPr lang="en-US" dirty="0"/>
              <a:t> and other members of the Icelandic </a:t>
            </a:r>
            <a:r>
              <a:rPr lang="en-US" dirty="0" err="1"/>
              <a:t>Ásatrúarfélagið</a:t>
            </a:r>
            <a:r>
              <a:rPr lang="en-US" dirty="0"/>
              <a:t> conduct a </a:t>
            </a:r>
            <a:r>
              <a:rPr lang="en-US" dirty="0" err="1"/>
              <a:t>blót</a:t>
            </a:r>
            <a:r>
              <a:rPr lang="en-US" dirty="0"/>
              <a:t> on the First Day of Summer in 2009.</a:t>
            </a:r>
          </a:p>
        </p:txBody>
      </p:sp>
      <p:pic>
        <p:nvPicPr>
          <p:cNvPr id="4" name="Picture 3"/>
          <p:cNvPicPr>
            <a:picLocks noChangeAspect="1"/>
          </p:cNvPicPr>
          <p:nvPr/>
        </p:nvPicPr>
        <p:blipFill>
          <a:blip r:embed="rId2"/>
          <a:stretch>
            <a:fillRect/>
          </a:stretch>
        </p:blipFill>
        <p:spPr>
          <a:xfrm>
            <a:off x="1371600" y="817197"/>
            <a:ext cx="6019800" cy="4514850"/>
          </a:xfrm>
          <a:prstGeom prst="rect">
            <a:avLst/>
          </a:prstGeom>
        </p:spPr>
      </p:pic>
    </p:spTree>
    <p:extLst>
      <p:ext uri="{BB962C8B-B14F-4D97-AF65-F5344CB8AC3E}">
        <p14:creationId xmlns:p14="http://schemas.microsoft.com/office/powerpoint/2010/main" val="226830419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247" y="19373"/>
            <a:ext cx="5813404" cy="6858000"/>
          </a:xfrm>
          <a:prstGeom prst="rect">
            <a:avLst/>
          </a:prstGeom>
        </p:spPr>
      </p:pic>
      <p:sp>
        <p:nvSpPr>
          <p:cNvPr id="3" name="Text Placeholder 2"/>
          <p:cNvSpPr>
            <a:spLocks noGrp="1"/>
          </p:cNvSpPr>
          <p:nvPr>
            <p:ph type="body" sz="quarter" idx="10"/>
          </p:nvPr>
        </p:nvSpPr>
        <p:spPr>
          <a:xfrm>
            <a:off x="5943600" y="1411552"/>
            <a:ext cx="2819400" cy="4875181"/>
          </a:xfrm>
        </p:spPr>
        <p:txBody>
          <a:bodyPr/>
          <a:lstStyle/>
          <a:p>
            <a:r>
              <a:rPr lang="en-US" dirty="0"/>
              <a:t>A painted Wheel of the Year at the Museum of Witchcraft, </a:t>
            </a:r>
            <a:r>
              <a:rPr lang="en-US" dirty="0" err="1"/>
              <a:t>Boscastle</a:t>
            </a:r>
            <a:r>
              <a:rPr lang="en-US" dirty="0"/>
              <a:t>, Cornwall, England, displaying all eight of the Sabbats.</a:t>
            </a:r>
          </a:p>
        </p:txBody>
      </p:sp>
    </p:spTree>
    <p:extLst>
      <p:ext uri="{BB962C8B-B14F-4D97-AF65-F5344CB8AC3E}">
        <p14:creationId xmlns:p14="http://schemas.microsoft.com/office/powerpoint/2010/main" val="123144177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122"/>
            <a:ext cx="8382000" cy="664797"/>
          </a:xfrm>
        </p:spPr>
        <p:txBody>
          <a:bodyPr/>
          <a:lstStyle/>
          <a:p>
            <a:r>
              <a:rPr lang="en-US" dirty="0" err="1"/>
              <a:t>Romuvan</a:t>
            </a:r>
            <a:r>
              <a:rPr lang="en-US" dirty="0"/>
              <a:t> priestess leading ritual.</a:t>
            </a:r>
          </a:p>
        </p:txBody>
      </p:sp>
      <p:pic>
        <p:nvPicPr>
          <p:cNvPr id="4" name="Picture 3"/>
          <p:cNvPicPr>
            <a:picLocks noChangeAspect="1"/>
          </p:cNvPicPr>
          <p:nvPr/>
        </p:nvPicPr>
        <p:blipFill>
          <a:blip r:embed="rId2"/>
          <a:stretch>
            <a:fillRect/>
          </a:stretch>
        </p:blipFill>
        <p:spPr>
          <a:xfrm>
            <a:off x="0" y="732147"/>
            <a:ext cx="9144000" cy="6125853"/>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8735293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7996"/>
          </a:xfrm>
        </p:spPr>
        <p:txBody>
          <a:bodyPr/>
          <a:lstStyle/>
          <a:p>
            <a:r>
              <a:rPr lang="en-US" sz="4000" dirty="0"/>
              <a:t>Contemporary </a:t>
            </a:r>
            <a:r>
              <a:rPr lang="en-US" sz="4000" dirty="0" err="1"/>
              <a:t>Romuvan</a:t>
            </a:r>
            <a:r>
              <a:rPr lang="en-US" sz="4000" dirty="0"/>
              <a:t> sacred space in </a:t>
            </a:r>
            <a:r>
              <a:rPr lang="en-US" sz="4000" dirty="0" err="1"/>
              <a:t>Šventoji</a:t>
            </a:r>
            <a:r>
              <a:rPr lang="en-US" sz="4000" dirty="0"/>
              <a:t>, Lithuania.</a:t>
            </a:r>
          </a:p>
        </p:txBody>
      </p:sp>
      <p:pic>
        <p:nvPicPr>
          <p:cNvPr id="4" name="Picture 3"/>
          <p:cNvPicPr>
            <a:picLocks noChangeAspect="1"/>
          </p:cNvPicPr>
          <p:nvPr/>
        </p:nvPicPr>
        <p:blipFill>
          <a:blip r:embed="rId2"/>
          <a:stretch>
            <a:fillRect/>
          </a:stretch>
        </p:blipFill>
        <p:spPr>
          <a:xfrm>
            <a:off x="0" y="1399731"/>
            <a:ext cx="8763000" cy="5422106"/>
          </a:xfrm>
          <a:prstGeom prst="rect">
            <a:avLst/>
          </a:prstGeom>
        </p:spPr>
      </p:pic>
      <p:sp>
        <p:nvSpPr>
          <p:cNvPr id="3" name="Text Placeholder 2"/>
          <p:cNvSpPr>
            <a:spLocks noGrp="1"/>
          </p:cNvSpPr>
          <p:nvPr>
            <p:ph type="body" sz="quarter" idx="10"/>
          </p:nvPr>
        </p:nvSpPr>
        <p:spPr>
          <a:xfrm>
            <a:off x="381000" y="1107996"/>
            <a:ext cx="8763000" cy="2514418"/>
          </a:xfrm>
        </p:spPr>
        <p:txBody>
          <a:bodyPr/>
          <a:lstStyle/>
          <a:p>
            <a:endParaRPr lang="en-US" dirty="0"/>
          </a:p>
        </p:txBody>
      </p:sp>
    </p:spTree>
    <p:extLst>
      <p:ext uri="{BB962C8B-B14F-4D97-AF65-F5344CB8AC3E}">
        <p14:creationId xmlns:p14="http://schemas.microsoft.com/office/powerpoint/2010/main" val="149575294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21" r="4295"/>
          <a:stretch/>
        </p:blipFill>
        <p:spPr>
          <a:xfrm>
            <a:off x="-12915" y="23247"/>
            <a:ext cx="6781801" cy="6858000"/>
          </a:xfrm>
          <a:prstGeom prst="rect">
            <a:avLst/>
          </a:prstGeom>
        </p:spPr>
      </p:pic>
      <p:sp>
        <p:nvSpPr>
          <p:cNvPr id="3" name="Text Placeholder 2"/>
          <p:cNvSpPr>
            <a:spLocks noGrp="1"/>
          </p:cNvSpPr>
          <p:nvPr>
            <p:ph type="body" sz="quarter" idx="10"/>
          </p:nvPr>
        </p:nvSpPr>
        <p:spPr>
          <a:xfrm>
            <a:off x="6858000" y="152400"/>
            <a:ext cx="2286000" cy="6705600"/>
          </a:xfrm>
        </p:spPr>
        <p:txBody>
          <a:bodyPr/>
          <a:lstStyle/>
          <a:p>
            <a:pPr marL="0" indent="0">
              <a:buNone/>
            </a:pPr>
            <a:r>
              <a:rPr lang="en-US" sz="2400" dirty="0"/>
              <a:t>A Heathen altar for household worship in Gothenburg, Sweden. The painted tablet on the back depicts Sunna, the two larger wooden idols Odin (left) and Frey (right), in front of them there are the three </a:t>
            </a:r>
            <a:r>
              <a:rPr lang="en-US" sz="2400" dirty="0" err="1"/>
              <a:t>Norns</a:t>
            </a:r>
            <a:r>
              <a:rPr lang="en-US" sz="2400" dirty="0"/>
              <a:t>, and in the front row a red Thor and other idols. In front of the cult images are two ritual hammers.</a:t>
            </a:r>
          </a:p>
        </p:txBody>
      </p:sp>
    </p:spTree>
    <p:extLst>
      <p:ext uri="{BB962C8B-B14F-4D97-AF65-F5344CB8AC3E}">
        <p14:creationId xmlns:p14="http://schemas.microsoft.com/office/powerpoint/2010/main" val="165537107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9041" y="5512907"/>
            <a:ext cx="9144000" cy="1329595"/>
          </a:xfrm>
        </p:spPr>
        <p:txBody>
          <a:bodyPr/>
          <a:lstStyle/>
          <a:p>
            <a:r>
              <a:rPr lang="en-US" dirty="0"/>
              <a:t>This pentacle, worn as a pendant, depicts a pentagram, or five-pointed star, used as a symbol of Wicca by many adherents.</a:t>
            </a:r>
          </a:p>
        </p:txBody>
      </p:sp>
      <p:pic>
        <p:nvPicPr>
          <p:cNvPr id="4" name="Picture 3"/>
          <p:cNvPicPr>
            <a:picLocks noChangeAspect="1"/>
          </p:cNvPicPr>
          <p:nvPr/>
        </p:nvPicPr>
        <p:blipFill>
          <a:blip r:embed="rId2"/>
          <a:stretch>
            <a:fillRect/>
          </a:stretch>
        </p:blipFill>
        <p:spPr>
          <a:xfrm>
            <a:off x="914400" y="76200"/>
            <a:ext cx="6819900" cy="5114925"/>
          </a:xfrm>
          <a:prstGeom prst="rect">
            <a:avLst/>
          </a:prstGeom>
        </p:spPr>
      </p:pic>
    </p:spTree>
    <p:extLst>
      <p:ext uri="{BB962C8B-B14F-4D97-AF65-F5344CB8AC3E}">
        <p14:creationId xmlns:p14="http://schemas.microsoft.com/office/powerpoint/2010/main" val="326955778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0" y="5791200"/>
            <a:ext cx="8382000" cy="886397"/>
          </a:xfrm>
        </p:spPr>
        <p:txBody>
          <a:bodyPr/>
          <a:lstStyle/>
          <a:p>
            <a:r>
              <a:rPr lang="en-US" dirty="0"/>
              <a:t>Wiccans gather for a </a:t>
            </a:r>
            <a:r>
              <a:rPr lang="en-US" dirty="0" err="1"/>
              <a:t>handfasting</a:t>
            </a:r>
            <a:r>
              <a:rPr lang="en-US" dirty="0"/>
              <a:t> ceremony at </a:t>
            </a:r>
            <a:r>
              <a:rPr lang="en-US" dirty="0" err="1"/>
              <a:t>Avebury</a:t>
            </a:r>
            <a:r>
              <a:rPr lang="en-US" dirty="0"/>
              <a:t> in England.</a:t>
            </a:r>
          </a:p>
        </p:txBody>
      </p:sp>
      <p:pic>
        <p:nvPicPr>
          <p:cNvPr id="4" name="Picture 3"/>
          <p:cNvPicPr>
            <a:picLocks noChangeAspect="1"/>
          </p:cNvPicPr>
          <p:nvPr/>
        </p:nvPicPr>
        <p:blipFill>
          <a:blip r:embed="rId2"/>
          <a:stretch>
            <a:fillRect/>
          </a:stretch>
        </p:blipFill>
        <p:spPr>
          <a:xfrm>
            <a:off x="990600" y="0"/>
            <a:ext cx="7086600" cy="5589054"/>
          </a:xfrm>
          <a:prstGeom prst="rect">
            <a:avLst/>
          </a:prstGeom>
        </p:spPr>
      </p:pic>
    </p:spTree>
    <p:extLst>
      <p:ext uri="{BB962C8B-B14F-4D97-AF65-F5344CB8AC3E}">
        <p14:creationId xmlns:p14="http://schemas.microsoft.com/office/powerpoint/2010/main" val="306620959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69742" y="6414802"/>
            <a:ext cx="8382000" cy="443198"/>
          </a:xfrm>
        </p:spPr>
        <p:txBody>
          <a:bodyPr/>
          <a:lstStyle/>
          <a:p>
            <a:r>
              <a:rPr lang="en-US" dirty="0"/>
              <a:t>A simple </a:t>
            </a:r>
            <a:r>
              <a:rPr lang="en-US" dirty="0" smtClean="0"/>
              <a:t>Pagan altar</a:t>
            </a:r>
            <a:r>
              <a:rPr lang="en-US" dirty="0"/>
              <a:t>.</a:t>
            </a:r>
          </a:p>
        </p:txBody>
      </p:sp>
      <p:pic>
        <p:nvPicPr>
          <p:cNvPr id="4" name="Picture 3"/>
          <p:cNvPicPr>
            <a:picLocks noChangeAspect="1"/>
          </p:cNvPicPr>
          <p:nvPr/>
        </p:nvPicPr>
        <p:blipFill>
          <a:blip r:embed="rId2"/>
          <a:stretch>
            <a:fillRect/>
          </a:stretch>
        </p:blipFill>
        <p:spPr>
          <a:xfrm>
            <a:off x="240485" y="2252"/>
            <a:ext cx="8522515" cy="6391886"/>
          </a:xfrm>
          <a:prstGeom prst="rect">
            <a:avLst/>
          </a:prstGeom>
        </p:spPr>
      </p:pic>
    </p:spTree>
    <p:extLst>
      <p:ext uri="{BB962C8B-B14F-4D97-AF65-F5344CB8AC3E}">
        <p14:creationId xmlns:p14="http://schemas.microsoft.com/office/powerpoint/2010/main" val="49979798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Sites for further information</a:t>
            </a:r>
            <a:endParaRPr lang="en-US" dirty="0"/>
          </a:p>
        </p:txBody>
      </p:sp>
      <p:sp>
        <p:nvSpPr>
          <p:cNvPr id="3" name="Text Placeholder 2"/>
          <p:cNvSpPr>
            <a:spLocks noGrp="1"/>
          </p:cNvSpPr>
          <p:nvPr>
            <p:ph type="body" sz="quarter" idx="10"/>
          </p:nvPr>
        </p:nvSpPr>
        <p:spPr>
          <a:xfrm>
            <a:off x="152400" y="1066800"/>
            <a:ext cx="8991600" cy="5367623"/>
          </a:xfrm>
        </p:spPr>
        <p:txBody>
          <a:bodyPr/>
          <a:lstStyle/>
          <a:p>
            <a:pPr marL="0" indent="0">
              <a:buNone/>
            </a:pPr>
            <a:r>
              <a:rPr lang="en-US" dirty="0">
                <a:hlinkClick r:id="rId2"/>
              </a:rPr>
              <a:t>http://</a:t>
            </a:r>
            <a:r>
              <a:rPr lang="en-US" dirty="0" smtClean="0">
                <a:hlinkClick r:id="rId2"/>
              </a:rPr>
              <a:t>en.wikipedia.org/wiki/Modern_paganism</a:t>
            </a:r>
            <a:endParaRPr lang="en-US" dirty="0" smtClean="0"/>
          </a:p>
          <a:p>
            <a:pPr marL="0" indent="0">
              <a:buNone/>
            </a:pPr>
            <a:endParaRPr lang="en-US" dirty="0" smtClean="0"/>
          </a:p>
          <a:p>
            <a:pPr marL="0" indent="0">
              <a:buNone/>
            </a:pPr>
            <a:r>
              <a:rPr lang="en-US" dirty="0" smtClean="0">
                <a:hlinkClick r:id="rId3"/>
              </a:rPr>
              <a:t>http</a:t>
            </a:r>
            <a:r>
              <a:rPr lang="en-US" dirty="0">
                <a:hlinkClick r:id="rId3"/>
              </a:rPr>
              <a:t>://</a:t>
            </a:r>
            <a:r>
              <a:rPr lang="en-US" dirty="0" smtClean="0">
                <a:hlinkClick r:id="rId3"/>
              </a:rPr>
              <a:t>en.wikipedia.org/wiki/List_of_Modern_pagan_movements</a:t>
            </a:r>
            <a:endParaRPr lang="en-US" dirty="0" smtClean="0"/>
          </a:p>
          <a:p>
            <a:pPr marL="0" indent="0">
              <a:buNone/>
            </a:pPr>
            <a:r>
              <a:rPr lang="en-US" dirty="0"/>
              <a:t>     </a:t>
            </a:r>
            <a:r>
              <a:rPr lang="en-US" dirty="0">
                <a:hlinkClick r:id="rId4"/>
              </a:rPr>
              <a:t>http://</a:t>
            </a:r>
            <a:r>
              <a:rPr lang="en-US" dirty="0" smtClean="0">
                <a:hlinkClick r:id="rId4"/>
              </a:rPr>
              <a:t>www.paganlibrary.com/introductory/modern_paganism.php</a:t>
            </a:r>
            <a:endParaRPr lang="en-US" dirty="0"/>
          </a:p>
          <a:p>
            <a:pPr marL="0" indent="0">
              <a:buNone/>
            </a:pPr>
            <a:endParaRPr lang="en-US" dirty="0" smtClean="0"/>
          </a:p>
          <a:p>
            <a:pPr marL="0" indent="0">
              <a:buNone/>
            </a:pPr>
            <a:r>
              <a:rPr lang="en-US">
                <a:hlinkClick r:id="rId5"/>
              </a:rPr>
              <a:t>https</a:t>
            </a:r>
            <a:r>
              <a:rPr lang="en-US">
                <a:hlinkClick r:id="rId5"/>
              </a:rPr>
              <a:t>://</a:t>
            </a:r>
            <a:r>
              <a:rPr lang="en-US" smtClean="0">
                <a:hlinkClick r:id="rId5"/>
              </a:rPr>
              <a:t>www.circlesanctuary.org/index.php/about-paganism/introduction-to-the-wiccan-religion-and-contemporary-paganism</a:t>
            </a:r>
            <a:r>
              <a:rPr lang="en-US" smtClean="0"/>
              <a:t> </a:t>
            </a:r>
            <a:endParaRPr lang="en-US" dirty="0"/>
          </a:p>
        </p:txBody>
      </p:sp>
    </p:spTree>
    <p:extLst>
      <p:ext uri="{BB962C8B-B14F-4D97-AF65-F5344CB8AC3E}">
        <p14:creationId xmlns:p14="http://schemas.microsoft.com/office/powerpoint/2010/main" val="313342972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022985" y="0"/>
            <a:ext cx="7098030" cy="685800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240851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457200"/>
          </a:xfrm>
        </p:spPr>
        <p:txBody>
          <a:bodyPr/>
          <a:lstStyle/>
          <a:p>
            <a:r>
              <a:rPr lang="en-US" sz="4000" dirty="0"/>
              <a:t>Sects</a:t>
            </a:r>
            <a:br>
              <a:rPr lang="en-US" sz="4000" dirty="0"/>
            </a:br>
            <a:endParaRPr lang="en-US" sz="4000" dirty="0"/>
          </a:p>
        </p:txBody>
      </p:sp>
      <p:sp>
        <p:nvSpPr>
          <p:cNvPr id="3" name="Text Placeholder 2"/>
          <p:cNvSpPr>
            <a:spLocks noGrp="1"/>
          </p:cNvSpPr>
          <p:nvPr>
            <p:ph type="body" sz="quarter" idx="10"/>
          </p:nvPr>
        </p:nvSpPr>
        <p:spPr>
          <a:xfrm>
            <a:off x="0" y="1066800"/>
            <a:ext cx="9144000" cy="5486400"/>
          </a:xfrm>
        </p:spPr>
        <p:txBody>
          <a:bodyPr/>
          <a:lstStyle/>
          <a:p>
            <a:r>
              <a:rPr lang="en-US" sz="2800" dirty="0" smtClean="0"/>
              <a:t>Contemporary </a:t>
            </a:r>
            <a:r>
              <a:rPr lang="en-US" sz="2800" dirty="0"/>
              <a:t>paganism is widespread and somewhat scattered, hence the difficulty counting adherents. Modern paganism does not descend from a singular ancient religion but rather many ancient indigenous and folkloric traditions, and there is no central text to refer to that can shed light on doctrine.</a:t>
            </a:r>
          </a:p>
          <a:p>
            <a:r>
              <a:rPr lang="en-US" sz="2800" dirty="0" smtClean="0"/>
              <a:t>There </a:t>
            </a:r>
            <a:r>
              <a:rPr lang="en-US" sz="2800" dirty="0"/>
              <a:t>are, however, subtle distinctions that delineate Celtic and northern European sects, Baltic and Slavic sects, Greek and southern European sects, American </a:t>
            </a:r>
            <a:r>
              <a:rPr lang="en-US" sz="2800" dirty="0" err="1"/>
              <a:t>neopaganism</a:t>
            </a:r>
            <a:r>
              <a:rPr lang="en-US" sz="2800" dirty="0"/>
              <a:t>, and other groupings around the world. Some </a:t>
            </a:r>
            <a:r>
              <a:rPr lang="en-US" sz="2800" dirty="0">
                <a:hlinkClick r:id="rId2"/>
              </a:rPr>
              <a:t>covens</a:t>
            </a:r>
            <a:r>
              <a:rPr lang="en-US" sz="2800" dirty="0"/>
              <a:t> (organized </a:t>
            </a:r>
            <a:r>
              <a:rPr lang="en-US" sz="2800" dirty="0" smtClean="0"/>
              <a:t>groups) </a:t>
            </a:r>
            <a:r>
              <a:rPr lang="en-US" sz="2800" dirty="0"/>
              <a:t>worship specific deities, such as Diana or Odin. Others practice ancient Druidism, such John </a:t>
            </a:r>
            <a:r>
              <a:rPr lang="en-US" sz="2800" dirty="0" err="1"/>
              <a:t>Rothwell</a:t>
            </a:r>
            <a:r>
              <a:rPr lang="en-US" sz="2800" dirty="0"/>
              <a:t> ("Arthur </a:t>
            </a:r>
            <a:r>
              <a:rPr lang="en-US" sz="2800" dirty="0" err="1"/>
              <a:t>Pendragon</a:t>
            </a:r>
            <a:r>
              <a:rPr lang="en-US" sz="2800" dirty="0"/>
              <a:t>") pictured, while some focus on activism, such as the Reclaiming tradition.</a:t>
            </a:r>
          </a:p>
        </p:txBody>
      </p:sp>
    </p:spTree>
    <p:extLst>
      <p:ext uri="{BB962C8B-B14F-4D97-AF65-F5344CB8AC3E}">
        <p14:creationId xmlns:p14="http://schemas.microsoft.com/office/powerpoint/2010/main" val="7831358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457200"/>
            <a:ext cx="9144000" cy="5920740"/>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296217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Sites</a:t>
            </a:r>
            <a:endParaRPr lang="en-US" dirty="0"/>
          </a:p>
        </p:txBody>
      </p:sp>
      <p:sp>
        <p:nvSpPr>
          <p:cNvPr id="3" name="Text Placeholder 2"/>
          <p:cNvSpPr>
            <a:spLocks noGrp="1"/>
          </p:cNvSpPr>
          <p:nvPr>
            <p:ph type="body" sz="quarter" idx="10"/>
          </p:nvPr>
        </p:nvSpPr>
        <p:spPr>
          <a:xfrm>
            <a:off x="381000" y="1411552"/>
            <a:ext cx="8382000" cy="4875181"/>
          </a:xfrm>
        </p:spPr>
        <p:txBody>
          <a:bodyPr/>
          <a:lstStyle/>
          <a:p>
            <a:r>
              <a:rPr lang="en-US" dirty="0" smtClean="0"/>
              <a:t>In </a:t>
            </a:r>
            <a:r>
              <a:rPr lang="en-US" dirty="0"/>
              <a:t>general, pagan worship centers around earth and spirit, as opposed to specific structures imbued with sacredness (</a:t>
            </a:r>
            <a:r>
              <a:rPr lang="en-US" dirty="0" err="1"/>
              <a:t>ie</a:t>
            </a:r>
            <a:r>
              <a:rPr lang="en-US" dirty="0"/>
              <a:t>. a church, Mecca, the Vatican, etc.) Forests, hilltops, urban warehouses and individual's homes can operate as ritual sites, especially because many pagans take measures to "create sacred space" for rituals regardless of where they are. That said, some natural or ancient sites, such as Stonehenge or Machu Picchu, may hold particular importance for some pagans</a:t>
            </a:r>
            <a:r>
              <a:rPr lang="en-US" dirty="0" smtClean="0"/>
              <a:t>.</a:t>
            </a:r>
            <a:endParaRPr lang="en-US" dirty="0"/>
          </a:p>
        </p:txBody>
      </p:sp>
    </p:spTree>
    <p:extLst>
      <p:ext uri="{BB962C8B-B14F-4D97-AF65-F5344CB8AC3E}">
        <p14:creationId xmlns:p14="http://schemas.microsoft.com/office/powerpoint/2010/main" val="12214387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247" y="381000"/>
            <a:ext cx="9120753" cy="6080502"/>
          </a:xfrm>
          <a:prstGeom prst="rect">
            <a:avLst/>
          </a:prstGeom>
        </p:spPr>
      </p:pic>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12686905"/>
      </p:ext>
    </p:extLst>
  </p:cSld>
  <p:clrMapOvr>
    <a:masterClrMapping/>
  </p:clrMapOvr>
  <p:transition>
    <p:fade/>
  </p:transition>
</p:sld>
</file>

<file path=ppt/theme/theme1.xml><?xml version="1.0" encoding="utf-8"?>
<a:theme xmlns:a="http://schemas.openxmlformats.org/drawingml/2006/main" name="Purple Segoe 4-3 template-template_April-17-2007">
  <a:themeElements>
    <a:clrScheme name="Purple Template-Template">
      <a:dk1>
        <a:srgbClr val="000000"/>
      </a:dk1>
      <a:lt1>
        <a:srgbClr val="FFFFFF"/>
      </a:lt1>
      <a:dk2>
        <a:srgbClr val="663474"/>
      </a:dk2>
      <a:lt2>
        <a:srgbClr val="DBB7FF"/>
      </a:lt2>
      <a:accent1>
        <a:srgbClr val="FFC000"/>
      </a:accent1>
      <a:accent2>
        <a:srgbClr val="3497AE"/>
      </a:accent2>
      <a:accent3>
        <a:srgbClr val="DF8045"/>
      </a:accent3>
      <a:accent4>
        <a:srgbClr val="7DCC2E"/>
      </a:accent4>
      <a:accent5>
        <a:srgbClr val="FF9929"/>
      </a:accent5>
      <a:accent6>
        <a:srgbClr val="2681E6"/>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7245730-E5B0-489A-90A7-4B4EFD60B7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(Purple textured design)</Template>
  <TotalTime>58</TotalTime>
  <Words>1905</Words>
  <Application>Microsoft Office PowerPoint</Application>
  <PresentationFormat>On-screen Show (4:3)</PresentationFormat>
  <Paragraphs>72</Paragraphs>
  <Slides>49</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49</vt:i4>
      </vt:variant>
    </vt:vector>
  </HeadingPairs>
  <TitlesOfParts>
    <vt:vector size="55" baseType="lpstr">
      <vt:lpstr>Arial</vt:lpstr>
      <vt:lpstr>Calibri</vt:lpstr>
      <vt:lpstr>Courier New</vt:lpstr>
      <vt:lpstr>Wingdings</vt:lpstr>
      <vt:lpstr>Purple Segoe 4-3 template-template_April-17-2007</vt:lpstr>
      <vt:lpstr>White with Courier font for code slides</vt:lpstr>
      <vt:lpstr>Contemporary Paganism</vt:lpstr>
      <vt:lpstr>Symbols</vt:lpstr>
      <vt:lpstr>PowerPoint Presentation</vt:lpstr>
      <vt:lpstr>PowerPoint Presentation</vt:lpstr>
      <vt:lpstr>PowerPoint Presentation</vt:lpstr>
      <vt:lpstr>Sects </vt:lpstr>
      <vt:lpstr>PowerPoint Presentation</vt:lpstr>
      <vt:lpstr>Sites</vt:lpstr>
      <vt:lpstr>PowerPoint Presentation</vt:lpstr>
      <vt:lpstr>Triple Goddess </vt:lpstr>
      <vt:lpstr>PowerPoint Presentation</vt:lpstr>
      <vt:lpstr>Sabbats - Quarter Days</vt:lpstr>
      <vt:lpstr>PowerPoint Presentation</vt:lpstr>
      <vt:lpstr>Sabbats - Cross Quarter Days</vt:lpstr>
      <vt:lpstr>PowerPoint Presentation</vt:lpstr>
      <vt:lpstr>Altars</vt:lpstr>
      <vt:lpstr>PowerPoint Presentation</vt:lpstr>
      <vt:lpstr>Tools</vt:lpstr>
      <vt:lpstr>PowerPoint Presentation</vt:lpstr>
      <vt:lpstr>Fire</vt:lpstr>
      <vt:lpstr>PowerPoint Presentation</vt:lpstr>
      <vt:lpstr>Rituals</vt:lpstr>
      <vt:lpstr>PowerPoint Presentation</vt:lpstr>
      <vt:lpstr>Magic</vt:lpstr>
      <vt:lpstr>PowerPoint Presentation</vt:lpstr>
      <vt:lpstr>Invoking Deities</vt:lpstr>
      <vt:lpstr>PowerPoint Presentation</vt:lpstr>
      <vt:lpstr>Personal Practice</vt:lpstr>
      <vt:lpstr>PowerPoint Presentation</vt:lpstr>
      <vt:lpstr>Pagan Leaders</vt:lpstr>
      <vt:lpstr>PowerPoint Presentation</vt:lpstr>
      <vt:lpstr>Marriage</vt:lpstr>
      <vt:lpstr>PowerPoint Presentation</vt:lpstr>
      <vt:lpstr>Community</vt:lpstr>
      <vt:lpstr>Activism</vt:lpstr>
      <vt:lpstr>PowerPoint Presentation</vt:lpstr>
      <vt:lpstr>PowerPoint Presentation</vt:lpstr>
      <vt:lpstr> Slavic Rodnover </vt:lpstr>
      <vt:lpstr>PowerPoint Presentation</vt:lpstr>
      <vt:lpstr>Wiccan Altar</vt:lpstr>
      <vt:lpstr>Icelandic Ásatrúarfélagið</vt:lpstr>
      <vt:lpstr>PowerPoint Presentation</vt:lpstr>
      <vt:lpstr>Romuvan priestess leading ritual.</vt:lpstr>
      <vt:lpstr>Contemporary Romuvan sacred space in Šventoji, Lithuania.</vt:lpstr>
      <vt:lpstr>PowerPoint Presentation</vt:lpstr>
      <vt:lpstr>PowerPoint Presentation</vt:lpstr>
      <vt:lpstr>PowerPoint Presentation</vt:lpstr>
      <vt:lpstr>PowerPoint Presentation</vt:lpstr>
      <vt:lpstr>Sites for further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Paganism</dc:title>
  <dc:creator>Joseph Naumann</dc:creator>
  <cp:keywords/>
  <cp:lastModifiedBy>Joseph Naumann</cp:lastModifiedBy>
  <cp:revision>7</cp:revision>
  <dcterms:created xsi:type="dcterms:W3CDTF">2015-02-04T00:19:10Z</dcterms:created>
  <dcterms:modified xsi:type="dcterms:W3CDTF">2015-02-04T01:17:21Z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TC102867839990</vt:lpwstr>
  </property>
</Properties>
</file>