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110"/>
  </p:notesMasterIdLst>
  <p:sldIdLst>
    <p:sldId id="256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340" r:id="rId18"/>
    <p:sldId id="341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97" r:id="rId34"/>
    <p:sldId id="298" r:id="rId35"/>
    <p:sldId id="299" r:id="rId36"/>
    <p:sldId id="300" r:id="rId37"/>
    <p:sldId id="258" r:id="rId38"/>
    <p:sldId id="301" r:id="rId39"/>
    <p:sldId id="302" r:id="rId40"/>
    <p:sldId id="288" r:id="rId41"/>
    <p:sldId id="307" r:id="rId42"/>
    <p:sldId id="332" r:id="rId43"/>
    <p:sldId id="303" r:id="rId44"/>
    <p:sldId id="317" r:id="rId45"/>
    <p:sldId id="305" r:id="rId46"/>
    <p:sldId id="306" r:id="rId47"/>
    <p:sldId id="316" r:id="rId48"/>
    <p:sldId id="320" r:id="rId49"/>
    <p:sldId id="289" r:id="rId50"/>
    <p:sldId id="334" r:id="rId51"/>
    <p:sldId id="290" r:id="rId52"/>
    <p:sldId id="314" r:id="rId53"/>
    <p:sldId id="324" r:id="rId54"/>
    <p:sldId id="291" r:id="rId55"/>
    <p:sldId id="325" r:id="rId56"/>
    <p:sldId id="326" r:id="rId57"/>
    <p:sldId id="304" r:id="rId58"/>
    <p:sldId id="321" r:id="rId59"/>
    <p:sldId id="323" r:id="rId60"/>
    <p:sldId id="327" r:id="rId61"/>
    <p:sldId id="328" r:id="rId62"/>
    <p:sldId id="329" r:id="rId63"/>
    <p:sldId id="333" r:id="rId64"/>
    <p:sldId id="292" r:id="rId65"/>
    <p:sldId id="315" r:id="rId66"/>
    <p:sldId id="293" r:id="rId67"/>
    <p:sldId id="330" r:id="rId68"/>
    <p:sldId id="337" r:id="rId69"/>
    <p:sldId id="294" r:id="rId70"/>
    <p:sldId id="295" r:id="rId71"/>
    <p:sldId id="312" r:id="rId72"/>
    <p:sldId id="308" r:id="rId73"/>
    <p:sldId id="309" r:id="rId74"/>
    <p:sldId id="310" r:id="rId75"/>
    <p:sldId id="322" r:id="rId76"/>
    <p:sldId id="342" r:id="rId77"/>
    <p:sldId id="343" r:id="rId78"/>
    <p:sldId id="344" r:id="rId79"/>
    <p:sldId id="331" r:id="rId80"/>
    <p:sldId id="311" r:id="rId81"/>
    <p:sldId id="313" r:id="rId82"/>
    <p:sldId id="335" r:id="rId83"/>
    <p:sldId id="336" r:id="rId84"/>
    <p:sldId id="318" r:id="rId85"/>
    <p:sldId id="319" r:id="rId86"/>
    <p:sldId id="338" r:id="rId87"/>
    <p:sldId id="339" r:id="rId88"/>
    <p:sldId id="296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9" r:id="rId103"/>
    <p:sldId id="360" r:id="rId104"/>
    <p:sldId id="361" r:id="rId105"/>
    <p:sldId id="364" r:id="rId106"/>
    <p:sldId id="363" r:id="rId107"/>
    <p:sldId id="358" r:id="rId108"/>
    <p:sldId id="362" r:id="rId10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74" autoAdjust="0"/>
    <p:restoredTop sz="94600"/>
  </p:normalViewPr>
  <p:slideViewPr>
    <p:cSldViewPr snapToGrid="0">
      <p:cViewPr varScale="1">
        <p:scale>
          <a:sx n="73" d="100"/>
          <a:sy n="73" d="100"/>
        </p:scale>
        <p:origin x="-103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slide" Target="slides/slide100.xml"/><Relationship Id="rId11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7C08DF4-D52F-4F7C-8892-882956375C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064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B24F3C2-A34E-43C5-9CCA-3AB3991F295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90E29F-4541-4EB4-B4A5-7164EB52A19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E6AD2E-B455-411F-8640-82B21318D7E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6567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C0A5C271-41D7-4659-9562-6FCC0F24029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7B0FA4-5101-494C-AA64-EC1039C144C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D4372F-5960-418B-A175-2DDB3E8BB64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73C91C-DDAF-4C5F-AEA5-4EEDA7CA5D4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31B766-4D5D-407B-806B-DDA456D20E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73CB2E-BA62-4173-AF32-E552EECCFE6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913B8E-9AB3-4773-932F-2381DD8E0F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CA2BAE-0211-4FF9-978A-02C462973A9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436017-353D-4276-B3FC-736E1DDF565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0A37C8-A880-49E4-BBAB-6BCAD499164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D496D2-2C54-4EA5-ACAB-6EF60E19EDD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836FC3-DA17-4F40-8E3E-0EEBA60FFF7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7D80CE-3CDB-4B14-AE33-8F27FB19CDE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4846D5-9950-4BCB-8E8E-63ABEFE719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4C460-1066-4910-A7D2-330D3A6F811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C48CE2-C917-488E-B0E3-C7DEE9A9F2D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518897-51C2-49AF-8BBB-F2EC54377A7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1FC717-DBB1-4C96-9DAE-C0758FB9DA2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EFD2E-7A3D-4AD3-88A8-BC9A579795F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C25EC3C-47F8-4BD3-A961-70C083FFDC5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6554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8E6EB1B-AB44-4FBB-BAE8-4D5C33C252C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06824" y="2130425"/>
            <a:ext cx="7817223" cy="1470025"/>
          </a:xfrm>
        </p:spPr>
        <p:txBody>
          <a:bodyPr/>
          <a:lstStyle/>
          <a:p>
            <a:r>
              <a:rPr lang="en-US" sz="600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Spain (Part 5) - </a:t>
            </a:r>
            <a:r>
              <a:rPr lang="en-US" sz="6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Catalonia</a:t>
            </a:r>
            <a:endParaRPr lang="en-US" sz="6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759" y="-1"/>
            <a:ext cx="8226425" cy="857839"/>
          </a:xfrm>
        </p:spPr>
        <p:txBody>
          <a:bodyPr/>
          <a:lstStyle/>
          <a:p>
            <a:r>
              <a:rPr lang="en-US" dirty="0"/>
              <a:t>Home of Salvador Dali, </a:t>
            </a:r>
            <a:r>
              <a:rPr lang="en-US" dirty="0" err="1"/>
              <a:t>Cadaques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50976"/>
            <a:ext cx="9144000" cy="5907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433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0375" y="0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848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262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2175" y="1"/>
            <a:ext cx="45598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070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91160"/>
            <a:ext cx="9144000" cy="6075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142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4109"/>
            <a:ext cx="9144000" cy="6121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818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7348" y="0"/>
            <a:ext cx="4556652" cy="6841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561213" cy="6841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049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5" y="360045"/>
            <a:ext cx="9135485" cy="6132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480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8230"/>
            <a:ext cx="9144000" cy="6101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887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68924"/>
          </a:xfrm>
        </p:spPr>
        <p:txBody>
          <a:bodyPr/>
          <a:lstStyle/>
          <a:p>
            <a:r>
              <a:rPr lang="en-US" sz="2400" dirty="0"/>
              <a:t>Salvador Domingo Felipe Jacinto </a:t>
            </a:r>
            <a:r>
              <a:rPr lang="en-US" sz="2400" dirty="0" err="1"/>
              <a:t>Dalí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Domènech</a:t>
            </a:r>
            <a:r>
              <a:rPr lang="en-US" sz="2400" dirty="0"/>
              <a:t> (May 11, 1904 – January 23, 1989), known as Salvador </a:t>
            </a:r>
            <a:r>
              <a:rPr lang="en-US" sz="2400" dirty="0" err="1"/>
              <a:t>Dalí</a:t>
            </a:r>
            <a:r>
              <a:rPr lang="en-US" sz="2400" dirty="0"/>
              <a:t>, was a prominent Spanish surrealist painter born in </a:t>
            </a:r>
            <a:r>
              <a:rPr lang="en-US" sz="2400" dirty="0" err="1"/>
              <a:t>Figueres</a:t>
            </a:r>
            <a:r>
              <a:rPr lang="en-US" sz="2400" dirty="0"/>
              <a:t>, Spain.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69"/>
          <a:stretch/>
        </p:blipFill>
        <p:spPr bwMode="auto">
          <a:xfrm>
            <a:off x="0" y="1112362"/>
            <a:ext cx="9144000" cy="574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166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86384"/>
          </a:xfrm>
        </p:spPr>
        <p:txBody>
          <a:bodyPr/>
          <a:lstStyle/>
          <a:p>
            <a:r>
              <a:rPr lang="en-US" dirty="0" err="1"/>
              <a:t>Cadaques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86384"/>
            <a:ext cx="9144000" cy="607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324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86384"/>
          </a:xfrm>
        </p:spPr>
        <p:txBody>
          <a:bodyPr/>
          <a:lstStyle/>
          <a:p>
            <a:r>
              <a:rPr lang="en-US" dirty="0" err="1"/>
              <a:t>Cadaques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86384"/>
            <a:ext cx="9144000" cy="607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446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382" y="5619636"/>
            <a:ext cx="8226425" cy="1143000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Roman aqueduct in Tarragona</a:t>
            </a:r>
          </a:p>
        </p:txBody>
      </p:sp>
    </p:spTree>
    <p:extLst>
      <p:ext uri="{BB962C8B-B14F-4D97-AF65-F5344CB8AC3E}">
        <p14:creationId xmlns:p14="http://schemas.microsoft.com/office/powerpoint/2010/main" val="11522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City of Tarragona</a:t>
            </a:r>
          </a:p>
        </p:txBody>
      </p:sp>
    </p:spTree>
    <p:extLst>
      <p:ext uri="{BB962C8B-B14F-4D97-AF65-F5344CB8AC3E}">
        <p14:creationId xmlns:p14="http://schemas.microsoft.com/office/powerpoint/2010/main" val="225673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01" y="-142876"/>
            <a:ext cx="9334499" cy="700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0501" y="-142876"/>
            <a:ext cx="6316662" cy="892384"/>
          </a:xfrm>
        </p:spPr>
        <p:txBody>
          <a:bodyPr/>
          <a:lstStyle/>
          <a:p>
            <a:r>
              <a:rPr lang="en-US" dirty="0"/>
              <a:t>Cathedral in Tarragona</a:t>
            </a:r>
          </a:p>
        </p:txBody>
      </p:sp>
    </p:spTree>
    <p:extLst>
      <p:ext uri="{BB962C8B-B14F-4D97-AF65-F5344CB8AC3E}">
        <p14:creationId xmlns:p14="http://schemas.microsoft.com/office/powerpoint/2010/main" val="1506565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6513" y="274638"/>
            <a:ext cx="4433661" cy="1143000"/>
          </a:xfrm>
        </p:spPr>
        <p:txBody>
          <a:bodyPr/>
          <a:lstStyle/>
          <a:p>
            <a:r>
              <a:rPr lang="en-US" dirty="0"/>
              <a:t>Old Town of Tarragona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428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9640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731520"/>
          </a:xfrm>
        </p:spPr>
        <p:txBody>
          <a:bodyPr/>
          <a:lstStyle/>
          <a:p>
            <a:pPr algn="ctr"/>
            <a:r>
              <a:rPr lang="en-US" sz="2400" dirty="0" smtClean="0"/>
              <a:t>Siemens </a:t>
            </a:r>
            <a:r>
              <a:rPr lang="en-US" sz="2400" dirty="0" err="1"/>
              <a:t>Velaro</a:t>
            </a:r>
            <a:r>
              <a:rPr lang="en-US" sz="2400" dirty="0"/>
              <a:t> </a:t>
            </a:r>
            <a:r>
              <a:rPr lang="en-US" sz="2400" dirty="0" smtClean="0"/>
              <a:t>E </a:t>
            </a:r>
            <a:r>
              <a:rPr lang="en-US" sz="2400" dirty="0"/>
              <a:t>at the railway station of Camp de Tarragona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31520"/>
            <a:ext cx="9144000" cy="612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730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Girona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98753"/>
            <a:ext cx="9144000" cy="5038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000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2313" y="4581427"/>
            <a:ext cx="7772400" cy="1338606"/>
          </a:xfrm>
        </p:spPr>
        <p:txBody>
          <a:bodyPr/>
          <a:lstStyle/>
          <a:p>
            <a:r>
              <a:rPr lang="en-US" dirty="0" smtClean="0"/>
              <a:t>Catalonia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94032" y="113121"/>
            <a:ext cx="8242577" cy="4406901"/>
          </a:xfrm>
        </p:spPr>
        <p:txBody>
          <a:bodyPr/>
          <a:lstStyle/>
          <a:p>
            <a:r>
              <a:rPr lang="en-US" dirty="0"/>
              <a:t>Catalonia </a:t>
            </a:r>
            <a:r>
              <a:rPr lang="en-US" dirty="0" smtClean="0"/>
              <a:t>is </a:t>
            </a:r>
            <a:r>
              <a:rPr lang="en-US" dirty="0"/>
              <a:t>an autonomous community of Spain, with the official status of a "nationality</a:t>
            </a:r>
            <a:r>
              <a:rPr lang="en-US" dirty="0" smtClean="0"/>
              <a:t>". </a:t>
            </a:r>
            <a:r>
              <a:rPr lang="en-US" dirty="0"/>
              <a:t>Catalonia comprises four provinces: Barcelona, </a:t>
            </a:r>
            <a:r>
              <a:rPr lang="en-US" dirty="0" err="1"/>
              <a:t>Girona</a:t>
            </a:r>
            <a:r>
              <a:rPr lang="en-US" dirty="0"/>
              <a:t>, </a:t>
            </a:r>
            <a:r>
              <a:rPr lang="en-US" dirty="0" err="1"/>
              <a:t>Lleida</a:t>
            </a:r>
            <a:r>
              <a:rPr lang="en-US" dirty="0"/>
              <a:t>, and Tarragona. Its capital and largest city is Barcelona, which is the second largest Spanish city by population after Madrid. Catalonia covers an area of 32,114 km² and has an official population of 7,535,251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/>
              <a:t>In 2008 the regional GDP of Catalonia was €216.9 billion ($314.4 billion), the highest in Spain, and per capita GDP was €30,700 – similar to that of countries such as the United Kingdom or Austria. However, it had the fourth per capita GDP in Spain, considerably behind the Basque Country (€34,100), Madrid (autonomous community) (€34,100) and Navarra (€32,900</a:t>
            </a:r>
            <a:r>
              <a:rPr lang="en-US" dirty="0" smtClean="0"/>
              <a:t>). </a:t>
            </a:r>
            <a:r>
              <a:rPr lang="en-US" dirty="0"/>
              <a:t>In that year, the GDP growth was 3.7%.</a:t>
            </a:r>
          </a:p>
        </p:txBody>
      </p:sp>
      <p:sp>
        <p:nvSpPr>
          <p:cNvPr id="5" name="Oval 4"/>
          <p:cNvSpPr/>
          <p:nvPr/>
        </p:nvSpPr>
        <p:spPr>
          <a:xfrm>
            <a:off x="1772239" y="5297864"/>
            <a:ext cx="527901" cy="33936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8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658" y="0"/>
            <a:ext cx="85725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1287" y="274638"/>
            <a:ext cx="6400751" cy="639762"/>
          </a:xfrm>
        </p:spPr>
        <p:txBody>
          <a:bodyPr/>
          <a:lstStyle/>
          <a:p>
            <a:r>
              <a:rPr lang="en-US" dirty="0" err="1"/>
              <a:t>Girona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86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1143000"/>
          </a:xfrm>
        </p:spPr>
        <p:txBody>
          <a:bodyPr/>
          <a:lstStyle/>
          <a:p>
            <a:r>
              <a:rPr lang="en-US" dirty="0" err="1"/>
              <a:t>Dalí</a:t>
            </a:r>
            <a:r>
              <a:rPr lang="en-US" dirty="0"/>
              <a:t> Museum, </a:t>
            </a:r>
            <a:r>
              <a:rPr lang="en-US" dirty="0" err="1"/>
              <a:t>Figueres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53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56" y="378331"/>
            <a:ext cx="2834342" cy="3269842"/>
          </a:xfrm>
        </p:spPr>
        <p:txBody>
          <a:bodyPr/>
          <a:lstStyle/>
          <a:p>
            <a:r>
              <a:rPr lang="en-US" dirty="0" err="1"/>
              <a:t>Dalí</a:t>
            </a:r>
            <a:r>
              <a:rPr lang="en-US" dirty="0"/>
              <a:t> is buried in a crypt in the </a:t>
            </a:r>
            <a:r>
              <a:rPr lang="en-US" dirty="0" err="1"/>
              <a:t>Teatre-Museu</a:t>
            </a:r>
            <a:r>
              <a:rPr lang="en-US" dirty="0"/>
              <a:t> basement.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5336" y="0"/>
            <a:ext cx="493090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584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61"/>
            <a:ext cx="9144000" cy="6855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6425" cy="856578"/>
          </a:xfrm>
        </p:spPr>
        <p:txBody>
          <a:bodyPr/>
          <a:lstStyle/>
          <a:p>
            <a:r>
              <a:rPr lang="en-US" sz="2400" dirty="0"/>
              <a:t>The Medieval church of </a:t>
            </a:r>
            <a:r>
              <a:rPr lang="en-US" sz="2400" dirty="0" err="1"/>
              <a:t>Sant</a:t>
            </a:r>
            <a:r>
              <a:rPr lang="en-US" sz="2400" dirty="0"/>
              <a:t> </a:t>
            </a:r>
            <a:r>
              <a:rPr lang="en-US" sz="2400" dirty="0" err="1"/>
              <a:t>Climent</a:t>
            </a:r>
            <a:r>
              <a:rPr lang="en-US" sz="2400" dirty="0"/>
              <a:t> in </a:t>
            </a:r>
            <a:r>
              <a:rPr lang="en-US" sz="2400" dirty="0" err="1"/>
              <a:t>Taüll</a:t>
            </a:r>
            <a:r>
              <a:rPr lang="en-US" sz="2400" dirty="0"/>
              <a:t>, located at the foothills of the Pyrenees</a:t>
            </a:r>
          </a:p>
        </p:txBody>
      </p:sp>
    </p:spTree>
    <p:extLst>
      <p:ext uri="{BB962C8B-B14F-4D97-AF65-F5344CB8AC3E}">
        <p14:creationId xmlns:p14="http://schemas.microsoft.com/office/powerpoint/2010/main" val="246117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040" y="0"/>
            <a:ext cx="8226425" cy="786384"/>
          </a:xfrm>
        </p:spPr>
        <p:txBody>
          <a:bodyPr/>
          <a:lstStyle/>
          <a:p>
            <a:r>
              <a:rPr lang="en-US" dirty="0" err="1"/>
              <a:t>Castellfollit</a:t>
            </a:r>
            <a:r>
              <a:rPr lang="en-US" dirty="0"/>
              <a:t> de la Roca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86384"/>
            <a:ext cx="9144000" cy="607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412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935182"/>
          </a:xfrm>
        </p:spPr>
        <p:txBody>
          <a:bodyPr/>
          <a:lstStyle/>
          <a:p>
            <a:r>
              <a:rPr lang="en-US" dirty="0" err="1"/>
              <a:t>Tortosa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35182"/>
            <a:ext cx="9144000" cy="5922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552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844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3"/>
                </a:solidFill>
              </a:rPr>
              <a:t>Calella</a:t>
            </a:r>
            <a:endParaRPr lang="en-U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79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58952"/>
          </a:xfrm>
        </p:spPr>
        <p:txBody>
          <a:bodyPr/>
          <a:lstStyle/>
          <a:p>
            <a:r>
              <a:rPr lang="en-US" dirty="0" err="1"/>
              <a:t>Estartit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58952"/>
            <a:ext cx="9144000" cy="609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718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1017383"/>
          </a:xfrm>
        </p:spPr>
        <p:txBody>
          <a:bodyPr/>
          <a:lstStyle/>
          <a:p>
            <a:r>
              <a:rPr lang="en-US" dirty="0" err="1"/>
              <a:t>Besalu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17383"/>
            <a:ext cx="9144000" cy="5840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891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1017383"/>
          </a:xfrm>
        </p:spPr>
        <p:txBody>
          <a:bodyPr/>
          <a:lstStyle/>
          <a:p>
            <a:r>
              <a:rPr lang="en-US" dirty="0" err="1"/>
              <a:t>Tossa</a:t>
            </a:r>
            <a:r>
              <a:rPr lang="en-US" dirty="0"/>
              <a:t> de Mar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17383"/>
            <a:ext cx="9144000" cy="5840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727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3327"/>
            <a:ext cx="9144000" cy="6904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958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0"/>
            <a:ext cx="8226425" cy="777240"/>
          </a:xfrm>
        </p:spPr>
        <p:txBody>
          <a:bodyPr/>
          <a:lstStyle/>
          <a:p>
            <a:r>
              <a:rPr lang="en-US" dirty="0" err="1"/>
              <a:t>Tossa</a:t>
            </a:r>
            <a:r>
              <a:rPr lang="en-US" dirty="0"/>
              <a:t> de Mar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77240"/>
            <a:ext cx="9144000" cy="608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722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333" y="0"/>
            <a:ext cx="8226425" cy="725864"/>
          </a:xfrm>
        </p:spPr>
        <p:txBody>
          <a:bodyPr/>
          <a:lstStyle/>
          <a:p>
            <a:r>
              <a:rPr lang="en-US" dirty="0" err="1"/>
              <a:t>Tossa</a:t>
            </a:r>
            <a:r>
              <a:rPr lang="en-US" dirty="0"/>
              <a:t> de Mar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77240"/>
            <a:ext cx="9144000" cy="608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754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628651"/>
          </a:xfrm>
        </p:spPr>
        <p:txBody>
          <a:bodyPr/>
          <a:lstStyle/>
          <a:p>
            <a:r>
              <a:rPr lang="en-US" dirty="0"/>
              <a:t>C-16 (highway) - </a:t>
            </a:r>
            <a:r>
              <a:rPr lang="en-US" dirty="0" err="1"/>
              <a:t>Sant</a:t>
            </a:r>
            <a:r>
              <a:rPr lang="en-US" dirty="0"/>
              <a:t> </a:t>
            </a:r>
            <a:r>
              <a:rPr lang="en-US" dirty="0" err="1"/>
              <a:t>Fruitós</a:t>
            </a:r>
            <a:r>
              <a:rPr lang="en-US" dirty="0"/>
              <a:t> (Manresa)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8651"/>
            <a:ext cx="9144000" cy="622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445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54380"/>
          </a:xfrm>
        </p:spPr>
        <p:txBody>
          <a:bodyPr/>
          <a:lstStyle/>
          <a:p>
            <a:r>
              <a:rPr lang="en-US" dirty="0"/>
              <a:t>City of </a:t>
            </a:r>
            <a:r>
              <a:rPr lang="en-US" dirty="0" err="1"/>
              <a:t>Lleida</a:t>
            </a:r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54380"/>
            <a:ext cx="9144000" cy="6103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577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7"/>
            <a:ext cx="3079439" cy="3486657"/>
          </a:xfrm>
        </p:spPr>
        <p:txBody>
          <a:bodyPr/>
          <a:lstStyle/>
          <a:p>
            <a:r>
              <a:rPr lang="en-US" dirty="0"/>
              <a:t>La </a:t>
            </a:r>
            <a:r>
              <a:rPr lang="en-US" dirty="0" err="1"/>
              <a:t>Seu</a:t>
            </a:r>
            <a:r>
              <a:rPr lang="en-US" dirty="0"/>
              <a:t> </a:t>
            </a:r>
            <a:r>
              <a:rPr lang="en-US" dirty="0" err="1"/>
              <a:t>Vella</a:t>
            </a:r>
            <a:r>
              <a:rPr lang="en-US" dirty="0"/>
              <a:t>, </a:t>
            </a:r>
            <a:r>
              <a:rPr lang="en-US" dirty="0" err="1"/>
              <a:t>Lleida</a:t>
            </a:r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7611" y="0"/>
            <a:ext cx="540639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532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Lake of </a:t>
            </a:r>
            <a:r>
              <a:rPr lang="en-US" dirty="0" err="1"/>
              <a:t>Banyoles</a:t>
            </a:r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38468"/>
            <a:ext cx="9144000" cy="4766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341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Barcelona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0007" y="0"/>
            <a:ext cx="38239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358588"/>
            <a:ext cx="9144000" cy="6329083"/>
          </a:xfrm>
        </p:spPr>
        <p:txBody>
          <a:bodyPr/>
          <a:lstStyle/>
          <a:p>
            <a:r>
              <a:rPr lang="en-US" b="1" dirty="0"/>
              <a:t>Barcelona </a:t>
            </a:r>
            <a:r>
              <a:rPr lang="en-US" b="1" dirty="0" smtClean="0"/>
              <a:t>is </a:t>
            </a:r>
            <a:r>
              <a:rPr lang="en-US" b="1" dirty="0"/>
              <a:t>the capital of Catalonia and the second largest city in Spain, after Madrid, with a population of 1,621,537 within its administrative limits on a land area of </a:t>
            </a:r>
            <a:r>
              <a:rPr lang="en-US" b="1" dirty="0" smtClean="0"/>
              <a:t>39 </a:t>
            </a:r>
            <a:r>
              <a:rPr lang="en-US" b="1" dirty="0" err="1"/>
              <a:t>sq</a:t>
            </a:r>
            <a:r>
              <a:rPr lang="en-US" b="1" dirty="0"/>
              <a:t> </a:t>
            </a:r>
            <a:r>
              <a:rPr lang="en-US" b="1" dirty="0" smtClean="0"/>
              <a:t>mi. </a:t>
            </a:r>
            <a:r>
              <a:rPr lang="en-US" b="1" dirty="0"/>
              <a:t>The urban area of Barcelona extends beyond the administrative city limits with a population of between </a:t>
            </a:r>
            <a:r>
              <a:rPr lang="en-US" b="1" dirty="0" smtClean="0"/>
              <a:t>4,200,000 </a:t>
            </a:r>
            <a:r>
              <a:rPr lang="en-US" b="1" dirty="0"/>
              <a:t>and </a:t>
            </a:r>
            <a:r>
              <a:rPr lang="en-US" b="1" dirty="0" smtClean="0"/>
              <a:t>4,500,000 </a:t>
            </a:r>
            <a:r>
              <a:rPr lang="en-US" b="1" dirty="0"/>
              <a:t>within an area of 803 km2 (310 </a:t>
            </a:r>
            <a:r>
              <a:rPr lang="en-US" b="1" dirty="0" err="1"/>
              <a:t>sq</a:t>
            </a:r>
            <a:r>
              <a:rPr lang="en-US" b="1" dirty="0"/>
              <a:t> mi</a:t>
            </a:r>
            <a:r>
              <a:rPr lang="en-US" b="1" dirty="0" smtClean="0"/>
              <a:t>), </a:t>
            </a:r>
            <a:r>
              <a:rPr lang="en-US" b="1" dirty="0"/>
              <a:t>being the sixth-most populous urban area in the European Union after Paris, London, the Ruhr, Madrid and Milan. About five </a:t>
            </a:r>
            <a:r>
              <a:rPr lang="en-US" b="1" dirty="0" smtClean="0"/>
              <a:t>million people </a:t>
            </a:r>
            <a:r>
              <a:rPr lang="en-US" b="1" dirty="0"/>
              <a:t>live in the Barcelona metropolitan area. It is also Europe's largest metropolis on the Mediterranean Sea. It is the main component of an administrative area of Greater Barcelona, with a population of 3,218,071 in an area of 636 km² (density 5,060 </a:t>
            </a:r>
            <a:r>
              <a:rPr lang="en-US" b="1" dirty="0" err="1"/>
              <a:t>hab</a:t>
            </a:r>
            <a:r>
              <a:rPr lang="en-US" b="1" dirty="0"/>
              <a:t>/km²). It is located on the Mediterranean coast between the mouths of the rivers </a:t>
            </a:r>
            <a:r>
              <a:rPr lang="en-US" b="1" dirty="0" err="1"/>
              <a:t>Llobregat</a:t>
            </a:r>
            <a:r>
              <a:rPr lang="en-US" b="1" dirty="0"/>
              <a:t> and </a:t>
            </a:r>
            <a:r>
              <a:rPr lang="en-US" b="1" dirty="0" err="1"/>
              <a:t>Besòs</a:t>
            </a:r>
            <a:r>
              <a:rPr lang="en-US" b="1" dirty="0"/>
              <a:t> and is bounded to the west by the Serra de </a:t>
            </a:r>
            <a:r>
              <a:rPr lang="en-US" b="1" dirty="0" err="1"/>
              <a:t>Collserola</a:t>
            </a:r>
            <a:r>
              <a:rPr lang="en-US" b="1" dirty="0"/>
              <a:t> ridge </a:t>
            </a:r>
            <a:r>
              <a:rPr lang="en-US" b="1" dirty="0" smtClean="0"/>
              <a:t>(1,680 </a:t>
            </a:r>
            <a:r>
              <a:rPr lang="en-US" b="1" dirty="0" err="1"/>
              <a:t>ft</a:t>
            </a:r>
            <a:r>
              <a:rPr lang="en-US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2122877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7417"/>
            <a:ext cx="9144000" cy="6464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16461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61"/>
            <a:ext cx="9144000" cy="6855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2861"/>
            <a:ext cx="8226425" cy="845551"/>
          </a:xfrm>
        </p:spPr>
        <p:txBody>
          <a:bodyPr/>
          <a:lstStyle/>
          <a:p>
            <a:r>
              <a:rPr lang="en-US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Barcelona</a:t>
            </a:r>
            <a:endParaRPr lang="en-US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066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865748" cy="2102177"/>
          </a:xfrm>
        </p:spPr>
        <p:txBody>
          <a:bodyPr/>
          <a:lstStyle/>
          <a:p>
            <a:r>
              <a:rPr lang="en-US" dirty="0" smtClean="0"/>
              <a:t>Provinces of Catalonia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4789" y="-24956"/>
            <a:ext cx="7183224" cy="696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24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-1"/>
            <a:ext cx="8226425" cy="681319"/>
          </a:xfrm>
        </p:spPr>
        <p:txBody>
          <a:bodyPr/>
          <a:lstStyle/>
          <a:p>
            <a:r>
              <a:rPr lang="en-US" dirty="0"/>
              <a:t>view from </a:t>
            </a:r>
            <a:r>
              <a:rPr lang="en-US" dirty="0" err="1"/>
              <a:t>Tibidabo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8462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0"/>
            <a:ext cx="8226425" cy="921434"/>
          </a:xfrm>
        </p:spPr>
        <p:txBody>
          <a:bodyPr/>
          <a:lstStyle/>
          <a:p>
            <a:r>
              <a:rPr lang="en-US" sz="2800" b="1" dirty="0" err="1"/>
              <a:t>Sagrat</a:t>
            </a:r>
            <a:r>
              <a:rPr lang="en-US" sz="2800" b="1" dirty="0"/>
              <a:t> </a:t>
            </a:r>
            <a:r>
              <a:rPr lang="en-US" sz="2800" b="1" dirty="0" err="1"/>
              <a:t>Cor</a:t>
            </a:r>
            <a:r>
              <a:rPr lang="en-US" sz="2800" b="1" dirty="0"/>
              <a:t> located on the summit of Mount </a:t>
            </a:r>
            <a:r>
              <a:rPr lang="en-US" sz="2800" b="1" dirty="0" err="1"/>
              <a:t>Tibidabo</a:t>
            </a:r>
            <a:r>
              <a:rPr lang="en-US" sz="2800" b="1" dirty="0"/>
              <a:t> -  Barcelona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921434"/>
            <a:ext cx="9144000" cy="5936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92640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91085"/>
            <a:ext cx="9144000" cy="610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83707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7399" y="0"/>
            <a:ext cx="6316662" cy="786384"/>
          </a:xfrm>
        </p:spPr>
        <p:txBody>
          <a:bodyPr/>
          <a:lstStyle/>
          <a:p>
            <a:r>
              <a:rPr lang="en-US" dirty="0"/>
              <a:t>Plaza de </a:t>
            </a:r>
            <a:r>
              <a:rPr lang="en-US" dirty="0" err="1"/>
              <a:t>España</a:t>
            </a:r>
            <a:r>
              <a:rPr lang="en-US" dirty="0"/>
              <a:t> - Barcelona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86384"/>
            <a:ext cx="9144000" cy="607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59317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0431" y="0"/>
            <a:ext cx="6316662" cy="765268"/>
          </a:xfrm>
        </p:spPr>
        <p:txBody>
          <a:bodyPr/>
          <a:lstStyle/>
          <a:p>
            <a:r>
              <a:rPr lang="en-US" dirty="0"/>
              <a:t>Port of Barcelona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8096"/>
            <a:ext cx="9144000" cy="6089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34412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81114"/>
            <a:ext cx="9144000" cy="4123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99816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2382013" cy="3339419"/>
          </a:xfrm>
        </p:spPr>
        <p:txBody>
          <a:bodyPr/>
          <a:lstStyle/>
          <a:p>
            <a:r>
              <a:rPr lang="en-US" dirty="0"/>
              <a:t>Christopher </a:t>
            </a:r>
            <a:r>
              <a:rPr lang="en-US" dirty="0" err="1"/>
              <a:t>Colombus</a:t>
            </a:r>
            <a:r>
              <a:rPr lang="en-US" dirty="0"/>
              <a:t> statue at the port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2013" y="1"/>
            <a:ext cx="67619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29187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455886" cy="4223657"/>
          </a:xfrm>
        </p:spPr>
        <p:txBody>
          <a:bodyPr/>
          <a:lstStyle/>
          <a:p>
            <a:r>
              <a:rPr lang="en-US" dirty="0" err="1"/>
              <a:t>Barceloneta</a:t>
            </a:r>
            <a:r>
              <a:rPr lang="en-US" dirty="0"/>
              <a:t> (Rebecca Horn's Homage to </a:t>
            </a:r>
            <a:r>
              <a:rPr lang="en-US" dirty="0" err="1"/>
              <a:t>Barceloneta</a:t>
            </a:r>
            <a:r>
              <a:rPr lang="en-US" dirty="0"/>
              <a:t>)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6572" y="1"/>
            <a:ext cx="45674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13555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3946705" cy="2911622"/>
          </a:xfrm>
        </p:spPr>
        <p:txBody>
          <a:bodyPr/>
          <a:lstStyle/>
          <a:p>
            <a:r>
              <a:rPr lang="en-US" dirty="0" err="1" smtClean="0"/>
              <a:t>Agbar</a:t>
            </a:r>
            <a:r>
              <a:rPr lang="en-US" dirty="0" smtClean="0"/>
              <a:t> Tower, </a:t>
            </a:r>
            <a:r>
              <a:rPr lang="en-US" dirty="0"/>
              <a:t>Barcelona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3146" y="-1"/>
            <a:ext cx="4590854" cy="688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397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7338" y="0"/>
            <a:ext cx="6316662" cy="609600"/>
          </a:xfrm>
        </p:spPr>
        <p:txBody>
          <a:bodyPr/>
          <a:lstStyle/>
          <a:p>
            <a:r>
              <a:rPr lang="en-US" dirty="0"/>
              <a:t>Ice tower - Barcelona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8651"/>
            <a:ext cx="9144000" cy="622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5929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102" y="274638"/>
            <a:ext cx="2476123" cy="3637486"/>
          </a:xfrm>
        </p:spPr>
        <p:txBody>
          <a:bodyPr/>
          <a:lstStyle/>
          <a:p>
            <a:r>
              <a:rPr lang="en-US" dirty="0"/>
              <a:t>NASA Satellite </a:t>
            </a:r>
            <a:r>
              <a:rPr lang="en-US" dirty="0" smtClean="0"/>
              <a:t>View of Catalonia</a:t>
            </a:r>
            <a:endParaRPr lang="en-U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6718" y="0"/>
            <a:ext cx="64572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552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4" y="274638"/>
            <a:ext cx="3569632" cy="3269840"/>
          </a:xfrm>
        </p:spPr>
        <p:txBody>
          <a:bodyPr/>
          <a:lstStyle/>
          <a:p>
            <a:r>
              <a:rPr lang="en-US" dirty="0" err="1"/>
              <a:t>Carrer</a:t>
            </a:r>
            <a:r>
              <a:rPr lang="en-US" dirty="0"/>
              <a:t> del </a:t>
            </a:r>
            <a:r>
              <a:rPr lang="en-US" dirty="0" err="1"/>
              <a:t>Bisbe</a:t>
            </a:r>
            <a:r>
              <a:rPr lang="en-US" dirty="0"/>
              <a:t> (Bishop Street) in Barcelona's Gothic Quarter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3649" y="0"/>
            <a:ext cx="498035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387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6212" y="1"/>
            <a:ext cx="4437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34609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2068"/>
            <a:ext cx="9144000" cy="6446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08096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2890"/>
            <a:ext cx="9144000" cy="6332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3999" cy="1143000"/>
          </a:xfrm>
        </p:spPr>
        <p:txBody>
          <a:bodyPr/>
          <a:lstStyle/>
          <a:p>
            <a:pPr algn="ctr"/>
            <a:r>
              <a:rPr lang="en-US" dirty="0" smtClean="0"/>
              <a:t>National Museum of Catalonian Art, Barcelona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01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7029"/>
          </a:xfrm>
        </p:spPr>
        <p:txBody>
          <a:bodyPr/>
          <a:lstStyle/>
          <a:p>
            <a:r>
              <a:rPr lang="en-US" sz="2800" b="1" dirty="0"/>
              <a:t>Palau National(National Art Museum of Catalonia)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0352"/>
            <a:ext cx="9144000" cy="6327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85122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3513" y="274638"/>
            <a:ext cx="6316662" cy="639762"/>
          </a:xfrm>
        </p:spPr>
        <p:txBody>
          <a:bodyPr/>
          <a:lstStyle/>
          <a:p>
            <a:r>
              <a:rPr lang="en-US" dirty="0"/>
              <a:t>Palau </a:t>
            </a:r>
            <a:r>
              <a:rPr lang="en-US" dirty="0" smtClean="0"/>
              <a:t>National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5351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12" y="0"/>
            <a:ext cx="9020175" cy="675621"/>
          </a:xfrm>
        </p:spPr>
        <p:txBody>
          <a:bodyPr/>
          <a:lstStyle/>
          <a:p>
            <a:r>
              <a:rPr lang="en-US" dirty="0"/>
              <a:t>Arena square - Barcelona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86384"/>
            <a:ext cx="9144000" cy="607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62470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7338" y="0"/>
            <a:ext cx="6316662" cy="768096"/>
          </a:xfrm>
        </p:spPr>
        <p:txBody>
          <a:bodyPr/>
          <a:lstStyle/>
          <a:p>
            <a:r>
              <a:rPr lang="en-US" dirty="0" smtClean="0"/>
              <a:t>National Museum</a:t>
            </a:r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8096"/>
            <a:ext cx="9144000" cy="6089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83817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025" y="1"/>
            <a:ext cx="8816975" cy="393192"/>
          </a:xfrm>
        </p:spPr>
        <p:txBody>
          <a:bodyPr/>
          <a:lstStyle/>
          <a:p>
            <a:r>
              <a:rPr lang="en-US" sz="2400" b="1" dirty="0"/>
              <a:t>Joan </a:t>
            </a:r>
            <a:r>
              <a:rPr lang="en-US" sz="2400" b="1" dirty="0" err="1"/>
              <a:t>Miro</a:t>
            </a:r>
            <a:r>
              <a:rPr lang="en-US" sz="2400" b="1" dirty="0"/>
              <a:t> Foundation in Barcelona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93192"/>
            <a:ext cx="9144000" cy="6464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8821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8028" y="0"/>
            <a:ext cx="6316662" cy="859536"/>
          </a:xfrm>
        </p:spPr>
        <p:txBody>
          <a:bodyPr/>
          <a:lstStyle/>
          <a:p>
            <a:r>
              <a:rPr lang="en-US" dirty="0"/>
              <a:t>Palace of Catalan Music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59536"/>
            <a:ext cx="9144000" cy="5998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4497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Areas where Catalan is spoken in yellow, Basque Country in green, and rest of Spain in pink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50377"/>
            <a:ext cx="9144000" cy="5779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897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9496"/>
            <a:ext cx="4617720" cy="1143000"/>
          </a:xfrm>
        </p:spPr>
        <p:txBody>
          <a:bodyPr/>
          <a:lstStyle/>
          <a:p>
            <a:r>
              <a:rPr lang="en-US" dirty="0"/>
              <a:t>Palace of Catalan Music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7720" y="0"/>
            <a:ext cx="45262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94987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315" y="0"/>
            <a:ext cx="8572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3513" y="274638"/>
            <a:ext cx="6316662" cy="451076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Palace of Catalan Music inner</a:t>
            </a:r>
          </a:p>
        </p:txBody>
      </p:sp>
    </p:spTree>
    <p:extLst>
      <p:ext uri="{BB962C8B-B14F-4D97-AF65-F5344CB8AC3E}">
        <p14:creationId xmlns:p14="http://schemas.microsoft.com/office/powerpoint/2010/main" val="27033065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627" y="0"/>
            <a:ext cx="6316662" cy="755583"/>
          </a:xfrm>
        </p:spPr>
        <p:txBody>
          <a:bodyPr/>
          <a:lstStyle/>
          <a:p>
            <a:r>
              <a:rPr lang="pt-BR" dirty="0"/>
              <a:t>Museu de Cera - Wax Museum</a:t>
            </a:r>
            <a:endParaRPr 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55583"/>
            <a:ext cx="9144000" cy="6102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04199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62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Park </a:t>
            </a:r>
            <a:r>
              <a:rPr lang="en-US" dirty="0" err="1" smtClean="0"/>
              <a:t>Güell</a:t>
            </a:r>
            <a:r>
              <a:rPr lang="en-US" dirty="0" smtClean="0"/>
              <a:t>, Barcelona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48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858" y="6267152"/>
            <a:ext cx="7960632" cy="581705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Hospital de </a:t>
            </a:r>
            <a:r>
              <a:rPr lang="en-US" b="1" dirty="0" err="1">
                <a:solidFill>
                  <a:schemeClr val="bg1"/>
                </a:solidFill>
              </a:rPr>
              <a:t>Sant</a:t>
            </a:r>
            <a:r>
              <a:rPr lang="en-US" b="1" dirty="0">
                <a:solidFill>
                  <a:schemeClr val="bg1"/>
                </a:solidFill>
              </a:rPr>
              <a:t> Pau in Barcelona</a:t>
            </a:r>
          </a:p>
        </p:txBody>
      </p:sp>
    </p:spTree>
    <p:extLst>
      <p:ext uri="{BB962C8B-B14F-4D97-AF65-F5344CB8AC3E}">
        <p14:creationId xmlns:p14="http://schemas.microsoft.com/office/powerpoint/2010/main" val="11361798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3456511" cy="2958756"/>
          </a:xfrm>
        </p:spPr>
        <p:txBody>
          <a:bodyPr/>
          <a:lstStyle/>
          <a:p>
            <a:r>
              <a:rPr lang="en-US" dirty="0"/>
              <a:t>Cathedral of Saint </a:t>
            </a:r>
            <a:r>
              <a:rPr lang="en-US" dirty="0" err="1"/>
              <a:t>Eulàlia</a:t>
            </a:r>
            <a:r>
              <a:rPr lang="en-US"/>
              <a:t>, Barcelona</a:t>
            </a:r>
            <a:endParaRPr lang="en-US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4575" y="0"/>
            <a:ext cx="50894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291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9970" y="0"/>
            <a:ext cx="6316662" cy="804672"/>
          </a:xfrm>
        </p:spPr>
        <p:txBody>
          <a:bodyPr/>
          <a:lstStyle/>
          <a:p>
            <a:r>
              <a:rPr lang="en-US" dirty="0"/>
              <a:t>Santa Maria del Mar - Barcelona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04672"/>
            <a:ext cx="9144000" cy="6053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62737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5456" y="0"/>
            <a:ext cx="6316662" cy="668791"/>
          </a:xfrm>
        </p:spPr>
        <p:txBody>
          <a:bodyPr/>
          <a:lstStyle/>
          <a:p>
            <a:r>
              <a:rPr lang="en-US" dirty="0"/>
              <a:t>Montserrat monastery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58952"/>
            <a:ext cx="9144000" cy="609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85947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525625" cy="1143000"/>
          </a:xfrm>
        </p:spPr>
        <p:txBody>
          <a:bodyPr/>
          <a:lstStyle/>
          <a:p>
            <a:r>
              <a:rPr lang="en-US" dirty="0" smtClean="0"/>
              <a:t>Catalonian Parliament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9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4" y="274638"/>
            <a:ext cx="3352816" cy="2751366"/>
          </a:xfrm>
        </p:spPr>
        <p:txBody>
          <a:bodyPr/>
          <a:lstStyle/>
          <a:p>
            <a:r>
              <a:rPr lang="en-US" dirty="0" smtClean="0"/>
              <a:t>Catalonian Palace </a:t>
            </a:r>
            <a:r>
              <a:rPr lang="en-US" smtClean="0"/>
              <a:t>of Justice</a:t>
            </a:r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224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 of </a:t>
            </a:r>
            <a:r>
              <a:rPr lang="en-US" dirty="0" err="1" smtClean="0"/>
              <a:t>Tossa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19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8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4485" y="114981"/>
            <a:ext cx="6316662" cy="494619"/>
          </a:xfrm>
        </p:spPr>
        <p:txBody>
          <a:bodyPr/>
          <a:lstStyle/>
          <a:p>
            <a:r>
              <a:rPr lang="en-US" dirty="0"/>
              <a:t>Greek Theatre - Barcelona</a:t>
            </a:r>
          </a:p>
        </p:txBody>
      </p:sp>
    </p:spTree>
    <p:extLst>
      <p:ext uri="{BB962C8B-B14F-4D97-AF65-F5344CB8AC3E}">
        <p14:creationId xmlns:p14="http://schemas.microsoft.com/office/powerpoint/2010/main" val="134472501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8096"/>
            <a:ext cx="9144000" cy="6089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1795" y="0"/>
            <a:ext cx="6316662" cy="768096"/>
          </a:xfrm>
        </p:spPr>
        <p:txBody>
          <a:bodyPr/>
          <a:lstStyle/>
          <a:p>
            <a:r>
              <a:rPr lang="en-US" dirty="0"/>
              <a:t>Bullring of Barcelona</a:t>
            </a:r>
          </a:p>
        </p:txBody>
      </p:sp>
    </p:spTree>
    <p:extLst>
      <p:ext uri="{BB962C8B-B14F-4D97-AF65-F5344CB8AC3E}">
        <p14:creationId xmlns:p14="http://schemas.microsoft.com/office/powerpoint/2010/main" val="387398521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7338" y="0"/>
            <a:ext cx="6316662" cy="645459"/>
          </a:xfrm>
        </p:spPr>
        <p:txBody>
          <a:bodyPr/>
          <a:lstStyle/>
          <a:p>
            <a:r>
              <a:rPr lang="en-US" dirty="0"/>
              <a:t>Triumph </a:t>
            </a:r>
            <a:r>
              <a:rPr lang="en-US" dirty="0" smtClean="0"/>
              <a:t>arch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8096"/>
            <a:ext cx="9144000" cy="6089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875376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196" y="0"/>
            <a:ext cx="874744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86521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229" y="274638"/>
            <a:ext cx="8787946" cy="1143000"/>
          </a:xfrm>
        </p:spPr>
        <p:txBody>
          <a:bodyPr/>
          <a:lstStyle/>
          <a:p>
            <a:r>
              <a:rPr lang="en-US" dirty="0"/>
              <a:t>Interesting house 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5554" y="-33261"/>
            <a:ext cx="5168446" cy="6891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018164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8685" y="1"/>
            <a:ext cx="3280229" cy="1001486"/>
          </a:xfrm>
        </p:spPr>
        <p:txBody>
          <a:bodyPr/>
          <a:lstStyle/>
          <a:p>
            <a:r>
              <a:rPr lang="en-US" dirty="0" smtClean="0"/>
              <a:t>Nice Buildings in Barcelona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30224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40393"/>
            <a:ext cx="91440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956062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6991" y="1"/>
            <a:ext cx="49155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843299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48229"/>
          </a:xfrm>
        </p:spPr>
        <p:txBody>
          <a:bodyPr/>
          <a:lstStyle/>
          <a:p>
            <a:r>
              <a:rPr lang="en-US" sz="2800" b="1" dirty="0" err="1"/>
              <a:t>Passeig</a:t>
            </a:r>
            <a:r>
              <a:rPr lang="en-US" sz="2800" b="1" dirty="0"/>
              <a:t> de </a:t>
            </a:r>
            <a:r>
              <a:rPr lang="en-US" sz="2800" b="1" dirty="0" err="1"/>
              <a:t>Gràcia</a:t>
            </a:r>
            <a:r>
              <a:rPr lang="en-US" sz="2800" b="1" dirty="0"/>
              <a:t> is one of the major avenues in Barcelona (regarded as the most expensive street in Barcelona and second in Spain.)</a:t>
            </a:r>
          </a:p>
        </p:txBody>
      </p:sp>
    </p:spTree>
    <p:extLst>
      <p:ext uri="{BB962C8B-B14F-4D97-AF65-F5344CB8AC3E}">
        <p14:creationId xmlns:p14="http://schemas.microsoft.com/office/powerpoint/2010/main" val="321554867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9684" y="5715000"/>
            <a:ext cx="6316662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Magical fountain - Barcelona</a:t>
            </a:r>
          </a:p>
        </p:txBody>
      </p:sp>
    </p:spTree>
    <p:extLst>
      <p:ext uri="{BB962C8B-B14F-4D97-AF65-F5344CB8AC3E}">
        <p14:creationId xmlns:p14="http://schemas.microsoft.com/office/powerpoint/2010/main" val="2835449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 de </a:t>
            </a:r>
            <a:r>
              <a:rPr lang="en-US" dirty="0" err="1"/>
              <a:t>Creus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23613"/>
            <a:ext cx="9144000" cy="4158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095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3513" y="274638"/>
            <a:ext cx="6316662" cy="581705"/>
          </a:xfrm>
        </p:spPr>
        <p:txBody>
          <a:bodyPr/>
          <a:lstStyle/>
          <a:p>
            <a:r>
              <a:rPr lang="en-US" dirty="0"/>
              <a:t>The oldest park of Barcelona</a:t>
            </a:r>
          </a:p>
        </p:txBody>
      </p:sp>
    </p:spTree>
    <p:extLst>
      <p:ext uri="{BB962C8B-B14F-4D97-AF65-F5344CB8AC3E}">
        <p14:creationId xmlns:p14="http://schemas.microsoft.com/office/powerpoint/2010/main" val="252172179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3513" y="274638"/>
            <a:ext cx="6316662" cy="596219"/>
          </a:xfrm>
        </p:spPr>
        <p:txBody>
          <a:bodyPr/>
          <a:lstStyle/>
          <a:p>
            <a:r>
              <a:rPr lang="en-US" dirty="0" err="1"/>
              <a:t>Parc</a:t>
            </a:r>
            <a:r>
              <a:rPr lang="en-US" dirty="0"/>
              <a:t> de la </a:t>
            </a:r>
            <a:r>
              <a:rPr lang="en-US" dirty="0" err="1"/>
              <a:t>Ciutadella</a:t>
            </a:r>
            <a:endParaRPr lang="en-US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00100"/>
            <a:ext cx="9163050" cy="605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81875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6349"/>
            <a:ext cx="9144000" cy="6791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5715001"/>
            <a:ext cx="9144000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Marble sculpture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Queen Maria Christina</a:t>
            </a:r>
          </a:p>
        </p:txBody>
      </p:sp>
    </p:spTree>
    <p:extLst>
      <p:ext uri="{BB962C8B-B14F-4D97-AF65-F5344CB8AC3E}">
        <p14:creationId xmlns:p14="http://schemas.microsoft.com/office/powerpoint/2010/main" val="25850969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3513" y="274638"/>
            <a:ext cx="6316662" cy="697819"/>
          </a:xfrm>
        </p:spPr>
        <p:txBody>
          <a:bodyPr/>
          <a:lstStyle/>
          <a:p>
            <a:r>
              <a:rPr lang="en-US" dirty="0"/>
              <a:t>Villa </a:t>
            </a:r>
            <a:r>
              <a:rPr lang="en-US" dirty="0" err="1"/>
              <a:t>Olímpica</a:t>
            </a:r>
            <a:r>
              <a:rPr lang="en-US" dirty="0"/>
              <a:t> - Barcelona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3803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047155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0613" y="-19050"/>
            <a:ext cx="6316662" cy="672193"/>
          </a:xfrm>
        </p:spPr>
        <p:txBody>
          <a:bodyPr/>
          <a:lstStyle/>
          <a:p>
            <a:r>
              <a:rPr lang="en-US" dirty="0"/>
              <a:t>Villa </a:t>
            </a:r>
            <a:r>
              <a:rPr lang="en-US" dirty="0" err="1"/>
              <a:t>Olímpica</a:t>
            </a:r>
            <a:r>
              <a:rPr lang="en-US" dirty="0"/>
              <a:t> - Barcelona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15532"/>
            <a:ext cx="9144000" cy="6042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878287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7338" y="0"/>
            <a:ext cx="6316662" cy="1143000"/>
          </a:xfrm>
        </p:spPr>
        <p:txBody>
          <a:bodyPr/>
          <a:lstStyle/>
          <a:p>
            <a:r>
              <a:rPr lang="en-US" dirty="0"/>
              <a:t>The Olympic Stadium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43584"/>
            <a:ext cx="9144000" cy="561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65214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499" y="274637"/>
            <a:ext cx="3876675" cy="2091191"/>
          </a:xfrm>
        </p:spPr>
        <p:txBody>
          <a:bodyPr/>
          <a:lstStyle/>
          <a:p>
            <a:r>
              <a:rPr lang="en-US" dirty="0" err="1"/>
              <a:t>Telefonica</a:t>
            </a:r>
            <a:r>
              <a:rPr lang="en-US" dirty="0"/>
              <a:t> tower-Olympic stadium garden - Barcelona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343627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632" y="1"/>
            <a:ext cx="814959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588" y="0"/>
            <a:ext cx="8226425" cy="763571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Barcelona airport tower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57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Sagrada</a:t>
            </a:r>
            <a:r>
              <a:rPr lang="en-US" dirty="0"/>
              <a:t> </a:t>
            </a:r>
            <a:r>
              <a:rPr lang="en-US" dirty="0" err="1"/>
              <a:t>Familia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9250" y="2233750"/>
            <a:ext cx="7772400" cy="1938020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Basílica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Temple </a:t>
            </a:r>
            <a:r>
              <a:rPr lang="en-US" dirty="0" err="1"/>
              <a:t>Expiatori</a:t>
            </a:r>
            <a:r>
              <a:rPr lang="en-US" dirty="0"/>
              <a:t> de la </a:t>
            </a:r>
            <a:r>
              <a:rPr lang="en-US" dirty="0" err="1"/>
              <a:t>Sagrada</a:t>
            </a:r>
            <a:r>
              <a:rPr lang="en-US" dirty="0"/>
              <a:t> </a:t>
            </a:r>
            <a:r>
              <a:rPr lang="en-US" dirty="0" err="1"/>
              <a:t>Família</a:t>
            </a:r>
            <a:r>
              <a:rPr lang="en-US" dirty="0"/>
              <a:t>, commonly known as the </a:t>
            </a:r>
            <a:r>
              <a:rPr lang="en-US" dirty="0" err="1"/>
              <a:t>Sagrada</a:t>
            </a:r>
            <a:r>
              <a:rPr lang="en-US" dirty="0"/>
              <a:t> </a:t>
            </a:r>
            <a:r>
              <a:rPr lang="en-US" dirty="0" err="1"/>
              <a:t>Família</a:t>
            </a:r>
            <a:r>
              <a:rPr lang="en-US" dirty="0"/>
              <a:t>, is a large Roman Catholic church in Barcelona, Catalonia, Spain, designed by Catalan architect </a:t>
            </a:r>
            <a:r>
              <a:rPr lang="en-US" dirty="0" err="1"/>
              <a:t>Antoni</a:t>
            </a:r>
            <a:r>
              <a:rPr lang="en-US" dirty="0"/>
              <a:t> </a:t>
            </a:r>
            <a:r>
              <a:rPr lang="en-US" dirty="0" err="1"/>
              <a:t>Gaudí</a:t>
            </a:r>
            <a:r>
              <a:rPr lang="en-US" dirty="0"/>
              <a:t> (1852–1926). Although incomplete, the church is a UNESCO World Heritage Site.</a:t>
            </a:r>
          </a:p>
        </p:txBody>
      </p:sp>
    </p:spTree>
    <p:extLst>
      <p:ext uri="{BB962C8B-B14F-4D97-AF65-F5344CB8AC3E}">
        <p14:creationId xmlns:p14="http://schemas.microsoft.com/office/powerpoint/2010/main" val="414487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040" y="0"/>
            <a:ext cx="7574616" cy="687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95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40664"/>
          </a:xfrm>
        </p:spPr>
        <p:txBody>
          <a:bodyPr/>
          <a:lstStyle/>
          <a:p>
            <a:r>
              <a:rPr lang="en-US" dirty="0"/>
              <a:t>Bay </a:t>
            </a:r>
            <a:r>
              <a:rPr lang="en-US" dirty="0" err="1"/>
              <a:t>Cadaques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40664"/>
            <a:ext cx="9144000" cy="6117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409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0"/>
            <a:ext cx="8226425" cy="757328"/>
          </a:xfrm>
        </p:spPr>
        <p:txBody>
          <a:bodyPr/>
          <a:lstStyle/>
          <a:p>
            <a:r>
              <a:rPr lang="en-US" dirty="0" err="1"/>
              <a:t>Antoni</a:t>
            </a:r>
            <a:r>
              <a:rPr lang="en-US" dirty="0"/>
              <a:t> </a:t>
            </a:r>
            <a:r>
              <a:rPr lang="en-US" dirty="0" err="1"/>
              <a:t>Gaudí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Cornet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822960"/>
            <a:ext cx="8226425" cy="5891349"/>
          </a:xfrm>
        </p:spPr>
        <p:txBody>
          <a:bodyPr/>
          <a:lstStyle/>
          <a:p>
            <a:r>
              <a:rPr lang="en-US" dirty="0"/>
              <a:t>(25 June 1852–10 June 1926) was a Spanish Catalan architect and figurehead of Catalan Modernism. </a:t>
            </a:r>
            <a:r>
              <a:rPr lang="en-US" dirty="0" err="1"/>
              <a:t>Gaudí's</a:t>
            </a:r>
            <a:r>
              <a:rPr lang="en-US" dirty="0"/>
              <a:t> works reflect his highly individual and distinctive style and are largely concentrated in the Catalan capital of Barcelona, notably his magnum opus, the </a:t>
            </a:r>
            <a:r>
              <a:rPr lang="en-US" dirty="0" err="1"/>
              <a:t>Sagrada</a:t>
            </a:r>
            <a:r>
              <a:rPr lang="en-US" dirty="0"/>
              <a:t> </a:t>
            </a:r>
            <a:r>
              <a:rPr lang="en-US" dirty="0" err="1"/>
              <a:t>Família</a:t>
            </a:r>
            <a:r>
              <a:rPr lang="en-US" dirty="0"/>
              <a:t>.</a:t>
            </a:r>
          </a:p>
          <a:p>
            <a:r>
              <a:rPr lang="en-US" dirty="0"/>
              <a:t>Much of </a:t>
            </a:r>
            <a:r>
              <a:rPr lang="en-US" dirty="0" err="1"/>
              <a:t>Gaudí's</a:t>
            </a:r>
            <a:r>
              <a:rPr lang="en-US" dirty="0"/>
              <a:t> work was marked by his four life passions: architecture, nature, religion and love for Catalonia. </a:t>
            </a:r>
            <a:r>
              <a:rPr lang="en-US" dirty="0" err="1"/>
              <a:t>Gaudí</a:t>
            </a:r>
            <a:r>
              <a:rPr lang="en-US" dirty="0"/>
              <a:t> studied every detail of his creations, integrating into his architecture a series of crafts in which he was skilled: ceramics, stained glass, wrought ironwork forging and carpentry. He introduced new techniques in the treatment of materials, such as </a:t>
            </a:r>
            <a:r>
              <a:rPr lang="en-US" dirty="0" err="1"/>
              <a:t>trencadís</a:t>
            </a:r>
            <a:r>
              <a:rPr lang="en-US" dirty="0"/>
              <a:t>, made of waste ceramic pieces.</a:t>
            </a:r>
          </a:p>
        </p:txBody>
      </p:sp>
    </p:spTree>
    <p:extLst>
      <p:ext uri="{BB962C8B-B14F-4D97-AF65-F5344CB8AC3E}">
        <p14:creationId xmlns:p14="http://schemas.microsoft.com/office/powerpoint/2010/main" val="313851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6397" y="0"/>
            <a:ext cx="45674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300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4503" y="91440"/>
            <a:ext cx="9039497" cy="6557554"/>
          </a:xfrm>
        </p:spPr>
        <p:txBody>
          <a:bodyPr/>
          <a:lstStyle/>
          <a:p>
            <a:r>
              <a:rPr lang="en-US" dirty="0"/>
              <a:t>After a few years under the influence of neo-Gothic art and Oriental techniques, </a:t>
            </a:r>
            <a:r>
              <a:rPr lang="en-US" dirty="0" err="1"/>
              <a:t>Gaudí</a:t>
            </a:r>
            <a:r>
              <a:rPr lang="en-US" dirty="0"/>
              <a:t> became part of the Catalan </a:t>
            </a:r>
            <a:r>
              <a:rPr lang="en-US" dirty="0" err="1"/>
              <a:t>Modernista</a:t>
            </a:r>
            <a:r>
              <a:rPr lang="en-US" dirty="0"/>
              <a:t> movement which was reaching its peak in the late 19th and early 20th centuries. His work transcended mainstream </a:t>
            </a:r>
            <a:r>
              <a:rPr lang="en-US" dirty="0" err="1"/>
              <a:t>Modernisme</a:t>
            </a:r>
            <a:r>
              <a:rPr lang="en-US" dirty="0"/>
              <a:t>, culminating in an organic style inspired by nature. </a:t>
            </a:r>
            <a:r>
              <a:rPr lang="en-US" dirty="0" err="1"/>
              <a:t>Gaudí</a:t>
            </a:r>
            <a:r>
              <a:rPr lang="en-US" dirty="0"/>
              <a:t> rarely drew detailed plans of his works, instead preferring to create them as three-dimensional scale models and molding the details as he was conceiving them</a:t>
            </a:r>
            <a:r>
              <a:rPr lang="en-US" dirty="0" smtClean="0"/>
              <a:t>. </a:t>
            </a:r>
            <a:r>
              <a:rPr lang="en-US" dirty="0" err="1" smtClean="0"/>
              <a:t>Gaudí’s</a:t>
            </a:r>
            <a:r>
              <a:rPr lang="en-US" dirty="0" smtClean="0"/>
              <a:t> </a:t>
            </a:r>
            <a:r>
              <a:rPr lang="en-US" dirty="0"/>
              <a:t>work enjoys widespread international appeal and many studies are devoted to understanding his architecture. Today, his work finds admirers among architects and the general public alike. His masterpiece, the still-uncompleted </a:t>
            </a:r>
            <a:r>
              <a:rPr lang="en-US" dirty="0" err="1"/>
              <a:t>Sagrada</a:t>
            </a:r>
            <a:r>
              <a:rPr lang="en-US" dirty="0"/>
              <a:t> </a:t>
            </a:r>
            <a:r>
              <a:rPr lang="en-US" dirty="0" err="1"/>
              <a:t>Família</a:t>
            </a:r>
            <a:r>
              <a:rPr lang="en-US" dirty="0"/>
              <a:t>, is one of the most visited monuments in Spain. Between 1984 and 2005, seven of his works were declared World Heritage Sites by UNESCO. </a:t>
            </a:r>
            <a:r>
              <a:rPr lang="en-US" dirty="0" err="1"/>
              <a:t>Gaudí’s</a:t>
            </a:r>
            <a:r>
              <a:rPr lang="en-US" dirty="0"/>
              <a:t> Roman Catholic faith intensified during his life and religious images permeate his work. This earned him the nickname "God's Architect" and led to calls for his beatification.</a:t>
            </a:r>
          </a:p>
        </p:txBody>
      </p:sp>
    </p:spTree>
    <p:extLst>
      <p:ext uri="{BB962C8B-B14F-4D97-AF65-F5344CB8AC3E}">
        <p14:creationId xmlns:p14="http://schemas.microsoft.com/office/powerpoint/2010/main" val="69298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6825" y="1"/>
            <a:ext cx="514535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414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8336" y="1"/>
            <a:ext cx="5071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006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76"/>
            <a:ext cx="9143999" cy="685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813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536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4143"/>
            <a:ext cx="9144000" cy="610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205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4425" y="0"/>
            <a:ext cx="55321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056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8831"/>
            <a:ext cx="9143999" cy="560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700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Spain map">
  <a:themeElements>
    <a:clrScheme name="Office Theme 2">
      <a:dk1>
        <a:srgbClr val="000000"/>
      </a:dk1>
      <a:lt1>
        <a:srgbClr val="FFCC99"/>
      </a:lt1>
      <a:dk2>
        <a:srgbClr val="000000"/>
      </a:dk2>
      <a:lt2>
        <a:srgbClr val="CCCCCC"/>
      </a:lt2>
      <a:accent1>
        <a:srgbClr val="8C3823"/>
      </a:accent1>
      <a:accent2>
        <a:srgbClr val="6E4D00"/>
      </a:accent2>
      <a:accent3>
        <a:srgbClr val="FFE2CA"/>
      </a:accent3>
      <a:accent4>
        <a:srgbClr val="000000"/>
      </a:accent4>
      <a:accent5>
        <a:srgbClr val="C5AEAC"/>
      </a:accent5>
      <a:accent6>
        <a:srgbClr val="634500"/>
      </a:accent6>
      <a:hlink>
        <a:srgbClr val="803100"/>
      </a:hlink>
      <a:folHlink>
        <a:srgbClr val="80003E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CC99"/>
        </a:lt1>
        <a:dk2>
          <a:srgbClr val="000000"/>
        </a:dk2>
        <a:lt2>
          <a:srgbClr val="CCCCCC"/>
        </a:lt2>
        <a:accent1>
          <a:srgbClr val="8C541C"/>
        </a:accent1>
        <a:accent2>
          <a:srgbClr val="804000"/>
        </a:accent2>
        <a:accent3>
          <a:srgbClr val="FFE2CA"/>
        </a:accent3>
        <a:accent4>
          <a:srgbClr val="000000"/>
        </a:accent4>
        <a:accent5>
          <a:srgbClr val="C5B3AB"/>
        </a:accent5>
        <a:accent6>
          <a:srgbClr val="733900"/>
        </a:accent6>
        <a:hlink>
          <a:srgbClr val="733511"/>
        </a:hlink>
        <a:folHlink>
          <a:srgbClr val="6B2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CC99"/>
        </a:lt1>
        <a:dk2>
          <a:srgbClr val="000000"/>
        </a:dk2>
        <a:lt2>
          <a:srgbClr val="CCCCCC"/>
        </a:lt2>
        <a:accent1>
          <a:srgbClr val="8C3823"/>
        </a:accent1>
        <a:accent2>
          <a:srgbClr val="6E4D00"/>
        </a:accent2>
        <a:accent3>
          <a:srgbClr val="FFE2CA"/>
        </a:accent3>
        <a:accent4>
          <a:srgbClr val="000000"/>
        </a:accent4>
        <a:accent5>
          <a:srgbClr val="C5AEAC"/>
        </a:accent5>
        <a:accent6>
          <a:srgbClr val="634500"/>
        </a:accent6>
        <a:hlink>
          <a:srgbClr val="803100"/>
        </a:hlink>
        <a:folHlink>
          <a:srgbClr val="8000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CC99"/>
        </a:lt1>
        <a:dk2>
          <a:srgbClr val="000000"/>
        </a:dk2>
        <a:lt2>
          <a:srgbClr val="CCCCCC"/>
        </a:lt2>
        <a:accent1>
          <a:srgbClr val="146644"/>
        </a:accent1>
        <a:accent2>
          <a:srgbClr val="804000"/>
        </a:accent2>
        <a:accent3>
          <a:srgbClr val="FFE2CA"/>
        </a:accent3>
        <a:accent4>
          <a:srgbClr val="000000"/>
        </a:accent4>
        <a:accent5>
          <a:srgbClr val="AAB8B0"/>
        </a:accent5>
        <a:accent6>
          <a:srgbClr val="733900"/>
        </a:accent6>
        <a:hlink>
          <a:srgbClr val="2F4C1F"/>
        </a:hlink>
        <a:folHlink>
          <a:srgbClr val="31355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CC99"/>
        </a:lt1>
        <a:dk2>
          <a:srgbClr val="000000"/>
        </a:dk2>
        <a:lt2>
          <a:srgbClr val="CCCCCC"/>
        </a:lt2>
        <a:accent1>
          <a:srgbClr val="2C516E"/>
        </a:accent1>
        <a:accent2>
          <a:srgbClr val="5F661F"/>
        </a:accent2>
        <a:accent3>
          <a:srgbClr val="FFE2CA"/>
        </a:accent3>
        <a:accent4>
          <a:srgbClr val="000000"/>
        </a:accent4>
        <a:accent5>
          <a:srgbClr val="ACB3BA"/>
        </a:accent5>
        <a:accent6>
          <a:srgbClr val="555C1B"/>
        </a:accent6>
        <a:hlink>
          <a:srgbClr val="593156"/>
        </a:hlink>
        <a:folHlink>
          <a:srgbClr val="8031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C541C"/>
        </a:accent1>
        <a:accent2>
          <a:srgbClr val="804000"/>
        </a:accent2>
        <a:accent3>
          <a:srgbClr val="FFFFFF"/>
        </a:accent3>
        <a:accent4>
          <a:srgbClr val="000000"/>
        </a:accent4>
        <a:accent5>
          <a:srgbClr val="C5B3AB"/>
        </a:accent5>
        <a:accent6>
          <a:srgbClr val="733900"/>
        </a:accent6>
        <a:hlink>
          <a:srgbClr val="733511"/>
        </a:hlink>
        <a:folHlink>
          <a:srgbClr val="6B2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C3823"/>
        </a:accent1>
        <a:accent2>
          <a:srgbClr val="6E4D00"/>
        </a:accent2>
        <a:accent3>
          <a:srgbClr val="FFFFFF"/>
        </a:accent3>
        <a:accent4>
          <a:srgbClr val="000000"/>
        </a:accent4>
        <a:accent5>
          <a:srgbClr val="C5AEAC"/>
        </a:accent5>
        <a:accent6>
          <a:srgbClr val="634500"/>
        </a:accent6>
        <a:hlink>
          <a:srgbClr val="803100"/>
        </a:hlink>
        <a:folHlink>
          <a:srgbClr val="8000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146644"/>
        </a:accent1>
        <a:accent2>
          <a:srgbClr val="804000"/>
        </a:accent2>
        <a:accent3>
          <a:srgbClr val="FFFFFF"/>
        </a:accent3>
        <a:accent4>
          <a:srgbClr val="000000"/>
        </a:accent4>
        <a:accent5>
          <a:srgbClr val="AAB8B0"/>
        </a:accent5>
        <a:accent6>
          <a:srgbClr val="733900"/>
        </a:accent6>
        <a:hlink>
          <a:srgbClr val="2F4C1F"/>
        </a:hlink>
        <a:folHlink>
          <a:srgbClr val="31355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2C516E"/>
        </a:accent1>
        <a:accent2>
          <a:srgbClr val="5F661F"/>
        </a:accent2>
        <a:accent3>
          <a:srgbClr val="FFFFFF"/>
        </a:accent3>
        <a:accent4>
          <a:srgbClr val="000000"/>
        </a:accent4>
        <a:accent5>
          <a:srgbClr val="ACB3BA"/>
        </a:accent5>
        <a:accent6>
          <a:srgbClr val="555C1B"/>
        </a:accent6>
        <a:hlink>
          <a:srgbClr val="593156"/>
        </a:hlink>
        <a:folHlink>
          <a:srgbClr val="8031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CC99"/>
      </a:lt1>
      <a:dk2>
        <a:srgbClr val="000000"/>
      </a:dk2>
      <a:lt2>
        <a:srgbClr val="CCCCCC"/>
      </a:lt2>
      <a:accent1>
        <a:srgbClr val="8C3823"/>
      </a:accent1>
      <a:accent2>
        <a:srgbClr val="6E4D00"/>
      </a:accent2>
      <a:accent3>
        <a:srgbClr val="FFE2CA"/>
      </a:accent3>
      <a:accent4>
        <a:srgbClr val="000000"/>
      </a:accent4>
      <a:accent5>
        <a:srgbClr val="C5AEAC"/>
      </a:accent5>
      <a:accent6>
        <a:srgbClr val="634500"/>
      </a:accent6>
      <a:hlink>
        <a:srgbClr val="803100"/>
      </a:hlink>
      <a:folHlink>
        <a:srgbClr val="80003E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CC99"/>
        </a:lt1>
        <a:dk2>
          <a:srgbClr val="000000"/>
        </a:dk2>
        <a:lt2>
          <a:srgbClr val="CCCCCC"/>
        </a:lt2>
        <a:accent1>
          <a:srgbClr val="8C541C"/>
        </a:accent1>
        <a:accent2>
          <a:srgbClr val="804000"/>
        </a:accent2>
        <a:accent3>
          <a:srgbClr val="FFE2CA"/>
        </a:accent3>
        <a:accent4>
          <a:srgbClr val="000000"/>
        </a:accent4>
        <a:accent5>
          <a:srgbClr val="C5B3AB"/>
        </a:accent5>
        <a:accent6>
          <a:srgbClr val="733900"/>
        </a:accent6>
        <a:hlink>
          <a:srgbClr val="733511"/>
        </a:hlink>
        <a:folHlink>
          <a:srgbClr val="6B2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CC99"/>
        </a:lt1>
        <a:dk2>
          <a:srgbClr val="000000"/>
        </a:dk2>
        <a:lt2>
          <a:srgbClr val="CCCCCC"/>
        </a:lt2>
        <a:accent1>
          <a:srgbClr val="8C3823"/>
        </a:accent1>
        <a:accent2>
          <a:srgbClr val="6E4D00"/>
        </a:accent2>
        <a:accent3>
          <a:srgbClr val="FFE2CA"/>
        </a:accent3>
        <a:accent4>
          <a:srgbClr val="000000"/>
        </a:accent4>
        <a:accent5>
          <a:srgbClr val="C5AEAC"/>
        </a:accent5>
        <a:accent6>
          <a:srgbClr val="634500"/>
        </a:accent6>
        <a:hlink>
          <a:srgbClr val="803100"/>
        </a:hlink>
        <a:folHlink>
          <a:srgbClr val="8000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CC99"/>
        </a:lt1>
        <a:dk2>
          <a:srgbClr val="000000"/>
        </a:dk2>
        <a:lt2>
          <a:srgbClr val="CCCCCC"/>
        </a:lt2>
        <a:accent1>
          <a:srgbClr val="146644"/>
        </a:accent1>
        <a:accent2>
          <a:srgbClr val="804000"/>
        </a:accent2>
        <a:accent3>
          <a:srgbClr val="FFE2CA"/>
        </a:accent3>
        <a:accent4>
          <a:srgbClr val="000000"/>
        </a:accent4>
        <a:accent5>
          <a:srgbClr val="AAB8B0"/>
        </a:accent5>
        <a:accent6>
          <a:srgbClr val="733900"/>
        </a:accent6>
        <a:hlink>
          <a:srgbClr val="2F4C1F"/>
        </a:hlink>
        <a:folHlink>
          <a:srgbClr val="31355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CC99"/>
        </a:lt1>
        <a:dk2>
          <a:srgbClr val="000000"/>
        </a:dk2>
        <a:lt2>
          <a:srgbClr val="CCCCCC"/>
        </a:lt2>
        <a:accent1>
          <a:srgbClr val="2C516E"/>
        </a:accent1>
        <a:accent2>
          <a:srgbClr val="5F661F"/>
        </a:accent2>
        <a:accent3>
          <a:srgbClr val="FFE2CA"/>
        </a:accent3>
        <a:accent4>
          <a:srgbClr val="000000"/>
        </a:accent4>
        <a:accent5>
          <a:srgbClr val="ACB3BA"/>
        </a:accent5>
        <a:accent6>
          <a:srgbClr val="555C1B"/>
        </a:accent6>
        <a:hlink>
          <a:srgbClr val="593156"/>
        </a:hlink>
        <a:folHlink>
          <a:srgbClr val="8031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C541C"/>
        </a:accent1>
        <a:accent2>
          <a:srgbClr val="804000"/>
        </a:accent2>
        <a:accent3>
          <a:srgbClr val="FFFFFF"/>
        </a:accent3>
        <a:accent4>
          <a:srgbClr val="000000"/>
        </a:accent4>
        <a:accent5>
          <a:srgbClr val="C5B3AB"/>
        </a:accent5>
        <a:accent6>
          <a:srgbClr val="733900"/>
        </a:accent6>
        <a:hlink>
          <a:srgbClr val="733511"/>
        </a:hlink>
        <a:folHlink>
          <a:srgbClr val="6B2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C3823"/>
        </a:accent1>
        <a:accent2>
          <a:srgbClr val="6E4D00"/>
        </a:accent2>
        <a:accent3>
          <a:srgbClr val="FFFFFF"/>
        </a:accent3>
        <a:accent4>
          <a:srgbClr val="000000"/>
        </a:accent4>
        <a:accent5>
          <a:srgbClr val="C5AEAC"/>
        </a:accent5>
        <a:accent6>
          <a:srgbClr val="634500"/>
        </a:accent6>
        <a:hlink>
          <a:srgbClr val="803100"/>
        </a:hlink>
        <a:folHlink>
          <a:srgbClr val="8000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146644"/>
        </a:accent1>
        <a:accent2>
          <a:srgbClr val="804000"/>
        </a:accent2>
        <a:accent3>
          <a:srgbClr val="FFFFFF"/>
        </a:accent3>
        <a:accent4>
          <a:srgbClr val="000000"/>
        </a:accent4>
        <a:accent5>
          <a:srgbClr val="AAB8B0"/>
        </a:accent5>
        <a:accent6>
          <a:srgbClr val="733900"/>
        </a:accent6>
        <a:hlink>
          <a:srgbClr val="2F4C1F"/>
        </a:hlink>
        <a:folHlink>
          <a:srgbClr val="31355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2C516E"/>
        </a:accent1>
        <a:accent2>
          <a:srgbClr val="5F661F"/>
        </a:accent2>
        <a:accent3>
          <a:srgbClr val="FFFFFF"/>
        </a:accent3>
        <a:accent4>
          <a:srgbClr val="000000"/>
        </a:accent4>
        <a:accent5>
          <a:srgbClr val="ACB3BA"/>
        </a:accent5>
        <a:accent6>
          <a:srgbClr val="555C1B"/>
        </a:accent6>
        <a:hlink>
          <a:srgbClr val="593156"/>
        </a:hlink>
        <a:folHlink>
          <a:srgbClr val="8031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Spain map</Template>
  <TotalTime>291</TotalTime>
  <Words>1069</Words>
  <Application>Microsoft Office PowerPoint</Application>
  <PresentationFormat>On-screen Show (4:3)</PresentationFormat>
  <Paragraphs>87</Paragraphs>
  <Slides>107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107</vt:i4>
      </vt:variant>
    </vt:vector>
  </HeadingPairs>
  <TitlesOfParts>
    <vt:vector size="109" baseType="lpstr">
      <vt:lpstr>Spain map</vt:lpstr>
      <vt:lpstr>1_Default Design</vt:lpstr>
      <vt:lpstr>Spain (Part 5) - Catalonia</vt:lpstr>
      <vt:lpstr>Catalonia</vt:lpstr>
      <vt:lpstr>PowerPoint Presentation</vt:lpstr>
      <vt:lpstr>Provinces of Catalonia</vt:lpstr>
      <vt:lpstr>NASA Satellite View of Catalonia</vt:lpstr>
      <vt:lpstr>Areas where Catalan is spoken in yellow, Basque Country in green, and rest of Spain in pink</vt:lpstr>
      <vt:lpstr>Sea of Tossa</vt:lpstr>
      <vt:lpstr>Cap de Creus</vt:lpstr>
      <vt:lpstr>Bay Cadaques</vt:lpstr>
      <vt:lpstr>Home of Salvador Dali, Cadaques</vt:lpstr>
      <vt:lpstr>Salvador Domingo Felipe Jacinto Dalí i Domènech (May 11, 1904 – January 23, 1989), known as Salvador Dalí, was a prominent Spanish surrealist painter born in Figueres, Spain.</vt:lpstr>
      <vt:lpstr>Cadaques</vt:lpstr>
      <vt:lpstr>Cadaques</vt:lpstr>
      <vt:lpstr>Roman aqueduct in Tarragona</vt:lpstr>
      <vt:lpstr>City of Tarragona</vt:lpstr>
      <vt:lpstr>Cathedral in Tarragona</vt:lpstr>
      <vt:lpstr>Old Town of Tarragona</vt:lpstr>
      <vt:lpstr>Siemens Velaro E at the railway station of Camp de Tarragona</vt:lpstr>
      <vt:lpstr>Girona</vt:lpstr>
      <vt:lpstr>Girona</vt:lpstr>
      <vt:lpstr>Dalí Museum, Figueres</vt:lpstr>
      <vt:lpstr>Dalí is buried in a crypt in the Teatre-Museu basement.</vt:lpstr>
      <vt:lpstr>The Medieval church of Sant Climent in Taüll, located at the foothills of the Pyrenees</vt:lpstr>
      <vt:lpstr>Castellfollit de la Roca</vt:lpstr>
      <vt:lpstr>Tortosa</vt:lpstr>
      <vt:lpstr>Calella</vt:lpstr>
      <vt:lpstr>Estartit</vt:lpstr>
      <vt:lpstr>Besalu</vt:lpstr>
      <vt:lpstr>Tossa de Mar</vt:lpstr>
      <vt:lpstr>Tossa de Mar</vt:lpstr>
      <vt:lpstr>Tossa de Mar</vt:lpstr>
      <vt:lpstr>C-16 (highway) - Sant Fruitós (Manresa)</vt:lpstr>
      <vt:lpstr>City of Lleida</vt:lpstr>
      <vt:lpstr>La Seu Vella, Lleida</vt:lpstr>
      <vt:lpstr>Lake of Banyoles</vt:lpstr>
      <vt:lpstr>Barcelona</vt:lpstr>
      <vt:lpstr>PowerPoint Presentation</vt:lpstr>
      <vt:lpstr>PowerPoint Presentation</vt:lpstr>
      <vt:lpstr>Barcelona</vt:lpstr>
      <vt:lpstr>view from Tibidabo</vt:lpstr>
      <vt:lpstr>Sagrat Cor located on the summit of Mount Tibidabo -  Barcelona</vt:lpstr>
      <vt:lpstr>PowerPoint Presentation</vt:lpstr>
      <vt:lpstr>Plaza de España - Barcelona</vt:lpstr>
      <vt:lpstr>Port of Barcelona</vt:lpstr>
      <vt:lpstr>PowerPoint Presentation</vt:lpstr>
      <vt:lpstr>Christopher Colombus statue at the port</vt:lpstr>
      <vt:lpstr>Barceloneta (Rebecca Horn's Homage to Barceloneta)</vt:lpstr>
      <vt:lpstr>Agbar Tower, Barcelona</vt:lpstr>
      <vt:lpstr>Ice tower - Barcelona</vt:lpstr>
      <vt:lpstr>Carrer del Bisbe (Bishop Street) in Barcelona's Gothic Quarter</vt:lpstr>
      <vt:lpstr>PowerPoint Presentation</vt:lpstr>
      <vt:lpstr>PowerPoint Presentation</vt:lpstr>
      <vt:lpstr>National Museum of Catalonian Art, Barcelona</vt:lpstr>
      <vt:lpstr>Palau National(National Art Museum of Catalonia)</vt:lpstr>
      <vt:lpstr>Palau National</vt:lpstr>
      <vt:lpstr>Arena square - Barcelona</vt:lpstr>
      <vt:lpstr>National Museum</vt:lpstr>
      <vt:lpstr>Joan Miro Foundation in Barcelona</vt:lpstr>
      <vt:lpstr>Palace of Catalan Music</vt:lpstr>
      <vt:lpstr>Palace of Catalan Music</vt:lpstr>
      <vt:lpstr>Palace of Catalan Music inner</vt:lpstr>
      <vt:lpstr>Museu de Cera - Wax Museum</vt:lpstr>
      <vt:lpstr>Park Güell, Barcelona</vt:lpstr>
      <vt:lpstr>Hospital de Sant Pau in Barcelona</vt:lpstr>
      <vt:lpstr>Cathedral of Saint Eulàlia, Barcelona</vt:lpstr>
      <vt:lpstr>Santa Maria del Mar - Barcelona</vt:lpstr>
      <vt:lpstr>Montserrat monastery</vt:lpstr>
      <vt:lpstr>Catalonian Parliament</vt:lpstr>
      <vt:lpstr>Catalonian Palace of Justice</vt:lpstr>
      <vt:lpstr>Greek Theatre - Barcelona</vt:lpstr>
      <vt:lpstr>Bullring of Barcelona</vt:lpstr>
      <vt:lpstr>Triumph arch</vt:lpstr>
      <vt:lpstr>PowerPoint Presentation</vt:lpstr>
      <vt:lpstr>Interesting house </vt:lpstr>
      <vt:lpstr>Nice Buildings in Barcelona</vt:lpstr>
      <vt:lpstr>PowerPoint Presentation</vt:lpstr>
      <vt:lpstr>PowerPoint Presentation</vt:lpstr>
      <vt:lpstr>Passeig de Gràcia is one of the major avenues in Barcelona (regarded as the most expensive street in Barcelona and second in Spain.)</vt:lpstr>
      <vt:lpstr>Magical fountain - Barcelona</vt:lpstr>
      <vt:lpstr>The oldest park of Barcelona</vt:lpstr>
      <vt:lpstr>Parc de la Ciutadella</vt:lpstr>
      <vt:lpstr>Marble sculpture of Queen Maria Christina</vt:lpstr>
      <vt:lpstr>Villa Olímpica - Barcelona</vt:lpstr>
      <vt:lpstr>Villa Olímpica - Barcelona</vt:lpstr>
      <vt:lpstr>The Olympic Stadium</vt:lpstr>
      <vt:lpstr>Telefonica tower-Olympic stadium garden - Barcelona</vt:lpstr>
      <vt:lpstr> Barcelona airport tower</vt:lpstr>
      <vt:lpstr>Sagrada Familia</vt:lpstr>
      <vt:lpstr>PowerPoint Presentation</vt:lpstr>
      <vt:lpstr>Antoni Gaudí i Cornet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Spain - Catalonia</dc:title>
  <dc:creator>Joe</dc:creator>
  <cp:lastModifiedBy>Joe</cp:lastModifiedBy>
  <cp:revision>10</cp:revision>
  <dcterms:created xsi:type="dcterms:W3CDTF">2012-07-21T18:43:16Z</dcterms:created>
  <dcterms:modified xsi:type="dcterms:W3CDTF">2012-07-23T01:55:36Z</dcterms:modified>
</cp:coreProperties>
</file>