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89"/>
  </p:notesMasterIdLst>
  <p:sldIdLst>
    <p:sldId id="256" r:id="rId3"/>
    <p:sldId id="260" r:id="rId4"/>
    <p:sldId id="257" r:id="rId5"/>
    <p:sldId id="258" r:id="rId6"/>
    <p:sldId id="259" r:id="rId7"/>
    <p:sldId id="284" r:id="rId8"/>
    <p:sldId id="261" r:id="rId9"/>
    <p:sldId id="262" r:id="rId10"/>
    <p:sldId id="263" r:id="rId11"/>
    <p:sldId id="264" r:id="rId12"/>
    <p:sldId id="265" r:id="rId13"/>
    <p:sldId id="266" r:id="rId14"/>
    <p:sldId id="267" r:id="rId15"/>
    <p:sldId id="268" r:id="rId16"/>
    <p:sldId id="269" r:id="rId17"/>
    <p:sldId id="270" r:id="rId18"/>
    <p:sldId id="271" r:id="rId19"/>
    <p:sldId id="279" r:id="rId20"/>
    <p:sldId id="286" r:id="rId21"/>
    <p:sldId id="274" r:id="rId22"/>
    <p:sldId id="275" r:id="rId23"/>
    <p:sldId id="276" r:id="rId24"/>
    <p:sldId id="277" r:id="rId25"/>
    <p:sldId id="278" r:id="rId26"/>
    <p:sldId id="280" r:id="rId27"/>
    <p:sldId id="283" r:id="rId28"/>
    <p:sldId id="285" r:id="rId29"/>
    <p:sldId id="281" r:id="rId30"/>
    <p:sldId id="282" r:id="rId31"/>
    <p:sldId id="272" r:id="rId32"/>
    <p:sldId id="273" r:id="rId33"/>
    <p:sldId id="287" r:id="rId34"/>
    <p:sldId id="295" r:id="rId35"/>
    <p:sldId id="296" r:id="rId36"/>
    <p:sldId id="297" r:id="rId37"/>
    <p:sldId id="294" r:id="rId38"/>
    <p:sldId id="298" r:id="rId39"/>
    <p:sldId id="288" r:id="rId40"/>
    <p:sldId id="289" r:id="rId41"/>
    <p:sldId id="290" r:id="rId42"/>
    <p:sldId id="291" r:id="rId43"/>
    <p:sldId id="292" r:id="rId44"/>
    <p:sldId id="293" r:id="rId45"/>
    <p:sldId id="299" r:id="rId46"/>
    <p:sldId id="300" r:id="rId47"/>
    <p:sldId id="301" r:id="rId48"/>
    <p:sldId id="305" r:id="rId49"/>
    <p:sldId id="304" r:id="rId50"/>
    <p:sldId id="302" r:id="rId51"/>
    <p:sldId id="328" r:id="rId52"/>
    <p:sldId id="303" r:id="rId53"/>
    <p:sldId id="306" r:id="rId54"/>
    <p:sldId id="327"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2" r:id="rId68"/>
    <p:sldId id="319" r:id="rId69"/>
    <p:sldId id="320" r:id="rId70"/>
    <p:sldId id="321" r:id="rId71"/>
    <p:sldId id="323" r:id="rId72"/>
    <p:sldId id="324" r:id="rId73"/>
    <p:sldId id="325" r:id="rId74"/>
    <p:sldId id="326" r:id="rId75"/>
    <p:sldId id="329" r:id="rId76"/>
    <p:sldId id="330" r:id="rId77"/>
    <p:sldId id="331" r:id="rId78"/>
    <p:sldId id="332" r:id="rId79"/>
    <p:sldId id="333" r:id="rId80"/>
    <p:sldId id="334" r:id="rId81"/>
    <p:sldId id="335" r:id="rId82"/>
    <p:sldId id="336" r:id="rId83"/>
    <p:sldId id="337" r:id="rId84"/>
    <p:sldId id="338" r:id="rId85"/>
    <p:sldId id="339" r:id="rId86"/>
    <p:sldId id="341" r:id="rId87"/>
    <p:sldId id="340" r:id="rId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1" d="100"/>
          <a:sy n="101" d="100"/>
        </p:scale>
        <p:origin x="-7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BEA8493-0DFF-4A75-9052-E48051AD3D3C}" type="slidenum">
              <a:rPr lang="en-US"/>
              <a:pPr/>
              <a:t>‹#›</a:t>
            </a:fld>
            <a:endParaRPr lang="en-US"/>
          </a:p>
        </p:txBody>
      </p:sp>
    </p:spTree>
    <p:extLst>
      <p:ext uri="{BB962C8B-B14F-4D97-AF65-F5344CB8AC3E}">
        <p14:creationId xmlns:p14="http://schemas.microsoft.com/office/powerpoint/2010/main" val="2061907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36E7E56-56B3-4AC9-A2F2-75B14D0D509A}"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9726B2-4C81-48F8-B9F7-900726DB842A}" type="slidenum">
              <a:rPr lang="en-US"/>
              <a:pPr/>
              <a:t>‹#›</a:t>
            </a:fld>
            <a:endParaRPr lang="en-US"/>
          </a:p>
        </p:txBody>
      </p:sp>
    </p:spTree>
    <p:extLst>
      <p:ext uri="{BB962C8B-B14F-4D97-AF65-F5344CB8AC3E}">
        <p14:creationId xmlns:p14="http://schemas.microsoft.com/office/powerpoint/2010/main" val="24675451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C8682A-5938-4085-95DB-C08FA89B0448}" type="slidenum">
              <a:rPr lang="en-US"/>
              <a:pPr/>
              <a:t>‹#›</a:t>
            </a:fld>
            <a:endParaRPr lang="en-US"/>
          </a:p>
        </p:txBody>
      </p:sp>
    </p:spTree>
    <p:extLst>
      <p:ext uri="{BB962C8B-B14F-4D97-AF65-F5344CB8AC3E}">
        <p14:creationId xmlns:p14="http://schemas.microsoft.com/office/powerpoint/2010/main" val="22749351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8B2635D2-4BC1-4CCC-834C-7B056203BEB2}"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60DDA1-D1F5-405A-961A-4DC1387869A8}" type="slidenum">
              <a:rPr lang="en-US"/>
              <a:pPr/>
              <a:t>‹#›</a:t>
            </a:fld>
            <a:endParaRPr lang="en-US"/>
          </a:p>
        </p:txBody>
      </p:sp>
    </p:spTree>
    <p:extLst>
      <p:ext uri="{BB962C8B-B14F-4D97-AF65-F5344CB8AC3E}">
        <p14:creationId xmlns:p14="http://schemas.microsoft.com/office/powerpoint/2010/main" val="3915158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B8F455-67CA-414C-AEB4-8AE1F514D53D}" type="slidenum">
              <a:rPr lang="en-US"/>
              <a:pPr/>
              <a:t>‹#›</a:t>
            </a:fld>
            <a:endParaRPr lang="en-US"/>
          </a:p>
        </p:txBody>
      </p:sp>
    </p:spTree>
    <p:extLst>
      <p:ext uri="{BB962C8B-B14F-4D97-AF65-F5344CB8AC3E}">
        <p14:creationId xmlns:p14="http://schemas.microsoft.com/office/powerpoint/2010/main" val="21189493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62353B-8A1A-478E-9456-88599363B817}" type="slidenum">
              <a:rPr lang="en-US"/>
              <a:pPr/>
              <a:t>‹#›</a:t>
            </a:fld>
            <a:endParaRPr lang="en-US"/>
          </a:p>
        </p:txBody>
      </p:sp>
    </p:spTree>
    <p:extLst>
      <p:ext uri="{BB962C8B-B14F-4D97-AF65-F5344CB8AC3E}">
        <p14:creationId xmlns:p14="http://schemas.microsoft.com/office/powerpoint/2010/main" val="2305524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0E252D-DEB4-4FD7-8747-2D6A8B45E484}" type="slidenum">
              <a:rPr lang="en-US"/>
              <a:pPr/>
              <a:t>‹#›</a:t>
            </a:fld>
            <a:endParaRPr lang="en-US"/>
          </a:p>
        </p:txBody>
      </p:sp>
    </p:spTree>
    <p:extLst>
      <p:ext uri="{BB962C8B-B14F-4D97-AF65-F5344CB8AC3E}">
        <p14:creationId xmlns:p14="http://schemas.microsoft.com/office/powerpoint/2010/main" val="218712529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FD75A5-422C-47C8-BDD5-88E6BD7A98F8}" type="slidenum">
              <a:rPr lang="en-US"/>
              <a:pPr/>
              <a:t>‹#›</a:t>
            </a:fld>
            <a:endParaRPr lang="en-US"/>
          </a:p>
        </p:txBody>
      </p:sp>
    </p:spTree>
    <p:extLst>
      <p:ext uri="{BB962C8B-B14F-4D97-AF65-F5344CB8AC3E}">
        <p14:creationId xmlns:p14="http://schemas.microsoft.com/office/powerpoint/2010/main" val="6091150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6A8440-B7D7-4EC4-804B-A818DBACA304}" type="slidenum">
              <a:rPr lang="en-US"/>
              <a:pPr/>
              <a:t>‹#›</a:t>
            </a:fld>
            <a:endParaRPr lang="en-US"/>
          </a:p>
        </p:txBody>
      </p:sp>
    </p:spTree>
    <p:extLst>
      <p:ext uri="{BB962C8B-B14F-4D97-AF65-F5344CB8AC3E}">
        <p14:creationId xmlns:p14="http://schemas.microsoft.com/office/powerpoint/2010/main" val="9651075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A9F516-DD89-405B-AAA6-D9124B9AB0E6}" type="slidenum">
              <a:rPr lang="en-US"/>
              <a:pPr/>
              <a:t>‹#›</a:t>
            </a:fld>
            <a:endParaRPr lang="en-US"/>
          </a:p>
        </p:txBody>
      </p:sp>
    </p:spTree>
    <p:extLst>
      <p:ext uri="{BB962C8B-B14F-4D97-AF65-F5344CB8AC3E}">
        <p14:creationId xmlns:p14="http://schemas.microsoft.com/office/powerpoint/2010/main" val="702433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0D2B6E-1440-49AE-97B6-054FD3BF10FE}" type="slidenum">
              <a:rPr lang="en-US"/>
              <a:pPr/>
              <a:t>‹#›</a:t>
            </a:fld>
            <a:endParaRPr lang="en-US"/>
          </a:p>
        </p:txBody>
      </p:sp>
    </p:spTree>
    <p:extLst>
      <p:ext uri="{BB962C8B-B14F-4D97-AF65-F5344CB8AC3E}">
        <p14:creationId xmlns:p14="http://schemas.microsoft.com/office/powerpoint/2010/main" val="38215707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8293AF-2057-4D89-9E65-89DD1CD613D3}" type="slidenum">
              <a:rPr lang="en-US"/>
              <a:pPr/>
              <a:t>‹#›</a:t>
            </a:fld>
            <a:endParaRPr lang="en-US"/>
          </a:p>
        </p:txBody>
      </p:sp>
    </p:spTree>
    <p:extLst>
      <p:ext uri="{BB962C8B-B14F-4D97-AF65-F5344CB8AC3E}">
        <p14:creationId xmlns:p14="http://schemas.microsoft.com/office/powerpoint/2010/main" val="35626647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9B8822-CC34-40A0-9ADC-4869DD36C449}" type="slidenum">
              <a:rPr lang="en-US"/>
              <a:pPr/>
              <a:t>‹#›</a:t>
            </a:fld>
            <a:endParaRPr lang="en-US"/>
          </a:p>
        </p:txBody>
      </p:sp>
    </p:spTree>
    <p:extLst>
      <p:ext uri="{BB962C8B-B14F-4D97-AF65-F5344CB8AC3E}">
        <p14:creationId xmlns:p14="http://schemas.microsoft.com/office/powerpoint/2010/main" val="8311472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D6EBE5-AD1E-4533-B1AB-F0E5D87F6596}" type="slidenum">
              <a:rPr lang="en-US"/>
              <a:pPr/>
              <a:t>‹#›</a:t>
            </a:fld>
            <a:endParaRPr lang="en-US"/>
          </a:p>
        </p:txBody>
      </p:sp>
    </p:spTree>
    <p:extLst>
      <p:ext uri="{BB962C8B-B14F-4D97-AF65-F5344CB8AC3E}">
        <p14:creationId xmlns:p14="http://schemas.microsoft.com/office/powerpoint/2010/main" val="3853235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1474AE-97FE-483C-9039-6BD84DFEC60F}" type="slidenum">
              <a:rPr lang="en-US"/>
              <a:pPr/>
              <a:t>‹#›</a:t>
            </a:fld>
            <a:endParaRPr lang="en-US"/>
          </a:p>
        </p:txBody>
      </p:sp>
    </p:spTree>
    <p:extLst>
      <p:ext uri="{BB962C8B-B14F-4D97-AF65-F5344CB8AC3E}">
        <p14:creationId xmlns:p14="http://schemas.microsoft.com/office/powerpoint/2010/main" val="40156941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BD3972-D4DC-4AC9-9323-3A811F76A52F}" type="slidenum">
              <a:rPr lang="en-US"/>
              <a:pPr/>
              <a:t>‹#›</a:t>
            </a:fld>
            <a:endParaRPr lang="en-US"/>
          </a:p>
        </p:txBody>
      </p:sp>
    </p:spTree>
    <p:extLst>
      <p:ext uri="{BB962C8B-B14F-4D97-AF65-F5344CB8AC3E}">
        <p14:creationId xmlns:p14="http://schemas.microsoft.com/office/powerpoint/2010/main" val="4617005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8C7D136-9EDF-42AF-AD0E-E360F5A9FB58}" type="slidenum">
              <a:rPr lang="en-US"/>
              <a:pPr/>
              <a:t>‹#›</a:t>
            </a:fld>
            <a:endParaRPr lang="en-US"/>
          </a:p>
        </p:txBody>
      </p:sp>
    </p:spTree>
    <p:extLst>
      <p:ext uri="{BB962C8B-B14F-4D97-AF65-F5344CB8AC3E}">
        <p14:creationId xmlns:p14="http://schemas.microsoft.com/office/powerpoint/2010/main" val="11055347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1FD88D4-21AB-4B83-AAC9-58EFC147A720}" type="slidenum">
              <a:rPr lang="en-US"/>
              <a:pPr/>
              <a:t>‹#›</a:t>
            </a:fld>
            <a:endParaRPr lang="en-US"/>
          </a:p>
        </p:txBody>
      </p:sp>
    </p:spTree>
    <p:extLst>
      <p:ext uri="{BB962C8B-B14F-4D97-AF65-F5344CB8AC3E}">
        <p14:creationId xmlns:p14="http://schemas.microsoft.com/office/powerpoint/2010/main" val="10780607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E57687-A997-49CC-96BA-C5049DA41108}" type="slidenum">
              <a:rPr lang="en-US"/>
              <a:pPr/>
              <a:t>‹#›</a:t>
            </a:fld>
            <a:endParaRPr lang="en-US"/>
          </a:p>
        </p:txBody>
      </p:sp>
    </p:spTree>
    <p:extLst>
      <p:ext uri="{BB962C8B-B14F-4D97-AF65-F5344CB8AC3E}">
        <p14:creationId xmlns:p14="http://schemas.microsoft.com/office/powerpoint/2010/main" val="11892491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F08588-C6CA-4A7F-AB31-3B892A9E2D78}" type="slidenum">
              <a:rPr lang="en-US"/>
              <a:pPr/>
              <a:t>‹#›</a:t>
            </a:fld>
            <a:endParaRPr lang="en-US"/>
          </a:p>
        </p:txBody>
      </p:sp>
    </p:spTree>
    <p:extLst>
      <p:ext uri="{BB962C8B-B14F-4D97-AF65-F5344CB8AC3E}">
        <p14:creationId xmlns:p14="http://schemas.microsoft.com/office/powerpoint/2010/main" val="8888399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27BCAF-EB7B-42AC-B8B1-D9E0EE4F492E}" type="slidenum">
              <a:rPr lang="en-US"/>
              <a:pPr/>
              <a:t>‹#›</a:t>
            </a:fld>
            <a:endParaRPr lang="en-US"/>
          </a:p>
        </p:txBody>
      </p:sp>
    </p:spTree>
    <p:extLst>
      <p:ext uri="{BB962C8B-B14F-4D97-AF65-F5344CB8AC3E}">
        <p14:creationId xmlns:p14="http://schemas.microsoft.com/office/powerpoint/2010/main" val="1020032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DA951DA-E3CC-4259-871E-1D9DAAB2BE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8FA2D7A-30A4-475A-954E-B72E08EF95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r>
              <a:rPr lang="en-US" sz="4000" b="1" dirty="0" smtClean="0">
                <a:solidFill>
                  <a:srgbClr val="C00000"/>
                </a:solidFill>
                <a:effectLst>
                  <a:outerShdw blurRad="50800" dist="50800" dir="5400000" algn="ctr" rotWithShape="0">
                    <a:srgbClr val="FFC000"/>
                  </a:outerShdw>
                </a:effectLst>
                <a:latin typeface="Arial Black" pitchFamily="34" charset="0"/>
              </a:rPr>
              <a:t>Spain </a:t>
            </a:r>
            <a:r>
              <a:rPr lang="en-US" sz="4000" b="1" dirty="0" smtClean="0"/>
              <a:t>(Part 4)</a:t>
            </a:r>
            <a:endParaRPr lang="en-US" sz="4000" b="1" dirty="0"/>
          </a:p>
        </p:txBody>
      </p:sp>
      <p:sp>
        <p:nvSpPr>
          <p:cNvPr id="51203" name="Rectangle 3"/>
          <p:cNvSpPr>
            <a:spLocks noGrp="1" noChangeArrowheads="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1123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162"/>
            <a:ext cx="9144000" cy="651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950590" y="154162"/>
            <a:ext cx="3742441" cy="1816040"/>
          </a:xfrm>
        </p:spPr>
        <p:txBody>
          <a:bodyPr/>
          <a:lstStyle/>
          <a:p>
            <a:pPr algn="ctr"/>
            <a:r>
              <a:rPr lang="en-US" dirty="0"/>
              <a:t>Basilica de </a:t>
            </a:r>
            <a:r>
              <a:rPr lang="en-US" dirty="0" err="1"/>
              <a:t>Covadonga</a:t>
            </a:r>
            <a:r>
              <a:rPr lang="en-US" dirty="0"/>
              <a:t>-Asturias</a:t>
            </a:r>
          </a:p>
        </p:txBody>
      </p:sp>
    </p:spTree>
    <p:extLst>
      <p:ext uri="{BB962C8B-B14F-4D97-AF65-F5344CB8AC3E}">
        <p14:creationId xmlns:p14="http://schemas.microsoft.com/office/powerpoint/2010/main" val="4833629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of </a:t>
            </a:r>
            <a:r>
              <a:rPr lang="en-US" dirty="0" err="1"/>
              <a:t>Covadonga</a:t>
            </a:r>
            <a:r>
              <a:rPr lang="en-US" dirty="0"/>
              <a:t>-Asturias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5208"/>
            <a:ext cx="9144000" cy="372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3658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Cudillero</a:t>
            </a:r>
            <a:r>
              <a:rPr lang="en-US" dirty="0"/>
              <a:t>-Asturias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140" y="1"/>
            <a:ext cx="45948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5088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677"/>
          </a:xfrm>
        </p:spPr>
        <p:txBody>
          <a:bodyPr/>
          <a:lstStyle/>
          <a:p>
            <a:r>
              <a:rPr lang="en-US" dirty="0" err="1"/>
              <a:t>Lastres</a:t>
            </a:r>
            <a:r>
              <a:rPr lang="en-US" dirty="0"/>
              <a:t>-Asturias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677"/>
            <a:ext cx="9144000" cy="608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0619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77783"/>
          </a:xfrm>
        </p:spPr>
        <p:txBody>
          <a:bodyPr/>
          <a:lstStyle/>
          <a:p>
            <a:r>
              <a:rPr lang="en-US" dirty="0" err="1"/>
              <a:t>Luarca</a:t>
            </a:r>
            <a:r>
              <a:rPr lang="en-US" dirty="0"/>
              <a:t>-Asturias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783"/>
            <a:ext cx="9144000" cy="618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0667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6"/>
          </a:xfrm>
        </p:spPr>
        <p:txBody>
          <a:bodyPr/>
          <a:lstStyle/>
          <a:p>
            <a:r>
              <a:rPr lang="en-US" dirty="0" err="1"/>
              <a:t>Niebla</a:t>
            </a:r>
            <a:r>
              <a:rPr lang="en-US" dirty="0"/>
              <a:t>-Asturias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5793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8796" y="0"/>
            <a:ext cx="8226425" cy="801278"/>
          </a:xfrm>
        </p:spPr>
        <p:txBody>
          <a:bodyPr/>
          <a:lstStyle/>
          <a:p>
            <a:r>
              <a:rPr lang="en-US" dirty="0"/>
              <a:t>Oviedo Cathedral-Asturias</a:t>
            </a:r>
          </a:p>
        </p:txBody>
      </p:sp>
    </p:spTree>
    <p:extLst>
      <p:ext uri="{BB962C8B-B14F-4D97-AF65-F5344CB8AC3E}">
        <p14:creationId xmlns:p14="http://schemas.microsoft.com/office/powerpoint/2010/main" val="2795172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3065" y="0"/>
            <a:ext cx="8226425" cy="1143000"/>
          </a:xfrm>
        </p:spPr>
        <p:txBody>
          <a:bodyPr/>
          <a:lstStyle/>
          <a:p>
            <a:r>
              <a:rPr lang="en-US" dirty="0" err="1"/>
              <a:t>Llanes</a:t>
            </a:r>
            <a:r>
              <a:rPr lang="en-US" dirty="0"/>
              <a:t> </a:t>
            </a:r>
            <a:r>
              <a:rPr lang="en-US" dirty="0" smtClean="0"/>
              <a:t>in </a:t>
            </a:r>
            <a:r>
              <a:rPr lang="en-US" dirty="0"/>
              <a:t>Asturias</a:t>
            </a:r>
          </a:p>
        </p:txBody>
      </p:sp>
    </p:spTree>
    <p:extLst>
      <p:ext uri="{BB962C8B-B14F-4D97-AF65-F5344CB8AC3E}">
        <p14:creationId xmlns:p14="http://schemas.microsoft.com/office/powerpoint/2010/main" val="42411236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97015" y="5715000"/>
            <a:ext cx="8226425" cy="1143000"/>
          </a:xfrm>
        </p:spPr>
        <p:txBody>
          <a:bodyPr/>
          <a:lstStyle/>
          <a:p>
            <a:r>
              <a:rPr lang="es-ES" b="1" dirty="0">
                <a:solidFill>
                  <a:schemeClr val="accent5">
                    <a:lumMod val="20000"/>
                    <a:lumOff val="80000"/>
                  </a:schemeClr>
                </a:solidFill>
              </a:rPr>
              <a:t>Castillo de San Juan de </a:t>
            </a:r>
            <a:r>
              <a:rPr lang="es-ES" b="1" dirty="0" err="1">
                <a:solidFill>
                  <a:schemeClr val="accent5">
                    <a:lumMod val="20000"/>
                    <a:lumOff val="80000"/>
                  </a:schemeClr>
                </a:solidFill>
              </a:rPr>
              <a:t>Priorio</a:t>
            </a:r>
            <a:endParaRPr lang="en-US" b="1" dirty="0">
              <a:solidFill>
                <a:schemeClr val="accent5">
                  <a:lumMod val="20000"/>
                  <a:lumOff val="80000"/>
                </a:schemeClr>
              </a:solidFill>
            </a:endParaRPr>
          </a:p>
        </p:txBody>
      </p:sp>
    </p:spTree>
    <p:extLst>
      <p:ext uri="{BB962C8B-B14F-4D97-AF65-F5344CB8AC3E}">
        <p14:creationId xmlns:p14="http://schemas.microsoft.com/office/powerpoint/2010/main" val="2249691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94" y="4529448"/>
            <a:ext cx="7772400" cy="1362075"/>
          </a:xfrm>
        </p:spPr>
        <p:txBody>
          <a:bodyPr/>
          <a:lstStyle/>
          <a:p>
            <a:r>
              <a:rPr lang="en-US" dirty="0" smtClean="0"/>
              <a:t>Asturias</a:t>
            </a:r>
            <a:endParaRPr lang="en-US" dirty="0"/>
          </a:p>
        </p:txBody>
      </p:sp>
      <p:sp>
        <p:nvSpPr>
          <p:cNvPr id="3" name="Text Placeholder 2"/>
          <p:cNvSpPr>
            <a:spLocks noGrp="1"/>
          </p:cNvSpPr>
          <p:nvPr>
            <p:ph type="body" idx="1"/>
          </p:nvPr>
        </p:nvSpPr>
        <p:spPr>
          <a:xfrm>
            <a:off x="565608" y="65989"/>
            <a:ext cx="7929105" cy="4194926"/>
          </a:xfrm>
        </p:spPr>
        <p:txBody>
          <a:bodyPr/>
          <a:lstStyle/>
          <a:p>
            <a:r>
              <a:rPr lang="en-US" dirty="0"/>
              <a:t>Asturias </a:t>
            </a:r>
            <a:r>
              <a:rPr lang="en-US" dirty="0" smtClean="0"/>
              <a:t>is </a:t>
            </a:r>
            <a:r>
              <a:rPr lang="en-US" dirty="0"/>
              <a:t>an autonomous community of Spain. It is coextensive with the province of Asturias, and contains nearly all of the territory that was part of the Kingdom of Asturias in the Middle Ages. The autonomous community of Asturias is bordered by Cantabria to the east, by Castile and León to the south, by Galicia to the west, and by the Bay of Biscay to the north.</a:t>
            </a:r>
          </a:p>
          <a:p>
            <a:endParaRPr lang="en-US" dirty="0"/>
          </a:p>
          <a:p>
            <a:r>
              <a:rPr lang="en-US" dirty="0"/>
              <a:t>The most important cities are the communal capital, </a:t>
            </a:r>
            <a:r>
              <a:rPr lang="en-US" dirty="0" smtClean="0"/>
              <a:t>Oviedo, </a:t>
            </a:r>
            <a:r>
              <a:rPr lang="en-US" dirty="0"/>
              <a:t>the seaport and largest city </a:t>
            </a:r>
            <a:r>
              <a:rPr lang="en-US" dirty="0" err="1" smtClean="0"/>
              <a:t>Gijón</a:t>
            </a:r>
            <a:r>
              <a:rPr lang="en-US" dirty="0" smtClean="0"/>
              <a:t>, </a:t>
            </a:r>
            <a:r>
              <a:rPr lang="en-US" dirty="0"/>
              <a:t>and the industrial town of </a:t>
            </a:r>
            <a:r>
              <a:rPr lang="en-US" dirty="0" err="1"/>
              <a:t>Avilés</a:t>
            </a:r>
            <a:r>
              <a:rPr lang="en-US" dirty="0"/>
              <a:t>. Other popular municipalities include </a:t>
            </a:r>
            <a:r>
              <a:rPr lang="en-US" dirty="0" err="1"/>
              <a:t>Cangas</a:t>
            </a:r>
            <a:r>
              <a:rPr lang="en-US" dirty="0"/>
              <a:t> de </a:t>
            </a:r>
            <a:r>
              <a:rPr lang="en-US" dirty="0" err="1" smtClean="0"/>
              <a:t>Onís</a:t>
            </a:r>
            <a:r>
              <a:rPr lang="en-US" dirty="0" smtClean="0"/>
              <a:t>, </a:t>
            </a:r>
            <a:r>
              <a:rPr lang="en-US" dirty="0" err="1"/>
              <a:t>Cangas</a:t>
            </a:r>
            <a:r>
              <a:rPr lang="en-US" dirty="0"/>
              <a:t> del </a:t>
            </a:r>
            <a:r>
              <a:rPr lang="en-US" dirty="0" err="1"/>
              <a:t>Narcea</a:t>
            </a:r>
            <a:r>
              <a:rPr lang="en-US" dirty="0"/>
              <a:t>, </a:t>
            </a:r>
            <a:r>
              <a:rPr lang="en-US" dirty="0" err="1"/>
              <a:t>Gozón</a:t>
            </a:r>
            <a:r>
              <a:rPr lang="en-US" dirty="0"/>
              <a:t>, </a:t>
            </a:r>
            <a:r>
              <a:rPr lang="en-US" dirty="0" err="1" smtClean="0"/>
              <a:t>Grado</a:t>
            </a:r>
            <a:r>
              <a:rPr lang="en-US" dirty="0" smtClean="0"/>
              <a:t>, </a:t>
            </a:r>
            <a:r>
              <a:rPr lang="en-US" dirty="0" err="1" smtClean="0"/>
              <a:t>Langreo</a:t>
            </a:r>
            <a:r>
              <a:rPr lang="en-US" dirty="0" smtClean="0"/>
              <a:t>, </a:t>
            </a:r>
            <a:r>
              <a:rPr lang="en-US" dirty="0" err="1" smtClean="0"/>
              <a:t>Laviana</a:t>
            </a:r>
            <a:r>
              <a:rPr lang="en-US" dirty="0" smtClean="0"/>
              <a:t>, Lena, </a:t>
            </a:r>
            <a:r>
              <a:rPr lang="en-US" dirty="0" err="1"/>
              <a:t>Llanes</a:t>
            </a:r>
            <a:r>
              <a:rPr lang="en-US" dirty="0"/>
              <a:t>, </a:t>
            </a:r>
            <a:r>
              <a:rPr lang="en-US" dirty="0" err="1"/>
              <a:t>Mieres</a:t>
            </a:r>
            <a:r>
              <a:rPr lang="en-US" dirty="0"/>
              <a:t>, </a:t>
            </a:r>
            <a:r>
              <a:rPr lang="en-US" dirty="0" err="1"/>
              <a:t>Siero</a:t>
            </a:r>
            <a:r>
              <a:rPr lang="en-US" dirty="0"/>
              <a:t>, Valdés, </a:t>
            </a:r>
            <a:r>
              <a:rPr lang="en-US" dirty="0" err="1" smtClean="0"/>
              <a:t>Vegadeo</a:t>
            </a:r>
            <a:r>
              <a:rPr lang="en-US" dirty="0" smtClean="0"/>
              <a:t> </a:t>
            </a:r>
            <a:r>
              <a:rPr lang="en-US" dirty="0"/>
              <a:t>and </a:t>
            </a:r>
            <a:r>
              <a:rPr lang="en-US" dirty="0" err="1" smtClean="0"/>
              <a:t>Villaviciosa</a:t>
            </a:r>
            <a:endParaRPr lang="en-US" dirty="0"/>
          </a:p>
        </p:txBody>
      </p:sp>
    </p:spTree>
    <p:extLst>
      <p:ext uri="{BB962C8B-B14F-4D97-AF65-F5344CB8AC3E}">
        <p14:creationId xmlns:p14="http://schemas.microsoft.com/office/powerpoint/2010/main" val="5878696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Asturias Landscapes</a:t>
            </a:r>
            <a:endParaRPr lang="en-US" dirty="0"/>
          </a:p>
        </p:txBody>
      </p:sp>
      <p:sp>
        <p:nvSpPr>
          <p:cNvPr id="3" name="Text Placeholder 2"/>
          <p:cNvSpPr>
            <a:spLocks noGrp="1"/>
          </p:cNvSpPr>
          <p:nvPr>
            <p:ph type="body"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091" y="0"/>
            <a:ext cx="6579909" cy="440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1629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1"/>
            <a:ext cx="9144000" cy="61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3520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
            <a:ext cx="9144000" cy="610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0579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
            <a:ext cx="9144000" cy="690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3362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4265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5074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680"/>
            <a:ext cx="9144000" cy="613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3509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6669"/>
            <a:ext cx="9144000" cy="54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9078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361"/>
            <a:ext cx="9144000" cy="625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8520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733"/>
            <a:ext cx="9144000" cy="609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2802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p>
        </p:txBody>
      </p:sp>
      <p:sp>
        <p:nvSpPr>
          <p:cNvPr id="52227" name="Rectangle 3"/>
          <p:cNvSpPr>
            <a:spLocks noGrp="1" noChangeArrowheads="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2" y="0"/>
            <a:ext cx="90822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95528"/>
          </a:xfrm>
        </p:spPr>
        <p:txBody>
          <a:bodyPr/>
          <a:lstStyle/>
          <a:p>
            <a:r>
              <a:rPr lang="en-US" dirty="0" err="1"/>
              <a:t>Ria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528"/>
            <a:ext cx="9144000" cy="60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12546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40664"/>
          </a:xfrm>
        </p:spPr>
        <p:txBody>
          <a:bodyPr/>
          <a:lstStyle/>
          <a:p>
            <a:r>
              <a:rPr lang="en-US" dirty="0"/>
              <a:t>Asturias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664"/>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1744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91817"/>
          </a:xfrm>
        </p:spPr>
        <p:txBody>
          <a:bodyPr/>
          <a:lstStyle/>
          <a:p>
            <a:r>
              <a:rPr lang="en-US" dirty="0"/>
              <a:t>Sabot traditional</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1817"/>
            <a:ext cx="9144000" cy="616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2580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667" y="0"/>
            <a:ext cx="49789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9021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27749"/>
            <a:ext cx="8226425" cy="1143000"/>
          </a:xfrm>
        </p:spPr>
        <p:txBody>
          <a:bodyPr/>
          <a:lstStyle/>
          <a:p>
            <a:r>
              <a:rPr lang="es-ES" dirty="0"/>
              <a:t>Fiestas de la Magdalena - Asturias</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0749"/>
            <a:ext cx="9144000" cy="568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4177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320"/>
            <a:ext cx="9144000" cy="616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Lakes of  </a:t>
            </a:r>
            <a:r>
              <a:rPr lang="en-US" dirty="0" err="1"/>
              <a:t>Covadonga</a:t>
            </a:r>
            <a:r>
              <a:rPr lang="en-US" dirty="0"/>
              <a:t> - Lake </a:t>
            </a:r>
            <a:r>
              <a:rPr lang="en-US" dirty="0" err="1"/>
              <a:t>Enol</a:t>
            </a:r>
            <a:r>
              <a:rPr lang="en-US" dirty="0"/>
              <a:t> - Pastor fest - Asturias</a:t>
            </a:r>
          </a:p>
        </p:txBody>
      </p:sp>
    </p:spTree>
    <p:extLst>
      <p:ext uri="{BB962C8B-B14F-4D97-AF65-F5344CB8AC3E}">
        <p14:creationId xmlns:p14="http://schemas.microsoft.com/office/powerpoint/2010/main" val="34579235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38190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786"/>
            <a:ext cx="9143999" cy="621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85321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668042"/>
          </a:xfrm>
        </p:spPr>
        <p:txBody>
          <a:bodyPr/>
          <a:lstStyle/>
          <a:p>
            <a:r>
              <a:rPr lang="en-US" b="1" dirty="0">
                <a:solidFill>
                  <a:schemeClr val="accent5">
                    <a:lumMod val="20000"/>
                    <a:lumOff val="80000"/>
                  </a:schemeClr>
                </a:solidFill>
              </a:rPr>
              <a:t>Asturias OVIEDO</a:t>
            </a:r>
          </a:p>
        </p:txBody>
      </p:sp>
    </p:spTree>
    <p:extLst>
      <p:ext uri="{BB962C8B-B14F-4D97-AF65-F5344CB8AC3E}">
        <p14:creationId xmlns:p14="http://schemas.microsoft.com/office/powerpoint/2010/main" val="5489810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977"/>
            <a:ext cx="9144000" cy="660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3999" cy="554921"/>
          </a:xfrm>
        </p:spPr>
        <p:txBody>
          <a:bodyPr/>
          <a:lstStyle/>
          <a:p>
            <a:r>
              <a:rPr lang="en-US" b="1" dirty="0">
                <a:solidFill>
                  <a:schemeClr val="accent5">
                    <a:lumMod val="20000"/>
                    <a:lumOff val="80000"/>
                  </a:schemeClr>
                </a:solidFill>
                <a:effectLst>
                  <a:outerShdw blurRad="38100" dist="38100" dir="2700000" algn="tl">
                    <a:srgbClr val="000000">
                      <a:alpha val="43137"/>
                    </a:srgbClr>
                  </a:outerShdw>
                </a:effectLst>
              </a:rPr>
              <a:t>Museum of  La </a:t>
            </a:r>
            <a:r>
              <a:rPr lang="en-US" b="1" dirty="0" err="1">
                <a:solidFill>
                  <a:schemeClr val="accent5">
                    <a:lumMod val="20000"/>
                    <a:lumOff val="80000"/>
                  </a:schemeClr>
                </a:solidFill>
                <a:effectLst>
                  <a:outerShdw blurRad="38100" dist="38100" dir="2700000" algn="tl">
                    <a:srgbClr val="000000">
                      <a:alpha val="43137"/>
                    </a:srgbClr>
                  </a:outerShdw>
                </a:effectLst>
              </a:rPr>
              <a:t>Cocina</a:t>
            </a:r>
            <a:r>
              <a:rPr lang="en-US" b="1" dirty="0">
                <a:solidFill>
                  <a:schemeClr val="accent5">
                    <a:lumMod val="20000"/>
                    <a:lumOff val="80000"/>
                  </a:schemeClr>
                </a:solidFill>
                <a:effectLst>
                  <a:outerShdw blurRad="38100" dist="38100" dir="2700000" algn="tl">
                    <a:srgbClr val="000000">
                      <a:alpha val="43137"/>
                    </a:srgbClr>
                  </a:outerShdw>
                </a:effectLst>
              </a:rPr>
              <a:t>, </a:t>
            </a:r>
            <a:r>
              <a:rPr lang="en-US" b="1" dirty="0" err="1">
                <a:solidFill>
                  <a:schemeClr val="accent5">
                    <a:lumMod val="20000"/>
                    <a:lumOff val="80000"/>
                  </a:schemeClr>
                </a:solidFill>
                <a:effectLst>
                  <a:outerShdw blurRad="38100" dist="38100" dir="2700000" algn="tl">
                    <a:srgbClr val="000000">
                      <a:alpha val="43137"/>
                    </a:srgbClr>
                  </a:outerShdw>
                </a:effectLst>
              </a:rPr>
              <a:t>Cuérigo</a:t>
            </a:r>
            <a:r>
              <a:rPr lang="en-US" b="1" dirty="0">
                <a:solidFill>
                  <a:schemeClr val="accent5">
                    <a:lumMod val="20000"/>
                    <a:lumOff val="80000"/>
                  </a:schemeClr>
                </a:solidFill>
                <a:effectLst>
                  <a:outerShdw blurRad="38100" dist="38100" dir="2700000" algn="tl">
                    <a:srgbClr val="000000">
                      <a:alpha val="43137"/>
                    </a:srgbClr>
                  </a:outerShdw>
                </a:effectLst>
              </a:rPr>
              <a:t> - Asturias</a:t>
            </a:r>
          </a:p>
        </p:txBody>
      </p:sp>
    </p:spTree>
    <p:extLst>
      <p:ext uri="{BB962C8B-B14F-4D97-AF65-F5344CB8AC3E}">
        <p14:creationId xmlns:p14="http://schemas.microsoft.com/office/powerpoint/2010/main" val="16482588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ctrTitle"/>
          </p:nvPr>
        </p:nvSpPr>
        <p:spPr/>
        <p:txBody>
          <a:bodyPr/>
          <a:lstStyle/>
          <a:p>
            <a:endParaRPr lang="en-US"/>
          </a:p>
        </p:txBody>
      </p:sp>
      <p:sp>
        <p:nvSpPr>
          <p:cNvPr id="53253" name="Rectangle 5"/>
          <p:cNvSpPr>
            <a:spLocks noGrp="1" noChangeArrowheads="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 y="0"/>
            <a:ext cx="82638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5063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7077" y="5487661"/>
            <a:ext cx="8226425" cy="1143000"/>
          </a:xfrm>
        </p:spPr>
        <p:txBody>
          <a:bodyPr/>
          <a:lstStyle/>
          <a:p>
            <a:r>
              <a:rPr lang="en-US" b="1" dirty="0"/>
              <a:t>Alto del </a:t>
            </a:r>
            <a:r>
              <a:rPr lang="en-US" b="1" dirty="0" err="1"/>
              <a:t>Perdon</a:t>
            </a:r>
            <a:endParaRPr lang="en-US" b="1" dirty="0"/>
          </a:p>
        </p:txBody>
      </p:sp>
    </p:spTree>
    <p:extLst>
      <p:ext uri="{BB962C8B-B14F-4D97-AF65-F5344CB8AC3E}">
        <p14:creationId xmlns:p14="http://schemas.microsoft.com/office/powerpoint/2010/main" val="40469110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6"/>
          </a:xfrm>
        </p:spPr>
        <p:txBody>
          <a:bodyPr/>
          <a:lstStyle/>
          <a:p>
            <a:r>
              <a:rPr lang="en-US" dirty="0" smtClean="0"/>
              <a:t>Tapas</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0444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6384"/>
          </a:xfrm>
        </p:spPr>
        <p:txBody>
          <a:bodyPr/>
          <a:lstStyle/>
          <a:p>
            <a:r>
              <a:rPr lang="en-US" dirty="0" smtClean="0"/>
              <a:t>Pipers</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012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75" y="274638"/>
            <a:ext cx="8094450" cy="1143000"/>
          </a:xfrm>
        </p:spPr>
        <p:txBody>
          <a:bodyPr/>
          <a:lstStyle/>
          <a:p>
            <a:r>
              <a:rPr lang="en-US" dirty="0" smtClean="0"/>
              <a:t>Artist</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487" y="0"/>
            <a:ext cx="73035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62950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102" y="4944782"/>
            <a:ext cx="7772400" cy="1362075"/>
          </a:xfrm>
        </p:spPr>
        <p:txBody>
          <a:bodyPr/>
          <a:lstStyle/>
          <a:p>
            <a:r>
              <a:rPr lang="en-US" dirty="0" smtClean="0"/>
              <a:t>Galicia</a:t>
            </a:r>
            <a:endParaRPr lang="en-US" dirty="0"/>
          </a:p>
        </p:txBody>
      </p:sp>
      <p:sp>
        <p:nvSpPr>
          <p:cNvPr id="3" name="Text Placeholder 2"/>
          <p:cNvSpPr>
            <a:spLocks noGrp="1"/>
          </p:cNvSpPr>
          <p:nvPr>
            <p:ph type="body" idx="1"/>
          </p:nvPr>
        </p:nvSpPr>
        <p:spPr>
          <a:xfrm>
            <a:off x="722312" y="0"/>
            <a:ext cx="8421687" cy="5038165"/>
          </a:xfrm>
        </p:spPr>
        <p:txBody>
          <a:bodyPr/>
          <a:lstStyle/>
          <a:p>
            <a:r>
              <a:rPr lang="en-US" sz="2400" dirty="0"/>
              <a:t>Galicia </a:t>
            </a:r>
            <a:r>
              <a:rPr lang="en-US" sz="2400" dirty="0" smtClean="0"/>
              <a:t>is </a:t>
            </a:r>
            <a:r>
              <a:rPr lang="en-US" sz="2400" dirty="0"/>
              <a:t>an autonomous community in northwest Spain, with the official status of a nationality of Spain. Galicia has roughly 2.79 million inhabitants as of 2011, with the largest concentration in two coastal areas, from Ferrol to A Coruña in the north-west, and from Vilagarcía to Vigo in the south-west. The capital is Santiago de </a:t>
            </a:r>
            <a:r>
              <a:rPr lang="en-US" sz="2400" dirty="0" err="1"/>
              <a:t>Compostela</a:t>
            </a:r>
            <a:r>
              <a:rPr lang="en-US" sz="2400" dirty="0"/>
              <a:t>, in the province of A Coruña. Vigo, in the province of </a:t>
            </a:r>
            <a:r>
              <a:rPr lang="en-US" sz="2400" dirty="0" err="1"/>
              <a:t>Pontevedra</a:t>
            </a:r>
            <a:r>
              <a:rPr lang="en-US" sz="2400" dirty="0"/>
              <a:t>, is the most populous municipality with 297,332 inhabitants and the second most populous city with 206,411 habitants; while A Coruña is the most populous city with 220,581 habitants and the second most populous municipality with 246,056 habitants in its municipality (INE 2009). Both cities are the cores of the two major metropolitan areas of Galicia.</a:t>
            </a:r>
          </a:p>
        </p:txBody>
      </p:sp>
    </p:spTree>
    <p:extLst>
      <p:ext uri="{BB962C8B-B14F-4D97-AF65-F5344CB8AC3E}">
        <p14:creationId xmlns:p14="http://schemas.microsoft.com/office/powerpoint/2010/main" val="35633308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2" y="0"/>
            <a:ext cx="9113108" cy="688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58043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785" y="22412"/>
            <a:ext cx="6868216" cy="68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4720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560" y="0"/>
            <a:ext cx="69494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2294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3291634" cy="3526397"/>
          </a:xfrm>
        </p:spPr>
        <p:txBody>
          <a:bodyPr/>
          <a:lstStyle/>
          <a:p>
            <a:r>
              <a:rPr lang="en-US" dirty="0"/>
              <a:t>A </a:t>
            </a:r>
            <a:r>
              <a:rPr lang="en-US" dirty="0" err="1"/>
              <a:t>palloza</a:t>
            </a:r>
            <a:r>
              <a:rPr lang="en-US" dirty="0"/>
              <a:t> house in eastern Galicia, </a:t>
            </a:r>
            <a:r>
              <a:rPr lang="en-US" dirty="0" smtClean="0"/>
              <a:t>an </a:t>
            </a:r>
            <a:r>
              <a:rPr lang="en-US" dirty="0"/>
              <a:t>evolved form of the Iron Age local houses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8362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p>
        </p:txBody>
      </p:sp>
      <p:sp>
        <p:nvSpPr>
          <p:cNvPr id="54275" name="Rectangle 3"/>
          <p:cNvSpPr>
            <a:spLocks noGrp="1" noChangeArrowheads="1"/>
          </p:cNvSpPr>
          <p:nvPr>
            <p:ph type="body"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471"/>
            <a:ext cx="9144000" cy="582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56446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35" y="0"/>
            <a:ext cx="9143999" cy="693550"/>
          </a:xfrm>
        </p:spPr>
        <p:txBody>
          <a:bodyPr/>
          <a:lstStyle/>
          <a:p>
            <a:r>
              <a:rPr lang="en-US" dirty="0" err="1"/>
              <a:t>Rajoy</a:t>
            </a:r>
            <a:r>
              <a:rPr lang="en-US" dirty="0"/>
              <a:t> Palace - Santiago de </a:t>
            </a:r>
            <a:r>
              <a:rPr lang="en-US" dirty="0" err="1"/>
              <a:t>Compostela</a:t>
            </a:r>
            <a:r>
              <a:rPr lang="en-US" dirty="0"/>
              <a:t> - Galicia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12009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21833"/>
          </a:xfrm>
        </p:spPr>
        <p:txBody>
          <a:bodyPr/>
          <a:lstStyle/>
          <a:p>
            <a:r>
              <a:rPr lang="en-US" dirty="0"/>
              <a:t>Cathedral of  Santiago de </a:t>
            </a:r>
            <a:r>
              <a:rPr lang="en-US" dirty="0" err="1"/>
              <a:t>Compostella</a:t>
            </a:r>
            <a:r>
              <a:rPr lang="en-US" dirty="0"/>
              <a:t> - Galicia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42184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520"/>
            <a:ext cx="9144000" cy="666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57119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77240"/>
          </a:xfrm>
        </p:spPr>
        <p:txBody>
          <a:bodyPr/>
          <a:lstStyle/>
          <a:p>
            <a:r>
              <a:rPr lang="en-US" dirty="0" err="1"/>
              <a:t>Pontevedra</a:t>
            </a:r>
            <a:r>
              <a:rPr lang="en-US" dirty="0"/>
              <a:t>-Galicia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410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768096"/>
          </a:xfrm>
        </p:spPr>
        <p:txBody>
          <a:bodyPr/>
          <a:lstStyle/>
          <a:p>
            <a:r>
              <a:rPr lang="en-US" dirty="0"/>
              <a:t>Cathedral of </a:t>
            </a:r>
            <a:r>
              <a:rPr lang="en-US" dirty="0" err="1"/>
              <a:t>Ourense</a:t>
            </a:r>
            <a:r>
              <a:rPr lang="en-US" dirty="0"/>
              <a:t>-Galicia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25512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Baiona</a:t>
            </a:r>
            <a:r>
              <a:rPr lang="en-US" dirty="0"/>
              <a:t>-Galicia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2540"/>
            <a:ext cx="9144000" cy="467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92418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3999" cy="1237129"/>
          </a:xfrm>
        </p:spPr>
        <p:txBody>
          <a:bodyPr/>
          <a:lstStyle/>
          <a:p>
            <a:r>
              <a:rPr lang="en-US" dirty="0">
                <a:effectLst>
                  <a:outerShdw blurRad="38100" dist="38100" dir="2700000" algn="tl">
                    <a:srgbClr val="000000">
                      <a:alpha val="43137"/>
                    </a:srgbClr>
                  </a:outerShdw>
                </a:effectLst>
              </a:rPr>
              <a:t>The Roman walls of Lugo-Galicia</a:t>
            </a:r>
            <a:br>
              <a:rPr lang="en-US" dirty="0">
                <a:effectLst>
                  <a:outerShdw blurRad="38100" dist="38100" dir="2700000" algn="tl">
                    <a:srgbClr val="000000">
                      <a:alpha val="43137"/>
                    </a:srgbClr>
                  </a:outerShdw>
                </a:effectLst>
              </a:rPr>
            </a:br>
            <a:r>
              <a:rPr lang="en-US" b="1" dirty="0">
                <a:solidFill>
                  <a:schemeClr val="accent3"/>
                </a:solidFill>
                <a:effectLst>
                  <a:outerShdw blurRad="38100" dist="38100" dir="2700000" algn="tl">
                    <a:srgbClr val="000000">
                      <a:alpha val="43137"/>
                    </a:srgbClr>
                  </a:outerShdw>
                </a:effectLst>
              </a:rPr>
              <a:t>World Heritage site by UNESCO</a:t>
            </a:r>
          </a:p>
        </p:txBody>
      </p:sp>
    </p:spTree>
    <p:extLst>
      <p:ext uri="{BB962C8B-B14F-4D97-AF65-F5344CB8AC3E}">
        <p14:creationId xmlns:p14="http://schemas.microsoft.com/office/powerpoint/2010/main" val="125420443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6"/>
          </a:xfrm>
        </p:spPr>
        <p:txBody>
          <a:bodyPr/>
          <a:lstStyle/>
          <a:p>
            <a:r>
              <a:rPr lang="en-US" dirty="0"/>
              <a:t>Beach of The Cathedrals - Galicia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49161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65268"/>
          </a:xfrm>
        </p:spPr>
        <p:txBody>
          <a:bodyPr/>
          <a:lstStyle/>
          <a:p>
            <a:r>
              <a:rPr lang="en-US" dirty="0" err="1"/>
              <a:t>Sil</a:t>
            </a:r>
            <a:r>
              <a:rPr lang="en-US" dirty="0"/>
              <a:t> River - Galicia</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78397"/>
            <a:ext cx="9144000" cy="501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56547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18" y="0"/>
            <a:ext cx="90767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317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88141"/>
          </a:xfrm>
        </p:spPr>
        <p:txBody>
          <a:bodyPr/>
          <a:lstStyle/>
          <a:p>
            <a:r>
              <a:rPr lang="en-US" dirty="0"/>
              <a:t>The Tower of Hercules is an ancient Roman lighthouse on a peninsula about 2.4 kilometers  from the </a:t>
            </a:r>
            <a:r>
              <a:rPr lang="en-US" dirty="0" err="1"/>
              <a:t>centre</a:t>
            </a:r>
            <a:r>
              <a:rPr lang="en-US" dirty="0"/>
              <a:t> of A Coruna, Galicia</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04" b="6045"/>
          <a:stretch/>
        </p:blipFill>
        <p:spPr bwMode="auto">
          <a:xfrm>
            <a:off x="0" y="1461247"/>
            <a:ext cx="9144000" cy="539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33966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77240"/>
          </a:xfrm>
        </p:spPr>
        <p:txBody>
          <a:bodyPr/>
          <a:lstStyle/>
          <a:p>
            <a:r>
              <a:rPr lang="en-US" dirty="0" err="1"/>
              <a:t>Vivero</a:t>
            </a:r>
            <a:r>
              <a:rPr lang="en-US" dirty="0"/>
              <a:t> - Lugo - Galicia</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29223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58952"/>
          </a:xfrm>
        </p:spPr>
        <p:txBody>
          <a:bodyPr/>
          <a:lstStyle/>
          <a:p>
            <a:r>
              <a:rPr lang="en-US" dirty="0"/>
              <a:t>Puerto de </a:t>
            </a:r>
            <a:r>
              <a:rPr lang="en-US" dirty="0" err="1"/>
              <a:t>Muros</a:t>
            </a:r>
            <a:r>
              <a:rPr lang="en-US" dirty="0"/>
              <a:t> - Galicia</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5299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1143000"/>
          </a:xfrm>
        </p:spPr>
        <p:txBody>
          <a:bodyPr/>
          <a:lstStyle/>
          <a:p>
            <a:pPr algn="r"/>
            <a:r>
              <a:rPr lang="en-US" dirty="0" err="1"/>
              <a:t>Cabo</a:t>
            </a:r>
            <a:r>
              <a:rPr lang="en-US" dirty="0"/>
              <a:t> </a:t>
            </a:r>
            <a:r>
              <a:rPr lang="en-US" dirty="0" err="1"/>
              <a:t>Vilan</a:t>
            </a:r>
            <a:r>
              <a:rPr lang="en-US" dirty="0"/>
              <a:t> - Galicia</a:t>
            </a:r>
          </a:p>
        </p:txBody>
      </p:sp>
    </p:spTree>
    <p:extLst>
      <p:ext uri="{BB962C8B-B14F-4D97-AF65-F5344CB8AC3E}">
        <p14:creationId xmlns:p14="http://schemas.microsoft.com/office/powerpoint/2010/main" val="313680632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48690"/>
          </a:xfrm>
        </p:spPr>
        <p:txBody>
          <a:bodyPr/>
          <a:lstStyle/>
          <a:p>
            <a:r>
              <a:rPr lang="en-US" dirty="0" err="1"/>
              <a:t>Ribadavia</a:t>
            </a:r>
            <a:r>
              <a:rPr lang="en-US" dirty="0"/>
              <a:t> - Galicia</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690"/>
            <a:ext cx="9144000" cy="61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53673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Islas </a:t>
            </a:r>
            <a:r>
              <a:rPr lang="en-US" dirty="0" err="1"/>
              <a:t>Ons</a:t>
            </a:r>
            <a:r>
              <a:rPr lang="en-US" dirty="0"/>
              <a:t> - Galicia</a:t>
            </a:r>
          </a:p>
        </p:txBody>
      </p:sp>
    </p:spTree>
    <p:extLst>
      <p:ext uri="{BB962C8B-B14F-4D97-AF65-F5344CB8AC3E}">
        <p14:creationId xmlns:p14="http://schemas.microsoft.com/office/powerpoint/2010/main" val="304465958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53549" y="1"/>
            <a:ext cx="6490451" cy="484094"/>
          </a:xfrm>
        </p:spPr>
        <p:txBody>
          <a:bodyPr/>
          <a:lstStyle/>
          <a:p>
            <a:r>
              <a:rPr lang="pt-BR" sz="2400" b="1" dirty="0"/>
              <a:t>Castillo de Pampre, Palas de Rei, Galicia</a:t>
            </a:r>
            <a:endParaRPr lang="en-US" sz="2400" b="1" dirty="0"/>
          </a:p>
        </p:txBody>
      </p:sp>
    </p:spTree>
    <p:extLst>
      <p:ext uri="{BB962C8B-B14F-4D97-AF65-F5344CB8AC3E}">
        <p14:creationId xmlns:p14="http://schemas.microsoft.com/office/powerpoint/2010/main" val="102050600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Galician Landscapes</a:t>
            </a:r>
            <a:endParaRPr lang="en-US" dirty="0"/>
          </a:p>
        </p:txBody>
      </p:sp>
      <p:sp>
        <p:nvSpPr>
          <p:cNvPr id="3" name="Text Placeholder 2"/>
          <p:cNvSpPr>
            <a:spLocks noGrp="1"/>
          </p:cNvSpPr>
          <p:nvPr>
            <p:ph type="body"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944" y="-1"/>
            <a:ext cx="6373159" cy="442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09759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 y="136407"/>
            <a:ext cx="9146689" cy="658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a:t>Pontenova</a:t>
            </a:r>
            <a:r>
              <a:rPr lang="en-US" dirty="0"/>
              <a:t> </a:t>
            </a:r>
          </a:p>
        </p:txBody>
      </p:sp>
    </p:spTree>
    <p:extLst>
      <p:ext uri="{BB962C8B-B14F-4D97-AF65-F5344CB8AC3E}">
        <p14:creationId xmlns:p14="http://schemas.microsoft.com/office/powerpoint/2010/main" val="136702295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70257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787" y="0"/>
            <a:ext cx="8226425" cy="1018095"/>
          </a:xfrm>
        </p:spPr>
        <p:txBody>
          <a:bodyPr/>
          <a:lstStyle/>
          <a:p>
            <a:r>
              <a:rPr lang="en-US" dirty="0"/>
              <a:t>Gijon-Asturias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136"/>
            <a:ext cx="9144000" cy="576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67318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54901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009"/>
            <a:ext cx="9144000" cy="606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43415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25713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381"/>
            <a:ext cx="9144000" cy="551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2426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Miscellaneous Scenes of Spain</a:t>
            </a:r>
            <a:endParaRPr lang="en-US" dirty="0"/>
          </a:p>
        </p:txBody>
      </p:sp>
      <p:sp>
        <p:nvSpPr>
          <p:cNvPr id="4" name="Text Placeholder 3"/>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921" y="0"/>
            <a:ext cx="6744093" cy="447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87489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529"/>
            <a:ext cx="9152920" cy="607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4806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865"/>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00561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383"/>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75853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150"/>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90813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914"/>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30778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Gijon-Asturias</a:t>
            </a:r>
          </a:p>
        </p:txBody>
      </p:sp>
    </p:spTree>
    <p:extLst>
      <p:ext uri="{BB962C8B-B14F-4D97-AF65-F5344CB8AC3E}">
        <p14:creationId xmlns:p14="http://schemas.microsoft.com/office/powerpoint/2010/main" val="24770220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725"/>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1905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675"/>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05438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249"/>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32803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675"/>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32220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048"/>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83968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249"/>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06842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487"/>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55324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77240"/>
          </a:xfrm>
        </p:spPr>
        <p:txBody>
          <a:bodyPr/>
          <a:lstStyle/>
          <a:p>
            <a:r>
              <a:rPr lang="en-US" dirty="0" err="1"/>
              <a:t>Ribadesella</a:t>
            </a:r>
            <a:r>
              <a:rPr lang="en-US" dirty="0"/>
              <a:t>-Asturias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07494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spain map 3">
  <a:themeElements>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spain map 3</Template>
  <TotalTime>86</TotalTime>
  <Words>450</Words>
  <Application>Microsoft Office PowerPoint</Application>
  <PresentationFormat>On-screen Show (4:3)</PresentationFormat>
  <Paragraphs>50</Paragraphs>
  <Slides>86</Slides>
  <Notes>0</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spain map 3</vt:lpstr>
      <vt:lpstr>1_Default Design</vt:lpstr>
      <vt:lpstr>Spain (Part 4)</vt:lpstr>
      <vt:lpstr>Asturias</vt:lpstr>
      <vt:lpstr>PowerPoint Presentation</vt:lpstr>
      <vt:lpstr>PowerPoint Presentation</vt:lpstr>
      <vt:lpstr>PowerPoint Presentation</vt:lpstr>
      <vt:lpstr>PowerPoint Presentation</vt:lpstr>
      <vt:lpstr>Gijon-Asturias</vt:lpstr>
      <vt:lpstr>Gijon-Asturias</vt:lpstr>
      <vt:lpstr>Ribadesella-Asturias</vt:lpstr>
      <vt:lpstr>PowerPoint Presentation</vt:lpstr>
      <vt:lpstr>Basilica de Covadonga-Asturias</vt:lpstr>
      <vt:lpstr>Lake of Covadonga-Asturias</vt:lpstr>
      <vt:lpstr>Cudillero-Asturias</vt:lpstr>
      <vt:lpstr>Lastres-Asturias</vt:lpstr>
      <vt:lpstr>Luarca-Asturias</vt:lpstr>
      <vt:lpstr>Niebla-Asturias</vt:lpstr>
      <vt:lpstr>Oviedo Cathedral-Asturias</vt:lpstr>
      <vt:lpstr>Llanes in Asturias</vt:lpstr>
      <vt:lpstr>Castillo de San Juan de Priorio</vt:lpstr>
      <vt:lpstr>Asturias Landscapes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Ria</vt:lpstr>
      <vt:lpstr>Asturias</vt:lpstr>
      <vt:lpstr>Sabot traditional</vt:lpstr>
      <vt:lpstr>PowerPoint Presentation</vt:lpstr>
      <vt:lpstr>Fiestas de la Magdalena - Asturias</vt:lpstr>
      <vt:lpstr>Lakes of  Covadonga - Lake Enol - Pastor fest - Asturias</vt:lpstr>
      <vt:lpstr>PowerPoint Presentation</vt:lpstr>
      <vt:lpstr>PowerPoint Presentation</vt:lpstr>
      <vt:lpstr>Asturias OVIEDO</vt:lpstr>
      <vt:lpstr>Museum of  La Cocina, Cuérigo - Asturias</vt:lpstr>
      <vt:lpstr>PowerPoint Presentation</vt:lpstr>
      <vt:lpstr>Alto del Perdon</vt:lpstr>
      <vt:lpstr>Tapas</vt:lpstr>
      <vt:lpstr>Pipers</vt:lpstr>
      <vt:lpstr>Artist</vt:lpstr>
      <vt:lpstr>Galicia</vt:lpstr>
      <vt:lpstr>PowerPoint Presentation</vt:lpstr>
      <vt:lpstr>PowerPoint Presentation</vt:lpstr>
      <vt:lpstr>PowerPoint Presentation</vt:lpstr>
      <vt:lpstr>A palloza house in eastern Galicia, an evolved form of the Iron Age local houses</vt:lpstr>
      <vt:lpstr>PowerPoint Presentation</vt:lpstr>
      <vt:lpstr>Rajoy Palace - Santiago de Compostela - Galicia</vt:lpstr>
      <vt:lpstr>Cathedral of  Santiago de Compostella - Galicia</vt:lpstr>
      <vt:lpstr>PowerPoint Presentation</vt:lpstr>
      <vt:lpstr>Pontevedra-Galicia</vt:lpstr>
      <vt:lpstr>Cathedral of Ourense-Galicia</vt:lpstr>
      <vt:lpstr>Baiona-Galicia</vt:lpstr>
      <vt:lpstr>The Roman walls of Lugo-Galicia World Heritage site by UNESCO</vt:lpstr>
      <vt:lpstr>Beach of The Cathedrals - Galicia</vt:lpstr>
      <vt:lpstr>Sil River - Galicia</vt:lpstr>
      <vt:lpstr>The Tower of Hercules is an ancient Roman lighthouse on a peninsula about 2.4 kilometers  from the centre of A Coruna, Galicia</vt:lpstr>
      <vt:lpstr>Vivero - Lugo - Galicia</vt:lpstr>
      <vt:lpstr>Puerto de Muros - Galicia</vt:lpstr>
      <vt:lpstr>Cabo Vilan - Galicia</vt:lpstr>
      <vt:lpstr>Ribadavia - Galicia</vt:lpstr>
      <vt:lpstr>Islas Ons - Galicia</vt:lpstr>
      <vt:lpstr>Castillo de Pampre, Palas de Rei, Galicia</vt:lpstr>
      <vt:lpstr>Galician Landscapes</vt:lpstr>
      <vt:lpstr>Pontenova </vt:lpstr>
      <vt:lpstr>PowerPoint Presentation</vt:lpstr>
      <vt:lpstr>PowerPoint Presentation</vt:lpstr>
      <vt:lpstr>PowerPoint Presentation</vt:lpstr>
      <vt:lpstr>PowerPoint Presentation</vt:lpstr>
      <vt:lpstr>PowerPoint Presentation</vt:lpstr>
      <vt:lpstr>Miscellaneous Scenes of Spain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Spain (Part 4)</dc:title>
  <dc:creator>Joseph A. Naumann</dc:creator>
  <cp:lastModifiedBy>Joseph A. Naumann</cp:lastModifiedBy>
  <cp:revision>10</cp:revision>
  <dcterms:created xsi:type="dcterms:W3CDTF">2012-07-16T15:55:30Z</dcterms:created>
  <dcterms:modified xsi:type="dcterms:W3CDTF">2012-07-19T12:33:36Z</dcterms:modified>
</cp:coreProperties>
</file>