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24"/>
  </p:notesMasterIdLst>
  <p:sldIdLst>
    <p:sldId id="256" r:id="rId3"/>
    <p:sldId id="260" r:id="rId4"/>
    <p:sldId id="261" r:id="rId5"/>
    <p:sldId id="262" r:id="rId6"/>
    <p:sldId id="263" r:id="rId7"/>
    <p:sldId id="264" r:id="rId8"/>
    <p:sldId id="265" r:id="rId9"/>
    <p:sldId id="266" r:id="rId10"/>
    <p:sldId id="267" r:id="rId11"/>
    <p:sldId id="268" r:id="rId12"/>
    <p:sldId id="269" r:id="rId13"/>
    <p:sldId id="270" r:id="rId14"/>
    <p:sldId id="274" r:id="rId15"/>
    <p:sldId id="275" r:id="rId16"/>
    <p:sldId id="276" r:id="rId17"/>
    <p:sldId id="413"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41" r:id="rId65"/>
    <p:sldId id="342" r:id="rId66"/>
    <p:sldId id="343" r:id="rId67"/>
    <p:sldId id="344" r:id="rId68"/>
    <p:sldId id="345" r:id="rId69"/>
    <p:sldId id="411" r:id="rId70"/>
    <p:sldId id="394" r:id="rId71"/>
    <p:sldId id="346" r:id="rId72"/>
    <p:sldId id="347" r:id="rId73"/>
    <p:sldId id="348" r:id="rId74"/>
    <p:sldId id="349" r:id="rId75"/>
    <p:sldId id="350" r:id="rId76"/>
    <p:sldId id="351" r:id="rId77"/>
    <p:sldId id="352" r:id="rId78"/>
    <p:sldId id="353" r:id="rId79"/>
    <p:sldId id="354" r:id="rId80"/>
    <p:sldId id="355" r:id="rId81"/>
    <p:sldId id="356" r:id="rId82"/>
    <p:sldId id="357" r:id="rId83"/>
    <p:sldId id="358" r:id="rId84"/>
    <p:sldId id="359" r:id="rId85"/>
    <p:sldId id="395" r:id="rId86"/>
    <p:sldId id="445" r:id="rId87"/>
    <p:sldId id="446" r:id="rId88"/>
    <p:sldId id="396" r:id="rId89"/>
    <p:sldId id="397" r:id="rId90"/>
    <p:sldId id="398" r:id="rId91"/>
    <p:sldId id="448" r:id="rId92"/>
    <p:sldId id="437" r:id="rId93"/>
    <p:sldId id="438" r:id="rId94"/>
    <p:sldId id="439" r:id="rId95"/>
    <p:sldId id="440" r:id="rId96"/>
    <p:sldId id="441" r:id="rId97"/>
    <p:sldId id="449" r:id="rId98"/>
    <p:sldId id="442" r:id="rId99"/>
    <p:sldId id="443" r:id="rId100"/>
    <p:sldId id="444" r:id="rId101"/>
    <p:sldId id="423" r:id="rId102"/>
    <p:sldId id="424" r:id="rId103"/>
    <p:sldId id="447" r:id="rId104"/>
    <p:sldId id="425" r:id="rId105"/>
    <p:sldId id="426" r:id="rId106"/>
    <p:sldId id="452" r:id="rId107"/>
    <p:sldId id="427" r:id="rId108"/>
    <p:sldId id="451" r:id="rId109"/>
    <p:sldId id="428" r:id="rId110"/>
    <p:sldId id="429" r:id="rId111"/>
    <p:sldId id="430" r:id="rId112"/>
    <p:sldId id="431" r:id="rId113"/>
    <p:sldId id="432" r:id="rId114"/>
    <p:sldId id="433" r:id="rId115"/>
    <p:sldId id="434" r:id="rId116"/>
    <p:sldId id="435" r:id="rId117"/>
    <p:sldId id="436" r:id="rId118"/>
    <p:sldId id="450" r:id="rId119"/>
    <p:sldId id="453" r:id="rId120"/>
    <p:sldId id="454" r:id="rId121"/>
    <p:sldId id="455" r:id="rId122"/>
    <p:sldId id="456" r:id="rId1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8" autoAdjust="0"/>
    <p:restoredTop sz="94600"/>
  </p:normalViewPr>
  <p:slideViewPr>
    <p:cSldViewPr snapToGrid="0">
      <p:cViewPr varScale="1">
        <p:scale>
          <a:sx n="101" d="100"/>
          <a:sy n="101" d="100"/>
        </p:scale>
        <p:origin x="-71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BEA8493-0DFF-4A75-9052-E48051AD3D3C}" type="slidenum">
              <a:rPr lang="en-US"/>
              <a:pPr/>
              <a:t>‹#›</a:t>
            </a:fld>
            <a:endParaRPr lang="en-US"/>
          </a:p>
        </p:txBody>
      </p:sp>
    </p:spTree>
    <p:extLst>
      <p:ext uri="{BB962C8B-B14F-4D97-AF65-F5344CB8AC3E}">
        <p14:creationId xmlns:p14="http://schemas.microsoft.com/office/powerpoint/2010/main" val="20619070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536E7E56-56B3-4AC9-A2F2-75B14D0D509A}"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9726B2-4C81-48F8-B9F7-900726DB842A}" type="slidenum">
              <a:rPr lang="en-US"/>
              <a:pPr/>
              <a:t>‹#›</a:t>
            </a:fld>
            <a:endParaRPr lang="en-US"/>
          </a:p>
        </p:txBody>
      </p:sp>
    </p:spTree>
    <p:extLst>
      <p:ext uri="{BB962C8B-B14F-4D97-AF65-F5344CB8AC3E}">
        <p14:creationId xmlns:p14="http://schemas.microsoft.com/office/powerpoint/2010/main" val="246754519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C8682A-5938-4085-95DB-C08FA89B0448}" type="slidenum">
              <a:rPr lang="en-US"/>
              <a:pPr/>
              <a:t>‹#›</a:t>
            </a:fld>
            <a:endParaRPr lang="en-US"/>
          </a:p>
        </p:txBody>
      </p:sp>
    </p:spTree>
    <p:extLst>
      <p:ext uri="{BB962C8B-B14F-4D97-AF65-F5344CB8AC3E}">
        <p14:creationId xmlns:p14="http://schemas.microsoft.com/office/powerpoint/2010/main" val="227493516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8B2635D2-4BC1-4CCC-834C-7B056203BEB2}"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60DDA1-D1F5-405A-961A-4DC1387869A8}" type="slidenum">
              <a:rPr lang="en-US"/>
              <a:pPr/>
              <a:t>‹#›</a:t>
            </a:fld>
            <a:endParaRPr lang="en-US"/>
          </a:p>
        </p:txBody>
      </p:sp>
    </p:spTree>
    <p:extLst>
      <p:ext uri="{BB962C8B-B14F-4D97-AF65-F5344CB8AC3E}">
        <p14:creationId xmlns:p14="http://schemas.microsoft.com/office/powerpoint/2010/main" val="391515879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B8F455-67CA-414C-AEB4-8AE1F514D53D}" type="slidenum">
              <a:rPr lang="en-US"/>
              <a:pPr/>
              <a:t>‹#›</a:t>
            </a:fld>
            <a:endParaRPr lang="en-US"/>
          </a:p>
        </p:txBody>
      </p:sp>
    </p:spTree>
    <p:extLst>
      <p:ext uri="{BB962C8B-B14F-4D97-AF65-F5344CB8AC3E}">
        <p14:creationId xmlns:p14="http://schemas.microsoft.com/office/powerpoint/2010/main" val="211894935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62353B-8A1A-478E-9456-88599363B817}" type="slidenum">
              <a:rPr lang="en-US"/>
              <a:pPr/>
              <a:t>‹#›</a:t>
            </a:fld>
            <a:endParaRPr lang="en-US"/>
          </a:p>
        </p:txBody>
      </p:sp>
    </p:spTree>
    <p:extLst>
      <p:ext uri="{BB962C8B-B14F-4D97-AF65-F5344CB8AC3E}">
        <p14:creationId xmlns:p14="http://schemas.microsoft.com/office/powerpoint/2010/main" val="23055245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10E252D-DEB4-4FD7-8747-2D6A8B45E484}" type="slidenum">
              <a:rPr lang="en-US"/>
              <a:pPr/>
              <a:t>‹#›</a:t>
            </a:fld>
            <a:endParaRPr lang="en-US"/>
          </a:p>
        </p:txBody>
      </p:sp>
    </p:spTree>
    <p:extLst>
      <p:ext uri="{BB962C8B-B14F-4D97-AF65-F5344CB8AC3E}">
        <p14:creationId xmlns:p14="http://schemas.microsoft.com/office/powerpoint/2010/main" val="218712529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FFD75A5-422C-47C8-BDD5-88E6BD7A98F8}" type="slidenum">
              <a:rPr lang="en-US"/>
              <a:pPr/>
              <a:t>‹#›</a:t>
            </a:fld>
            <a:endParaRPr lang="en-US"/>
          </a:p>
        </p:txBody>
      </p:sp>
    </p:spTree>
    <p:extLst>
      <p:ext uri="{BB962C8B-B14F-4D97-AF65-F5344CB8AC3E}">
        <p14:creationId xmlns:p14="http://schemas.microsoft.com/office/powerpoint/2010/main" val="60911507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46A8440-B7D7-4EC4-804B-A818DBACA304}" type="slidenum">
              <a:rPr lang="en-US"/>
              <a:pPr/>
              <a:t>‹#›</a:t>
            </a:fld>
            <a:endParaRPr lang="en-US"/>
          </a:p>
        </p:txBody>
      </p:sp>
    </p:spTree>
    <p:extLst>
      <p:ext uri="{BB962C8B-B14F-4D97-AF65-F5344CB8AC3E}">
        <p14:creationId xmlns:p14="http://schemas.microsoft.com/office/powerpoint/2010/main" val="96510758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A9F516-DD89-405B-AAA6-D9124B9AB0E6}" type="slidenum">
              <a:rPr lang="en-US"/>
              <a:pPr/>
              <a:t>‹#›</a:t>
            </a:fld>
            <a:endParaRPr lang="en-US"/>
          </a:p>
        </p:txBody>
      </p:sp>
    </p:spTree>
    <p:extLst>
      <p:ext uri="{BB962C8B-B14F-4D97-AF65-F5344CB8AC3E}">
        <p14:creationId xmlns:p14="http://schemas.microsoft.com/office/powerpoint/2010/main" val="7024337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0D2B6E-1440-49AE-97B6-054FD3BF10FE}" type="slidenum">
              <a:rPr lang="en-US"/>
              <a:pPr/>
              <a:t>‹#›</a:t>
            </a:fld>
            <a:endParaRPr lang="en-US"/>
          </a:p>
        </p:txBody>
      </p:sp>
    </p:spTree>
    <p:extLst>
      <p:ext uri="{BB962C8B-B14F-4D97-AF65-F5344CB8AC3E}">
        <p14:creationId xmlns:p14="http://schemas.microsoft.com/office/powerpoint/2010/main" val="382157073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B8293AF-2057-4D89-9E65-89DD1CD613D3}" type="slidenum">
              <a:rPr lang="en-US"/>
              <a:pPr/>
              <a:t>‹#›</a:t>
            </a:fld>
            <a:endParaRPr lang="en-US"/>
          </a:p>
        </p:txBody>
      </p:sp>
    </p:spTree>
    <p:extLst>
      <p:ext uri="{BB962C8B-B14F-4D97-AF65-F5344CB8AC3E}">
        <p14:creationId xmlns:p14="http://schemas.microsoft.com/office/powerpoint/2010/main" val="356266473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59B8822-CC34-40A0-9ADC-4869DD36C449}" type="slidenum">
              <a:rPr lang="en-US"/>
              <a:pPr/>
              <a:t>‹#›</a:t>
            </a:fld>
            <a:endParaRPr lang="en-US"/>
          </a:p>
        </p:txBody>
      </p:sp>
    </p:spTree>
    <p:extLst>
      <p:ext uri="{BB962C8B-B14F-4D97-AF65-F5344CB8AC3E}">
        <p14:creationId xmlns:p14="http://schemas.microsoft.com/office/powerpoint/2010/main" val="83114724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D6EBE5-AD1E-4533-B1AB-F0E5D87F6596}" type="slidenum">
              <a:rPr lang="en-US"/>
              <a:pPr/>
              <a:t>‹#›</a:t>
            </a:fld>
            <a:endParaRPr lang="en-US"/>
          </a:p>
        </p:txBody>
      </p:sp>
    </p:spTree>
    <p:extLst>
      <p:ext uri="{BB962C8B-B14F-4D97-AF65-F5344CB8AC3E}">
        <p14:creationId xmlns:p14="http://schemas.microsoft.com/office/powerpoint/2010/main" val="385323593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1474AE-97FE-483C-9039-6BD84DFEC60F}" type="slidenum">
              <a:rPr lang="en-US"/>
              <a:pPr/>
              <a:t>‹#›</a:t>
            </a:fld>
            <a:endParaRPr lang="en-US"/>
          </a:p>
        </p:txBody>
      </p:sp>
    </p:spTree>
    <p:extLst>
      <p:ext uri="{BB962C8B-B14F-4D97-AF65-F5344CB8AC3E}">
        <p14:creationId xmlns:p14="http://schemas.microsoft.com/office/powerpoint/2010/main" val="401569416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8BD3972-D4DC-4AC9-9323-3A811F76A52F}" type="slidenum">
              <a:rPr lang="en-US"/>
              <a:pPr/>
              <a:t>‹#›</a:t>
            </a:fld>
            <a:endParaRPr lang="en-US"/>
          </a:p>
        </p:txBody>
      </p:sp>
    </p:spTree>
    <p:extLst>
      <p:ext uri="{BB962C8B-B14F-4D97-AF65-F5344CB8AC3E}">
        <p14:creationId xmlns:p14="http://schemas.microsoft.com/office/powerpoint/2010/main" val="46170056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8C7D136-9EDF-42AF-AD0E-E360F5A9FB58}" type="slidenum">
              <a:rPr lang="en-US"/>
              <a:pPr/>
              <a:t>‹#›</a:t>
            </a:fld>
            <a:endParaRPr lang="en-US"/>
          </a:p>
        </p:txBody>
      </p:sp>
    </p:spTree>
    <p:extLst>
      <p:ext uri="{BB962C8B-B14F-4D97-AF65-F5344CB8AC3E}">
        <p14:creationId xmlns:p14="http://schemas.microsoft.com/office/powerpoint/2010/main" val="11055347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1FD88D4-21AB-4B83-AAC9-58EFC147A720}" type="slidenum">
              <a:rPr lang="en-US"/>
              <a:pPr/>
              <a:t>‹#›</a:t>
            </a:fld>
            <a:endParaRPr lang="en-US"/>
          </a:p>
        </p:txBody>
      </p:sp>
    </p:spTree>
    <p:extLst>
      <p:ext uri="{BB962C8B-B14F-4D97-AF65-F5344CB8AC3E}">
        <p14:creationId xmlns:p14="http://schemas.microsoft.com/office/powerpoint/2010/main" val="107806079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3E57687-A997-49CC-96BA-C5049DA41108}" type="slidenum">
              <a:rPr lang="en-US"/>
              <a:pPr/>
              <a:t>‹#›</a:t>
            </a:fld>
            <a:endParaRPr lang="en-US"/>
          </a:p>
        </p:txBody>
      </p:sp>
    </p:spTree>
    <p:extLst>
      <p:ext uri="{BB962C8B-B14F-4D97-AF65-F5344CB8AC3E}">
        <p14:creationId xmlns:p14="http://schemas.microsoft.com/office/powerpoint/2010/main" val="118924916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5F08588-C6CA-4A7F-AB31-3B892A9E2D78}" type="slidenum">
              <a:rPr lang="en-US"/>
              <a:pPr/>
              <a:t>‹#›</a:t>
            </a:fld>
            <a:endParaRPr lang="en-US"/>
          </a:p>
        </p:txBody>
      </p:sp>
    </p:spTree>
    <p:extLst>
      <p:ext uri="{BB962C8B-B14F-4D97-AF65-F5344CB8AC3E}">
        <p14:creationId xmlns:p14="http://schemas.microsoft.com/office/powerpoint/2010/main" val="88883998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B27BCAF-EB7B-42AC-B8B1-D9E0EE4F492E}" type="slidenum">
              <a:rPr lang="en-US"/>
              <a:pPr/>
              <a:t>‹#›</a:t>
            </a:fld>
            <a:endParaRPr lang="en-US"/>
          </a:p>
        </p:txBody>
      </p:sp>
    </p:spTree>
    <p:extLst>
      <p:ext uri="{BB962C8B-B14F-4D97-AF65-F5344CB8AC3E}">
        <p14:creationId xmlns:p14="http://schemas.microsoft.com/office/powerpoint/2010/main" val="102003221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DA951DA-E3CC-4259-871E-1D9DAAB2BE0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8FA2D7A-30A4-475A-954E-B72E08EF950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p:txBody>
          <a:bodyPr/>
          <a:lstStyle/>
          <a:p>
            <a:r>
              <a:rPr lang="en-US" sz="4400" b="1" dirty="0" smtClean="0">
                <a:solidFill>
                  <a:srgbClr val="FF0000"/>
                </a:solidFill>
                <a:effectLst>
                  <a:outerShdw blurRad="50800" dist="50800" dir="5400000" algn="ctr" rotWithShape="0">
                    <a:srgbClr val="FFC000"/>
                  </a:outerShdw>
                </a:effectLst>
                <a:latin typeface="Arial Black" pitchFamily="34" charset="0"/>
              </a:rPr>
              <a:t>Spain</a:t>
            </a:r>
            <a:r>
              <a:rPr lang="en-US" sz="4400" dirty="0" smtClean="0">
                <a:solidFill>
                  <a:srgbClr val="FF0000"/>
                </a:solidFill>
                <a:effectLst>
                  <a:outerShdw blurRad="50800" dist="50800" dir="5400000" algn="ctr" rotWithShape="0">
                    <a:srgbClr val="FFC000"/>
                  </a:outerShdw>
                </a:effectLst>
                <a:latin typeface="Arial Black" pitchFamily="34" charset="0"/>
              </a:rPr>
              <a:t> </a:t>
            </a:r>
            <a:r>
              <a:rPr lang="en-US" sz="4400" dirty="0" smtClean="0"/>
              <a:t>(Part 2)</a:t>
            </a:r>
            <a:endParaRPr lang="en-US" sz="4400" dirty="0"/>
          </a:p>
        </p:txBody>
      </p:sp>
      <p:sp>
        <p:nvSpPr>
          <p:cNvPr id="51203" name="Rectangle 3"/>
          <p:cNvSpPr>
            <a:spLocks noGrp="1" noChangeArrowheads="1"/>
          </p:cNvSpPr>
          <p:nvPr>
            <p:ph type="subTitle" idx="1"/>
          </p:nvPr>
        </p:nvSpPr>
        <p:spPr/>
        <p:txBody>
          <a:bodyPr/>
          <a:lstStyle/>
          <a:p>
            <a:endParaRPr lang="en-US" dirty="0"/>
          </a:p>
        </p:txBody>
      </p:sp>
      <p:pic>
        <p:nvPicPr>
          <p:cNvPr id="5120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0887" y="0"/>
            <a:ext cx="2043113"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http://www3.picturepush.com/photo/a/8657481/img/86574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0236"/>
            <a:ext cx="9144000" cy="6684264"/>
          </a:xfrm>
          <a:prstGeom prst="rect">
            <a:avLst/>
          </a:prstGeom>
          <a:noFill/>
        </p:spPr>
      </p:pic>
      <p:sp>
        <p:nvSpPr>
          <p:cNvPr id="2" name="Title 1"/>
          <p:cNvSpPr>
            <a:spLocks noGrp="1"/>
          </p:cNvSpPr>
          <p:nvPr>
            <p:ph type="title"/>
          </p:nvPr>
        </p:nvSpPr>
        <p:spPr>
          <a:xfrm>
            <a:off x="455613" y="274638"/>
            <a:ext cx="8226425" cy="715962"/>
          </a:xfrm>
        </p:spPr>
        <p:txBody>
          <a:bodyPr/>
          <a:lstStyle/>
          <a:p>
            <a:r>
              <a:rPr lang="en-US" b="1" dirty="0" smtClean="0"/>
              <a:t>San </a:t>
            </a:r>
            <a:r>
              <a:rPr lang="en-US" b="1" dirty="0" err="1" smtClean="0"/>
              <a:t>Hipolito</a:t>
            </a:r>
            <a:endParaRPr lang="en-US" b="1" dirty="0"/>
          </a:p>
        </p:txBody>
      </p:sp>
    </p:spTree>
    <p:extLst>
      <p:ext uri="{BB962C8B-B14F-4D97-AF65-F5344CB8AC3E}">
        <p14:creationId xmlns:p14="http://schemas.microsoft.com/office/powerpoint/2010/main" val="3717749116"/>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Spanish square - Seville</a:t>
            </a:r>
            <a:br>
              <a:rPr lang="en-US" dirty="0" smtClean="0"/>
            </a:br>
            <a:endParaRPr lang="en-US" dirty="0"/>
          </a:p>
        </p:txBody>
      </p:sp>
      <p:pic>
        <p:nvPicPr>
          <p:cNvPr id="1026" name="Picture 2" descr="http://www2.picturepush.com/photo/a/8710685/img/8710685.jpg"/>
          <p:cNvPicPr>
            <a:picLocks noChangeAspect="1" noChangeArrowheads="1"/>
          </p:cNvPicPr>
          <p:nvPr/>
        </p:nvPicPr>
        <p:blipFill>
          <a:blip r:embed="rId2" cstate="print"/>
          <a:srcRect/>
          <a:stretch>
            <a:fillRect/>
          </a:stretch>
        </p:blipFill>
        <p:spPr bwMode="auto">
          <a:xfrm>
            <a:off x="0" y="1307590"/>
            <a:ext cx="9144000" cy="5550409"/>
          </a:xfrm>
          <a:prstGeom prst="rect">
            <a:avLst/>
          </a:prstGeom>
          <a:noFill/>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3" y="0"/>
            <a:ext cx="8226425" cy="749300"/>
          </a:xfrm>
        </p:spPr>
        <p:txBody>
          <a:bodyPr/>
          <a:lstStyle/>
          <a:p>
            <a:r>
              <a:rPr lang="en-US" dirty="0" smtClean="0"/>
              <a:t>Spanish square - Seville</a:t>
            </a:r>
            <a:endParaRPr lang="en-US" dirty="0"/>
          </a:p>
        </p:txBody>
      </p:sp>
      <p:pic>
        <p:nvPicPr>
          <p:cNvPr id="195586" name="Picture 2" descr="http://www3.picturepush.com/photo/a/8710706/img/8710706.jpg"/>
          <p:cNvPicPr>
            <a:picLocks noChangeAspect="1" noChangeArrowheads="1"/>
          </p:cNvPicPr>
          <p:nvPr/>
        </p:nvPicPr>
        <p:blipFill>
          <a:blip r:embed="rId2" cstate="print"/>
          <a:srcRect/>
          <a:stretch>
            <a:fillRect/>
          </a:stretch>
        </p:blipFill>
        <p:spPr bwMode="auto">
          <a:xfrm>
            <a:off x="0" y="771350"/>
            <a:ext cx="9144000" cy="6086650"/>
          </a:xfrm>
          <a:prstGeom prst="rect">
            <a:avLst/>
          </a:prstGeom>
          <a:noFill/>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91663" y="67248"/>
            <a:ext cx="8226425" cy="1143000"/>
          </a:xfrm>
        </p:spPr>
        <p:txBody>
          <a:bodyPr/>
          <a:lstStyle/>
          <a:p>
            <a:r>
              <a:rPr lang="it-IT" sz="2800" dirty="0"/>
              <a:t>Maria Luisa Park - Spanish Square - Seville</a:t>
            </a:r>
            <a:endParaRPr lang="en-US" sz="2800" dirty="0"/>
          </a:p>
        </p:txBody>
      </p:sp>
    </p:spTree>
    <p:extLst>
      <p:ext uri="{BB962C8B-B14F-4D97-AF65-F5344CB8AC3E}">
        <p14:creationId xmlns:p14="http://schemas.microsoft.com/office/powerpoint/2010/main" val="3401823565"/>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13" y="0"/>
            <a:ext cx="8226425" cy="800100"/>
          </a:xfrm>
        </p:spPr>
        <p:txBody>
          <a:bodyPr/>
          <a:lstStyle/>
          <a:p>
            <a:r>
              <a:rPr lang="en-US" dirty="0" smtClean="0"/>
              <a:t>Spanish square - Seville</a:t>
            </a:r>
            <a:endParaRPr lang="en-US" dirty="0"/>
          </a:p>
        </p:txBody>
      </p:sp>
      <p:pic>
        <p:nvPicPr>
          <p:cNvPr id="196610" name="Picture 2" descr="http://www5.picturepush.com/photo/a/8710733/img/8710733.jpg"/>
          <p:cNvPicPr>
            <a:picLocks noChangeAspect="1" noChangeArrowheads="1"/>
          </p:cNvPicPr>
          <p:nvPr/>
        </p:nvPicPr>
        <p:blipFill>
          <a:blip r:embed="rId2" cstate="print"/>
          <a:srcRect/>
          <a:stretch>
            <a:fillRect/>
          </a:stretch>
        </p:blipFill>
        <p:spPr bwMode="auto">
          <a:xfrm>
            <a:off x="15875" y="847725"/>
            <a:ext cx="9115425" cy="6010275"/>
          </a:xfrm>
          <a:prstGeom prst="rect">
            <a:avLst/>
          </a:prstGeom>
          <a:noFill/>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0"/>
            <a:ext cx="8226425" cy="939800"/>
          </a:xfrm>
        </p:spPr>
        <p:txBody>
          <a:bodyPr/>
          <a:lstStyle/>
          <a:p>
            <a:r>
              <a:rPr lang="en-US" dirty="0" smtClean="0"/>
              <a:t>Spanish square - Seville</a:t>
            </a:r>
            <a:endParaRPr lang="en-US" dirty="0"/>
          </a:p>
        </p:txBody>
      </p:sp>
      <p:pic>
        <p:nvPicPr>
          <p:cNvPr id="197634" name="Picture 2" descr="http://www4.picturepush.com/photo/a/8710742/img/8710742.jpg"/>
          <p:cNvPicPr>
            <a:picLocks noChangeAspect="1" noChangeArrowheads="1"/>
          </p:cNvPicPr>
          <p:nvPr/>
        </p:nvPicPr>
        <p:blipFill>
          <a:blip r:embed="rId2" cstate="print"/>
          <a:srcRect/>
          <a:stretch>
            <a:fillRect/>
          </a:stretch>
        </p:blipFill>
        <p:spPr bwMode="auto">
          <a:xfrm>
            <a:off x="0" y="950975"/>
            <a:ext cx="9144000" cy="5907025"/>
          </a:xfrm>
          <a:prstGeom prst="rect">
            <a:avLst/>
          </a:prstGeom>
          <a:noFill/>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0333514"/>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113" y="0"/>
            <a:ext cx="8226425" cy="800100"/>
          </a:xfrm>
        </p:spPr>
        <p:txBody>
          <a:bodyPr/>
          <a:lstStyle/>
          <a:p>
            <a:r>
              <a:rPr lang="en-US" dirty="0" smtClean="0"/>
              <a:t>Spanish square - Seville</a:t>
            </a:r>
            <a:endParaRPr lang="en-US" dirty="0"/>
          </a:p>
        </p:txBody>
      </p:sp>
      <p:pic>
        <p:nvPicPr>
          <p:cNvPr id="198658" name="Picture 2" descr="http://www4.picturepush.com/photo/a/8710752/img/8710752.jpg"/>
          <p:cNvPicPr>
            <a:picLocks noChangeAspect="1" noChangeArrowheads="1"/>
          </p:cNvPicPr>
          <p:nvPr/>
        </p:nvPicPr>
        <p:blipFill>
          <a:blip r:embed="rId2" cstate="print"/>
          <a:srcRect/>
          <a:stretch>
            <a:fillRect/>
          </a:stretch>
        </p:blipFill>
        <p:spPr bwMode="auto">
          <a:xfrm>
            <a:off x="0" y="786384"/>
            <a:ext cx="9144000" cy="6071616"/>
          </a:xfrm>
          <a:prstGeom prst="rect">
            <a:avLst/>
          </a:prstGeom>
          <a:noFill/>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67248"/>
            <a:ext cx="8226425" cy="602055"/>
          </a:xfrm>
        </p:spPr>
        <p:txBody>
          <a:bodyPr/>
          <a:lstStyle/>
          <a:p>
            <a:r>
              <a:rPr lang="en-US" b="1" dirty="0">
                <a:solidFill>
                  <a:schemeClr val="accent3"/>
                </a:solidFill>
              </a:rPr>
              <a:t>Details of Spanish Square</a:t>
            </a:r>
          </a:p>
        </p:txBody>
      </p:sp>
    </p:spTree>
    <p:extLst>
      <p:ext uri="{BB962C8B-B14F-4D97-AF65-F5344CB8AC3E}">
        <p14:creationId xmlns:p14="http://schemas.microsoft.com/office/powerpoint/2010/main" val="3489651361"/>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http://www5.picturepush.com/photo/a/8710753/img/871075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2832100" y="0"/>
            <a:ext cx="5862638" cy="1282700"/>
          </a:xfrm>
        </p:spPr>
        <p:txBody>
          <a:bodyPr/>
          <a:lstStyle/>
          <a:p>
            <a:r>
              <a:rPr lang="en-US" dirty="0" smtClean="0">
                <a:solidFill>
                  <a:schemeClr val="accent5">
                    <a:lumMod val="20000"/>
                    <a:lumOff val="80000"/>
                  </a:schemeClr>
                </a:solidFill>
              </a:rPr>
              <a:t>Spanish square - marble bridge - Seville</a:t>
            </a:r>
            <a:endParaRPr lang="en-US" dirty="0">
              <a:solidFill>
                <a:schemeClr val="accent5">
                  <a:lumMod val="20000"/>
                  <a:lumOff val="80000"/>
                </a:schemeClr>
              </a:solidFill>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13" y="0"/>
            <a:ext cx="8226425" cy="614362"/>
          </a:xfrm>
        </p:spPr>
        <p:txBody>
          <a:bodyPr/>
          <a:lstStyle/>
          <a:p>
            <a:r>
              <a:rPr lang="en-US" dirty="0" smtClean="0"/>
              <a:t>Alcazar - Seville</a:t>
            </a:r>
            <a:endParaRPr lang="en-US" dirty="0"/>
          </a:p>
        </p:txBody>
      </p:sp>
      <p:pic>
        <p:nvPicPr>
          <p:cNvPr id="200706" name="Picture 2" descr="http://www3.picturepush.com/photo/a/8710756/img/8710756.jpg"/>
          <p:cNvPicPr>
            <a:picLocks noChangeAspect="1" noChangeArrowheads="1"/>
          </p:cNvPicPr>
          <p:nvPr/>
        </p:nvPicPr>
        <p:blipFill>
          <a:blip r:embed="rId2" cstate="print"/>
          <a:srcRect/>
          <a:stretch>
            <a:fillRect/>
          </a:stretch>
        </p:blipFill>
        <p:spPr bwMode="auto">
          <a:xfrm>
            <a:off x="0" y="792685"/>
            <a:ext cx="9144000" cy="6065315"/>
          </a:xfrm>
          <a:prstGeom prst="rect">
            <a:avLst/>
          </a:prstGeom>
          <a:noFill/>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a:t>
            </a:r>
            <a:r>
              <a:rPr lang="en-US" dirty="0" err="1" smtClean="0"/>
              <a:t>Hipolito</a:t>
            </a:r>
            <a:endParaRPr lang="en-US" dirty="0"/>
          </a:p>
        </p:txBody>
      </p:sp>
      <p:pic>
        <p:nvPicPr>
          <p:cNvPr id="172034" name="Picture 2" descr="http://www1.picturepush.com/photo/a/8657484/img/86574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7358" y="0"/>
            <a:ext cx="5136642" cy="6858000"/>
          </a:xfrm>
          <a:prstGeom prst="rect">
            <a:avLst/>
          </a:prstGeom>
          <a:noFill/>
        </p:spPr>
      </p:pic>
    </p:spTree>
    <p:extLst>
      <p:ext uri="{BB962C8B-B14F-4D97-AF65-F5344CB8AC3E}">
        <p14:creationId xmlns:p14="http://schemas.microsoft.com/office/powerpoint/2010/main" val="301093757"/>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http://www4.picturepush.com/photo/a/8710757/img/8710757.jpg"/>
          <p:cNvPicPr>
            <a:picLocks noChangeAspect="1" noChangeArrowheads="1"/>
          </p:cNvPicPr>
          <p:nvPr/>
        </p:nvPicPr>
        <p:blipFill>
          <a:blip r:embed="rId2" cstate="print"/>
          <a:srcRect/>
          <a:stretch>
            <a:fillRect/>
          </a:stretch>
        </p:blipFill>
        <p:spPr bwMode="auto">
          <a:xfrm>
            <a:off x="203200" y="0"/>
            <a:ext cx="8703045" cy="6858000"/>
          </a:xfrm>
          <a:prstGeom prst="rect">
            <a:avLst/>
          </a:prstGeom>
          <a:noFill/>
        </p:spPr>
      </p:pic>
      <p:sp>
        <p:nvSpPr>
          <p:cNvPr id="2" name="Title 1"/>
          <p:cNvSpPr>
            <a:spLocks noGrp="1"/>
          </p:cNvSpPr>
          <p:nvPr>
            <p:ph type="title"/>
          </p:nvPr>
        </p:nvSpPr>
        <p:spPr>
          <a:xfrm>
            <a:off x="201613" y="0"/>
            <a:ext cx="8226425" cy="1143000"/>
          </a:xfrm>
        </p:spPr>
        <p:txBody>
          <a:bodyPr/>
          <a:lstStyle/>
          <a:p>
            <a:r>
              <a:rPr lang="en-US" dirty="0" smtClean="0">
                <a:solidFill>
                  <a:schemeClr val="accent5">
                    <a:lumMod val="20000"/>
                    <a:lumOff val="80000"/>
                  </a:schemeClr>
                </a:solidFill>
              </a:rPr>
              <a:t>Alcazar - Seville</a:t>
            </a:r>
            <a:endParaRPr lang="en-US" dirty="0">
              <a:solidFill>
                <a:schemeClr val="accent5">
                  <a:lumMod val="20000"/>
                  <a:lumOff val="80000"/>
                </a:schemeClr>
              </a:solidFill>
            </a:endParaRP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3" y="0"/>
            <a:ext cx="8226425" cy="787400"/>
          </a:xfrm>
        </p:spPr>
        <p:txBody>
          <a:bodyPr/>
          <a:lstStyle/>
          <a:p>
            <a:r>
              <a:rPr lang="en-US" dirty="0" smtClean="0"/>
              <a:t>Gardens of Alcazar - Seville</a:t>
            </a:r>
            <a:endParaRPr lang="en-US" dirty="0"/>
          </a:p>
        </p:txBody>
      </p:sp>
      <p:pic>
        <p:nvPicPr>
          <p:cNvPr id="202754" name="Picture 2" descr="http://www5.picturepush.com/photo/a/8710763/img/8710763.jpg"/>
          <p:cNvPicPr>
            <a:picLocks noChangeAspect="1" noChangeArrowheads="1"/>
          </p:cNvPicPr>
          <p:nvPr/>
        </p:nvPicPr>
        <p:blipFill>
          <a:blip r:embed="rId2" cstate="print"/>
          <a:srcRect/>
          <a:stretch>
            <a:fillRect/>
          </a:stretch>
        </p:blipFill>
        <p:spPr bwMode="auto">
          <a:xfrm>
            <a:off x="0" y="768095"/>
            <a:ext cx="9144000" cy="6089905"/>
          </a:xfrm>
          <a:prstGeom prst="rect">
            <a:avLst/>
          </a:prstGeom>
          <a:noFill/>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0"/>
            <a:ext cx="8226425" cy="698500"/>
          </a:xfrm>
        </p:spPr>
        <p:txBody>
          <a:bodyPr/>
          <a:lstStyle/>
          <a:p>
            <a:r>
              <a:rPr lang="en-US" dirty="0" smtClean="0"/>
              <a:t>Gardens of Alcazar - Seville</a:t>
            </a:r>
            <a:endParaRPr lang="en-US" dirty="0"/>
          </a:p>
        </p:txBody>
      </p:sp>
      <p:pic>
        <p:nvPicPr>
          <p:cNvPr id="203778" name="Picture 2" descr="http://www5.picturepush.com/photo/a/8710768/img/8710768.jpg"/>
          <p:cNvPicPr>
            <a:picLocks noChangeAspect="1" noChangeArrowheads="1"/>
          </p:cNvPicPr>
          <p:nvPr/>
        </p:nvPicPr>
        <p:blipFill>
          <a:blip r:embed="rId2" cstate="print"/>
          <a:srcRect/>
          <a:stretch>
            <a:fillRect/>
          </a:stretch>
        </p:blipFill>
        <p:spPr bwMode="auto">
          <a:xfrm>
            <a:off x="0" y="740662"/>
            <a:ext cx="9144000" cy="6117337"/>
          </a:xfrm>
          <a:prstGeom prst="rect">
            <a:avLst/>
          </a:prstGeom>
          <a:noFill/>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06400"/>
          </a:xfrm>
        </p:spPr>
        <p:txBody>
          <a:bodyPr/>
          <a:lstStyle/>
          <a:p>
            <a:r>
              <a:rPr lang="es-ES" sz="2400" dirty="0" err="1" smtClean="0"/>
              <a:t>Baths</a:t>
            </a:r>
            <a:r>
              <a:rPr lang="es-ES" sz="2400" dirty="0" smtClean="0"/>
              <a:t> of  Lady </a:t>
            </a:r>
            <a:r>
              <a:rPr lang="es-ES" sz="2400" dirty="0" err="1" smtClean="0"/>
              <a:t>Maria</a:t>
            </a:r>
            <a:r>
              <a:rPr lang="es-ES" sz="2400" dirty="0" smtClean="0"/>
              <a:t> de Padilla - Royal </a:t>
            </a:r>
            <a:r>
              <a:rPr lang="es-ES" sz="2400" dirty="0" err="1" smtClean="0"/>
              <a:t>palace</a:t>
            </a:r>
            <a:r>
              <a:rPr lang="es-ES" sz="2400" dirty="0" smtClean="0"/>
              <a:t> </a:t>
            </a:r>
            <a:r>
              <a:rPr lang="es-ES" sz="2400" dirty="0" err="1" smtClean="0"/>
              <a:t>Alcazar</a:t>
            </a:r>
            <a:r>
              <a:rPr lang="es-ES" sz="2400" dirty="0" smtClean="0"/>
              <a:t> - </a:t>
            </a:r>
            <a:r>
              <a:rPr lang="es-ES" sz="2400" dirty="0" err="1" smtClean="0"/>
              <a:t>Seville</a:t>
            </a:r>
            <a:endParaRPr lang="en-US" sz="2400" dirty="0"/>
          </a:p>
        </p:txBody>
      </p:sp>
      <p:pic>
        <p:nvPicPr>
          <p:cNvPr id="204802" name="Picture 2" descr="Image Hosted by PicturePush - Photo Sharing"/>
          <p:cNvPicPr>
            <a:picLocks noChangeAspect="1" noChangeArrowheads="1"/>
          </p:cNvPicPr>
          <p:nvPr/>
        </p:nvPicPr>
        <p:blipFill>
          <a:blip r:embed="rId2" cstate="print"/>
          <a:srcRect/>
          <a:stretch>
            <a:fillRect/>
          </a:stretch>
        </p:blipFill>
        <p:spPr bwMode="auto">
          <a:xfrm>
            <a:off x="0" y="420623"/>
            <a:ext cx="9144000" cy="6437377"/>
          </a:xfrm>
          <a:prstGeom prst="rect">
            <a:avLst/>
          </a:prstGeom>
          <a:noFill/>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13" y="0"/>
            <a:ext cx="8226425" cy="774700"/>
          </a:xfrm>
        </p:spPr>
        <p:txBody>
          <a:bodyPr/>
          <a:lstStyle/>
          <a:p>
            <a:r>
              <a:rPr lang="en-US" dirty="0" smtClean="0"/>
              <a:t>Patio de </a:t>
            </a:r>
            <a:r>
              <a:rPr lang="en-US" dirty="0" err="1" smtClean="0"/>
              <a:t>las</a:t>
            </a:r>
            <a:r>
              <a:rPr lang="en-US" dirty="0" smtClean="0"/>
              <a:t> </a:t>
            </a:r>
            <a:r>
              <a:rPr lang="en-US" dirty="0" err="1" smtClean="0"/>
              <a:t>doncellas</a:t>
            </a:r>
            <a:endParaRPr lang="en-US" dirty="0"/>
          </a:p>
        </p:txBody>
      </p:sp>
      <p:pic>
        <p:nvPicPr>
          <p:cNvPr id="205826" name="Picture 2" descr="http://www5.picturepush.com/photo/a/8710783/img/8710783.jpg"/>
          <p:cNvPicPr>
            <a:picLocks noChangeAspect="1" noChangeArrowheads="1"/>
          </p:cNvPicPr>
          <p:nvPr/>
        </p:nvPicPr>
        <p:blipFill>
          <a:blip r:embed="rId2" cstate="print"/>
          <a:srcRect/>
          <a:stretch>
            <a:fillRect/>
          </a:stretch>
        </p:blipFill>
        <p:spPr bwMode="auto">
          <a:xfrm>
            <a:off x="0" y="811529"/>
            <a:ext cx="9144000" cy="6046471"/>
          </a:xfrm>
          <a:prstGeom prst="rect">
            <a:avLst/>
          </a:prstGeom>
          <a:noFill/>
        </p:spPr>
      </p:pic>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13" y="0"/>
            <a:ext cx="8226425" cy="1143000"/>
          </a:xfrm>
        </p:spPr>
        <p:txBody>
          <a:bodyPr/>
          <a:lstStyle/>
          <a:p>
            <a:r>
              <a:rPr lang="en-US" dirty="0" smtClean="0"/>
              <a:t>The Palace Archbishop of Seville</a:t>
            </a:r>
            <a:br>
              <a:rPr lang="en-US" dirty="0" smtClean="0"/>
            </a:br>
            <a:endParaRPr lang="en-US" dirty="0"/>
          </a:p>
        </p:txBody>
      </p:sp>
      <p:pic>
        <p:nvPicPr>
          <p:cNvPr id="206850" name="Picture 2" descr="http://www2.picturepush.com/photo/a/8710800/img/8710800.jpg"/>
          <p:cNvPicPr>
            <a:picLocks noChangeAspect="1" noChangeArrowheads="1"/>
          </p:cNvPicPr>
          <p:nvPr/>
        </p:nvPicPr>
        <p:blipFill>
          <a:blip r:embed="rId2" cstate="print"/>
          <a:srcRect/>
          <a:stretch>
            <a:fillRect/>
          </a:stretch>
        </p:blipFill>
        <p:spPr bwMode="auto">
          <a:xfrm>
            <a:off x="0" y="777238"/>
            <a:ext cx="9144000" cy="6080761"/>
          </a:xfrm>
          <a:prstGeom prst="rect">
            <a:avLst/>
          </a:prstGeom>
          <a:noFill/>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5638490"/>
            <a:ext cx="9143999" cy="1143000"/>
          </a:xfrm>
        </p:spPr>
        <p:txBody>
          <a:bodyPr/>
          <a:lstStyle/>
          <a:p>
            <a:r>
              <a:rPr lang="en-US" sz="2400" b="1" dirty="0">
                <a:solidFill>
                  <a:schemeClr val="accent3"/>
                </a:solidFill>
                <a:effectLst>
                  <a:outerShdw blurRad="38100" dist="38100" dir="2700000" algn="tl">
                    <a:srgbClr val="000000">
                      <a:alpha val="43137"/>
                    </a:srgbClr>
                  </a:outerShdw>
                </a:effectLst>
              </a:rPr>
              <a:t>Museum of Arts and folk traditions in Seville at the Plaza de America</a:t>
            </a:r>
            <a:endParaRPr lang="en-US" sz="2400" b="1" dirty="0">
              <a:solidFill>
                <a:schemeClr val="accent3"/>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5528"/>
          </a:xfrm>
        </p:spPr>
        <p:txBody>
          <a:bodyPr/>
          <a:lstStyle/>
          <a:p>
            <a:r>
              <a:rPr lang="en-US" dirty="0" smtClean="0"/>
              <a:t>Tile art - Seville</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5528"/>
            <a:ext cx="9144000" cy="606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027558"/>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0885"/>
            <a:ext cx="9144000" cy="644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93130" y="274638"/>
            <a:ext cx="7088908" cy="545494"/>
          </a:xfrm>
        </p:spPr>
        <p:txBody>
          <a:bodyPr/>
          <a:lstStyle/>
          <a:p>
            <a:r>
              <a:rPr lang="en-US" b="1" dirty="0" smtClean="0">
                <a:solidFill>
                  <a:schemeClr val="accent3"/>
                </a:solidFill>
              </a:rPr>
              <a:t>Plaza in Seville</a:t>
            </a:r>
            <a:endParaRPr lang="en-US" b="1" dirty="0">
              <a:solidFill>
                <a:schemeClr val="accent3"/>
              </a:solidFill>
            </a:endParaRPr>
          </a:p>
        </p:txBody>
      </p:sp>
    </p:spTree>
    <p:extLst>
      <p:ext uri="{BB962C8B-B14F-4D97-AF65-F5344CB8AC3E}">
        <p14:creationId xmlns:p14="http://schemas.microsoft.com/office/powerpoint/2010/main" val="1078215962"/>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63571" y="0"/>
            <a:ext cx="7921641" cy="942680"/>
          </a:xfrm>
        </p:spPr>
        <p:txBody>
          <a:bodyPr/>
          <a:lstStyle/>
          <a:p>
            <a:r>
              <a:rPr lang="en-US" dirty="0">
                <a:solidFill>
                  <a:schemeClr val="accent3"/>
                </a:solidFill>
              </a:rPr>
              <a:t>Parasol - Seville</a:t>
            </a:r>
          </a:p>
        </p:txBody>
      </p:sp>
    </p:spTree>
    <p:extLst>
      <p:ext uri="{BB962C8B-B14F-4D97-AF65-F5344CB8AC3E}">
        <p14:creationId xmlns:p14="http://schemas.microsoft.com/office/powerpoint/2010/main" val="155601867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http://www3.picturepush.com/photo/a/8657486/img/86574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5613" y="274638"/>
            <a:ext cx="8226425" cy="563562"/>
          </a:xfrm>
        </p:spPr>
        <p:txBody>
          <a:bodyPr/>
          <a:lstStyle/>
          <a:p>
            <a:r>
              <a:rPr lang="en-US" b="1" dirty="0" smtClean="0">
                <a:solidFill>
                  <a:schemeClr val="accent5">
                    <a:lumMod val="20000"/>
                    <a:lumOff val="80000"/>
                  </a:schemeClr>
                </a:solidFill>
              </a:rPr>
              <a:t> San </a:t>
            </a:r>
            <a:r>
              <a:rPr lang="en-US" b="1" dirty="0" err="1" smtClean="0">
                <a:solidFill>
                  <a:schemeClr val="accent5">
                    <a:lumMod val="20000"/>
                    <a:lumOff val="80000"/>
                  </a:schemeClr>
                </a:solidFill>
              </a:rPr>
              <a:t>Hipolito</a:t>
            </a:r>
            <a:endParaRPr lang="en-US" b="1" dirty="0">
              <a:solidFill>
                <a:schemeClr val="accent5">
                  <a:lumMod val="20000"/>
                  <a:lumOff val="80000"/>
                </a:schemeClr>
              </a:solidFill>
            </a:endParaRPr>
          </a:p>
        </p:txBody>
      </p:sp>
    </p:spTree>
    <p:extLst>
      <p:ext uri="{BB962C8B-B14F-4D97-AF65-F5344CB8AC3E}">
        <p14:creationId xmlns:p14="http://schemas.microsoft.com/office/powerpoint/2010/main" val="129022995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61534"/>
          </a:xfrm>
        </p:spPr>
        <p:txBody>
          <a:bodyPr/>
          <a:lstStyle/>
          <a:p>
            <a:r>
              <a:rPr lang="en-US" sz="2000" b="1" dirty="0"/>
              <a:t>The Torre del Oro (Gold Tower) is a dodecagonal military watchtower in Seville, southern Spain, built by the </a:t>
            </a:r>
            <a:r>
              <a:rPr lang="en-US" sz="2000" b="1" dirty="0" err="1"/>
              <a:t>Almohad</a:t>
            </a:r>
            <a:r>
              <a:rPr lang="en-US" sz="2000" b="1" dirty="0"/>
              <a:t> dynasty in order to control access to Seville via the Guadalquivir river.</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8" y="991927"/>
            <a:ext cx="8315325" cy="553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1893640"/>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Triana</a:t>
            </a:r>
            <a:r>
              <a:rPr lang="en-US" dirty="0"/>
              <a:t> Bridge - Seville</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88773"/>
            <a:ext cx="9144000" cy="2572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587478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ANDALUSIA</a:t>
            </a:r>
          </a:p>
        </p:txBody>
      </p:sp>
      <p:sp>
        <p:nvSpPr>
          <p:cNvPr id="3" name="Text Placeholder 2"/>
          <p:cNvSpPr>
            <a:spLocks noGrp="1"/>
          </p:cNvSpPr>
          <p:nvPr>
            <p:ph type="body" idx="1"/>
          </p:nvPr>
        </p:nvSpPr>
        <p:spPr>
          <a:xfrm>
            <a:off x="707010" y="2450969"/>
            <a:ext cx="7787703" cy="1955931"/>
          </a:xfrm>
        </p:spPr>
        <p:txBody>
          <a:bodyPr/>
          <a:lstStyle/>
          <a:p>
            <a:r>
              <a:rPr lang="en-US" dirty="0"/>
              <a:t>Andalusia  is the most populous and the second largest in area of the autonomous communities in Spain after </a:t>
            </a:r>
            <a:r>
              <a:rPr lang="en-US" dirty="0" err="1"/>
              <a:t>Castilla</a:t>
            </a:r>
            <a:r>
              <a:rPr lang="en-US" dirty="0"/>
              <a:t> and Leon. The Andalusian autonomous community is officially </a:t>
            </a:r>
            <a:r>
              <a:rPr lang="en-US" dirty="0" err="1"/>
              <a:t>recognised</a:t>
            </a:r>
            <a:r>
              <a:rPr lang="en-US" dirty="0"/>
              <a:t> as a nationality of Spain. The territory is divided into eight provinces: </a:t>
            </a:r>
            <a:r>
              <a:rPr lang="en-US" dirty="0" err="1"/>
              <a:t>Almería</a:t>
            </a:r>
            <a:r>
              <a:rPr lang="en-US" dirty="0"/>
              <a:t>, Cádiz, Córdoba, Granada, Huelva, </a:t>
            </a:r>
            <a:r>
              <a:rPr lang="en-US" dirty="0" err="1"/>
              <a:t>Jaén</a:t>
            </a:r>
            <a:r>
              <a:rPr lang="en-US" dirty="0"/>
              <a:t>, </a:t>
            </a:r>
            <a:r>
              <a:rPr lang="en-US" dirty="0" err="1"/>
              <a:t>Málaga</a:t>
            </a:r>
            <a:r>
              <a:rPr lang="en-US" dirty="0"/>
              <a:t> and Seville. Its capital is the city of Seville.</a:t>
            </a:r>
          </a:p>
        </p:txBody>
      </p:sp>
    </p:spTree>
    <p:extLst>
      <p:ext uri="{BB962C8B-B14F-4D97-AF65-F5344CB8AC3E}">
        <p14:creationId xmlns:p14="http://schemas.microsoft.com/office/powerpoint/2010/main" val="407865189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67" y="134480"/>
            <a:ext cx="2381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5872" y="1938312"/>
            <a:ext cx="6938128" cy="400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589052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695" y="0"/>
            <a:ext cx="740061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07279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http://www5.picturepush.com/photo/a/8711013/img/871101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04813" y="5715000"/>
            <a:ext cx="8226425" cy="1143000"/>
          </a:xfrm>
        </p:spPr>
        <p:txBody>
          <a:bodyPr/>
          <a:lstStyle/>
          <a:p>
            <a:r>
              <a:rPr lang="en-US" dirty="0" smtClean="0"/>
              <a:t>Cave dwellings in </a:t>
            </a:r>
            <a:r>
              <a:rPr lang="en-US" dirty="0" err="1" smtClean="0"/>
              <a:t>Guadix</a:t>
            </a:r>
            <a:r>
              <a:rPr lang="en-US" dirty="0" smtClean="0"/>
              <a:t> Andalusia</a:t>
            </a:r>
            <a:endParaRPr lang="en-US"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0643" y="1"/>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02494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1143000"/>
          </a:xfrm>
        </p:spPr>
        <p:txBody>
          <a:bodyPr/>
          <a:lstStyle/>
          <a:p>
            <a:r>
              <a:rPr lang="en-US" dirty="0" smtClean="0"/>
              <a:t/>
            </a:r>
            <a:br>
              <a:rPr lang="en-US" dirty="0" smtClean="0"/>
            </a:br>
            <a:r>
              <a:rPr lang="en-US" dirty="0" smtClean="0"/>
              <a:t>Granada</a:t>
            </a:r>
            <a:r>
              <a:rPr lang="en-US" dirty="0"/>
              <a:t/>
            </a:r>
            <a:br>
              <a:rPr lang="en-US" dirty="0"/>
            </a:b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71865"/>
            <a:ext cx="9144000" cy="608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49044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3481"/>
            <a:ext cx="9144000" cy="6051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419152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places to visit</a:t>
            </a:r>
            <a:endParaRPr lang="en-US" dirty="0"/>
          </a:p>
        </p:txBody>
      </p:sp>
      <p:sp>
        <p:nvSpPr>
          <p:cNvPr id="3" name="Text Placeholder 2"/>
          <p:cNvSpPr>
            <a:spLocks noGrp="1"/>
          </p:cNvSpPr>
          <p:nvPr>
            <p:ph type="body" idx="1"/>
          </p:nvPr>
        </p:nvSpPr>
        <p:spPr>
          <a:xfrm>
            <a:off x="696913" y="2436813"/>
            <a:ext cx="7772400" cy="1500187"/>
          </a:xfrm>
        </p:spPr>
        <p:txBody>
          <a:bodyPr/>
          <a:lstStyle/>
          <a:p>
            <a:r>
              <a:rPr lang="en-US" b="1" dirty="0" smtClean="0"/>
              <a:t>Roman city walls - Avila  (World Heritage Site by </a:t>
            </a:r>
            <a:r>
              <a:rPr lang="en-US" b="1" dirty="0" err="1" smtClean="0"/>
              <a:t>Unesco</a:t>
            </a:r>
            <a:r>
              <a:rPr lang="en-US" b="1" dirty="0" smtClean="0"/>
              <a:t>)</a:t>
            </a:r>
            <a:endParaRPr lang="en-US" dirty="0"/>
          </a:p>
        </p:txBody>
      </p:sp>
      <p:pic>
        <p:nvPicPr>
          <p:cNvPr id="4" name="Picture 2" descr="http://www1.picturepush.com/photo/a/8657264/img/86572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10789"/>
            <a:ext cx="9144000" cy="2046553"/>
          </a:xfrm>
          <a:prstGeom prst="rect">
            <a:avLst/>
          </a:prstGeom>
          <a:noFill/>
        </p:spPr>
      </p:pic>
    </p:spTree>
    <p:extLst>
      <p:ext uri="{BB962C8B-B14F-4D97-AF65-F5344CB8AC3E}">
        <p14:creationId xmlns:p14="http://schemas.microsoft.com/office/powerpoint/2010/main" val="318459728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3975"/>
            <a:ext cx="9144000" cy="4041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413878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79724"/>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238984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78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3999" cy="1225485"/>
          </a:xfrm>
        </p:spPr>
        <p:txBody>
          <a:bodyPr/>
          <a:lstStyle/>
          <a:p>
            <a:r>
              <a:rPr lang="en-US" sz="2400" b="1" dirty="0"/>
              <a:t>The Palace of Charles V is a </a:t>
            </a:r>
            <a:r>
              <a:rPr lang="en-US" sz="2400" b="1" dirty="0" err="1"/>
              <a:t>Renacentist</a:t>
            </a:r>
            <a:r>
              <a:rPr lang="en-US" sz="2400" b="1" dirty="0"/>
              <a:t> construction in Granada, southern Spain, located on the top of the hill of the </a:t>
            </a:r>
            <a:r>
              <a:rPr lang="en-US" sz="2400" b="1" dirty="0" err="1"/>
              <a:t>Assabica</a:t>
            </a:r>
            <a:r>
              <a:rPr lang="en-US" sz="2400" b="1" dirty="0"/>
              <a:t>, inside the </a:t>
            </a:r>
            <a:r>
              <a:rPr lang="en-US" sz="2400" b="1" dirty="0" err="1"/>
              <a:t>Nasrid</a:t>
            </a:r>
            <a:r>
              <a:rPr lang="en-US" sz="2400" b="1" dirty="0"/>
              <a:t> fortification of the Alhambra.</a:t>
            </a:r>
          </a:p>
        </p:txBody>
      </p:sp>
    </p:spTree>
    <p:extLst>
      <p:ext uri="{BB962C8B-B14F-4D97-AF65-F5344CB8AC3E}">
        <p14:creationId xmlns:p14="http://schemas.microsoft.com/office/powerpoint/2010/main" val="317766873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59497"/>
          </a:xfrm>
        </p:spPr>
        <p:txBody>
          <a:bodyPr/>
          <a:lstStyle/>
          <a:p>
            <a:r>
              <a:rPr lang="en-US" sz="2400" dirty="0"/>
              <a:t>The courtyard of the palace of Charles V</a:t>
            </a:r>
            <a:r>
              <a:rPr lang="en-US" sz="2400" dirty="0" smtClean="0"/>
              <a:t>, which </a:t>
            </a:r>
            <a:r>
              <a:rPr lang="en-US" sz="2400" dirty="0"/>
              <a:t>is considered as part of the Alhambra in Granada as the most important building of the High Renaissance in Spain.</a:t>
            </a:r>
          </a:p>
        </p:txBody>
      </p:sp>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662"/>
          <a:stretch/>
        </p:blipFill>
        <p:spPr bwMode="auto">
          <a:xfrm>
            <a:off x="0" y="1234723"/>
            <a:ext cx="9144000" cy="5623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97712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7"/>
            <a:ext cx="3267975" cy="2053783"/>
          </a:xfrm>
        </p:spPr>
        <p:txBody>
          <a:bodyPr/>
          <a:lstStyle/>
          <a:p>
            <a:r>
              <a:rPr lang="en-US" dirty="0"/>
              <a:t>Granada- Monastery La </a:t>
            </a:r>
            <a:r>
              <a:rPr lang="en-US" dirty="0" err="1"/>
              <a:t>Cartuja</a:t>
            </a:r>
            <a:r>
              <a:rPr lang="en-US" dirty="0"/>
              <a:t>.</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4216" y="1"/>
            <a:ext cx="51297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890988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6397" y="0"/>
            <a:ext cx="45674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870108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2471" y="0"/>
            <a:ext cx="513664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0558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4292"/>
            <a:ext cx="9144000" cy="611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032221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3210"/>
            <a:ext cx="9144000" cy="6391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808780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6238"/>
            <a:ext cx="9144000" cy="608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12811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5000"/>
          </a:xfrm>
        </p:spPr>
        <p:txBody>
          <a:bodyPr/>
          <a:lstStyle/>
          <a:p>
            <a:r>
              <a:rPr lang="en-US" sz="2400" dirty="0" smtClean="0"/>
              <a:t>Courtyard of the Ducal Palace of </a:t>
            </a:r>
            <a:r>
              <a:rPr lang="en-US" sz="2400" dirty="0" err="1" smtClean="0"/>
              <a:t>Lerma</a:t>
            </a:r>
            <a:r>
              <a:rPr lang="en-US" sz="2400" dirty="0" smtClean="0"/>
              <a:t>, national </a:t>
            </a:r>
            <a:r>
              <a:rPr lang="en-US" sz="2400" dirty="0" err="1" smtClean="0"/>
              <a:t>Parador</a:t>
            </a:r>
            <a:r>
              <a:rPr lang="en-US" sz="2400" dirty="0" smtClean="0"/>
              <a:t> today</a:t>
            </a:r>
            <a:endParaRPr lang="en-US" sz="2400" b="1" dirty="0"/>
          </a:p>
        </p:txBody>
      </p:sp>
      <p:pic>
        <p:nvPicPr>
          <p:cNvPr id="1028" name="Picture 4" descr="http://www1.picturepush.com/photo/a/8657429/img/86574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77238"/>
            <a:ext cx="9144000" cy="6080761"/>
          </a:xfrm>
          <a:prstGeom prst="rect">
            <a:avLst/>
          </a:prstGeom>
          <a:noFill/>
        </p:spPr>
      </p:pic>
    </p:spTree>
    <p:extLst>
      <p:ext uri="{BB962C8B-B14F-4D97-AF65-F5344CB8AC3E}">
        <p14:creationId xmlns:p14="http://schemas.microsoft.com/office/powerpoint/2010/main" val="112138697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15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101"/>
          <a:stretch/>
        </p:blipFill>
        <p:spPr bwMode="auto">
          <a:xfrm>
            <a:off x="4513931" y="0"/>
            <a:ext cx="463006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25" r="8901"/>
          <a:stretch/>
        </p:blipFill>
        <p:spPr bwMode="auto">
          <a:xfrm>
            <a:off x="0" y="0"/>
            <a:ext cx="471340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59122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27"/>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82279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Alhambra Palace</a:t>
            </a:r>
          </a:p>
        </p:txBody>
      </p:sp>
      <p:sp>
        <p:nvSpPr>
          <p:cNvPr id="4" name="Content Placeholder 3"/>
          <p:cNvSpPr>
            <a:spLocks noGrp="1"/>
          </p:cNvSpPr>
          <p:nvPr>
            <p:ph idx="1"/>
          </p:nvPr>
        </p:nvSpPr>
        <p:spPr/>
        <p:txBody>
          <a:bodyPr/>
          <a:lstStyle/>
          <a:p>
            <a:r>
              <a:rPr lang="en-US" dirty="0"/>
              <a:t>Alhambra literally "the red one", the complete form of which was </a:t>
            </a:r>
            <a:r>
              <a:rPr lang="en-US" dirty="0" err="1"/>
              <a:t>Calat</a:t>
            </a:r>
            <a:r>
              <a:rPr lang="en-US" dirty="0"/>
              <a:t> Alhambra "the red fortress", is a palace and fortress complex located in Granada, Andalusia, Spain. It was constructed during the mid 14th century by the Arab rulers of the Emirate of Granada in al-</a:t>
            </a:r>
            <a:r>
              <a:rPr lang="en-US" dirty="0" err="1"/>
              <a:t>Andalus</a:t>
            </a:r>
            <a:r>
              <a:rPr lang="en-US" dirty="0"/>
              <a:t>, occupying the top of the hill of the </a:t>
            </a:r>
            <a:r>
              <a:rPr lang="en-US" dirty="0" err="1"/>
              <a:t>Assabica</a:t>
            </a:r>
            <a:r>
              <a:rPr lang="en-US" dirty="0"/>
              <a:t> on the southeastern border of the city of Granada</a:t>
            </a:r>
            <a:r>
              <a:rPr lang="en-US" dirty="0" smtClean="0"/>
              <a:t>. (next slide)</a:t>
            </a:r>
            <a:endParaRPr lang="en-US" dirty="0"/>
          </a:p>
        </p:txBody>
      </p:sp>
    </p:spTree>
    <p:extLst>
      <p:ext uri="{BB962C8B-B14F-4D97-AF65-F5344CB8AC3E}">
        <p14:creationId xmlns:p14="http://schemas.microsoft.com/office/powerpoint/2010/main" val="104467828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32309"/>
            <a:ext cx="9144000" cy="595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958762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807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896730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5778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74864"/>
            <a:ext cx="9144000" cy="611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323950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36481"/>
            <a:ext cx="9144000" cy="6053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108761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3695"/>
            <a:ext cx="9144000" cy="6620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063101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24206"/>
          </a:xfrm>
        </p:spPr>
        <p:txBody>
          <a:bodyPr/>
          <a:lstStyle/>
          <a:p>
            <a:r>
              <a:rPr lang="en-US" sz="2400" dirty="0"/>
              <a:t>Alhambra-The Court of the Lions, a unique example of Muslim art</a:t>
            </a:r>
          </a:p>
        </p:txBody>
      </p:sp>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219" y="550291"/>
            <a:ext cx="8427562" cy="6320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523565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http://www3.picturepush.com/photo/a/8657456/img/86574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04813" y="0"/>
            <a:ext cx="8226425" cy="558800"/>
          </a:xfrm>
        </p:spPr>
        <p:txBody>
          <a:bodyPr/>
          <a:lstStyle/>
          <a:p>
            <a:r>
              <a:rPr lang="en-US" dirty="0" smtClean="0"/>
              <a:t>Palacio </a:t>
            </a:r>
            <a:r>
              <a:rPr lang="en-US" dirty="0" err="1" smtClean="0"/>
              <a:t>Diputación</a:t>
            </a:r>
            <a:r>
              <a:rPr lang="en-US" dirty="0" smtClean="0"/>
              <a:t> Provincial. - </a:t>
            </a:r>
            <a:r>
              <a:rPr lang="en-US" dirty="0" err="1" smtClean="0"/>
              <a:t>Palancia</a:t>
            </a:r>
            <a:endParaRPr lang="en-US" dirty="0"/>
          </a:p>
        </p:txBody>
      </p:sp>
    </p:spTree>
    <p:extLst>
      <p:ext uri="{BB962C8B-B14F-4D97-AF65-F5344CB8AC3E}">
        <p14:creationId xmlns:p14="http://schemas.microsoft.com/office/powerpoint/2010/main" val="285386531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60305"/>
            <a:ext cx="9144000" cy="581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320917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377681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0004" y="0"/>
            <a:ext cx="48828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541416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6583"/>
            <a:ext cx="9144000" cy="611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9313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8844"/>
            <a:ext cx="9144000" cy="633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44688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1443"/>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699861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45553"/>
            <a:ext cx="9144000" cy="5550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04855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6079"/>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933599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9150"/>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653069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6397" y="0"/>
            <a:ext cx="45674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788456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3" y="0"/>
            <a:ext cx="8226425" cy="457200"/>
          </a:xfrm>
        </p:spPr>
        <p:txBody>
          <a:bodyPr/>
          <a:lstStyle/>
          <a:p>
            <a:r>
              <a:rPr lang="en-US" sz="2800" b="1" dirty="0" err="1" smtClean="0"/>
              <a:t>Palancia</a:t>
            </a:r>
            <a:r>
              <a:rPr lang="en-US" sz="2800" b="1" dirty="0" smtClean="0"/>
              <a:t> at night</a:t>
            </a:r>
            <a:endParaRPr lang="en-US" sz="2800" b="1" dirty="0"/>
          </a:p>
        </p:txBody>
      </p:sp>
      <p:pic>
        <p:nvPicPr>
          <p:cNvPr id="165890" name="Picture 2" descr="http://www5.picturepush.com/photo/a/8657463/img/86574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48056"/>
            <a:ext cx="9144000" cy="6409944"/>
          </a:xfrm>
          <a:prstGeom prst="rect">
            <a:avLst/>
          </a:prstGeom>
          <a:noFill/>
        </p:spPr>
      </p:pic>
    </p:spTree>
    <p:extLst>
      <p:ext uri="{BB962C8B-B14F-4D97-AF65-F5344CB8AC3E}">
        <p14:creationId xmlns:p14="http://schemas.microsoft.com/office/powerpoint/2010/main" val="416328493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Cadiz</a:t>
            </a:r>
            <a:endParaRPr lang="en-US" dirty="0"/>
          </a:p>
        </p:txBody>
      </p:sp>
      <p:sp>
        <p:nvSpPr>
          <p:cNvPr id="3" name="Text Placeholder 2"/>
          <p:cNvSpPr>
            <a:spLocks noGrp="1"/>
          </p:cNvSpPr>
          <p:nvPr>
            <p:ph type="body" idx="1"/>
          </p:nvPr>
        </p:nvSpPr>
        <p:spPr/>
        <p:txBody>
          <a:bodyPr/>
          <a:lstStyle/>
          <a:p>
            <a:endParaRPr lang="en-US" dirty="0"/>
          </a:p>
        </p:txBody>
      </p:sp>
      <p:pic>
        <p:nvPicPr>
          <p:cNvPr id="38914" name="Picture 2" descr="http://www4.picturepush.com/photo/a/8683712/img/86837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89938"/>
            <a:ext cx="9144000" cy="2597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89941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951" y="0"/>
            <a:ext cx="852985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15663" y="0"/>
            <a:ext cx="8226425" cy="716437"/>
          </a:xfrm>
        </p:spPr>
        <p:txBody>
          <a:bodyPr/>
          <a:lstStyle/>
          <a:p>
            <a:r>
              <a:rPr lang="en-US" dirty="0" smtClean="0"/>
              <a:t>Cadiz</a:t>
            </a:r>
            <a:endParaRPr lang="en-US" dirty="0"/>
          </a:p>
        </p:txBody>
      </p:sp>
    </p:spTree>
    <p:extLst>
      <p:ext uri="{BB962C8B-B14F-4D97-AF65-F5344CB8AC3E}">
        <p14:creationId xmlns:p14="http://schemas.microsoft.com/office/powerpoint/2010/main" val="180567253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79513"/>
            <a:ext cx="9144000" cy="610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35826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8469"/>
            <a:ext cx="9143999" cy="6141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80539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68096"/>
          </a:xfrm>
        </p:spPr>
        <p:txBody>
          <a:bodyPr/>
          <a:lstStyle/>
          <a:p>
            <a:r>
              <a:rPr lang="en-US" dirty="0" smtClean="0"/>
              <a:t>Cathedral of Cadiz</a:t>
            </a:r>
            <a:endParaRPr lang="en-US" dirty="0"/>
          </a:p>
        </p:txBody>
      </p:sp>
      <p:pic>
        <p:nvPicPr>
          <p:cNvPr id="430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8096"/>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86527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8096"/>
          </a:xfrm>
        </p:spPr>
        <p:txBody>
          <a:bodyPr/>
          <a:lstStyle/>
          <a:p>
            <a:r>
              <a:rPr lang="en-US" dirty="0"/>
              <a:t>Organ in the Cathedral of Cadiz</a:t>
            </a:r>
          </a:p>
        </p:txBody>
      </p:sp>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8096"/>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71185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Cape Trafalgar</a:t>
            </a:r>
          </a:p>
        </p:txBody>
      </p:sp>
      <p:pic>
        <p:nvPicPr>
          <p:cNvPr id="45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19238"/>
            <a:ext cx="9144000" cy="429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153867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187" y="0"/>
            <a:ext cx="8226425" cy="1143000"/>
          </a:xfrm>
        </p:spPr>
        <p:txBody>
          <a:bodyPr/>
          <a:lstStyle/>
          <a:p>
            <a:r>
              <a:rPr lang="en-US" b="1" dirty="0"/>
              <a:t>The Battle of Trafalgar </a:t>
            </a:r>
          </a:p>
        </p:txBody>
      </p:sp>
      <p:sp>
        <p:nvSpPr>
          <p:cNvPr id="3" name="Content Placeholder 2"/>
          <p:cNvSpPr>
            <a:spLocks noGrp="1"/>
          </p:cNvSpPr>
          <p:nvPr>
            <p:ph idx="1"/>
          </p:nvPr>
        </p:nvSpPr>
        <p:spPr>
          <a:xfrm>
            <a:off x="455613" y="1385740"/>
            <a:ext cx="8226425" cy="4901938"/>
          </a:xfrm>
        </p:spPr>
        <p:txBody>
          <a:bodyPr/>
          <a:lstStyle/>
          <a:p>
            <a:r>
              <a:rPr lang="en-US" dirty="0"/>
              <a:t>The Battle of Trafalgar (21 October 1805) was a naval engagement fought by the British Royal Navy against the combined fleets of the French Navy and Spanish Navy, during the War of the Third Coalition (August–December 1805) of the Napoleonic Wars (1803–1815</a:t>
            </a:r>
            <a:r>
              <a:rPr lang="en-US" dirty="0" smtClean="0"/>
              <a:t>). The </a:t>
            </a:r>
            <a:r>
              <a:rPr lang="en-US" dirty="0"/>
              <a:t>battle was the most decisive British naval victory of the war. Twenty-seven British ships of the line led by Admiral Lord Nelson aboard HMS Victory defeated thirty-three French and Spanish ships of the line under French Admiral Pierre-Charles Villeneuve off the south-west coast of Spain, just west of Cape Trafalgar. The Franco-Spanish fleet lost twenty-two ships, without a single British vessel being lost.</a:t>
            </a:r>
          </a:p>
        </p:txBody>
      </p:sp>
    </p:spTree>
    <p:extLst>
      <p:ext uri="{BB962C8B-B14F-4D97-AF65-F5344CB8AC3E}">
        <p14:creationId xmlns:p14="http://schemas.microsoft.com/office/powerpoint/2010/main" val="353138152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0"/>
            <a:ext cx="8226425" cy="829559"/>
          </a:xfrm>
        </p:spPr>
        <p:txBody>
          <a:bodyPr/>
          <a:lstStyle/>
          <a:p>
            <a:r>
              <a:rPr lang="en-US" dirty="0" err="1"/>
              <a:t>Chipiona</a:t>
            </a:r>
            <a:endParaRPr lang="en-US" dirty="0"/>
          </a:p>
        </p:txBody>
      </p:sp>
    </p:spTree>
    <p:extLst>
      <p:ext uri="{BB962C8B-B14F-4D97-AF65-F5344CB8AC3E}">
        <p14:creationId xmlns:p14="http://schemas.microsoft.com/office/powerpoint/2010/main" val="378928215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13232"/>
          </a:xfrm>
        </p:spPr>
        <p:txBody>
          <a:bodyPr/>
          <a:lstStyle/>
          <a:p>
            <a:r>
              <a:rPr lang="en-US" dirty="0" err="1"/>
              <a:t>Zahara</a:t>
            </a:r>
            <a:r>
              <a:rPr lang="en-US" dirty="0"/>
              <a:t> de la Sierra</a:t>
            </a:r>
          </a:p>
        </p:txBody>
      </p:sp>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13232"/>
            <a:ext cx="9144000" cy="6144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924678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2274887" cy="2493962"/>
          </a:xfrm>
        </p:spPr>
        <p:txBody>
          <a:bodyPr/>
          <a:lstStyle/>
          <a:p>
            <a:r>
              <a:rPr lang="en-US" dirty="0" smtClean="0"/>
              <a:t>La Granja Palace</a:t>
            </a:r>
            <a:endParaRPr lang="en-US" dirty="0"/>
          </a:p>
        </p:txBody>
      </p:sp>
      <p:pic>
        <p:nvPicPr>
          <p:cNvPr id="166914" name="Picture 2" descr="http://www5.picturepush.com/photo/a/8657453/img/86574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2373" y="0"/>
            <a:ext cx="6491628" cy="6858000"/>
          </a:xfrm>
          <a:prstGeom prst="rect">
            <a:avLst/>
          </a:prstGeom>
          <a:noFill/>
        </p:spPr>
      </p:pic>
    </p:spTree>
    <p:extLst>
      <p:ext uri="{BB962C8B-B14F-4D97-AF65-F5344CB8AC3E}">
        <p14:creationId xmlns:p14="http://schemas.microsoft.com/office/powerpoint/2010/main" val="43551225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9894"/>
            <a:ext cx="9144000" cy="646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759344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Marbella</a:t>
            </a:r>
          </a:p>
        </p:txBody>
      </p:sp>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31449"/>
            <a:ext cx="9144000" cy="510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79309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8797" y="5715000"/>
            <a:ext cx="8226425" cy="1143000"/>
          </a:xfrm>
        </p:spPr>
        <p:txBody>
          <a:bodyPr/>
          <a:lstStyle/>
          <a:p>
            <a:r>
              <a:rPr lang="en-US" b="1" dirty="0">
                <a:solidFill>
                  <a:srgbClr val="FFFFFF"/>
                </a:solidFill>
                <a:effectLst>
                  <a:outerShdw blurRad="38100" dist="38100" dir="2700000" algn="tl">
                    <a:srgbClr val="000000">
                      <a:alpha val="43137"/>
                    </a:srgbClr>
                  </a:outerShdw>
                </a:effectLst>
              </a:rPr>
              <a:t>Marbella - Old town</a:t>
            </a:r>
          </a:p>
        </p:txBody>
      </p:sp>
    </p:spTree>
    <p:extLst>
      <p:ext uri="{BB962C8B-B14F-4D97-AF65-F5344CB8AC3E}">
        <p14:creationId xmlns:p14="http://schemas.microsoft.com/office/powerpoint/2010/main" val="167945229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752" y="6099142"/>
            <a:ext cx="7772400" cy="758858"/>
          </a:xfrm>
        </p:spPr>
        <p:txBody>
          <a:bodyPr/>
          <a:lstStyle/>
          <a:p>
            <a:r>
              <a:rPr lang="en-US" dirty="0" smtClean="0"/>
              <a:t>Cordoba</a:t>
            </a:r>
            <a:endParaRPr lang="en-US" dirty="0"/>
          </a:p>
        </p:txBody>
      </p:sp>
      <p:sp>
        <p:nvSpPr>
          <p:cNvPr id="3" name="Text Placeholder 2"/>
          <p:cNvSpPr>
            <a:spLocks noGrp="1"/>
          </p:cNvSpPr>
          <p:nvPr>
            <p:ph type="body" idx="1"/>
          </p:nvPr>
        </p:nvSpPr>
        <p:spPr>
          <a:xfrm>
            <a:off x="685615" y="5198244"/>
            <a:ext cx="7772400" cy="943188"/>
          </a:xfrm>
        </p:spPr>
        <p:txBody>
          <a:bodyPr/>
          <a:lstStyle/>
          <a:p>
            <a:r>
              <a:rPr lang="en-US" dirty="0" smtClean="0"/>
              <a:t>An Iberian and Roman city in ancient times, in the Middle Ages it became the capital of an Islamic caliphate.</a:t>
            </a:r>
            <a:endParaRPr lang="en-US" dirty="0"/>
          </a:p>
        </p:txBody>
      </p:sp>
      <p:pic>
        <p:nvPicPr>
          <p:cNvPr id="583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547" y="0"/>
            <a:ext cx="7352537" cy="519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0927300"/>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93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8159"/>
            <a:ext cx="9144000" cy="646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2612268"/>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5258896"/>
          </a:xfrm>
        </p:spPr>
        <p:txBody>
          <a:bodyPr/>
          <a:lstStyle/>
          <a:p>
            <a:r>
              <a:rPr lang="en-US" sz="2800" b="1" dirty="0">
                <a:solidFill>
                  <a:schemeClr val="tx1"/>
                </a:solidFill>
                <a:latin typeface="+mj-lt"/>
                <a:ea typeface="+mj-ea"/>
                <a:cs typeface="+mj-cs"/>
              </a:rPr>
              <a:t>Cathedral–Mosque of Córdoba and Roman </a:t>
            </a:r>
            <a:r>
              <a:rPr lang="en-US" sz="2800" b="1" dirty="0" smtClean="0">
                <a:solidFill>
                  <a:schemeClr val="tx1"/>
                </a:solidFill>
                <a:latin typeface="+mj-lt"/>
                <a:ea typeface="+mj-ea"/>
                <a:cs typeface="+mj-cs"/>
              </a:rPr>
              <a:t>bridge </a:t>
            </a:r>
            <a:br>
              <a:rPr lang="en-US" sz="2800" b="1" dirty="0" smtClean="0">
                <a:solidFill>
                  <a:schemeClr val="tx1"/>
                </a:solidFill>
                <a:latin typeface="+mj-lt"/>
                <a:ea typeface="+mj-ea"/>
                <a:cs typeface="+mj-cs"/>
              </a:rPr>
            </a:br>
            <a:r>
              <a:rPr lang="en-US" sz="2800" b="1" dirty="0" smtClean="0">
                <a:solidFill>
                  <a:schemeClr val="tx1"/>
                </a:solidFill>
                <a:latin typeface="+mj-lt"/>
                <a:ea typeface="+mj-ea"/>
                <a:cs typeface="+mj-cs"/>
              </a:rPr>
              <a:t/>
            </a:r>
            <a:br>
              <a:rPr lang="en-US" sz="2800" b="1" dirty="0" smtClean="0">
                <a:solidFill>
                  <a:schemeClr val="tx1"/>
                </a:solidFill>
                <a:latin typeface="+mj-lt"/>
                <a:ea typeface="+mj-ea"/>
                <a:cs typeface="+mj-cs"/>
              </a:rPr>
            </a:br>
            <a:r>
              <a:rPr lang="en-US" sz="2400" dirty="0" smtClean="0"/>
              <a:t>The Cathedral and former Great Mosque of Córdoba, in ecclesiastical terms the </a:t>
            </a:r>
            <a:r>
              <a:rPr lang="en-US" sz="2400" dirty="0" err="1" smtClean="0"/>
              <a:t>Catedral</a:t>
            </a:r>
            <a:r>
              <a:rPr lang="en-US" sz="2400" dirty="0" smtClean="0"/>
              <a:t> de </a:t>
            </a:r>
            <a:r>
              <a:rPr lang="en-US" sz="2400" dirty="0" err="1" smtClean="0"/>
              <a:t>Nuestra</a:t>
            </a:r>
            <a:r>
              <a:rPr lang="en-US" sz="2400" dirty="0" smtClean="0"/>
              <a:t> </a:t>
            </a:r>
            <a:r>
              <a:rPr lang="en-US" sz="2400" dirty="0" err="1" smtClean="0"/>
              <a:t>Señora</a:t>
            </a:r>
            <a:r>
              <a:rPr lang="en-US" sz="2400" dirty="0" smtClean="0"/>
              <a:t> de la Asunción (English: Cathedral of Our Lady of the Assumption), and known by the inhabitants of Córdoba as the </a:t>
            </a:r>
            <a:r>
              <a:rPr lang="en-US" sz="2400" dirty="0" err="1" smtClean="0"/>
              <a:t>Mezquita-Catedral</a:t>
            </a:r>
            <a:r>
              <a:rPr lang="en-US" sz="2400" dirty="0" smtClean="0"/>
              <a:t> (Mosque–Cathedral), is today a World Heritage Site and the cathedral of the Diocese of Córdoba. (next 2 slides)</a:t>
            </a:r>
            <a:endParaRPr lang="en-US" sz="2400" dirty="0"/>
          </a:p>
        </p:txBody>
      </p:sp>
    </p:spTree>
    <p:extLst>
      <p:ext uri="{BB962C8B-B14F-4D97-AF65-F5344CB8AC3E}">
        <p14:creationId xmlns:p14="http://schemas.microsoft.com/office/powerpoint/2010/main" val="3729455653"/>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04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13337"/>
            <a:ext cx="9144000" cy="5221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490084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1845"/>
            <a:ext cx="9144000" cy="574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7768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4002087" cy="3535362"/>
          </a:xfrm>
        </p:spPr>
        <p:txBody>
          <a:bodyPr/>
          <a:lstStyle/>
          <a:p>
            <a:r>
              <a:rPr lang="en-US" dirty="0" smtClean="0"/>
              <a:t>Alley in Cordoba</a:t>
            </a:r>
            <a:br>
              <a:rPr lang="en-US" dirty="0" smtClean="0"/>
            </a:br>
            <a:endParaRPr lang="en-US" dirty="0"/>
          </a:p>
        </p:txBody>
      </p:sp>
      <p:pic>
        <p:nvPicPr>
          <p:cNvPr id="1026" name="Picture 2" descr="http://www1.picturepush.com/photo/a/8710979/img/8710979.jpg"/>
          <p:cNvPicPr>
            <a:picLocks noChangeAspect="1" noChangeArrowheads="1"/>
          </p:cNvPicPr>
          <p:nvPr/>
        </p:nvPicPr>
        <p:blipFill>
          <a:blip r:embed="rId2" cstate="print"/>
          <a:srcRect/>
          <a:stretch>
            <a:fillRect/>
          </a:stretch>
        </p:blipFill>
        <p:spPr bwMode="auto">
          <a:xfrm>
            <a:off x="4569714" y="0"/>
            <a:ext cx="4574286" cy="6858000"/>
          </a:xfrm>
          <a:prstGeom prst="rect">
            <a:avLst/>
          </a:prstGeom>
          <a:noFill/>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6"/>
            <a:ext cx="3880717" cy="4580167"/>
          </a:xfrm>
        </p:spPr>
        <p:txBody>
          <a:bodyPr/>
          <a:lstStyle/>
          <a:p>
            <a:r>
              <a:rPr lang="en-US" dirty="0"/>
              <a:t>Moses-Maimonides-The monument of the Jewish philosopher, theologian and physician is in the Jewish Quarter in Cordoba</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6572" y="0"/>
            <a:ext cx="45674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6568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ttp://www5.picturepush.com/photo/a/8657468/img/86574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6359"/>
            <a:ext cx="9144000" cy="6720841"/>
          </a:xfrm>
          <a:prstGeom prst="rect">
            <a:avLst/>
          </a:prstGeom>
          <a:noFill/>
        </p:spPr>
      </p:pic>
      <p:sp>
        <p:nvSpPr>
          <p:cNvPr id="2" name="Title 1"/>
          <p:cNvSpPr>
            <a:spLocks noGrp="1"/>
          </p:cNvSpPr>
          <p:nvPr>
            <p:ph type="title"/>
          </p:nvPr>
        </p:nvSpPr>
        <p:spPr/>
        <p:txBody>
          <a:bodyPr/>
          <a:lstStyle/>
          <a:p>
            <a:r>
              <a:rPr lang="en-US" b="1" dirty="0" smtClean="0">
                <a:solidFill>
                  <a:schemeClr val="accent5">
                    <a:lumMod val="20000"/>
                    <a:lumOff val="80000"/>
                  </a:schemeClr>
                </a:solidFill>
                <a:effectLst>
                  <a:outerShdw blurRad="38100" dist="38100" dir="2700000" algn="tl">
                    <a:srgbClr val="000000">
                      <a:alpha val="43137"/>
                    </a:srgbClr>
                  </a:outerShdw>
                </a:effectLst>
              </a:rPr>
              <a:t>La Granja Palace</a:t>
            </a:r>
            <a:endParaRPr lang="en-US" b="1" dirty="0">
              <a:solidFill>
                <a:schemeClr val="accent5">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25910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7"/>
            <a:ext cx="2975744" cy="2364867"/>
          </a:xfrm>
        </p:spPr>
        <p:txBody>
          <a:bodyPr/>
          <a:lstStyle/>
          <a:p>
            <a:r>
              <a:rPr lang="en-US" dirty="0" smtClean="0"/>
              <a:t>Bell tower of the Mosque-Cathedral</a:t>
            </a:r>
            <a:endParaRPr lang="en-US" dirty="0"/>
          </a:p>
        </p:txBody>
      </p:sp>
      <p:pic>
        <p:nvPicPr>
          <p:cNvPr id="624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6397" y="0"/>
            <a:ext cx="45674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6100912"/>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86384"/>
          </a:xfrm>
        </p:spPr>
        <p:txBody>
          <a:bodyPr/>
          <a:lstStyle/>
          <a:p>
            <a:r>
              <a:rPr lang="en-US" dirty="0" smtClean="0"/>
              <a:t>Cathedral Interior</a:t>
            </a:r>
            <a:endParaRPr lang="en-US" dirty="0"/>
          </a:p>
        </p:txBody>
      </p:sp>
      <p:pic>
        <p:nvPicPr>
          <p:cNvPr id="634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86384"/>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433046"/>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003955"/>
          </a:xfrm>
        </p:spPr>
        <p:txBody>
          <a:bodyPr/>
          <a:lstStyle/>
          <a:p>
            <a:r>
              <a:rPr lang="en-US" sz="2000" dirty="0" smtClean="0"/>
              <a:t>This mix is unique in the world. In the middle of the mosque (</a:t>
            </a:r>
            <a:r>
              <a:rPr lang="en-US" sz="2000" dirty="0" err="1" smtClean="0"/>
              <a:t>Mezquita</a:t>
            </a:r>
            <a:r>
              <a:rPr lang="en-US" sz="2000" dirty="0" smtClean="0"/>
              <a:t> in Cordoba) stands in the midst of the many columns of a Christian altar with a crucifix from the 16th Century.</a:t>
            </a:r>
            <a:endParaRPr lang="en-US" sz="2000" dirty="0"/>
          </a:p>
        </p:txBody>
      </p:sp>
      <p:pic>
        <p:nvPicPr>
          <p:cNvPr id="645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37" b="1936"/>
          <a:stretch/>
        </p:blipFill>
        <p:spPr bwMode="auto">
          <a:xfrm>
            <a:off x="0" y="1003955"/>
            <a:ext cx="9144000" cy="585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9968929"/>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55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75854"/>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693166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65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5763"/>
            <a:ext cx="9201150"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61534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659876"/>
          </a:xfrm>
        </p:spPr>
        <p:txBody>
          <a:bodyPr/>
          <a:lstStyle/>
          <a:p>
            <a:r>
              <a:rPr lang="en-US" dirty="0" smtClean="0"/>
              <a:t>Moorish ornaments with Christian figures</a:t>
            </a:r>
            <a:endParaRPr lang="en-US" dirty="0"/>
          </a:p>
        </p:txBody>
      </p:sp>
      <p:pic>
        <p:nvPicPr>
          <p:cNvPr id="675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31520"/>
            <a:ext cx="9144000"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925252"/>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86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25416"/>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2932629"/>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2"/>
            <a:ext cx="9144002" cy="6858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3999" cy="575035"/>
          </a:xfrm>
        </p:spPr>
        <p:txBody>
          <a:bodyPr/>
          <a:lstStyle/>
          <a:p>
            <a:r>
              <a:rPr lang="en-US" sz="2800" b="1" dirty="0" smtClean="0">
                <a:solidFill>
                  <a:schemeClr val="bg1"/>
                </a:solidFill>
                <a:effectLst>
                  <a:outerShdw blurRad="38100" dist="38100" dir="2700000" algn="tl">
                    <a:srgbClr val="000000">
                      <a:alpha val="43137"/>
                    </a:srgbClr>
                  </a:outerShdw>
                </a:effectLst>
              </a:rPr>
              <a:t>Arabian dome in the Mosque-Cathedral of Córdoba</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2837756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06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43896"/>
            <a:ext cx="9144000" cy="597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290042"/>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68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428606"/>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91226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444500"/>
          </a:xfrm>
        </p:spPr>
        <p:txBody>
          <a:bodyPr/>
          <a:lstStyle/>
          <a:p>
            <a:r>
              <a:rPr lang="en-US" sz="2800" b="1" dirty="0" smtClean="0"/>
              <a:t>Tamara de Campos - </a:t>
            </a:r>
            <a:r>
              <a:rPr lang="en-US" sz="2800" b="1" dirty="0" err="1" smtClean="0"/>
              <a:t>Iglesia</a:t>
            </a:r>
            <a:r>
              <a:rPr lang="en-US" sz="2800" b="1" dirty="0" smtClean="0"/>
              <a:t> de San </a:t>
            </a:r>
            <a:r>
              <a:rPr lang="en-US" sz="2800" b="1" dirty="0" err="1" smtClean="0"/>
              <a:t>Hipolito</a:t>
            </a:r>
            <a:r>
              <a:rPr lang="en-US" sz="2800" b="1" dirty="0" smtClean="0"/>
              <a:t> el Real.</a:t>
            </a:r>
            <a:endParaRPr lang="en-US" sz="2800" b="1" dirty="0"/>
          </a:p>
        </p:txBody>
      </p:sp>
      <p:pic>
        <p:nvPicPr>
          <p:cNvPr id="168962" name="Picture 2" descr="http://www3.picturepush.com/photo/a/8657476/img/86574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199"/>
            <a:ext cx="9144000" cy="6400801"/>
          </a:xfrm>
          <a:prstGeom prst="rect">
            <a:avLst/>
          </a:prstGeom>
          <a:noFill/>
        </p:spPr>
      </p:pic>
    </p:spTree>
    <p:extLst>
      <p:ext uri="{BB962C8B-B14F-4D97-AF65-F5344CB8AC3E}">
        <p14:creationId xmlns:p14="http://schemas.microsoft.com/office/powerpoint/2010/main" val="137480695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8226425" cy="546755"/>
          </a:xfrm>
        </p:spPr>
        <p:txBody>
          <a:bodyPr/>
          <a:lstStyle/>
          <a:p>
            <a:r>
              <a:rPr lang="en-US" dirty="0" smtClean="0">
                <a:solidFill>
                  <a:schemeClr val="bg1"/>
                </a:solidFill>
                <a:effectLst>
                  <a:outerShdw blurRad="38100" dist="38100" dir="2700000" algn="tl">
                    <a:srgbClr val="000000">
                      <a:alpha val="43137"/>
                    </a:srgbClr>
                  </a:outerShdw>
                </a:effectLst>
              </a:rPr>
              <a:t>Roman gate of Cordoba</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1029239"/>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8671"/>
          </a:xfrm>
        </p:spPr>
        <p:txBody>
          <a:bodyPr/>
          <a:lstStyle/>
          <a:p>
            <a:r>
              <a:rPr lang="en-US" dirty="0" smtClean="0"/>
              <a:t>Roman Mausoleum in the </a:t>
            </a:r>
            <a:r>
              <a:rPr lang="en-US" dirty="0" err="1" smtClean="0"/>
              <a:t>Paseo</a:t>
            </a:r>
            <a:r>
              <a:rPr lang="en-US" dirty="0" smtClean="0"/>
              <a:t> de la Victoria</a:t>
            </a:r>
            <a:endParaRPr lang="en-US" dirty="0"/>
          </a:p>
        </p:txBody>
      </p:sp>
      <p:pic>
        <p:nvPicPr>
          <p:cNvPr id="737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88671"/>
            <a:ext cx="9144000" cy="60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0009469"/>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86384"/>
          </a:xfrm>
        </p:spPr>
        <p:txBody>
          <a:bodyPr/>
          <a:lstStyle/>
          <a:p>
            <a:r>
              <a:rPr lang="en-US" dirty="0" smtClean="0"/>
              <a:t>The gardens of the </a:t>
            </a:r>
            <a:r>
              <a:rPr lang="en-US" dirty="0" err="1" smtClean="0"/>
              <a:t>Alcázar</a:t>
            </a:r>
            <a:r>
              <a:rPr lang="en-US" dirty="0" smtClean="0"/>
              <a:t> of Córdoba</a:t>
            </a:r>
            <a:endParaRPr lang="en-US" dirty="0"/>
          </a:p>
        </p:txBody>
      </p:sp>
      <p:pic>
        <p:nvPicPr>
          <p:cNvPr id="747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86384"/>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440961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86384"/>
          </a:xfrm>
        </p:spPr>
        <p:txBody>
          <a:bodyPr/>
          <a:lstStyle/>
          <a:p>
            <a:r>
              <a:rPr lang="en-US" dirty="0" smtClean="0"/>
              <a:t>Patio of Cordoba</a:t>
            </a:r>
            <a:endParaRPr lang="en-US" dirty="0"/>
          </a:p>
        </p:txBody>
      </p:sp>
      <p:pic>
        <p:nvPicPr>
          <p:cNvPr id="757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86384"/>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0" y="3105835"/>
            <a:ext cx="4572000" cy="646331"/>
          </a:xfrm>
          <a:prstGeom prst="rect">
            <a:avLst/>
          </a:prstGeom>
        </p:spPr>
        <p:txBody>
          <a:bodyPr>
            <a:spAutoFit/>
          </a:bodyPr>
          <a:lstStyle/>
          <a:p>
            <a:pPr algn="ctr"/>
            <a:r>
              <a:rPr lang="en-US" dirty="0">
                <a:latin typeface="Comic Sans MS"/>
              </a:rPr>
              <a:t>Seville.</a:t>
            </a:r>
            <a:endParaRPr lang="en-US" dirty="0"/>
          </a:p>
          <a:p>
            <a:pPr algn="ctr"/>
            <a:r>
              <a:rPr lang="en-US" dirty="0"/>
              <a:t> </a:t>
            </a:r>
          </a:p>
        </p:txBody>
      </p:sp>
      <p:sp>
        <p:nvSpPr>
          <p:cNvPr id="4" name="Rectangle 3"/>
          <p:cNvSpPr/>
          <p:nvPr/>
        </p:nvSpPr>
        <p:spPr>
          <a:xfrm>
            <a:off x="2286000" y="3105835"/>
            <a:ext cx="4572000" cy="646331"/>
          </a:xfrm>
          <a:prstGeom prst="rect">
            <a:avLst/>
          </a:prstGeom>
        </p:spPr>
        <p:txBody>
          <a:bodyPr>
            <a:spAutoFit/>
          </a:bodyPr>
          <a:lstStyle/>
          <a:p>
            <a:r>
              <a:rPr lang="en-US" dirty="0"/>
              <a:t>Seville.</a:t>
            </a:r>
          </a:p>
          <a:p>
            <a:r>
              <a:rPr lang="en-US" dirty="0"/>
              <a:t> </a:t>
            </a:r>
          </a:p>
        </p:txBody>
      </p:sp>
      <p:sp>
        <p:nvSpPr>
          <p:cNvPr id="5" name="Rectangle 4"/>
          <p:cNvSpPr/>
          <p:nvPr/>
        </p:nvSpPr>
        <p:spPr>
          <a:xfrm>
            <a:off x="2286000" y="3105835"/>
            <a:ext cx="4572000" cy="646331"/>
          </a:xfrm>
          <a:prstGeom prst="rect">
            <a:avLst/>
          </a:prstGeom>
        </p:spPr>
        <p:txBody>
          <a:bodyPr>
            <a:spAutoFit/>
          </a:bodyPr>
          <a:lstStyle/>
          <a:p>
            <a:r>
              <a:rPr lang="en-US" dirty="0"/>
              <a:t>Seville.</a:t>
            </a:r>
          </a:p>
          <a:p>
            <a:r>
              <a:rPr lang="en-US" dirty="0"/>
              <a:t> </a:t>
            </a:r>
          </a:p>
        </p:txBody>
      </p:sp>
    </p:spTree>
    <p:extLst>
      <p:ext uri="{BB962C8B-B14F-4D97-AF65-F5344CB8AC3E}">
        <p14:creationId xmlns:p14="http://schemas.microsoft.com/office/powerpoint/2010/main" val="359753341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Seville</a:t>
            </a:r>
          </a:p>
        </p:txBody>
      </p:sp>
      <p:sp>
        <p:nvSpPr>
          <p:cNvPr id="3" name="Text Placeholder 2"/>
          <p:cNvSpPr>
            <a:spLocks noGrp="1"/>
          </p:cNvSpPr>
          <p:nvPr>
            <p:ph type="body" idx="1"/>
          </p:nvPr>
        </p:nvSpPr>
        <p:spPr/>
        <p:txBody>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4205" y="151025"/>
            <a:ext cx="5985775" cy="4788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146768"/>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7090" name="Picture 2" descr="http://www1.picturepush.com/photo/a/8723644/img/872364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8114" name="Picture 2" descr="http://www1.picturepush.com/photo/a/8723684/img/8723684.jpg"/>
          <p:cNvPicPr>
            <a:picLocks noChangeAspect="1" noChangeArrowheads="1"/>
          </p:cNvPicPr>
          <p:nvPr/>
        </p:nvPicPr>
        <p:blipFill>
          <a:blip r:embed="rId2" cstate="print"/>
          <a:srcRect/>
          <a:stretch>
            <a:fillRect/>
          </a:stretch>
        </p:blipFill>
        <p:spPr bwMode="auto">
          <a:xfrm>
            <a:off x="0" y="360824"/>
            <a:ext cx="9144000" cy="6089190"/>
          </a:xfrm>
          <a:prstGeom prst="rect">
            <a:avLst/>
          </a:prstGeom>
          <a:noFill/>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461155"/>
          </a:xfrm>
        </p:spPr>
        <p:txBody>
          <a:bodyPr/>
          <a:lstStyle/>
          <a:p>
            <a:r>
              <a:rPr lang="en-US" dirty="0"/>
              <a:t>A commemorative plaque for Cervantes, the creator of Don Quixote and Sancho </a:t>
            </a:r>
            <a:r>
              <a:rPr lang="en-US" dirty="0" err="1"/>
              <a:t>Panza</a:t>
            </a:r>
            <a:r>
              <a:rPr lang="en-US" dirty="0"/>
              <a:t> in Seville.</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511"/>
          <a:stretch/>
        </p:blipFill>
        <p:spPr bwMode="auto">
          <a:xfrm>
            <a:off x="0" y="1470580"/>
            <a:ext cx="9144152" cy="538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66005"/>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129838"/>
            <a:ext cx="8226425" cy="1143000"/>
          </a:xfrm>
        </p:spPr>
        <p:txBody>
          <a:bodyPr/>
          <a:lstStyle/>
          <a:p>
            <a:r>
              <a:rPr lang="en-US" dirty="0"/>
              <a:t>SEVILLE’S SOLAR POWER TOWER</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72838"/>
            <a:ext cx="9144000" cy="558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62801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80199" y="1"/>
            <a:ext cx="8226425" cy="763570"/>
          </a:xfrm>
        </p:spPr>
        <p:txBody>
          <a:bodyPr/>
          <a:lstStyle/>
          <a:p>
            <a:r>
              <a:rPr lang="en-US" dirty="0" smtClean="0"/>
              <a:t>Seville Cathedral</a:t>
            </a:r>
            <a:endParaRPr lang="en-US" dirty="0"/>
          </a:p>
        </p:txBody>
      </p:sp>
    </p:spTree>
    <p:extLst>
      <p:ext uri="{BB962C8B-B14F-4D97-AF65-F5344CB8AC3E}">
        <p14:creationId xmlns:p14="http://schemas.microsoft.com/office/powerpoint/2010/main" val="268853303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http://www5.picturepush.com/photo/a/8657478/img/86574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5447"/>
            <a:ext cx="9144000" cy="6473953"/>
          </a:xfrm>
          <a:prstGeom prst="rect">
            <a:avLst/>
          </a:prstGeom>
          <a:noFill/>
        </p:spPr>
      </p:pic>
      <p:sp>
        <p:nvSpPr>
          <p:cNvPr id="2" name="Title 1"/>
          <p:cNvSpPr>
            <a:spLocks noGrp="1"/>
          </p:cNvSpPr>
          <p:nvPr>
            <p:ph type="title"/>
          </p:nvPr>
        </p:nvSpPr>
        <p:spPr/>
        <p:txBody>
          <a:bodyPr/>
          <a:lstStyle/>
          <a:p>
            <a:r>
              <a:rPr lang="en-US" b="1" dirty="0" smtClean="0">
                <a:solidFill>
                  <a:schemeClr val="accent5">
                    <a:lumMod val="20000"/>
                    <a:lumOff val="80000"/>
                  </a:schemeClr>
                </a:solidFill>
              </a:rPr>
              <a:t>San </a:t>
            </a:r>
            <a:r>
              <a:rPr lang="en-US" b="1" dirty="0" err="1" smtClean="0">
                <a:solidFill>
                  <a:schemeClr val="accent5">
                    <a:lumMod val="20000"/>
                    <a:lumOff val="80000"/>
                  </a:schemeClr>
                </a:solidFill>
              </a:rPr>
              <a:t>Hipolito</a:t>
            </a:r>
            <a:endParaRPr lang="en-US" b="1" dirty="0">
              <a:solidFill>
                <a:schemeClr val="accent5">
                  <a:lumMod val="20000"/>
                  <a:lumOff val="80000"/>
                </a:schemeClr>
              </a:solidFill>
            </a:endParaRPr>
          </a:p>
        </p:txBody>
      </p:sp>
    </p:spTree>
    <p:extLst>
      <p:ext uri="{BB962C8B-B14F-4D97-AF65-F5344CB8AC3E}">
        <p14:creationId xmlns:p14="http://schemas.microsoft.com/office/powerpoint/2010/main" val="209280920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1014984"/>
          </a:xfrm>
        </p:spPr>
        <p:txBody>
          <a:bodyPr/>
          <a:lstStyle/>
          <a:p>
            <a:r>
              <a:rPr lang="en-US" dirty="0"/>
              <a:t>Seville Cathedral</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4984"/>
            <a:ext cx="9144000" cy="584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747196"/>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3.picturepush.com/photo/a/8723616/img/8723616.jpg"/>
          <p:cNvPicPr>
            <a:picLocks noChangeAspect="1" noChangeArrowheads="1"/>
          </p:cNvPicPr>
          <p:nvPr/>
        </p:nvPicPr>
        <p:blipFill>
          <a:blip r:embed="rId2" cstate="print"/>
          <a:srcRect/>
          <a:stretch>
            <a:fillRect/>
          </a:stretch>
        </p:blipFill>
        <p:spPr bwMode="auto">
          <a:xfrm>
            <a:off x="0" y="0"/>
            <a:ext cx="5964828" cy="6858000"/>
          </a:xfrm>
          <a:prstGeom prst="rect">
            <a:avLst/>
          </a:prstGeom>
          <a:noFill/>
        </p:spPr>
      </p:pic>
      <p:sp>
        <p:nvSpPr>
          <p:cNvPr id="2" name="Title 1"/>
          <p:cNvSpPr>
            <a:spLocks noGrp="1"/>
          </p:cNvSpPr>
          <p:nvPr>
            <p:ph type="title"/>
          </p:nvPr>
        </p:nvSpPr>
        <p:spPr>
          <a:xfrm>
            <a:off x="5981700" y="414338"/>
            <a:ext cx="3162300" cy="3446462"/>
          </a:xfrm>
        </p:spPr>
        <p:txBody>
          <a:bodyPr/>
          <a:lstStyle/>
          <a:p>
            <a:r>
              <a:rPr lang="en-US" dirty="0" smtClean="0"/>
              <a:t>Seville Cathedral front entrance</a:t>
            </a:r>
            <a:endParaRPr lang="en-US" dirty="0"/>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9922" name="Picture 2" descr="http://www2.picturepush.com/photo/a/8723625/img/8723625.jpg"/>
          <p:cNvPicPr>
            <a:picLocks noChangeAspect="1" noChangeArrowheads="1"/>
          </p:cNvPicPr>
          <p:nvPr/>
        </p:nvPicPr>
        <p:blipFill>
          <a:blip r:embed="rId2" cstate="print"/>
          <a:srcRect/>
          <a:stretch>
            <a:fillRect/>
          </a:stretch>
        </p:blipFill>
        <p:spPr bwMode="auto">
          <a:xfrm>
            <a:off x="772412" y="0"/>
            <a:ext cx="6542788" cy="6858000"/>
          </a:xfrm>
          <a:prstGeom prst="rect">
            <a:avLst/>
          </a:prstGeom>
          <a:noFill/>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http://www3.picturepush.com/photo/a/8723641/img/8723641.jpg"/>
          <p:cNvPicPr>
            <a:picLocks noChangeAspect="1" noChangeArrowheads="1"/>
          </p:cNvPicPr>
          <p:nvPr/>
        </p:nvPicPr>
        <p:blipFill>
          <a:blip r:embed="rId2" cstate="print"/>
          <a:srcRect/>
          <a:stretch>
            <a:fillRect/>
          </a:stretch>
        </p:blipFill>
        <p:spPr bwMode="auto">
          <a:xfrm>
            <a:off x="174228" y="0"/>
            <a:ext cx="8804672" cy="6858000"/>
          </a:xfrm>
          <a:prstGeom prst="rect">
            <a:avLst/>
          </a:prstGeom>
          <a:noFill/>
        </p:spPr>
      </p:pic>
      <p:sp>
        <p:nvSpPr>
          <p:cNvPr id="2" name="Title 1"/>
          <p:cNvSpPr>
            <a:spLocks noGrp="1"/>
          </p:cNvSpPr>
          <p:nvPr>
            <p:ph type="title"/>
          </p:nvPr>
        </p:nvSpPr>
        <p:spPr>
          <a:xfrm>
            <a:off x="544513" y="0"/>
            <a:ext cx="8226425" cy="1143000"/>
          </a:xfrm>
        </p:spPr>
        <p:txBody>
          <a:bodyPr/>
          <a:lstStyle/>
          <a:p>
            <a:pPr algn="ctr"/>
            <a:r>
              <a:rPr lang="es-ES" dirty="0" err="1" smtClean="0">
                <a:solidFill>
                  <a:schemeClr val="bg1"/>
                </a:solidFill>
              </a:rPr>
              <a:t>Seville</a:t>
            </a:r>
            <a:r>
              <a:rPr lang="es-ES" dirty="0" smtClean="0">
                <a:solidFill>
                  <a:schemeClr val="bg1"/>
                </a:solidFill>
              </a:rPr>
              <a:t> </a:t>
            </a:r>
            <a:r>
              <a:rPr lang="es-ES" dirty="0" err="1" smtClean="0">
                <a:solidFill>
                  <a:schemeClr val="bg1"/>
                </a:solidFill>
              </a:rPr>
              <a:t>Cathedral</a:t>
            </a:r>
            <a:r>
              <a:rPr lang="es-ES" dirty="0" smtClean="0">
                <a:solidFill>
                  <a:schemeClr val="bg1"/>
                </a:solidFill>
              </a:rPr>
              <a:t> </a:t>
            </a:r>
            <a:br>
              <a:rPr lang="es-ES" dirty="0" smtClean="0">
                <a:solidFill>
                  <a:schemeClr val="bg1"/>
                </a:solidFill>
              </a:rPr>
            </a:br>
            <a:r>
              <a:rPr lang="es-ES" dirty="0" smtClean="0">
                <a:solidFill>
                  <a:schemeClr val="bg1"/>
                </a:solidFill>
              </a:rPr>
              <a:t>(Catedral de Santa María de la Sede)</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http://www5.picturepush.com/photo/a/8723633/img/8723633.jpg"/>
          <p:cNvPicPr>
            <a:picLocks noChangeAspect="1" noChangeArrowheads="1"/>
          </p:cNvPicPr>
          <p:nvPr/>
        </p:nvPicPr>
        <p:blipFill>
          <a:blip r:embed="rId2" cstate="print"/>
          <a:srcRect/>
          <a:stretch>
            <a:fillRect/>
          </a:stretch>
        </p:blipFill>
        <p:spPr bwMode="auto">
          <a:xfrm>
            <a:off x="0" y="139700"/>
            <a:ext cx="9144000" cy="6574537"/>
          </a:xfrm>
          <a:prstGeom prst="rect">
            <a:avLst/>
          </a:prstGeom>
          <a:noFill/>
        </p:spPr>
      </p:pic>
      <p:sp>
        <p:nvSpPr>
          <p:cNvPr id="2" name="Title 1"/>
          <p:cNvSpPr>
            <a:spLocks noGrp="1"/>
          </p:cNvSpPr>
          <p:nvPr>
            <p:ph type="title"/>
          </p:nvPr>
        </p:nvSpPr>
        <p:spPr>
          <a:xfrm>
            <a:off x="0" y="6065838"/>
            <a:ext cx="9144000" cy="627062"/>
          </a:xfrm>
        </p:spPr>
        <p:txBody>
          <a:bodyPr/>
          <a:lstStyle/>
          <a:p>
            <a:pPr algn="ctr"/>
            <a:r>
              <a:rPr lang="en-US" sz="2800" dirty="0" smtClean="0">
                <a:solidFill>
                  <a:schemeClr val="bg1"/>
                </a:solidFill>
              </a:rPr>
              <a:t>Seville Cathedral - the coffin of Christopher Columbus</a:t>
            </a:r>
            <a:endParaRPr lang="en-US" sz="2800" dirty="0">
              <a:solidFill>
                <a:schemeClr val="bg1"/>
              </a:solidFill>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2994" name="Picture 2" descr="http://www1.picturepush.com/photo/a/8723634/img/8723634.jpg"/>
          <p:cNvPicPr>
            <a:picLocks noChangeAspect="1" noChangeArrowheads="1"/>
          </p:cNvPicPr>
          <p:nvPr/>
        </p:nvPicPr>
        <p:blipFill>
          <a:blip r:embed="rId2" cstate="print"/>
          <a:srcRect/>
          <a:stretch>
            <a:fillRect/>
          </a:stretch>
        </p:blipFill>
        <p:spPr bwMode="auto">
          <a:xfrm>
            <a:off x="0" y="400049"/>
            <a:ext cx="9144000" cy="6053329"/>
          </a:xfrm>
          <a:prstGeom prst="rect">
            <a:avLst/>
          </a:prstGeom>
          <a:noFill/>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804515"/>
          </a:xfrm>
        </p:spPr>
        <p:txBody>
          <a:bodyPr/>
          <a:lstStyle/>
          <a:p>
            <a:r>
              <a:rPr lang="en-US" dirty="0"/>
              <a:t>Seville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4515"/>
            <a:ext cx="9144000" cy="605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9684748"/>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113" y="0"/>
            <a:ext cx="8226425" cy="1143000"/>
          </a:xfrm>
        </p:spPr>
        <p:txBody>
          <a:bodyPr/>
          <a:lstStyle/>
          <a:p>
            <a:r>
              <a:rPr lang="en-US" dirty="0" smtClean="0"/>
              <a:t>Monument to Christopher </a:t>
            </a:r>
            <a:r>
              <a:rPr lang="en-US" dirty="0" err="1" smtClean="0"/>
              <a:t>Colombus</a:t>
            </a:r>
            <a:r>
              <a:rPr lang="en-US" dirty="0" smtClean="0"/>
              <a:t>-Seville</a:t>
            </a:r>
            <a:endParaRPr lang="en-US" dirty="0"/>
          </a:p>
        </p:txBody>
      </p:sp>
      <p:pic>
        <p:nvPicPr>
          <p:cNvPr id="214018" name="Picture 2" descr="http://www4.picturepush.com/photo/a/8723637/img/8723637.jpg"/>
          <p:cNvPicPr>
            <a:picLocks noChangeAspect="1" noChangeArrowheads="1"/>
          </p:cNvPicPr>
          <p:nvPr/>
        </p:nvPicPr>
        <p:blipFill>
          <a:blip r:embed="rId2" cstate="print"/>
          <a:srcRect/>
          <a:stretch>
            <a:fillRect/>
          </a:stretch>
        </p:blipFill>
        <p:spPr bwMode="auto">
          <a:xfrm>
            <a:off x="0" y="1252726"/>
            <a:ext cx="9144000" cy="5605273"/>
          </a:xfrm>
          <a:prstGeom prst="rect">
            <a:avLst/>
          </a:prstGeom>
          <a:noFill/>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23900"/>
          </a:xfrm>
        </p:spPr>
        <p:txBody>
          <a:bodyPr/>
          <a:lstStyle/>
          <a:p>
            <a:pPr algn="ctr"/>
            <a:r>
              <a:rPr lang="en-US" dirty="0" smtClean="0"/>
              <a:t>Monument to Christopher </a:t>
            </a:r>
            <a:r>
              <a:rPr lang="en-US" dirty="0" err="1" smtClean="0"/>
              <a:t>Colombus</a:t>
            </a:r>
            <a:r>
              <a:rPr lang="en-US" dirty="0" smtClean="0"/>
              <a:t>-Seville</a:t>
            </a:r>
            <a:endParaRPr lang="en-US" dirty="0"/>
          </a:p>
        </p:txBody>
      </p:sp>
      <p:pic>
        <p:nvPicPr>
          <p:cNvPr id="215042" name="Picture 2" descr="http://www5.picturepush.com/photo/a/8723638/img/8723638.jpg"/>
          <p:cNvPicPr>
            <a:picLocks noChangeAspect="1" noChangeArrowheads="1"/>
          </p:cNvPicPr>
          <p:nvPr/>
        </p:nvPicPr>
        <p:blipFill>
          <a:blip r:embed="rId2" cstate="print"/>
          <a:srcRect/>
          <a:stretch>
            <a:fillRect/>
          </a:stretch>
        </p:blipFill>
        <p:spPr bwMode="auto">
          <a:xfrm>
            <a:off x="0" y="713232"/>
            <a:ext cx="9144000" cy="6144768"/>
          </a:xfrm>
          <a:prstGeom prst="rect">
            <a:avLst/>
          </a:prstGeom>
          <a:noFill/>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3" y="0"/>
            <a:ext cx="8226425" cy="622300"/>
          </a:xfrm>
        </p:spPr>
        <p:txBody>
          <a:bodyPr/>
          <a:lstStyle/>
          <a:p>
            <a:r>
              <a:rPr lang="en-US" dirty="0" smtClean="0"/>
              <a:t>Cathedral </a:t>
            </a:r>
            <a:r>
              <a:rPr lang="en-US" dirty="0" err="1" smtClean="0"/>
              <a:t>Giralda</a:t>
            </a:r>
            <a:endParaRPr lang="en-US" dirty="0"/>
          </a:p>
        </p:txBody>
      </p:sp>
      <p:pic>
        <p:nvPicPr>
          <p:cNvPr id="216066" name="Picture 2" descr="http://www1.picturepush.com/photo/a/8723639/img/8723639.jpg"/>
          <p:cNvPicPr>
            <a:picLocks noChangeAspect="1" noChangeArrowheads="1"/>
          </p:cNvPicPr>
          <p:nvPr/>
        </p:nvPicPr>
        <p:blipFill>
          <a:blip r:embed="rId2" cstate="print"/>
          <a:srcRect/>
          <a:stretch>
            <a:fillRect/>
          </a:stretch>
        </p:blipFill>
        <p:spPr bwMode="auto">
          <a:xfrm>
            <a:off x="0" y="796363"/>
            <a:ext cx="9144000" cy="6061638"/>
          </a:xfrm>
          <a:prstGeom prst="rect">
            <a:avLst/>
          </a:prstGeom>
          <a:noFill/>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1108_slide">
  <a:themeElements>
    <a:clrScheme name="Office Theme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99"/>
        </a:lt1>
        <a:dk2>
          <a:srgbClr val="000000"/>
        </a:dk2>
        <a:lt2>
          <a:srgbClr val="CCCCCC"/>
        </a:lt2>
        <a:accent1>
          <a:srgbClr val="999900"/>
        </a:accent1>
        <a:accent2>
          <a:srgbClr val="8C8300"/>
        </a:accent2>
        <a:accent3>
          <a:srgbClr val="FFFFCA"/>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99"/>
        </a:lt1>
        <a:dk2>
          <a:srgbClr val="000000"/>
        </a:dk2>
        <a:lt2>
          <a:srgbClr val="CCCCCC"/>
        </a:lt2>
        <a:accent1>
          <a:srgbClr val="A65353"/>
        </a:accent1>
        <a:accent2>
          <a:srgbClr val="737300"/>
        </a:accent2>
        <a:accent3>
          <a:srgbClr val="FFFFCA"/>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99"/>
        </a:lt1>
        <a:dk2>
          <a:srgbClr val="000000"/>
        </a:dk2>
        <a:lt2>
          <a:srgbClr val="CCCCCC"/>
        </a:lt2>
        <a:accent1>
          <a:srgbClr val="38778C"/>
        </a:accent1>
        <a:accent2>
          <a:srgbClr val="995D36"/>
        </a:accent2>
        <a:accent3>
          <a:srgbClr val="FFFFCA"/>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999900"/>
        </a:accent1>
        <a:accent2>
          <a:srgbClr val="8C8300"/>
        </a:accent2>
        <a:accent3>
          <a:srgbClr val="FFFFFF"/>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698C00"/>
        </a:accent1>
        <a:accent2>
          <a:srgbClr val="8C7000"/>
        </a:accent2>
        <a:accent3>
          <a:srgbClr val="FFFFFF"/>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A65353"/>
        </a:accent1>
        <a:accent2>
          <a:srgbClr val="737300"/>
        </a:accent2>
        <a:accent3>
          <a:srgbClr val="FFFFFF"/>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38778C"/>
        </a:accent1>
        <a:accent2>
          <a:srgbClr val="995D36"/>
        </a:accent2>
        <a:accent3>
          <a:srgbClr val="FFFFFF"/>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99"/>
        </a:lt1>
        <a:dk2>
          <a:srgbClr val="000000"/>
        </a:dk2>
        <a:lt2>
          <a:srgbClr val="CCCCCC"/>
        </a:lt2>
        <a:accent1>
          <a:srgbClr val="999900"/>
        </a:accent1>
        <a:accent2>
          <a:srgbClr val="8C8300"/>
        </a:accent2>
        <a:accent3>
          <a:srgbClr val="FFFFCA"/>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99"/>
        </a:lt1>
        <a:dk2>
          <a:srgbClr val="000000"/>
        </a:dk2>
        <a:lt2>
          <a:srgbClr val="CCCCCC"/>
        </a:lt2>
        <a:accent1>
          <a:srgbClr val="A65353"/>
        </a:accent1>
        <a:accent2>
          <a:srgbClr val="737300"/>
        </a:accent2>
        <a:accent3>
          <a:srgbClr val="FFFFCA"/>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99"/>
        </a:lt1>
        <a:dk2>
          <a:srgbClr val="000000"/>
        </a:dk2>
        <a:lt2>
          <a:srgbClr val="CCCCCC"/>
        </a:lt2>
        <a:accent1>
          <a:srgbClr val="38778C"/>
        </a:accent1>
        <a:accent2>
          <a:srgbClr val="995D36"/>
        </a:accent2>
        <a:accent3>
          <a:srgbClr val="FFFFCA"/>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999900"/>
        </a:accent1>
        <a:accent2>
          <a:srgbClr val="8C8300"/>
        </a:accent2>
        <a:accent3>
          <a:srgbClr val="FFFFFF"/>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698C00"/>
        </a:accent1>
        <a:accent2>
          <a:srgbClr val="8C7000"/>
        </a:accent2>
        <a:accent3>
          <a:srgbClr val="FFFFFF"/>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A65353"/>
        </a:accent1>
        <a:accent2>
          <a:srgbClr val="737300"/>
        </a:accent2>
        <a:accent3>
          <a:srgbClr val="FFFFFF"/>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38778C"/>
        </a:accent1>
        <a:accent2>
          <a:srgbClr val="995D36"/>
        </a:accent2>
        <a:accent3>
          <a:srgbClr val="FFFFFF"/>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564</TotalTime>
  <Words>684</Words>
  <Application>Microsoft Office PowerPoint</Application>
  <PresentationFormat>On-screen Show (4:3)</PresentationFormat>
  <Paragraphs>87</Paragraphs>
  <Slides>121</Slides>
  <Notes>0</Notes>
  <HiddenSlides>0</HiddenSlides>
  <MMClips>0</MMClips>
  <ScaleCrop>false</ScaleCrop>
  <HeadingPairs>
    <vt:vector size="4" baseType="variant">
      <vt:variant>
        <vt:lpstr>Theme</vt:lpstr>
      </vt:variant>
      <vt:variant>
        <vt:i4>2</vt:i4>
      </vt:variant>
      <vt:variant>
        <vt:lpstr>Slide Titles</vt:lpstr>
      </vt:variant>
      <vt:variant>
        <vt:i4>121</vt:i4>
      </vt:variant>
    </vt:vector>
  </HeadingPairs>
  <TitlesOfParts>
    <vt:vector size="123" baseType="lpstr">
      <vt:lpstr>ind_1108_slide</vt:lpstr>
      <vt:lpstr>1_Default Design</vt:lpstr>
      <vt:lpstr>Spain (Part 2)</vt:lpstr>
      <vt:lpstr>Other places to visit</vt:lpstr>
      <vt:lpstr>Courtyard of the Ducal Palace of Lerma, national Parador today</vt:lpstr>
      <vt:lpstr>Palacio Diputación Provincial. - Palancia</vt:lpstr>
      <vt:lpstr>Palancia at night</vt:lpstr>
      <vt:lpstr>La Granja Palace</vt:lpstr>
      <vt:lpstr>La Granja Palace</vt:lpstr>
      <vt:lpstr>Tamara de Campos - Iglesia de San Hipolito el Real.</vt:lpstr>
      <vt:lpstr>San Hipolito</vt:lpstr>
      <vt:lpstr>San Hipolito</vt:lpstr>
      <vt:lpstr>San Hipolito</vt:lpstr>
      <vt:lpstr> San Hipolito</vt:lpstr>
      <vt:lpstr>ANDALUSIA</vt:lpstr>
      <vt:lpstr>PowerPoint Presentation</vt:lpstr>
      <vt:lpstr>PowerPoint Presentation</vt:lpstr>
      <vt:lpstr>Cave dwellings in Guadix Andalusia</vt:lpstr>
      <vt:lpstr>PowerPoint Presentation</vt:lpstr>
      <vt:lpstr> Granada </vt:lpstr>
      <vt:lpstr>PowerPoint Presentation</vt:lpstr>
      <vt:lpstr>PowerPoint Presentation</vt:lpstr>
      <vt:lpstr>PowerPoint Presentation</vt:lpstr>
      <vt:lpstr>The Palace of Charles V is a Renacentist construction in Granada, southern Spain, located on the top of the hill of the Assabica, inside the Nasrid fortification of the Alhambra.</vt:lpstr>
      <vt:lpstr>The courtyard of the palace of Charles V, which is considered as part of the Alhambra in Granada as the most important building of the High Renaissance in Spain.</vt:lpstr>
      <vt:lpstr>Granada- Monastery La Cartuja.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Alhambra Palace</vt:lpstr>
      <vt:lpstr>PowerPoint Presentation</vt:lpstr>
      <vt:lpstr>PowerPoint Presentation</vt:lpstr>
      <vt:lpstr>PowerPoint Presentation</vt:lpstr>
      <vt:lpstr>PowerPoint Presentation</vt:lpstr>
      <vt:lpstr>PowerPoint Presentation</vt:lpstr>
      <vt:lpstr>PowerPoint Presentation</vt:lpstr>
      <vt:lpstr>Alhambra-The Court of the Lions, a unique example of Muslim 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Cadiz</vt:lpstr>
      <vt:lpstr>Cadiz</vt:lpstr>
      <vt:lpstr>PowerPoint Presentation</vt:lpstr>
      <vt:lpstr>PowerPoint Presentation</vt:lpstr>
      <vt:lpstr>Cathedral of Cadiz</vt:lpstr>
      <vt:lpstr>Organ in the Cathedral of Cadiz</vt:lpstr>
      <vt:lpstr>Cape Trafalgar</vt:lpstr>
      <vt:lpstr>The Battle of Trafalgar </vt:lpstr>
      <vt:lpstr>Chipiona</vt:lpstr>
      <vt:lpstr>Zahara de la Sierra</vt:lpstr>
      <vt:lpstr>PowerPoint Presentation</vt:lpstr>
      <vt:lpstr>Marbella</vt:lpstr>
      <vt:lpstr>Marbella - Old town</vt:lpstr>
      <vt:lpstr>Cordoba</vt:lpstr>
      <vt:lpstr>PowerPoint Presentation</vt:lpstr>
      <vt:lpstr>Cathedral–Mosque of Córdoba and Roman bridge   The Cathedral and former Great Mosque of Córdoba, in ecclesiastical terms the Catedral de Nuestra Señora de la Asunción (English: Cathedral of Our Lady of the Assumption), and known by the inhabitants of Córdoba as the Mezquita-Catedral (Mosque–Cathedral), is today a World Heritage Site and the cathedral of the Diocese of Córdoba. (next 2 slides)</vt:lpstr>
      <vt:lpstr>PowerPoint Presentation</vt:lpstr>
      <vt:lpstr>PowerPoint Presentation</vt:lpstr>
      <vt:lpstr>Alley in Cordoba </vt:lpstr>
      <vt:lpstr>Moses-Maimonides-The monument of the Jewish philosopher, theologian and physician is in the Jewish Quarter in Cordoba</vt:lpstr>
      <vt:lpstr>Bell tower of the Mosque-Cathedral</vt:lpstr>
      <vt:lpstr>Cathedral Interior</vt:lpstr>
      <vt:lpstr>This mix is unique in the world. In the middle of the mosque (Mezquita in Cordoba) stands in the midst of the many columns of a Christian altar with a crucifix from the 16th Century.</vt:lpstr>
      <vt:lpstr>PowerPoint Presentation</vt:lpstr>
      <vt:lpstr>PowerPoint Presentation</vt:lpstr>
      <vt:lpstr>Moorish ornaments with Christian figures</vt:lpstr>
      <vt:lpstr>PowerPoint Presentation</vt:lpstr>
      <vt:lpstr>Arabian dome in the Mosque-Cathedral of Córdoba</vt:lpstr>
      <vt:lpstr>PowerPoint Presentation</vt:lpstr>
      <vt:lpstr>PowerPoint Presentation</vt:lpstr>
      <vt:lpstr>Roman gate of Cordoba</vt:lpstr>
      <vt:lpstr>Roman Mausoleum in the Paseo de la Victoria</vt:lpstr>
      <vt:lpstr>The gardens of the Alcázar of Córdoba</vt:lpstr>
      <vt:lpstr>Patio of Cordoba</vt:lpstr>
      <vt:lpstr>Seville</vt:lpstr>
      <vt:lpstr>PowerPoint Presentation</vt:lpstr>
      <vt:lpstr>PowerPoint Presentation</vt:lpstr>
      <vt:lpstr>A commemorative plaque for Cervantes, the creator of Don Quixote and Sancho Panza in Seville.</vt:lpstr>
      <vt:lpstr>SEVILLE’S SOLAR POWER TOWER</vt:lpstr>
      <vt:lpstr>Seville Cathedral</vt:lpstr>
      <vt:lpstr>Seville Cathedral</vt:lpstr>
      <vt:lpstr>Seville Cathedral front entrance</vt:lpstr>
      <vt:lpstr>PowerPoint Presentation</vt:lpstr>
      <vt:lpstr>Seville Cathedral  (Catedral de Santa María de la Sede)</vt:lpstr>
      <vt:lpstr>Seville Cathedral - the coffin of Christopher Columbus</vt:lpstr>
      <vt:lpstr>PowerPoint Presentation</vt:lpstr>
      <vt:lpstr>Seville</vt:lpstr>
      <vt:lpstr>Monument to Christopher Colombus-Seville</vt:lpstr>
      <vt:lpstr>Monument to Christopher Colombus-Seville</vt:lpstr>
      <vt:lpstr>Cathedral Giralda</vt:lpstr>
      <vt:lpstr>Spanish square - Seville </vt:lpstr>
      <vt:lpstr>Spanish square - Seville</vt:lpstr>
      <vt:lpstr>Maria Luisa Park - Spanish Square - Seville</vt:lpstr>
      <vt:lpstr>Spanish square - Seville</vt:lpstr>
      <vt:lpstr>Spanish square - Seville</vt:lpstr>
      <vt:lpstr>PowerPoint Presentation</vt:lpstr>
      <vt:lpstr>Spanish square - Seville</vt:lpstr>
      <vt:lpstr>Details of Spanish Square</vt:lpstr>
      <vt:lpstr>Spanish square - marble bridge - Seville</vt:lpstr>
      <vt:lpstr>Alcazar - Seville</vt:lpstr>
      <vt:lpstr>Alcazar - Seville</vt:lpstr>
      <vt:lpstr>Gardens of Alcazar - Seville</vt:lpstr>
      <vt:lpstr>Gardens of Alcazar - Seville</vt:lpstr>
      <vt:lpstr>Baths of  Lady Maria de Padilla - Royal palace Alcazar - Seville</vt:lpstr>
      <vt:lpstr>Patio de las doncellas</vt:lpstr>
      <vt:lpstr>The Palace Archbishop of Seville </vt:lpstr>
      <vt:lpstr>Museum of Arts and folk traditions in Seville at the Plaza de America</vt:lpstr>
      <vt:lpstr>Tile art - Seville</vt:lpstr>
      <vt:lpstr>Plaza in Seville</vt:lpstr>
      <vt:lpstr>Parasol - Seville</vt:lpstr>
      <vt:lpstr>The Torre del Oro (Gold Tower) is a dodecagonal military watchtower in Seville, southern Spain, built by the Almohad dynasty in order to control access to Seville via the Guadalquivir river.</vt:lpstr>
      <vt:lpstr>Triana Bridge - Seville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A. Naumann</dc:creator>
  <cp:lastModifiedBy>Joseph A. Naumann</cp:lastModifiedBy>
  <cp:revision>17</cp:revision>
  <dcterms:created xsi:type="dcterms:W3CDTF">2012-07-10T14:49:38Z</dcterms:created>
  <dcterms:modified xsi:type="dcterms:W3CDTF">2012-07-16T14:57:32Z</dcterms:modified>
</cp:coreProperties>
</file>