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8"/>
  </p:notesMasterIdLst>
  <p:sldIdLst>
    <p:sldId id="256" r:id="rId2"/>
    <p:sldId id="299" r:id="rId3"/>
    <p:sldId id="300" r:id="rId4"/>
    <p:sldId id="314" r:id="rId5"/>
    <p:sldId id="301" r:id="rId6"/>
    <p:sldId id="287" r:id="rId7"/>
    <p:sldId id="302" r:id="rId8"/>
    <p:sldId id="303" r:id="rId9"/>
    <p:sldId id="304" r:id="rId10"/>
    <p:sldId id="305" r:id="rId11"/>
    <p:sldId id="306" r:id="rId12"/>
    <p:sldId id="296" r:id="rId13"/>
    <p:sldId id="294" r:id="rId14"/>
    <p:sldId id="295" r:id="rId15"/>
    <p:sldId id="308" r:id="rId16"/>
    <p:sldId id="309" r:id="rId17"/>
    <p:sldId id="310" r:id="rId18"/>
    <p:sldId id="311" r:id="rId19"/>
    <p:sldId id="312" r:id="rId20"/>
    <p:sldId id="313" r:id="rId21"/>
    <p:sldId id="258" r:id="rId22"/>
    <p:sldId id="259" r:id="rId23"/>
    <p:sldId id="320" r:id="rId24"/>
    <p:sldId id="321" r:id="rId25"/>
    <p:sldId id="297" r:id="rId26"/>
    <p:sldId id="323" r:id="rId27"/>
    <p:sldId id="257" r:id="rId28"/>
    <p:sldId id="316" r:id="rId29"/>
    <p:sldId id="317" r:id="rId30"/>
    <p:sldId id="274" r:id="rId31"/>
    <p:sldId id="315" r:id="rId32"/>
    <p:sldId id="275" r:id="rId33"/>
    <p:sldId id="264" r:id="rId34"/>
    <p:sldId id="276" r:id="rId35"/>
    <p:sldId id="265" r:id="rId36"/>
    <p:sldId id="266"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FF"/>
    <a:srgbClr val="FF00FF"/>
    <a:srgbClr val="FFFF00"/>
    <a:srgbClr val="00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44" autoAdjust="0"/>
  </p:normalViewPr>
  <p:slideViewPr>
    <p:cSldViewPr>
      <p:cViewPr varScale="1">
        <p:scale>
          <a:sx n="89" d="100"/>
          <a:sy n="89" d="100"/>
        </p:scale>
        <p:origin x="96" y="144"/>
      </p:cViewPr>
      <p:guideLst>
        <p:guide orient="horz" pos="2160"/>
        <p:guide pos="3840"/>
      </p:guideLst>
    </p:cSldViewPr>
  </p:slideViewPr>
  <p:outlineViewPr>
    <p:cViewPr>
      <p:scale>
        <a:sx n="33" d="100"/>
        <a:sy n="33" d="100"/>
      </p:scale>
      <p:origin x="0" y="128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2EFEB91B-4F66-41B4-A546-C7E73E2D38DE}" type="datetimeFigureOut">
              <a:rPr lang="en-US"/>
              <a:pPr>
                <a:defRPr/>
              </a:pPr>
              <a:t>10/11/2018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AD5E9579-6C0C-41DD-916B-E3C3A85E829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E9579-6C0C-41DD-916B-E3C3A85E829D}" type="slidenum">
              <a:rPr lang="en-US" altLang="en-US" smtClean="0"/>
              <a:pPr/>
              <a:t>2</a:t>
            </a:fld>
            <a:endParaRPr lang="en-US" altLang="en-US"/>
          </a:p>
        </p:txBody>
      </p:sp>
    </p:spTree>
    <p:extLst>
      <p:ext uri="{BB962C8B-B14F-4D97-AF65-F5344CB8AC3E}">
        <p14:creationId xmlns:p14="http://schemas.microsoft.com/office/powerpoint/2010/main" val="289031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E9579-6C0C-41DD-916B-E3C3A85E829D}" type="slidenum">
              <a:rPr lang="en-US" altLang="en-US" smtClean="0"/>
              <a:pPr/>
              <a:t>5</a:t>
            </a:fld>
            <a:endParaRPr lang="en-US" altLang="en-US"/>
          </a:p>
        </p:txBody>
      </p:sp>
    </p:spTree>
    <p:extLst>
      <p:ext uri="{BB962C8B-B14F-4D97-AF65-F5344CB8AC3E}">
        <p14:creationId xmlns:p14="http://schemas.microsoft.com/office/powerpoint/2010/main" val="429047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70D0BBD-181E-4866-B46F-51CDB332FDEB}" type="slidenum">
              <a:rPr lang="en-US" altLang="en-US"/>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B4D7353-64FE-4003-B992-0DA98D26C61B}" type="slidenum">
              <a:rPr lang="en-US" altLang="en-US"/>
              <a:pPr/>
              <a:t>12</a:t>
            </a:fld>
            <a:endParaRPr lang="en-US" altLang="en-US"/>
          </a:p>
        </p:txBody>
      </p:sp>
      <p:sp>
        <p:nvSpPr>
          <p:cNvPr id="460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8EF5FFA-65AE-4137-8814-CFB1ADBC2257}" type="slidenum">
              <a:rPr lang="en-US" altLang="en-US"/>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B12302F-1082-42E2-B8DB-69496B0C606C}"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hangingPunct="0">
              <a:defRPr/>
            </a:pPr>
            <a:endParaRPr lang="en-US">
              <a:cs typeface="+mn-cs"/>
            </a:endParaRPr>
          </a:p>
        </p:txBody>
      </p:sp>
      <p:sp>
        <p:nvSpPr>
          <p:cNvPr id="2048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2048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1E85581D-1AD5-48EA-BBFF-5E9FEA1D64B1}"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0558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4F21C0-8955-4786-8073-BFA5BF577990}" type="slidenum">
              <a:rPr lang="en-US" altLang="en-US"/>
              <a:pPr/>
              <a:t>‹#›</a:t>
            </a:fld>
            <a:endParaRPr lang="en-US" altLang="en-US"/>
          </a:p>
        </p:txBody>
      </p:sp>
    </p:spTree>
    <p:extLst>
      <p:ext uri="{BB962C8B-B14F-4D97-AF65-F5344CB8AC3E}">
        <p14:creationId xmlns:p14="http://schemas.microsoft.com/office/powerpoint/2010/main" val="371729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6D473F-4CAD-4FF0-8B08-7482A74D6B92}" type="slidenum">
              <a:rPr lang="en-US" altLang="en-US"/>
              <a:pPr/>
              <a:t>‹#›</a:t>
            </a:fld>
            <a:endParaRPr lang="en-US" altLang="en-US"/>
          </a:p>
        </p:txBody>
      </p:sp>
    </p:spTree>
    <p:extLst>
      <p:ext uri="{BB962C8B-B14F-4D97-AF65-F5344CB8AC3E}">
        <p14:creationId xmlns:p14="http://schemas.microsoft.com/office/powerpoint/2010/main" val="103997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65D470-FF32-427F-A5D0-9F11C15D9EA0}" type="slidenum">
              <a:rPr lang="en-US" altLang="en-US"/>
              <a:pPr/>
              <a:t>‹#›</a:t>
            </a:fld>
            <a:endParaRPr lang="en-US" altLang="en-US"/>
          </a:p>
        </p:txBody>
      </p:sp>
    </p:spTree>
    <p:extLst>
      <p:ext uri="{BB962C8B-B14F-4D97-AF65-F5344CB8AC3E}">
        <p14:creationId xmlns:p14="http://schemas.microsoft.com/office/powerpoint/2010/main" val="219544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F796D9-91EC-47B3-86C2-DF8CAC63709B}" type="slidenum">
              <a:rPr lang="en-US" altLang="en-US"/>
              <a:pPr/>
              <a:t>‹#›</a:t>
            </a:fld>
            <a:endParaRPr lang="en-US" altLang="en-US"/>
          </a:p>
        </p:txBody>
      </p:sp>
    </p:spTree>
    <p:extLst>
      <p:ext uri="{BB962C8B-B14F-4D97-AF65-F5344CB8AC3E}">
        <p14:creationId xmlns:p14="http://schemas.microsoft.com/office/powerpoint/2010/main" val="420449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8E89FD-17A4-4992-B2C7-9C99CF9067DB}" type="slidenum">
              <a:rPr lang="en-US" altLang="en-US"/>
              <a:pPr/>
              <a:t>‹#›</a:t>
            </a:fld>
            <a:endParaRPr lang="en-US" altLang="en-US"/>
          </a:p>
        </p:txBody>
      </p:sp>
    </p:spTree>
    <p:extLst>
      <p:ext uri="{BB962C8B-B14F-4D97-AF65-F5344CB8AC3E}">
        <p14:creationId xmlns:p14="http://schemas.microsoft.com/office/powerpoint/2010/main" val="258019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C49C3C0-3389-43B1-BD59-D77B68113599}" type="slidenum">
              <a:rPr lang="en-US" altLang="en-US"/>
              <a:pPr/>
              <a:t>‹#›</a:t>
            </a:fld>
            <a:endParaRPr lang="en-US" altLang="en-US"/>
          </a:p>
        </p:txBody>
      </p:sp>
    </p:spTree>
    <p:extLst>
      <p:ext uri="{BB962C8B-B14F-4D97-AF65-F5344CB8AC3E}">
        <p14:creationId xmlns:p14="http://schemas.microsoft.com/office/powerpoint/2010/main" val="118802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A2F3591-8FA3-42EB-BFC3-53B1EE5AF365}" type="slidenum">
              <a:rPr lang="en-US" altLang="en-US"/>
              <a:pPr/>
              <a:t>‹#›</a:t>
            </a:fld>
            <a:endParaRPr lang="en-US" altLang="en-US"/>
          </a:p>
        </p:txBody>
      </p:sp>
    </p:spTree>
    <p:extLst>
      <p:ext uri="{BB962C8B-B14F-4D97-AF65-F5344CB8AC3E}">
        <p14:creationId xmlns:p14="http://schemas.microsoft.com/office/powerpoint/2010/main" val="38051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8AF75A-CF48-4F79-8962-205B99593B1E}" type="slidenum">
              <a:rPr lang="en-US" altLang="en-US"/>
              <a:pPr/>
              <a:t>‹#›</a:t>
            </a:fld>
            <a:endParaRPr lang="en-US" altLang="en-US"/>
          </a:p>
        </p:txBody>
      </p:sp>
    </p:spTree>
    <p:extLst>
      <p:ext uri="{BB962C8B-B14F-4D97-AF65-F5344CB8AC3E}">
        <p14:creationId xmlns:p14="http://schemas.microsoft.com/office/powerpoint/2010/main" val="33469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F6BB68-071D-4F42-9C5B-A6749855480C}" type="slidenum">
              <a:rPr lang="en-US" altLang="en-US"/>
              <a:pPr/>
              <a:t>‹#›</a:t>
            </a:fld>
            <a:endParaRPr lang="en-US" altLang="en-US"/>
          </a:p>
        </p:txBody>
      </p:sp>
    </p:spTree>
    <p:extLst>
      <p:ext uri="{BB962C8B-B14F-4D97-AF65-F5344CB8AC3E}">
        <p14:creationId xmlns:p14="http://schemas.microsoft.com/office/powerpoint/2010/main" val="58688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10D2A7-9EC9-44FD-B557-453A95B9EE2D}" type="slidenum">
              <a:rPr lang="en-US" altLang="en-US"/>
              <a:pPr/>
              <a:t>‹#›</a:t>
            </a:fld>
            <a:endParaRPr lang="en-US" altLang="en-US"/>
          </a:p>
        </p:txBody>
      </p:sp>
    </p:spTree>
    <p:extLst>
      <p:ext uri="{BB962C8B-B14F-4D97-AF65-F5344CB8AC3E}">
        <p14:creationId xmlns:p14="http://schemas.microsoft.com/office/powerpoint/2010/main" val="426313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D81991-2BB4-46D2-904F-D361DC0DC3FA}" type="slidenum">
              <a:rPr lang="en-US" altLang="en-US"/>
              <a:pPr/>
              <a:t>‹#›</a:t>
            </a:fld>
            <a:endParaRPr lang="en-US" altLang="en-US"/>
          </a:p>
        </p:txBody>
      </p:sp>
    </p:spTree>
    <p:extLst>
      <p:ext uri="{BB962C8B-B14F-4D97-AF65-F5344CB8AC3E}">
        <p14:creationId xmlns:p14="http://schemas.microsoft.com/office/powerpoint/2010/main" val="113333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94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94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26E9B3F-F03F-49AC-B7B7-7A8A929624B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rds.yahoo.com/S=96062883/K=Tides/v=2/l=IVI/*-http:/static.howstuffworks.com/gif/tides.gi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2200" y="381001"/>
            <a:ext cx="7772400" cy="822325"/>
          </a:xfrm>
        </p:spPr>
        <p:txBody>
          <a:bodyPr/>
          <a:lstStyle/>
          <a:p>
            <a:pPr eaLnBrk="1" hangingPunct="1">
              <a:defRPr/>
            </a:pPr>
            <a:r>
              <a:rPr lang="en-US" b="1" dirty="0" smtClean="0">
                <a:solidFill>
                  <a:srgbClr val="FFFF00"/>
                </a:solidFill>
                <a:latin typeface="Comic Sans MS" pitchFamily="66" charset="0"/>
              </a:rPr>
              <a:t>Ocean Motions </a:t>
            </a:r>
            <a:endParaRPr lang="en-US" b="1" dirty="0">
              <a:solidFill>
                <a:srgbClr val="FFFF00"/>
              </a:solidFill>
              <a:latin typeface="Comic Sans MS" pitchFamily="66" charset="0"/>
            </a:endParaRPr>
          </a:p>
        </p:txBody>
      </p:sp>
      <p:pic>
        <p:nvPicPr>
          <p:cNvPr id="3076" name="Picture 9" descr="j0227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2362201"/>
            <a:ext cx="4794011" cy="44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362200" y="1544639"/>
            <a:ext cx="8229600" cy="461665"/>
          </a:xfrm>
          <a:prstGeom prst="rect">
            <a:avLst/>
          </a:prstGeom>
          <a:noFill/>
        </p:spPr>
        <p:txBody>
          <a:bodyPr wrap="square">
            <a:spAutoFit/>
          </a:bodyPr>
          <a:lstStyle/>
          <a:p>
            <a:pPr eaLnBrk="0" hangingPunct="0">
              <a:defRPr/>
            </a:pPr>
            <a:r>
              <a:rPr lang="en-US" sz="2400" b="1" dirty="0" smtClean="0">
                <a:solidFill>
                  <a:srgbClr val="FF0000"/>
                </a:solidFill>
                <a:effectLst>
                  <a:outerShdw blurRad="38100" dist="38100" dir="2700000" algn="tl">
                    <a:srgbClr val="000000">
                      <a:alpha val="43137"/>
                    </a:srgbClr>
                  </a:outerShdw>
                </a:effectLst>
                <a:latin typeface="Comic Sans MS" pitchFamily="66" charset="0"/>
                <a:cs typeface="+mn-cs"/>
              </a:rPr>
              <a:t>Pg. 215-235, but </a:t>
            </a:r>
            <a:r>
              <a:rPr lang="en-US" sz="2400" b="1" dirty="0">
                <a:solidFill>
                  <a:srgbClr val="FF0000"/>
                </a:solidFill>
                <a:effectLst>
                  <a:outerShdw blurRad="38100" dist="38100" dir="2700000" algn="tl">
                    <a:srgbClr val="000000">
                      <a:alpha val="43137"/>
                    </a:srgbClr>
                  </a:outerShdw>
                </a:effectLst>
                <a:latin typeface="Comic Sans MS" pitchFamily="66" charset="0"/>
                <a:cs typeface="+mn-cs"/>
              </a:rPr>
              <a:t>remember I always give you more!</a:t>
            </a:r>
          </a:p>
        </p:txBody>
      </p:sp>
      <p:pic>
        <p:nvPicPr>
          <p:cNvPr id="3078" name="Picture 2" descr="http://www.freewebs.com/sosnuova/ocean-curr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1" y="2438401"/>
            <a:ext cx="5577063"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nsidc.org/arcticmet/images/factors/coriol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72600" y="1219200"/>
            <a:ext cx="2514600" cy="707886"/>
          </a:xfrm>
          <a:prstGeom prst="rect">
            <a:avLst/>
          </a:prstGeom>
          <a:noFill/>
        </p:spPr>
        <p:txBody>
          <a:bodyPr wrap="square" rtlCol="0">
            <a:spAutoFit/>
          </a:bodyPr>
          <a:lstStyle/>
          <a:p>
            <a:r>
              <a:rPr lang="en-US" sz="2000" b="1" dirty="0" smtClean="0"/>
              <a:t>See Appendix 2 in your textbook </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11734800" cy="5714999"/>
          </a:xfrm>
        </p:spPr>
        <p:txBody>
          <a:bodyPr>
            <a:noAutofit/>
          </a:bodyPr>
          <a:lstStyle/>
          <a:p>
            <a:pPr marL="514350" indent="-514350">
              <a:buFont typeface="+mj-lt"/>
              <a:buAutoNum type="alphaLcPeriod"/>
              <a:defRPr/>
            </a:pPr>
            <a:r>
              <a:rPr lang="en-US" sz="2800" b="1" dirty="0">
                <a:latin typeface="Comic Sans MS" pitchFamily="66" charset="0"/>
                <a:cs typeface="Calibri" pitchFamily="34" charset="0"/>
              </a:rPr>
              <a:t>Stream-like movements of ocean water located far below the surface are called   </a:t>
            </a:r>
            <a:r>
              <a:rPr lang="en-US" sz="2800" b="1" u="sng" dirty="0">
                <a:solidFill>
                  <a:srgbClr val="FFFF00"/>
                </a:solidFill>
                <a:latin typeface="Comic Sans MS" pitchFamily="66" charset="0"/>
                <a:cs typeface="Calibri" pitchFamily="34" charset="0"/>
              </a:rPr>
              <a:t>deep currents</a:t>
            </a:r>
            <a:r>
              <a:rPr lang="en-US" sz="2800" b="1" dirty="0">
                <a:latin typeface="Comic Sans MS" pitchFamily="66" charset="0"/>
                <a:cs typeface="Calibri" pitchFamily="34" charset="0"/>
              </a:rPr>
              <a:t>.</a:t>
            </a:r>
          </a:p>
          <a:p>
            <a:pPr marL="514350" indent="-514350">
              <a:buFont typeface="+mj-lt"/>
              <a:buAutoNum type="alphaLcPeriod"/>
              <a:defRPr/>
            </a:pPr>
            <a:r>
              <a:rPr lang="en-US" sz="2800" b="1" dirty="0">
                <a:latin typeface="Comic Sans MS" pitchFamily="66" charset="0"/>
                <a:cs typeface="Calibri" pitchFamily="34" charset="0"/>
              </a:rPr>
              <a:t>Move much </a:t>
            </a:r>
            <a:r>
              <a:rPr lang="en-US" sz="2800" b="1" i="1" dirty="0">
                <a:solidFill>
                  <a:srgbClr val="00FF00"/>
                </a:solidFill>
                <a:latin typeface="Comic Sans MS" pitchFamily="66" charset="0"/>
                <a:cs typeface="Calibri" pitchFamily="34" charset="0"/>
              </a:rPr>
              <a:t>slower</a:t>
            </a:r>
            <a:r>
              <a:rPr lang="en-US" sz="2800" b="1" dirty="0">
                <a:solidFill>
                  <a:srgbClr val="00FF00"/>
                </a:solidFill>
                <a:latin typeface="Comic Sans MS" pitchFamily="66" charset="0"/>
                <a:cs typeface="Calibri" pitchFamily="34" charset="0"/>
              </a:rPr>
              <a:t> </a:t>
            </a:r>
            <a:r>
              <a:rPr lang="en-US" sz="2800" b="1" dirty="0">
                <a:latin typeface="Comic Sans MS" pitchFamily="66" charset="0"/>
                <a:cs typeface="Calibri" pitchFamily="34" charset="0"/>
              </a:rPr>
              <a:t>than surface </a:t>
            </a:r>
            <a:r>
              <a:rPr lang="en-US" sz="2800" b="1" dirty="0" smtClean="0">
                <a:latin typeface="Comic Sans MS" pitchFamily="66" charset="0"/>
                <a:cs typeface="Calibri" pitchFamily="34" charset="0"/>
              </a:rPr>
              <a:t>currents </a:t>
            </a:r>
            <a:r>
              <a:rPr lang="en-US" sz="2800" b="1" dirty="0" smtClean="0">
                <a:solidFill>
                  <a:srgbClr val="FFCCFF"/>
                </a:solidFill>
                <a:latin typeface="Comic Sans MS" pitchFamily="66" charset="0"/>
                <a:cs typeface="Calibri" pitchFamily="34" charset="0"/>
              </a:rPr>
              <a:t>(no wind down there)</a:t>
            </a:r>
            <a:r>
              <a:rPr lang="en-US" sz="2800" b="1" dirty="0" smtClean="0">
                <a:solidFill>
                  <a:srgbClr val="FFCCFF"/>
                </a:solidFill>
                <a:latin typeface="Comic Sans MS" pitchFamily="66" charset="0"/>
                <a:cs typeface="Calibri" pitchFamily="34" charset="0"/>
                <a:sym typeface="Wingdings" pitchFamily="2" charset="2"/>
              </a:rPr>
              <a:t>.</a:t>
            </a:r>
            <a:endParaRPr lang="en-US" sz="2800" b="1" dirty="0">
              <a:solidFill>
                <a:srgbClr val="FFCCFF"/>
              </a:solidFill>
              <a:latin typeface="Comic Sans MS" pitchFamily="66" charset="0"/>
              <a:cs typeface="Calibri" pitchFamily="34" charset="0"/>
              <a:sym typeface="Wingdings" pitchFamily="2" charset="2"/>
            </a:endParaRPr>
          </a:p>
          <a:p>
            <a:pPr marL="514350" indent="-514350">
              <a:buFont typeface="+mj-lt"/>
              <a:buAutoNum type="alphaLcPeriod"/>
              <a:defRPr/>
            </a:pPr>
            <a:r>
              <a:rPr lang="en-US" sz="2800" b="1" dirty="0">
                <a:latin typeface="Comic Sans MS" pitchFamily="66" charset="0"/>
                <a:cs typeface="Calibri" pitchFamily="34" charset="0"/>
                <a:sym typeface="Wingdings" pitchFamily="2" charset="2"/>
              </a:rPr>
              <a:t>Form as cold, dense water of the polar regions sinks and flows beneath warmer ocean water.</a:t>
            </a:r>
            <a:endParaRPr lang="en-US" sz="3600" b="1" dirty="0" smtClean="0">
              <a:latin typeface="Comic Sans MS" pitchFamily="66" charset="0"/>
              <a:cs typeface="Calibri" pitchFamily="34" charset="0"/>
              <a:sym typeface="Wingdings" pitchFamily="2" charset="2"/>
            </a:endParaRPr>
          </a:p>
          <a:p>
            <a:pPr lvl="2">
              <a:defRPr/>
            </a:pPr>
            <a:r>
              <a:rPr lang="en-US" sz="2800" b="1" dirty="0" smtClean="0">
                <a:latin typeface="Comic Sans MS" pitchFamily="66" charset="0"/>
                <a:cs typeface="Calibri" pitchFamily="34" charset="0"/>
                <a:sym typeface="Wingdings" pitchFamily="2" charset="2"/>
              </a:rPr>
              <a:t>The density of ocean water is affected by temperature and salinity.</a:t>
            </a:r>
          </a:p>
          <a:p>
            <a:pPr lvl="3">
              <a:defRPr/>
            </a:pPr>
            <a:r>
              <a:rPr lang="en-US" sz="2800" b="1" dirty="0">
                <a:latin typeface="Comic Sans MS" pitchFamily="66" charset="0"/>
                <a:cs typeface="Calibri" pitchFamily="34" charset="0"/>
                <a:sym typeface="Wingdings" pitchFamily="2" charset="2"/>
              </a:rPr>
              <a:t>Decreasing temperature and increasing salinity will increase the water’s density.</a:t>
            </a:r>
            <a:endParaRPr lang="en-US" sz="2800" b="1" dirty="0">
              <a:solidFill>
                <a:schemeClr val="accent4"/>
              </a:solidFill>
              <a:latin typeface="Comic Sans MS" pitchFamily="66" charset="0"/>
              <a:cs typeface="Calibri" pitchFamily="34" charset="0"/>
              <a:sym typeface="Wingdings" pitchFamily="2" charset="2"/>
            </a:endParaRPr>
          </a:p>
          <a:p>
            <a:pPr lvl="4">
              <a:defRPr/>
            </a:pPr>
            <a:r>
              <a:rPr lang="en-US" sz="2800" b="1" dirty="0">
                <a:solidFill>
                  <a:schemeClr val="accent4"/>
                </a:solidFill>
                <a:latin typeface="Comic Sans MS" pitchFamily="66" charset="0"/>
                <a:cs typeface="Calibri" pitchFamily="34" charset="0"/>
                <a:sym typeface="Wingdings" pitchFamily="2" charset="2"/>
              </a:rPr>
              <a:t>Cold</a:t>
            </a:r>
            <a:r>
              <a:rPr lang="en-US" sz="2800" b="1" dirty="0">
                <a:latin typeface="Comic Sans MS" pitchFamily="66" charset="0"/>
                <a:cs typeface="Calibri" pitchFamily="34" charset="0"/>
                <a:sym typeface="Wingdings" pitchFamily="2" charset="2"/>
              </a:rPr>
              <a:t> water is more dense than </a:t>
            </a:r>
            <a:r>
              <a:rPr lang="en-US" sz="2800" b="1" dirty="0">
                <a:solidFill>
                  <a:srgbClr val="FF0000"/>
                </a:solidFill>
                <a:latin typeface="Comic Sans MS" pitchFamily="66" charset="0"/>
                <a:cs typeface="Calibri" pitchFamily="34" charset="0"/>
                <a:sym typeface="Wingdings" pitchFamily="2" charset="2"/>
              </a:rPr>
              <a:t>warm</a:t>
            </a:r>
            <a:r>
              <a:rPr lang="en-US" sz="2800" b="1" dirty="0">
                <a:latin typeface="Comic Sans MS" pitchFamily="66" charset="0"/>
                <a:cs typeface="Calibri" pitchFamily="34" charset="0"/>
                <a:sym typeface="Wingdings" pitchFamily="2" charset="2"/>
              </a:rPr>
              <a:t> water!</a:t>
            </a:r>
            <a:endParaRPr lang="en-US" sz="2800" b="1" dirty="0">
              <a:latin typeface="Comic Sans MS" pitchFamily="66" charset="0"/>
              <a:cs typeface="Calibri" pitchFamily="34" charset="0"/>
            </a:endParaRPr>
          </a:p>
        </p:txBody>
      </p:sp>
      <p:sp>
        <p:nvSpPr>
          <p:cNvPr id="3" name="Title 2"/>
          <p:cNvSpPr>
            <a:spLocks noGrp="1"/>
          </p:cNvSpPr>
          <p:nvPr>
            <p:ph type="title"/>
          </p:nvPr>
        </p:nvSpPr>
        <p:spPr>
          <a:xfrm>
            <a:off x="609600" y="228600"/>
            <a:ext cx="9448800" cy="914400"/>
          </a:xfrm>
        </p:spPr>
        <p:txBody>
          <a:bodyPr/>
          <a:lstStyle/>
          <a:p>
            <a:pPr>
              <a:defRPr/>
            </a:pPr>
            <a:r>
              <a:rPr lang="en-US" b="1" dirty="0" smtClean="0">
                <a:solidFill>
                  <a:srgbClr val="FFFF00"/>
                </a:solidFill>
                <a:latin typeface="Comic Sans MS" pitchFamily="66" charset="0"/>
              </a:rPr>
              <a:t>Deep Currents</a:t>
            </a:r>
            <a:endParaRPr lang="en-US" b="1"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dissolv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OceansM_DeepCur-ntxt_sx6804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5372"/>
            <a:ext cx="5638800" cy="67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20" name="Picture 12" descr="OceansM_DeepCur-text1_sx6804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381000"/>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23" name="Picture 15" descr="OceansM_DeepCur-text2_sx6804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590800"/>
            <a:ext cx="14795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24" name="Picture 16" descr="OceansM_DeepCur-text3_sx6804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343401"/>
            <a:ext cx="18732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25" name="Picture 17" descr="OceansM_DeepCur-text4_sx6804b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943600"/>
            <a:ext cx="19446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4488" y="4405641"/>
            <a:ext cx="3124200" cy="2308324"/>
          </a:xfrm>
          <a:prstGeom prst="rect">
            <a:avLst/>
          </a:prstGeom>
          <a:noFill/>
        </p:spPr>
        <p:txBody>
          <a:bodyPr wrap="square" rtlCol="0">
            <a:spAutoFit/>
          </a:bodyPr>
          <a:lstStyle/>
          <a:p>
            <a:r>
              <a:rPr lang="en-US" sz="2400" dirty="0" smtClean="0"/>
              <a:t>Somewhat similar to the circulation of air moving from the denser, high-pressure are to the less dense low-pressure area.</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80620"/>
                                        </p:tgtEl>
                                        <p:attrNameLst>
                                          <p:attrName>style.visibility</p:attrName>
                                        </p:attrNameLst>
                                      </p:cBhvr>
                                      <p:to>
                                        <p:strVal val="visible"/>
                                      </p:to>
                                    </p:set>
                                    <p:animEffect transition="in" filter="slide(fromBottom)">
                                      <p:cBhvr>
                                        <p:cTn id="7" dur="500"/>
                                        <p:tgtEl>
                                          <p:spTgt spid="580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80623"/>
                                        </p:tgtEl>
                                        <p:attrNameLst>
                                          <p:attrName>style.visibility</p:attrName>
                                        </p:attrNameLst>
                                      </p:cBhvr>
                                      <p:to>
                                        <p:strVal val="visible"/>
                                      </p:to>
                                    </p:set>
                                    <p:animEffect transition="in" filter="slide(fromBottom)">
                                      <p:cBhvr>
                                        <p:cTn id="12" dur="500"/>
                                        <p:tgtEl>
                                          <p:spTgt spid="5806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80624"/>
                                        </p:tgtEl>
                                        <p:attrNameLst>
                                          <p:attrName>style.visibility</p:attrName>
                                        </p:attrNameLst>
                                      </p:cBhvr>
                                      <p:to>
                                        <p:strVal val="visible"/>
                                      </p:to>
                                    </p:set>
                                    <p:animEffect transition="in" filter="slide(fromBottom)">
                                      <p:cBhvr>
                                        <p:cTn id="17" dur="500"/>
                                        <p:tgtEl>
                                          <p:spTgt spid="5806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80625"/>
                                        </p:tgtEl>
                                        <p:attrNameLst>
                                          <p:attrName>style.visibility</p:attrName>
                                        </p:attrNameLst>
                                      </p:cBhvr>
                                      <p:to>
                                        <p:strVal val="visible"/>
                                      </p:to>
                                    </p:set>
                                    <p:animEffect transition="in" filter="slide(fromBottom)">
                                      <p:cBhvr>
                                        <p:cTn id="22" dur="500"/>
                                        <p:tgtEl>
                                          <p:spTgt spid="580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0" y="152400"/>
            <a:ext cx="11963400" cy="2209800"/>
          </a:xfrm>
        </p:spPr>
        <p:txBody>
          <a:bodyPr/>
          <a:lstStyle/>
          <a:p>
            <a:pPr marL="0" indent="457200">
              <a:spcBef>
                <a:spcPct val="0"/>
              </a:spcBef>
              <a:buNone/>
              <a:defRPr/>
            </a:pPr>
            <a:r>
              <a:rPr lang="en-US" sz="4000" b="1" dirty="0">
                <a:latin typeface="Comic Sans MS" pitchFamily="66" charset="0"/>
                <a:cs typeface="Times New Roman" pitchFamily="18" charset="0"/>
              </a:rPr>
              <a:t>d.  when combined with surface currents, results in conveyor belt movement of water</a:t>
            </a:r>
            <a:r>
              <a:rPr lang="en-US" sz="4000" b="1" dirty="0">
                <a:latin typeface="Comic Sans MS" pitchFamily="66" charset="0"/>
                <a:cs typeface="Arial" charset="0"/>
              </a:rPr>
              <a:t> </a:t>
            </a:r>
            <a:r>
              <a:rPr lang="en-US" sz="4000" b="1" dirty="0">
                <a:latin typeface="Comic Sans MS" pitchFamily="66" charset="0"/>
                <a:cs typeface="Times New Roman" pitchFamily="18" charset="0"/>
              </a:rPr>
              <a:t>around globe</a:t>
            </a:r>
            <a:endParaRPr lang="en-US" sz="4000" b="1" dirty="0">
              <a:latin typeface="Comic Sans MS" pitchFamily="66" charset="0"/>
              <a:cs typeface="Arial" charset="0"/>
            </a:endParaRPr>
          </a:p>
          <a:p>
            <a:pPr marL="0" indent="457200">
              <a:spcBef>
                <a:spcPct val="0"/>
              </a:spcBef>
              <a:buNone/>
              <a:defRPr/>
            </a:pPr>
            <a:endParaRPr lang="en-US" sz="4800" b="1" dirty="0">
              <a:latin typeface="Comic Sans MS" pitchFamily="66" charset="0"/>
              <a:cs typeface="Arial" charset="0"/>
            </a:endParaRPr>
          </a:p>
        </p:txBody>
      </p:sp>
      <p:pic>
        <p:nvPicPr>
          <p:cNvPr id="15363" name="Picture 2" descr="http://www.global-greenhouse-warming.com/images/thermoha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63782"/>
            <a:ext cx="8677835" cy="53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838200"/>
          </a:xfrm>
        </p:spPr>
        <p:txBody>
          <a:bodyPr/>
          <a:lstStyle/>
          <a:p>
            <a:pPr eaLnBrk="1" hangingPunct="1">
              <a:defRPr/>
            </a:pPr>
            <a:r>
              <a:rPr lang="en-US" sz="3600" b="1" u="sng" dirty="0">
                <a:solidFill>
                  <a:srgbClr val="FF0000"/>
                </a:solidFill>
                <a:latin typeface="Comic Sans MS" pitchFamily="66" charset="0"/>
                <a:cs typeface="Times New Roman" pitchFamily="18" charset="0"/>
              </a:rPr>
              <a:t>3.   upwelling</a:t>
            </a:r>
            <a:endParaRPr lang="en-US" sz="3600" dirty="0">
              <a:solidFill>
                <a:srgbClr val="FF0000"/>
              </a:solidFill>
              <a:latin typeface="Comic Sans MS" pitchFamily="66" charset="0"/>
            </a:endParaRPr>
          </a:p>
        </p:txBody>
      </p:sp>
      <p:sp>
        <p:nvSpPr>
          <p:cNvPr id="3" name="Content Placeholder 2"/>
          <p:cNvSpPr>
            <a:spLocks noGrp="1"/>
          </p:cNvSpPr>
          <p:nvPr>
            <p:ph idx="1"/>
          </p:nvPr>
        </p:nvSpPr>
        <p:spPr>
          <a:xfrm>
            <a:off x="304800" y="1143000"/>
            <a:ext cx="11887200" cy="2133600"/>
          </a:xfrm>
        </p:spPr>
        <p:txBody>
          <a:bodyPr rtlCol="0">
            <a:normAutofit/>
          </a:bodyPr>
          <a:lstStyle/>
          <a:p>
            <a:pPr marL="0" indent="457200">
              <a:spcBef>
                <a:spcPct val="0"/>
              </a:spcBef>
              <a:buFont typeface="+mj-lt"/>
              <a:buAutoNum type="alphaLcPeriod"/>
              <a:defRPr/>
            </a:pPr>
            <a:r>
              <a:rPr lang="en-US" sz="2800" b="1" dirty="0">
                <a:latin typeface="Comic Sans MS" pitchFamily="66" charset="0"/>
                <a:ea typeface="Times New Roman" pitchFamily="18" charset="0"/>
                <a:cs typeface="Times New Roman" pitchFamily="18" charset="0"/>
              </a:rPr>
              <a:t>wind blows, moves water away, causes new water to rise up to replace it</a:t>
            </a:r>
          </a:p>
          <a:p>
            <a:pPr marL="0" indent="457200">
              <a:spcBef>
                <a:spcPct val="0"/>
              </a:spcBef>
              <a:buFont typeface="+mj-lt"/>
              <a:buAutoNum type="alphaLcPeriod"/>
              <a:defRPr/>
            </a:pPr>
            <a:r>
              <a:rPr lang="en-US" sz="2800" b="1" dirty="0">
                <a:latin typeface="Comic Sans MS" pitchFamily="66" charset="0"/>
              </a:rPr>
              <a:t>brings up tiny ocean organisms, minerals, and other nutrients from the deeper layers of the water.</a:t>
            </a:r>
          </a:p>
        </p:txBody>
      </p:sp>
      <p:pic>
        <p:nvPicPr>
          <p:cNvPr id="17412" name="Picture 8" descr="upwe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27" y="30480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OceansM_Upwelling_SX6806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79410"/>
            <a:ext cx="5108774" cy="362619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16768"/>
            <a:ext cx="8534400" cy="5888832"/>
          </a:xfrm>
        </p:spPr>
        <p:txBody>
          <a:bodyPr>
            <a:normAutofit lnSpcReduction="10000"/>
          </a:bodyPr>
          <a:lstStyle/>
          <a:p>
            <a:pPr>
              <a:buFontTx/>
              <a:buNone/>
              <a:defRPr/>
            </a:pPr>
            <a:r>
              <a:rPr lang="en-US" b="1" dirty="0" smtClean="0">
                <a:latin typeface="Comic Sans MS" pitchFamily="66" charset="0"/>
                <a:cs typeface="Calibri" pitchFamily="34" charset="0"/>
              </a:rPr>
              <a:t>1.  Currents can greatly affect the climate in many parts of the world.</a:t>
            </a:r>
          </a:p>
          <a:p>
            <a:pPr>
              <a:defRPr/>
            </a:pPr>
            <a:endParaRPr lang="en-US" sz="400" b="1" dirty="0">
              <a:latin typeface="Comic Sans MS" pitchFamily="66" charset="0"/>
              <a:cs typeface="Calibri" pitchFamily="34" charset="0"/>
            </a:endParaRPr>
          </a:p>
          <a:p>
            <a:pPr lvl="1">
              <a:defRPr/>
            </a:pPr>
            <a:r>
              <a:rPr lang="en-US" b="1" dirty="0" smtClean="0">
                <a:solidFill>
                  <a:srgbClr val="FF0000"/>
                </a:solidFill>
                <a:latin typeface="Comic Sans MS" pitchFamily="66" charset="0"/>
                <a:cs typeface="Calibri" pitchFamily="34" charset="0"/>
              </a:rPr>
              <a:t>Warm-water </a:t>
            </a:r>
            <a:r>
              <a:rPr lang="en-US" b="1" dirty="0" smtClean="0">
                <a:latin typeface="Comic Sans MS" pitchFamily="66" charset="0"/>
                <a:cs typeface="Calibri" pitchFamily="34" charset="0"/>
              </a:rPr>
              <a:t>currents:</a:t>
            </a:r>
          </a:p>
          <a:p>
            <a:pPr lvl="2">
              <a:defRPr/>
            </a:pPr>
            <a:endParaRPr lang="en-US" sz="200" b="1" dirty="0">
              <a:latin typeface="Comic Sans MS" pitchFamily="66" charset="0"/>
              <a:cs typeface="Calibri" pitchFamily="34" charset="0"/>
            </a:endParaRPr>
          </a:p>
          <a:p>
            <a:pPr lvl="2">
              <a:defRPr/>
            </a:pPr>
            <a:r>
              <a:rPr lang="en-US" b="1" dirty="0" smtClean="0">
                <a:latin typeface="Comic Sans MS" pitchFamily="66" charset="0"/>
                <a:cs typeface="Calibri" pitchFamily="34" charset="0"/>
              </a:rPr>
              <a:t>The Gulf Stream carries warm water from the Tropics to the North Atlantic Ocean. Keeps Western Europe from being as cold as one would expect for its latitude.</a:t>
            </a:r>
          </a:p>
          <a:p>
            <a:pPr lvl="1">
              <a:defRPr/>
            </a:pPr>
            <a:endParaRPr lang="en-US" sz="400" b="1" dirty="0">
              <a:latin typeface="Comic Sans MS" pitchFamily="66" charset="0"/>
              <a:cs typeface="Calibri" pitchFamily="34" charset="0"/>
            </a:endParaRPr>
          </a:p>
          <a:p>
            <a:pPr lvl="1">
              <a:defRPr/>
            </a:pPr>
            <a:r>
              <a:rPr lang="en-US" b="1" dirty="0" smtClean="0">
                <a:solidFill>
                  <a:srgbClr val="00FFFF"/>
                </a:solidFill>
                <a:latin typeface="Comic Sans MS" pitchFamily="66" charset="0"/>
                <a:cs typeface="Calibri" pitchFamily="34" charset="0"/>
              </a:rPr>
              <a:t>Cold-water</a:t>
            </a:r>
            <a:r>
              <a:rPr lang="en-US" b="1" dirty="0" smtClean="0">
                <a:latin typeface="Comic Sans MS" pitchFamily="66" charset="0"/>
                <a:cs typeface="Calibri" pitchFamily="34" charset="0"/>
              </a:rPr>
              <a:t> currents:</a:t>
            </a:r>
          </a:p>
          <a:p>
            <a:pPr lvl="2">
              <a:defRPr/>
            </a:pPr>
            <a:endParaRPr lang="en-US" sz="200" b="1" dirty="0">
              <a:latin typeface="Comic Sans MS" pitchFamily="66" charset="0"/>
              <a:cs typeface="Calibri" pitchFamily="34" charset="0"/>
            </a:endParaRPr>
          </a:p>
          <a:p>
            <a:pPr lvl="2">
              <a:buFontTx/>
              <a:buNone/>
              <a:defRPr/>
            </a:pPr>
            <a:r>
              <a:rPr lang="en-US" b="1" dirty="0" smtClean="0">
                <a:latin typeface="Comic Sans MS" pitchFamily="66" charset="0"/>
                <a:cs typeface="Calibri" pitchFamily="34" charset="0"/>
              </a:rPr>
              <a:t>For example:  The California current carries cold water from the North Pacific Ocean toward Mexico along the western coast of the USA </a:t>
            </a:r>
            <a:r>
              <a:rPr lang="en-US" b="1" dirty="0" smtClean="0">
                <a:latin typeface="Comic Sans MS" pitchFamily="66" charset="0"/>
                <a:cs typeface="Calibri" pitchFamily="34" charset="0"/>
                <a:sym typeface="Wingdings" pitchFamily="2" charset="2"/>
              </a:rPr>
              <a:t> therefore, cooler climate year-round than inland states. They also make it less likely that the winds will bring rain to the coastal areas adjacent to them.</a:t>
            </a:r>
            <a:endParaRPr lang="en-US" b="1" dirty="0" smtClean="0">
              <a:latin typeface="Comic Sans MS" pitchFamily="66" charset="0"/>
              <a:cs typeface="Calibri" pitchFamily="34" charset="0"/>
            </a:endParaRPr>
          </a:p>
        </p:txBody>
      </p:sp>
      <p:sp>
        <p:nvSpPr>
          <p:cNvPr id="3" name="Title 2"/>
          <p:cNvSpPr>
            <a:spLocks noGrp="1"/>
          </p:cNvSpPr>
          <p:nvPr>
            <p:ph type="title"/>
          </p:nvPr>
        </p:nvSpPr>
        <p:spPr>
          <a:xfrm>
            <a:off x="304800" y="0"/>
            <a:ext cx="8229600" cy="838200"/>
          </a:xfrm>
        </p:spPr>
        <p:txBody>
          <a:bodyPr/>
          <a:lstStyle/>
          <a:p>
            <a:pPr>
              <a:defRPr/>
            </a:pPr>
            <a:r>
              <a:rPr lang="en-US" b="1" dirty="0" smtClean="0">
                <a:latin typeface="Comic Sans MS" pitchFamily="66" charset="0"/>
              </a:rPr>
              <a:t>Currents and Climate</a:t>
            </a:r>
            <a:endParaRPr lang="en-US" b="1" dirty="0">
              <a:latin typeface="Comic Sans MS" pitchFamily="66" charset="0"/>
            </a:endParaRPr>
          </a:p>
        </p:txBody>
      </p:sp>
      <p:pic>
        <p:nvPicPr>
          <p:cNvPr id="53250" name="Picture 2" descr="http://www.thewe.cc/thewei/&amp;/&amp;/bbc12/gulf_stre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1653"/>
            <a:ext cx="3656704" cy="307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http://cclme.org/images/cclme_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200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dissolve">
                                      <p:cBhvr>
                                        <p:cTn id="15" dur="500"/>
                                        <p:tgtEl>
                                          <p:spTgt spid="2">
                                            <p:txEl>
                                              <p:pRg st="4" end="4"/>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53250"/>
                                        </p:tgtEl>
                                        <p:attrNameLst>
                                          <p:attrName>style.visibility</p:attrName>
                                        </p:attrNameLst>
                                      </p:cBhvr>
                                      <p:to>
                                        <p:strVal val="visible"/>
                                      </p:to>
                                    </p:set>
                                    <p:anim calcmode="lin" valueType="num">
                                      <p:cBhvr>
                                        <p:cTn id="18" dur="1000" fill="hold"/>
                                        <p:tgtEl>
                                          <p:spTgt spid="53250"/>
                                        </p:tgtEl>
                                        <p:attrNameLst>
                                          <p:attrName>ppt_w</p:attrName>
                                        </p:attrNameLst>
                                      </p:cBhvr>
                                      <p:tavLst>
                                        <p:tav tm="0">
                                          <p:val>
                                            <p:fltVal val="0"/>
                                          </p:val>
                                        </p:tav>
                                        <p:tav tm="100000">
                                          <p:val>
                                            <p:strVal val="#ppt_w"/>
                                          </p:val>
                                        </p:tav>
                                      </p:tavLst>
                                    </p:anim>
                                    <p:anim calcmode="lin" valueType="num">
                                      <p:cBhvr>
                                        <p:cTn id="19" dur="1000" fill="hold"/>
                                        <p:tgtEl>
                                          <p:spTgt spid="53250"/>
                                        </p:tgtEl>
                                        <p:attrNameLst>
                                          <p:attrName>ppt_h</p:attrName>
                                        </p:attrNameLst>
                                      </p:cBhvr>
                                      <p:tavLst>
                                        <p:tav tm="0">
                                          <p:val>
                                            <p:fltVal val="0"/>
                                          </p:val>
                                        </p:tav>
                                        <p:tav tm="100000">
                                          <p:val>
                                            <p:strVal val="#ppt_h"/>
                                          </p:val>
                                        </p:tav>
                                      </p:tavLst>
                                    </p:anim>
                                    <p:anim calcmode="lin" valueType="num">
                                      <p:cBhvr>
                                        <p:cTn id="20" dur="1000" fill="hold"/>
                                        <p:tgtEl>
                                          <p:spTgt spid="53250"/>
                                        </p:tgtEl>
                                        <p:attrNameLst>
                                          <p:attrName>style.rotation</p:attrName>
                                        </p:attrNameLst>
                                      </p:cBhvr>
                                      <p:tavLst>
                                        <p:tav tm="0">
                                          <p:val>
                                            <p:fltVal val="90"/>
                                          </p:val>
                                        </p:tav>
                                        <p:tav tm="100000">
                                          <p:val>
                                            <p:fltVal val="0"/>
                                          </p:val>
                                        </p:tav>
                                      </p:tavLst>
                                    </p:anim>
                                    <p:animEffect transition="in" filter="fade">
                                      <p:cBhvr>
                                        <p:cTn id="21" dur="1000"/>
                                        <p:tgtEl>
                                          <p:spTgt spid="532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dissolve">
                                      <p:cBhvr>
                                        <p:cTn id="26" dur="500"/>
                                        <p:tgtEl>
                                          <p:spTgt spid="2">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53252"/>
                                        </p:tgtEl>
                                        <p:attrNameLst>
                                          <p:attrName>style.visibility</p:attrName>
                                        </p:attrNameLst>
                                      </p:cBhvr>
                                      <p:to>
                                        <p:strVal val="visible"/>
                                      </p:to>
                                    </p:set>
                                    <p:anim calcmode="lin" valueType="num">
                                      <p:cBhvr>
                                        <p:cTn id="32" dur="1000" fill="hold"/>
                                        <p:tgtEl>
                                          <p:spTgt spid="53252"/>
                                        </p:tgtEl>
                                        <p:attrNameLst>
                                          <p:attrName>ppt_w</p:attrName>
                                        </p:attrNameLst>
                                      </p:cBhvr>
                                      <p:tavLst>
                                        <p:tav tm="0">
                                          <p:val>
                                            <p:fltVal val="0"/>
                                          </p:val>
                                        </p:tav>
                                        <p:tav tm="100000">
                                          <p:val>
                                            <p:strVal val="#ppt_w"/>
                                          </p:val>
                                        </p:tav>
                                      </p:tavLst>
                                    </p:anim>
                                    <p:anim calcmode="lin" valueType="num">
                                      <p:cBhvr>
                                        <p:cTn id="33" dur="1000" fill="hold"/>
                                        <p:tgtEl>
                                          <p:spTgt spid="53252"/>
                                        </p:tgtEl>
                                        <p:attrNameLst>
                                          <p:attrName>ppt_h</p:attrName>
                                        </p:attrNameLst>
                                      </p:cBhvr>
                                      <p:tavLst>
                                        <p:tav tm="0">
                                          <p:val>
                                            <p:fltVal val="0"/>
                                          </p:val>
                                        </p:tav>
                                        <p:tav tm="100000">
                                          <p:val>
                                            <p:strVal val="#ppt_h"/>
                                          </p:val>
                                        </p:tav>
                                      </p:tavLst>
                                    </p:anim>
                                    <p:anim calcmode="lin" valueType="num">
                                      <p:cBhvr>
                                        <p:cTn id="34" dur="1000" fill="hold"/>
                                        <p:tgtEl>
                                          <p:spTgt spid="53252"/>
                                        </p:tgtEl>
                                        <p:attrNameLst>
                                          <p:attrName>style.rotation</p:attrName>
                                        </p:attrNameLst>
                                      </p:cBhvr>
                                      <p:tavLst>
                                        <p:tav tm="0">
                                          <p:val>
                                            <p:fltVal val="90"/>
                                          </p:val>
                                        </p:tav>
                                        <p:tav tm="100000">
                                          <p:val>
                                            <p:fltVal val="0"/>
                                          </p:val>
                                        </p:tav>
                                      </p:tavLst>
                                    </p:anim>
                                    <p:animEffect transition="in" filter="fade">
                                      <p:cBhvr>
                                        <p:cTn id="35"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1"/>
            <a:ext cx="11734800" cy="6172199"/>
          </a:xfrm>
        </p:spPr>
        <p:txBody>
          <a:bodyPr>
            <a:normAutofit/>
          </a:bodyPr>
          <a:lstStyle/>
          <a:p>
            <a:pPr>
              <a:buFontTx/>
              <a:buNone/>
              <a:defRPr/>
            </a:pPr>
            <a:r>
              <a:rPr lang="en-US" b="1" dirty="0" smtClean="0">
                <a:latin typeface="Comic Sans MS" pitchFamily="66" charset="0"/>
                <a:cs typeface="Calibri" pitchFamily="34" charset="0"/>
              </a:rPr>
              <a:t>2.  Every 2 to 12 years, the South Pacific trade winds move less warm water to the western Pacific than they usually do.</a:t>
            </a:r>
          </a:p>
          <a:p>
            <a:pPr>
              <a:defRPr/>
            </a:pPr>
            <a:endParaRPr lang="en-US" sz="400" b="1" dirty="0">
              <a:latin typeface="Comic Sans MS" pitchFamily="66" charset="0"/>
              <a:cs typeface="Calibri" pitchFamily="34" charset="0"/>
            </a:endParaRPr>
          </a:p>
          <a:p>
            <a:pPr marL="971550" lvl="1" indent="-514350">
              <a:buFont typeface="Tahoma" panose="020B0604030504040204" pitchFamily="34" charset="0"/>
              <a:buAutoNum type="alphaLcPeriod"/>
              <a:defRPr/>
            </a:pPr>
            <a:r>
              <a:rPr lang="en-US" b="1" u="sng" dirty="0" smtClean="0">
                <a:solidFill>
                  <a:srgbClr val="FFFF00"/>
                </a:solidFill>
                <a:latin typeface="Comic Sans MS" pitchFamily="66" charset="0"/>
                <a:cs typeface="Calibri" pitchFamily="34" charset="0"/>
              </a:rPr>
              <a:t>El Niño-</a:t>
            </a:r>
            <a:r>
              <a:rPr lang="en-US" b="1" dirty="0" smtClean="0">
                <a:latin typeface="Comic Sans MS" pitchFamily="66" charset="0"/>
                <a:cs typeface="Calibri" pitchFamily="34" charset="0"/>
              </a:rPr>
              <a:t>Pacific Ocean trade winds slow and almost stop which brings warmer conditions  and weak upwelling currents to the eastern Pacific which hurts fishing in Peru. And </a:t>
            </a:r>
            <a:r>
              <a:rPr lang="en-US" b="1" dirty="0" smtClean="0">
                <a:solidFill>
                  <a:srgbClr val="FF0000"/>
                </a:solidFill>
                <a:latin typeface="Comic Sans MS" pitchFamily="66" charset="0"/>
                <a:cs typeface="Calibri" pitchFamily="34" charset="0"/>
              </a:rPr>
              <a:t>affects weather patterns </a:t>
            </a:r>
            <a:r>
              <a:rPr lang="en-US" b="1" dirty="0" smtClean="0">
                <a:latin typeface="Comic Sans MS" pitchFamily="66" charset="0"/>
                <a:cs typeface="Calibri" pitchFamily="34" charset="0"/>
              </a:rPr>
              <a:t>in much of the Pacific Basin.</a:t>
            </a:r>
          </a:p>
          <a:p>
            <a:pPr marL="971550" lvl="1" indent="-514350">
              <a:buFont typeface="Tahoma" panose="020B0604030504040204" pitchFamily="34" charset="0"/>
              <a:buAutoNum type="alphaLcPeriod"/>
              <a:defRPr/>
            </a:pPr>
            <a:r>
              <a:rPr lang="en-US" b="1" u="sng" dirty="0" smtClean="0">
                <a:solidFill>
                  <a:srgbClr val="00FFFF"/>
                </a:solidFill>
                <a:latin typeface="Comic Sans MS" pitchFamily="66" charset="0"/>
                <a:cs typeface="Calibri" pitchFamily="34" charset="0"/>
              </a:rPr>
              <a:t>La Niña</a:t>
            </a:r>
            <a:r>
              <a:rPr lang="en-US" b="1" dirty="0" smtClean="0">
                <a:latin typeface="Comic Sans MS" pitchFamily="66" charset="0"/>
                <a:cs typeface="Calibri" pitchFamily="34" charset="0"/>
              </a:rPr>
              <a:t>-winds blow stronger than normal pushing warm water out and allowing cold water in.  A stronger upwelling occurs. Somewhat the reverse </a:t>
            </a:r>
            <a:r>
              <a:rPr lang="en-US" b="1" dirty="0">
                <a:latin typeface="Comic Sans MS" pitchFamily="66" charset="0"/>
                <a:cs typeface="Calibri" pitchFamily="34" charset="0"/>
              </a:rPr>
              <a:t>of El </a:t>
            </a:r>
            <a:r>
              <a:rPr lang="en-US" b="1" dirty="0" smtClean="0">
                <a:latin typeface="Comic Sans MS" pitchFamily="66" charset="0"/>
                <a:cs typeface="Calibri" pitchFamily="34" charset="0"/>
              </a:rPr>
              <a:t>Niño. Places that were extra wet during El Niño may become extra dry, etc.</a:t>
            </a:r>
            <a:endParaRPr lang="en-US" b="1" dirty="0">
              <a:latin typeface="Comic Sans MS" pitchFamily="66"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grida.no/_res/site/Image/series/vg-africa/graphics/04-elninoph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Normal Conditions</a:t>
            </a:r>
            <a:endParaRPr lang="en-US" dirty="0"/>
          </a:p>
        </p:txBody>
      </p:sp>
      <p:pic>
        <p:nvPicPr>
          <p:cNvPr id="21507" name="Picture 4" descr="Normal tropical weather pattern across the equ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El Niño Conditions</a:t>
            </a:r>
            <a:endParaRPr lang="en-US" dirty="0"/>
          </a:p>
        </p:txBody>
      </p:sp>
      <p:pic>
        <p:nvPicPr>
          <p:cNvPr id="22531" name="Picture 4" descr="Tropical weather pattern across the equator during El Niñ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153400" cy="6096000"/>
          </a:xfrm>
        </p:spPr>
        <p:txBody>
          <a:bodyPr>
            <a:noAutofit/>
          </a:bodyPr>
          <a:lstStyle/>
          <a:p>
            <a:pPr marL="514350" indent="-514350">
              <a:buFont typeface="+mj-lt"/>
              <a:buAutoNum type="alphaUcPeriod"/>
              <a:defRPr/>
            </a:pPr>
            <a:r>
              <a:rPr lang="en-US" sz="2400" b="1" dirty="0">
                <a:latin typeface="Comic Sans MS" pitchFamily="66" charset="0"/>
                <a:cs typeface="Calibri" pitchFamily="34" charset="0"/>
              </a:rPr>
              <a:t>Ocean water contains horizontal, stream-like movements of water called </a:t>
            </a:r>
            <a:r>
              <a:rPr lang="en-US" sz="2400" b="1" i="1" dirty="0">
                <a:solidFill>
                  <a:srgbClr val="FF0000"/>
                </a:solidFill>
                <a:latin typeface="Comic Sans MS" pitchFamily="66" charset="0"/>
                <a:cs typeface="Calibri" pitchFamily="34" charset="0"/>
              </a:rPr>
              <a:t>ocean currents</a:t>
            </a:r>
            <a:r>
              <a:rPr lang="en-US" sz="2400" b="1" dirty="0">
                <a:latin typeface="Comic Sans MS" pitchFamily="66" charset="0"/>
                <a:cs typeface="Calibri" pitchFamily="34" charset="0"/>
              </a:rPr>
              <a:t>.</a:t>
            </a:r>
          </a:p>
          <a:p>
            <a:pPr marL="514350" indent="-514350">
              <a:buFont typeface="+mj-lt"/>
              <a:buAutoNum type="alphaUcPeriod"/>
              <a:defRPr/>
            </a:pPr>
            <a:r>
              <a:rPr lang="en-US" sz="2400" b="1" dirty="0" smtClean="0">
                <a:latin typeface="Comic Sans MS" pitchFamily="66" charset="0"/>
                <a:cs typeface="Calibri" pitchFamily="34" charset="0"/>
              </a:rPr>
              <a:t>Driven by prevailing wind patterns and affected by weather</a:t>
            </a:r>
            <a:r>
              <a:rPr lang="en-US" sz="2400" b="1" dirty="0">
                <a:latin typeface="Comic Sans MS" pitchFamily="66" charset="0"/>
                <a:cs typeface="Calibri" pitchFamily="34" charset="0"/>
              </a:rPr>
              <a:t>, Earth’s rotation, and the position of the continents.</a:t>
            </a:r>
          </a:p>
          <a:p>
            <a:pPr marL="514350" indent="-514350">
              <a:buFont typeface="+mj-lt"/>
              <a:buAutoNum type="alphaUcPeriod"/>
              <a:defRPr/>
            </a:pPr>
            <a:r>
              <a:rPr lang="en-US" sz="2400" b="1" dirty="0">
                <a:latin typeface="Comic Sans MS" pitchFamily="66" charset="0"/>
                <a:cs typeface="Calibri" pitchFamily="34" charset="0"/>
              </a:rPr>
              <a:t>Importance:</a:t>
            </a:r>
          </a:p>
          <a:p>
            <a:pPr marL="914400" lvl="1" indent="-514350">
              <a:buFont typeface="+mj-lt"/>
              <a:buAutoNum type="arabicPeriod"/>
              <a:defRPr/>
            </a:pPr>
            <a:r>
              <a:rPr lang="en-US" sz="2400" b="1" dirty="0">
                <a:latin typeface="Comic Sans MS" pitchFamily="66" charset="0"/>
                <a:cs typeface="Times New Roman" pitchFamily="18" charset="0"/>
              </a:rPr>
              <a:t>moves drifting organisms from place to place – plankton, disperse young</a:t>
            </a:r>
          </a:p>
          <a:p>
            <a:pPr marL="914400" lvl="1" indent="-514350">
              <a:buFont typeface="+mj-lt"/>
              <a:buAutoNum type="arabicPeriod"/>
              <a:defRPr/>
            </a:pPr>
            <a:r>
              <a:rPr lang="en-US" sz="2400" b="1" dirty="0">
                <a:latin typeface="Comic Sans MS" pitchFamily="66" charset="0"/>
                <a:cs typeface="Times New Roman" pitchFamily="18" charset="0"/>
              </a:rPr>
              <a:t>carries eggs and larvae of organisms that have external fertilization</a:t>
            </a:r>
          </a:p>
          <a:p>
            <a:pPr marL="914400" lvl="1" indent="-514350">
              <a:buFont typeface="+mj-lt"/>
              <a:buAutoNum type="arabicPeriod"/>
              <a:defRPr/>
            </a:pPr>
            <a:r>
              <a:rPr lang="en-US" sz="2400" b="1" dirty="0">
                <a:latin typeface="Comic Sans MS" pitchFamily="66" charset="0"/>
                <a:cs typeface="Times New Roman" pitchFamily="18" charset="0"/>
              </a:rPr>
              <a:t>brings food, oxygen</a:t>
            </a:r>
            <a:endParaRPr lang="en-US" sz="2400" b="1" dirty="0">
              <a:latin typeface="Comic Sans MS" pitchFamily="66" charset="0"/>
              <a:cs typeface="Arial" charset="0"/>
            </a:endParaRPr>
          </a:p>
          <a:p>
            <a:pPr marL="914400" lvl="1" indent="-514350">
              <a:buFont typeface="+mj-lt"/>
              <a:buAutoNum type="arabicPeriod"/>
              <a:defRPr/>
            </a:pPr>
            <a:r>
              <a:rPr lang="en-US" sz="2400" b="1" dirty="0">
                <a:latin typeface="Comic Sans MS" pitchFamily="66" charset="0"/>
                <a:cs typeface="Times New Roman" pitchFamily="18" charset="0"/>
              </a:rPr>
              <a:t>carries away waste, </a:t>
            </a:r>
            <a:r>
              <a:rPr lang="en-US" sz="2400" b="1" dirty="0" smtClean="0">
                <a:latin typeface="Comic Sans MS" pitchFamily="66" charset="0"/>
                <a:cs typeface="Times New Roman" pitchFamily="18" charset="0"/>
              </a:rPr>
              <a:t>pollutants </a:t>
            </a:r>
            <a:r>
              <a:rPr lang="en-US" sz="2400" b="1" dirty="0" smtClean="0">
                <a:solidFill>
                  <a:schemeClr val="accent5">
                    <a:lumMod val="75000"/>
                  </a:schemeClr>
                </a:solidFill>
                <a:latin typeface="Comic Sans MS" pitchFamily="66" charset="0"/>
                <a:cs typeface="Times New Roman" pitchFamily="18" charset="0"/>
              </a:rPr>
              <a:t>(threat to the biome)</a:t>
            </a:r>
          </a:p>
          <a:p>
            <a:pPr marL="400050" lvl="1" indent="0">
              <a:buNone/>
              <a:defRPr/>
            </a:pPr>
            <a:r>
              <a:rPr lang="en-US" sz="2400" b="1" dirty="0" smtClean="0">
                <a:latin typeface="Comic Sans MS" pitchFamily="66" charset="0"/>
                <a:cs typeface="Times New Roman" pitchFamily="18" charset="0"/>
              </a:rPr>
              <a:t> 5. Moderates ocean temperatures</a:t>
            </a:r>
          </a:p>
          <a:p>
            <a:pPr marL="914400" lvl="1" indent="-514350">
              <a:buFont typeface="+mj-lt"/>
              <a:buAutoNum type="arabicPeriod"/>
              <a:defRPr/>
            </a:pPr>
            <a:endParaRPr lang="en-US" sz="2400" b="1" dirty="0">
              <a:latin typeface="Comic Sans MS" pitchFamily="66" charset="0"/>
            </a:endParaRPr>
          </a:p>
          <a:p>
            <a:pPr marL="914400" lvl="1" indent="-514350">
              <a:buNone/>
              <a:defRPr/>
            </a:pPr>
            <a:endParaRPr lang="en-US" sz="2000" b="1" dirty="0">
              <a:latin typeface="Comic Sans MS" pitchFamily="66" charset="0"/>
              <a:cs typeface="Calibri" pitchFamily="34" charset="0"/>
            </a:endParaRPr>
          </a:p>
          <a:p>
            <a:pPr marL="514350" indent="-514350">
              <a:buFontTx/>
              <a:buAutoNum type="alphaUcPeriod"/>
              <a:defRPr/>
            </a:pPr>
            <a:endParaRPr lang="en-US" sz="2000" b="1" dirty="0">
              <a:latin typeface="Comic Sans MS" pitchFamily="66" charset="0"/>
              <a:cs typeface="Calibri" pitchFamily="34" charset="0"/>
            </a:endParaRPr>
          </a:p>
        </p:txBody>
      </p:sp>
      <p:sp>
        <p:nvSpPr>
          <p:cNvPr id="3" name="Title 2"/>
          <p:cNvSpPr>
            <a:spLocks noGrp="1"/>
          </p:cNvSpPr>
          <p:nvPr>
            <p:ph type="title"/>
          </p:nvPr>
        </p:nvSpPr>
        <p:spPr>
          <a:xfrm>
            <a:off x="609600" y="0"/>
            <a:ext cx="10287000" cy="644525"/>
          </a:xfrm>
        </p:spPr>
        <p:txBody>
          <a:bodyPr/>
          <a:lstStyle/>
          <a:p>
            <a:pPr>
              <a:defRPr/>
            </a:pPr>
            <a:r>
              <a:rPr lang="en-US" b="1" dirty="0" smtClean="0">
                <a:solidFill>
                  <a:srgbClr val="FFFF00"/>
                </a:solidFill>
                <a:latin typeface="Comic Sans MS" pitchFamily="66" charset="0"/>
              </a:rPr>
              <a:t>I.  Currents (Not in the textbook)</a:t>
            </a:r>
            <a:endParaRPr lang="en-US" b="1" dirty="0">
              <a:solidFill>
                <a:srgbClr val="FFFF00"/>
              </a:solidFill>
              <a:latin typeface="Comic Sans MS" pitchFamily="66" charset="0"/>
            </a:endParaRPr>
          </a:p>
        </p:txBody>
      </p:sp>
      <p:pic>
        <p:nvPicPr>
          <p:cNvPr id="45058" name="Picture 2" descr="http://static.howstuffworks.com/gif/ocean-curr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990600"/>
            <a:ext cx="35052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greatpacificgarbagep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41148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par>
                                <p:cTn id="43" presetID="31" presetClass="entr" presetSubtype="0" fill="hold" nodeType="withEffect">
                                  <p:stCondLst>
                                    <p:cond delay="0"/>
                                  </p:stCondLst>
                                  <p:iterate type="lt">
                                    <p:tmPct val="5000"/>
                                  </p:iterate>
                                  <p:childTnLst>
                                    <p:set>
                                      <p:cBhvr>
                                        <p:cTn id="44" dur="1" fill="hold">
                                          <p:stCondLst>
                                            <p:cond delay="0"/>
                                          </p:stCondLst>
                                        </p:cTn>
                                        <p:tgtEl>
                                          <p:spTgt spid="45058"/>
                                        </p:tgtEl>
                                        <p:attrNameLst>
                                          <p:attrName>style.visibility</p:attrName>
                                        </p:attrNameLst>
                                      </p:cBhvr>
                                      <p:to>
                                        <p:strVal val="visible"/>
                                      </p:to>
                                    </p:set>
                                    <p:anim calcmode="lin" valueType="num">
                                      <p:cBhvr>
                                        <p:cTn id="45" dur="1000" fill="hold"/>
                                        <p:tgtEl>
                                          <p:spTgt spid="45058"/>
                                        </p:tgtEl>
                                        <p:attrNameLst>
                                          <p:attrName>ppt_w</p:attrName>
                                        </p:attrNameLst>
                                      </p:cBhvr>
                                      <p:tavLst>
                                        <p:tav tm="0">
                                          <p:val>
                                            <p:fltVal val="0"/>
                                          </p:val>
                                        </p:tav>
                                        <p:tav tm="100000">
                                          <p:val>
                                            <p:strVal val="#ppt_w"/>
                                          </p:val>
                                        </p:tav>
                                      </p:tavLst>
                                    </p:anim>
                                    <p:anim calcmode="lin" valueType="num">
                                      <p:cBhvr>
                                        <p:cTn id="46" dur="1000" fill="hold"/>
                                        <p:tgtEl>
                                          <p:spTgt spid="45058"/>
                                        </p:tgtEl>
                                        <p:attrNameLst>
                                          <p:attrName>ppt_h</p:attrName>
                                        </p:attrNameLst>
                                      </p:cBhvr>
                                      <p:tavLst>
                                        <p:tav tm="0">
                                          <p:val>
                                            <p:fltVal val="0"/>
                                          </p:val>
                                        </p:tav>
                                        <p:tav tm="100000">
                                          <p:val>
                                            <p:strVal val="#ppt_h"/>
                                          </p:val>
                                        </p:tav>
                                      </p:tavLst>
                                    </p:anim>
                                    <p:anim calcmode="lin" valueType="num">
                                      <p:cBhvr>
                                        <p:cTn id="47" dur="1000" fill="hold"/>
                                        <p:tgtEl>
                                          <p:spTgt spid="45058"/>
                                        </p:tgtEl>
                                        <p:attrNameLst>
                                          <p:attrName>style.rotation</p:attrName>
                                        </p:attrNameLst>
                                      </p:cBhvr>
                                      <p:tavLst>
                                        <p:tav tm="0">
                                          <p:val>
                                            <p:fltVal val="90"/>
                                          </p:val>
                                        </p:tav>
                                        <p:tav tm="100000">
                                          <p:val>
                                            <p:fltVal val="0"/>
                                          </p:val>
                                        </p:tav>
                                      </p:tavLst>
                                    </p:anim>
                                    <p:animEffect transition="in" filter="fade">
                                      <p:cBhvr>
                                        <p:cTn id="48"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La Niña Conditions</a:t>
            </a:r>
            <a:endParaRPr lang="en-US" dirty="0"/>
          </a:p>
        </p:txBody>
      </p:sp>
      <p:pic>
        <p:nvPicPr>
          <p:cNvPr id="23555" name="Picture 2" descr="Tropical weather pattern across the equator during La Niñ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586"/>
            <a:ext cx="7467600" cy="1079500"/>
          </a:xfrm>
        </p:spPr>
        <p:txBody>
          <a:bodyPr/>
          <a:lstStyle/>
          <a:p>
            <a:pPr eaLnBrk="1" hangingPunct="1">
              <a:defRPr/>
            </a:pPr>
            <a:r>
              <a:rPr lang="en-US" b="1" dirty="0" smtClean="0">
                <a:solidFill>
                  <a:srgbClr val="FFFF00"/>
                </a:solidFill>
                <a:latin typeface="Comic Sans MS" pitchFamily="66" charset="0"/>
              </a:rPr>
              <a:t>Waves</a:t>
            </a:r>
            <a:endParaRPr lang="en-US" b="1" dirty="0">
              <a:solidFill>
                <a:srgbClr val="FFFF00"/>
              </a:solidFill>
              <a:latin typeface="Comic Sans MS" pitchFamily="66" charset="0"/>
            </a:endParaRPr>
          </a:p>
        </p:txBody>
      </p:sp>
      <p:sp>
        <p:nvSpPr>
          <p:cNvPr id="23555" name="Rectangle 3"/>
          <p:cNvSpPr>
            <a:spLocks noGrp="1" noChangeArrowheads="1"/>
          </p:cNvSpPr>
          <p:nvPr>
            <p:ph type="body" idx="1"/>
          </p:nvPr>
        </p:nvSpPr>
        <p:spPr>
          <a:xfrm>
            <a:off x="533400" y="990600"/>
            <a:ext cx="11658600" cy="5638800"/>
          </a:xfrm>
        </p:spPr>
        <p:txBody>
          <a:bodyPr/>
          <a:lstStyle/>
          <a:p>
            <a:pPr marL="742950" indent="-742950" eaLnBrk="1" hangingPunct="1">
              <a:buFont typeface="+mj-lt"/>
              <a:buAutoNum type="arabicPeriod"/>
              <a:defRPr/>
            </a:pPr>
            <a:r>
              <a:rPr lang="en-US" sz="2400" b="1" dirty="0">
                <a:latin typeface="Comic Sans MS" pitchFamily="66" charset="0"/>
              </a:rPr>
              <a:t>A </a:t>
            </a:r>
            <a:r>
              <a:rPr lang="en-US" sz="2400" b="1" dirty="0">
                <a:solidFill>
                  <a:srgbClr val="FFFF00"/>
                </a:solidFill>
                <a:latin typeface="Comic Sans MS" pitchFamily="66" charset="0"/>
              </a:rPr>
              <a:t>Wave</a:t>
            </a:r>
            <a:r>
              <a:rPr lang="en-US" sz="2400" b="1" dirty="0">
                <a:latin typeface="Comic Sans MS" pitchFamily="66" charset="0"/>
              </a:rPr>
              <a:t> is a </a:t>
            </a:r>
            <a:r>
              <a:rPr lang="en-US" sz="2400" b="1" dirty="0">
                <a:solidFill>
                  <a:srgbClr val="FFFF00"/>
                </a:solidFill>
                <a:latin typeface="Comic Sans MS" pitchFamily="66" charset="0"/>
              </a:rPr>
              <a:t>rhythmic</a:t>
            </a:r>
            <a:r>
              <a:rPr lang="en-US" sz="2400" b="1" dirty="0">
                <a:latin typeface="Comic Sans MS" pitchFamily="66" charset="0"/>
              </a:rPr>
              <a:t> </a:t>
            </a:r>
            <a:r>
              <a:rPr lang="en-US" sz="2400" b="1" dirty="0">
                <a:solidFill>
                  <a:srgbClr val="FFFF00"/>
                </a:solidFill>
                <a:latin typeface="Comic Sans MS" pitchFamily="66" charset="0"/>
              </a:rPr>
              <a:t>movement</a:t>
            </a:r>
            <a:r>
              <a:rPr lang="en-US" sz="2400" b="1" dirty="0">
                <a:latin typeface="Comic Sans MS" pitchFamily="66" charset="0"/>
              </a:rPr>
              <a:t> that carries </a:t>
            </a:r>
            <a:r>
              <a:rPr lang="en-US" sz="2400" b="1" dirty="0">
                <a:solidFill>
                  <a:srgbClr val="FFFF00"/>
                </a:solidFill>
                <a:latin typeface="Comic Sans MS" pitchFamily="66" charset="0"/>
              </a:rPr>
              <a:t>energy</a:t>
            </a:r>
            <a:r>
              <a:rPr lang="en-US" sz="2400" b="1" dirty="0">
                <a:latin typeface="Comic Sans MS" pitchFamily="66" charset="0"/>
              </a:rPr>
              <a:t> through matter or space.</a:t>
            </a:r>
          </a:p>
          <a:p>
            <a:pPr marL="742950" indent="-742950" eaLnBrk="1" hangingPunct="1">
              <a:buFont typeface="+mj-lt"/>
              <a:buAutoNum type="arabicPeriod"/>
              <a:defRPr/>
            </a:pPr>
            <a:endParaRPr lang="en-US" sz="2400" b="1" dirty="0">
              <a:latin typeface="Comic Sans MS" pitchFamily="66" charset="0"/>
            </a:endParaRPr>
          </a:p>
          <a:p>
            <a:pPr marL="457200" indent="-457200">
              <a:buFont typeface="+mj-lt"/>
              <a:buAutoNum type="arabicPeriod"/>
              <a:defRPr/>
            </a:pPr>
            <a:r>
              <a:rPr lang="en-US" sz="2400" b="1" dirty="0">
                <a:latin typeface="Comic Sans MS" pitchFamily="66" charset="0"/>
              </a:rPr>
              <a:t>When a wave passes through the ocean, individual water molecules move </a:t>
            </a:r>
            <a:r>
              <a:rPr lang="en-US" sz="2400" b="1" dirty="0">
                <a:solidFill>
                  <a:srgbClr val="FF0000"/>
                </a:solidFill>
                <a:latin typeface="Comic Sans MS" pitchFamily="66" charset="0"/>
              </a:rPr>
              <a:t>up and down </a:t>
            </a:r>
            <a:r>
              <a:rPr lang="en-US" sz="2400" b="1" dirty="0">
                <a:latin typeface="Comic Sans MS" pitchFamily="66" charset="0"/>
              </a:rPr>
              <a:t>in a circular motion</a:t>
            </a:r>
            <a:r>
              <a:rPr lang="en-US" sz="2400" b="1" dirty="0">
                <a:solidFill>
                  <a:srgbClr val="FF0000"/>
                </a:solidFill>
                <a:latin typeface="Comic Sans MS" pitchFamily="66" charset="0"/>
              </a:rPr>
              <a:t> </a:t>
            </a:r>
            <a:r>
              <a:rPr lang="en-US" sz="2400" b="1" dirty="0">
                <a:latin typeface="Comic Sans MS" pitchFamily="66" charset="0"/>
              </a:rPr>
              <a:t>but they do not move forward or backward</a:t>
            </a:r>
          </a:p>
          <a:p>
            <a:pPr marL="457200" indent="-457200">
              <a:buFont typeface="+mj-lt"/>
              <a:buAutoNum type="arabicPeriod"/>
              <a:defRPr/>
            </a:pPr>
            <a:endParaRPr lang="en-US" sz="2400" b="1" dirty="0">
              <a:latin typeface="Comic Sans MS" pitchFamily="66" charset="0"/>
            </a:endParaRPr>
          </a:p>
          <a:p>
            <a:pPr marL="457200" indent="-457200">
              <a:buFont typeface="+mj-lt"/>
              <a:buAutoNum type="arabicPeriod"/>
              <a:defRPr/>
            </a:pPr>
            <a:r>
              <a:rPr lang="en-US" sz="2400" b="1" dirty="0">
                <a:latin typeface="Comic Sans MS" pitchFamily="66" charset="0"/>
              </a:rPr>
              <a:t>As waves approach shore, the wave length </a:t>
            </a:r>
            <a:r>
              <a:rPr lang="en-US" sz="2400" b="1" dirty="0">
                <a:solidFill>
                  <a:srgbClr val="FF0000"/>
                </a:solidFill>
                <a:latin typeface="Comic Sans MS" pitchFamily="66" charset="0"/>
              </a:rPr>
              <a:t>decreases</a:t>
            </a:r>
            <a:r>
              <a:rPr lang="en-US" sz="2400" b="1" dirty="0">
                <a:latin typeface="Comic Sans MS" pitchFamily="66" charset="0"/>
              </a:rPr>
              <a:t> and wave height  </a:t>
            </a:r>
            <a:r>
              <a:rPr lang="en-US" sz="2400" b="1" dirty="0">
                <a:solidFill>
                  <a:srgbClr val="FF0000"/>
                </a:solidFill>
                <a:latin typeface="Comic Sans MS" pitchFamily="66" charset="0"/>
              </a:rPr>
              <a:t>increases</a:t>
            </a:r>
          </a:p>
          <a:p>
            <a:pPr marL="457200" indent="-457200">
              <a:buFont typeface="+mj-lt"/>
              <a:buAutoNum type="arabicPeriod"/>
              <a:defRPr/>
            </a:pPr>
            <a:endParaRPr lang="en-US" sz="2400" b="1" dirty="0">
              <a:solidFill>
                <a:srgbClr val="FF0000"/>
              </a:solidFill>
              <a:latin typeface="Comic Sans MS" pitchFamily="66" charset="0"/>
            </a:endParaRPr>
          </a:p>
          <a:p>
            <a:pPr marL="457200" indent="-457200">
              <a:buFont typeface="+mj-lt"/>
              <a:buAutoNum type="arabicPeriod"/>
              <a:defRPr/>
            </a:pPr>
            <a:r>
              <a:rPr lang="en-US" sz="2400" b="1" dirty="0">
                <a:latin typeface="Comic Sans MS" pitchFamily="66" charset="0"/>
              </a:rPr>
              <a:t>When a wave breaks against the shore, the crest outruns the trough and the crest collapses-this is called a </a:t>
            </a:r>
            <a:r>
              <a:rPr lang="en-US" sz="2400" b="1" dirty="0">
                <a:solidFill>
                  <a:srgbClr val="FF0000"/>
                </a:solidFill>
                <a:latin typeface="Comic Sans MS" pitchFamily="66" charset="0"/>
              </a:rPr>
              <a:t>breaker</a:t>
            </a:r>
            <a:r>
              <a:rPr lang="en-US" sz="2400" b="1" dirty="0">
                <a:latin typeface="Comic Sans MS" pitchFamily="66" charset="0"/>
              </a:rPr>
              <a:t> (water moves forward and backward at this point).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b="1" dirty="0" smtClean="0">
                <a:solidFill>
                  <a:srgbClr val="FFFF00"/>
                </a:solidFill>
                <a:latin typeface="Comic Sans MS" pitchFamily="66" charset="0"/>
              </a:rPr>
              <a:t>5.  Parts </a:t>
            </a:r>
            <a:r>
              <a:rPr lang="en-US" b="1" dirty="0">
                <a:solidFill>
                  <a:srgbClr val="FFFF00"/>
                </a:solidFill>
                <a:latin typeface="Comic Sans MS" pitchFamily="66" charset="0"/>
              </a:rPr>
              <a:t>of a Wave</a:t>
            </a:r>
          </a:p>
        </p:txBody>
      </p:sp>
      <p:sp>
        <p:nvSpPr>
          <p:cNvPr id="24579" name="Rectangle 3"/>
          <p:cNvSpPr>
            <a:spLocks noGrp="1" noChangeArrowheads="1"/>
          </p:cNvSpPr>
          <p:nvPr>
            <p:ph type="body" idx="1"/>
          </p:nvPr>
        </p:nvSpPr>
        <p:spPr/>
        <p:txBody>
          <a:bodyPr/>
          <a:lstStyle/>
          <a:p>
            <a:pPr marL="742950" indent="-742950" eaLnBrk="1" hangingPunct="1">
              <a:buFont typeface="+mj-lt"/>
              <a:buAutoNum type="alphaLcPeriod"/>
              <a:defRPr/>
            </a:pPr>
            <a:r>
              <a:rPr lang="en-US" sz="3600" b="1" dirty="0">
                <a:solidFill>
                  <a:srgbClr val="FFFF00"/>
                </a:solidFill>
                <a:latin typeface="Comic Sans MS" pitchFamily="66" charset="0"/>
              </a:rPr>
              <a:t>Crest</a:t>
            </a:r>
            <a:r>
              <a:rPr lang="en-US" sz="3600" b="1" dirty="0">
                <a:latin typeface="Comic Sans MS" pitchFamily="66" charset="0"/>
              </a:rPr>
              <a:t> – highest point of a wave</a:t>
            </a:r>
          </a:p>
          <a:p>
            <a:pPr marL="742950" indent="-742950" eaLnBrk="1" hangingPunct="1">
              <a:buFont typeface="+mj-lt"/>
              <a:buAutoNum type="alphaLcPeriod"/>
              <a:defRPr/>
            </a:pPr>
            <a:r>
              <a:rPr lang="en-US" sz="3600" b="1" dirty="0">
                <a:solidFill>
                  <a:srgbClr val="FFFF00"/>
                </a:solidFill>
                <a:latin typeface="Comic Sans MS" pitchFamily="66" charset="0"/>
              </a:rPr>
              <a:t>Trough </a:t>
            </a:r>
            <a:r>
              <a:rPr lang="en-US" sz="3600" b="1" dirty="0">
                <a:latin typeface="Comic Sans MS" pitchFamily="66" charset="0"/>
              </a:rPr>
              <a:t>– lowest point of a wave</a:t>
            </a:r>
          </a:p>
          <a:p>
            <a:pPr marL="742950" indent="-742950" eaLnBrk="1" hangingPunct="1">
              <a:buFont typeface="+mj-lt"/>
              <a:buAutoNum type="alphaLcPeriod"/>
              <a:defRPr/>
            </a:pPr>
            <a:r>
              <a:rPr lang="en-US" sz="3600" b="1" dirty="0">
                <a:solidFill>
                  <a:srgbClr val="FFFF00"/>
                </a:solidFill>
                <a:latin typeface="Comic Sans MS" pitchFamily="66" charset="0"/>
              </a:rPr>
              <a:t>Wave Height</a:t>
            </a:r>
            <a:r>
              <a:rPr lang="en-US" sz="3600" b="1" dirty="0">
                <a:latin typeface="Comic Sans MS" pitchFamily="66" charset="0"/>
              </a:rPr>
              <a:t> – vertical distance between the crest and the trough</a:t>
            </a:r>
          </a:p>
          <a:p>
            <a:pPr marL="742950" indent="-742950" eaLnBrk="1" hangingPunct="1">
              <a:buFont typeface="+mj-lt"/>
              <a:buAutoNum type="alphaLcPeriod"/>
              <a:defRPr/>
            </a:pPr>
            <a:r>
              <a:rPr lang="en-US" sz="3600" b="1" dirty="0">
                <a:solidFill>
                  <a:srgbClr val="FFFF00"/>
                </a:solidFill>
                <a:latin typeface="Comic Sans MS" pitchFamily="66" charset="0"/>
              </a:rPr>
              <a:t>Wavelength</a:t>
            </a:r>
            <a:r>
              <a:rPr lang="en-US" sz="3600" b="1" dirty="0">
                <a:latin typeface="Comic Sans MS" pitchFamily="66" charset="0"/>
              </a:rPr>
              <a:t> – horizontal distance between two crests or two troughs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OceansM_WaterMotion_sx6766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792015" cy="684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OceansM_Breakers_sx6767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0" y="4419600"/>
            <a:ext cx="3810000" cy="2246769"/>
          </a:xfrm>
          <a:prstGeom prst="rect">
            <a:avLst/>
          </a:prstGeom>
          <a:noFill/>
        </p:spPr>
        <p:txBody>
          <a:bodyPr wrap="square" rtlCol="0">
            <a:spAutoFit/>
          </a:bodyPr>
          <a:lstStyle/>
          <a:p>
            <a:r>
              <a:rPr lang="en-US" sz="2000" dirty="0" smtClean="0">
                <a:solidFill>
                  <a:schemeClr val="bg2"/>
                </a:solidFill>
              </a:rPr>
              <a:t>The deeper water is slowed down  by the friction of the land surface, so the water near the surface piles up because it isn’t affected by that friction. The waves get higher the closer they are to the shore.</a:t>
            </a:r>
            <a:endParaRPr lang="en-US" sz="2000" dirty="0">
              <a:solidFill>
                <a:schemeClr val="bg2"/>
              </a:solidFill>
            </a:endParaRPr>
          </a:p>
        </p:txBody>
      </p:sp>
      <p:sp>
        <p:nvSpPr>
          <p:cNvPr id="3" name="TextBox 2"/>
          <p:cNvSpPr txBox="1"/>
          <p:nvPr/>
        </p:nvSpPr>
        <p:spPr>
          <a:xfrm>
            <a:off x="0" y="4775017"/>
            <a:ext cx="2895600" cy="1631216"/>
          </a:xfrm>
          <a:prstGeom prst="rect">
            <a:avLst/>
          </a:prstGeom>
          <a:noFill/>
        </p:spPr>
        <p:txBody>
          <a:bodyPr wrap="square" rtlCol="0">
            <a:spAutoFit/>
          </a:bodyPr>
          <a:lstStyle/>
          <a:p>
            <a:r>
              <a:rPr lang="en-US" sz="2000" dirty="0" smtClean="0"/>
              <a:t>That’s why tsunami waves get taller and taller as they approach the coast of a land body.</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90600"/>
          </a:xfrm>
        </p:spPr>
        <p:txBody>
          <a:bodyPr/>
          <a:lstStyle/>
          <a:p>
            <a:pPr eaLnBrk="1" hangingPunct="1">
              <a:defRPr/>
            </a:pPr>
            <a:r>
              <a:rPr lang="en-US" dirty="0" smtClean="0">
                <a:latin typeface="Comic Sans MS" pitchFamily="66" charset="0"/>
              </a:rPr>
              <a:t>Effects of Waves on Shore</a:t>
            </a:r>
            <a:endParaRPr lang="en-US" dirty="0">
              <a:latin typeface="Comic Sans MS" pitchFamily="66" charset="0"/>
            </a:endParaRPr>
          </a:p>
        </p:txBody>
      </p:sp>
      <p:sp>
        <p:nvSpPr>
          <p:cNvPr id="3" name="Content Placeholder 2"/>
          <p:cNvSpPr>
            <a:spLocks noGrp="1"/>
          </p:cNvSpPr>
          <p:nvPr>
            <p:ph sz="half" idx="1"/>
          </p:nvPr>
        </p:nvSpPr>
        <p:spPr>
          <a:xfrm>
            <a:off x="914400" y="990600"/>
            <a:ext cx="11125200" cy="1219200"/>
          </a:xfrm>
        </p:spPr>
        <p:txBody>
          <a:bodyPr/>
          <a:lstStyle/>
          <a:p>
            <a:pPr eaLnBrk="1" hangingPunct="1">
              <a:buFontTx/>
              <a:buNone/>
              <a:defRPr/>
            </a:pPr>
            <a:r>
              <a:rPr lang="en-US" sz="2800" dirty="0">
                <a:solidFill>
                  <a:srgbClr val="FF0000"/>
                </a:solidFill>
                <a:latin typeface="Comic Sans MS" pitchFamily="66" charset="0"/>
              </a:rPr>
              <a:t>a.  </a:t>
            </a:r>
            <a:r>
              <a:rPr lang="en-US" sz="2800" dirty="0" err="1">
                <a:solidFill>
                  <a:srgbClr val="FF0000"/>
                </a:solidFill>
                <a:latin typeface="Comic Sans MS" pitchFamily="66" charset="0"/>
              </a:rPr>
              <a:t>Longshore</a:t>
            </a:r>
            <a:r>
              <a:rPr lang="en-US" sz="2800" dirty="0">
                <a:solidFill>
                  <a:srgbClr val="FF0000"/>
                </a:solidFill>
                <a:latin typeface="Comic Sans MS" pitchFamily="66" charset="0"/>
              </a:rPr>
              <a:t> current- </a:t>
            </a:r>
            <a:r>
              <a:rPr lang="en-US" sz="2800" dirty="0">
                <a:latin typeface="Comic Sans MS" pitchFamily="66" charset="0"/>
              </a:rPr>
              <a:t>As waves come into shore, water washes up the beach at an angle, carrying sand grains. The water and sand then run straight back down the beach.  </a:t>
            </a:r>
          </a:p>
        </p:txBody>
      </p:sp>
      <p:pic>
        <p:nvPicPr>
          <p:cNvPr id="31748" name="Picture 7" descr="OceansM_ANI-Drift_sx67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8015858" cy="4419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11887200" cy="1600200"/>
          </a:xfrm>
        </p:spPr>
        <p:txBody>
          <a:bodyPr/>
          <a:lstStyle/>
          <a:p>
            <a:pPr>
              <a:buFontTx/>
              <a:buNone/>
              <a:defRPr/>
            </a:pPr>
            <a:r>
              <a:rPr lang="en-US" dirty="0" smtClean="0">
                <a:solidFill>
                  <a:schemeClr val="accent2">
                    <a:lumMod val="60000"/>
                    <a:lumOff val="40000"/>
                  </a:schemeClr>
                </a:solidFill>
                <a:latin typeface="Comic Sans MS" pitchFamily="66" charset="0"/>
              </a:rPr>
              <a:t>Rip Current-</a:t>
            </a:r>
            <a:r>
              <a:rPr lang="en-US" dirty="0" smtClean="0">
                <a:latin typeface="Comic Sans MS" pitchFamily="66" charset="0"/>
              </a:rPr>
              <a:t>long ridges or piles of sand create sand bars.  A break in a sand bar allows a fast-moving narrow stream of water through </a:t>
            </a:r>
            <a:endParaRPr lang="en-US" dirty="0">
              <a:solidFill>
                <a:schemeClr val="accent2">
                  <a:lumMod val="60000"/>
                  <a:lumOff val="40000"/>
                </a:schemeClr>
              </a:solidFill>
              <a:latin typeface="Comic Sans MS" pitchFamily="66" charset="0"/>
            </a:endParaRPr>
          </a:p>
        </p:txBody>
      </p:sp>
      <p:pic>
        <p:nvPicPr>
          <p:cNvPr id="32771" name="Picture 2" descr="http://t2.gstatic.com/images?q=tbn:ANd9GcT8Iujd_uM8gTsEuvtGzuxAjhLPkrwbqITz-M_iSK95NiNBDS2DlNrlko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742551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descr="j0289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04597"/>
            <a:ext cx="5029200" cy="43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533400" y="0"/>
            <a:ext cx="7162800" cy="1536700"/>
          </a:xfrm>
        </p:spPr>
        <p:txBody>
          <a:bodyPr/>
          <a:lstStyle/>
          <a:p>
            <a:pPr eaLnBrk="1" hangingPunct="1">
              <a:defRPr/>
            </a:pPr>
            <a:r>
              <a:rPr lang="en-US" b="1" dirty="0" smtClean="0">
                <a:solidFill>
                  <a:srgbClr val="FFFF00"/>
                </a:solidFill>
                <a:latin typeface="Comic Sans MS" pitchFamily="66" charset="0"/>
              </a:rPr>
              <a:t>Cause of Waves</a:t>
            </a:r>
            <a:endParaRPr lang="en-US" b="1" dirty="0">
              <a:solidFill>
                <a:srgbClr val="FFFF00"/>
              </a:solidFill>
              <a:latin typeface="Comic Sans MS" pitchFamily="66" charset="0"/>
            </a:endParaRPr>
          </a:p>
        </p:txBody>
      </p:sp>
      <p:sp>
        <p:nvSpPr>
          <p:cNvPr id="22531" name="Rectangle 3"/>
          <p:cNvSpPr>
            <a:spLocks noGrp="1" noChangeArrowheads="1"/>
          </p:cNvSpPr>
          <p:nvPr>
            <p:ph type="body" idx="1"/>
          </p:nvPr>
        </p:nvSpPr>
        <p:spPr>
          <a:xfrm>
            <a:off x="546847" y="1066800"/>
            <a:ext cx="11049000" cy="3276600"/>
          </a:xfrm>
        </p:spPr>
        <p:txBody>
          <a:bodyPr/>
          <a:lstStyle/>
          <a:p>
            <a:pPr marL="742950" indent="-742950" eaLnBrk="1" hangingPunct="1">
              <a:buFont typeface="+mj-lt"/>
              <a:buAutoNum type="alphaLcPeriod"/>
              <a:defRPr/>
            </a:pPr>
            <a:r>
              <a:rPr lang="en-US" sz="2800" b="1" dirty="0">
                <a:latin typeface="Comic Sans MS" pitchFamily="66" charset="0"/>
              </a:rPr>
              <a:t>Wind</a:t>
            </a:r>
          </a:p>
          <a:p>
            <a:pPr lvl="1" eaLnBrk="1" hangingPunct="1">
              <a:lnSpc>
                <a:spcPct val="90000"/>
              </a:lnSpc>
              <a:defRPr/>
            </a:pPr>
            <a:r>
              <a:rPr lang="en-US" sz="2400" b="1" dirty="0">
                <a:latin typeface="Comic Sans MS" pitchFamily="66" charset="0"/>
              </a:rPr>
              <a:t>When wind blows across a body of water, </a:t>
            </a:r>
            <a:r>
              <a:rPr lang="en-US" sz="2400" b="1" dirty="0">
                <a:solidFill>
                  <a:srgbClr val="FFFF00"/>
                </a:solidFill>
                <a:latin typeface="Comic Sans MS" pitchFamily="66" charset="0"/>
              </a:rPr>
              <a:t>friction</a:t>
            </a:r>
            <a:r>
              <a:rPr lang="en-US" sz="2400" b="1" dirty="0">
                <a:latin typeface="Comic Sans MS" pitchFamily="66" charset="0"/>
              </a:rPr>
              <a:t> causes the water to move along with the wind.</a:t>
            </a:r>
          </a:p>
          <a:p>
            <a:pPr lvl="1" eaLnBrk="1" hangingPunct="1">
              <a:lnSpc>
                <a:spcPct val="90000"/>
              </a:lnSpc>
              <a:defRPr/>
            </a:pPr>
            <a:r>
              <a:rPr lang="en-US" sz="2400" b="1" dirty="0">
                <a:latin typeface="Comic Sans MS" pitchFamily="66" charset="0"/>
              </a:rPr>
              <a:t>Wave Height depends on – </a:t>
            </a:r>
          </a:p>
          <a:p>
            <a:pPr lvl="2" eaLnBrk="1" hangingPunct="1">
              <a:lnSpc>
                <a:spcPct val="90000"/>
              </a:lnSpc>
              <a:defRPr/>
            </a:pPr>
            <a:r>
              <a:rPr lang="en-US" b="1" dirty="0" smtClean="0">
                <a:latin typeface="Comic Sans MS" pitchFamily="66" charset="0"/>
              </a:rPr>
              <a:t>Wind speed</a:t>
            </a:r>
          </a:p>
          <a:p>
            <a:pPr lvl="2" eaLnBrk="1" hangingPunct="1">
              <a:lnSpc>
                <a:spcPct val="90000"/>
              </a:lnSpc>
              <a:defRPr/>
            </a:pPr>
            <a:r>
              <a:rPr lang="en-US" b="1" dirty="0" smtClean="0">
                <a:latin typeface="Comic Sans MS" pitchFamily="66" charset="0"/>
              </a:rPr>
              <a:t>Distance over which the wind blows</a:t>
            </a:r>
          </a:p>
          <a:p>
            <a:pPr lvl="2" eaLnBrk="1" hangingPunct="1">
              <a:lnSpc>
                <a:spcPct val="90000"/>
              </a:lnSpc>
              <a:defRPr/>
            </a:pPr>
            <a:r>
              <a:rPr lang="en-US" b="1" dirty="0" smtClean="0">
                <a:latin typeface="Comic Sans MS" pitchFamily="66" charset="0"/>
              </a:rPr>
              <a:t>Length of time the wind blows</a:t>
            </a:r>
          </a:p>
          <a:p>
            <a:pPr marL="1143000" lvl="1" indent="-742950" eaLnBrk="1" hangingPunct="1">
              <a:buFont typeface="+mj-lt"/>
              <a:buAutoNum type="alphaLcPeriod"/>
              <a:defRPr/>
            </a:pPr>
            <a:endParaRPr lang="en-US" b="1" dirty="0">
              <a:latin typeface="Comic Sans MS" pitchFamily="66" charset="0"/>
            </a:endParaRPr>
          </a:p>
          <a:p>
            <a:pPr eaLnBrk="1" hangingPunct="1">
              <a:buFontTx/>
              <a:buNone/>
              <a:defRPr/>
            </a:pPr>
            <a:endParaRPr lang="en-US" sz="2800" b="1" dirty="0">
              <a:latin typeface="Comic Sans MS" pitchFamily="66" charset="0"/>
            </a:endParaRPr>
          </a:p>
          <a:p>
            <a:pPr eaLnBrk="1" hangingPunct="1">
              <a:defRPr/>
            </a:pP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z="3600" dirty="0" smtClean="0">
                <a:solidFill>
                  <a:srgbClr val="FFFF00"/>
                </a:solidFill>
                <a:latin typeface="Comic Sans MS" pitchFamily="66" charset="0"/>
              </a:rPr>
              <a:t>Earthquakes-</a:t>
            </a:r>
            <a:r>
              <a:rPr lang="en-US" sz="3600" dirty="0" smtClean="0">
                <a:latin typeface="Comic Sans MS" pitchFamily="66" charset="0"/>
              </a:rPr>
              <a:t> </a:t>
            </a:r>
            <a:r>
              <a:rPr lang="en-US" sz="3600" dirty="0">
                <a:latin typeface="Comic Sans MS" pitchFamily="66" charset="0"/>
              </a:rPr>
              <a:t>Waves caused by earthquakes are called </a:t>
            </a:r>
            <a:r>
              <a:rPr lang="en-US" sz="3600" b="1" dirty="0">
                <a:solidFill>
                  <a:schemeClr val="accent2">
                    <a:lumMod val="60000"/>
                    <a:lumOff val="40000"/>
                  </a:schemeClr>
                </a:solidFill>
                <a:latin typeface="Comic Sans MS" pitchFamily="66" charset="0"/>
              </a:rPr>
              <a:t>Tsunamis</a:t>
            </a:r>
          </a:p>
        </p:txBody>
      </p:sp>
      <p:sp>
        <p:nvSpPr>
          <p:cNvPr id="77827" name="Rectangle 3"/>
          <p:cNvSpPr>
            <a:spLocks noGrp="1" noChangeArrowheads="1"/>
          </p:cNvSpPr>
          <p:nvPr>
            <p:ph type="body" sz="half" idx="2"/>
          </p:nvPr>
        </p:nvSpPr>
        <p:spPr>
          <a:xfrm>
            <a:off x="5502536" y="1964167"/>
            <a:ext cx="6705600" cy="4114800"/>
          </a:xfrm>
        </p:spPr>
        <p:txBody>
          <a:bodyPr/>
          <a:lstStyle/>
          <a:p>
            <a:pPr marL="571500" indent="-571500" eaLnBrk="1" hangingPunct="1">
              <a:buFont typeface="+mj-lt"/>
              <a:buAutoNum type="romanLcPeriod"/>
              <a:defRPr/>
            </a:pPr>
            <a:r>
              <a:rPr lang="en-US" sz="2400" dirty="0">
                <a:latin typeface="Comic Sans MS" pitchFamily="66" charset="0"/>
              </a:rPr>
              <a:t>Tsunamis were once called Tidal waves, but they have nothing to do with the tides.</a:t>
            </a:r>
          </a:p>
          <a:p>
            <a:pPr marL="571500" indent="-571500" eaLnBrk="1" hangingPunct="1">
              <a:buFont typeface="+mj-lt"/>
              <a:buAutoNum type="romanLcPeriod"/>
              <a:defRPr/>
            </a:pPr>
            <a:r>
              <a:rPr lang="en-US" sz="2400" dirty="0">
                <a:latin typeface="Comic Sans MS" pitchFamily="66" charset="0"/>
              </a:rPr>
              <a:t>They are produced by earthquakes and other seismic disturbances. That’s why they’re also called </a:t>
            </a:r>
            <a:r>
              <a:rPr lang="en-US" sz="2400" u="sng" dirty="0">
                <a:latin typeface="Comic Sans MS" pitchFamily="66" charset="0"/>
              </a:rPr>
              <a:t>seismic sea waves.</a:t>
            </a:r>
          </a:p>
          <a:p>
            <a:pPr marL="571500" indent="-571500" eaLnBrk="1" hangingPunct="1">
              <a:buFont typeface="+mj-lt"/>
              <a:buAutoNum type="romanLcPeriod"/>
              <a:defRPr/>
            </a:pPr>
            <a:r>
              <a:rPr lang="en-US" sz="2400" dirty="0">
                <a:latin typeface="Comic Sans MS" pitchFamily="66" charset="0"/>
              </a:rPr>
              <a:t>Sudden outflow of water then it returns much higher</a:t>
            </a:r>
          </a:p>
          <a:p>
            <a:pPr marL="514350" indent="-514350" eaLnBrk="1" hangingPunct="1">
              <a:buFont typeface="+mj-lt"/>
              <a:buAutoNum type="romanLcPeriod"/>
              <a:defRPr/>
            </a:pPr>
            <a:endParaRPr lang="en-US" sz="2400" dirty="0">
              <a:latin typeface="Comic Sans MS" pitchFamily="66" charset="0"/>
            </a:endParaRPr>
          </a:p>
          <a:p>
            <a:pPr marL="514350" indent="-514350" eaLnBrk="1" hangingPunct="1">
              <a:buFont typeface="+mj-lt"/>
              <a:buAutoNum type="romanLcPeriod"/>
              <a:defRPr/>
            </a:pPr>
            <a:endParaRPr lang="en-US" sz="2400" dirty="0">
              <a:latin typeface="Comic Sans MS" pitchFamily="66" charset="0"/>
            </a:endParaRPr>
          </a:p>
        </p:txBody>
      </p:sp>
      <p:pic>
        <p:nvPicPr>
          <p:cNvPr id="34820" name="Picture 4" descr="j018522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64167"/>
            <a:ext cx="5343267" cy="489383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ppt_w</p:attrName>
                                        </p:attrNameLst>
                                      </p:cBhvr>
                                      <p:tavLst>
                                        <p:tav tm="0">
                                          <p:val>
                                            <p:fltVal val="0"/>
                                          </p:val>
                                        </p:tav>
                                        <p:tav tm="100000">
                                          <p:val>
                                            <p:strVal val="#ppt_w"/>
                                          </p:val>
                                        </p:tav>
                                      </p:tavLst>
                                    </p:anim>
                                    <p:anim calcmode="lin" valueType="num">
                                      <p:cBhvr>
                                        <p:cTn id="8" dur="500" fill="hold"/>
                                        <p:tgtEl>
                                          <p:spTgt spid="77826"/>
                                        </p:tgtEl>
                                        <p:attrNameLst>
                                          <p:attrName>ppt_h</p:attrName>
                                        </p:attrNameLst>
                                      </p:cBhvr>
                                      <p:tavLst>
                                        <p:tav tm="0">
                                          <p:val>
                                            <p:fltVal val="0"/>
                                          </p:val>
                                        </p:tav>
                                        <p:tav tm="100000">
                                          <p:val>
                                            <p:strVal val="#ppt_h"/>
                                          </p:val>
                                        </p:tav>
                                      </p:tavLst>
                                    </p:anim>
                                    <p:anim calcmode="lin" valueType="num">
                                      <p:cBhvr>
                                        <p:cTn id="9" dur="500" fill="hold"/>
                                        <p:tgtEl>
                                          <p:spTgt spid="77826"/>
                                        </p:tgtEl>
                                        <p:attrNameLst>
                                          <p:attrName>style.rotation</p:attrName>
                                        </p:attrNameLst>
                                      </p:cBhvr>
                                      <p:tavLst>
                                        <p:tav tm="0">
                                          <p:val>
                                            <p:fltVal val="360"/>
                                          </p:val>
                                        </p:tav>
                                        <p:tav tm="100000">
                                          <p:val>
                                            <p:fltVal val="0"/>
                                          </p:val>
                                        </p:tav>
                                      </p:tavLst>
                                    </p:anim>
                                    <p:animEffect transition="in" filter="fade">
                                      <p:cBhvr>
                                        <p:cTn id="10" dur="500"/>
                                        <p:tgtEl>
                                          <p:spTgt spid="778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7827">
                                            <p:txEl>
                                              <p:pRg st="0" end="0"/>
                                            </p:txEl>
                                          </p:spTgt>
                                        </p:tgtEl>
                                        <p:attrNameLst>
                                          <p:attrName>style.visibility</p:attrName>
                                        </p:attrNameLst>
                                      </p:cBhvr>
                                      <p:to>
                                        <p:strVal val="visible"/>
                                      </p:to>
                                    </p:set>
                                    <p:anim calcmode="lin" valueType="num">
                                      <p:cBhvr>
                                        <p:cTn id="15"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78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78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7782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7827">
                                            <p:txEl>
                                              <p:pRg st="1" end="1"/>
                                            </p:txEl>
                                          </p:spTgt>
                                        </p:tgtEl>
                                        <p:attrNameLst>
                                          <p:attrName>style.visibility</p:attrName>
                                        </p:attrNameLst>
                                      </p:cBhvr>
                                      <p:to>
                                        <p:strVal val="visible"/>
                                      </p:to>
                                    </p:set>
                                    <p:anim calcmode="lin" valueType="num">
                                      <p:cBhvr>
                                        <p:cTn id="23"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78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778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7782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7827">
                                            <p:txEl>
                                              <p:pRg st="2" end="2"/>
                                            </p:txEl>
                                          </p:spTgt>
                                        </p:tgtEl>
                                        <p:attrNameLst>
                                          <p:attrName>style.visibility</p:attrName>
                                        </p:attrNameLst>
                                      </p:cBhvr>
                                      <p:to>
                                        <p:strVal val="visible"/>
                                      </p:to>
                                    </p:set>
                                    <p:anim calcmode="lin" valueType="num">
                                      <p:cBhvr>
                                        <p:cTn id="31"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782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7782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981200" y="152400"/>
            <a:ext cx="9906000" cy="762000"/>
          </a:xfrm>
        </p:spPr>
        <p:txBody>
          <a:bodyPr/>
          <a:lstStyle/>
          <a:p>
            <a:pPr algn="ctr" eaLnBrk="1" hangingPunct="1">
              <a:defRPr/>
            </a:pPr>
            <a:r>
              <a:rPr lang="en-US" sz="3600" dirty="0" smtClean="0">
                <a:latin typeface="Comic Sans MS" pitchFamily="66" charset="0"/>
              </a:rPr>
              <a:t>Tsunamis </a:t>
            </a:r>
            <a:r>
              <a:rPr lang="en-US" sz="3600" dirty="0">
                <a:latin typeface="Comic Sans MS" pitchFamily="66" charset="0"/>
              </a:rPr>
              <a:t>are very long, fast moving waves!</a:t>
            </a:r>
          </a:p>
        </p:txBody>
      </p:sp>
      <p:sp>
        <p:nvSpPr>
          <p:cNvPr id="78851" name="Rectangle 3"/>
          <p:cNvSpPr>
            <a:spLocks noGrp="1" noChangeArrowheads="1"/>
          </p:cNvSpPr>
          <p:nvPr>
            <p:ph type="body" sz="half" idx="2"/>
          </p:nvPr>
        </p:nvSpPr>
        <p:spPr>
          <a:xfrm>
            <a:off x="0" y="5486400"/>
            <a:ext cx="12192000" cy="1371600"/>
          </a:xfrm>
        </p:spPr>
        <p:txBody>
          <a:bodyPr/>
          <a:lstStyle/>
          <a:p>
            <a:pPr eaLnBrk="1" hangingPunct="1">
              <a:defRPr/>
            </a:pPr>
            <a:r>
              <a:rPr lang="en-US" sz="3600" dirty="0">
                <a:latin typeface="Comic Sans MS" pitchFamily="66" charset="0"/>
              </a:rPr>
              <a:t>They can have wavelengths of </a:t>
            </a:r>
            <a:r>
              <a:rPr lang="en-US" sz="3600" dirty="0">
                <a:solidFill>
                  <a:schemeClr val="accent2">
                    <a:lumMod val="60000"/>
                    <a:lumOff val="40000"/>
                  </a:schemeClr>
                </a:solidFill>
                <a:latin typeface="Comic Sans MS" pitchFamily="66" charset="0"/>
              </a:rPr>
              <a:t>150</a:t>
            </a:r>
            <a:r>
              <a:rPr lang="en-US" sz="3600" dirty="0">
                <a:latin typeface="Comic Sans MS" pitchFamily="66" charset="0"/>
              </a:rPr>
              <a:t> </a:t>
            </a:r>
            <a:r>
              <a:rPr lang="en-US" sz="3600" dirty="0">
                <a:solidFill>
                  <a:schemeClr val="accent2">
                    <a:lumMod val="60000"/>
                    <a:lumOff val="40000"/>
                  </a:schemeClr>
                </a:solidFill>
                <a:latin typeface="Comic Sans MS" pitchFamily="66" charset="0"/>
              </a:rPr>
              <a:t>miles</a:t>
            </a:r>
            <a:r>
              <a:rPr lang="en-US" sz="3600" dirty="0">
                <a:latin typeface="Comic Sans MS" pitchFamily="66" charset="0"/>
              </a:rPr>
              <a:t>, wave heights of </a:t>
            </a:r>
            <a:r>
              <a:rPr lang="en-US" sz="3600" dirty="0">
                <a:solidFill>
                  <a:schemeClr val="accent2">
                    <a:lumMod val="60000"/>
                    <a:lumOff val="40000"/>
                  </a:schemeClr>
                </a:solidFill>
                <a:latin typeface="Comic Sans MS" pitchFamily="66" charset="0"/>
              </a:rPr>
              <a:t>100 ft</a:t>
            </a:r>
            <a:r>
              <a:rPr lang="en-US" sz="3600" dirty="0">
                <a:latin typeface="Comic Sans MS" pitchFamily="66" charset="0"/>
              </a:rPr>
              <a:t> and move as fast as </a:t>
            </a:r>
            <a:r>
              <a:rPr lang="en-US" sz="3600" dirty="0">
                <a:solidFill>
                  <a:schemeClr val="accent2">
                    <a:lumMod val="60000"/>
                    <a:lumOff val="40000"/>
                  </a:schemeClr>
                </a:solidFill>
                <a:latin typeface="Comic Sans MS" pitchFamily="66" charset="0"/>
              </a:rPr>
              <a:t>450 mph</a:t>
            </a:r>
            <a:r>
              <a:rPr lang="en-US" sz="3600" dirty="0">
                <a:latin typeface="Comic Sans MS" pitchFamily="66" charset="0"/>
              </a:rPr>
              <a:t> (jet speed!).</a:t>
            </a:r>
          </a:p>
          <a:p>
            <a:pPr eaLnBrk="1" hangingPunct="1">
              <a:defRPr/>
            </a:pPr>
            <a:endParaRPr lang="en-US" sz="3600" dirty="0">
              <a:latin typeface="Comic Sans MS" pitchFamily="66" charset="0"/>
            </a:endParaRPr>
          </a:p>
        </p:txBody>
      </p:sp>
      <p:pic>
        <p:nvPicPr>
          <p:cNvPr id="35844" name="Picture 6" descr="OceansM_Tsunamis_sx6770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072" y="1066800"/>
            <a:ext cx="953570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
                                          </p:val>
                                        </p:tav>
                                        <p:tav tm="100000">
                                          <p:val>
                                            <p:strVal val="#ppt_w"/>
                                          </p:val>
                                        </p:tav>
                                      </p:tavLst>
                                    </p:anim>
                                    <p:anim calcmode="lin" valueType="num">
                                      <p:cBhvr>
                                        <p:cTn id="8" dur="500" fill="hold"/>
                                        <p:tgtEl>
                                          <p:spTgt spid="78850"/>
                                        </p:tgtEl>
                                        <p:attrNameLst>
                                          <p:attrName>ppt_h</p:attrName>
                                        </p:attrNameLst>
                                      </p:cBhvr>
                                      <p:tavLst>
                                        <p:tav tm="0">
                                          <p:val>
                                            <p:fltVal val="0"/>
                                          </p:val>
                                        </p:tav>
                                        <p:tav tm="100000">
                                          <p:val>
                                            <p:strVal val="#ppt_h"/>
                                          </p:val>
                                        </p:tav>
                                      </p:tavLst>
                                    </p:anim>
                                    <p:anim calcmode="lin" valueType="num">
                                      <p:cBhvr>
                                        <p:cTn id="9" dur="500" fill="hold"/>
                                        <p:tgtEl>
                                          <p:spTgt spid="78850"/>
                                        </p:tgtEl>
                                        <p:attrNameLst>
                                          <p:attrName>style.rotation</p:attrName>
                                        </p:attrNameLst>
                                      </p:cBhvr>
                                      <p:tavLst>
                                        <p:tav tm="0">
                                          <p:val>
                                            <p:fltVal val="360"/>
                                          </p:val>
                                        </p:tav>
                                        <p:tav tm="100000">
                                          <p:val>
                                            <p:fltVal val="0"/>
                                          </p:val>
                                        </p:tav>
                                      </p:tavLst>
                                    </p:anim>
                                    <p:animEffect transition="in" filter="fade">
                                      <p:cBhvr>
                                        <p:cTn id="10" dur="500"/>
                                        <p:tgtEl>
                                          <p:spTgt spid="788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8851">
                                            <p:txEl>
                                              <p:pRg st="0" end="0"/>
                                            </p:txEl>
                                          </p:spTgt>
                                        </p:tgtEl>
                                        <p:attrNameLst>
                                          <p:attrName>style.visibility</p:attrName>
                                        </p:attrNameLst>
                                      </p:cBhvr>
                                      <p:to>
                                        <p:strVal val="visible"/>
                                      </p:to>
                                    </p:set>
                                    <p:anim calcmode="lin" valueType="num">
                                      <p:cBhvr>
                                        <p:cTn id="15"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88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88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1"/>
            <a:ext cx="12115800" cy="6019800"/>
          </a:xfrm>
        </p:spPr>
        <p:txBody>
          <a:bodyPr>
            <a:normAutofit fontScale="92500" lnSpcReduction="10000"/>
          </a:bodyPr>
          <a:lstStyle/>
          <a:p>
            <a:pPr marL="514350" indent="-514350">
              <a:buNone/>
              <a:defRPr/>
            </a:pPr>
            <a:r>
              <a:rPr lang="en-US" b="1" dirty="0" smtClean="0">
                <a:latin typeface="Comic Sans MS" pitchFamily="66" charset="0"/>
                <a:cs typeface="Calibri" pitchFamily="34" charset="0"/>
              </a:rPr>
              <a:t>1.  </a:t>
            </a:r>
            <a:r>
              <a:rPr lang="en-US" b="1" dirty="0" smtClean="0">
                <a:solidFill>
                  <a:srgbClr val="FFFF00"/>
                </a:solidFill>
                <a:latin typeface="Comic Sans MS" pitchFamily="66" charset="0"/>
                <a:cs typeface="Calibri" pitchFamily="34" charset="0"/>
              </a:rPr>
              <a:t>Surface Currents</a:t>
            </a:r>
          </a:p>
          <a:p>
            <a:pPr marL="914400" lvl="1" indent="-514350">
              <a:buFont typeface="+mj-lt"/>
              <a:buAutoNum type="alphaLcPeriod"/>
              <a:defRPr/>
            </a:pPr>
            <a:r>
              <a:rPr lang="en-US" b="1" dirty="0" smtClean="0">
                <a:latin typeface="Comic Sans MS" pitchFamily="66" charset="0"/>
                <a:cs typeface="Calibri" pitchFamily="34" charset="0"/>
              </a:rPr>
              <a:t>Horizontal movements of ocean water caused by wind and occurring at or near the ocean’s surface are called </a:t>
            </a:r>
            <a:r>
              <a:rPr lang="en-US" b="1" u="sng" dirty="0" smtClean="0">
                <a:solidFill>
                  <a:srgbClr val="FF00FF"/>
                </a:solidFill>
                <a:latin typeface="Comic Sans MS" pitchFamily="66" charset="0"/>
                <a:cs typeface="Calibri" pitchFamily="34" charset="0"/>
              </a:rPr>
              <a:t>surface currents</a:t>
            </a:r>
            <a:r>
              <a:rPr lang="en-US" b="1" dirty="0" smtClean="0">
                <a:latin typeface="Comic Sans MS" pitchFamily="66" charset="0"/>
                <a:cs typeface="Calibri" pitchFamily="34" charset="0"/>
              </a:rPr>
              <a:t>.</a:t>
            </a:r>
          </a:p>
          <a:p>
            <a:pPr marL="914400" lvl="1" indent="-514350">
              <a:buFont typeface="+mj-lt"/>
              <a:buAutoNum type="alphaLcPeriod"/>
              <a:defRPr/>
            </a:pPr>
            <a:r>
              <a:rPr lang="en-US" b="1" dirty="0" smtClean="0">
                <a:latin typeface="Comic Sans MS" pitchFamily="66" charset="0"/>
                <a:cs typeface="Calibri" pitchFamily="34" charset="0"/>
              </a:rPr>
              <a:t>Can reach depths of several hundred meters and lengths of several thousand kilometers.</a:t>
            </a:r>
          </a:p>
          <a:p>
            <a:pPr marL="914400" lvl="1" indent="-514350">
              <a:buFont typeface="+mj-lt"/>
              <a:buAutoNum type="alphaLcPeriod"/>
              <a:defRPr/>
            </a:pPr>
            <a:r>
              <a:rPr lang="en-US" b="1" dirty="0" smtClean="0">
                <a:latin typeface="Comic Sans MS" pitchFamily="66" charset="0"/>
                <a:cs typeface="Calibri" pitchFamily="34" charset="0"/>
              </a:rPr>
              <a:t>The </a:t>
            </a:r>
            <a:r>
              <a:rPr lang="en-US" b="1" i="1" u="sng" dirty="0" smtClean="0">
                <a:solidFill>
                  <a:srgbClr val="FFFF00"/>
                </a:solidFill>
                <a:latin typeface="Comic Sans MS" pitchFamily="66" charset="0"/>
                <a:cs typeface="Calibri" pitchFamily="34" charset="0"/>
              </a:rPr>
              <a:t>Gulf Stream </a:t>
            </a:r>
            <a:r>
              <a:rPr lang="en-US" b="1" dirty="0" smtClean="0">
                <a:latin typeface="Comic Sans MS" pitchFamily="66" charset="0"/>
                <a:cs typeface="Calibri" pitchFamily="34" charset="0"/>
              </a:rPr>
              <a:t>is one of the longest surface currents, transporting 25 times more water than all the rivers in the world combined. Moderates temperatures in the British Isles and Western Europe</a:t>
            </a:r>
          </a:p>
          <a:p>
            <a:pPr marL="914400" lvl="1" indent="-514350">
              <a:buFont typeface="+mj-lt"/>
              <a:buAutoNum type="alphaLcPeriod"/>
              <a:defRPr/>
            </a:pPr>
            <a:r>
              <a:rPr lang="en-US" b="1" dirty="0" smtClean="0">
                <a:latin typeface="Comic Sans MS" pitchFamily="66" charset="0"/>
                <a:cs typeface="Calibri" pitchFamily="34" charset="0"/>
              </a:rPr>
              <a:t>Controlled by 3 factors:</a:t>
            </a:r>
          </a:p>
          <a:p>
            <a:pPr lvl="4">
              <a:defRPr/>
            </a:pPr>
            <a:endParaRPr lang="en-US" sz="200" b="1" dirty="0">
              <a:latin typeface="Comic Sans MS" pitchFamily="66" charset="0"/>
              <a:cs typeface="Calibri" pitchFamily="34" charset="0"/>
            </a:endParaRPr>
          </a:p>
          <a:p>
            <a:pPr lvl="4">
              <a:defRPr/>
            </a:pPr>
            <a:r>
              <a:rPr lang="en-US" sz="2400" b="1" dirty="0">
                <a:solidFill>
                  <a:schemeClr val="accent2">
                    <a:lumMod val="60000"/>
                    <a:lumOff val="40000"/>
                  </a:schemeClr>
                </a:solidFill>
                <a:latin typeface="Comic Sans MS" pitchFamily="66" charset="0"/>
                <a:cs typeface="Calibri" pitchFamily="34" charset="0"/>
              </a:rPr>
              <a:t>Global winds</a:t>
            </a:r>
          </a:p>
          <a:p>
            <a:pPr lvl="4">
              <a:defRPr/>
            </a:pPr>
            <a:endParaRPr lang="en-US" sz="2400" b="1" dirty="0">
              <a:solidFill>
                <a:srgbClr val="00B050"/>
              </a:solidFill>
              <a:latin typeface="Comic Sans MS" pitchFamily="66" charset="0"/>
              <a:cs typeface="Calibri" pitchFamily="34" charset="0"/>
            </a:endParaRPr>
          </a:p>
          <a:p>
            <a:pPr lvl="4">
              <a:defRPr/>
            </a:pPr>
            <a:r>
              <a:rPr lang="en-US" sz="2400" b="1" dirty="0">
                <a:solidFill>
                  <a:srgbClr val="00FFFF"/>
                </a:solidFill>
                <a:latin typeface="Comic Sans MS" pitchFamily="66" charset="0"/>
                <a:cs typeface="Calibri" pitchFamily="34" charset="0"/>
              </a:rPr>
              <a:t>Continental barriers</a:t>
            </a:r>
          </a:p>
          <a:p>
            <a:pPr lvl="4">
              <a:defRPr/>
            </a:pPr>
            <a:endParaRPr lang="en-US" sz="2400" b="1" dirty="0">
              <a:latin typeface="Comic Sans MS" pitchFamily="66" charset="0"/>
              <a:cs typeface="Calibri" pitchFamily="34" charset="0"/>
            </a:endParaRPr>
          </a:p>
          <a:p>
            <a:pPr lvl="4">
              <a:defRPr/>
            </a:pPr>
            <a:r>
              <a:rPr lang="en-US" sz="2400" b="1" dirty="0" err="1">
                <a:solidFill>
                  <a:srgbClr val="FFC000"/>
                </a:solidFill>
                <a:latin typeface="Comic Sans MS" pitchFamily="66" charset="0"/>
                <a:cs typeface="Calibri" pitchFamily="34" charset="0"/>
              </a:rPr>
              <a:t>Coriolis</a:t>
            </a:r>
            <a:r>
              <a:rPr lang="en-US" sz="2400" b="1" dirty="0">
                <a:solidFill>
                  <a:srgbClr val="FFC000"/>
                </a:solidFill>
                <a:latin typeface="Comic Sans MS" pitchFamily="66" charset="0"/>
                <a:cs typeface="Calibri" pitchFamily="34" charset="0"/>
              </a:rPr>
              <a:t> Effect</a:t>
            </a:r>
          </a:p>
        </p:txBody>
      </p:sp>
      <p:sp>
        <p:nvSpPr>
          <p:cNvPr id="3" name="Title 2"/>
          <p:cNvSpPr>
            <a:spLocks noGrp="1"/>
          </p:cNvSpPr>
          <p:nvPr>
            <p:ph type="title"/>
          </p:nvPr>
        </p:nvSpPr>
        <p:spPr>
          <a:xfrm>
            <a:off x="533400" y="0"/>
            <a:ext cx="9601200" cy="838200"/>
          </a:xfrm>
        </p:spPr>
        <p:txBody>
          <a:bodyPr/>
          <a:lstStyle/>
          <a:p>
            <a:pPr>
              <a:defRPr/>
            </a:pPr>
            <a:r>
              <a:rPr lang="en-US" dirty="0" smtClean="0">
                <a:latin typeface="Comic Sans MS" pitchFamily="66" charset="0"/>
              </a:rPr>
              <a:t>D. Three Main Types</a:t>
            </a:r>
            <a:endParaRPr lang="en-US" dirty="0">
              <a:latin typeface="Comic Sans MS" pitchFamily="66" charset="0"/>
            </a:endParaRPr>
          </a:p>
        </p:txBody>
      </p:sp>
      <p:pic>
        <p:nvPicPr>
          <p:cNvPr id="14338" name="Picture 2" descr="http://www.geomorphology.org.uk/pages/education/alevel/coldenvirons/Gulf%20Stream%20Map%2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27598"/>
            <a:ext cx="3733800" cy="28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14338"/>
                                        </p:tgtEl>
                                        <p:attrNameLst>
                                          <p:attrName>style.visibility</p:attrName>
                                        </p:attrNameLst>
                                      </p:cBhvr>
                                      <p:to>
                                        <p:strVal val="visible"/>
                                      </p:to>
                                    </p:set>
                                    <p:anim calcmode="lin" valueType="num">
                                      <p:cBhvr>
                                        <p:cTn id="30" dur="1000" fill="hold"/>
                                        <p:tgtEl>
                                          <p:spTgt spid="14338"/>
                                        </p:tgtEl>
                                        <p:attrNameLst>
                                          <p:attrName>ppt_w</p:attrName>
                                        </p:attrNameLst>
                                      </p:cBhvr>
                                      <p:tavLst>
                                        <p:tav tm="0">
                                          <p:val>
                                            <p:fltVal val="0"/>
                                          </p:val>
                                        </p:tav>
                                        <p:tav tm="100000">
                                          <p:val>
                                            <p:strVal val="#ppt_w"/>
                                          </p:val>
                                        </p:tav>
                                      </p:tavLst>
                                    </p:anim>
                                    <p:anim calcmode="lin" valueType="num">
                                      <p:cBhvr>
                                        <p:cTn id="31" dur="1000" fill="hold"/>
                                        <p:tgtEl>
                                          <p:spTgt spid="14338"/>
                                        </p:tgtEl>
                                        <p:attrNameLst>
                                          <p:attrName>ppt_h</p:attrName>
                                        </p:attrNameLst>
                                      </p:cBhvr>
                                      <p:tavLst>
                                        <p:tav tm="0">
                                          <p:val>
                                            <p:fltVal val="0"/>
                                          </p:val>
                                        </p:tav>
                                        <p:tav tm="100000">
                                          <p:val>
                                            <p:strVal val="#ppt_h"/>
                                          </p:val>
                                        </p:tav>
                                      </p:tavLst>
                                    </p:anim>
                                    <p:anim calcmode="lin" valueType="num">
                                      <p:cBhvr>
                                        <p:cTn id="32" dur="1000" fill="hold"/>
                                        <p:tgtEl>
                                          <p:spTgt spid="14338"/>
                                        </p:tgtEl>
                                        <p:attrNameLst>
                                          <p:attrName>style.rotation</p:attrName>
                                        </p:attrNameLst>
                                      </p:cBhvr>
                                      <p:tavLst>
                                        <p:tav tm="0">
                                          <p:val>
                                            <p:fltVal val="90"/>
                                          </p:val>
                                        </p:tav>
                                        <p:tav tm="100000">
                                          <p:val>
                                            <p:fltVal val="0"/>
                                          </p:val>
                                        </p:tav>
                                      </p:tavLst>
                                    </p:anim>
                                    <p:animEffect transition="in" filter="fade">
                                      <p:cBhvr>
                                        <p:cTn id="33" dur="1000"/>
                                        <p:tgtEl>
                                          <p:spTgt spid="1433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dissolve">
                                      <p:cBhvr>
                                        <p:cTn id="38" dur="500"/>
                                        <p:tgtEl>
                                          <p:spTgt spid="2">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dissolve">
                                      <p:cBhvr>
                                        <p:cTn id="43" dur="500"/>
                                        <p:tgtEl>
                                          <p:spTgt spid="2">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dissolve">
                                      <p:cBhvr>
                                        <p:cTn id="4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4500" y="2371053"/>
            <a:ext cx="6667500" cy="4467225"/>
          </a:xfrm>
          <a:prstGeom prst="rect">
            <a:avLst/>
          </a:prstGeom>
        </p:spPr>
      </p:pic>
      <p:pic>
        <p:nvPicPr>
          <p:cNvPr id="3" name="Picture 2"/>
          <p:cNvPicPr>
            <a:picLocks noChangeAspect="1"/>
          </p:cNvPicPr>
          <p:nvPr/>
        </p:nvPicPr>
        <p:blipFill>
          <a:blip r:embed="rId3"/>
          <a:stretch>
            <a:fillRect/>
          </a:stretch>
        </p:blipFill>
        <p:spPr>
          <a:xfrm>
            <a:off x="-18826" y="0"/>
            <a:ext cx="7143750" cy="4210050"/>
          </a:xfrm>
          <a:prstGeom prst="rect">
            <a:avLst/>
          </a:prstGeom>
        </p:spPr>
      </p:pic>
      <p:pic>
        <p:nvPicPr>
          <p:cNvPr id="5" name="Picture 4"/>
          <p:cNvPicPr>
            <a:picLocks noChangeAspect="1"/>
          </p:cNvPicPr>
          <p:nvPr/>
        </p:nvPicPr>
        <p:blipFill>
          <a:blip r:embed="rId4"/>
          <a:stretch>
            <a:fillRect/>
          </a:stretch>
        </p:blipFill>
        <p:spPr>
          <a:xfrm>
            <a:off x="0" y="4250279"/>
            <a:ext cx="4572000" cy="2619375"/>
          </a:xfrm>
          <a:prstGeom prst="rect">
            <a:avLst/>
          </a:prstGeom>
        </p:spPr>
      </p:pic>
      <p:pic>
        <p:nvPicPr>
          <p:cNvPr id="6" name="Picture 5"/>
          <p:cNvPicPr>
            <a:picLocks noChangeAspect="1"/>
          </p:cNvPicPr>
          <p:nvPr/>
        </p:nvPicPr>
        <p:blipFill rotWithShape="1">
          <a:blip r:embed="rId5"/>
          <a:srcRect t="16666" b="8667"/>
          <a:stretch/>
        </p:blipFill>
        <p:spPr>
          <a:xfrm>
            <a:off x="7124924" y="8965"/>
            <a:ext cx="5067076" cy="283756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76200"/>
            <a:ext cx="5562600" cy="2209800"/>
          </a:xfrm>
        </p:spPr>
        <p:txBody>
          <a:bodyPr/>
          <a:lstStyle/>
          <a:p>
            <a:pPr marL="742950" indent="-742950" eaLnBrk="1" hangingPunct="1">
              <a:defRPr/>
            </a:pPr>
            <a:r>
              <a:rPr lang="en-US" dirty="0" smtClean="0">
                <a:latin typeface="Comic Sans MS" pitchFamily="66" charset="0"/>
              </a:rPr>
              <a:t>Gravitational force of the Moon and Sun creates </a:t>
            </a:r>
            <a:r>
              <a:rPr lang="en-US" dirty="0" smtClean="0">
                <a:solidFill>
                  <a:srgbClr val="FF0000"/>
                </a:solidFill>
                <a:latin typeface="Comic Sans MS" pitchFamily="66" charset="0"/>
              </a:rPr>
              <a:t>tides</a:t>
            </a:r>
            <a:endParaRPr lang="en-US" dirty="0">
              <a:solidFill>
                <a:srgbClr val="FF0000"/>
              </a:solidFill>
              <a:latin typeface="Comic Sans MS" pitchFamily="66" charset="0"/>
            </a:endParaRPr>
          </a:p>
        </p:txBody>
      </p:sp>
      <p:sp>
        <p:nvSpPr>
          <p:cNvPr id="5" name="Rectangle 3"/>
          <p:cNvSpPr txBox="1">
            <a:spLocks noChangeArrowheads="1"/>
          </p:cNvSpPr>
          <p:nvPr/>
        </p:nvSpPr>
        <p:spPr bwMode="auto">
          <a:xfrm>
            <a:off x="495300" y="3810000"/>
            <a:ext cx="11353800" cy="2895600"/>
          </a:xfrm>
          <a:prstGeom prst="rect">
            <a:avLst/>
          </a:prstGeom>
          <a:noFill/>
          <a:ln w="9525">
            <a:noFill/>
            <a:miter lim="800000"/>
            <a:headEnd/>
            <a:tailEnd/>
          </a:ln>
          <a:effectLst/>
        </p:spPr>
        <p:txBody>
          <a:bodyPr/>
          <a:lstStyle/>
          <a:p>
            <a:pPr marL="857250" indent="-857250">
              <a:lnSpc>
                <a:spcPct val="90000"/>
              </a:lnSpc>
              <a:spcBef>
                <a:spcPct val="20000"/>
              </a:spcBef>
              <a:buClr>
                <a:schemeClr val="hlink"/>
              </a:buClr>
              <a:buSzPct val="120000"/>
              <a:buFont typeface="+mj-lt"/>
              <a:buAutoNum type="romanLcPeriod"/>
              <a:defRPr/>
            </a:pPr>
            <a:r>
              <a:rPr lang="en-US" sz="3600" kern="0" dirty="0">
                <a:effectLst>
                  <a:outerShdw blurRad="38100" dist="38100" dir="2700000" algn="tl">
                    <a:srgbClr val="000000"/>
                  </a:outerShdw>
                </a:effectLst>
                <a:latin typeface="Comic Sans MS" pitchFamily="66" charset="0"/>
                <a:cs typeface="+mn-cs"/>
              </a:rPr>
              <a:t>The rise and fall in sea level is called a </a:t>
            </a:r>
            <a:r>
              <a:rPr lang="en-US" sz="3600" kern="0" dirty="0" smtClean="0">
                <a:solidFill>
                  <a:srgbClr val="FFFF00"/>
                </a:solidFill>
                <a:effectLst>
                  <a:outerShdw blurRad="38100" dist="38100" dir="2700000" algn="tl">
                    <a:srgbClr val="000000"/>
                  </a:outerShdw>
                </a:effectLst>
                <a:latin typeface="Comic Sans MS" pitchFamily="66" charset="0"/>
                <a:cs typeface="+mn-cs"/>
              </a:rPr>
              <a:t>tide</a:t>
            </a:r>
            <a:r>
              <a:rPr lang="en-US" sz="3600" kern="0" dirty="0" smtClean="0">
                <a:effectLst>
                  <a:outerShdw blurRad="38100" dist="38100" dir="2700000" algn="tl">
                    <a:srgbClr val="000000"/>
                  </a:outerShdw>
                </a:effectLst>
                <a:latin typeface="Comic Sans MS" pitchFamily="66" charset="0"/>
                <a:cs typeface="+mn-cs"/>
              </a:rPr>
              <a:t>.</a:t>
            </a:r>
          </a:p>
          <a:p>
            <a:pPr marL="857250" indent="-857250">
              <a:lnSpc>
                <a:spcPct val="90000"/>
              </a:lnSpc>
              <a:spcBef>
                <a:spcPct val="20000"/>
              </a:spcBef>
              <a:buClr>
                <a:schemeClr val="hlink"/>
              </a:buClr>
              <a:buSzPct val="120000"/>
              <a:buFont typeface="+mj-lt"/>
              <a:buAutoNum type="romanLcPeriod"/>
              <a:defRPr/>
            </a:pPr>
            <a:r>
              <a:rPr lang="en-US" sz="3600" kern="0" dirty="0" smtClean="0">
                <a:effectLst>
                  <a:outerShdw blurRad="38100" dist="38100" dir="2700000" algn="tl">
                    <a:srgbClr val="000000"/>
                  </a:outerShdw>
                </a:effectLst>
                <a:latin typeface="Comic Sans MS" pitchFamily="66" charset="0"/>
                <a:cs typeface="+mn-cs"/>
              </a:rPr>
              <a:t>One low-tide/high-tide cycle takes about 12 </a:t>
            </a:r>
            <a:r>
              <a:rPr lang="en-US" sz="3600" kern="0" dirty="0" err="1" smtClean="0">
                <a:effectLst>
                  <a:outerShdw blurRad="38100" dist="38100" dir="2700000" algn="tl">
                    <a:srgbClr val="000000"/>
                  </a:outerShdw>
                </a:effectLst>
                <a:latin typeface="Comic Sans MS" pitchFamily="66" charset="0"/>
                <a:cs typeface="+mn-cs"/>
              </a:rPr>
              <a:t>hrs</a:t>
            </a:r>
            <a:r>
              <a:rPr lang="en-US" sz="3600" kern="0" dirty="0" smtClean="0">
                <a:effectLst>
                  <a:outerShdw blurRad="38100" dist="38100" dir="2700000" algn="tl">
                    <a:srgbClr val="000000"/>
                  </a:outerShdw>
                </a:effectLst>
                <a:latin typeface="Comic Sans MS" pitchFamily="66" charset="0"/>
                <a:cs typeface="+mn-cs"/>
              </a:rPr>
              <a:t> and 25 min.</a:t>
            </a:r>
          </a:p>
          <a:p>
            <a:pPr marL="857250" indent="-857250">
              <a:lnSpc>
                <a:spcPct val="90000"/>
              </a:lnSpc>
              <a:spcBef>
                <a:spcPct val="20000"/>
              </a:spcBef>
              <a:buClr>
                <a:schemeClr val="hlink"/>
              </a:buClr>
              <a:buSzPct val="120000"/>
              <a:buFont typeface="+mj-lt"/>
              <a:buAutoNum type="romanLcPeriod"/>
              <a:defRPr/>
            </a:pPr>
            <a:r>
              <a:rPr lang="en-US" sz="3600" b="1" u="sng" kern="0" dirty="0" smtClean="0">
                <a:solidFill>
                  <a:schemeClr val="accent2">
                    <a:lumMod val="60000"/>
                    <a:lumOff val="40000"/>
                  </a:schemeClr>
                </a:solidFill>
                <a:effectLst>
                  <a:outerShdw blurRad="38100" dist="38100" dir="2700000" algn="tl">
                    <a:srgbClr val="000000"/>
                  </a:outerShdw>
                </a:effectLst>
                <a:latin typeface="Comic Sans MS" pitchFamily="66" charset="0"/>
                <a:cs typeface="+mn-cs"/>
              </a:rPr>
              <a:t>Tidal </a:t>
            </a:r>
            <a:r>
              <a:rPr lang="en-US" sz="3600" b="1" u="sng" kern="0" dirty="0">
                <a:solidFill>
                  <a:schemeClr val="accent2">
                    <a:lumMod val="60000"/>
                    <a:lumOff val="40000"/>
                  </a:schemeClr>
                </a:solidFill>
                <a:effectLst>
                  <a:outerShdw blurRad="38100" dist="38100" dir="2700000" algn="tl">
                    <a:srgbClr val="000000"/>
                  </a:outerShdw>
                </a:effectLst>
                <a:latin typeface="Comic Sans MS" pitchFamily="66" charset="0"/>
                <a:cs typeface="+mn-cs"/>
              </a:rPr>
              <a:t>range </a:t>
            </a:r>
            <a:r>
              <a:rPr lang="en-US" sz="3600" kern="0" dirty="0">
                <a:effectLst>
                  <a:outerShdw blurRad="38100" dist="38100" dir="2700000" algn="tl">
                    <a:srgbClr val="000000"/>
                  </a:outerShdw>
                </a:effectLst>
                <a:latin typeface="Comic Sans MS" pitchFamily="66" charset="0"/>
                <a:cs typeface="+mn-cs"/>
              </a:rPr>
              <a:t>is the </a:t>
            </a:r>
            <a:r>
              <a:rPr lang="en-US" sz="3600" kern="0" dirty="0">
                <a:solidFill>
                  <a:srgbClr val="FFFF00"/>
                </a:solidFill>
                <a:effectLst>
                  <a:outerShdw blurRad="38100" dist="38100" dir="2700000" algn="tl">
                    <a:srgbClr val="000000"/>
                  </a:outerShdw>
                </a:effectLst>
                <a:latin typeface="Comic Sans MS" pitchFamily="66" charset="0"/>
                <a:cs typeface="+mn-cs"/>
              </a:rPr>
              <a:t>difference in ocean level</a:t>
            </a:r>
            <a:r>
              <a:rPr lang="en-US" sz="3600" kern="0" dirty="0">
                <a:effectLst>
                  <a:outerShdw blurRad="38100" dist="38100" dir="2700000" algn="tl">
                    <a:srgbClr val="000000"/>
                  </a:outerShdw>
                </a:effectLst>
                <a:latin typeface="Comic Sans MS" pitchFamily="66" charset="0"/>
                <a:cs typeface="+mn-cs"/>
              </a:rPr>
              <a:t> between high-tide and low-tide</a:t>
            </a:r>
            <a:endParaRPr lang="en-US" sz="4400" b="1" kern="0" dirty="0">
              <a:effectLst>
                <a:outerShdw blurRad="38100" dist="38100" dir="2700000" algn="tl">
                  <a:srgbClr val="000000"/>
                </a:outerShdw>
              </a:effectLst>
              <a:latin typeface="Comic Sans MS" pitchFamily="66" charset="0"/>
              <a:cs typeface="+mn-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476" b="97143" l="1905" r="98333"/>
                    </a14:imgEffect>
                  </a14:imgLayer>
                </a14:imgProps>
              </a:ext>
            </a:extLst>
          </a:blip>
          <a:stretch>
            <a:fillRect/>
          </a:stretch>
        </p:blipFill>
        <p:spPr>
          <a:xfrm>
            <a:off x="6096000" y="-381000"/>
            <a:ext cx="4446942" cy="444694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48" b="89686" l="9735" r="96460"/>
                    </a14:imgEffect>
                  </a14:imgLayer>
                </a14:imgProps>
              </a:ext>
            </a:extLst>
          </a:blip>
          <a:stretch>
            <a:fillRect/>
          </a:stretch>
        </p:blipFill>
        <p:spPr>
          <a:xfrm>
            <a:off x="8458200" y="0"/>
            <a:ext cx="3725732" cy="36762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defRPr/>
            </a:pPr>
            <a:r>
              <a:rPr lang="en-US" dirty="0">
                <a:solidFill>
                  <a:srgbClr val="FFFF00"/>
                </a:solidFill>
                <a:latin typeface="Comic Sans MS" pitchFamily="66" charset="0"/>
              </a:rPr>
              <a:t>What is the Tidal Range?</a:t>
            </a:r>
          </a:p>
        </p:txBody>
      </p:sp>
      <p:sp>
        <p:nvSpPr>
          <p:cNvPr id="41987" name="Rectangle 3"/>
          <p:cNvSpPr>
            <a:spLocks noGrp="1" noChangeArrowheads="1"/>
          </p:cNvSpPr>
          <p:nvPr>
            <p:ph type="body" idx="1"/>
          </p:nvPr>
        </p:nvSpPr>
        <p:spPr/>
        <p:txBody>
          <a:bodyPr/>
          <a:lstStyle/>
          <a:p>
            <a:pPr eaLnBrk="1" hangingPunct="1">
              <a:defRPr/>
            </a:pPr>
            <a:r>
              <a:rPr lang="en-US" sz="4000" dirty="0">
                <a:latin typeface="Comic Sans MS" pitchFamily="66" charset="0"/>
              </a:rPr>
              <a:t>HT = 30 ft, LT = 20 ft</a:t>
            </a:r>
          </a:p>
          <a:p>
            <a:pPr eaLnBrk="1" hangingPunct="1">
              <a:defRPr/>
            </a:pPr>
            <a:r>
              <a:rPr lang="en-US" sz="4000" dirty="0">
                <a:latin typeface="Comic Sans MS" pitchFamily="66" charset="0"/>
              </a:rPr>
              <a:t>HT = 20 ft, LT = 12 ft</a:t>
            </a:r>
          </a:p>
          <a:p>
            <a:pPr eaLnBrk="1" hangingPunct="1">
              <a:defRPr/>
            </a:pPr>
            <a:r>
              <a:rPr lang="en-US" sz="4000" dirty="0">
                <a:latin typeface="Comic Sans MS" pitchFamily="66" charset="0"/>
              </a:rPr>
              <a:t>HT = 50 ft, LT = 20 ft</a:t>
            </a:r>
          </a:p>
        </p:txBody>
      </p:sp>
      <p:sp>
        <p:nvSpPr>
          <p:cNvPr id="6" name="TextBox 5"/>
          <p:cNvSpPr txBox="1">
            <a:spLocks noChangeArrowheads="1"/>
          </p:cNvSpPr>
          <p:nvPr/>
        </p:nvSpPr>
        <p:spPr bwMode="auto">
          <a:xfrm>
            <a:off x="8077200" y="1905001"/>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3600" b="1">
                <a:solidFill>
                  <a:srgbClr val="FF0000"/>
                </a:solidFill>
                <a:latin typeface="Comic Sans MS" panose="030F0702030302020204" pitchFamily="66" charset="0"/>
              </a:rPr>
              <a:t>10 ft</a:t>
            </a:r>
          </a:p>
        </p:txBody>
      </p:sp>
      <p:sp>
        <p:nvSpPr>
          <p:cNvPr id="7" name="TextBox 6"/>
          <p:cNvSpPr txBox="1">
            <a:spLocks noChangeArrowheads="1"/>
          </p:cNvSpPr>
          <p:nvPr/>
        </p:nvSpPr>
        <p:spPr bwMode="auto">
          <a:xfrm>
            <a:off x="8077200" y="2590801"/>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3600" b="1">
                <a:solidFill>
                  <a:srgbClr val="FF0000"/>
                </a:solidFill>
                <a:latin typeface="Comic Sans MS" panose="030F0702030302020204" pitchFamily="66" charset="0"/>
              </a:rPr>
              <a:t>8 ft</a:t>
            </a:r>
          </a:p>
        </p:txBody>
      </p:sp>
      <p:sp>
        <p:nvSpPr>
          <p:cNvPr id="8" name="TextBox 7"/>
          <p:cNvSpPr txBox="1">
            <a:spLocks noChangeArrowheads="1"/>
          </p:cNvSpPr>
          <p:nvPr/>
        </p:nvSpPr>
        <p:spPr bwMode="auto">
          <a:xfrm>
            <a:off x="8077200" y="3352801"/>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3600" b="1">
                <a:solidFill>
                  <a:srgbClr val="FF0000"/>
                </a:solidFill>
                <a:latin typeface="Comic Sans MS" panose="030F0702030302020204" pitchFamily="66" charset="0"/>
              </a:rPr>
              <a:t>30 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10058400" cy="990600"/>
          </a:xfrm>
        </p:spPr>
        <p:txBody>
          <a:bodyPr/>
          <a:lstStyle/>
          <a:p>
            <a:pPr algn="ctr" eaLnBrk="1" hangingPunct="1">
              <a:defRPr/>
            </a:pPr>
            <a:r>
              <a:rPr lang="en-US" dirty="0" smtClean="0">
                <a:solidFill>
                  <a:srgbClr val="FFFF00"/>
                </a:solidFill>
                <a:latin typeface="Comic Sans MS" pitchFamily="66" charset="0"/>
              </a:rPr>
              <a:t>Gravitational </a:t>
            </a:r>
            <a:r>
              <a:rPr lang="en-US" dirty="0">
                <a:solidFill>
                  <a:srgbClr val="FFFF00"/>
                </a:solidFill>
                <a:latin typeface="Comic Sans MS" pitchFamily="66" charset="0"/>
              </a:rPr>
              <a:t>Effect of </a:t>
            </a:r>
            <a:r>
              <a:rPr lang="en-US" dirty="0" smtClean="0">
                <a:solidFill>
                  <a:srgbClr val="FFFF00"/>
                </a:solidFill>
                <a:latin typeface="Comic Sans MS" pitchFamily="66" charset="0"/>
              </a:rPr>
              <a:t>the Moon</a:t>
            </a:r>
            <a:endParaRPr lang="en-US" dirty="0">
              <a:solidFill>
                <a:srgbClr val="FFFF00"/>
              </a:solidFill>
              <a:latin typeface="Comic Sans MS" pitchFamily="66" charset="0"/>
            </a:endParaRPr>
          </a:p>
        </p:txBody>
      </p:sp>
      <p:sp>
        <p:nvSpPr>
          <p:cNvPr id="29699" name="Rectangle 3"/>
          <p:cNvSpPr>
            <a:spLocks noGrp="1" noChangeArrowheads="1"/>
          </p:cNvSpPr>
          <p:nvPr>
            <p:ph type="body" idx="1"/>
          </p:nvPr>
        </p:nvSpPr>
        <p:spPr>
          <a:xfrm>
            <a:off x="381000" y="1600200"/>
            <a:ext cx="11658600" cy="4267200"/>
          </a:xfrm>
        </p:spPr>
        <p:txBody>
          <a:bodyPr/>
          <a:lstStyle/>
          <a:p>
            <a:pPr eaLnBrk="1" hangingPunct="1">
              <a:defRPr/>
            </a:pPr>
            <a:r>
              <a:rPr lang="en-US" sz="3600" dirty="0">
                <a:latin typeface="Comic Sans MS" pitchFamily="66" charset="0"/>
              </a:rPr>
              <a:t>Two big bulges of water form on the Earth:</a:t>
            </a:r>
          </a:p>
          <a:p>
            <a:pPr lvl="1" eaLnBrk="1" hangingPunct="1">
              <a:defRPr/>
            </a:pPr>
            <a:r>
              <a:rPr lang="en-US" sz="3600" dirty="0">
                <a:latin typeface="Comic Sans MS" pitchFamily="66" charset="0"/>
              </a:rPr>
              <a:t>one directly under the moon </a:t>
            </a:r>
          </a:p>
          <a:p>
            <a:pPr lvl="1" eaLnBrk="1" hangingPunct="1">
              <a:defRPr/>
            </a:pPr>
            <a:r>
              <a:rPr lang="en-US" sz="3600" dirty="0">
                <a:latin typeface="Comic Sans MS" pitchFamily="66" charset="0"/>
              </a:rPr>
              <a:t>another on the exact opposite side</a:t>
            </a:r>
          </a:p>
          <a:p>
            <a:pPr eaLnBrk="1" hangingPunct="1">
              <a:defRPr/>
            </a:pPr>
            <a:r>
              <a:rPr lang="en-US" sz="3600" dirty="0">
                <a:latin typeface="Comic Sans MS" pitchFamily="66" charset="0"/>
              </a:rPr>
              <a:t>As the Earth spins, the bulges follow the moon.</a:t>
            </a:r>
          </a:p>
          <a:p>
            <a:pPr eaLnBrk="1" hangingPunct="1">
              <a:defRPr/>
            </a:pPr>
            <a:r>
              <a:rPr lang="en-US" sz="3600" dirty="0">
                <a:latin typeface="Comic Sans MS" pitchFamily="66" charset="0"/>
              </a:rPr>
              <a:t>These are normal daily tides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tid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0"/>
            <a:ext cx="8229600" cy="762000"/>
          </a:xfrm>
        </p:spPr>
        <p:txBody>
          <a:bodyPr/>
          <a:lstStyle/>
          <a:p>
            <a:pPr algn="ctr" eaLnBrk="1" hangingPunct="1">
              <a:defRPr/>
            </a:pPr>
            <a:r>
              <a:rPr lang="en-US" sz="3600" b="1" dirty="0" smtClean="0">
                <a:solidFill>
                  <a:srgbClr val="FFFF00"/>
                </a:solidFill>
                <a:latin typeface="Comic Sans MS" pitchFamily="66" charset="0"/>
              </a:rPr>
              <a:t>Gravitational </a:t>
            </a:r>
            <a:r>
              <a:rPr lang="en-US" sz="3600" b="1" dirty="0">
                <a:solidFill>
                  <a:srgbClr val="FFFF00"/>
                </a:solidFill>
                <a:latin typeface="Comic Sans MS" pitchFamily="66" charset="0"/>
              </a:rPr>
              <a:t>Effect of the Sun</a:t>
            </a:r>
          </a:p>
        </p:txBody>
      </p:sp>
      <p:sp>
        <p:nvSpPr>
          <p:cNvPr id="30723" name="Rectangle 3"/>
          <p:cNvSpPr>
            <a:spLocks noGrp="1" noChangeArrowheads="1"/>
          </p:cNvSpPr>
          <p:nvPr>
            <p:ph type="body" idx="1"/>
          </p:nvPr>
        </p:nvSpPr>
        <p:spPr>
          <a:xfrm>
            <a:off x="152400" y="747656"/>
            <a:ext cx="12039600" cy="5029200"/>
          </a:xfrm>
        </p:spPr>
        <p:txBody>
          <a:bodyPr/>
          <a:lstStyle/>
          <a:p>
            <a:pPr eaLnBrk="1" hangingPunct="1">
              <a:buFontTx/>
              <a:buNone/>
              <a:defRPr/>
            </a:pPr>
            <a:r>
              <a:rPr lang="en-US" sz="3600" b="1" dirty="0" smtClean="0">
                <a:solidFill>
                  <a:srgbClr val="FF0000"/>
                </a:solidFill>
                <a:latin typeface="Comic Sans MS" pitchFamily="66" charset="0"/>
              </a:rPr>
              <a:t>Spring </a:t>
            </a:r>
            <a:r>
              <a:rPr lang="en-US" sz="3600" b="1" dirty="0">
                <a:solidFill>
                  <a:srgbClr val="FF0000"/>
                </a:solidFill>
                <a:latin typeface="Comic Sans MS" pitchFamily="66" charset="0"/>
              </a:rPr>
              <a:t>Tides</a:t>
            </a:r>
          </a:p>
          <a:p>
            <a:pPr lvl="1" eaLnBrk="1" hangingPunct="1">
              <a:defRPr/>
            </a:pPr>
            <a:r>
              <a:rPr lang="en-US" sz="3600" dirty="0">
                <a:latin typeface="Comic Sans MS" pitchFamily="66" charset="0"/>
              </a:rPr>
              <a:t>Earth, Moon, and Sun are lined up and work together</a:t>
            </a:r>
          </a:p>
          <a:p>
            <a:pPr lvl="1" eaLnBrk="1" hangingPunct="1">
              <a:defRPr/>
            </a:pPr>
            <a:r>
              <a:rPr lang="en-US" sz="3600" dirty="0">
                <a:latin typeface="Comic Sans MS" pitchFamily="66" charset="0"/>
              </a:rPr>
              <a:t>High Tides are higher and Low Tides are lower than normal</a:t>
            </a:r>
          </a:p>
        </p:txBody>
      </p:sp>
      <p:pic>
        <p:nvPicPr>
          <p:cNvPr id="41988" name="Picture 4" descr="sun+moontides"/>
          <p:cNvPicPr>
            <a:picLocks noChangeAspect="1" noChangeArrowheads="1"/>
          </p:cNvPicPr>
          <p:nvPr/>
        </p:nvPicPr>
        <p:blipFill>
          <a:blip r:embed="rId2">
            <a:extLst>
              <a:ext uri="{28A0092B-C50C-407E-A947-70E740481C1C}">
                <a14:useLocalDpi xmlns:a14="http://schemas.microsoft.com/office/drawing/2010/main" val="0"/>
              </a:ext>
            </a:extLst>
          </a:blip>
          <a:srcRect b="69888"/>
          <a:stretch>
            <a:fillRect/>
          </a:stretch>
        </p:blipFill>
        <p:spPr bwMode="auto">
          <a:xfrm>
            <a:off x="1524000" y="3794655"/>
            <a:ext cx="10668000" cy="306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152400"/>
            <a:ext cx="4572000" cy="6705600"/>
          </a:xfrm>
        </p:spPr>
        <p:txBody>
          <a:bodyPr/>
          <a:lstStyle/>
          <a:p>
            <a:pPr eaLnBrk="1" hangingPunct="1">
              <a:buFontTx/>
              <a:buNone/>
              <a:defRPr/>
            </a:pPr>
            <a:r>
              <a:rPr lang="en-US" sz="4000" dirty="0" smtClean="0">
                <a:solidFill>
                  <a:srgbClr val="FF0000"/>
                </a:solidFill>
                <a:latin typeface="Comic Sans MS" pitchFamily="66" charset="0"/>
              </a:rPr>
              <a:t>Neap Tides</a:t>
            </a:r>
          </a:p>
          <a:p>
            <a:pPr eaLnBrk="1" hangingPunct="1">
              <a:buFontTx/>
              <a:buNone/>
              <a:defRPr/>
            </a:pPr>
            <a:endParaRPr lang="en-US" sz="4000" dirty="0">
              <a:solidFill>
                <a:srgbClr val="FF0000"/>
              </a:solidFill>
              <a:latin typeface="Comic Sans MS" pitchFamily="66" charset="0"/>
            </a:endParaRPr>
          </a:p>
          <a:p>
            <a:pPr lvl="1" eaLnBrk="1" hangingPunct="1">
              <a:defRPr/>
            </a:pPr>
            <a:r>
              <a:rPr lang="en-US" sz="3200" dirty="0">
                <a:latin typeface="Comic Sans MS" pitchFamily="66" charset="0"/>
              </a:rPr>
              <a:t>Earth, Moon, and Sun form right angles and work against each </a:t>
            </a:r>
            <a:r>
              <a:rPr lang="en-US" sz="3200" dirty="0" smtClean="0">
                <a:latin typeface="Comic Sans MS" pitchFamily="66" charset="0"/>
              </a:rPr>
              <a:t>other</a:t>
            </a:r>
          </a:p>
          <a:p>
            <a:pPr lvl="1" eaLnBrk="1" hangingPunct="1">
              <a:defRPr/>
            </a:pPr>
            <a:endParaRPr lang="en-US" sz="3200" dirty="0">
              <a:latin typeface="Comic Sans MS" pitchFamily="66" charset="0"/>
            </a:endParaRPr>
          </a:p>
          <a:p>
            <a:pPr lvl="1" eaLnBrk="1" hangingPunct="1">
              <a:defRPr/>
            </a:pPr>
            <a:r>
              <a:rPr lang="en-US" sz="3200" dirty="0" smtClean="0">
                <a:latin typeface="Comic Sans MS" pitchFamily="66" charset="0"/>
              </a:rPr>
              <a:t>High </a:t>
            </a:r>
            <a:r>
              <a:rPr lang="en-US" sz="3200" dirty="0">
                <a:latin typeface="Comic Sans MS" pitchFamily="66" charset="0"/>
              </a:rPr>
              <a:t>Tides are lower and Low Tides are higher than normal</a:t>
            </a:r>
            <a:endParaRPr lang="en-US" sz="2400" dirty="0">
              <a:latin typeface="Comic Sans MS" pitchFamily="66" charset="0"/>
            </a:endParaRPr>
          </a:p>
        </p:txBody>
      </p:sp>
      <p:pic>
        <p:nvPicPr>
          <p:cNvPr id="43011" name="Picture 5" descr="sun+moontides"/>
          <p:cNvPicPr>
            <a:picLocks noChangeAspect="1" noChangeArrowheads="1"/>
          </p:cNvPicPr>
          <p:nvPr/>
        </p:nvPicPr>
        <p:blipFill rotWithShape="1">
          <a:blip r:embed="rId2">
            <a:extLst>
              <a:ext uri="{28A0092B-C50C-407E-A947-70E740481C1C}">
                <a14:useLocalDpi xmlns:a14="http://schemas.microsoft.com/office/drawing/2010/main" val="0"/>
              </a:ext>
            </a:extLst>
          </a:blip>
          <a:srcRect t="30112" r="19543"/>
          <a:stretch/>
        </p:blipFill>
        <p:spPr bwMode="auto">
          <a:xfrm>
            <a:off x="4600398" y="1295400"/>
            <a:ext cx="759160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a:p>
        </p:txBody>
      </p:sp>
      <p:pic>
        <p:nvPicPr>
          <p:cNvPr id="4" name="Picture 3" descr="http://www.learner.org/jnorth/images/graphics/n-r/OceanCurrentsUSNO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928"/>
            <a:ext cx="10430079" cy="68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0" y="1371600"/>
            <a:ext cx="3124200" cy="4711700"/>
          </a:xfrm>
        </p:spPr>
        <p:txBody>
          <a:bodyPr/>
          <a:lstStyle/>
          <a:p>
            <a:pPr>
              <a:defRPr/>
            </a:pPr>
            <a:r>
              <a:rPr lang="en-US" dirty="0" smtClean="0"/>
              <a:t>The terms </a:t>
            </a:r>
            <a:r>
              <a:rPr lang="en-US" b="1" dirty="0" smtClean="0">
                <a:solidFill>
                  <a:srgbClr val="FF0000"/>
                </a:solidFill>
              </a:rPr>
              <a:t>warm current </a:t>
            </a:r>
            <a:r>
              <a:rPr lang="en-US" dirty="0" smtClean="0"/>
              <a:t>and </a:t>
            </a:r>
            <a:r>
              <a:rPr lang="en-US" b="1" dirty="0" smtClean="0">
                <a:solidFill>
                  <a:srgbClr val="00B0F0"/>
                </a:solidFill>
              </a:rPr>
              <a:t>cold current </a:t>
            </a:r>
            <a:r>
              <a:rPr lang="en-US" dirty="0" smtClean="0"/>
              <a:t>are relative terms – relative to the temperatures around them.</a:t>
            </a:r>
            <a:endParaRPr lang="en-US" dirty="0"/>
          </a:p>
        </p:txBody>
      </p:sp>
      <p:sp>
        <p:nvSpPr>
          <p:cNvPr id="3" name="Title 2"/>
          <p:cNvSpPr>
            <a:spLocks noGrp="1"/>
          </p:cNvSpPr>
          <p:nvPr>
            <p:ph type="title"/>
          </p:nvPr>
        </p:nvSpPr>
        <p:spPr/>
        <p:txBody>
          <a:bodyPr/>
          <a:lstStyle/>
          <a:p>
            <a:pPr>
              <a:defRPr/>
            </a:pPr>
            <a:endParaRPr lang="en-US" dirty="0"/>
          </a:p>
        </p:txBody>
      </p:sp>
      <p:pic>
        <p:nvPicPr>
          <p:cNvPr id="7172" name="Picture 6"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70057-004-85830D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2057400"/>
            <a:ext cx="914400" cy="369332"/>
          </a:xfrm>
          <a:prstGeom prst="rect">
            <a:avLst/>
          </a:prstGeom>
          <a:noFill/>
        </p:spPr>
        <p:txBody>
          <a:bodyPr wrap="square" rtlCol="0">
            <a:spAutoFit/>
          </a:bodyPr>
          <a:lstStyle/>
          <a:p>
            <a:r>
              <a:rPr lang="en-US" dirty="0" smtClean="0">
                <a:solidFill>
                  <a:srgbClr val="FF0000"/>
                </a:solidFill>
              </a:rPr>
              <a:t>GYRE</a:t>
            </a:r>
            <a:endParaRPr lang="en-US" dirty="0">
              <a:solidFill>
                <a:srgbClr val="FF0000"/>
              </a:solidFill>
            </a:endParaRPr>
          </a:p>
        </p:txBody>
      </p:sp>
      <p:pic>
        <p:nvPicPr>
          <p:cNvPr id="3" name="Picture 2"/>
          <p:cNvPicPr>
            <a:picLocks noChangeAspect="1"/>
          </p:cNvPicPr>
          <p:nvPr/>
        </p:nvPicPr>
        <p:blipFill>
          <a:blip r:embed="rId4"/>
          <a:stretch>
            <a:fillRect/>
          </a:stretch>
        </p:blipFill>
        <p:spPr>
          <a:xfrm>
            <a:off x="3785574" y="4477857"/>
            <a:ext cx="963251" cy="493819"/>
          </a:xfrm>
          <a:prstGeom prst="rect">
            <a:avLst/>
          </a:prstGeom>
        </p:spPr>
      </p:pic>
      <p:pic>
        <p:nvPicPr>
          <p:cNvPr id="4" name="Picture 3"/>
          <p:cNvPicPr>
            <a:picLocks noChangeAspect="1"/>
          </p:cNvPicPr>
          <p:nvPr/>
        </p:nvPicPr>
        <p:blipFill>
          <a:blip r:embed="rId4"/>
          <a:stretch>
            <a:fillRect/>
          </a:stretch>
        </p:blipFill>
        <p:spPr>
          <a:xfrm>
            <a:off x="6096000" y="4038600"/>
            <a:ext cx="963251" cy="493819"/>
          </a:xfrm>
          <a:prstGeom prst="rect">
            <a:avLst/>
          </a:prstGeom>
        </p:spPr>
      </p:pic>
      <p:sp>
        <p:nvSpPr>
          <p:cNvPr id="5" name="TextBox 4"/>
          <p:cNvSpPr txBox="1"/>
          <p:nvPr/>
        </p:nvSpPr>
        <p:spPr>
          <a:xfrm>
            <a:off x="9525000" y="1371600"/>
            <a:ext cx="2362200" cy="3785652"/>
          </a:xfrm>
          <a:prstGeom prst="rect">
            <a:avLst/>
          </a:prstGeom>
          <a:noFill/>
        </p:spPr>
        <p:txBody>
          <a:bodyPr wrap="square" rtlCol="0">
            <a:spAutoFit/>
          </a:bodyPr>
          <a:lstStyle/>
          <a:p>
            <a:r>
              <a:rPr lang="en-US" sz="2000" dirty="0" smtClean="0"/>
              <a:t>The  gyre is the center of a circular system of ocean currents. The water there is very still. This is where tons of trash have collected over the years creating huge “islands” of floating trash.</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12864"/>
            <a:ext cx="5257800" cy="4689475"/>
          </a:xfrm>
        </p:spPr>
        <p:txBody>
          <a:bodyPr>
            <a:normAutofit fontScale="92500" lnSpcReduction="20000"/>
          </a:bodyPr>
          <a:lstStyle/>
          <a:p>
            <a:pPr>
              <a:defRPr/>
            </a:pPr>
            <a:r>
              <a:rPr lang="en-US" b="1" dirty="0" smtClean="0">
                <a:latin typeface="Comic Sans MS" pitchFamily="66" charset="0"/>
                <a:cs typeface="Calibri" pitchFamily="34" charset="0"/>
              </a:rPr>
              <a:t>Different winds cause currents to flow in different directions.</a:t>
            </a:r>
          </a:p>
          <a:p>
            <a:pPr lvl="1">
              <a:defRPr/>
            </a:pPr>
            <a:endParaRPr lang="en-US" sz="500" b="1" dirty="0">
              <a:latin typeface="Comic Sans MS" pitchFamily="66" charset="0"/>
              <a:cs typeface="Calibri" pitchFamily="34" charset="0"/>
            </a:endParaRPr>
          </a:p>
          <a:p>
            <a:pPr lvl="1">
              <a:defRPr/>
            </a:pPr>
            <a:r>
              <a:rPr lang="en-US" b="1" dirty="0" smtClean="0">
                <a:latin typeface="Comic Sans MS" pitchFamily="66" charset="0"/>
                <a:cs typeface="Calibri" pitchFamily="34" charset="0"/>
              </a:rPr>
              <a:t>The </a:t>
            </a:r>
            <a:r>
              <a:rPr lang="en-US" b="1" i="1" dirty="0" smtClean="0">
                <a:solidFill>
                  <a:srgbClr val="FF0000"/>
                </a:solidFill>
                <a:latin typeface="Comic Sans MS" pitchFamily="66" charset="0"/>
                <a:cs typeface="Calibri" pitchFamily="34" charset="0"/>
              </a:rPr>
              <a:t>trade winds</a:t>
            </a:r>
            <a:r>
              <a:rPr lang="en-US" b="1" dirty="0" smtClean="0">
                <a:solidFill>
                  <a:srgbClr val="FF0000"/>
                </a:solidFill>
                <a:latin typeface="Comic Sans MS" pitchFamily="66" charset="0"/>
                <a:cs typeface="Calibri" pitchFamily="34" charset="0"/>
              </a:rPr>
              <a:t> </a:t>
            </a:r>
            <a:r>
              <a:rPr lang="en-US" b="1" dirty="0" smtClean="0">
                <a:latin typeface="Comic Sans MS" pitchFamily="66" charset="0"/>
                <a:cs typeface="Calibri" pitchFamily="34" charset="0"/>
              </a:rPr>
              <a:t>are located just north and south of the equator.</a:t>
            </a:r>
          </a:p>
          <a:p>
            <a:pPr lvl="2">
              <a:defRPr/>
            </a:pPr>
            <a:endParaRPr lang="en-US" sz="200" b="1" dirty="0">
              <a:latin typeface="Comic Sans MS" pitchFamily="66" charset="0"/>
              <a:cs typeface="Calibri" pitchFamily="34" charset="0"/>
            </a:endParaRPr>
          </a:p>
          <a:p>
            <a:pPr lvl="2">
              <a:defRPr/>
            </a:pPr>
            <a:r>
              <a:rPr lang="en-US" b="1" dirty="0" smtClean="0">
                <a:latin typeface="Comic Sans MS" pitchFamily="66" charset="0"/>
                <a:cs typeface="Calibri" pitchFamily="34" charset="0"/>
              </a:rPr>
              <a:t>In both hemispheres, they push currents westward across the tropical latitudes.</a:t>
            </a:r>
          </a:p>
          <a:p>
            <a:pPr lvl="1">
              <a:defRPr/>
            </a:pPr>
            <a:endParaRPr lang="en-US" sz="500" b="1" dirty="0">
              <a:latin typeface="Comic Sans MS" pitchFamily="66" charset="0"/>
              <a:cs typeface="Calibri" pitchFamily="34" charset="0"/>
            </a:endParaRPr>
          </a:p>
          <a:p>
            <a:pPr lvl="1">
              <a:defRPr/>
            </a:pPr>
            <a:r>
              <a:rPr lang="en-US" b="1" dirty="0" smtClean="0">
                <a:latin typeface="Comic Sans MS" pitchFamily="66" charset="0"/>
                <a:cs typeface="Calibri" pitchFamily="34" charset="0"/>
              </a:rPr>
              <a:t>The </a:t>
            </a:r>
            <a:r>
              <a:rPr lang="en-US" b="1" i="1" dirty="0" err="1" smtClean="0">
                <a:solidFill>
                  <a:srgbClr val="FFFF00"/>
                </a:solidFill>
                <a:latin typeface="Comic Sans MS" pitchFamily="66" charset="0"/>
                <a:cs typeface="Calibri" pitchFamily="34" charset="0"/>
              </a:rPr>
              <a:t>westerlies</a:t>
            </a:r>
            <a:r>
              <a:rPr lang="en-US" b="1" dirty="0" smtClean="0">
                <a:latin typeface="Comic Sans MS" pitchFamily="66" charset="0"/>
                <a:cs typeface="Calibri" pitchFamily="34" charset="0"/>
              </a:rPr>
              <a:t> are located in the middle latitudes.</a:t>
            </a:r>
          </a:p>
          <a:p>
            <a:pPr>
              <a:buFontTx/>
              <a:buNone/>
              <a:defRPr/>
            </a:pPr>
            <a:endParaRPr lang="en-US" sz="400" b="1" dirty="0">
              <a:latin typeface="Comic Sans MS" pitchFamily="66" charset="0"/>
              <a:cs typeface="Calibri" pitchFamily="34" charset="0"/>
            </a:endParaRPr>
          </a:p>
          <a:p>
            <a:pPr lvl="3">
              <a:defRPr/>
            </a:pPr>
            <a:endParaRPr lang="en-US" sz="200" b="1" dirty="0">
              <a:latin typeface="Comic Sans MS" pitchFamily="66" charset="0"/>
              <a:cs typeface="Calibri" pitchFamily="34" charset="0"/>
              <a:sym typeface="Wingdings" pitchFamily="2" charset="2"/>
            </a:endParaRPr>
          </a:p>
        </p:txBody>
      </p:sp>
      <p:sp>
        <p:nvSpPr>
          <p:cNvPr id="3" name="Title 2"/>
          <p:cNvSpPr>
            <a:spLocks noGrp="1"/>
          </p:cNvSpPr>
          <p:nvPr>
            <p:ph type="title"/>
          </p:nvPr>
        </p:nvSpPr>
        <p:spPr>
          <a:xfrm>
            <a:off x="1828800" y="152400"/>
            <a:ext cx="8229600" cy="1066800"/>
          </a:xfrm>
        </p:spPr>
        <p:txBody>
          <a:bodyPr/>
          <a:lstStyle/>
          <a:p>
            <a:pPr>
              <a:defRPr/>
            </a:pPr>
            <a:r>
              <a:rPr lang="en-US" dirty="0" smtClean="0">
                <a:latin typeface="Comic Sans MS" pitchFamily="66" charset="0"/>
              </a:rPr>
              <a:t> Global Winds</a:t>
            </a:r>
            <a:endParaRPr lang="en-US" dirty="0">
              <a:latin typeface="Comic Sans MS" pitchFamily="66" charset="0"/>
            </a:endParaRPr>
          </a:p>
        </p:txBody>
      </p:sp>
      <p:pic>
        <p:nvPicPr>
          <p:cNvPr id="12290" name="Picture 2" descr="http://www.topnews.in/files/atmosphere_wind_patter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81"/>
            <a:ext cx="6019800" cy="49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6002339"/>
            <a:ext cx="11353800" cy="769441"/>
          </a:xfrm>
          <a:prstGeom prst="rect">
            <a:avLst/>
          </a:prstGeom>
          <a:noFill/>
        </p:spPr>
        <p:txBody>
          <a:bodyPr wrap="square" rtlCol="0">
            <a:spAutoFit/>
          </a:bodyPr>
          <a:lstStyle/>
          <a:p>
            <a:r>
              <a:rPr lang="en-US" sz="2400" b="1" dirty="0" smtClean="0">
                <a:solidFill>
                  <a:srgbClr val="FF0000"/>
                </a:solidFill>
              </a:rPr>
              <a:t>Wind:</a:t>
            </a:r>
            <a:r>
              <a:rPr lang="en-US" sz="2000" b="1" dirty="0" smtClean="0">
                <a:solidFill>
                  <a:srgbClr val="FF0000"/>
                </a:solidFill>
              </a:rPr>
              <a:t> </a:t>
            </a:r>
            <a:r>
              <a:rPr lang="en-US" sz="2000" b="1" dirty="0" smtClean="0">
                <a:solidFill>
                  <a:srgbClr val="FFCCFF"/>
                </a:solidFill>
              </a:rPr>
              <a:t>the horizontal (relatively parallel to the surface of the Earth) movement of air from a high air pressure area to a low air pressure area.</a:t>
            </a:r>
            <a:endParaRPr lang="en-US" sz="2000" b="1" dirty="0">
              <a:solidFill>
                <a:srgbClr val="FF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2290"/>
                                        </p:tgtEl>
                                        <p:attrNameLst>
                                          <p:attrName>style.visibility</p:attrName>
                                        </p:attrNameLst>
                                      </p:cBhvr>
                                      <p:to>
                                        <p:strVal val="visible"/>
                                      </p:to>
                                    </p:set>
                                    <p:anim calcmode="lin" valueType="num">
                                      <p:cBhvr>
                                        <p:cTn id="10" dur="1000" fill="hold"/>
                                        <p:tgtEl>
                                          <p:spTgt spid="12290"/>
                                        </p:tgtEl>
                                        <p:attrNameLst>
                                          <p:attrName>ppt_w</p:attrName>
                                        </p:attrNameLst>
                                      </p:cBhvr>
                                      <p:tavLst>
                                        <p:tav tm="0">
                                          <p:val>
                                            <p:fltVal val="0"/>
                                          </p:val>
                                        </p:tav>
                                        <p:tav tm="100000">
                                          <p:val>
                                            <p:strVal val="#ppt_w"/>
                                          </p:val>
                                        </p:tav>
                                      </p:tavLst>
                                    </p:anim>
                                    <p:anim calcmode="lin" valueType="num">
                                      <p:cBhvr>
                                        <p:cTn id="11" dur="1000" fill="hold"/>
                                        <p:tgtEl>
                                          <p:spTgt spid="12290"/>
                                        </p:tgtEl>
                                        <p:attrNameLst>
                                          <p:attrName>ppt_h</p:attrName>
                                        </p:attrNameLst>
                                      </p:cBhvr>
                                      <p:tavLst>
                                        <p:tav tm="0">
                                          <p:val>
                                            <p:fltVal val="0"/>
                                          </p:val>
                                        </p:tav>
                                        <p:tav tm="100000">
                                          <p:val>
                                            <p:strVal val="#ppt_h"/>
                                          </p:val>
                                        </p:tav>
                                      </p:tavLst>
                                    </p:anim>
                                    <p:anim calcmode="lin" valueType="num">
                                      <p:cBhvr>
                                        <p:cTn id="12" dur="1000" fill="hold"/>
                                        <p:tgtEl>
                                          <p:spTgt spid="12290"/>
                                        </p:tgtEl>
                                        <p:attrNameLst>
                                          <p:attrName>style.rotation</p:attrName>
                                        </p:attrNameLst>
                                      </p:cBhvr>
                                      <p:tavLst>
                                        <p:tav tm="0">
                                          <p:val>
                                            <p:fltVal val="90"/>
                                          </p:val>
                                        </p:tav>
                                        <p:tav tm="100000">
                                          <p:val>
                                            <p:fltVal val="0"/>
                                          </p:val>
                                        </p:tav>
                                      </p:tavLst>
                                    </p:anim>
                                    <p:animEffect transition="in" filter="fade">
                                      <p:cBhvr>
                                        <p:cTn id="13" dur="1000"/>
                                        <p:tgtEl>
                                          <p:spTgt spid="122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dissolve">
                                      <p:cBhvr>
                                        <p:cTn id="18" dur="500"/>
                                        <p:tgtEl>
                                          <p:spTgt spid="2">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dissolv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53440"/>
            <a:ext cx="11734800" cy="1643063"/>
          </a:xfrm>
        </p:spPr>
        <p:txBody>
          <a:bodyPr>
            <a:normAutofit fontScale="85000" lnSpcReduction="20000"/>
          </a:bodyPr>
          <a:lstStyle/>
          <a:p>
            <a:pPr>
              <a:defRPr/>
            </a:pPr>
            <a:r>
              <a:rPr lang="en-US" b="1" dirty="0" smtClean="0">
                <a:latin typeface="Comic Sans MS" pitchFamily="66" charset="0"/>
                <a:cs typeface="Calibri" pitchFamily="34" charset="0"/>
              </a:rPr>
              <a:t>The continents are another major influence on surface currents.</a:t>
            </a:r>
          </a:p>
          <a:p>
            <a:pPr lvl="1">
              <a:defRPr/>
            </a:pPr>
            <a:endParaRPr lang="en-US" sz="400" b="1" dirty="0">
              <a:latin typeface="Comic Sans MS" pitchFamily="66" charset="0"/>
              <a:cs typeface="Calibri" pitchFamily="34" charset="0"/>
            </a:endParaRPr>
          </a:p>
          <a:p>
            <a:pPr lvl="1">
              <a:defRPr/>
            </a:pPr>
            <a:r>
              <a:rPr lang="en-US" b="1" dirty="0" smtClean="0">
                <a:latin typeface="Comic Sans MS" pitchFamily="66" charset="0"/>
                <a:cs typeface="Calibri" pitchFamily="34" charset="0"/>
              </a:rPr>
              <a:t>They act as barriers to these currents.</a:t>
            </a:r>
          </a:p>
          <a:p>
            <a:pPr lvl="1">
              <a:defRPr/>
            </a:pPr>
            <a:endParaRPr lang="en-US" sz="400" b="1" dirty="0">
              <a:latin typeface="Comic Sans MS" pitchFamily="66" charset="0"/>
              <a:cs typeface="Calibri" pitchFamily="34" charset="0"/>
            </a:endParaRPr>
          </a:p>
          <a:p>
            <a:pPr lvl="1">
              <a:defRPr/>
            </a:pPr>
            <a:r>
              <a:rPr lang="en-US" b="1" dirty="0" smtClean="0">
                <a:latin typeface="Comic Sans MS" pitchFamily="66" charset="0"/>
                <a:cs typeface="Calibri" pitchFamily="34" charset="0"/>
              </a:rPr>
              <a:t>When a surface current flows against a continent, the current is deflected and divided.</a:t>
            </a:r>
          </a:p>
        </p:txBody>
      </p:sp>
      <p:sp>
        <p:nvSpPr>
          <p:cNvPr id="3" name="Title 2"/>
          <p:cNvSpPr>
            <a:spLocks noGrp="1"/>
          </p:cNvSpPr>
          <p:nvPr>
            <p:ph type="title"/>
          </p:nvPr>
        </p:nvSpPr>
        <p:spPr>
          <a:xfrm>
            <a:off x="1828800" y="0"/>
            <a:ext cx="8229600" cy="838200"/>
          </a:xfrm>
        </p:spPr>
        <p:txBody>
          <a:bodyPr/>
          <a:lstStyle/>
          <a:p>
            <a:pPr>
              <a:defRPr/>
            </a:pPr>
            <a:r>
              <a:rPr lang="en-US" dirty="0" smtClean="0">
                <a:solidFill>
                  <a:srgbClr val="FFFF00"/>
                </a:solidFill>
                <a:latin typeface="Comic Sans MS" pitchFamily="66" charset="0"/>
              </a:rPr>
              <a:t>Continental Barriers</a:t>
            </a:r>
            <a:endParaRPr lang="en-US" dirty="0">
              <a:solidFill>
                <a:srgbClr val="FFFF00"/>
              </a:solidFill>
              <a:latin typeface="Comic Sans MS" pitchFamily="66" charset="0"/>
            </a:endParaRPr>
          </a:p>
        </p:txBody>
      </p:sp>
      <p:pic>
        <p:nvPicPr>
          <p:cNvPr id="11268" name="Picture 4" descr="http://www.nationsonline.org/bilder/continents_ma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927">
                        <a14:foregroundMark x1="39376" y1="6447" x2="39376" y2="6447"/>
                        <a14:foregroundMark x1="76287" y1="92980" x2="76287" y2="92980"/>
                        <a14:foregroundMark x1="68891" y1="95989" x2="68891" y2="95845"/>
                        <a14:foregroundMark x1="66135" y1="95272" x2="66135" y2="95272"/>
                        <a14:foregroundMark x1="62654" y1="94126" x2="62654" y2="94126"/>
                        <a14:foregroundMark x1="58883" y1="94413" x2="58883" y2="94413"/>
                        <a14:foregroundMark x1="55257" y1="94413" x2="55257" y2="94413"/>
                        <a14:foregroundMark x1="50616" y1="94413" x2="50616" y2="94413"/>
                        <a14:foregroundMark x1="48296" y1="95559" x2="48296" y2="95559"/>
                        <a14:foregroundMark x1="43075" y1="95559" x2="43075" y2="95559"/>
                        <a14:foregroundMark x1="40247" y1="96275" x2="40247" y2="96275"/>
                        <a14:foregroundMark x1="37056" y1="96275" x2="37056" y2="96275"/>
                        <a14:foregroundMark x1="35098" y1="96275" x2="35098" y2="96275"/>
                        <a14:foregroundMark x1="33865" y1="93410" x2="33865" y2="93410"/>
                        <a14:foregroundMark x1="30167" y1="94842" x2="30167" y2="94842"/>
                        <a14:foregroundMark x1="26613" y1="95845" x2="26613" y2="95845"/>
                        <a14:foregroundMark x1="23640" y1="96275" x2="23640" y2="96275"/>
                        <a14:foregroundMark x1="59608" y1="97994" x2="59608" y2="97994"/>
                        <a14:foregroundMark x1="59608" y1="94556" x2="59608" y2="94556"/>
                        <a14:foregroundMark x1="58376" y1="91547" x2="58376" y2="91547"/>
                        <a14:foregroundMark x1="57070" y1="95845" x2="57070" y2="95845"/>
                        <a14:foregroundMark x1="52864" y1="95272" x2="52864" y2="95272"/>
                        <a14:foregroundMark x1="48441" y1="94413" x2="48441" y2="94413"/>
                        <a14:foregroundMark x1="48949" y1="97994" x2="48949" y2="97994"/>
                        <a14:foregroundMark x1="46628" y1="98854" x2="46628" y2="98854"/>
                        <a14:foregroundMark x1="52429" y1="98138" x2="52429" y2="98138"/>
                        <a14:foregroundMark x1="61421" y1="96991" x2="61421" y2="96991"/>
                        <a14:foregroundMark x1="67658" y1="96705" x2="67658" y2="96705"/>
                        <a14:foregroundMark x1="69833" y1="97708" x2="69833" y2="97708"/>
                        <a14:foregroundMark x1="70993" y1="97421" x2="71139" y2="96562"/>
                        <a14:foregroundMark x1="73459" y1="94413" x2="73459" y2="94413"/>
                        <a14:foregroundMark x1="74619" y1="96275" x2="74619" y2="96275"/>
                        <a14:foregroundMark x1="72009" y1="95129" x2="72009" y2="95129"/>
                        <a14:foregroundMark x1="70631" y1="93696" x2="70631" y2="93696"/>
                        <a14:foregroundMark x1="68310" y1="91547" x2="68310" y2="91547"/>
                        <a14:foregroundMark x1="67078" y1="91261" x2="66642" y2="91977"/>
                        <a14:foregroundMark x1="46120" y1="95559" x2="46120" y2="95559"/>
                        <a14:foregroundMark x1="38869" y1="97994" x2="38869" y2="97994"/>
                        <a14:foregroundMark x1="31762" y1="97421" x2="31762" y2="97421"/>
                        <a14:foregroundMark x1="24946" y1="97421" x2="24946" y2="97421"/>
                      </a14:backgroundRemoval>
                    </a14:imgEffect>
                  </a14:imgLayer>
                </a14:imgProps>
              </a:ext>
              <a:ext uri="{28A0092B-C50C-407E-A947-70E740481C1C}">
                <a14:useLocalDpi xmlns:a14="http://schemas.microsoft.com/office/drawing/2010/main" val="0"/>
              </a:ext>
            </a:extLst>
          </a:blip>
          <a:srcRect/>
          <a:stretch>
            <a:fillRect/>
          </a:stretch>
        </p:blipFill>
        <p:spPr bwMode="auto">
          <a:xfrm>
            <a:off x="762000" y="2357437"/>
            <a:ext cx="10668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1000"/>
                                        <p:tgtEl>
                                          <p:spTgt spid="11268"/>
                                        </p:tgtEl>
                                      </p:cBhvr>
                                    </p:animEffect>
                                    <p:anim calcmode="lin" valueType="num">
                                      <p:cBhvr>
                                        <p:cTn id="11" dur="1000" fill="hold"/>
                                        <p:tgtEl>
                                          <p:spTgt spid="11268"/>
                                        </p:tgtEl>
                                        <p:attrNameLst>
                                          <p:attrName>ppt_x</p:attrName>
                                        </p:attrNameLst>
                                      </p:cBhvr>
                                      <p:tavLst>
                                        <p:tav tm="0">
                                          <p:val>
                                            <p:strVal val="#ppt_x"/>
                                          </p:val>
                                        </p:tav>
                                        <p:tav tm="100000">
                                          <p:val>
                                            <p:strVal val="#ppt_x"/>
                                          </p:val>
                                        </p:tav>
                                      </p:tavLst>
                                    </p:anim>
                                    <p:anim calcmode="lin" valueType="num">
                                      <p:cBhvr>
                                        <p:cTn id="1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dissolv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138"/>
            <a:ext cx="4038600" cy="4691062"/>
          </a:xfrm>
        </p:spPr>
        <p:txBody>
          <a:bodyPr>
            <a:normAutofit fontScale="85000" lnSpcReduction="20000"/>
          </a:bodyPr>
          <a:lstStyle/>
          <a:p>
            <a:pPr>
              <a:defRPr/>
            </a:pPr>
            <a:r>
              <a:rPr lang="en-US" b="1" dirty="0" smtClean="0">
                <a:latin typeface="Comic Sans MS" pitchFamily="66" charset="0"/>
                <a:cs typeface="Calibri" pitchFamily="34" charset="0"/>
              </a:rPr>
              <a:t>As Earth rotates, ocean currents and wind belts curve.</a:t>
            </a:r>
          </a:p>
          <a:p>
            <a:pPr lvl="1">
              <a:defRPr/>
            </a:pPr>
            <a:endParaRPr lang="en-US" sz="400" b="1" dirty="0">
              <a:latin typeface="Comic Sans MS" pitchFamily="66" charset="0"/>
              <a:cs typeface="Calibri" pitchFamily="34" charset="0"/>
            </a:endParaRPr>
          </a:p>
          <a:p>
            <a:pPr lvl="1">
              <a:defRPr/>
            </a:pPr>
            <a:r>
              <a:rPr lang="en-US" b="1" dirty="0" smtClean="0">
                <a:latin typeface="Comic Sans MS" pitchFamily="66" charset="0"/>
                <a:cs typeface="Calibri" pitchFamily="34" charset="0"/>
              </a:rPr>
              <a:t>The curving of the paths of ocean currents and winds due to Earth’s rotation is called the </a:t>
            </a:r>
            <a:r>
              <a:rPr lang="en-US" b="1" u="sng" dirty="0" err="1" smtClean="0">
                <a:solidFill>
                  <a:schemeClr val="accent2"/>
                </a:solidFill>
                <a:latin typeface="Comic Sans MS" pitchFamily="66" charset="0"/>
                <a:cs typeface="Calibri" pitchFamily="34" charset="0"/>
              </a:rPr>
              <a:t>Coriolis</a:t>
            </a:r>
            <a:r>
              <a:rPr lang="en-US" b="1" u="sng" dirty="0" smtClean="0">
                <a:solidFill>
                  <a:schemeClr val="accent2"/>
                </a:solidFill>
                <a:latin typeface="Comic Sans MS" pitchFamily="66" charset="0"/>
                <a:cs typeface="Calibri" pitchFamily="34" charset="0"/>
              </a:rPr>
              <a:t> Effect</a:t>
            </a:r>
            <a:r>
              <a:rPr lang="en-US" b="1" dirty="0" smtClean="0">
                <a:latin typeface="Comic Sans MS" pitchFamily="66" charset="0"/>
                <a:cs typeface="Calibri" pitchFamily="34" charset="0"/>
              </a:rPr>
              <a:t>.</a:t>
            </a:r>
          </a:p>
          <a:p>
            <a:pPr lvl="1">
              <a:defRPr/>
            </a:pPr>
            <a:endParaRPr lang="en-US" sz="400" b="1" dirty="0">
              <a:latin typeface="Comic Sans MS" pitchFamily="66" charset="0"/>
              <a:cs typeface="Calibri" pitchFamily="34" charset="0"/>
            </a:endParaRPr>
          </a:p>
          <a:p>
            <a:pPr lvl="1">
              <a:defRPr/>
            </a:pPr>
            <a:r>
              <a:rPr lang="en-US" b="1" dirty="0" smtClean="0">
                <a:latin typeface="Comic Sans MS" pitchFamily="66" charset="0"/>
                <a:cs typeface="Calibri" pitchFamily="34" charset="0"/>
              </a:rPr>
              <a:t>The wind belts and the </a:t>
            </a:r>
            <a:r>
              <a:rPr lang="en-US" b="1" dirty="0" err="1" smtClean="0">
                <a:latin typeface="Comic Sans MS" pitchFamily="66" charset="0"/>
                <a:cs typeface="Calibri" pitchFamily="34" charset="0"/>
              </a:rPr>
              <a:t>Coriolis</a:t>
            </a:r>
            <a:r>
              <a:rPr lang="en-US" b="1" dirty="0" smtClean="0">
                <a:latin typeface="Comic Sans MS" pitchFamily="66" charset="0"/>
                <a:cs typeface="Calibri" pitchFamily="34" charset="0"/>
              </a:rPr>
              <a:t> Effect create huge circles of moving water, called </a:t>
            </a:r>
            <a:r>
              <a:rPr lang="en-US" b="1" u="sng" dirty="0" smtClean="0">
                <a:solidFill>
                  <a:srgbClr val="FF0000"/>
                </a:solidFill>
                <a:latin typeface="Comic Sans MS" pitchFamily="66" charset="0"/>
                <a:cs typeface="Calibri" pitchFamily="34" charset="0"/>
              </a:rPr>
              <a:t>gyres</a:t>
            </a:r>
            <a:r>
              <a:rPr lang="en-US" b="1" dirty="0" smtClean="0">
                <a:latin typeface="Comic Sans MS" pitchFamily="66" charset="0"/>
                <a:cs typeface="Calibri" pitchFamily="34" charset="0"/>
              </a:rPr>
              <a:t>.</a:t>
            </a:r>
          </a:p>
        </p:txBody>
      </p:sp>
      <p:sp>
        <p:nvSpPr>
          <p:cNvPr id="3" name="Title 2"/>
          <p:cNvSpPr>
            <a:spLocks noGrp="1"/>
          </p:cNvSpPr>
          <p:nvPr>
            <p:ph type="title"/>
          </p:nvPr>
        </p:nvSpPr>
        <p:spPr>
          <a:xfrm>
            <a:off x="1752600" y="0"/>
            <a:ext cx="8229600" cy="1384300"/>
          </a:xfrm>
        </p:spPr>
        <p:txBody>
          <a:bodyPr/>
          <a:lstStyle/>
          <a:p>
            <a:pPr>
              <a:defRPr/>
            </a:pPr>
            <a:r>
              <a:rPr lang="en-US" dirty="0" smtClean="0">
                <a:solidFill>
                  <a:srgbClr val="FFFF00"/>
                </a:solidFill>
                <a:latin typeface="Comic Sans MS" pitchFamily="66" charset="0"/>
              </a:rPr>
              <a:t>d3. </a:t>
            </a:r>
            <a:r>
              <a:rPr lang="en-US" dirty="0" err="1" smtClean="0">
                <a:solidFill>
                  <a:srgbClr val="FFFF00"/>
                </a:solidFill>
                <a:latin typeface="Comic Sans MS" pitchFamily="66" charset="0"/>
              </a:rPr>
              <a:t>Coriolis</a:t>
            </a:r>
            <a:r>
              <a:rPr lang="en-US" dirty="0" smtClean="0">
                <a:solidFill>
                  <a:srgbClr val="FFFF00"/>
                </a:solidFill>
                <a:latin typeface="Comic Sans MS" pitchFamily="66" charset="0"/>
              </a:rPr>
              <a:t> Effect</a:t>
            </a:r>
            <a:endParaRPr lang="en-US" dirty="0">
              <a:solidFill>
                <a:srgbClr val="FFFF00"/>
              </a:solidFill>
              <a:latin typeface="Comic Sans MS" pitchFamily="66" charset="0"/>
            </a:endParaRPr>
          </a:p>
        </p:txBody>
      </p:sp>
      <p:pic>
        <p:nvPicPr>
          <p:cNvPr id="10242" name="Picture 2" descr="http://www.theozonehole.com/images/gaspc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04800"/>
            <a:ext cx="36861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www.miwim.fr/blog/wp-content/uploads/Oceanic_gy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114801"/>
            <a:ext cx="390525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34" presetClass="entr"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 from="(-#ppt_w/2)" to="(#ppt_x)" calcmode="lin" valueType="num">
                                      <p:cBhvr>
                                        <p:cTn id="15" dur="600" fill="hold">
                                          <p:stCondLst>
                                            <p:cond delay="0"/>
                                          </p:stCondLst>
                                        </p:cTn>
                                        <p:tgtEl>
                                          <p:spTgt spid="10242"/>
                                        </p:tgtEl>
                                        <p:attrNameLst>
                                          <p:attrName>ppt_x</p:attrName>
                                        </p:attrNameLst>
                                      </p:cBhvr>
                                    </p:anim>
                                    <p:anim from="0" to="-1.0" calcmode="lin" valueType="num">
                                      <p:cBhvr>
                                        <p:cTn id="16" dur="200" decel="50000" autoRev="1" fill="hold">
                                          <p:stCondLst>
                                            <p:cond delay="600"/>
                                          </p:stCondLst>
                                        </p:cTn>
                                        <p:tgtEl>
                                          <p:spTgt spid="10242"/>
                                        </p:tgtEl>
                                        <p:attrNameLst>
                                          <p:attrName>xshear</p:attrName>
                                        </p:attrNameLst>
                                      </p:cBhvr>
                                    </p:anim>
                                    <p:animScale>
                                      <p:cBhvr>
                                        <p:cTn id="17" dur="200" decel="100000" autoRev="1" fill="hold">
                                          <p:stCondLst>
                                            <p:cond delay="600"/>
                                          </p:stCondLst>
                                        </p:cTn>
                                        <p:tgtEl>
                                          <p:spTgt spid="10242"/>
                                        </p:tgtEl>
                                      </p:cBhvr>
                                      <p:from x="100000" y="100000"/>
                                      <p:to x="80000" y="100000"/>
                                    </p:animScale>
                                    <p:anim by="(#ppt_h/3+#ppt_w*0.1)" calcmode="lin" valueType="num">
                                      <p:cBhvr additive="sum">
                                        <p:cTn id="18" dur="200" decel="100000" autoRev="1" fill="hold">
                                          <p:stCondLst>
                                            <p:cond delay="600"/>
                                          </p:stCondLst>
                                        </p:cTn>
                                        <p:tgtEl>
                                          <p:spTgt spid="10242"/>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par>
                                <p:cTn id="24" presetID="35" presetClass="entr" presetSubtype="0" fill="hold" nodeType="with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fade">
                                      <p:cBhvr>
                                        <p:cTn id="26" dur="2000"/>
                                        <p:tgtEl>
                                          <p:spTgt spid="10244"/>
                                        </p:tgtEl>
                                      </p:cBhvr>
                                    </p:animEffect>
                                    <p:anim calcmode="lin" valueType="num">
                                      <p:cBhvr>
                                        <p:cTn id="27" dur="2000" fill="hold"/>
                                        <p:tgtEl>
                                          <p:spTgt spid="10244"/>
                                        </p:tgtEl>
                                        <p:attrNameLst>
                                          <p:attrName>style.rotation</p:attrName>
                                        </p:attrNameLst>
                                      </p:cBhvr>
                                      <p:tavLst>
                                        <p:tav tm="0">
                                          <p:val>
                                            <p:fltVal val="720"/>
                                          </p:val>
                                        </p:tav>
                                        <p:tav tm="100000">
                                          <p:val>
                                            <p:fltVal val="0"/>
                                          </p:val>
                                        </p:tav>
                                      </p:tavLst>
                                    </p:anim>
                                    <p:anim calcmode="lin" valueType="num">
                                      <p:cBhvr>
                                        <p:cTn id="28" dur="2000" fill="hold"/>
                                        <p:tgtEl>
                                          <p:spTgt spid="10244"/>
                                        </p:tgtEl>
                                        <p:attrNameLst>
                                          <p:attrName>ppt_h</p:attrName>
                                        </p:attrNameLst>
                                      </p:cBhvr>
                                      <p:tavLst>
                                        <p:tav tm="0">
                                          <p:val>
                                            <p:fltVal val="0"/>
                                          </p:val>
                                        </p:tav>
                                        <p:tav tm="100000">
                                          <p:val>
                                            <p:strVal val="#ppt_h"/>
                                          </p:val>
                                        </p:tav>
                                      </p:tavLst>
                                    </p:anim>
                                    <p:anim calcmode="lin" valueType="num">
                                      <p:cBhvr>
                                        <p:cTn id="29" dur="2000" fill="hold"/>
                                        <p:tgtEl>
                                          <p:spTgt spid="102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861</TotalTime>
  <Words>1367</Words>
  <Application>Microsoft Office PowerPoint</Application>
  <PresentationFormat>Widescreen</PresentationFormat>
  <Paragraphs>142</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Comic Sans MS</vt:lpstr>
      <vt:lpstr>Tahoma</vt:lpstr>
      <vt:lpstr>Times New Roman</vt:lpstr>
      <vt:lpstr>Wingdings</vt:lpstr>
      <vt:lpstr>Ocean</vt:lpstr>
      <vt:lpstr>Ocean Motions </vt:lpstr>
      <vt:lpstr>I.  Currents (Not in the textbook)</vt:lpstr>
      <vt:lpstr>D. Three Main Types</vt:lpstr>
      <vt:lpstr>PowerPoint Presentation</vt:lpstr>
      <vt:lpstr>PowerPoint Presentation</vt:lpstr>
      <vt:lpstr>PowerPoint Presentation</vt:lpstr>
      <vt:lpstr> Global Winds</vt:lpstr>
      <vt:lpstr>Continental Barriers</vt:lpstr>
      <vt:lpstr>d3. Coriolis Effect</vt:lpstr>
      <vt:lpstr>PowerPoint Presentation</vt:lpstr>
      <vt:lpstr>Deep Currents</vt:lpstr>
      <vt:lpstr>PowerPoint Presentation</vt:lpstr>
      <vt:lpstr>PowerPoint Presentation</vt:lpstr>
      <vt:lpstr>3.   upwelling</vt:lpstr>
      <vt:lpstr>Currents and Climate</vt:lpstr>
      <vt:lpstr>PowerPoint Presentation</vt:lpstr>
      <vt:lpstr>PowerPoint Presentation</vt:lpstr>
      <vt:lpstr>Normal Conditions</vt:lpstr>
      <vt:lpstr>El Niño Conditions</vt:lpstr>
      <vt:lpstr>La Niña Conditions</vt:lpstr>
      <vt:lpstr>Waves</vt:lpstr>
      <vt:lpstr>5.  Parts of a Wave</vt:lpstr>
      <vt:lpstr>PowerPoint Presentation</vt:lpstr>
      <vt:lpstr>PowerPoint Presentation</vt:lpstr>
      <vt:lpstr>Effects of Waves on Shore</vt:lpstr>
      <vt:lpstr>PowerPoint Presentation</vt:lpstr>
      <vt:lpstr>Cause of Waves</vt:lpstr>
      <vt:lpstr>Earthquakes- Waves caused by earthquakes are called Tsunamis</vt:lpstr>
      <vt:lpstr>Tsunamis are very long, fast moving waves!</vt:lpstr>
      <vt:lpstr>PowerPoint Presentation</vt:lpstr>
      <vt:lpstr>Gravitational force of the Moon and Sun creates tides</vt:lpstr>
      <vt:lpstr>What is the Tidal Range?</vt:lpstr>
      <vt:lpstr>Gravitational Effect of the Moon</vt:lpstr>
      <vt:lpstr>PowerPoint Presentation</vt:lpstr>
      <vt:lpstr>Gravitational Effect of the Sun</vt:lpstr>
      <vt:lpstr>PowerPoint Presentation</vt:lpstr>
    </vt:vector>
  </TitlesOfParts>
  <Company>City of Newport News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Waves and Tides</dc:title>
  <dc:creator>88345</dc:creator>
  <cp:lastModifiedBy>Joseph Naumann</cp:lastModifiedBy>
  <cp:revision>73</cp:revision>
  <dcterms:created xsi:type="dcterms:W3CDTF">2004-02-21T13:05:07Z</dcterms:created>
  <dcterms:modified xsi:type="dcterms:W3CDTF">2018-10-11T21:05:41Z</dcterms:modified>
</cp:coreProperties>
</file>