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5"/>
  </p:notesMasterIdLst>
  <p:sldIdLst>
    <p:sldId id="301" r:id="rId2"/>
    <p:sldId id="308" r:id="rId3"/>
    <p:sldId id="257" r:id="rId4"/>
    <p:sldId id="259" r:id="rId5"/>
    <p:sldId id="306" r:id="rId6"/>
    <p:sldId id="324" r:id="rId7"/>
    <p:sldId id="403" r:id="rId8"/>
    <p:sldId id="291" r:id="rId9"/>
    <p:sldId id="307" r:id="rId10"/>
    <p:sldId id="408" r:id="rId11"/>
    <p:sldId id="318" r:id="rId12"/>
    <p:sldId id="261" r:id="rId13"/>
    <p:sldId id="392" r:id="rId14"/>
    <p:sldId id="317" r:id="rId15"/>
    <p:sldId id="319" r:id="rId16"/>
    <p:sldId id="266" r:id="rId17"/>
    <p:sldId id="312" r:id="rId18"/>
    <p:sldId id="313" r:id="rId19"/>
    <p:sldId id="314" r:id="rId20"/>
    <p:sldId id="315" r:id="rId21"/>
    <p:sldId id="397" r:id="rId22"/>
    <p:sldId id="399" r:id="rId23"/>
    <p:sldId id="406" r:id="rId24"/>
    <p:sldId id="414" r:id="rId25"/>
    <p:sldId id="415" r:id="rId26"/>
    <p:sldId id="416" r:id="rId27"/>
    <p:sldId id="417" r:id="rId28"/>
    <p:sldId id="418" r:id="rId29"/>
    <p:sldId id="419" r:id="rId30"/>
    <p:sldId id="420" r:id="rId31"/>
    <p:sldId id="421" r:id="rId32"/>
    <p:sldId id="422" r:id="rId33"/>
    <p:sldId id="407" r:id="rId34"/>
    <p:sldId id="404" r:id="rId35"/>
    <p:sldId id="400" r:id="rId36"/>
    <p:sldId id="401" r:id="rId37"/>
    <p:sldId id="402" r:id="rId38"/>
    <p:sldId id="398" r:id="rId39"/>
    <p:sldId id="405" r:id="rId40"/>
    <p:sldId id="262" r:id="rId41"/>
    <p:sldId id="412" r:id="rId42"/>
    <p:sldId id="393" r:id="rId43"/>
    <p:sldId id="395" r:id="rId44"/>
    <p:sldId id="326" r:id="rId45"/>
    <p:sldId id="394" r:id="rId46"/>
    <p:sldId id="327" r:id="rId47"/>
    <p:sldId id="328" r:id="rId48"/>
    <p:sldId id="329" r:id="rId49"/>
    <p:sldId id="302" r:id="rId50"/>
    <p:sldId id="263" r:id="rId51"/>
    <p:sldId id="325" r:id="rId52"/>
    <p:sldId id="396" r:id="rId53"/>
    <p:sldId id="423" r:id="rId54"/>
    <p:sldId id="413" r:id="rId55"/>
    <p:sldId id="264" r:id="rId56"/>
    <p:sldId id="265" r:id="rId57"/>
    <p:sldId id="267" r:id="rId58"/>
    <p:sldId id="331" r:id="rId59"/>
    <p:sldId id="409" r:id="rId60"/>
    <p:sldId id="410" r:id="rId61"/>
    <p:sldId id="411" r:id="rId62"/>
    <p:sldId id="336" r:id="rId63"/>
    <p:sldId id="424" r:id="rId64"/>
    <p:sldId id="426" r:id="rId65"/>
    <p:sldId id="429" r:id="rId66"/>
    <p:sldId id="425" r:id="rId67"/>
    <p:sldId id="427" r:id="rId68"/>
    <p:sldId id="428" r:id="rId69"/>
    <p:sldId id="430" r:id="rId70"/>
    <p:sldId id="432" r:id="rId71"/>
    <p:sldId id="433" r:id="rId72"/>
    <p:sldId id="431" r:id="rId73"/>
    <p:sldId id="268" r:id="rId74"/>
    <p:sldId id="333" r:id="rId75"/>
    <p:sldId id="321" r:id="rId76"/>
    <p:sldId id="334" r:id="rId77"/>
    <p:sldId id="269" r:id="rId78"/>
    <p:sldId id="270" r:id="rId79"/>
    <p:sldId id="271" r:id="rId80"/>
    <p:sldId id="272" r:id="rId81"/>
    <p:sldId id="322" r:id="rId82"/>
    <p:sldId id="391" r:id="rId83"/>
    <p:sldId id="273" r:id="rId84"/>
  </p:sldIdLst>
  <p:sldSz cx="12192000" cy="6858000"/>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0FF"/>
    <a:srgbClr val="9933FF"/>
    <a:srgbClr val="0000FF"/>
    <a:srgbClr val="CC990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0" d="100"/>
          <a:sy n="100" d="100"/>
        </p:scale>
        <p:origin x="50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Times New Roman" pitchFamily="18" charset="0"/>
              </a:defRPr>
            </a:lvl1pPr>
          </a:lstStyle>
          <a:p>
            <a:pPr>
              <a:defRPr/>
            </a:pPr>
            <a:endParaRPr lang="en-US"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Times New Roman" pitchFamily="18" charset="0"/>
              </a:defRPr>
            </a:lvl1pPr>
          </a:lstStyle>
          <a:p>
            <a:pPr>
              <a:defRPr/>
            </a:pPr>
            <a:endParaRPr lang="en-US" altLang="en-US"/>
          </a:p>
        </p:txBody>
      </p:sp>
      <p:sp>
        <p:nvSpPr>
          <p:cNvPr id="12083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Times New Roman" pitchFamily="18" charset="0"/>
              </a:defRPr>
            </a:lvl1pPr>
          </a:lstStyle>
          <a:p>
            <a:pPr>
              <a:defRPr/>
            </a:pPr>
            <a:endParaRPr lang="en-US" alt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fld id="{35C73B1E-BF41-4396-B435-CDC6CE1F918F}" type="slidenum">
              <a:rPr lang="en-US" altLang="en-US"/>
              <a:pPr/>
              <a:t>‹#›</a:t>
            </a:fld>
            <a:endParaRPr lang="en-US" altLang="en-US"/>
          </a:p>
        </p:txBody>
      </p:sp>
    </p:spTree>
    <p:extLst>
      <p:ext uri="{BB962C8B-B14F-4D97-AF65-F5344CB8AC3E}">
        <p14:creationId xmlns:p14="http://schemas.microsoft.com/office/powerpoint/2010/main" val="10949731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178471A-9299-4322-BA06-5CDD71832D29}" type="slidenum">
              <a:rPr lang="en-US" altLang="en-US" sz="1200"/>
              <a:pPr/>
              <a:t>24</a:t>
            </a:fld>
            <a:endParaRPr lang="en-US" altLang="en-US" sz="1200"/>
          </a:p>
        </p:txBody>
      </p:sp>
      <p:sp>
        <p:nvSpPr>
          <p:cNvPr id="39939" name="Rectangle 2"/>
          <p:cNvSpPr>
            <a:spLocks noRo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675632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73DA009-9986-41D7-ACB0-076FCCB38EF8}" type="slidenum">
              <a:rPr lang="en-US" altLang="en-US" sz="1200"/>
              <a:pPr/>
              <a:t>25</a:t>
            </a:fld>
            <a:endParaRPr lang="en-US" altLang="en-US" sz="1200"/>
          </a:p>
        </p:txBody>
      </p:sp>
      <p:sp>
        <p:nvSpPr>
          <p:cNvPr id="40963" name="Rectangle 2"/>
          <p:cNvSpPr>
            <a:spLocks noRo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830606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6FEA86C-02D5-49D4-BA85-A28314ED594D}" type="slidenum">
              <a:rPr lang="en-US" altLang="en-US" sz="1200"/>
              <a:pPr/>
              <a:t>26</a:t>
            </a:fld>
            <a:endParaRPr lang="en-US" altLang="en-US" sz="1200"/>
          </a:p>
        </p:txBody>
      </p:sp>
      <p:sp>
        <p:nvSpPr>
          <p:cNvPr id="41987" name="Rectangle 2"/>
          <p:cNvSpPr>
            <a:spLocks noRo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611661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12997DE-CFD8-41B8-A7D7-3D09B76C605B}" type="slidenum">
              <a:rPr lang="en-US" altLang="en-US" sz="1200"/>
              <a:pPr/>
              <a:t>27</a:t>
            </a:fld>
            <a:endParaRPr lang="en-US" altLang="en-US" sz="1200"/>
          </a:p>
        </p:txBody>
      </p:sp>
      <p:sp>
        <p:nvSpPr>
          <p:cNvPr id="43011" name="Rectangle 2"/>
          <p:cNvSpPr>
            <a:spLocks noRo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292244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DC8D740-E7F5-4478-BFDA-C8AA2AAF05F4}" type="slidenum">
              <a:rPr lang="en-US" altLang="en-US" sz="1200"/>
              <a:pPr/>
              <a:t>28</a:t>
            </a:fld>
            <a:endParaRPr lang="en-US" altLang="en-US" sz="1200"/>
          </a:p>
        </p:txBody>
      </p:sp>
      <p:sp>
        <p:nvSpPr>
          <p:cNvPr id="44035" name="Rectangle 2"/>
          <p:cNvSpPr>
            <a:spLocks noRo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89649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47DF4E5-EBB9-47F6-A200-8B96C01A3D72}" type="slidenum">
              <a:rPr lang="en-US" altLang="en-US" sz="1200"/>
              <a:pPr/>
              <a:t>29</a:t>
            </a:fld>
            <a:endParaRPr lang="en-US" altLang="en-US" sz="1200"/>
          </a:p>
        </p:txBody>
      </p:sp>
      <p:sp>
        <p:nvSpPr>
          <p:cNvPr id="45059" name="Rectangle 2"/>
          <p:cNvSpPr>
            <a:spLocks noRo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986104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E5DF212-EAA3-4218-B5AC-B935DF83CC0A}" type="slidenum">
              <a:rPr lang="en-US" altLang="en-US" sz="1200"/>
              <a:pPr/>
              <a:t>30</a:t>
            </a:fld>
            <a:endParaRPr lang="en-US" altLang="en-US" sz="1200"/>
          </a:p>
        </p:txBody>
      </p:sp>
      <p:sp>
        <p:nvSpPr>
          <p:cNvPr id="46083" name="Rectangle 2"/>
          <p:cNvSpPr>
            <a:spLocks noRo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69503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F33D1D6-734A-4A3A-A980-E46278CEA9D5}" type="slidenum">
              <a:rPr lang="en-US" altLang="en-US" sz="1200"/>
              <a:pPr/>
              <a:t>31</a:t>
            </a:fld>
            <a:endParaRPr lang="en-US" altLang="en-US" sz="1200"/>
          </a:p>
        </p:txBody>
      </p:sp>
      <p:sp>
        <p:nvSpPr>
          <p:cNvPr id="47107" name="Rectangle 2"/>
          <p:cNvSpPr>
            <a:spLocks noRo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987313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C81B0C3-6ED3-40BB-B30C-34DA7A5FC950}" type="slidenum">
              <a:rPr lang="en-US" altLang="en-US" sz="1200"/>
              <a:pPr/>
              <a:t>32</a:t>
            </a:fld>
            <a:endParaRPr lang="en-US" altLang="en-US" sz="1200"/>
          </a:p>
        </p:txBody>
      </p:sp>
      <p:sp>
        <p:nvSpPr>
          <p:cNvPr id="48131" name="Rectangle 2"/>
          <p:cNvSpPr>
            <a:spLocks noRo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119151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66185" y="550863"/>
            <a:ext cx="10983383" cy="1143000"/>
          </a:xfrm>
        </p:spPr>
        <p:txBody>
          <a:bodyPr/>
          <a:lstStyle>
            <a:lvl1pPr>
              <a:defRPr sz="4000"/>
            </a:lvl1pPr>
          </a:lstStyle>
          <a:p>
            <a:pPr lvl="0"/>
            <a:r>
              <a:rPr lang="en-US" altLang="en-US" noProof="0" smtClean="0"/>
              <a:t>Click to edit Master title style</a:t>
            </a:r>
          </a:p>
        </p:txBody>
      </p:sp>
      <p:sp>
        <p:nvSpPr>
          <p:cNvPr id="2051" name="Rectangle 3"/>
          <p:cNvSpPr>
            <a:spLocks noGrp="1" noChangeArrowheads="1"/>
          </p:cNvSpPr>
          <p:nvPr>
            <p:ph type="subTitle" idx="1"/>
          </p:nvPr>
        </p:nvSpPr>
        <p:spPr>
          <a:xfrm>
            <a:off x="275167" y="2754313"/>
            <a:ext cx="7596717" cy="608012"/>
          </a:xfrm>
        </p:spPr>
        <p:txBody>
          <a:bodyPr/>
          <a:lstStyle>
            <a:lvl1pPr marL="0" indent="0">
              <a:buFontTx/>
              <a:buNone/>
              <a:defRPr/>
            </a:lvl1pPr>
          </a:lstStyle>
          <a:p>
            <a:pPr lvl="0"/>
            <a:r>
              <a:rPr lang="en-US" altLang="en-US" noProof="0" smtClean="0"/>
              <a:t>Click to edit Master subtitle style</a:t>
            </a:r>
          </a:p>
        </p:txBody>
      </p:sp>
      <p:sp>
        <p:nvSpPr>
          <p:cNvPr id="4" name="Rectangle 4"/>
          <p:cNvSpPr>
            <a:spLocks noGrp="1" noChangeArrowheads="1"/>
          </p:cNvSpPr>
          <p:nvPr>
            <p:ph type="dt" sz="half" idx="10"/>
          </p:nvPr>
        </p:nvSpPr>
        <p:spPr>
          <a:xfrm>
            <a:off x="389467" y="6196014"/>
            <a:ext cx="2540000" cy="458787"/>
          </a:xfrm>
        </p:spPr>
        <p:txBody>
          <a:bodyPr/>
          <a:lstStyle>
            <a:lvl1pPr>
              <a:defRPr smtClean="0"/>
            </a:lvl1pPr>
          </a:lstStyle>
          <a:p>
            <a:pPr>
              <a:defRPr/>
            </a:pPr>
            <a:endParaRPr lang="en-US" altLang="en-US"/>
          </a:p>
        </p:txBody>
      </p:sp>
      <p:sp>
        <p:nvSpPr>
          <p:cNvPr id="5" name="Rectangle 5"/>
          <p:cNvSpPr>
            <a:spLocks noGrp="1" noChangeArrowheads="1"/>
          </p:cNvSpPr>
          <p:nvPr>
            <p:ph type="ftr" sz="quarter" idx="11"/>
          </p:nvPr>
        </p:nvSpPr>
        <p:spPr>
          <a:xfrm>
            <a:off x="3661833" y="6196014"/>
            <a:ext cx="5308600" cy="458787"/>
          </a:xfrm>
        </p:spPr>
        <p:txBody>
          <a:bodyPr/>
          <a:lstStyle>
            <a:lvl1pPr>
              <a:defRPr smtClean="0"/>
            </a:lvl1pPr>
          </a:lstStyle>
          <a:p>
            <a:pPr>
              <a:defRPr/>
            </a:pPr>
            <a:endParaRPr lang="en-US" altLang="en-US"/>
          </a:p>
        </p:txBody>
      </p:sp>
      <p:sp>
        <p:nvSpPr>
          <p:cNvPr id="6" name="Rectangle 6"/>
          <p:cNvSpPr>
            <a:spLocks noGrp="1" noChangeArrowheads="1"/>
          </p:cNvSpPr>
          <p:nvPr>
            <p:ph type="sldNum" sz="quarter" idx="12"/>
          </p:nvPr>
        </p:nvSpPr>
        <p:spPr>
          <a:xfrm>
            <a:off x="9662584" y="6196014"/>
            <a:ext cx="2235200" cy="458787"/>
          </a:xfrm>
        </p:spPr>
        <p:txBody>
          <a:bodyPr/>
          <a:lstStyle>
            <a:lvl1pPr>
              <a:defRPr sz="1400"/>
            </a:lvl1pPr>
          </a:lstStyle>
          <a:p>
            <a:fld id="{B6452D4D-34B5-4BDD-A549-B0A930024535}" type="slidenum">
              <a:rPr lang="en-US" altLang="en-US"/>
              <a:pPr/>
              <a:t>‹#›</a:t>
            </a:fld>
            <a:endParaRPr lang="en-US" altLang="en-US"/>
          </a:p>
        </p:txBody>
      </p:sp>
    </p:spTree>
    <p:extLst>
      <p:ext uri="{BB962C8B-B14F-4D97-AF65-F5344CB8AC3E}">
        <p14:creationId xmlns:p14="http://schemas.microsoft.com/office/powerpoint/2010/main" val="2922962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1FC618B-6145-42B1-9E38-907DF5536707}" type="slidenum">
              <a:rPr lang="en-US" altLang="en-US"/>
              <a:pPr/>
              <a:t>‹#›</a:t>
            </a:fld>
            <a:endParaRPr lang="en-US" altLang="en-US"/>
          </a:p>
        </p:txBody>
      </p:sp>
    </p:spTree>
    <p:extLst>
      <p:ext uri="{BB962C8B-B14F-4D97-AF65-F5344CB8AC3E}">
        <p14:creationId xmlns:p14="http://schemas.microsoft.com/office/powerpoint/2010/main" val="3100107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3351" y="138114"/>
            <a:ext cx="2927349" cy="5921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7067" y="138114"/>
            <a:ext cx="8583084" cy="5921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4AB4E29-6106-4BF4-A5D1-40C0B0AC77BE}" type="slidenum">
              <a:rPr lang="en-US" altLang="en-US"/>
              <a:pPr/>
              <a:t>‹#›</a:t>
            </a:fld>
            <a:endParaRPr lang="en-US" altLang="en-US"/>
          </a:p>
        </p:txBody>
      </p:sp>
    </p:spTree>
    <p:extLst>
      <p:ext uri="{BB962C8B-B14F-4D97-AF65-F5344CB8AC3E}">
        <p14:creationId xmlns:p14="http://schemas.microsoft.com/office/powerpoint/2010/main" val="1194741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5167" y="138114"/>
            <a:ext cx="9791700" cy="8461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37067" y="1652588"/>
            <a:ext cx="5755217" cy="440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484" y="1652588"/>
            <a:ext cx="5755216" cy="440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4790A40-5BA0-4C8E-A9BF-04BE7C2BC2ED}" type="slidenum">
              <a:rPr lang="en-US" altLang="en-US"/>
              <a:pPr/>
              <a:t>‹#›</a:t>
            </a:fld>
            <a:endParaRPr lang="en-US" altLang="en-US"/>
          </a:p>
        </p:txBody>
      </p:sp>
    </p:spTree>
    <p:extLst>
      <p:ext uri="{BB962C8B-B14F-4D97-AF65-F5344CB8AC3E}">
        <p14:creationId xmlns:p14="http://schemas.microsoft.com/office/powerpoint/2010/main" val="1809881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275167" y="138114"/>
            <a:ext cx="9791700" cy="8461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37067" y="1652588"/>
            <a:ext cx="5755217" cy="440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5484" y="1652588"/>
            <a:ext cx="5755216" cy="44069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335350B-62B8-4724-B6DB-659BB5C0C135}" type="slidenum">
              <a:rPr lang="en-US" altLang="en-US"/>
              <a:pPr/>
              <a:t>‹#›</a:t>
            </a:fld>
            <a:endParaRPr lang="en-US" altLang="en-US"/>
          </a:p>
        </p:txBody>
      </p:sp>
    </p:spTree>
    <p:extLst>
      <p:ext uri="{BB962C8B-B14F-4D97-AF65-F5344CB8AC3E}">
        <p14:creationId xmlns:p14="http://schemas.microsoft.com/office/powerpoint/2010/main" val="3006413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75167" y="138114"/>
            <a:ext cx="9791700" cy="84613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37068" y="1652588"/>
            <a:ext cx="11713633" cy="44069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33E6D5C-245F-4C0F-8DC6-B2AF00393A85}" type="slidenum">
              <a:rPr lang="en-US" altLang="en-US"/>
              <a:pPr/>
              <a:t>‹#›</a:t>
            </a:fld>
            <a:endParaRPr lang="en-US" altLang="en-US"/>
          </a:p>
        </p:txBody>
      </p:sp>
    </p:spTree>
    <p:extLst>
      <p:ext uri="{BB962C8B-B14F-4D97-AF65-F5344CB8AC3E}">
        <p14:creationId xmlns:p14="http://schemas.microsoft.com/office/powerpoint/2010/main" val="2219484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F0AAC92-E055-4B63-8B1C-5EBB46E4E9DC}" type="slidenum">
              <a:rPr lang="en-US" altLang="en-US"/>
              <a:pPr/>
              <a:t>‹#›</a:t>
            </a:fld>
            <a:endParaRPr lang="en-US" altLang="en-US"/>
          </a:p>
        </p:txBody>
      </p:sp>
    </p:spTree>
    <p:extLst>
      <p:ext uri="{BB962C8B-B14F-4D97-AF65-F5344CB8AC3E}">
        <p14:creationId xmlns:p14="http://schemas.microsoft.com/office/powerpoint/2010/main" val="686833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C476D9F-0488-4774-BD9C-26591F5DC4E7}" type="slidenum">
              <a:rPr lang="en-US" altLang="en-US"/>
              <a:pPr/>
              <a:t>‹#›</a:t>
            </a:fld>
            <a:endParaRPr lang="en-US" altLang="en-US"/>
          </a:p>
        </p:txBody>
      </p:sp>
    </p:spTree>
    <p:extLst>
      <p:ext uri="{BB962C8B-B14F-4D97-AF65-F5344CB8AC3E}">
        <p14:creationId xmlns:p14="http://schemas.microsoft.com/office/powerpoint/2010/main" val="102314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7067" y="1652588"/>
            <a:ext cx="5755217" cy="4406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484" y="1652588"/>
            <a:ext cx="5755216" cy="4406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673B86B-9ACD-48AD-86BC-A9FEC37A5464}" type="slidenum">
              <a:rPr lang="en-US" altLang="en-US"/>
              <a:pPr/>
              <a:t>‹#›</a:t>
            </a:fld>
            <a:endParaRPr lang="en-US" altLang="en-US"/>
          </a:p>
        </p:txBody>
      </p:sp>
    </p:spTree>
    <p:extLst>
      <p:ext uri="{BB962C8B-B14F-4D97-AF65-F5344CB8AC3E}">
        <p14:creationId xmlns:p14="http://schemas.microsoft.com/office/powerpoint/2010/main" val="2057340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CA409F41-D70E-4612-9BFC-2CE4312A1BA1}" type="slidenum">
              <a:rPr lang="en-US" altLang="en-US"/>
              <a:pPr/>
              <a:t>‹#›</a:t>
            </a:fld>
            <a:endParaRPr lang="en-US" altLang="en-US"/>
          </a:p>
        </p:txBody>
      </p:sp>
    </p:spTree>
    <p:extLst>
      <p:ext uri="{BB962C8B-B14F-4D97-AF65-F5344CB8AC3E}">
        <p14:creationId xmlns:p14="http://schemas.microsoft.com/office/powerpoint/2010/main" val="382144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8848B7C7-B4BD-443F-8CCF-225733928F55}" type="slidenum">
              <a:rPr lang="en-US" altLang="en-US"/>
              <a:pPr/>
              <a:t>‹#›</a:t>
            </a:fld>
            <a:endParaRPr lang="en-US" altLang="en-US"/>
          </a:p>
        </p:txBody>
      </p:sp>
    </p:spTree>
    <p:extLst>
      <p:ext uri="{BB962C8B-B14F-4D97-AF65-F5344CB8AC3E}">
        <p14:creationId xmlns:p14="http://schemas.microsoft.com/office/powerpoint/2010/main" val="1950277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1995EF7-5F37-47E9-ACE3-2868EBA7B90A}" type="slidenum">
              <a:rPr lang="en-US" altLang="en-US"/>
              <a:pPr/>
              <a:t>‹#›</a:t>
            </a:fld>
            <a:endParaRPr lang="en-US" altLang="en-US"/>
          </a:p>
        </p:txBody>
      </p:sp>
    </p:spTree>
    <p:extLst>
      <p:ext uri="{BB962C8B-B14F-4D97-AF65-F5344CB8AC3E}">
        <p14:creationId xmlns:p14="http://schemas.microsoft.com/office/powerpoint/2010/main" val="76402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0BBF1EC-057C-4364-9BD5-87F89C1880F2}" type="slidenum">
              <a:rPr lang="en-US" altLang="en-US"/>
              <a:pPr/>
              <a:t>‹#›</a:t>
            </a:fld>
            <a:endParaRPr lang="en-US" altLang="en-US"/>
          </a:p>
        </p:txBody>
      </p:sp>
    </p:spTree>
    <p:extLst>
      <p:ext uri="{BB962C8B-B14F-4D97-AF65-F5344CB8AC3E}">
        <p14:creationId xmlns:p14="http://schemas.microsoft.com/office/powerpoint/2010/main" val="1947342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2F0126B-11A2-4443-A0FD-911035D8F3AE}" type="slidenum">
              <a:rPr lang="en-US" altLang="en-US"/>
              <a:pPr/>
              <a:t>‹#›</a:t>
            </a:fld>
            <a:endParaRPr lang="en-US" altLang="en-US"/>
          </a:p>
        </p:txBody>
      </p:sp>
    </p:spTree>
    <p:extLst>
      <p:ext uri="{BB962C8B-B14F-4D97-AF65-F5344CB8AC3E}">
        <p14:creationId xmlns:p14="http://schemas.microsoft.com/office/powerpoint/2010/main" val="2244462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75167" y="138114"/>
            <a:ext cx="9791700" cy="84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37068" y="1652588"/>
            <a:ext cx="11713633" cy="440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205317"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lvl1pPr>
              <a:defRPr sz="1300" smtClean="0">
                <a:latin typeface="Arial" charset="0"/>
              </a:defRPr>
            </a:lvl1pPr>
          </a:lstStyle>
          <a:p>
            <a:pPr>
              <a:defRPr/>
            </a:pPr>
            <a:endParaRPr lang="en-US" altLang="en-US"/>
          </a:p>
        </p:txBody>
      </p:sp>
      <p:sp>
        <p:nvSpPr>
          <p:cNvPr id="1029" name="Rectangle 5"/>
          <p:cNvSpPr>
            <a:spLocks noGrp="1" noChangeArrowheads="1"/>
          </p:cNvSpPr>
          <p:nvPr>
            <p:ph type="ftr" sz="quarter" idx="3"/>
          </p:nvPr>
        </p:nvSpPr>
        <p:spPr bwMode="auto">
          <a:xfrm>
            <a:off x="4210051" y="6248400"/>
            <a:ext cx="385868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lvl1pPr algn="ctr">
              <a:defRPr sz="1300" smtClean="0">
                <a:latin typeface="Arial"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9427633" y="6221413"/>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lvl1pPr algn="r">
              <a:defRPr sz="1300"/>
            </a:lvl1pPr>
          </a:lstStyle>
          <a:p>
            <a:fld id="{22B39DC0-A7EB-4A4E-9A00-FD580B2ED59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7"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eaLnBrk="0" fontAlgn="base" hangingPunct="0">
        <a:spcBef>
          <a:spcPct val="0"/>
        </a:spcBef>
        <a:spcAft>
          <a:spcPct val="0"/>
        </a:spcAft>
        <a:defRPr sz="3600" b="1">
          <a:solidFill>
            <a:schemeClr val="tx2"/>
          </a:solidFill>
          <a:latin typeface="Arial" charset="0"/>
        </a:defRPr>
      </a:lvl6pPr>
      <a:lvl7pPr marL="914400" algn="l" rtl="0" eaLnBrk="0" fontAlgn="base" hangingPunct="0">
        <a:spcBef>
          <a:spcPct val="0"/>
        </a:spcBef>
        <a:spcAft>
          <a:spcPct val="0"/>
        </a:spcAft>
        <a:defRPr sz="3600" b="1">
          <a:solidFill>
            <a:schemeClr val="tx2"/>
          </a:solidFill>
          <a:latin typeface="Arial" charset="0"/>
        </a:defRPr>
      </a:lvl7pPr>
      <a:lvl8pPr marL="1371600" algn="l" rtl="0" eaLnBrk="0" fontAlgn="base" hangingPunct="0">
        <a:spcBef>
          <a:spcPct val="0"/>
        </a:spcBef>
        <a:spcAft>
          <a:spcPct val="0"/>
        </a:spcAft>
        <a:defRPr sz="3600" b="1">
          <a:solidFill>
            <a:schemeClr val="tx2"/>
          </a:solidFill>
          <a:latin typeface="Arial" charset="0"/>
        </a:defRPr>
      </a:lvl8pPr>
      <a:lvl9pPr marL="1828800" algn="l" rtl="0" eaLnBrk="0" fontAlgn="base" hangingPunct="0">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5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hyperlink" Target="file:///\\soulard.umsl.edu\naumannj\public_html\Video%20Clips%20gg%201001%20&amp;%202001\Ch%203%20landforms\tectonic%20plate%20margins%20(3%20types).wmv" TargetMode="Externa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hyperlink" Target="file:///\\soulard.umsl.edu\naumannj\public_html\Video%20Clips%20gg%201001%20&amp;%202001\Ch%203%20landforms\convergent%20boundaries%20&amp;%20tectonics%20&amp;%20volcanoes.wmv"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mountian%20building%20convergence%20of%20continental%20plates.mpg"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file:///\\soulard.umsl.edu\naumannj\public_html\Video%20Clips%20gg%201001%20&amp;%202001\Ch%203%20landforms\continental%20convergence%20--%20India%20&amp;%20Eurasia.wmv" TargetMode="External"/><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Earthquakes%20big%20one.mpg" TargetMode="External"/><Relationship Id="rId1" Type="http://schemas.openxmlformats.org/officeDocument/2006/relationships/slideLayout" Target="../slideLayouts/slideLayout4.xml"/><Relationship Id="rId4" Type="http://schemas.openxmlformats.org/officeDocument/2006/relationships/image" Target="../media/image42.gif"/></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file:///\\soulard.umsl.edu\naumannj\public_html\Video%20Clips%20gg%201001%20&amp;%202001\Ch%203%20landforms\mexico%20city%20earthquake%201987.wmv" TargetMode="External"/><Relationship Id="rId1" Type="http://schemas.openxmlformats.org/officeDocument/2006/relationships/slideLayout" Target="../slideLayouts/slideLayout2.xml"/><Relationship Id="rId6" Type="http://schemas.openxmlformats.org/officeDocument/2006/relationships/image" Target="../media/image52.gif"/><Relationship Id="rId5" Type="http://schemas.openxmlformats.org/officeDocument/2006/relationships/image" Target="../media/image51.gif"/><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file:///\\soulard.umsl.edu\naumannj\public_html\Video%20Clips%20gg%201001%20&amp;%202001\Ch%203%20landforms\volcanic%20mountains.wmv"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file:///\\soulard.umsl.edu\naumannj\public_html\Video%20Clips%20gg%201001%20&amp;%202001\Ch%203%20landforms\formation%20of%20sedimentary%20rock.wmv"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gif"/><Relationship Id="rId1" Type="http://schemas.openxmlformats.org/officeDocument/2006/relationships/slideLayout" Target="../slideLayouts/slideLayout12.xml"/><Relationship Id="rId6" Type="http://schemas.openxmlformats.org/officeDocument/2006/relationships/image" Target="../media/image85.gif"/><Relationship Id="rId5" Type="http://schemas.openxmlformats.org/officeDocument/2006/relationships/image" Target="../media/image84.gif"/><Relationship Id="rId4" Type="http://schemas.openxmlformats.org/officeDocument/2006/relationships/image" Target="../media/image83.gif"/></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file:///\\soulard.umsl.edu\naumannj\public_html\Video%20Clips%20gg%201001%20&amp;%202001\Ch%203%20landforms\Tsunami%20with%20dramatic%20title.wmv" TargetMode="Externa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altLang="en-US" dirty="0" smtClean="0"/>
              <a:t>Physical Geography</a:t>
            </a:r>
            <a:endParaRPr lang="en-US" altLang="en-US" sz="3200" dirty="0"/>
          </a:p>
        </p:txBody>
      </p:sp>
      <p:sp>
        <p:nvSpPr>
          <p:cNvPr id="3075" name="Rectangle 3"/>
          <p:cNvSpPr>
            <a:spLocks noGrp="1" noChangeArrowheads="1"/>
          </p:cNvSpPr>
          <p:nvPr>
            <p:ph type="subTitle" idx="1"/>
          </p:nvPr>
        </p:nvSpPr>
        <p:spPr>
          <a:xfrm>
            <a:off x="1752600" y="3200400"/>
            <a:ext cx="5867400" cy="3124200"/>
          </a:xfrm>
        </p:spPr>
        <p:txBody>
          <a:bodyPr/>
          <a:lstStyle/>
          <a:p>
            <a:pPr>
              <a:lnSpc>
                <a:spcPct val="90000"/>
              </a:lnSpc>
            </a:pPr>
            <a:r>
              <a:rPr lang="en-US" altLang="en-US" sz="3300" dirty="0"/>
              <a:t>Landforms: The Dynamic Earth Part I</a:t>
            </a:r>
          </a:p>
          <a:p>
            <a:pPr>
              <a:lnSpc>
                <a:spcPct val="90000"/>
              </a:lnSpc>
            </a:pPr>
            <a:r>
              <a:rPr lang="en-US" altLang="en-US" sz="3600" dirty="0"/>
              <a:t>Endogenic (endogenous) Forces</a:t>
            </a:r>
          </a:p>
          <a:p>
            <a:pPr>
              <a:lnSpc>
                <a:spcPct val="90000"/>
              </a:lnSpc>
            </a:pPr>
            <a:endParaRPr lang="en-US" altLang="en-US" sz="2500" dirty="0"/>
          </a:p>
          <a:p>
            <a:pPr>
              <a:lnSpc>
                <a:spcPct val="90000"/>
              </a:lnSpc>
            </a:pPr>
            <a:r>
              <a:rPr lang="en-US" altLang="en-US" sz="2500" dirty="0"/>
              <a:t>Joe Naumann</a:t>
            </a:r>
          </a:p>
          <a:p>
            <a:pPr>
              <a:lnSpc>
                <a:spcPct val="90000"/>
              </a:lnSpc>
            </a:pPr>
            <a:r>
              <a:rPr lang="en-US" altLang="en-US" sz="2500" dirty="0"/>
              <a:t>UMSL</a:t>
            </a:r>
          </a:p>
        </p:txBody>
      </p:sp>
      <p:pic>
        <p:nvPicPr>
          <p:cNvPr id="4100" name="Picture 4" descr="Gaia - large rotating 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122363"/>
            <a:ext cx="5867400" cy="444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0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jet w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tretch>
            <a:fillRect/>
          </a:stretch>
        </p:blipFill>
        <p:spPr>
          <a:xfrm>
            <a:off x="0" y="1"/>
            <a:ext cx="12192000" cy="6858000"/>
          </a:xfrm>
          <a:prstGeom prst="rect">
            <a:avLst/>
          </a:prstGeom>
        </p:spPr>
      </p:pic>
      <p:sp>
        <p:nvSpPr>
          <p:cNvPr id="6" name="Title 5"/>
          <p:cNvSpPr>
            <a:spLocks noGrp="1"/>
          </p:cNvSpPr>
          <p:nvPr>
            <p:ph type="title"/>
          </p:nvPr>
        </p:nvSpPr>
        <p:spPr>
          <a:xfrm>
            <a:off x="8229599" y="138114"/>
            <a:ext cx="3738033" cy="846137"/>
          </a:xfrm>
        </p:spPr>
        <p:txBody>
          <a:bodyPr/>
          <a:lstStyle/>
          <a:p>
            <a:r>
              <a:rPr lang="en-US" sz="2400" dirty="0" smtClean="0">
                <a:solidFill>
                  <a:srgbClr val="FF0000"/>
                </a:solidFill>
              </a:rPr>
              <a:t>In case the previous animation went to fast</a:t>
            </a:r>
            <a:endParaRPr lang="en-US" sz="2400" dirty="0">
              <a:solidFill>
                <a:srgbClr val="FF0000"/>
              </a:solidFill>
            </a:endParaRPr>
          </a:p>
        </p:txBody>
      </p:sp>
      <p:sp>
        <p:nvSpPr>
          <p:cNvPr id="5" name="Slide Number Placeholder 4"/>
          <p:cNvSpPr>
            <a:spLocks noGrp="1"/>
          </p:cNvSpPr>
          <p:nvPr>
            <p:ph type="sldNum" sz="quarter" idx="12"/>
          </p:nvPr>
        </p:nvSpPr>
        <p:spPr/>
        <p:txBody>
          <a:bodyPr/>
          <a:lstStyle/>
          <a:p>
            <a:fld id="{9673B86B-9ACD-48AD-86BC-A9FEC37A5464}" type="slidenum">
              <a:rPr lang="en-US" altLang="en-US" smtClean="0"/>
              <a:pPr/>
              <a:t>10</a:t>
            </a:fld>
            <a:endParaRPr lang="en-US" altLang="en-US"/>
          </a:p>
        </p:txBody>
      </p:sp>
    </p:spTree>
    <p:extLst>
      <p:ext uri="{BB962C8B-B14F-4D97-AF65-F5344CB8AC3E}">
        <p14:creationId xmlns:p14="http://schemas.microsoft.com/office/powerpoint/2010/main" val="3927861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DED7B1D3-2243-41CB-8AF5-F43437843436}" type="slidenum">
              <a:rPr lang="en-US" altLang="en-US" sz="1300"/>
              <a:pPr/>
              <a:t>11</a:t>
            </a:fld>
            <a:endParaRPr lang="en-US" altLang="en-US" sz="1300"/>
          </a:p>
        </p:txBody>
      </p:sp>
      <p:sp>
        <p:nvSpPr>
          <p:cNvPr id="11267" name="Rectangle 2"/>
          <p:cNvSpPr>
            <a:spLocks noGrp="1" noChangeArrowheads="1"/>
          </p:cNvSpPr>
          <p:nvPr>
            <p:ph type="title"/>
          </p:nvPr>
        </p:nvSpPr>
        <p:spPr/>
        <p:txBody>
          <a:bodyPr/>
          <a:lstStyle/>
          <a:p>
            <a:r>
              <a:rPr lang="en-US" altLang="en-US" b="0" smtClean="0">
                <a:solidFill>
                  <a:srgbClr val="800000"/>
                </a:solidFill>
              </a:rPr>
              <a:t>Process of Continental Drift</a:t>
            </a:r>
          </a:p>
        </p:txBody>
      </p:sp>
      <p:sp>
        <p:nvSpPr>
          <p:cNvPr id="11268" name="Rectangle 3"/>
          <p:cNvSpPr>
            <a:spLocks noGrp="1" noChangeArrowheads="1"/>
          </p:cNvSpPr>
          <p:nvPr>
            <p:ph type="body" idx="1"/>
          </p:nvPr>
        </p:nvSpPr>
        <p:spPr>
          <a:xfrm>
            <a:off x="3103033" y="1384301"/>
            <a:ext cx="8839200" cy="5091112"/>
          </a:xfrm>
        </p:spPr>
        <p:txBody>
          <a:bodyPr/>
          <a:lstStyle/>
          <a:p>
            <a:r>
              <a:rPr lang="en-US" altLang="en-US" sz="3200" dirty="0" smtClean="0"/>
              <a:t>Appears to be generated by heat-sustained convection cells in the interior (particularly the </a:t>
            </a:r>
            <a:r>
              <a:rPr lang="en-US" altLang="en-US" sz="3200" dirty="0" smtClean="0">
                <a:solidFill>
                  <a:srgbClr val="FF0000"/>
                </a:solidFill>
              </a:rPr>
              <a:t>asthenosphere</a:t>
            </a:r>
            <a:r>
              <a:rPr lang="en-US" altLang="en-US" sz="3200" dirty="0" smtClean="0"/>
              <a:t> which is not solid)</a:t>
            </a:r>
          </a:p>
          <a:p>
            <a:r>
              <a:rPr lang="en-US" altLang="en-US" sz="3200" dirty="0" smtClean="0"/>
              <a:t>Movement occurs where plate boundaries abut</a:t>
            </a:r>
          </a:p>
          <a:p>
            <a:pPr lvl="1"/>
            <a:r>
              <a:rPr lang="en-US" altLang="en-US" sz="2400" dirty="0"/>
              <a:t>Divergence – spreading along mid-ocean ridges which lie above and upwelling in the cell</a:t>
            </a:r>
          </a:p>
          <a:p>
            <a:pPr lvl="1"/>
            <a:r>
              <a:rPr lang="en-US" altLang="en-US" sz="2400" dirty="0"/>
              <a:t>Convergence (subduction) – colliding plates over the downward portion of a convection cell</a:t>
            </a:r>
          </a:p>
          <a:p>
            <a:pPr lvl="1"/>
            <a:r>
              <a:rPr lang="en-US" altLang="en-US" sz="2400" dirty="0">
                <a:solidFill>
                  <a:srgbClr val="FF3300"/>
                </a:solidFill>
              </a:rPr>
              <a:t>Ring of Fire</a:t>
            </a:r>
            <a:r>
              <a:rPr lang="en-US" altLang="en-US" sz="2400" dirty="0"/>
              <a:t> – largely an area of subduction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 y="3276599"/>
            <a:ext cx="3198813" cy="319881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5966B31C-42E2-4FC5-8A61-E97CEE9A0063}" type="slidenum">
              <a:rPr lang="en-US" altLang="en-US" sz="1300"/>
              <a:pPr/>
              <a:t>12</a:t>
            </a:fld>
            <a:endParaRPr lang="en-US" altLang="en-US" sz="1300"/>
          </a:p>
        </p:txBody>
      </p:sp>
      <p:sp>
        <p:nvSpPr>
          <p:cNvPr id="12291" name="Rectangle 2"/>
          <p:cNvSpPr>
            <a:spLocks noGrp="1" noChangeArrowheads="1"/>
          </p:cNvSpPr>
          <p:nvPr>
            <p:ph type="title"/>
          </p:nvPr>
        </p:nvSpPr>
        <p:spPr/>
        <p:txBody>
          <a:bodyPr/>
          <a:lstStyle/>
          <a:p>
            <a:r>
              <a:rPr lang="en-US" altLang="en-US" smtClean="0"/>
              <a:t>Earth’s Crust &amp; Layers</a:t>
            </a:r>
          </a:p>
        </p:txBody>
      </p:sp>
      <p:sp>
        <p:nvSpPr>
          <p:cNvPr id="12292" name="Rectangle 3"/>
          <p:cNvSpPr>
            <a:spLocks noGrp="1" noChangeArrowheads="1"/>
          </p:cNvSpPr>
          <p:nvPr>
            <p:ph type="body" idx="1"/>
          </p:nvPr>
        </p:nvSpPr>
        <p:spPr>
          <a:xfrm>
            <a:off x="5029200" y="1917700"/>
            <a:ext cx="3251200" cy="4748213"/>
          </a:xfrm>
          <a:ln w="38100" cmpd="dbl">
            <a:solidFill>
              <a:schemeClr val="tx1"/>
            </a:solidFill>
            <a:miter lim="800000"/>
            <a:headEnd/>
            <a:tailEnd/>
          </a:ln>
        </p:spPr>
        <p:txBody>
          <a:bodyPr/>
          <a:lstStyle/>
          <a:p>
            <a:pPr>
              <a:lnSpc>
                <a:spcPct val="90000"/>
              </a:lnSpc>
            </a:pPr>
            <a:r>
              <a:rPr lang="en-US" altLang="en-US" dirty="0" smtClean="0"/>
              <a:t>Mantle</a:t>
            </a:r>
          </a:p>
          <a:p>
            <a:pPr lvl="1">
              <a:lnSpc>
                <a:spcPct val="90000"/>
              </a:lnSpc>
            </a:pPr>
            <a:r>
              <a:rPr lang="en-US" altLang="en-US" dirty="0" smtClean="0"/>
              <a:t>Rock beneath crust</a:t>
            </a:r>
          </a:p>
          <a:p>
            <a:pPr>
              <a:lnSpc>
                <a:spcPct val="90000"/>
              </a:lnSpc>
            </a:pPr>
            <a:r>
              <a:rPr lang="en-US" altLang="en-US" dirty="0" smtClean="0"/>
              <a:t>Tectonic plates</a:t>
            </a:r>
          </a:p>
          <a:p>
            <a:pPr lvl="1">
              <a:lnSpc>
                <a:spcPct val="90000"/>
              </a:lnSpc>
            </a:pPr>
            <a:r>
              <a:rPr lang="en-US" altLang="en-US" dirty="0" smtClean="0"/>
              <a:t>Earth’s rigid crust</a:t>
            </a:r>
          </a:p>
          <a:p>
            <a:pPr>
              <a:lnSpc>
                <a:spcPct val="90000"/>
              </a:lnSpc>
            </a:pPr>
            <a:r>
              <a:rPr lang="en-US" altLang="en-US" dirty="0" smtClean="0"/>
              <a:t>Plate movement</a:t>
            </a:r>
          </a:p>
          <a:p>
            <a:pPr lvl="1">
              <a:lnSpc>
                <a:spcPct val="90000"/>
              </a:lnSpc>
            </a:pPr>
            <a:r>
              <a:rPr lang="en-US" altLang="en-US" dirty="0" smtClean="0"/>
              <a:t>Earthquakes </a:t>
            </a:r>
          </a:p>
          <a:p>
            <a:pPr lvl="1">
              <a:lnSpc>
                <a:spcPct val="90000"/>
              </a:lnSpc>
            </a:pPr>
            <a:r>
              <a:rPr lang="en-US" altLang="en-US" dirty="0" smtClean="0"/>
              <a:t>Volcanoes</a:t>
            </a:r>
          </a:p>
          <a:p>
            <a:pPr lvl="1">
              <a:lnSpc>
                <a:spcPct val="90000"/>
              </a:lnSpc>
            </a:pPr>
            <a:r>
              <a:rPr lang="en-US" altLang="en-US" dirty="0" smtClean="0"/>
              <a:t>Mountain building</a:t>
            </a:r>
          </a:p>
          <a:p>
            <a:pPr lvl="1">
              <a:lnSpc>
                <a:spcPct val="90000"/>
              </a:lnSpc>
              <a:buFontTx/>
              <a:buNone/>
            </a:pPr>
            <a:endParaRPr lang="en-US" altLang="en-US" dirty="0" smtClean="0"/>
          </a:p>
        </p:txBody>
      </p:sp>
      <p:pic>
        <p:nvPicPr>
          <p:cNvPr id="12293" name="Picture 4" descr="Layers of the 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13" y="1078707"/>
            <a:ext cx="48101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Line 5"/>
          <p:cNvSpPr>
            <a:spLocks noChangeShapeType="1"/>
          </p:cNvSpPr>
          <p:nvPr/>
        </p:nvSpPr>
        <p:spPr bwMode="auto">
          <a:xfrm flipH="1" flipV="1">
            <a:off x="2438400" y="2802732"/>
            <a:ext cx="2649538" cy="1769268"/>
          </a:xfrm>
          <a:prstGeom prst="line">
            <a:avLst/>
          </a:prstGeom>
          <a:noFill/>
          <a:ln w="5715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pic>
        <p:nvPicPr>
          <p:cNvPr id="2" name="Picture 1"/>
          <p:cNvPicPr>
            <a:picLocks noChangeAspect="1"/>
          </p:cNvPicPr>
          <p:nvPr/>
        </p:nvPicPr>
        <p:blipFill>
          <a:blip r:embed="rId3"/>
          <a:stretch>
            <a:fillRect/>
          </a:stretch>
        </p:blipFill>
        <p:spPr>
          <a:xfrm>
            <a:off x="8302171" y="1676400"/>
            <a:ext cx="3889829" cy="518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1000"/>
                                  </p:stCondLst>
                                  <p:childTnLst>
                                    <p:set>
                                      <p:cBhvr>
                                        <p:cTn id="6" dur="1" fill="hold">
                                          <p:stCondLst>
                                            <p:cond delay="0"/>
                                          </p:stCondLst>
                                        </p:cTn>
                                        <p:tgtEl>
                                          <p:spTgt spid="13317"/>
                                        </p:tgtEl>
                                        <p:attrNameLst>
                                          <p:attrName>style.visibility</p:attrName>
                                        </p:attrNameLst>
                                      </p:cBhvr>
                                      <p:to>
                                        <p:strVal val="visible"/>
                                      </p:to>
                                    </p:set>
                                    <p:anim calcmode="lin" valueType="num">
                                      <p:cBhvr additive="base">
                                        <p:cTn id="7" dur="500" fill="hold"/>
                                        <p:tgtEl>
                                          <p:spTgt spid="13317"/>
                                        </p:tgtEl>
                                        <p:attrNameLst>
                                          <p:attrName>ppt_x</p:attrName>
                                        </p:attrNameLst>
                                      </p:cBhvr>
                                      <p:tavLst>
                                        <p:tav tm="0">
                                          <p:val>
                                            <p:strVal val="1+#ppt_w/2"/>
                                          </p:val>
                                        </p:tav>
                                        <p:tav tm="100000">
                                          <p:val>
                                            <p:strVal val="#ppt_x"/>
                                          </p:val>
                                        </p:tav>
                                      </p:tavLst>
                                    </p:anim>
                                    <p:anim calcmode="lin" valueType="num">
                                      <p:cBhvr additive="base">
                                        <p:cTn id="8" dur="500" fill="hold"/>
                                        <p:tgtEl>
                                          <p:spTgt spid="133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 y="0"/>
            <a:ext cx="8534401" cy="6400801"/>
          </a:xfrm>
          <a:prstGeom prst="rect">
            <a:avLst/>
          </a:prstGeom>
        </p:spPr>
      </p:pic>
      <p:sp>
        <p:nvSpPr>
          <p:cNvPr id="4" name="Slide Number Placeholder 3"/>
          <p:cNvSpPr>
            <a:spLocks noGrp="1"/>
          </p:cNvSpPr>
          <p:nvPr>
            <p:ph type="sldNum" sz="quarter" idx="12"/>
          </p:nvPr>
        </p:nvSpPr>
        <p:spPr/>
        <p:txBody>
          <a:bodyPr/>
          <a:lstStyle/>
          <a:p>
            <a:fld id="{5F0AAC92-E055-4B63-8B1C-5EBB46E4E9DC}" type="slidenum">
              <a:rPr lang="en-US" altLang="en-US" smtClean="0"/>
              <a:pPr/>
              <a:t>13</a:t>
            </a:fld>
            <a:endParaRPr lang="en-US" altLang="en-US" dirty="0"/>
          </a:p>
        </p:txBody>
      </p:sp>
      <p:sp>
        <p:nvSpPr>
          <p:cNvPr id="6" name="TextBox 5"/>
          <p:cNvSpPr txBox="1"/>
          <p:nvPr/>
        </p:nvSpPr>
        <p:spPr>
          <a:xfrm>
            <a:off x="8686800" y="1600200"/>
            <a:ext cx="3505200" cy="3416320"/>
          </a:xfrm>
          <a:prstGeom prst="rect">
            <a:avLst/>
          </a:prstGeom>
          <a:noFill/>
        </p:spPr>
        <p:txBody>
          <a:bodyPr wrap="square" rtlCol="0">
            <a:spAutoFit/>
          </a:bodyPr>
          <a:lstStyle/>
          <a:p>
            <a:r>
              <a:rPr lang="en-US" sz="2400" dirty="0" smtClean="0"/>
              <a:t>We know movement occurs in the mantle. There isn’t complete agreement as to how simple or how complex the movement is, but there is movement and it caused the crustal plates to move.</a:t>
            </a:r>
            <a:endParaRPr lang="en-US" sz="2400" dirty="0"/>
          </a:p>
        </p:txBody>
      </p:sp>
    </p:spTree>
    <p:extLst>
      <p:ext uri="{BB962C8B-B14F-4D97-AF65-F5344CB8AC3E}">
        <p14:creationId xmlns:p14="http://schemas.microsoft.com/office/powerpoint/2010/main" val="15197658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F1662F01-8F83-459E-9BFA-95FD5F18C8EA}" type="slidenum">
              <a:rPr lang="en-US" altLang="en-US" sz="1300"/>
              <a:pPr/>
              <a:t>14</a:t>
            </a:fld>
            <a:endParaRPr lang="en-US" altLang="en-US" sz="1300"/>
          </a:p>
        </p:txBody>
      </p:sp>
      <p:sp>
        <p:nvSpPr>
          <p:cNvPr id="13315" name="Rectangle 2"/>
          <p:cNvSpPr>
            <a:spLocks noGrp="1" noChangeArrowheads="1"/>
          </p:cNvSpPr>
          <p:nvPr>
            <p:ph type="title"/>
          </p:nvPr>
        </p:nvSpPr>
        <p:spPr>
          <a:xfrm>
            <a:off x="12700" y="0"/>
            <a:ext cx="10198100" cy="1385887"/>
          </a:xfrm>
        </p:spPr>
        <p:txBody>
          <a:bodyPr/>
          <a:lstStyle/>
          <a:p>
            <a:pPr algn="ctr"/>
            <a:r>
              <a:rPr lang="en-US" altLang="en-US" sz="3200" b="0" dirty="0">
                <a:solidFill>
                  <a:srgbClr val="800000"/>
                </a:solidFill>
              </a:rPr>
              <a:t>Convectional Cell </a:t>
            </a:r>
            <a:r>
              <a:rPr lang="en-US" altLang="en-US" sz="3200" b="0" dirty="0" smtClean="0">
                <a:solidFill>
                  <a:srgbClr val="800000"/>
                </a:solidFill>
              </a:rPr>
              <a:t>Movement Within the Mantle</a:t>
            </a:r>
            <a:endParaRPr lang="en-US" altLang="en-US" sz="3200" b="0" dirty="0">
              <a:solidFill>
                <a:srgbClr val="800000"/>
              </a:solidFill>
            </a:endParaRPr>
          </a:p>
        </p:txBody>
      </p:sp>
      <p:pic>
        <p:nvPicPr>
          <p:cNvPr id="2" name="Picture 1"/>
          <p:cNvPicPr>
            <a:picLocks noChangeAspect="1"/>
          </p:cNvPicPr>
          <p:nvPr/>
        </p:nvPicPr>
        <p:blipFill>
          <a:blip r:embed="rId2"/>
          <a:stretch>
            <a:fillRect/>
          </a:stretch>
        </p:blipFill>
        <p:spPr>
          <a:xfrm>
            <a:off x="368904" y="1143000"/>
            <a:ext cx="9071429" cy="5715000"/>
          </a:xfrm>
          <a:prstGeom prst="rect">
            <a:avLst/>
          </a:prstGeom>
        </p:spPr>
      </p:pic>
      <p:sp>
        <p:nvSpPr>
          <p:cNvPr id="4" name="TextBox 3"/>
          <p:cNvSpPr txBox="1"/>
          <p:nvPr/>
        </p:nvSpPr>
        <p:spPr>
          <a:xfrm>
            <a:off x="9601200" y="2057400"/>
            <a:ext cx="2590800" cy="2246769"/>
          </a:xfrm>
          <a:prstGeom prst="rect">
            <a:avLst/>
          </a:prstGeom>
          <a:noFill/>
        </p:spPr>
        <p:txBody>
          <a:bodyPr wrap="square" rtlCol="0">
            <a:spAutoFit/>
          </a:bodyPr>
          <a:lstStyle/>
          <a:p>
            <a:r>
              <a:rPr lang="en-US" sz="2800" dirty="0" smtClean="0"/>
              <a:t>Four different models produce the same results on the surface</a:t>
            </a:r>
            <a:endParaRPr lang="en-US" sz="2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6"/>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AA7BD200-7C8B-45F3-8B3D-74D3DA0AA5B3}" type="slidenum">
              <a:rPr lang="en-US" altLang="en-US" sz="1300"/>
              <a:pPr/>
              <a:t>15</a:t>
            </a:fld>
            <a:endParaRPr lang="en-US" altLang="en-US" sz="1300"/>
          </a:p>
        </p:txBody>
      </p:sp>
      <p:sp>
        <p:nvSpPr>
          <p:cNvPr id="14339" name="Rectangle 2"/>
          <p:cNvSpPr>
            <a:spLocks noGrp="1" noChangeArrowheads="1"/>
          </p:cNvSpPr>
          <p:nvPr>
            <p:ph type="title"/>
          </p:nvPr>
        </p:nvSpPr>
        <p:spPr>
          <a:xfrm>
            <a:off x="228600" y="228600"/>
            <a:ext cx="9448800" cy="508000"/>
          </a:xfrm>
        </p:spPr>
        <p:txBody>
          <a:bodyPr/>
          <a:lstStyle/>
          <a:p>
            <a:pPr algn="ctr"/>
            <a:r>
              <a:rPr lang="en-US" altLang="en-US" sz="3200" b="0" dirty="0">
                <a:solidFill>
                  <a:srgbClr val="800000"/>
                </a:solidFill>
              </a:rPr>
              <a:t>Types of Crustal </a:t>
            </a:r>
            <a:r>
              <a:rPr lang="en-US" altLang="en-US" sz="3200" b="0" dirty="0" smtClean="0">
                <a:solidFill>
                  <a:srgbClr val="800000"/>
                </a:solidFill>
              </a:rPr>
              <a:t>Forces Along Plate Boundaries</a:t>
            </a:r>
            <a:endParaRPr lang="en-US" altLang="en-US" sz="3200" b="0" dirty="0">
              <a:solidFill>
                <a:srgbClr val="800000"/>
              </a:solidFill>
            </a:endParaRPr>
          </a:p>
        </p:txBody>
      </p:sp>
      <p:sp>
        <p:nvSpPr>
          <p:cNvPr id="14340" name="Rectangle 3"/>
          <p:cNvSpPr>
            <a:spLocks noGrp="1" noChangeArrowheads="1"/>
          </p:cNvSpPr>
          <p:nvPr>
            <p:ph type="body" sz="half" idx="1"/>
          </p:nvPr>
        </p:nvSpPr>
        <p:spPr>
          <a:xfrm>
            <a:off x="8906933" y="1905000"/>
            <a:ext cx="2789767" cy="5181600"/>
          </a:xfrm>
        </p:spPr>
        <p:txBody>
          <a:bodyPr/>
          <a:lstStyle/>
          <a:p>
            <a:r>
              <a:rPr lang="en-US" altLang="en-US" sz="2500" dirty="0"/>
              <a:t>Tensional – dragging </a:t>
            </a:r>
            <a:r>
              <a:rPr lang="en-US" altLang="en-US" sz="2500" dirty="0" smtClean="0"/>
              <a:t>action</a:t>
            </a:r>
          </a:p>
          <a:p>
            <a:endParaRPr lang="en-US" altLang="en-US" sz="2500" dirty="0"/>
          </a:p>
          <a:p>
            <a:r>
              <a:rPr lang="en-US" altLang="en-US" sz="2500" dirty="0" smtClean="0"/>
              <a:t>Compressional </a:t>
            </a:r>
            <a:r>
              <a:rPr lang="en-US" altLang="en-US" sz="2500" dirty="0"/>
              <a:t>– </a:t>
            </a:r>
            <a:r>
              <a:rPr lang="en-US" altLang="en-US" sz="2500" dirty="0" smtClean="0"/>
              <a:t>pushing action</a:t>
            </a:r>
          </a:p>
          <a:p>
            <a:endParaRPr lang="en-US" altLang="en-US" sz="2500" dirty="0"/>
          </a:p>
          <a:p>
            <a:r>
              <a:rPr lang="en-US" altLang="en-US" sz="2500" dirty="0"/>
              <a:t>Sheer – oblique action</a:t>
            </a:r>
          </a:p>
        </p:txBody>
      </p:sp>
      <p:pic>
        <p:nvPicPr>
          <p:cNvPr id="14341" name="Picture 4" descr="types of rock stres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3400" y="1782764"/>
            <a:ext cx="7848600" cy="5075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1828800" y="1295400"/>
            <a:ext cx="1981200" cy="338554"/>
          </a:xfrm>
          <a:prstGeom prst="rect">
            <a:avLst/>
          </a:prstGeom>
          <a:noFill/>
        </p:spPr>
        <p:txBody>
          <a:bodyPr wrap="square" rtlCol="0">
            <a:spAutoFit/>
          </a:bodyPr>
          <a:lstStyle/>
          <a:p>
            <a:r>
              <a:rPr lang="en-US" b="1" dirty="0" smtClean="0">
                <a:solidFill>
                  <a:srgbClr val="FF0000"/>
                </a:solidFill>
              </a:rPr>
              <a:t>Divergence</a:t>
            </a:r>
            <a:endParaRPr lang="en-US" b="1" dirty="0">
              <a:solidFill>
                <a:srgbClr val="FF0000"/>
              </a:solidFill>
            </a:endParaRPr>
          </a:p>
        </p:txBody>
      </p:sp>
      <p:sp>
        <p:nvSpPr>
          <p:cNvPr id="3" name="TextBox 2"/>
          <p:cNvSpPr txBox="1"/>
          <p:nvPr/>
        </p:nvSpPr>
        <p:spPr>
          <a:xfrm>
            <a:off x="5791200" y="1295400"/>
            <a:ext cx="2743200" cy="338554"/>
          </a:xfrm>
          <a:prstGeom prst="rect">
            <a:avLst/>
          </a:prstGeom>
          <a:noFill/>
        </p:spPr>
        <p:txBody>
          <a:bodyPr wrap="square" rtlCol="0">
            <a:spAutoFit/>
          </a:bodyPr>
          <a:lstStyle/>
          <a:p>
            <a:r>
              <a:rPr lang="en-US" b="1" dirty="0" smtClean="0">
                <a:solidFill>
                  <a:srgbClr val="FF0000"/>
                </a:solidFill>
              </a:rPr>
              <a:t>Convergence</a:t>
            </a:r>
            <a:endParaRPr lang="en-US" b="1" dirty="0">
              <a:solidFill>
                <a:srgbClr val="FF0000"/>
              </a:solidFill>
            </a:endParaRPr>
          </a:p>
        </p:txBody>
      </p:sp>
      <p:sp>
        <p:nvSpPr>
          <p:cNvPr id="4" name="TextBox 3"/>
          <p:cNvSpPr txBox="1"/>
          <p:nvPr/>
        </p:nvSpPr>
        <p:spPr>
          <a:xfrm>
            <a:off x="6019800" y="5029200"/>
            <a:ext cx="2819400" cy="338554"/>
          </a:xfrm>
          <a:prstGeom prst="rect">
            <a:avLst/>
          </a:prstGeom>
          <a:noFill/>
        </p:spPr>
        <p:txBody>
          <a:bodyPr wrap="square" rtlCol="0">
            <a:spAutoFit/>
          </a:bodyPr>
          <a:lstStyle/>
          <a:p>
            <a:r>
              <a:rPr lang="en-US" b="1" dirty="0" smtClean="0">
                <a:solidFill>
                  <a:srgbClr val="FF0000"/>
                </a:solidFill>
              </a:rPr>
              <a:t>Lateral Slipping</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ppt_w</p:attrName>
                                        </p:attrNameLst>
                                      </p:cBhvr>
                                      <p:tavLst>
                                        <p:tav tm="0" fmla="#ppt_w*sin(2.5*pi*$)">
                                          <p:val>
                                            <p:fltVal val="0"/>
                                          </p:val>
                                        </p:tav>
                                        <p:tav tm="100000">
                                          <p:val>
                                            <p:fltVal val="1"/>
                                          </p:val>
                                        </p:tav>
                                      </p:tavLst>
                                    </p:anim>
                                    <p:anim calcmode="lin" valueType="num">
                                      <p:cBhvr>
                                        <p:cTn id="16"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anim calcmode="lin" valueType="num">
                                      <p:cBhvr>
                                        <p:cTn id="22" dur="2000" fill="hold"/>
                                        <p:tgtEl>
                                          <p:spTgt spid="4"/>
                                        </p:tgtEl>
                                        <p:attrNameLst>
                                          <p:attrName>ppt_w</p:attrName>
                                        </p:attrNameLst>
                                      </p:cBhvr>
                                      <p:tavLst>
                                        <p:tav tm="0" fmla="#ppt_w*sin(2.5*pi*$)">
                                          <p:val>
                                            <p:fltVal val="0"/>
                                          </p:val>
                                        </p:tav>
                                        <p:tav tm="100000">
                                          <p:val>
                                            <p:fltVal val="1"/>
                                          </p:val>
                                        </p:tav>
                                      </p:tavLst>
                                    </p:anim>
                                    <p:anim calcmode="lin" valueType="num">
                                      <p:cBhvr>
                                        <p:cTn id="23"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11CCF152-8AB5-439F-94D9-DC76F0DCFEDD}" type="slidenum">
              <a:rPr lang="en-US" altLang="en-US" sz="1300"/>
              <a:pPr/>
              <a:t>16</a:t>
            </a:fld>
            <a:endParaRPr lang="en-US" altLang="en-US" sz="1300"/>
          </a:p>
        </p:txBody>
      </p:sp>
      <p:sp>
        <p:nvSpPr>
          <p:cNvPr id="15363" name="Rectangle 2"/>
          <p:cNvSpPr>
            <a:spLocks noGrp="1" noChangeArrowheads="1"/>
          </p:cNvSpPr>
          <p:nvPr>
            <p:ph type="title"/>
          </p:nvPr>
        </p:nvSpPr>
        <p:spPr>
          <a:xfrm>
            <a:off x="152400" y="1"/>
            <a:ext cx="9791700" cy="685800"/>
          </a:xfrm>
        </p:spPr>
        <p:txBody>
          <a:bodyPr/>
          <a:lstStyle/>
          <a:p>
            <a:r>
              <a:rPr lang="en-US" altLang="en-US" dirty="0" smtClean="0"/>
              <a:t>Plate Boundaries:</a:t>
            </a:r>
          </a:p>
        </p:txBody>
      </p:sp>
      <p:sp>
        <p:nvSpPr>
          <p:cNvPr id="15364" name="Rectangle 3"/>
          <p:cNvSpPr>
            <a:spLocks noGrp="1" noChangeArrowheads="1"/>
          </p:cNvSpPr>
          <p:nvPr>
            <p:ph type="body" idx="1"/>
          </p:nvPr>
        </p:nvSpPr>
        <p:spPr>
          <a:xfrm>
            <a:off x="533400" y="1016001"/>
            <a:ext cx="4318000" cy="5205412"/>
          </a:xfrm>
        </p:spPr>
        <p:txBody>
          <a:bodyPr/>
          <a:lstStyle/>
          <a:p>
            <a:pPr>
              <a:lnSpc>
                <a:spcPct val="90000"/>
              </a:lnSpc>
            </a:pPr>
            <a:r>
              <a:rPr lang="en-US" altLang="en-US" sz="2500" dirty="0"/>
              <a:t>Divergent </a:t>
            </a:r>
          </a:p>
          <a:p>
            <a:pPr lvl="1">
              <a:lnSpc>
                <a:spcPct val="90000"/>
              </a:lnSpc>
            </a:pPr>
            <a:r>
              <a:rPr lang="en-US" altLang="en-US" sz="2100" dirty="0"/>
              <a:t>Plates spreading apart</a:t>
            </a:r>
          </a:p>
          <a:p>
            <a:pPr lvl="2">
              <a:lnSpc>
                <a:spcPct val="90000"/>
              </a:lnSpc>
            </a:pPr>
            <a:r>
              <a:rPr lang="en-US" altLang="en-US" sz="2000" dirty="0"/>
              <a:t>Seafloor spreading</a:t>
            </a:r>
          </a:p>
          <a:p>
            <a:pPr lvl="2">
              <a:lnSpc>
                <a:spcPct val="90000"/>
              </a:lnSpc>
            </a:pPr>
            <a:r>
              <a:rPr lang="en-US" altLang="en-US" sz="2000" dirty="0"/>
              <a:t>Rift Valleys in Africa</a:t>
            </a:r>
          </a:p>
          <a:p>
            <a:pPr lvl="2">
              <a:lnSpc>
                <a:spcPct val="90000"/>
              </a:lnSpc>
              <a:buFontTx/>
              <a:buNone/>
            </a:pPr>
            <a:endParaRPr lang="en-US" altLang="en-US" sz="2000" dirty="0"/>
          </a:p>
          <a:p>
            <a:pPr>
              <a:lnSpc>
                <a:spcPct val="90000"/>
              </a:lnSpc>
            </a:pPr>
            <a:r>
              <a:rPr lang="en-US" altLang="en-US" sz="2500" dirty="0"/>
              <a:t>Convergent</a:t>
            </a:r>
          </a:p>
          <a:p>
            <a:pPr lvl="1">
              <a:lnSpc>
                <a:spcPct val="90000"/>
              </a:lnSpc>
            </a:pPr>
            <a:r>
              <a:rPr lang="en-US" altLang="en-US" sz="2100" dirty="0"/>
              <a:t>Plates push together</a:t>
            </a:r>
          </a:p>
          <a:p>
            <a:pPr lvl="2">
              <a:lnSpc>
                <a:spcPct val="90000"/>
              </a:lnSpc>
            </a:pPr>
            <a:r>
              <a:rPr lang="en-US" altLang="en-US" sz="2000" dirty="0"/>
              <a:t>Dense plates dive below</a:t>
            </a:r>
          </a:p>
          <a:p>
            <a:pPr lvl="2">
              <a:lnSpc>
                <a:spcPct val="90000"/>
              </a:lnSpc>
            </a:pPr>
            <a:r>
              <a:rPr lang="en-US" altLang="en-US" sz="2000" dirty="0"/>
              <a:t>Volcanic eruptions </a:t>
            </a:r>
          </a:p>
          <a:p>
            <a:pPr lvl="2">
              <a:lnSpc>
                <a:spcPct val="90000"/>
              </a:lnSpc>
            </a:pPr>
            <a:endParaRPr lang="en-US" altLang="en-US" sz="2000" dirty="0"/>
          </a:p>
          <a:p>
            <a:pPr>
              <a:lnSpc>
                <a:spcPct val="90000"/>
              </a:lnSpc>
            </a:pPr>
            <a:r>
              <a:rPr lang="en-US" altLang="en-US" sz="2500" dirty="0"/>
              <a:t>Transform </a:t>
            </a:r>
          </a:p>
          <a:p>
            <a:pPr lvl="1">
              <a:lnSpc>
                <a:spcPct val="90000"/>
              </a:lnSpc>
            </a:pPr>
            <a:r>
              <a:rPr lang="en-US" altLang="en-US" sz="2100" dirty="0"/>
              <a:t>Grinding of plates past each other</a:t>
            </a:r>
          </a:p>
          <a:p>
            <a:pPr lvl="2">
              <a:lnSpc>
                <a:spcPct val="90000"/>
              </a:lnSpc>
            </a:pPr>
            <a:r>
              <a:rPr lang="en-US" altLang="en-US" sz="2000" dirty="0"/>
              <a:t>San Andreas Fault, CA</a:t>
            </a:r>
          </a:p>
        </p:txBody>
      </p:sp>
      <p:pic>
        <p:nvPicPr>
          <p:cNvPr id="15365" name="Picture 4" descr="DIVERGENT PLATE BOUND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6763" y="621586"/>
            <a:ext cx="4971474" cy="1783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descr="CONVERGENT PLATE BOUND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394223"/>
            <a:ext cx="4987637" cy="255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descr="TRANSFORM PLATE BOUND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6763" y="4937554"/>
            <a:ext cx="4971474" cy="1783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5" action="ppaction://hlinkfil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3200" y="2424382"/>
            <a:ext cx="1429512" cy="1066800"/>
          </a:xfrm>
          <a:prstGeom prst="rect">
            <a:avLst/>
          </a:prstGeom>
        </p:spPr>
      </p:pic>
      <p:sp>
        <p:nvSpPr>
          <p:cNvPr id="3" name="TextBox 2"/>
          <p:cNvSpPr txBox="1"/>
          <p:nvPr/>
        </p:nvSpPr>
        <p:spPr>
          <a:xfrm>
            <a:off x="10210800" y="3962400"/>
            <a:ext cx="1581912" cy="830997"/>
          </a:xfrm>
          <a:prstGeom prst="rect">
            <a:avLst/>
          </a:prstGeom>
          <a:noFill/>
        </p:spPr>
        <p:txBody>
          <a:bodyPr wrap="square" rtlCol="0">
            <a:spAutoFit/>
          </a:bodyPr>
          <a:lstStyle/>
          <a:p>
            <a:r>
              <a:rPr lang="en-US" dirty="0" smtClean="0"/>
              <a:t>Click the Links button to see a video</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a:srcRect t="9186"/>
          <a:stretch/>
        </p:blipFill>
        <p:spPr>
          <a:xfrm>
            <a:off x="685800" y="0"/>
            <a:ext cx="9957041" cy="6781800"/>
          </a:xfrm>
          <a:prstGeom prst="rect">
            <a:avLst/>
          </a:prstGeom>
        </p:spPr>
      </p:pic>
      <p:sp>
        <p:nvSpPr>
          <p:cNvPr id="16386"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3B496BAF-6A37-45EC-82F2-62A4E1D09681}" type="slidenum">
              <a:rPr lang="en-US" altLang="en-US" sz="1300"/>
              <a:pPr/>
              <a:t>17</a:t>
            </a:fld>
            <a:endParaRPr lang="en-US" altLang="en-US" sz="1300"/>
          </a:p>
        </p:txBody>
      </p:sp>
      <p:grpSp>
        <p:nvGrpSpPr>
          <p:cNvPr id="16389" name="Group 4"/>
          <p:cNvGrpSpPr>
            <a:grpSpLocks/>
          </p:cNvGrpSpPr>
          <p:nvPr/>
        </p:nvGrpSpPr>
        <p:grpSpPr bwMode="auto">
          <a:xfrm>
            <a:off x="2057400" y="3390900"/>
            <a:ext cx="6172200" cy="1866900"/>
            <a:chOff x="192" y="1440"/>
            <a:chExt cx="4272" cy="1680"/>
          </a:xfrm>
        </p:grpSpPr>
        <p:sp>
          <p:nvSpPr>
            <p:cNvPr id="16391" name="Line 6"/>
            <p:cNvSpPr>
              <a:spLocks noChangeShapeType="1"/>
            </p:cNvSpPr>
            <p:nvPr/>
          </p:nvSpPr>
          <p:spPr bwMode="auto">
            <a:xfrm>
              <a:off x="240" y="1440"/>
              <a:ext cx="384" cy="576"/>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6392" name="Line 7"/>
            <p:cNvSpPr>
              <a:spLocks noChangeShapeType="1"/>
            </p:cNvSpPr>
            <p:nvPr/>
          </p:nvSpPr>
          <p:spPr bwMode="auto">
            <a:xfrm>
              <a:off x="192" y="1440"/>
              <a:ext cx="240" cy="1008"/>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6393" name="Line 8"/>
            <p:cNvSpPr>
              <a:spLocks noChangeShapeType="1"/>
            </p:cNvSpPr>
            <p:nvPr/>
          </p:nvSpPr>
          <p:spPr bwMode="auto">
            <a:xfrm>
              <a:off x="4080" y="2448"/>
              <a:ext cx="192" cy="384"/>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6394" name="Line 9"/>
            <p:cNvSpPr>
              <a:spLocks noChangeShapeType="1"/>
            </p:cNvSpPr>
            <p:nvPr/>
          </p:nvSpPr>
          <p:spPr bwMode="auto">
            <a:xfrm flipH="1">
              <a:off x="4080" y="3120"/>
              <a:ext cx="384"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EEB47FDF-757A-4E5F-BC34-034C2737807F}" type="slidenum">
              <a:rPr lang="en-US" altLang="en-US" sz="1300"/>
              <a:pPr/>
              <a:t>18</a:t>
            </a:fld>
            <a:endParaRPr lang="en-US" altLang="en-US" sz="1300"/>
          </a:p>
        </p:txBody>
      </p:sp>
      <p:sp>
        <p:nvSpPr>
          <p:cNvPr id="17411" name="Rectangle 2"/>
          <p:cNvSpPr>
            <a:spLocks noGrp="1" noChangeArrowheads="1"/>
          </p:cNvSpPr>
          <p:nvPr>
            <p:ph type="title"/>
          </p:nvPr>
        </p:nvSpPr>
        <p:spPr>
          <a:xfrm>
            <a:off x="152400" y="138114"/>
            <a:ext cx="10134600" cy="1157287"/>
          </a:xfrm>
        </p:spPr>
        <p:txBody>
          <a:bodyPr/>
          <a:lstStyle/>
          <a:p>
            <a:r>
              <a:rPr lang="en-US" altLang="en-US" sz="3200" dirty="0"/>
              <a:t>Convergent Boundary: click the diagram below to see the </a:t>
            </a:r>
            <a:r>
              <a:rPr lang="en-US" altLang="en-US" sz="3200" dirty="0" smtClean="0"/>
              <a:t>video (maybe)</a:t>
            </a:r>
            <a:endParaRPr lang="en-US" altLang="en-US" sz="3200" dirty="0"/>
          </a:p>
        </p:txBody>
      </p:sp>
      <p:sp>
        <p:nvSpPr>
          <p:cNvPr id="17412" name="Rectangle 3"/>
          <p:cNvSpPr>
            <a:spLocks noGrp="1" noChangeArrowheads="1"/>
          </p:cNvSpPr>
          <p:nvPr>
            <p:ph type="body" idx="1"/>
          </p:nvPr>
        </p:nvSpPr>
        <p:spPr>
          <a:xfrm>
            <a:off x="381000" y="5714999"/>
            <a:ext cx="11586633" cy="1166813"/>
          </a:xfrm>
        </p:spPr>
        <p:txBody>
          <a:bodyPr/>
          <a:lstStyle/>
          <a:p>
            <a:r>
              <a:rPr lang="en-US" altLang="en-US" b="1" dirty="0" smtClean="0">
                <a:solidFill>
                  <a:srgbClr val="3333CC"/>
                </a:solidFill>
              </a:rPr>
              <a:t>Oceanic plate</a:t>
            </a:r>
            <a:r>
              <a:rPr lang="en-US" altLang="en-US" dirty="0" smtClean="0"/>
              <a:t> meets </a:t>
            </a:r>
            <a:r>
              <a:rPr lang="en-US" altLang="en-US" b="1" dirty="0" smtClean="0">
                <a:solidFill>
                  <a:srgbClr val="3333CC"/>
                </a:solidFill>
              </a:rPr>
              <a:t>oceanic plate</a:t>
            </a:r>
            <a:r>
              <a:rPr lang="en-US" altLang="en-US" dirty="0" smtClean="0"/>
              <a:t>, and an island arc develops.</a:t>
            </a:r>
          </a:p>
        </p:txBody>
      </p:sp>
      <p:pic>
        <p:nvPicPr>
          <p:cNvPr id="17413" name="Picture 4" descr="subduction island arcs">
            <a:hlinkClick r:id="rId2" action="ppaction://hlinkfile"/>
          </p:cNvPr>
          <p:cNvPicPr>
            <a:picLocks noGrp="1" noChangeAspect="1" noChangeArrowheads="1" noCrop="1"/>
          </p:cNvPicPr>
          <p:nvPr>
            <p:ph idx="4294967295"/>
          </p:nvPr>
        </p:nvPicPr>
        <p:blipFill>
          <a:blip r:embed="rId3">
            <a:lum bright="-12000"/>
            <a:extLst>
              <a:ext uri="{28A0092B-C50C-407E-A947-70E740481C1C}">
                <a14:useLocalDpi xmlns:a14="http://schemas.microsoft.com/office/drawing/2010/main" val="0"/>
              </a:ext>
            </a:extLst>
          </a:blip>
          <a:srcRect/>
          <a:stretch>
            <a:fillRect/>
          </a:stretch>
        </p:blipFill>
        <p:spPr>
          <a:xfrm>
            <a:off x="0" y="1173956"/>
            <a:ext cx="11506200" cy="4794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8C952D7-1934-4150-9E03-1093B37F449C}" type="slidenum">
              <a:rPr lang="en-US" altLang="en-US" sz="1300"/>
              <a:pPr/>
              <a:t>19</a:t>
            </a:fld>
            <a:endParaRPr lang="en-US" altLang="en-US" sz="1300"/>
          </a:p>
        </p:txBody>
      </p:sp>
      <p:sp>
        <p:nvSpPr>
          <p:cNvPr id="18435" name="Rectangle 2"/>
          <p:cNvSpPr>
            <a:spLocks noGrp="1" noChangeArrowheads="1"/>
          </p:cNvSpPr>
          <p:nvPr>
            <p:ph type="title"/>
          </p:nvPr>
        </p:nvSpPr>
        <p:spPr>
          <a:xfrm>
            <a:off x="2590800" y="0"/>
            <a:ext cx="7772400" cy="1143000"/>
          </a:xfrm>
        </p:spPr>
        <p:txBody>
          <a:bodyPr/>
          <a:lstStyle/>
          <a:p>
            <a:r>
              <a:rPr lang="en-US" altLang="en-US" b="0" smtClean="0">
                <a:solidFill>
                  <a:srgbClr val="800000"/>
                </a:solidFill>
              </a:rPr>
              <a:t>Convergent Boundary</a:t>
            </a:r>
          </a:p>
        </p:txBody>
      </p:sp>
      <p:sp>
        <p:nvSpPr>
          <p:cNvPr id="18436" name="Rectangle 3"/>
          <p:cNvSpPr>
            <a:spLocks noGrp="1" noChangeArrowheads="1"/>
          </p:cNvSpPr>
          <p:nvPr>
            <p:ph type="body" idx="1"/>
          </p:nvPr>
        </p:nvSpPr>
        <p:spPr>
          <a:xfrm>
            <a:off x="-36417" y="1014413"/>
            <a:ext cx="4267200" cy="5181600"/>
          </a:xfrm>
        </p:spPr>
        <p:txBody>
          <a:bodyPr/>
          <a:lstStyle/>
          <a:p>
            <a:r>
              <a:rPr lang="en-US" altLang="en-US" b="1" dirty="0" smtClean="0">
                <a:solidFill>
                  <a:srgbClr val="3333CC"/>
                </a:solidFill>
              </a:rPr>
              <a:t>Oceanic plate</a:t>
            </a:r>
            <a:r>
              <a:rPr lang="en-US" altLang="en-US" dirty="0" smtClean="0"/>
              <a:t> meets </a:t>
            </a:r>
            <a:r>
              <a:rPr lang="en-US" altLang="en-US" b="1" dirty="0" smtClean="0">
                <a:solidFill>
                  <a:srgbClr val="FF0000"/>
                </a:solidFill>
              </a:rPr>
              <a:t>continental plate</a:t>
            </a:r>
            <a:r>
              <a:rPr lang="en-US" altLang="en-US" dirty="0" smtClean="0"/>
              <a:t> and a volcanic mountain chain forms on the continental plate</a:t>
            </a:r>
          </a:p>
        </p:txBody>
      </p:sp>
      <p:pic>
        <p:nvPicPr>
          <p:cNvPr id="18437" name="Picture 4" descr="Fig21ocean contnent convergence"/>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3542257" y="1600200"/>
            <a:ext cx="8785839"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6"/>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CA7C7F4B-F210-41CD-80A2-65BFF4D55D96}" type="slidenum">
              <a:rPr lang="en-US" altLang="en-US" sz="1300"/>
              <a:pPr/>
              <a:t>2</a:t>
            </a:fld>
            <a:endParaRPr lang="en-US" altLang="en-US" sz="1300"/>
          </a:p>
        </p:txBody>
      </p:sp>
      <p:sp>
        <p:nvSpPr>
          <p:cNvPr id="4099" name="Rectangle 2"/>
          <p:cNvSpPr>
            <a:spLocks noGrp="1" noChangeArrowheads="1"/>
          </p:cNvSpPr>
          <p:nvPr>
            <p:ph type="title"/>
          </p:nvPr>
        </p:nvSpPr>
        <p:spPr/>
        <p:txBody>
          <a:bodyPr/>
          <a:lstStyle/>
          <a:p>
            <a:r>
              <a:rPr lang="en-US" altLang="en-US" b="0" smtClean="0">
                <a:solidFill>
                  <a:srgbClr val="800000"/>
                </a:solidFill>
              </a:rPr>
              <a:t>Geologic Time – in 24 hours</a:t>
            </a:r>
          </a:p>
        </p:txBody>
      </p:sp>
      <p:sp>
        <p:nvSpPr>
          <p:cNvPr id="4100" name="Rectangle 3"/>
          <p:cNvSpPr>
            <a:spLocks noGrp="1" noChangeArrowheads="1"/>
          </p:cNvSpPr>
          <p:nvPr>
            <p:ph type="body" sz="half" idx="1"/>
          </p:nvPr>
        </p:nvSpPr>
        <p:spPr>
          <a:xfrm>
            <a:off x="8382000" y="1524000"/>
            <a:ext cx="2286000" cy="5105400"/>
          </a:xfrm>
        </p:spPr>
        <p:txBody>
          <a:bodyPr/>
          <a:lstStyle/>
          <a:p>
            <a:r>
              <a:rPr lang="en-US" altLang="en-US" sz="3300"/>
              <a:t>Humans have been  around for ½ of one minute on this scale.</a:t>
            </a:r>
          </a:p>
        </p:txBody>
      </p:sp>
      <p:pic>
        <p:nvPicPr>
          <p:cNvPr id="4101" name="Picture 4" descr="Geologic Tim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524000" y="1096963"/>
            <a:ext cx="6781800" cy="5732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6"/>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C8CE9836-9F25-4D38-AE21-27F62FAF2E53}" type="slidenum">
              <a:rPr lang="en-US" altLang="en-US" sz="1300"/>
              <a:pPr/>
              <a:t>20</a:t>
            </a:fld>
            <a:endParaRPr lang="en-US" altLang="en-US" sz="1300"/>
          </a:p>
        </p:txBody>
      </p:sp>
      <p:sp>
        <p:nvSpPr>
          <p:cNvPr id="19459" name="Rectangle 2"/>
          <p:cNvSpPr>
            <a:spLocks noGrp="1" noChangeArrowheads="1"/>
          </p:cNvSpPr>
          <p:nvPr>
            <p:ph type="title"/>
          </p:nvPr>
        </p:nvSpPr>
        <p:spPr>
          <a:xfrm>
            <a:off x="304800" y="-152400"/>
            <a:ext cx="9791700" cy="698500"/>
          </a:xfrm>
        </p:spPr>
        <p:txBody>
          <a:bodyPr/>
          <a:lstStyle/>
          <a:p>
            <a:r>
              <a:rPr lang="en-US" altLang="en-US" b="0" dirty="0" smtClean="0">
                <a:solidFill>
                  <a:srgbClr val="800000"/>
                </a:solidFill>
              </a:rPr>
              <a:t>Convergent Boundary</a:t>
            </a:r>
          </a:p>
        </p:txBody>
      </p:sp>
      <p:sp>
        <p:nvSpPr>
          <p:cNvPr id="19460" name="Rectangle 3"/>
          <p:cNvSpPr>
            <a:spLocks noGrp="1" noChangeArrowheads="1"/>
          </p:cNvSpPr>
          <p:nvPr>
            <p:ph type="body" sz="half" idx="1"/>
          </p:nvPr>
        </p:nvSpPr>
        <p:spPr>
          <a:xfrm>
            <a:off x="152401" y="5029200"/>
            <a:ext cx="11815232" cy="1143000"/>
          </a:xfrm>
        </p:spPr>
        <p:txBody>
          <a:bodyPr/>
          <a:lstStyle/>
          <a:p>
            <a:r>
              <a:rPr lang="en-US" altLang="en-US" sz="2500" b="1" dirty="0">
                <a:solidFill>
                  <a:srgbClr val="FF0000"/>
                </a:solidFill>
              </a:rPr>
              <a:t>Continental plate</a:t>
            </a:r>
            <a:r>
              <a:rPr lang="en-US" altLang="en-US" sz="2500" dirty="0"/>
              <a:t> meets </a:t>
            </a:r>
            <a:r>
              <a:rPr lang="en-US" altLang="en-US" sz="2500" b="1" dirty="0">
                <a:solidFill>
                  <a:srgbClr val="FF0000"/>
                </a:solidFill>
              </a:rPr>
              <a:t>continental plate</a:t>
            </a:r>
            <a:r>
              <a:rPr lang="en-US" altLang="en-US" sz="2500" dirty="0"/>
              <a:t> and massive uplift occurs – </a:t>
            </a:r>
            <a:r>
              <a:rPr lang="en-US" altLang="en-US" sz="2500" b="1" dirty="0">
                <a:solidFill>
                  <a:srgbClr val="0000FF"/>
                </a:solidFill>
              </a:rPr>
              <a:t>click picture to see a video that reviews this type of plate boundary as well as the others.</a:t>
            </a:r>
          </a:p>
        </p:txBody>
      </p:sp>
      <p:pic>
        <p:nvPicPr>
          <p:cNvPr id="19461" name="Picture 4" descr="Fig21continent continent convergence">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533400"/>
            <a:ext cx="7573433" cy="435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1295400"/>
            <a:ext cx="3200400" cy="1200329"/>
          </a:xfrm>
          <a:prstGeom prst="rect">
            <a:avLst/>
          </a:prstGeom>
          <a:noFill/>
        </p:spPr>
        <p:txBody>
          <a:bodyPr wrap="square" rtlCol="0">
            <a:spAutoFit/>
          </a:bodyPr>
          <a:lstStyle/>
          <a:p>
            <a:r>
              <a:rPr lang="en-US" sz="2400" dirty="0" smtClean="0"/>
              <a:t>This is how the Himalayas were formed</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Deforming or reforming the surface of the earth</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5C476D9F-0488-4774-BD9C-26591F5DC4E7}" type="slidenum">
              <a:rPr lang="en-US" altLang="en-US" smtClean="0"/>
              <a:pPr/>
              <a:t>21</a:t>
            </a:fld>
            <a:endParaRPr lang="en-US" altLang="en-US"/>
          </a:p>
        </p:txBody>
      </p:sp>
    </p:spTree>
    <p:extLst>
      <p:ext uri="{BB962C8B-B14F-4D97-AF65-F5344CB8AC3E}">
        <p14:creationId xmlns:p14="http://schemas.microsoft.com/office/powerpoint/2010/main" val="1752442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a:t>
            </a:r>
            <a:endParaRPr lang="en-US" dirty="0"/>
          </a:p>
        </p:txBody>
      </p:sp>
      <p:sp>
        <p:nvSpPr>
          <p:cNvPr id="3" name="Content Placeholder 2"/>
          <p:cNvSpPr>
            <a:spLocks noGrp="1"/>
          </p:cNvSpPr>
          <p:nvPr>
            <p:ph idx="1"/>
          </p:nvPr>
        </p:nvSpPr>
        <p:spPr/>
        <p:txBody>
          <a:bodyPr/>
          <a:lstStyle/>
          <a:p>
            <a:r>
              <a:rPr lang="en-US" dirty="0" err="1" smtClean="0"/>
              <a:t>Orogenesis</a:t>
            </a:r>
            <a:endParaRPr lang="en-US" dirty="0"/>
          </a:p>
          <a:p>
            <a:pPr lvl="1"/>
            <a:r>
              <a:rPr lang="en-US" dirty="0"/>
              <a:t>An </a:t>
            </a:r>
            <a:r>
              <a:rPr lang="en-US" dirty="0" err="1"/>
              <a:t>orogen</a:t>
            </a:r>
            <a:r>
              <a:rPr lang="en-US" dirty="0"/>
              <a:t> or orogenic belt develops when a continental plate crumples and is pushed upwards to form one or more mountain ranges; this involves many geological processes collectively called </a:t>
            </a:r>
            <a:r>
              <a:rPr lang="en-US" dirty="0" err="1"/>
              <a:t>orogenesis</a:t>
            </a:r>
            <a:r>
              <a:rPr lang="en-US" dirty="0"/>
              <a:t>. Orogeny is the primary mechanism by which mountains are built on continents.</a:t>
            </a:r>
          </a:p>
        </p:txBody>
      </p:sp>
      <p:sp>
        <p:nvSpPr>
          <p:cNvPr id="4" name="Slide Number Placeholder 3"/>
          <p:cNvSpPr>
            <a:spLocks noGrp="1"/>
          </p:cNvSpPr>
          <p:nvPr>
            <p:ph type="sldNum" sz="quarter" idx="12"/>
          </p:nvPr>
        </p:nvSpPr>
        <p:spPr/>
        <p:txBody>
          <a:bodyPr/>
          <a:lstStyle/>
          <a:p>
            <a:fld id="{5F0AAC92-E055-4B63-8B1C-5EBB46E4E9DC}" type="slidenum">
              <a:rPr lang="en-US" altLang="en-US" smtClean="0"/>
              <a:pPr/>
              <a:t>22</a:t>
            </a:fld>
            <a:endParaRPr lang="en-US" altLang="en-US"/>
          </a:p>
        </p:txBody>
      </p:sp>
    </p:spTree>
    <p:extLst>
      <p:ext uri="{BB962C8B-B14F-4D97-AF65-F5344CB8AC3E}">
        <p14:creationId xmlns:p14="http://schemas.microsoft.com/office/powerpoint/2010/main" val="24568053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0"/>
            <a:ext cx="9134455" cy="6858000"/>
          </a:xfrm>
          <a:prstGeom prst="rect">
            <a:avLst/>
          </a:prstGeom>
        </p:spPr>
      </p:pic>
      <p:sp>
        <p:nvSpPr>
          <p:cNvPr id="4" name="Slide Number Placeholder 3"/>
          <p:cNvSpPr>
            <a:spLocks noGrp="1"/>
          </p:cNvSpPr>
          <p:nvPr>
            <p:ph type="sldNum" sz="quarter" idx="12"/>
          </p:nvPr>
        </p:nvSpPr>
        <p:spPr/>
        <p:txBody>
          <a:bodyPr/>
          <a:lstStyle/>
          <a:p>
            <a:fld id="{5F0AAC92-E055-4B63-8B1C-5EBB46E4E9DC}" type="slidenum">
              <a:rPr lang="en-US" altLang="en-US" smtClean="0"/>
              <a:pPr/>
              <a:t>23</a:t>
            </a:fld>
            <a:endParaRPr lang="en-US" altLang="en-US"/>
          </a:p>
        </p:txBody>
      </p:sp>
      <p:pic>
        <p:nvPicPr>
          <p:cNvPr id="3" name="Picture 2">
            <a:hlinkClick r:id="rId3" action="ppaction://hlinkfile"/>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86957" y1="30505" x2="86957" y2="30505"/>
                        <a14:foregroundMark x1="90217" y1="30046" x2="90217" y2="30046"/>
                        <a14:foregroundMark x1="91848" y1="26376" x2="91848" y2="26376"/>
                        <a14:foregroundMark x1="78261" y1="34862" x2="78261" y2="34862"/>
                        <a14:foregroundMark x1="81250" y1="36927" x2="81250" y2="36927"/>
                        <a14:foregroundMark x1="70380" y1="36009" x2="70380" y2="36009"/>
                        <a14:foregroundMark x1="57065" y1="43119" x2="57065" y2="43119"/>
                        <a14:foregroundMark x1="56522" y1="50229" x2="56522" y2="50229"/>
                        <a14:foregroundMark x1="43750" y1="51147" x2="43750" y2="51147"/>
                        <a14:foregroundMark x1="33152" y1="45183" x2="33152" y2="45183"/>
                        <a14:foregroundMark x1="25272" y1="43578" x2="25272" y2="43578"/>
                        <a14:foregroundMark x1="18478" y1="44037" x2="18478" y2="44037"/>
                        <a14:foregroundMark x1="10326" y1="51147" x2="10326" y2="51147"/>
                        <a14:foregroundMark x1="10870" y1="41514" x2="10870" y2="41514"/>
                        <a14:foregroundMark x1="17935" y1="41514" x2="17935" y2="41514"/>
                        <a14:foregroundMark x1="20380" y1="38991" x2="20380" y2="38991"/>
                        <a14:foregroundMark x1="35326" y1="38991" x2="35326" y2="38991"/>
                        <a14:foregroundMark x1="28804" y1="37615" x2="28804" y2="37615"/>
                        <a14:foregroundMark x1="25272" y1="50688" x2="25272" y2="50688"/>
                        <a14:foregroundMark x1="44022" y1="46560" x2="44022" y2="46560"/>
                        <a14:foregroundMark x1="38315" y1="44495" x2="38315" y2="44037"/>
                        <a14:foregroundMark x1="43750" y1="40138" x2="43750" y2="40138"/>
                        <a14:foregroundMark x1="46196" y1="38991" x2="46196" y2="38991"/>
                        <a14:foregroundMark x1="51087" y1="39450" x2="51087" y2="39450"/>
                        <a14:foregroundMark x1="55978" y1="45183" x2="55978" y2="45183"/>
                        <a14:foregroundMark x1="56522" y1="45642" x2="56522" y2="45642"/>
                        <a14:foregroundMark x1="58152" y1="45183" x2="58152" y2="45183"/>
                        <a14:foregroundMark x1="58967" y1="44037" x2="58967" y2="44037"/>
                        <a14:foregroundMark x1="64130" y1="43578" x2="64130" y2="43578"/>
                        <a14:foregroundMark x1="64402" y1="49312" x2="63587" y2="51147"/>
                        <a14:foregroundMark x1="61957" y1="52294" x2="61957" y2="54128"/>
                        <a14:foregroundMark x1="60598" y1="54358" x2="58152" y2="55734"/>
                        <a14:foregroundMark x1="52989" y1="54817" x2="52989" y2="54817"/>
                        <a14:foregroundMark x1="31793" y1="57339" x2="31793" y2="57339"/>
                        <a14:foregroundMark x1="27174" y1="55734" x2="27174" y2="55734"/>
                        <a14:foregroundMark x1="23913" y1="54128" x2="23913" y2="54128"/>
                        <a14:foregroundMark x1="23913" y1="36468" x2="23913" y2="36468"/>
                        <a14:foregroundMark x1="25272" y1="30963" x2="25272" y2="30963"/>
                        <a14:foregroundMark x1="27717" y1="25459" x2="27717" y2="25459"/>
                        <a14:foregroundMark x1="35598" y1="11239" x2="35598" y2="11239"/>
                        <a14:foregroundMark x1="18478" y1="9633" x2="18478" y2="9633"/>
                        <a14:foregroundMark x1="48098" y1="36927" x2="48098" y2="36927"/>
                        <a14:foregroundMark x1="51087" y1="36927" x2="51087" y2="36927"/>
                        <a14:foregroundMark x1="55435" y1="38532" x2="55163" y2="38073"/>
                        <a14:foregroundMark x1="66848" y1="45642" x2="66848" y2="45642"/>
                        <a14:foregroundMark x1="38587" y1="50229" x2="38587" y2="50229"/>
                        <a14:foregroundMark x1="38315" y1="51147" x2="38315" y2="51147"/>
                        <a14:foregroundMark x1="40761" y1="43119" x2="40761" y2="43119"/>
                        <a14:foregroundMark x1="40761" y1="43119" x2="40761" y2="43119"/>
                        <a14:foregroundMark x1="40217" y1="40138" x2="40217" y2="40138"/>
                        <a14:foregroundMark x1="39674" y1="39679" x2="39674" y2="39679"/>
                        <a14:foregroundMark x1="37772" y1="39679" x2="35598" y2="41514"/>
                        <a14:foregroundMark x1="34783" y1="41514" x2="34783" y2="41514"/>
                        <a14:foregroundMark x1="34783" y1="41514" x2="34239" y2="42661"/>
                        <a14:foregroundMark x1="34239" y1="43119" x2="39130" y2="46101"/>
                        <a14:foregroundMark x1="51630" y1="46101" x2="51630" y2="46101"/>
                        <a14:foregroundMark x1="49185" y1="46101" x2="47011" y2="48624"/>
                        <a14:foregroundMark x1="45109" y1="48624" x2="45109" y2="48624"/>
                        <a14:foregroundMark x1="41304" y1="50688" x2="40217" y2="51835"/>
                        <a14:foregroundMark x1="39674" y1="52294" x2="39674" y2="52294"/>
                        <a14:foregroundMark x1="39674" y1="52294" x2="39674" y2="52294"/>
                        <a14:foregroundMark x1="39130" y1="52294" x2="39130" y2="52294"/>
                        <a14:foregroundMark x1="38587" y1="51835" x2="38587" y2="51835"/>
                        <a14:foregroundMark x1="37228" y1="51147" x2="37228" y2="51147"/>
                        <a14:foregroundMark x1="37228" y1="51147" x2="37228" y2="51147"/>
                        <a14:foregroundMark x1="34783" y1="50688" x2="34783" y2="50688"/>
                        <a14:foregroundMark x1="34239" y1="50688" x2="34239" y2="50688"/>
                        <a14:foregroundMark x1="32337" y1="51835" x2="32337" y2="51835"/>
                        <a14:foregroundMark x1="31250" y1="51835" x2="31250" y2="51835"/>
                        <a14:foregroundMark x1="23370" y1="50229" x2="23370" y2="50229"/>
                        <a14:foregroundMark x1="22283" y1="50229" x2="22283" y2="50229"/>
                        <a14:foregroundMark x1="21467" y1="48624" x2="21467" y2="48624"/>
                        <a14:foregroundMark x1="18478" y1="46560" x2="18478" y2="46560"/>
                        <a14:foregroundMark x1="17935" y1="46560" x2="17935" y2="46560"/>
                        <a14:foregroundMark x1="12772" y1="46789" x2="11413" y2="48624"/>
                        <a14:foregroundMark x1="10870" y1="48624" x2="10870" y2="48624"/>
                        <a14:foregroundMark x1="10870" y1="48624" x2="10870" y2="48624"/>
                        <a14:foregroundMark x1="10870" y1="48624" x2="10870" y2="48624"/>
                        <a14:foregroundMark x1="12772" y1="41514" x2="12772" y2="41514"/>
                        <a14:foregroundMark x1="13315" y1="39450" x2="13315" y2="39450"/>
                        <a14:foregroundMark x1="13859" y1="37615" x2="13859" y2="37615"/>
                        <a14:foregroundMark x1="13315" y1="53211" x2="13315" y2="53211"/>
                        <a14:foregroundMark x1="47011" y1="56422" x2="47011" y2="56422"/>
                        <a14:foregroundMark x1="52717" y1="51147" x2="52717" y2="51147"/>
                        <a14:foregroundMark x1="53533" y1="48165" x2="53533" y2="48165"/>
                        <a14:foregroundMark x1="55978" y1="46560" x2="55978" y2="46560"/>
                        <a14:foregroundMark x1="60598" y1="46101" x2="60598" y2="46101"/>
                        <a14:foregroundMark x1="60598" y1="46101" x2="60598" y2="46101"/>
                        <a14:foregroundMark x1="67391" y1="49312" x2="66576" y2="49312"/>
                        <a14:foregroundMark x1="69565" y1="47706" x2="67935" y2="47706"/>
                        <a14:foregroundMark x1="65489" y1="40596" x2="65489" y2="40596"/>
                        <a14:foregroundMark x1="64946" y1="40596" x2="64402" y2="40596"/>
                        <a14:foregroundMark x1="59511" y1="41972" x2="59511" y2="41972"/>
                        <a14:foregroundMark x1="58967" y1="41514" x2="58967" y2="41514"/>
                        <a14:foregroundMark x1="60598" y1="39450" x2="60598" y2="39450"/>
                        <a14:foregroundMark x1="61957" y1="38073" x2="61957" y2="38073"/>
                        <a14:foregroundMark x1="83424" y1="41514" x2="83424" y2="41514"/>
                        <a14:foregroundMark x1="84783" y1="39450" x2="84783" y2="39450"/>
                        <a14:foregroundMark x1="85326" y1="44725" x2="85326" y2="44725"/>
                        <a14:foregroundMark x1="85870" y1="39450" x2="85870" y2="39450"/>
                        <a14:foregroundMark x1="87772" y1="38532" x2="87772" y2="38532"/>
                        <a14:foregroundMark x1="75000" y1="36468" x2="75000" y2="36468"/>
                        <a14:foregroundMark x1="69022" y1="38532" x2="69022" y2="38532"/>
                        <a14:foregroundMark x1="69022" y1="38532" x2="69022" y2="38532"/>
                        <a14:foregroundMark x1="62500" y1="39679" x2="62500" y2="39679"/>
                        <a14:foregroundMark x1="67391" y1="33486" x2="67391" y2="33486"/>
                        <a14:foregroundMark x1="50543" y1="44037" x2="50543" y2="44037"/>
                        <a14:foregroundMark x1="50543" y1="42202" x2="50543" y2="42202"/>
                        <a14:foregroundMark x1="52174" y1="42202" x2="52174" y2="42202"/>
                        <a14:foregroundMark x1="58967" y1="45183" x2="58967" y2="45183"/>
                        <a14:foregroundMark x1="58967" y1="45183" x2="58967" y2="45183"/>
                        <a14:foregroundMark x1="58967" y1="45642" x2="58967" y2="45642"/>
                        <a14:foregroundMark x1="60054" y1="45183" x2="60054" y2="45183"/>
                        <a14:foregroundMark x1="60598" y1="45183" x2="60598" y2="45183"/>
                        <a14:foregroundMark x1="60598" y1="45183" x2="62500" y2="45642"/>
                        <a14:foregroundMark x1="66576" y1="47248" x2="66576" y2="47248"/>
                        <a14:foregroundMark x1="64946" y1="48165" x2="64946" y2="48165"/>
                        <a14:foregroundMark x1="64130" y1="48624" x2="64130" y2="48624"/>
                        <a14:foregroundMark x1="63587" y1="48624" x2="61957" y2="49312"/>
                        <a14:foregroundMark x1="61957" y1="49771" x2="60598" y2="50688"/>
                        <a14:foregroundMark x1="60598" y1="50688" x2="58152" y2="53211"/>
                        <a14:foregroundMark x1="57609" y1="53670" x2="57065" y2="55734"/>
                        <a14:foregroundMark x1="55978" y1="56193" x2="55978" y2="56193"/>
                        <a14:foregroundMark x1="55435" y1="55734" x2="55435" y2="55734"/>
                        <a14:foregroundMark x1="55435" y1="55734" x2="55435" y2="55734"/>
                        <a14:foregroundMark x1="28804" y1="42661" x2="28804" y2="42661"/>
                        <a14:foregroundMark x1="28261" y1="42661" x2="28261" y2="42661"/>
                        <a14:foregroundMark x1="27717" y1="42661" x2="26359" y2="43119"/>
                        <a14:foregroundMark x1="24728" y1="43119" x2="24728" y2="43119"/>
                        <a14:foregroundMark x1="24728" y1="43119" x2="24728" y2="43119"/>
                        <a14:foregroundMark x1="22283" y1="43119" x2="22283" y2="43119"/>
                        <a14:foregroundMark x1="19837" y1="42661" x2="19837" y2="42661"/>
                        <a14:foregroundMark x1="17935" y1="42661" x2="16304" y2="44037"/>
                        <a14:foregroundMark x1="15489" y1="44037" x2="15489" y2="45183"/>
                        <a14:foregroundMark x1="15489" y1="45183" x2="15761" y2="46560"/>
                        <a14:foregroundMark x1="17391" y1="46789" x2="17391" y2="46789"/>
                        <a14:foregroundMark x1="19837" y1="47706" x2="21739" y2="51606"/>
                        <a14:foregroundMark x1="22283" y1="51606" x2="22283" y2="51606"/>
                        <a14:foregroundMark x1="22826" y1="52294" x2="22283" y2="53670"/>
                        <a14:foregroundMark x1="20924" y1="53211" x2="20924" y2="53211"/>
                        <a14:foregroundMark x1="19837" y1="53211" x2="19837" y2="53211"/>
                        <a14:foregroundMark x1="19837" y1="51835" x2="19837" y2="51835"/>
                        <a14:foregroundMark x1="19837" y1="50229" x2="19837" y2="50229"/>
                        <a14:foregroundMark x1="19837" y1="50229" x2="19837" y2="50229"/>
                        <a14:foregroundMark x1="19837" y1="50229" x2="19837" y2="50229"/>
                        <a14:foregroundMark x1="19293" y1="50229" x2="19293" y2="50229"/>
                        <a14:foregroundMark x1="18478" y1="50229" x2="18478" y2="50229"/>
                        <a14:foregroundMark x1="36141" y1="57339" x2="36141" y2="57339"/>
                        <a14:foregroundMark x1="30163" y1="55275" x2="30163" y2="55275"/>
                        <a14:foregroundMark x1="12772" y1="50688" x2="12772" y2="50688"/>
                        <a14:foregroundMark x1="7065" y1="50229" x2="7065" y2="50229"/>
                        <a14:foregroundMark x1="3533" y1="51835" x2="2989" y2="51835"/>
                        <a14:foregroundMark x1="24728" y1="39679" x2="24728" y2="39679"/>
                        <a14:foregroundMark x1="30163" y1="37615" x2="30163" y2="37615"/>
                        <a14:foregroundMark x1="38587" y1="37615" x2="38587" y2="37615"/>
                        <a14:foregroundMark x1="18478" y1="38073" x2="18478" y2="38073"/>
                        <a14:foregroundMark x1="16304" y1="39450" x2="16304" y2="39450"/>
                        <a14:foregroundMark x1="64130" y1="37156" x2="64130" y2="37156"/>
                        <a14:foregroundMark x1="85870" y1="36009" x2="85870" y2="36009"/>
                        <a14:foregroundMark x1="53533" y1="36009" x2="53533" y2="36009"/>
                        <a14:foregroundMark x1="39130" y1="47248" x2="39130" y2="47248"/>
                        <a14:foregroundMark x1="38587" y1="52294" x2="40217" y2="53670"/>
                        <a14:foregroundMark x1="42663" y1="56422" x2="42663" y2="56422"/>
                        <a14:foregroundMark x1="41304" y1="55734" x2="41304" y2="55734"/>
                        <a14:foregroundMark x1="40217" y1="54817" x2="40217" y2="54817"/>
                        <a14:foregroundMark x1="38315" y1="53670" x2="38315" y2="53670"/>
                        <a14:foregroundMark x1="34783" y1="52294" x2="34783" y2="52294"/>
                        <a14:foregroundMark x1="33696" y1="51835" x2="33696" y2="51835"/>
                        <a14:foregroundMark x1="33152" y1="51606" x2="33152" y2="51606"/>
                        <a14:foregroundMark x1="28804" y1="49083" x2="28804" y2="49083"/>
                        <a14:foregroundMark x1="27717" y1="48624" x2="27717" y2="48624"/>
                        <a14:foregroundMark x1="30707" y1="47248" x2="30707" y2="47248"/>
                        <a14:foregroundMark x1="42120" y1="47248" x2="42120" y2="47248"/>
                        <a14:foregroundMark x1="44022" y1="47706" x2="44022" y2="47706"/>
                        <a14:foregroundMark x1="45652" y1="47706" x2="45652" y2="47706"/>
                        <a14:foregroundMark x1="45109" y1="49083" x2="41576" y2="49083"/>
                        <a14:foregroundMark x1="36685" y1="49083" x2="36685" y2="49083"/>
                        <a14:foregroundMark x1="29891" y1="49083" x2="29891" y2="49083"/>
                        <a14:foregroundMark x1="27717" y1="49083" x2="27717" y2="49083"/>
                        <a14:foregroundMark x1="26359" y1="49083" x2="26359" y2="49083"/>
                        <a14:foregroundMark x1="24185" y1="49083" x2="24185" y2="49083"/>
                        <a14:foregroundMark x1="22826" y1="49083" x2="22826" y2="49083"/>
                        <a14:foregroundMark x1="10054" y1="54358" x2="10054" y2="54358"/>
                        <a14:foregroundMark x1="12500" y1="54817" x2="12500" y2="54817"/>
                        <a14:foregroundMark x1="7880" y1="52752" x2="7880" y2="52752"/>
                        <a14:foregroundMark x1="7880" y1="52752" x2="7880" y2="52752"/>
                        <a14:foregroundMark x1="73913" y1="36468" x2="73913" y2="36468"/>
                        <a14:foregroundMark x1="71467" y1="41514" x2="69837" y2="41972"/>
                        <a14:foregroundMark x1="80435" y1="32569" x2="79891" y2="32569"/>
                      </a14:backgroundRemoval>
                    </a14:imgEffect>
                  </a14:imgLayer>
                </a14:imgProps>
              </a:ext>
            </a:extLst>
          </a:blip>
          <a:stretch>
            <a:fillRect/>
          </a:stretch>
        </p:blipFill>
        <p:spPr>
          <a:xfrm>
            <a:off x="9753600" y="1981200"/>
            <a:ext cx="1919816" cy="2274565"/>
          </a:xfrm>
          <a:prstGeom prst="rect">
            <a:avLst/>
          </a:prstGeom>
        </p:spPr>
      </p:pic>
    </p:spTree>
    <p:extLst>
      <p:ext uri="{BB962C8B-B14F-4D97-AF65-F5344CB8AC3E}">
        <p14:creationId xmlns:p14="http://schemas.microsoft.com/office/powerpoint/2010/main" val="13845061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050"/>
          <p:cNvSpPr>
            <a:spLocks noGrp="1" noChangeArrowheads="1"/>
          </p:cNvSpPr>
          <p:nvPr>
            <p:ph type="title"/>
          </p:nvPr>
        </p:nvSpPr>
        <p:spPr/>
        <p:txBody>
          <a:bodyPr/>
          <a:lstStyle/>
          <a:p>
            <a:pPr eaLnBrk="1" hangingPunct="1"/>
            <a:r>
              <a:rPr lang="en-US" altLang="en-US" smtClean="0"/>
              <a:t>TYPES OF MOUNTAINS</a:t>
            </a:r>
            <a:br>
              <a:rPr lang="en-US" altLang="en-US" smtClean="0"/>
            </a:br>
            <a:r>
              <a:rPr lang="en-US" altLang="en-US" smtClean="0"/>
              <a:t>(according to their origin)</a:t>
            </a:r>
          </a:p>
        </p:txBody>
      </p:sp>
      <p:sp>
        <p:nvSpPr>
          <p:cNvPr id="29699" name="Rectangle 2051"/>
          <p:cNvSpPr>
            <a:spLocks noGrp="1" noChangeArrowheads="1"/>
          </p:cNvSpPr>
          <p:nvPr>
            <p:ph type="body" idx="1"/>
          </p:nvPr>
        </p:nvSpPr>
        <p:spPr>
          <a:xfrm>
            <a:off x="1981200" y="1981200"/>
            <a:ext cx="7772400" cy="4114800"/>
          </a:xfrm>
        </p:spPr>
        <p:txBody>
          <a:bodyPr/>
          <a:lstStyle/>
          <a:p>
            <a:pPr eaLnBrk="1" hangingPunct="1"/>
            <a:endParaRPr lang="en-US" altLang="en-US" smtClean="0"/>
          </a:p>
          <a:p>
            <a:pPr eaLnBrk="1" hangingPunct="1"/>
            <a:r>
              <a:rPr lang="en-US" altLang="en-US" smtClean="0">
                <a:solidFill>
                  <a:srgbClr val="CC3300"/>
                </a:solidFill>
              </a:rPr>
              <a:t>Fault-block</a:t>
            </a:r>
            <a:r>
              <a:rPr lang="en-US" altLang="en-US" smtClean="0"/>
              <a:t>: </a:t>
            </a:r>
            <a:r>
              <a:rPr lang="en-US" altLang="en-US" u="sng" smtClean="0"/>
              <a:t>tension</a:t>
            </a:r>
            <a:r>
              <a:rPr lang="en-US" altLang="en-US" smtClean="0"/>
              <a:t>, normal faulting</a:t>
            </a:r>
          </a:p>
          <a:p>
            <a:pPr eaLnBrk="1" hangingPunct="1"/>
            <a:r>
              <a:rPr lang="en-US" altLang="en-US" smtClean="0">
                <a:solidFill>
                  <a:srgbClr val="CC3300"/>
                </a:solidFill>
              </a:rPr>
              <a:t>Folded</a:t>
            </a:r>
            <a:r>
              <a:rPr lang="en-US" altLang="en-US" smtClean="0"/>
              <a:t>: </a:t>
            </a:r>
            <a:r>
              <a:rPr lang="en-US" altLang="en-US" u="sng" smtClean="0"/>
              <a:t>compression</a:t>
            </a:r>
            <a:r>
              <a:rPr lang="en-US" altLang="en-US" smtClean="0"/>
              <a:t>, reverse faulting</a:t>
            </a:r>
          </a:p>
          <a:p>
            <a:pPr eaLnBrk="1" hangingPunct="1"/>
            <a:r>
              <a:rPr lang="en-US" altLang="en-US" smtClean="0">
                <a:solidFill>
                  <a:srgbClr val="CC3300"/>
                </a:solidFill>
              </a:rPr>
              <a:t>Volcanic</a:t>
            </a:r>
            <a:r>
              <a:rPr lang="en-US" altLang="en-US" smtClean="0"/>
              <a:t>: </a:t>
            </a:r>
            <a:r>
              <a:rPr lang="en-US" altLang="en-US" u="sng" smtClean="0"/>
              <a:t>Shield</a:t>
            </a:r>
            <a:r>
              <a:rPr lang="en-US" altLang="en-US" smtClean="0"/>
              <a:t> and </a:t>
            </a:r>
            <a:r>
              <a:rPr lang="en-US" altLang="en-US" u="sng" smtClean="0"/>
              <a:t>Composite</a:t>
            </a:r>
          </a:p>
          <a:p>
            <a:pPr eaLnBrk="1" hangingPunct="1"/>
            <a:r>
              <a:rPr lang="en-US" altLang="en-US" smtClean="0">
                <a:solidFill>
                  <a:srgbClr val="CC3300"/>
                </a:solidFill>
              </a:rPr>
              <a:t>Complex</a:t>
            </a:r>
            <a:r>
              <a:rPr lang="en-US" altLang="en-US" smtClean="0"/>
              <a:t>: </a:t>
            </a:r>
            <a:r>
              <a:rPr lang="en-US" altLang="en-US" u="sng" smtClean="0"/>
              <a:t>mixture </a:t>
            </a:r>
            <a:r>
              <a:rPr lang="en-US" altLang="en-US" smtClean="0"/>
              <a:t>of most of the above</a:t>
            </a:r>
          </a:p>
        </p:txBody>
      </p:sp>
    </p:spTree>
    <p:extLst>
      <p:ext uri="{BB962C8B-B14F-4D97-AF65-F5344CB8AC3E}">
        <p14:creationId xmlns:p14="http://schemas.microsoft.com/office/powerpoint/2010/main" val="4260420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69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69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69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96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7"/>
          <p:cNvSpPr txBox="1">
            <a:spLocks noChangeArrowheads="1"/>
          </p:cNvSpPr>
          <p:nvPr/>
        </p:nvSpPr>
        <p:spPr bwMode="auto">
          <a:xfrm>
            <a:off x="4022725" y="4460875"/>
            <a:ext cx="256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t>HANGING WALL</a:t>
            </a:r>
          </a:p>
        </p:txBody>
      </p:sp>
      <p:sp>
        <p:nvSpPr>
          <p:cNvPr id="6147" name="Line 9"/>
          <p:cNvSpPr>
            <a:spLocks noChangeShapeType="1"/>
          </p:cNvSpPr>
          <p:nvPr/>
        </p:nvSpPr>
        <p:spPr bwMode="auto">
          <a:xfrm flipV="1">
            <a:off x="5334000" y="4114800"/>
            <a:ext cx="0" cy="457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6148" name="Picture 12" descr="normal_fa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636" y="1524000"/>
            <a:ext cx="65296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13"/>
          <p:cNvSpPr txBox="1">
            <a:spLocks noChangeArrowheads="1"/>
          </p:cNvSpPr>
          <p:nvPr/>
        </p:nvSpPr>
        <p:spPr bwMode="auto">
          <a:xfrm>
            <a:off x="3246438" y="84159"/>
            <a:ext cx="5610225"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4000" dirty="0"/>
              <a:t>1. Fault-block mountains</a:t>
            </a:r>
          </a:p>
          <a:p>
            <a:pPr>
              <a:spcBef>
                <a:spcPts val="500"/>
              </a:spcBef>
              <a:spcAft>
                <a:spcPts val="500"/>
              </a:spcAft>
            </a:pPr>
            <a:r>
              <a:rPr lang="en-US" altLang="en-US" sz="2800" dirty="0"/>
              <a:t>large areas widely broken up by faults</a:t>
            </a:r>
            <a:endParaRPr lang="en-US" altLang="en-US" sz="4000" dirty="0"/>
          </a:p>
          <a:p>
            <a:pPr eaLnBrk="1" hangingPunct="1"/>
            <a:r>
              <a:rPr lang="en-US" altLang="en-US" sz="4000" dirty="0"/>
              <a:t>      </a:t>
            </a:r>
          </a:p>
        </p:txBody>
      </p:sp>
      <p:sp>
        <p:nvSpPr>
          <p:cNvPr id="6150" name="Text Box 4"/>
          <p:cNvSpPr txBox="1">
            <a:spLocks noChangeArrowheads="1"/>
          </p:cNvSpPr>
          <p:nvPr/>
        </p:nvSpPr>
        <p:spPr bwMode="auto">
          <a:xfrm>
            <a:off x="7315200" y="2667000"/>
            <a:ext cx="403859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Tx/>
              <a:buChar char="•"/>
            </a:pPr>
            <a:endParaRPr lang="en-US" altLang="en-US" dirty="0"/>
          </a:p>
          <a:p>
            <a:pPr eaLnBrk="1" hangingPunct="1">
              <a:buFontTx/>
              <a:buChar char="•"/>
            </a:pPr>
            <a:r>
              <a:rPr lang="en-US" altLang="en-US" sz="2800" dirty="0"/>
              <a:t>Force: </a:t>
            </a:r>
            <a:r>
              <a:rPr lang="en-US" altLang="en-US" sz="2800" dirty="0">
                <a:solidFill>
                  <a:srgbClr val="FF0000"/>
                </a:solidFill>
              </a:rPr>
              <a:t>TENSION</a:t>
            </a:r>
          </a:p>
          <a:p>
            <a:pPr eaLnBrk="1" hangingPunct="1">
              <a:buFontTx/>
              <a:buChar char="•"/>
            </a:pPr>
            <a:r>
              <a:rPr lang="en-US" altLang="en-US" sz="2800" dirty="0"/>
              <a:t>Footwall moves up </a:t>
            </a:r>
          </a:p>
          <a:p>
            <a:pPr eaLnBrk="1" hangingPunct="1"/>
            <a:r>
              <a:rPr lang="en-US" altLang="en-US" sz="2800" dirty="0"/>
              <a:t> relative to </a:t>
            </a:r>
            <a:r>
              <a:rPr lang="en-US" altLang="en-US" sz="2800" dirty="0" smtClean="0"/>
              <a:t>hanging wall</a:t>
            </a:r>
            <a:endParaRPr lang="en-US" altLang="en-US" sz="2800" dirty="0"/>
          </a:p>
        </p:txBody>
      </p:sp>
      <p:sp>
        <p:nvSpPr>
          <p:cNvPr id="6151" name="Text Box 14"/>
          <p:cNvSpPr txBox="1">
            <a:spLocks noChangeArrowheads="1"/>
          </p:cNvSpPr>
          <p:nvPr/>
        </p:nvSpPr>
        <p:spPr bwMode="auto">
          <a:xfrm>
            <a:off x="7467601" y="1981201"/>
            <a:ext cx="229261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a:t>Normal fault</a:t>
            </a:r>
            <a:endParaRPr lang="en-US" altLang="en-US"/>
          </a:p>
          <a:p>
            <a:pPr eaLnBrk="1" hangingPunct="1"/>
            <a:endParaRPr lang="en-US" altLang="en-US"/>
          </a:p>
        </p:txBody>
      </p:sp>
    </p:spTree>
    <p:extLst>
      <p:ext uri="{BB962C8B-B14F-4D97-AF65-F5344CB8AC3E}">
        <p14:creationId xmlns:p14="http://schemas.microsoft.com/office/powerpoint/2010/main" val="5762190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ierra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9" y="0"/>
            <a:ext cx="7811376" cy="594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457200" y="5943600"/>
            <a:ext cx="10972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dirty="0"/>
              <a:t>Tilted fault-block range: Sierra Nevada from east</a:t>
            </a:r>
            <a:r>
              <a:rPr lang="en-US" altLang="en-US" dirty="0" smtClean="0"/>
              <a:t>, Steep </a:t>
            </a:r>
            <a:r>
              <a:rPr lang="en-US" altLang="en-US" dirty="0"/>
              <a:t>side of block fault; Ansel Adams photo</a:t>
            </a:r>
          </a:p>
        </p:txBody>
      </p:sp>
    </p:spTree>
    <p:extLst>
      <p:ext uri="{BB962C8B-B14F-4D97-AF65-F5344CB8AC3E}">
        <p14:creationId xmlns:p14="http://schemas.microsoft.com/office/powerpoint/2010/main" val="38564951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sierra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
            <a:ext cx="5753100" cy="434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4"/>
          <p:cNvSpPr txBox="1">
            <a:spLocks noChangeArrowheads="1"/>
          </p:cNvSpPr>
          <p:nvPr/>
        </p:nvSpPr>
        <p:spPr bwMode="auto">
          <a:xfrm>
            <a:off x="6629401" y="228601"/>
            <a:ext cx="36988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u="sng"/>
              <a:t>Tilted Fault-block</a:t>
            </a:r>
          </a:p>
          <a:p>
            <a:pPr eaLnBrk="1" hangingPunct="1"/>
            <a:r>
              <a:rPr lang="en-US" altLang="en-US"/>
              <a:t>Sierra Nevada from west</a:t>
            </a:r>
          </a:p>
          <a:p>
            <a:pPr eaLnBrk="1" hangingPunct="1"/>
            <a:r>
              <a:rPr lang="en-US" altLang="en-US"/>
              <a:t>Side, </a:t>
            </a:r>
            <a:r>
              <a:rPr lang="en-US" altLang="en-US" u="sng"/>
              <a:t>low angle</a:t>
            </a:r>
          </a:p>
          <a:p>
            <a:pPr eaLnBrk="1" hangingPunct="1"/>
            <a:endParaRPr lang="en-US" altLang="en-US"/>
          </a:p>
          <a:p>
            <a:pPr eaLnBrk="1" hangingPunct="1"/>
            <a:r>
              <a:rPr lang="en-US" altLang="en-US"/>
              <a:t>Yosemite valley = the result </a:t>
            </a:r>
          </a:p>
          <a:p>
            <a:pPr eaLnBrk="1" hangingPunct="1"/>
            <a:r>
              <a:rPr lang="en-US" altLang="en-US"/>
              <a:t>of glaciation on low-angle</a:t>
            </a:r>
          </a:p>
          <a:p>
            <a:pPr eaLnBrk="1" hangingPunct="1"/>
            <a:r>
              <a:rPr lang="en-US" altLang="en-US"/>
              <a:t>relief</a:t>
            </a:r>
          </a:p>
        </p:txBody>
      </p:sp>
      <p:sp>
        <p:nvSpPr>
          <p:cNvPr id="8196" name="Rectangle 5"/>
          <p:cNvSpPr>
            <a:spLocks noChangeArrowheads="1"/>
          </p:cNvSpPr>
          <p:nvPr/>
        </p:nvSpPr>
        <p:spPr bwMode="auto">
          <a:xfrm>
            <a:off x="1676400" y="4359429"/>
            <a:ext cx="853440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500"/>
              </a:spcBef>
              <a:spcAft>
                <a:spcPts val="500"/>
              </a:spcAft>
            </a:pPr>
            <a:r>
              <a:rPr lang="en-US" altLang="en-US" dirty="0"/>
              <a:t>Central cores consists of intrusive igneous rocks (granite).</a:t>
            </a:r>
          </a:p>
          <a:p>
            <a:pPr>
              <a:spcBef>
                <a:spcPts val="500"/>
              </a:spcBef>
              <a:spcAft>
                <a:spcPts val="500"/>
              </a:spcAft>
            </a:pPr>
            <a:endParaRPr lang="en-US" altLang="en-US" dirty="0"/>
          </a:p>
          <a:p>
            <a:pPr>
              <a:spcBef>
                <a:spcPts val="500"/>
              </a:spcBef>
              <a:spcAft>
                <a:spcPts val="500"/>
              </a:spcAft>
            </a:pPr>
            <a:r>
              <a:rPr lang="en-US" altLang="en-US" dirty="0"/>
              <a:t>Half Dome is a core (batholith) that was exposed by erosion</a:t>
            </a:r>
          </a:p>
          <a:p>
            <a:pPr>
              <a:spcBef>
                <a:spcPts val="500"/>
              </a:spcBef>
              <a:spcAft>
                <a:spcPts val="500"/>
              </a:spcAft>
            </a:pPr>
            <a:endParaRPr lang="en-US" altLang="en-US" dirty="0"/>
          </a:p>
        </p:txBody>
      </p:sp>
      <p:grpSp>
        <p:nvGrpSpPr>
          <p:cNvPr id="8197" name="Group 9"/>
          <p:cNvGrpSpPr>
            <a:grpSpLocks/>
          </p:cNvGrpSpPr>
          <p:nvPr/>
        </p:nvGrpSpPr>
        <p:grpSpPr bwMode="auto">
          <a:xfrm>
            <a:off x="4114800" y="381000"/>
            <a:ext cx="1316038" cy="838200"/>
            <a:chOff x="6629400" y="3733800"/>
            <a:chExt cx="1316038" cy="838200"/>
          </a:xfrm>
        </p:grpSpPr>
        <p:sp>
          <p:nvSpPr>
            <p:cNvPr id="8198" name="Text Box 6"/>
            <p:cNvSpPr txBox="1">
              <a:spLocks noChangeArrowheads="1"/>
            </p:cNvSpPr>
            <p:nvPr/>
          </p:nvSpPr>
          <p:spPr bwMode="auto">
            <a:xfrm>
              <a:off x="6629400" y="3733800"/>
              <a:ext cx="1316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t>Batholith</a:t>
              </a:r>
            </a:p>
          </p:txBody>
        </p:sp>
        <p:sp>
          <p:nvSpPr>
            <p:cNvPr id="8199" name="Line 7"/>
            <p:cNvSpPr>
              <a:spLocks noChangeShapeType="1"/>
            </p:cNvSpPr>
            <p:nvPr/>
          </p:nvSpPr>
          <p:spPr bwMode="auto">
            <a:xfrm flipH="1">
              <a:off x="6858000" y="4191000"/>
              <a:ext cx="152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25384935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026" descr="mtn_was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731" y="9524"/>
            <a:ext cx="5821557"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1027"/>
          <p:cNvSpPr txBox="1">
            <a:spLocks noChangeArrowheads="1"/>
          </p:cNvSpPr>
          <p:nvPr/>
        </p:nvSpPr>
        <p:spPr bwMode="auto">
          <a:xfrm>
            <a:off x="7620000" y="1600200"/>
            <a:ext cx="3450496" cy="3046988"/>
          </a:xfrm>
          <a:prstGeom prst="rect">
            <a:avLst/>
          </a:prstGeom>
          <a:noFill/>
          <a:ln w="9525">
            <a:noFill/>
            <a:miter lim="800000"/>
            <a:headEnd/>
            <a:tailEnd/>
          </a:ln>
          <a:effectLst/>
        </p:spPr>
        <p:txBody>
          <a:bodyPr wrap="none">
            <a:spAutoFit/>
          </a:bodyPr>
          <a:lstStyle/>
          <a:p>
            <a:pPr>
              <a:defRPr/>
            </a:pPr>
            <a:r>
              <a:rPr lang="en-US" sz="3600" dirty="0">
                <a:solidFill>
                  <a:srgbClr val="C00000"/>
                </a:solidFill>
              </a:rPr>
              <a:t>Wasatch Range</a:t>
            </a:r>
          </a:p>
          <a:p>
            <a:pPr>
              <a:defRPr/>
            </a:pPr>
            <a:endParaRPr lang="en-US" sz="3600" dirty="0">
              <a:solidFill>
                <a:schemeClr val="tx1">
                  <a:lumMod val="95000"/>
                  <a:lumOff val="5000"/>
                </a:schemeClr>
              </a:solidFill>
            </a:endParaRPr>
          </a:p>
          <a:p>
            <a:pPr>
              <a:defRPr/>
            </a:pPr>
            <a:r>
              <a:rPr lang="en-US" sz="3600" dirty="0">
                <a:solidFill>
                  <a:schemeClr val="tx1">
                    <a:lumMod val="95000"/>
                    <a:lumOff val="5000"/>
                  </a:schemeClr>
                </a:solidFill>
              </a:rPr>
              <a:t>from Salt </a:t>
            </a:r>
          </a:p>
          <a:p>
            <a:pPr>
              <a:defRPr/>
            </a:pPr>
            <a:r>
              <a:rPr lang="en-US" sz="3600" dirty="0">
                <a:solidFill>
                  <a:schemeClr val="tx1">
                    <a:lumMod val="95000"/>
                    <a:lumOff val="5000"/>
                  </a:schemeClr>
                </a:solidFill>
              </a:rPr>
              <a:t>Lake City</a:t>
            </a:r>
          </a:p>
          <a:p>
            <a:pPr>
              <a:defRPr/>
            </a:pPr>
            <a:endParaRPr lang="en-US" dirty="0"/>
          </a:p>
          <a:p>
            <a:pPr>
              <a:defRPr/>
            </a:pPr>
            <a:r>
              <a:rPr lang="en-US" dirty="0"/>
              <a:t>Typically fault-</a:t>
            </a:r>
          </a:p>
          <a:p>
            <a:pPr>
              <a:defRPr/>
            </a:pPr>
            <a:r>
              <a:rPr lang="en-US" dirty="0"/>
              <a:t>Block system</a:t>
            </a:r>
          </a:p>
        </p:txBody>
      </p:sp>
    </p:spTree>
    <p:extLst>
      <p:ext uri="{BB962C8B-B14F-4D97-AF65-F5344CB8AC3E}">
        <p14:creationId xmlns:p14="http://schemas.microsoft.com/office/powerpoint/2010/main" val="2328292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tn_grand_20tet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601200"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p:cNvSpPr txBox="1">
            <a:spLocks noChangeArrowheads="1"/>
          </p:cNvSpPr>
          <p:nvPr/>
        </p:nvSpPr>
        <p:spPr bwMode="auto">
          <a:xfrm>
            <a:off x="1981200" y="304801"/>
            <a:ext cx="7645042" cy="584775"/>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miter lim="800000"/>
            <a:headEnd/>
            <a:tailEnd/>
          </a:ln>
          <a:effectLst/>
        </p:spPr>
        <p:txBody>
          <a:bodyPr wrap="none">
            <a:spAutoFit/>
          </a:bodyPr>
          <a:lstStyle/>
          <a:p>
            <a:pPr>
              <a:defRPr/>
            </a:pPr>
            <a:r>
              <a:rPr lang="en-US" sz="3200"/>
              <a:t>Grand Tetons: another fault-block system</a:t>
            </a:r>
          </a:p>
        </p:txBody>
      </p:sp>
      <p:pic>
        <p:nvPicPr>
          <p:cNvPr id="10244" name="Picture 5" descr="teton_fau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754563"/>
            <a:ext cx="5399088"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50533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8FCBE682-896E-4739-9790-ACBEA1EBB493}" type="slidenum">
              <a:rPr lang="en-US" altLang="en-US" sz="1300"/>
              <a:pPr/>
              <a:t>3</a:t>
            </a:fld>
            <a:endParaRPr lang="en-US" altLang="en-US" sz="1300"/>
          </a:p>
        </p:txBody>
      </p:sp>
      <p:sp>
        <p:nvSpPr>
          <p:cNvPr id="5123" name="Rectangle 2"/>
          <p:cNvSpPr>
            <a:spLocks noGrp="1" noChangeArrowheads="1"/>
          </p:cNvSpPr>
          <p:nvPr>
            <p:ph type="title"/>
          </p:nvPr>
        </p:nvSpPr>
        <p:spPr/>
        <p:txBody>
          <a:bodyPr/>
          <a:lstStyle/>
          <a:p>
            <a:r>
              <a:rPr lang="en-US" altLang="en-US" smtClean="0"/>
              <a:t>Geomorphology</a:t>
            </a:r>
          </a:p>
        </p:txBody>
      </p:sp>
      <p:sp>
        <p:nvSpPr>
          <p:cNvPr id="5124" name="Rectangle 3"/>
          <p:cNvSpPr>
            <a:spLocks noGrp="1" noChangeArrowheads="1"/>
          </p:cNvSpPr>
          <p:nvPr>
            <p:ph type="body" idx="1"/>
          </p:nvPr>
        </p:nvSpPr>
        <p:spPr/>
        <p:txBody>
          <a:bodyPr/>
          <a:lstStyle/>
          <a:p>
            <a:r>
              <a:rPr lang="en-US" altLang="en-US" sz="3700"/>
              <a:t>Study of landforms and processes that create them</a:t>
            </a:r>
          </a:p>
          <a:p>
            <a:r>
              <a:rPr lang="en-US" altLang="en-US" sz="3700"/>
              <a:t>Lithosphere</a:t>
            </a:r>
          </a:p>
          <a:p>
            <a:pPr lvl="1"/>
            <a:r>
              <a:rPr lang="en-US" altLang="en-US" sz="3300"/>
              <a:t>Rocks and soil</a:t>
            </a:r>
          </a:p>
          <a:p>
            <a:pPr lvl="1"/>
            <a:r>
              <a:rPr lang="en-US" altLang="en-US" sz="3300"/>
              <a:t>Surface landforms</a:t>
            </a:r>
          </a:p>
          <a:p>
            <a:pPr lvl="2"/>
            <a:r>
              <a:rPr lang="en-US" altLang="en-US" sz="3000"/>
              <a:t>Plains, hills, plateaus, &amp; mountains</a:t>
            </a:r>
          </a:p>
          <a:p>
            <a:pPr lvl="2"/>
            <a:r>
              <a:rPr lang="en-US" altLang="en-US" sz="3000"/>
              <a:t>valleys, depressions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026" descr="graben_hor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1" y="76200"/>
            <a:ext cx="10001685" cy="571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1027"/>
          <p:cNvSpPr txBox="1">
            <a:spLocks noChangeArrowheads="1"/>
          </p:cNvSpPr>
          <p:nvPr/>
        </p:nvSpPr>
        <p:spPr bwMode="auto">
          <a:xfrm>
            <a:off x="457200" y="5715000"/>
            <a:ext cx="1158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dirty="0"/>
              <a:t>Alternating </a:t>
            </a:r>
            <a:r>
              <a:rPr lang="en-US" altLang="en-US" u="sng" dirty="0"/>
              <a:t>normal faults </a:t>
            </a:r>
            <a:r>
              <a:rPr lang="en-US" altLang="en-US" dirty="0"/>
              <a:t>lead to a characteristic pattern called </a:t>
            </a:r>
            <a:r>
              <a:rPr lang="en-US" altLang="en-US" dirty="0" smtClean="0"/>
              <a:t>a “</a:t>
            </a:r>
            <a:r>
              <a:rPr lang="en-US" altLang="en-US" dirty="0"/>
              <a:t>horst and </a:t>
            </a:r>
            <a:r>
              <a:rPr lang="en-US" altLang="en-US" dirty="0" err="1"/>
              <a:t>graben</a:t>
            </a:r>
            <a:r>
              <a:rPr lang="en-US" altLang="en-US" dirty="0"/>
              <a:t>” system.  An area under tension will often </a:t>
            </a:r>
            <a:r>
              <a:rPr lang="en-US" altLang="en-US" dirty="0" smtClean="0"/>
              <a:t>have multiple </a:t>
            </a:r>
            <a:r>
              <a:rPr lang="en-US" altLang="en-US" dirty="0"/>
              <a:t>mountain ranges as a result.</a:t>
            </a:r>
          </a:p>
        </p:txBody>
      </p:sp>
    </p:spTree>
    <p:extLst>
      <p:ext uri="{BB962C8B-B14F-4D97-AF65-F5344CB8AC3E}">
        <p14:creationId xmlns:p14="http://schemas.microsoft.com/office/powerpoint/2010/main" val="13221871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8"/>
          <p:cNvSpPr>
            <a:spLocks noChangeArrowheads="1"/>
          </p:cNvSpPr>
          <p:nvPr/>
        </p:nvSpPr>
        <p:spPr bwMode="auto">
          <a:xfrm>
            <a:off x="1524000" y="762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400" dirty="0">
                <a:solidFill>
                  <a:schemeClr val="tx2"/>
                </a:solidFill>
              </a:rPr>
              <a:t>Horst and </a:t>
            </a:r>
            <a:r>
              <a:rPr lang="en-US" altLang="en-US" sz="4400" dirty="0" err="1">
                <a:solidFill>
                  <a:schemeClr val="tx2"/>
                </a:solidFill>
              </a:rPr>
              <a:t>Graben</a:t>
            </a:r>
            <a:r>
              <a:rPr lang="en-US" altLang="en-US" sz="4400" dirty="0">
                <a:solidFill>
                  <a:schemeClr val="tx2"/>
                </a:solidFill>
              </a:rPr>
              <a:t> Landscapes</a:t>
            </a:r>
          </a:p>
        </p:txBody>
      </p:sp>
      <p:pic>
        <p:nvPicPr>
          <p:cNvPr id="12291" name="Picture 1029" descr="FG12_14"/>
          <p:cNvPicPr>
            <a:picLocks noChangeAspect="1" noChangeArrowheads="1"/>
          </p:cNvPicPr>
          <p:nvPr/>
        </p:nvPicPr>
        <p:blipFill>
          <a:blip r:embed="rId3">
            <a:extLst>
              <a:ext uri="{28A0092B-C50C-407E-A947-70E740481C1C}">
                <a14:useLocalDpi xmlns:a14="http://schemas.microsoft.com/office/drawing/2010/main" val="0"/>
              </a:ext>
            </a:extLst>
          </a:blip>
          <a:srcRect t="16800" b="20399"/>
          <a:stretch>
            <a:fillRect/>
          </a:stretch>
        </p:blipFill>
        <p:spPr bwMode="auto">
          <a:xfrm>
            <a:off x="304800" y="1073364"/>
            <a:ext cx="11562630" cy="544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1030"/>
          <p:cNvSpPr txBox="1">
            <a:spLocks noChangeArrowheads="1"/>
          </p:cNvSpPr>
          <p:nvPr/>
        </p:nvSpPr>
        <p:spPr bwMode="auto">
          <a:xfrm>
            <a:off x="1524001" y="6521450"/>
            <a:ext cx="12747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600"/>
              <a:t>Figure  12.14</a:t>
            </a:r>
          </a:p>
        </p:txBody>
      </p:sp>
    </p:spTree>
    <p:extLst>
      <p:ext uri="{BB962C8B-B14F-4D97-AF65-F5344CB8AC3E}">
        <p14:creationId xmlns:p14="http://schemas.microsoft.com/office/powerpoint/2010/main" val="24534883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asinandr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39788"/>
            <a:ext cx="54864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p:cNvSpPr txBox="1">
            <a:spLocks noChangeArrowheads="1"/>
          </p:cNvSpPr>
          <p:nvPr/>
        </p:nvSpPr>
        <p:spPr bwMode="auto">
          <a:xfrm>
            <a:off x="6477001" y="2209800"/>
            <a:ext cx="541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Tx/>
              <a:buChar char="•"/>
            </a:pPr>
            <a:r>
              <a:rPr lang="en-US" altLang="en-US" dirty="0"/>
              <a:t>tilted fault-block </a:t>
            </a:r>
            <a:r>
              <a:rPr lang="en-US" altLang="en-US" dirty="0" smtClean="0"/>
              <a:t>mountains </a:t>
            </a:r>
            <a:r>
              <a:rPr lang="en-US" altLang="en-US" dirty="0"/>
              <a:t>in Nevada</a:t>
            </a:r>
          </a:p>
          <a:p>
            <a:pPr eaLnBrk="1" hangingPunct="1"/>
            <a:endParaRPr lang="en-US" altLang="en-US" dirty="0"/>
          </a:p>
          <a:p>
            <a:pPr eaLnBrk="1" hangingPunct="1">
              <a:buFontTx/>
              <a:buChar char="•"/>
            </a:pPr>
            <a:r>
              <a:rPr lang="en-US" altLang="en-US" dirty="0"/>
              <a:t>result of a </a:t>
            </a:r>
            <a:r>
              <a:rPr lang="en-US" altLang="en-US" u="sng" dirty="0"/>
              <a:t>horst and </a:t>
            </a:r>
            <a:r>
              <a:rPr lang="en-US" altLang="en-US" u="sng" dirty="0" err="1" smtClean="0"/>
              <a:t>graben</a:t>
            </a:r>
            <a:r>
              <a:rPr lang="en-US" altLang="en-US" dirty="0" smtClean="0"/>
              <a:t> </a:t>
            </a:r>
            <a:r>
              <a:rPr lang="en-US" altLang="en-US" dirty="0"/>
              <a:t>system</a:t>
            </a:r>
          </a:p>
        </p:txBody>
      </p:sp>
      <p:sp>
        <p:nvSpPr>
          <p:cNvPr id="13316" name="Text Box 4"/>
          <p:cNvSpPr txBox="1">
            <a:spLocks noChangeArrowheads="1"/>
          </p:cNvSpPr>
          <p:nvPr/>
        </p:nvSpPr>
        <p:spPr bwMode="auto">
          <a:xfrm>
            <a:off x="2346326" y="6289675"/>
            <a:ext cx="6848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t>Sierra Nevada and Wasatch Ranges part of this system</a:t>
            </a:r>
          </a:p>
        </p:txBody>
      </p:sp>
      <p:sp>
        <p:nvSpPr>
          <p:cNvPr id="13317" name="Text Box 5"/>
          <p:cNvSpPr txBox="1">
            <a:spLocks noChangeArrowheads="1"/>
          </p:cNvSpPr>
          <p:nvPr/>
        </p:nvSpPr>
        <p:spPr bwMode="auto">
          <a:xfrm>
            <a:off x="3733800" y="304801"/>
            <a:ext cx="50815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600"/>
              <a:t>Basin and Range province</a:t>
            </a:r>
            <a:r>
              <a:rPr lang="en-US" altLang="en-US"/>
              <a:t>:</a:t>
            </a:r>
          </a:p>
          <a:p>
            <a:pPr eaLnBrk="1" hangingPunct="1"/>
            <a:endParaRPr lang="en-US" altLang="en-US"/>
          </a:p>
        </p:txBody>
      </p:sp>
    </p:spTree>
    <p:extLst>
      <p:ext uri="{BB962C8B-B14F-4D97-AF65-F5344CB8AC3E}">
        <p14:creationId xmlns:p14="http://schemas.microsoft.com/office/powerpoint/2010/main" val="19264635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 y="0"/>
            <a:ext cx="9143999" cy="6858000"/>
          </a:xfrm>
          <a:prstGeom prst="rect">
            <a:avLst/>
          </a:prstGeom>
        </p:spPr>
      </p:pic>
      <p:sp>
        <p:nvSpPr>
          <p:cNvPr id="4" name="Slide Number Placeholder 3"/>
          <p:cNvSpPr>
            <a:spLocks noGrp="1"/>
          </p:cNvSpPr>
          <p:nvPr>
            <p:ph type="sldNum" sz="quarter" idx="12"/>
          </p:nvPr>
        </p:nvSpPr>
        <p:spPr/>
        <p:txBody>
          <a:bodyPr/>
          <a:lstStyle/>
          <a:p>
            <a:fld id="{5F0AAC92-E055-4B63-8B1C-5EBB46E4E9DC}" type="slidenum">
              <a:rPr lang="en-US" altLang="en-US" smtClean="0"/>
              <a:pPr/>
              <a:t>33</a:t>
            </a:fld>
            <a:endParaRPr lang="en-US" altLang="en-US"/>
          </a:p>
        </p:txBody>
      </p:sp>
    </p:spTree>
    <p:extLst>
      <p:ext uri="{BB962C8B-B14F-4D97-AF65-F5344CB8AC3E}">
        <p14:creationId xmlns:p14="http://schemas.microsoft.com/office/powerpoint/2010/main" val="32053582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0"/>
            <a:ext cx="9134455" cy="6858000"/>
          </a:xfrm>
          <a:prstGeom prst="rect">
            <a:avLst/>
          </a:prstGeom>
        </p:spPr>
      </p:pic>
      <p:sp>
        <p:nvSpPr>
          <p:cNvPr id="4" name="Slide Number Placeholder 3"/>
          <p:cNvSpPr>
            <a:spLocks noGrp="1"/>
          </p:cNvSpPr>
          <p:nvPr>
            <p:ph type="sldNum" sz="quarter" idx="12"/>
          </p:nvPr>
        </p:nvSpPr>
        <p:spPr/>
        <p:txBody>
          <a:bodyPr/>
          <a:lstStyle/>
          <a:p>
            <a:fld id="{5F0AAC92-E055-4B63-8B1C-5EBB46E4E9DC}" type="slidenum">
              <a:rPr lang="en-US" altLang="en-US" smtClean="0"/>
              <a:pPr/>
              <a:t>34</a:t>
            </a:fld>
            <a:endParaRPr lang="en-US" altLang="en-US"/>
          </a:p>
        </p:txBody>
      </p:sp>
    </p:spTree>
    <p:extLst>
      <p:ext uri="{BB962C8B-B14F-4D97-AF65-F5344CB8AC3E}">
        <p14:creationId xmlns:p14="http://schemas.microsoft.com/office/powerpoint/2010/main" val="23319267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7632"/>
            <a:ext cx="9791700" cy="846137"/>
          </a:xfrm>
        </p:spPr>
        <p:txBody>
          <a:bodyPr/>
          <a:lstStyle/>
          <a:p>
            <a:r>
              <a:rPr lang="en-US" dirty="0" smtClean="0"/>
              <a:t>Terminology</a:t>
            </a:r>
            <a:endParaRPr lang="en-US" dirty="0"/>
          </a:p>
        </p:txBody>
      </p:sp>
      <p:sp>
        <p:nvSpPr>
          <p:cNvPr id="3" name="Content Placeholder 2"/>
          <p:cNvSpPr>
            <a:spLocks noGrp="1"/>
          </p:cNvSpPr>
          <p:nvPr>
            <p:ph idx="1"/>
          </p:nvPr>
        </p:nvSpPr>
        <p:spPr>
          <a:xfrm>
            <a:off x="533400" y="990600"/>
            <a:ext cx="9410700" cy="5486400"/>
          </a:xfrm>
        </p:spPr>
        <p:txBody>
          <a:bodyPr/>
          <a:lstStyle/>
          <a:p>
            <a:pPr marL="0" indent="0">
              <a:buNone/>
            </a:pPr>
            <a:r>
              <a:rPr lang="en-US" sz="3200" dirty="0" smtClean="0"/>
              <a:t>Diastrophism</a:t>
            </a:r>
            <a:r>
              <a:rPr lang="en-US" sz="3200" dirty="0"/>
              <a:t>, also called tectonism, large-scale deformation of Earth's crust by natural processes, which leads to the formation of continents and ocean basins, mountain systems, plateaus, rift valleys, and other features by mechanisms such as lithospheric plate movement (that is, plate tectonics), volcanic loading, or </a:t>
            </a:r>
            <a:r>
              <a:rPr lang="en-US" sz="3200" dirty="0" smtClean="0"/>
              <a:t>folding.</a:t>
            </a:r>
            <a:endParaRPr lang="en-US" sz="3200" dirty="0"/>
          </a:p>
        </p:txBody>
      </p:sp>
      <p:sp>
        <p:nvSpPr>
          <p:cNvPr id="4" name="Slide Number Placeholder 3"/>
          <p:cNvSpPr>
            <a:spLocks noGrp="1"/>
          </p:cNvSpPr>
          <p:nvPr>
            <p:ph type="sldNum" sz="quarter" idx="12"/>
          </p:nvPr>
        </p:nvSpPr>
        <p:spPr/>
        <p:txBody>
          <a:bodyPr/>
          <a:lstStyle/>
          <a:p>
            <a:fld id="{5F0AAC92-E055-4B63-8B1C-5EBB46E4E9DC}" type="slidenum">
              <a:rPr lang="en-US" altLang="en-US" smtClean="0"/>
              <a:pPr/>
              <a:t>35</a:t>
            </a:fld>
            <a:endParaRPr lang="en-US" altLang="en-US"/>
          </a:p>
        </p:txBody>
      </p:sp>
    </p:spTree>
    <p:extLst>
      <p:ext uri="{BB962C8B-B14F-4D97-AF65-F5344CB8AC3E}">
        <p14:creationId xmlns:p14="http://schemas.microsoft.com/office/powerpoint/2010/main" val="12121986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964702" y="31376"/>
            <a:ext cx="9102166" cy="6826624"/>
          </a:xfrm>
          <a:prstGeom prst="rect">
            <a:avLst/>
          </a:prstGeom>
        </p:spPr>
      </p:pic>
      <p:sp>
        <p:nvSpPr>
          <p:cNvPr id="4" name="Slide Number Placeholder 3"/>
          <p:cNvSpPr>
            <a:spLocks noGrp="1"/>
          </p:cNvSpPr>
          <p:nvPr>
            <p:ph type="sldNum" sz="quarter" idx="12"/>
          </p:nvPr>
        </p:nvSpPr>
        <p:spPr/>
        <p:txBody>
          <a:bodyPr/>
          <a:lstStyle/>
          <a:p>
            <a:fld id="{5F0AAC92-E055-4B63-8B1C-5EBB46E4E9DC}" type="slidenum">
              <a:rPr lang="en-US" altLang="en-US" smtClean="0"/>
              <a:pPr/>
              <a:t>36</a:t>
            </a:fld>
            <a:endParaRPr lang="en-US" altLang="en-US"/>
          </a:p>
        </p:txBody>
      </p:sp>
    </p:spTree>
    <p:extLst>
      <p:ext uri="{BB962C8B-B14F-4D97-AF65-F5344CB8AC3E}">
        <p14:creationId xmlns:p14="http://schemas.microsoft.com/office/powerpoint/2010/main" val="17171227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Folds</a:t>
            </a:r>
            <a:endParaRPr lang="en-US" dirty="0"/>
          </a:p>
        </p:txBody>
      </p:sp>
      <p:pic>
        <p:nvPicPr>
          <p:cNvPr id="5" name="Content Placeholder 4"/>
          <p:cNvPicPr>
            <a:picLocks noGrp="1" noChangeAspect="1"/>
          </p:cNvPicPr>
          <p:nvPr>
            <p:ph idx="1"/>
          </p:nvPr>
        </p:nvPicPr>
        <p:blipFill>
          <a:blip r:embed="rId2"/>
          <a:stretch>
            <a:fillRect/>
          </a:stretch>
        </p:blipFill>
        <p:spPr>
          <a:xfrm>
            <a:off x="2399555" y="993216"/>
            <a:ext cx="7819711" cy="5864784"/>
          </a:xfrm>
          <a:prstGeom prst="rect">
            <a:avLst/>
          </a:prstGeom>
        </p:spPr>
      </p:pic>
      <p:sp>
        <p:nvSpPr>
          <p:cNvPr id="4" name="Slide Number Placeholder 3"/>
          <p:cNvSpPr>
            <a:spLocks noGrp="1"/>
          </p:cNvSpPr>
          <p:nvPr>
            <p:ph type="sldNum" sz="quarter" idx="12"/>
          </p:nvPr>
        </p:nvSpPr>
        <p:spPr/>
        <p:txBody>
          <a:bodyPr/>
          <a:lstStyle/>
          <a:p>
            <a:fld id="{5F0AAC92-E055-4B63-8B1C-5EBB46E4E9DC}" type="slidenum">
              <a:rPr lang="en-US" altLang="en-US" smtClean="0"/>
              <a:pPr/>
              <a:t>37</a:t>
            </a:fld>
            <a:endParaRPr lang="en-US" altLang="en-US"/>
          </a:p>
        </p:txBody>
      </p:sp>
    </p:spTree>
    <p:extLst>
      <p:ext uri="{BB962C8B-B14F-4D97-AF65-F5344CB8AC3E}">
        <p14:creationId xmlns:p14="http://schemas.microsoft.com/office/powerpoint/2010/main" val="34551973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Folding</a:t>
            </a:r>
            <a:endParaRPr lang="en-US" dirty="0"/>
          </a:p>
        </p:txBody>
      </p:sp>
      <p:sp>
        <p:nvSpPr>
          <p:cNvPr id="6" name="Content Placeholder 5"/>
          <p:cNvSpPr>
            <a:spLocks noGrp="1"/>
          </p:cNvSpPr>
          <p:nvPr>
            <p:ph idx="1"/>
          </p:nvPr>
        </p:nvSpPr>
        <p:spPr>
          <a:xfrm>
            <a:off x="254001" y="984251"/>
            <a:ext cx="10109200" cy="2292349"/>
          </a:xfrm>
        </p:spPr>
        <p:txBody>
          <a:bodyPr/>
          <a:lstStyle/>
          <a:p>
            <a:r>
              <a:rPr lang="en-US" dirty="0"/>
              <a:t>A fold is a rock formation that's been made by flat rocks becoming deformed due to stress and pressure. Folds are created when two plates that make up the earth's crust collide. As the plates are forced together they bend, curve, or make jagged patterns in the rock.</a:t>
            </a:r>
          </a:p>
        </p:txBody>
      </p:sp>
      <p:sp>
        <p:nvSpPr>
          <p:cNvPr id="4" name="Slide Number Placeholder 3"/>
          <p:cNvSpPr>
            <a:spLocks noGrp="1"/>
          </p:cNvSpPr>
          <p:nvPr>
            <p:ph type="sldNum" sz="quarter" idx="12"/>
          </p:nvPr>
        </p:nvSpPr>
        <p:spPr/>
        <p:txBody>
          <a:bodyPr/>
          <a:lstStyle/>
          <a:p>
            <a:fld id="{5C476D9F-0488-4774-BD9C-26591F5DC4E7}" type="slidenum">
              <a:rPr lang="en-US" altLang="en-US" smtClean="0"/>
              <a:pPr/>
              <a:t>38</a:t>
            </a:fld>
            <a:endParaRPr lang="en-US" altLang="en-US"/>
          </a:p>
        </p:txBody>
      </p:sp>
    </p:spTree>
    <p:extLst>
      <p:ext uri="{BB962C8B-B14F-4D97-AF65-F5344CB8AC3E}">
        <p14:creationId xmlns:p14="http://schemas.microsoft.com/office/powerpoint/2010/main" val="14740351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stretch>
            <a:fillRect/>
          </a:stretch>
        </p:blipFill>
        <p:spPr>
          <a:xfrm>
            <a:off x="-1" y="22746"/>
            <a:ext cx="9144001" cy="6858001"/>
          </a:xfrm>
          <a:prstGeom prst="rect">
            <a:avLst/>
          </a:prstGeom>
        </p:spPr>
      </p:pic>
      <p:sp>
        <p:nvSpPr>
          <p:cNvPr id="5" name="Slide Number Placeholder 4"/>
          <p:cNvSpPr>
            <a:spLocks noGrp="1"/>
          </p:cNvSpPr>
          <p:nvPr>
            <p:ph type="sldNum" sz="quarter" idx="12"/>
          </p:nvPr>
        </p:nvSpPr>
        <p:spPr/>
        <p:txBody>
          <a:bodyPr/>
          <a:lstStyle/>
          <a:p>
            <a:fld id="{9673B86B-9ACD-48AD-86BC-A9FEC37A5464}" type="slidenum">
              <a:rPr lang="en-US" altLang="en-US" smtClean="0"/>
              <a:pPr/>
              <a:t>39</a:t>
            </a:fld>
            <a:endParaRPr lang="en-US" altLang="en-US"/>
          </a:p>
        </p:txBody>
      </p:sp>
    </p:spTree>
    <p:extLst>
      <p:ext uri="{BB962C8B-B14F-4D97-AF65-F5344CB8AC3E}">
        <p14:creationId xmlns:p14="http://schemas.microsoft.com/office/powerpoint/2010/main" val="3013915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6"/>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3267029B-EC7E-4109-B8FA-05569A0EC37C}" type="slidenum">
              <a:rPr lang="en-US" altLang="en-US" sz="1300"/>
              <a:pPr/>
              <a:t>4</a:t>
            </a:fld>
            <a:endParaRPr lang="en-US" altLang="en-US" sz="1300"/>
          </a:p>
        </p:txBody>
      </p:sp>
      <p:sp>
        <p:nvSpPr>
          <p:cNvPr id="6147" name="Rectangle 2"/>
          <p:cNvSpPr>
            <a:spLocks noGrp="1" noChangeArrowheads="1"/>
          </p:cNvSpPr>
          <p:nvPr>
            <p:ph type="title"/>
          </p:nvPr>
        </p:nvSpPr>
        <p:spPr/>
        <p:txBody>
          <a:bodyPr/>
          <a:lstStyle/>
          <a:p>
            <a:r>
              <a:rPr lang="en-US" altLang="en-US" smtClean="0"/>
              <a:t>Landform Processes</a:t>
            </a:r>
          </a:p>
        </p:txBody>
      </p:sp>
      <p:sp>
        <p:nvSpPr>
          <p:cNvPr id="6148" name="Rectangle 3"/>
          <p:cNvSpPr>
            <a:spLocks noGrp="1" noChangeArrowheads="1"/>
          </p:cNvSpPr>
          <p:nvPr>
            <p:ph type="body" sz="half" idx="1"/>
          </p:nvPr>
        </p:nvSpPr>
        <p:spPr>
          <a:xfrm>
            <a:off x="1752600" y="1766888"/>
            <a:ext cx="8915400" cy="5091112"/>
          </a:xfrm>
        </p:spPr>
        <p:txBody>
          <a:bodyPr/>
          <a:lstStyle/>
          <a:p>
            <a:r>
              <a:rPr lang="en-US" altLang="en-US" dirty="0" smtClean="0"/>
              <a:t>Endogenic (endogenous)</a:t>
            </a:r>
          </a:p>
          <a:p>
            <a:pPr lvl="1"/>
            <a:r>
              <a:rPr lang="en-US" altLang="en-US" sz="2600" dirty="0"/>
              <a:t>Internal forces beneath or at Earth’s surface</a:t>
            </a:r>
          </a:p>
          <a:p>
            <a:pPr lvl="2"/>
            <a:r>
              <a:rPr lang="en-US" altLang="en-US" sz="2000" dirty="0"/>
              <a:t>Mountain building (diastrophism) </a:t>
            </a:r>
          </a:p>
          <a:p>
            <a:pPr lvl="2"/>
            <a:r>
              <a:rPr lang="en-US" altLang="en-US" sz="2000" dirty="0"/>
              <a:t>Earthquakes</a:t>
            </a:r>
          </a:p>
          <a:p>
            <a:pPr lvl="2"/>
            <a:r>
              <a:rPr lang="en-US" altLang="en-US" sz="2000" dirty="0"/>
              <a:t>Volcanism </a:t>
            </a:r>
          </a:p>
          <a:p>
            <a:r>
              <a:rPr lang="en-US" altLang="en-US" dirty="0" err="1" smtClean="0"/>
              <a:t>Exogenic</a:t>
            </a:r>
            <a:r>
              <a:rPr lang="en-US" altLang="en-US" dirty="0" smtClean="0"/>
              <a:t> (exogenous) (Part II)</a:t>
            </a:r>
          </a:p>
          <a:p>
            <a:pPr lvl="1"/>
            <a:r>
              <a:rPr lang="en-US" altLang="en-US" sz="2600" dirty="0"/>
              <a:t>External forces </a:t>
            </a:r>
          </a:p>
          <a:p>
            <a:pPr lvl="2"/>
            <a:r>
              <a:rPr lang="en-US" altLang="en-US" sz="2000" dirty="0"/>
              <a:t>Weathering – physical (mechanical) &amp; chemical</a:t>
            </a:r>
          </a:p>
          <a:p>
            <a:pPr lvl="2"/>
            <a:r>
              <a:rPr lang="en-US" altLang="en-US" sz="2000" dirty="0"/>
              <a:t>Erosion by moving water, air, or ice</a:t>
            </a:r>
          </a:p>
        </p:txBody>
      </p:sp>
      <p:pic>
        <p:nvPicPr>
          <p:cNvPr id="6149" name="Picture 4" descr="Nature_volcano_errupt_md_sky"/>
          <p:cNvPicPr>
            <a:picLocks noGrp="1" noChangeAspect="1" noChangeArrowheads="1" noCro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067800" y="2819400"/>
            <a:ext cx="1409700" cy="213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65E8F260-62CD-4EF5-9BA8-E66F789E9EA0}" type="slidenum">
              <a:rPr lang="en-US" altLang="en-US" sz="1300"/>
              <a:pPr/>
              <a:t>40</a:t>
            </a:fld>
            <a:endParaRPr lang="en-US" altLang="en-US" sz="1300"/>
          </a:p>
        </p:txBody>
      </p:sp>
      <p:sp>
        <p:nvSpPr>
          <p:cNvPr id="20483" name="Rectangle 2"/>
          <p:cNvSpPr>
            <a:spLocks noGrp="1" noChangeArrowheads="1"/>
          </p:cNvSpPr>
          <p:nvPr>
            <p:ph type="title"/>
          </p:nvPr>
        </p:nvSpPr>
        <p:spPr>
          <a:xfrm>
            <a:off x="3352800" y="138114"/>
            <a:ext cx="5721350" cy="846137"/>
          </a:xfrm>
        </p:spPr>
        <p:txBody>
          <a:bodyPr/>
          <a:lstStyle/>
          <a:p>
            <a:r>
              <a:rPr lang="en-US" altLang="en-US" sz="4400">
                <a:solidFill>
                  <a:srgbClr val="0000FF"/>
                </a:solidFill>
              </a:rPr>
              <a:t>Earthquakes</a:t>
            </a:r>
          </a:p>
        </p:txBody>
      </p:sp>
      <p:sp>
        <p:nvSpPr>
          <p:cNvPr id="20484" name="Rectangle 3"/>
          <p:cNvSpPr>
            <a:spLocks noGrp="1" noChangeArrowheads="1"/>
          </p:cNvSpPr>
          <p:nvPr>
            <p:ph type="body" sz="half" idx="1"/>
          </p:nvPr>
        </p:nvSpPr>
        <p:spPr>
          <a:xfrm>
            <a:off x="304800" y="1184275"/>
            <a:ext cx="4191000" cy="5562600"/>
          </a:xfrm>
        </p:spPr>
        <p:txBody>
          <a:bodyPr/>
          <a:lstStyle/>
          <a:p>
            <a:pPr>
              <a:lnSpc>
                <a:spcPct val="90000"/>
              </a:lnSpc>
            </a:pPr>
            <a:r>
              <a:rPr lang="en-US" altLang="en-US" sz="2900" b="1" dirty="0">
                <a:solidFill>
                  <a:srgbClr val="0000FF"/>
                </a:solidFill>
              </a:rPr>
              <a:t>Focus</a:t>
            </a:r>
          </a:p>
          <a:p>
            <a:pPr lvl="1">
              <a:lnSpc>
                <a:spcPct val="90000"/>
              </a:lnSpc>
            </a:pPr>
            <a:r>
              <a:rPr lang="en-US" altLang="en-US" sz="2600" dirty="0"/>
              <a:t>Place of actual movement</a:t>
            </a:r>
          </a:p>
          <a:p>
            <a:pPr>
              <a:lnSpc>
                <a:spcPct val="90000"/>
              </a:lnSpc>
            </a:pPr>
            <a:r>
              <a:rPr lang="en-US" altLang="en-US" sz="2900" b="1" dirty="0">
                <a:solidFill>
                  <a:srgbClr val="0000FF"/>
                </a:solidFill>
              </a:rPr>
              <a:t>Epicenter</a:t>
            </a:r>
          </a:p>
          <a:p>
            <a:pPr lvl="1">
              <a:lnSpc>
                <a:spcPct val="90000"/>
              </a:lnSpc>
            </a:pPr>
            <a:r>
              <a:rPr lang="en-US" altLang="en-US" sz="2600" dirty="0"/>
              <a:t>Surface directly above focus</a:t>
            </a:r>
          </a:p>
          <a:p>
            <a:pPr>
              <a:lnSpc>
                <a:spcPct val="90000"/>
              </a:lnSpc>
            </a:pPr>
            <a:r>
              <a:rPr lang="en-US" altLang="en-US" sz="2900" b="1" dirty="0">
                <a:solidFill>
                  <a:srgbClr val="0000FF"/>
                </a:solidFill>
              </a:rPr>
              <a:t>Seismograph</a:t>
            </a:r>
          </a:p>
          <a:p>
            <a:pPr lvl="1">
              <a:lnSpc>
                <a:spcPct val="90000"/>
              </a:lnSpc>
            </a:pPr>
            <a:r>
              <a:rPr lang="en-US" altLang="en-US" sz="2600" dirty="0"/>
              <a:t>Recording device for </a:t>
            </a:r>
          </a:p>
          <a:p>
            <a:pPr lvl="1">
              <a:lnSpc>
                <a:spcPct val="90000"/>
              </a:lnSpc>
              <a:buFontTx/>
              <a:buNone/>
            </a:pPr>
            <a:r>
              <a:rPr lang="en-US" altLang="en-US" sz="2600" dirty="0"/>
              <a:t>    seismic waves</a:t>
            </a:r>
          </a:p>
          <a:p>
            <a:pPr lvl="1">
              <a:lnSpc>
                <a:spcPct val="90000"/>
              </a:lnSpc>
            </a:pPr>
            <a:r>
              <a:rPr lang="en-US" altLang="en-US" sz="2600" dirty="0"/>
              <a:t>Richter Scale, 1935</a:t>
            </a:r>
          </a:p>
          <a:p>
            <a:pPr>
              <a:lnSpc>
                <a:spcPct val="90000"/>
              </a:lnSpc>
            </a:pPr>
            <a:r>
              <a:rPr lang="en-US" altLang="en-US" sz="2900" b="1" dirty="0">
                <a:solidFill>
                  <a:srgbClr val="0000FF"/>
                </a:solidFill>
              </a:rPr>
              <a:t>Seismic waves</a:t>
            </a:r>
          </a:p>
          <a:p>
            <a:pPr lvl="1">
              <a:lnSpc>
                <a:spcPct val="90000"/>
              </a:lnSpc>
            </a:pPr>
            <a:r>
              <a:rPr lang="en-US" altLang="en-US" sz="2600" dirty="0"/>
              <a:t>Recordable vibrations</a:t>
            </a:r>
          </a:p>
        </p:txBody>
      </p:sp>
      <p:sp>
        <p:nvSpPr>
          <p:cNvPr id="20485" name="Rectangle 4"/>
          <p:cNvSpPr>
            <a:spLocks noGrp="1" noChangeArrowheads="1"/>
          </p:cNvSpPr>
          <p:nvPr>
            <p:ph type="body" sz="half" idx="2"/>
          </p:nvPr>
        </p:nvSpPr>
        <p:spPr>
          <a:xfrm>
            <a:off x="5715001" y="5867400"/>
            <a:ext cx="4316413" cy="990600"/>
          </a:xfrm>
        </p:spPr>
        <p:txBody>
          <a:bodyPr/>
          <a:lstStyle/>
          <a:p>
            <a:r>
              <a:rPr lang="en-US" altLang="en-US" sz="2500" b="1">
                <a:solidFill>
                  <a:srgbClr val="FF0000"/>
                </a:solidFill>
              </a:rPr>
              <a:t>Click on the diagram above to see the video</a:t>
            </a:r>
          </a:p>
        </p:txBody>
      </p:sp>
      <p:pic>
        <p:nvPicPr>
          <p:cNvPr id="20486" name="Picture 5" descr="03_06">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306643"/>
            <a:ext cx="5562600" cy="456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6" descr="earthquake"/>
          <p:cNvPicPr>
            <a:picLocks noGrp="1" noChangeAspect="1" noChangeArrowheads="1" noCrop="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8953500" y="0"/>
            <a:ext cx="1714500" cy="1714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stretch>
            <a:fillRect/>
          </a:stretch>
        </p:blipFill>
        <p:spPr>
          <a:xfrm>
            <a:off x="0" y="9525"/>
            <a:ext cx="9143999" cy="6858000"/>
          </a:xfrm>
          <a:prstGeom prst="rect">
            <a:avLst/>
          </a:prstGeom>
        </p:spPr>
      </p:pic>
      <p:sp>
        <p:nvSpPr>
          <p:cNvPr id="5" name="Slide Number Placeholder 4"/>
          <p:cNvSpPr>
            <a:spLocks noGrp="1"/>
          </p:cNvSpPr>
          <p:nvPr>
            <p:ph type="sldNum" sz="quarter" idx="12"/>
          </p:nvPr>
        </p:nvSpPr>
        <p:spPr/>
        <p:txBody>
          <a:bodyPr/>
          <a:lstStyle/>
          <a:p>
            <a:fld id="{9673B86B-9ACD-48AD-86BC-A9FEC37A5464}" type="slidenum">
              <a:rPr lang="en-US" altLang="en-US" smtClean="0"/>
              <a:pPr/>
              <a:t>41</a:t>
            </a:fld>
            <a:endParaRPr lang="en-US" altLang="en-US"/>
          </a:p>
        </p:txBody>
      </p:sp>
    </p:spTree>
    <p:extLst>
      <p:ext uri="{BB962C8B-B14F-4D97-AF65-F5344CB8AC3E}">
        <p14:creationId xmlns:p14="http://schemas.microsoft.com/office/powerpoint/2010/main" val="1518697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52500" y="0"/>
            <a:ext cx="10287000" cy="6858000"/>
          </a:xfrm>
          <a:prstGeom prst="rect">
            <a:avLst/>
          </a:prstGeom>
        </p:spPr>
      </p:pic>
      <p:sp>
        <p:nvSpPr>
          <p:cNvPr id="2" name="Title 1"/>
          <p:cNvSpPr>
            <a:spLocks noGrp="1"/>
          </p:cNvSpPr>
          <p:nvPr>
            <p:ph type="title"/>
          </p:nvPr>
        </p:nvSpPr>
        <p:spPr/>
        <p:txBody>
          <a:bodyPr/>
          <a:lstStyle/>
          <a:p>
            <a:pPr algn="ctr"/>
            <a:r>
              <a:rPr lang="en-US" dirty="0" smtClean="0"/>
              <a:t>Earthquake</a:t>
            </a:r>
            <a:endParaRPr lang="en-US" dirty="0"/>
          </a:p>
        </p:txBody>
      </p:sp>
      <p:sp>
        <p:nvSpPr>
          <p:cNvPr id="5" name="Slide Number Placeholder 4"/>
          <p:cNvSpPr>
            <a:spLocks noGrp="1"/>
          </p:cNvSpPr>
          <p:nvPr>
            <p:ph type="sldNum" sz="quarter" idx="12"/>
          </p:nvPr>
        </p:nvSpPr>
        <p:spPr/>
        <p:txBody>
          <a:bodyPr/>
          <a:lstStyle/>
          <a:p>
            <a:fld id="{A4790A40-5BA0-4C8E-A9BF-04BE7C2BC2ED}" type="slidenum">
              <a:rPr lang="en-US" altLang="en-US" smtClean="0"/>
              <a:pPr/>
              <a:t>42</a:t>
            </a:fld>
            <a:endParaRPr lang="en-US" altLang="en-US"/>
          </a:p>
        </p:txBody>
      </p:sp>
    </p:spTree>
    <p:extLst>
      <p:ext uri="{BB962C8B-B14F-4D97-AF65-F5344CB8AC3E}">
        <p14:creationId xmlns:p14="http://schemas.microsoft.com/office/powerpoint/2010/main" val="14202156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Madrid Fault</a:t>
            </a:r>
            <a:endParaRPr lang="en-US" dirty="0"/>
          </a:p>
        </p:txBody>
      </p:sp>
      <p:sp>
        <p:nvSpPr>
          <p:cNvPr id="3" name="Text Placeholder 2"/>
          <p:cNvSpPr>
            <a:spLocks noGrp="1"/>
          </p:cNvSpPr>
          <p:nvPr>
            <p:ph type="body" sz="half" idx="1"/>
          </p:nvPr>
        </p:nvSpPr>
        <p:spPr>
          <a:xfrm>
            <a:off x="275167" y="1676400"/>
            <a:ext cx="5592233" cy="5292725"/>
          </a:xfrm>
        </p:spPr>
        <p:txBody>
          <a:bodyPr/>
          <a:lstStyle/>
          <a:p>
            <a:r>
              <a:rPr lang="en-US" dirty="0" smtClean="0"/>
              <a:t>Most likely to impact the St. Louis Area as it did in 1812</a:t>
            </a:r>
          </a:p>
          <a:p>
            <a:endParaRPr lang="en-US" dirty="0"/>
          </a:p>
          <a:p>
            <a:r>
              <a:rPr lang="en-US" dirty="0" smtClean="0"/>
              <a:t>Nothing of major importance has occurred in more than 200 years</a:t>
            </a:r>
          </a:p>
          <a:p>
            <a:endParaRPr lang="en-US" dirty="0"/>
          </a:p>
          <a:p>
            <a:r>
              <a:rPr lang="en-US" dirty="0" smtClean="0"/>
              <a:t>Are we overdue for another big one?</a:t>
            </a:r>
            <a:endParaRPr lang="en-US" dirty="0"/>
          </a:p>
        </p:txBody>
      </p:sp>
      <p:pic>
        <p:nvPicPr>
          <p:cNvPr id="6" name="Content Placeholder 5"/>
          <p:cNvPicPr>
            <a:picLocks noGrp="1" noChangeAspect="1"/>
          </p:cNvPicPr>
          <p:nvPr>
            <p:ph sz="half" idx="2"/>
          </p:nvPr>
        </p:nvPicPr>
        <p:blipFill>
          <a:blip r:embed="rId2"/>
          <a:stretch>
            <a:fillRect/>
          </a:stretch>
        </p:blipFill>
        <p:spPr>
          <a:xfrm>
            <a:off x="6782544" y="21049"/>
            <a:ext cx="5409456" cy="6836951"/>
          </a:xfrm>
          <a:prstGeom prst="rect">
            <a:avLst/>
          </a:prstGeom>
        </p:spPr>
      </p:pic>
      <p:sp>
        <p:nvSpPr>
          <p:cNvPr id="5" name="Slide Number Placeholder 4"/>
          <p:cNvSpPr>
            <a:spLocks noGrp="1"/>
          </p:cNvSpPr>
          <p:nvPr>
            <p:ph type="sldNum" sz="quarter" idx="12"/>
          </p:nvPr>
        </p:nvSpPr>
        <p:spPr/>
        <p:txBody>
          <a:bodyPr/>
          <a:lstStyle/>
          <a:p>
            <a:fld id="{A4790A40-5BA0-4C8E-A9BF-04BE7C2BC2ED}" type="slidenum">
              <a:rPr lang="en-US" altLang="en-US" smtClean="0"/>
              <a:pPr/>
              <a:t>43</a:t>
            </a:fld>
            <a:endParaRPr lang="en-US" altLang="en-US"/>
          </a:p>
        </p:txBody>
      </p:sp>
    </p:spTree>
    <p:extLst>
      <p:ext uri="{BB962C8B-B14F-4D97-AF65-F5344CB8AC3E}">
        <p14:creationId xmlns:p14="http://schemas.microsoft.com/office/powerpoint/2010/main" val="1144655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6"/>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4AECC5ED-0374-44DB-B79D-EAA8062CD184}" type="slidenum">
              <a:rPr lang="en-US" altLang="en-US" sz="1300"/>
              <a:pPr/>
              <a:t>44</a:t>
            </a:fld>
            <a:endParaRPr lang="en-US" altLang="en-US" sz="1300"/>
          </a:p>
        </p:txBody>
      </p:sp>
      <p:sp>
        <p:nvSpPr>
          <p:cNvPr id="21507" name="Rectangle 2"/>
          <p:cNvSpPr>
            <a:spLocks noGrp="1" noChangeArrowheads="1"/>
          </p:cNvSpPr>
          <p:nvPr>
            <p:ph type="title"/>
          </p:nvPr>
        </p:nvSpPr>
        <p:spPr>
          <a:xfrm>
            <a:off x="1524000" y="228600"/>
            <a:ext cx="7543800" cy="685800"/>
          </a:xfrm>
        </p:spPr>
        <p:txBody>
          <a:bodyPr/>
          <a:lstStyle/>
          <a:p>
            <a:pPr algn="ctr"/>
            <a:r>
              <a:rPr lang="en-US" altLang="en-US" sz="3200" b="0">
                <a:solidFill>
                  <a:srgbClr val="663300"/>
                </a:solidFill>
              </a:rPr>
              <a:t>Extent of Seismic Wave Transmission</a:t>
            </a:r>
          </a:p>
        </p:txBody>
      </p:sp>
      <p:sp>
        <p:nvSpPr>
          <p:cNvPr id="21508" name="Rectangle 3"/>
          <p:cNvSpPr>
            <a:spLocks noGrp="1" noChangeArrowheads="1"/>
          </p:cNvSpPr>
          <p:nvPr>
            <p:ph type="body" sz="half" idx="1"/>
          </p:nvPr>
        </p:nvSpPr>
        <p:spPr>
          <a:xfrm>
            <a:off x="8915400" y="1828800"/>
            <a:ext cx="2895600" cy="5257800"/>
          </a:xfrm>
        </p:spPr>
        <p:txBody>
          <a:bodyPr/>
          <a:lstStyle/>
          <a:p>
            <a:r>
              <a:rPr lang="en-US" altLang="en-US" dirty="0" smtClean="0"/>
              <a:t>Due to differences in the nature of the bedrock in those areas</a:t>
            </a:r>
          </a:p>
          <a:p>
            <a:r>
              <a:rPr lang="en-US" altLang="en-US" dirty="0" smtClean="0"/>
              <a:t>New Madrid </a:t>
            </a:r>
            <a:r>
              <a:rPr lang="en-US" altLang="en-US" b="1" dirty="0" smtClean="0">
                <a:solidFill>
                  <a:srgbClr val="FF0000"/>
                </a:solidFill>
              </a:rPr>
              <a:t>amplifies</a:t>
            </a:r>
            <a:r>
              <a:rPr lang="en-US" altLang="en-US" dirty="0" smtClean="0"/>
              <a:t> more than San Andreas</a:t>
            </a:r>
          </a:p>
        </p:txBody>
      </p:sp>
      <p:pic>
        <p:nvPicPr>
          <p:cNvPr id="21509" name="Picture 4" descr="NEWMAD &amp; san francisco compared"/>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889000"/>
            <a:ext cx="8953500" cy="596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2734422"/>
            <a:ext cx="1066800" cy="115252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Earthquake Occurrence – Volcanoes too</a:t>
            </a:r>
            <a:endParaRPr lang="en-US" dirty="0"/>
          </a:p>
        </p:txBody>
      </p:sp>
      <p:pic>
        <p:nvPicPr>
          <p:cNvPr id="8" name="Content Placeholder 7"/>
          <p:cNvPicPr>
            <a:picLocks noGrp="1" noChangeAspect="1"/>
          </p:cNvPicPr>
          <p:nvPr>
            <p:ph idx="1"/>
          </p:nvPr>
        </p:nvPicPr>
        <p:blipFill>
          <a:blip r:embed="rId2"/>
          <a:stretch>
            <a:fillRect/>
          </a:stretch>
        </p:blipFill>
        <p:spPr>
          <a:xfrm>
            <a:off x="12700" y="984251"/>
            <a:ext cx="8415769" cy="5949949"/>
          </a:xfrm>
          <a:prstGeom prst="rect">
            <a:avLst/>
          </a:prstGeom>
        </p:spPr>
      </p:pic>
      <p:sp>
        <p:nvSpPr>
          <p:cNvPr id="5" name="Slide Number Placeholder 4"/>
          <p:cNvSpPr>
            <a:spLocks noGrp="1"/>
          </p:cNvSpPr>
          <p:nvPr>
            <p:ph type="sldNum" sz="quarter" idx="12"/>
          </p:nvPr>
        </p:nvSpPr>
        <p:spPr/>
        <p:txBody>
          <a:bodyPr/>
          <a:lstStyle/>
          <a:p>
            <a:fld id="{A4790A40-5BA0-4C8E-A9BF-04BE7C2BC2ED}" type="slidenum">
              <a:rPr lang="en-US" altLang="en-US" smtClean="0"/>
              <a:pPr/>
              <a:t>45</a:t>
            </a:fld>
            <a:endParaRPr lang="en-US" altLang="en-US"/>
          </a:p>
        </p:txBody>
      </p:sp>
      <p:sp>
        <p:nvSpPr>
          <p:cNvPr id="9" name="TextBox 8"/>
          <p:cNvSpPr txBox="1"/>
          <p:nvPr/>
        </p:nvSpPr>
        <p:spPr>
          <a:xfrm rot="2201820">
            <a:off x="773232" y="4073569"/>
            <a:ext cx="1676400" cy="338554"/>
          </a:xfrm>
          <a:prstGeom prst="rect">
            <a:avLst/>
          </a:prstGeom>
          <a:noFill/>
        </p:spPr>
        <p:txBody>
          <a:bodyPr wrap="square" rtlCol="0">
            <a:spAutoFit/>
          </a:bodyPr>
          <a:lstStyle/>
          <a:p>
            <a:r>
              <a:rPr lang="en-US" dirty="0" smtClean="0"/>
              <a:t>Ring of fire</a:t>
            </a:r>
            <a:endParaRPr lang="en-US" dirty="0"/>
          </a:p>
        </p:txBody>
      </p:sp>
      <p:sp>
        <p:nvSpPr>
          <p:cNvPr id="10" name="Rectangle 9"/>
          <p:cNvSpPr/>
          <p:nvPr/>
        </p:nvSpPr>
        <p:spPr>
          <a:xfrm>
            <a:off x="7632700" y="3530025"/>
            <a:ext cx="795769" cy="584775"/>
          </a:xfrm>
          <a:prstGeom prst="rect">
            <a:avLst/>
          </a:prstGeom>
        </p:spPr>
        <p:txBody>
          <a:bodyPr wrap="square">
            <a:spAutoFit/>
          </a:bodyPr>
          <a:lstStyle/>
          <a:p>
            <a:r>
              <a:rPr lang="en-US" dirty="0" smtClean="0"/>
              <a:t>Ring of fire</a:t>
            </a:r>
            <a:endParaRPr lang="en-US" dirty="0"/>
          </a:p>
        </p:txBody>
      </p:sp>
      <p:sp>
        <p:nvSpPr>
          <p:cNvPr id="11" name="TextBox 10"/>
          <p:cNvSpPr txBox="1"/>
          <p:nvPr/>
        </p:nvSpPr>
        <p:spPr>
          <a:xfrm>
            <a:off x="9067800" y="2286000"/>
            <a:ext cx="2899833" cy="1323439"/>
          </a:xfrm>
          <a:prstGeom prst="rect">
            <a:avLst/>
          </a:prstGeom>
          <a:noFill/>
        </p:spPr>
        <p:txBody>
          <a:bodyPr wrap="square" rtlCol="0">
            <a:spAutoFit/>
          </a:bodyPr>
          <a:lstStyle/>
          <a:p>
            <a:r>
              <a:rPr lang="en-US" sz="2000" b="1" dirty="0" smtClean="0"/>
              <a:t>Notice how frequently they occur along tectonic plate boundaries.</a:t>
            </a:r>
            <a:endParaRPr lang="en-US" sz="2000" b="1" dirty="0"/>
          </a:p>
        </p:txBody>
      </p:sp>
    </p:spTree>
    <p:extLst>
      <p:ext uri="{BB962C8B-B14F-4D97-AF65-F5344CB8AC3E}">
        <p14:creationId xmlns:p14="http://schemas.microsoft.com/office/powerpoint/2010/main" val="2196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2000"/>
                            </p:stCondLst>
                            <p:childTnLst>
                              <p:par>
                                <p:cTn id="18" presetID="45" presetClass="entr" presetSubtype="0" fill="hold" grpId="2"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0"/>
                                        <p:tgtEl>
                                          <p:spTgt spid="11"/>
                                        </p:tgtEl>
                                      </p:cBhvr>
                                    </p:animEffect>
                                    <p:anim calcmode="lin" valueType="num">
                                      <p:cBhvr>
                                        <p:cTn id="21" dur="2000" fill="hold"/>
                                        <p:tgtEl>
                                          <p:spTgt spid="11"/>
                                        </p:tgtEl>
                                        <p:attrNameLst>
                                          <p:attrName>ppt_w</p:attrName>
                                        </p:attrNameLst>
                                      </p:cBhvr>
                                      <p:tavLst>
                                        <p:tav tm="0" fmla="#ppt_w*sin(2.5*pi*$)">
                                          <p:val>
                                            <p:fltVal val="0"/>
                                          </p:val>
                                        </p:tav>
                                        <p:tav tm="100000">
                                          <p:val>
                                            <p:fltVal val="1"/>
                                          </p:val>
                                        </p:tav>
                                      </p:tavLst>
                                    </p:anim>
                                    <p:anim calcmode="lin" valueType="num">
                                      <p:cBhvr>
                                        <p:cTn id="2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CA1B7C92-311B-457A-92FC-7996A38C745E}" type="slidenum">
              <a:rPr lang="en-US" altLang="en-US" sz="1300"/>
              <a:pPr/>
              <a:t>46</a:t>
            </a:fld>
            <a:endParaRPr lang="en-US" altLang="en-US" sz="1300"/>
          </a:p>
        </p:txBody>
      </p:sp>
      <p:sp>
        <p:nvSpPr>
          <p:cNvPr id="22531" name="Rectangle 2"/>
          <p:cNvSpPr>
            <a:spLocks noGrp="1" noChangeArrowheads="1"/>
          </p:cNvSpPr>
          <p:nvPr>
            <p:ph type="title"/>
          </p:nvPr>
        </p:nvSpPr>
        <p:spPr/>
        <p:txBody>
          <a:bodyPr/>
          <a:lstStyle/>
          <a:p>
            <a:r>
              <a:rPr lang="en-US" altLang="en-US" b="0" smtClean="0">
                <a:solidFill>
                  <a:srgbClr val="800000"/>
                </a:solidFill>
              </a:rPr>
              <a:t>Richter Scale</a:t>
            </a:r>
          </a:p>
        </p:txBody>
      </p:sp>
      <p:sp>
        <p:nvSpPr>
          <p:cNvPr id="22532" name="Rectangle 3"/>
          <p:cNvSpPr>
            <a:spLocks noGrp="1" noChangeArrowheads="1"/>
          </p:cNvSpPr>
          <p:nvPr>
            <p:ph type="body" idx="1"/>
          </p:nvPr>
        </p:nvSpPr>
        <p:spPr>
          <a:xfrm>
            <a:off x="270685" y="1578536"/>
            <a:ext cx="11510433" cy="5091112"/>
          </a:xfrm>
        </p:spPr>
        <p:txBody>
          <a:bodyPr/>
          <a:lstStyle/>
          <a:p>
            <a:pPr>
              <a:lnSpc>
                <a:spcPct val="90000"/>
              </a:lnSpc>
            </a:pPr>
            <a:r>
              <a:rPr lang="en-US" altLang="en-US" sz="3200" dirty="0" smtClean="0"/>
              <a:t>An increase in one whole number signifies an earthquake 10 times greater power and a decrease in one number signifies an earthquake of 1/10</a:t>
            </a:r>
            <a:r>
              <a:rPr lang="en-US" altLang="en-US" sz="3200" baseline="30000" dirty="0" smtClean="0"/>
              <a:t>th</a:t>
            </a:r>
            <a:r>
              <a:rPr lang="en-US" altLang="en-US" sz="3200" dirty="0" smtClean="0"/>
              <a:t> the power</a:t>
            </a:r>
          </a:p>
          <a:p>
            <a:pPr>
              <a:lnSpc>
                <a:spcPct val="90000"/>
              </a:lnSpc>
            </a:pPr>
            <a:r>
              <a:rPr lang="en-US" altLang="en-US" sz="3200" dirty="0" smtClean="0"/>
              <a:t>An increase in two whole numbers signifies an earthquake of 100 times greater power, etc.</a:t>
            </a:r>
          </a:p>
          <a:p>
            <a:pPr>
              <a:lnSpc>
                <a:spcPct val="90000"/>
              </a:lnSpc>
            </a:pPr>
            <a:r>
              <a:rPr lang="en-US" altLang="en-US" sz="3200" b="1" dirty="0" smtClean="0">
                <a:solidFill>
                  <a:srgbClr val="FF0000"/>
                </a:solidFill>
              </a:rPr>
              <a:t>Compared to a 5.6</a:t>
            </a:r>
            <a:r>
              <a:rPr lang="en-US" altLang="en-US" sz="3200" dirty="0" smtClean="0"/>
              <a:t> </a:t>
            </a:r>
            <a:r>
              <a:rPr lang="en-US" altLang="en-US" sz="3200" b="1" dirty="0" smtClean="0">
                <a:solidFill>
                  <a:srgbClr val="FF0000"/>
                </a:solidFill>
              </a:rPr>
              <a:t>quake</a:t>
            </a:r>
            <a:r>
              <a:rPr lang="en-US" altLang="en-US" sz="3200" dirty="0" smtClean="0"/>
              <a:t>, one of 6.6 is </a:t>
            </a:r>
            <a:r>
              <a:rPr lang="en-US" altLang="en-US" sz="3200" b="1" dirty="0" smtClean="0">
                <a:solidFill>
                  <a:srgbClr val="3333CC"/>
                </a:solidFill>
              </a:rPr>
              <a:t>10</a:t>
            </a:r>
            <a:r>
              <a:rPr lang="en-US" altLang="en-US" sz="3200" dirty="0" smtClean="0"/>
              <a:t> times more powerful and one of 7.6 is </a:t>
            </a:r>
            <a:r>
              <a:rPr lang="en-US" altLang="en-US" sz="3200" b="1" dirty="0" smtClean="0">
                <a:solidFill>
                  <a:srgbClr val="3333CC"/>
                </a:solidFill>
              </a:rPr>
              <a:t>100</a:t>
            </a:r>
            <a:r>
              <a:rPr lang="en-US" altLang="en-US" sz="3200" dirty="0" smtClean="0"/>
              <a:t> times more powerful and one of 8.6 is </a:t>
            </a:r>
            <a:r>
              <a:rPr lang="en-US" altLang="en-US" sz="3200" b="1" dirty="0" smtClean="0">
                <a:solidFill>
                  <a:srgbClr val="3333CC"/>
                </a:solidFill>
              </a:rPr>
              <a:t>1000</a:t>
            </a:r>
            <a:r>
              <a:rPr lang="en-US" altLang="en-US" sz="3200" dirty="0" smtClean="0"/>
              <a:t> times more powerful.</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FD922B84-6BCB-436B-8A48-5A4B046BBEA8}" type="slidenum">
              <a:rPr lang="en-US" altLang="en-US" sz="1300"/>
              <a:pPr/>
              <a:t>47</a:t>
            </a:fld>
            <a:endParaRPr lang="en-US" altLang="en-US" sz="1300"/>
          </a:p>
        </p:txBody>
      </p:sp>
      <p:sp>
        <p:nvSpPr>
          <p:cNvPr id="23555" name="Rectangle 2"/>
          <p:cNvSpPr>
            <a:spLocks noGrp="1" noChangeArrowheads="1"/>
          </p:cNvSpPr>
          <p:nvPr>
            <p:ph type="title"/>
          </p:nvPr>
        </p:nvSpPr>
        <p:spPr/>
        <p:txBody>
          <a:bodyPr/>
          <a:lstStyle/>
          <a:p>
            <a:r>
              <a:rPr lang="en-US" altLang="en-US" dirty="0" smtClean="0"/>
              <a:t>Earthquakes</a:t>
            </a:r>
          </a:p>
        </p:txBody>
      </p:sp>
      <p:graphicFrame>
        <p:nvGraphicFramePr>
          <p:cNvPr id="24579" name="Group 3"/>
          <p:cNvGraphicFramePr>
            <a:graphicFrameLocks noGrp="1"/>
          </p:cNvGraphicFramePr>
          <p:nvPr>
            <p:ph idx="1"/>
            <p:extLst>
              <p:ext uri="{D42A27DB-BD31-4B8C-83A1-F6EECF244321}">
                <p14:modId xmlns:p14="http://schemas.microsoft.com/office/powerpoint/2010/main" val="3667881145"/>
              </p:ext>
            </p:extLst>
          </p:nvPr>
        </p:nvGraphicFramePr>
        <p:xfrm>
          <a:off x="0" y="1219200"/>
          <a:ext cx="10363200" cy="5638800"/>
        </p:xfrm>
        <a:graphic>
          <a:graphicData uri="http://schemas.openxmlformats.org/drawingml/2006/table">
            <a:tbl>
              <a:tblPr/>
              <a:tblGrid>
                <a:gridCol w="2516888">
                  <a:extLst>
                    <a:ext uri="{9D8B030D-6E8A-4147-A177-3AD203B41FA5}">
                      <a16:colId xmlns:a16="http://schemas.microsoft.com/office/drawing/2014/main" val="20000"/>
                    </a:ext>
                  </a:extLst>
                </a:gridCol>
                <a:gridCol w="4531955">
                  <a:extLst>
                    <a:ext uri="{9D8B030D-6E8A-4147-A177-3AD203B41FA5}">
                      <a16:colId xmlns:a16="http://schemas.microsoft.com/office/drawing/2014/main" val="20001"/>
                    </a:ext>
                  </a:extLst>
                </a:gridCol>
                <a:gridCol w="898611">
                  <a:extLst>
                    <a:ext uri="{9D8B030D-6E8A-4147-A177-3AD203B41FA5}">
                      <a16:colId xmlns:a16="http://schemas.microsoft.com/office/drawing/2014/main" val="20002"/>
                    </a:ext>
                  </a:extLst>
                </a:gridCol>
                <a:gridCol w="2415746">
                  <a:extLst>
                    <a:ext uri="{9D8B030D-6E8A-4147-A177-3AD203B41FA5}">
                      <a16:colId xmlns:a16="http://schemas.microsoft.com/office/drawing/2014/main" val="20003"/>
                    </a:ext>
                  </a:extLst>
                </a:gridCol>
              </a:tblGrid>
              <a:tr h="704850">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When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Where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Casualties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4850">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2/29/1960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Morocco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12,000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4850">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rgbClr val="FF3300"/>
                          </a:solidFill>
                          <a:effectLst/>
                          <a:latin typeface="Arial" charset="0"/>
                        </a:rPr>
                        <a:t>5/21/1960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rgbClr val="FF3300"/>
                          </a:solidFill>
                          <a:effectLst/>
                          <a:latin typeface="Arial" charset="0"/>
                        </a:rPr>
                        <a:t>Southern Chile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rgbClr val="FF3300"/>
                          </a:solidFill>
                          <a:effectLst/>
                          <a:latin typeface="Arial" charset="0"/>
                        </a:rPr>
                        <a:t>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rgbClr val="FF3300"/>
                          </a:solidFill>
                          <a:effectLst/>
                          <a:latin typeface="Arial" charset="0"/>
                        </a:rPr>
                        <a:t>5,700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4850">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6/28/1976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Tangshan, China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750,000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4850">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rgbClr val="FF3300"/>
                          </a:solidFill>
                          <a:effectLst/>
                          <a:latin typeface="Arial" charset="0"/>
                        </a:rPr>
                        <a:t>3/31/1983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rgbClr val="FF3300"/>
                          </a:solidFill>
                          <a:effectLst/>
                          <a:latin typeface="Arial" charset="0"/>
                        </a:rPr>
                        <a:t>Papayah, Colombia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rgbClr val="FF3300"/>
                          </a:solidFill>
                          <a:effectLst/>
                          <a:latin typeface="Arial" charset="0"/>
                        </a:rPr>
                        <a:t>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rgbClr val="FF3300"/>
                          </a:solidFill>
                          <a:effectLst/>
                          <a:latin typeface="Arial" charset="0"/>
                        </a:rPr>
                        <a:t>200,000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4850">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5/31/1970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Peru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66,794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04850">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6/20/1990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Caspian Sea (Iran)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50,000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04850">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12/7/1988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Armenia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6.9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Arial" charset="0"/>
                        </a:rPr>
                        <a:t>28,854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 name="TextBox 1"/>
          <p:cNvSpPr txBox="1"/>
          <p:nvPr/>
        </p:nvSpPr>
        <p:spPr>
          <a:xfrm>
            <a:off x="3724275" y="14289"/>
            <a:ext cx="6333067" cy="646331"/>
          </a:xfrm>
          <a:prstGeom prst="rect">
            <a:avLst/>
          </a:prstGeom>
          <a:noFill/>
        </p:spPr>
        <p:txBody>
          <a:bodyPr wrap="square" rtlCol="0">
            <a:spAutoFit/>
          </a:bodyPr>
          <a:lstStyle/>
          <a:p>
            <a:r>
              <a:rPr lang="en-US" sz="1800" b="1" dirty="0" smtClean="0">
                <a:solidFill>
                  <a:srgbClr val="FF0000"/>
                </a:solidFill>
              </a:rPr>
              <a:t>What seems to be strange about the two occasions shown in red? </a:t>
            </a:r>
          </a:p>
        </p:txBody>
      </p:sp>
      <p:sp>
        <p:nvSpPr>
          <p:cNvPr id="3" name="TextBox 2"/>
          <p:cNvSpPr txBox="1"/>
          <p:nvPr/>
        </p:nvSpPr>
        <p:spPr>
          <a:xfrm>
            <a:off x="3743325" y="660620"/>
            <a:ext cx="4724400" cy="369332"/>
          </a:xfrm>
          <a:prstGeom prst="rect">
            <a:avLst/>
          </a:prstGeom>
          <a:noFill/>
        </p:spPr>
        <p:txBody>
          <a:bodyPr wrap="square" rtlCol="0">
            <a:spAutoFit/>
          </a:bodyPr>
          <a:lstStyle/>
          <a:p>
            <a:r>
              <a:rPr lang="en-US" sz="1800" b="1" dirty="0">
                <a:solidFill>
                  <a:srgbClr val="0070C0"/>
                </a:solidFill>
              </a:rPr>
              <a:t>Why might this not be illogical?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9EAE05F5-8D45-4488-A755-4B09D8A46FBE}" type="slidenum">
              <a:rPr lang="en-US" altLang="en-US" sz="1300"/>
              <a:pPr/>
              <a:t>48</a:t>
            </a:fld>
            <a:endParaRPr lang="en-US" altLang="en-US" sz="1300"/>
          </a:p>
        </p:txBody>
      </p:sp>
      <p:sp>
        <p:nvSpPr>
          <p:cNvPr id="24579" name="Rectangle 2"/>
          <p:cNvSpPr>
            <a:spLocks noGrp="1" noChangeArrowheads="1"/>
          </p:cNvSpPr>
          <p:nvPr>
            <p:ph type="title"/>
          </p:nvPr>
        </p:nvSpPr>
        <p:spPr>
          <a:xfrm>
            <a:off x="2590800" y="228600"/>
            <a:ext cx="7772400" cy="533400"/>
          </a:xfrm>
        </p:spPr>
        <p:txBody>
          <a:bodyPr/>
          <a:lstStyle/>
          <a:p>
            <a:r>
              <a:rPr lang="en-US" altLang="en-US" sz="3200"/>
              <a:t>Earthquake Damage</a:t>
            </a:r>
          </a:p>
        </p:txBody>
      </p:sp>
      <p:sp>
        <p:nvSpPr>
          <p:cNvPr id="24580" name="Rectangle 3"/>
          <p:cNvSpPr>
            <a:spLocks noGrp="1" noChangeArrowheads="1"/>
          </p:cNvSpPr>
          <p:nvPr>
            <p:ph type="body" idx="1"/>
          </p:nvPr>
        </p:nvSpPr>
        <p:spPr>
          <a:xfrm>
            <a:off x="5029200" y="1066800"/>
            <a:ext cx="4419600" cy="5486400"/>
          </a:xfrm>
        </p:spPr>
        <p:txBody>
          <a:bodyPr/>
          <a:lstStyle/>
          <a:p>
            <a:r>
              <a:rPr lang="en-US" altLang="en-US" smtClean="0"/>
              <a:t>Rebound theory -- left</a:t>
            </a:r>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r>
              <a:rPr lang="en-US" altLang="en-US" smtClean="0"/>
              <a:t>Alaska ’64 - above</a:t>
            </a:r>
          </a:p>
          <a:p>
            <a:r>
              <a:rPr lang="en-US" altLang="en-US" smtClean="0"/>
              <a:t>Some soils may liquefy</a:t>
            </a:r>
          </a:p>
        </p:txBody>
      </p:sp>
      <p:pic>
        <p:nvPicPr>
          <p:cNvPr id="24581" name="Picture 4" descr="alaska64 earthquake rupture in road">
            <a:hlinkClick r:id="rId2" action="ppaction://hlinkfile"/>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7442200" y="1828800"/>
            <a:ext cx="2133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5" descr="alaska64 earthquake ignites oil storage tanks"/>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5105400" y="1828800"/>
            <a:ext cx="2133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6" descr="Elastic Rebound earthquake theor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914400"/>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7" descr="The Liquefaction Site-anim"/>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289426"/>
            <a:ext cx="335280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134600" y="2286000"/>
            <a:ext cx="1371600" cy="830997"/>
          </a:xfrm>
          <a:prstGeom prst="rect">
            <a:avLst/>
          </a:prstGeom>
          <a:noFill/>
        </p:spPr>
        <p:txBody>
          <a:bodyPr wrap="square" rtlCol="0">
            <a:spAutoFit/>
          </a:bodyPr>
          <a:lstStyle/>
          <a:p>
            <a:r>
              <a:rPr lang="en-US" dirty="0" smtClean="0"/>
              <a:t>Click the split road to see a video</a:t>
            </a:r>
            <a:endParaRPr lang="en-US" dirty="0"/>
          </a:p>
        </p:txBody>
      </p:sp>
      <p:sp>
        <p:nvSpPr>
          <p:cNvPr id="3" name="Left Arrow 2"/>
          <p:cNvSpPr/>
          <p:nvPr/>
        </p:nvSpPr>
        <p:spPr bwMode="auto">
          <a:xfrm>
            <a:off x="9677400" y="2590800"/>
            <a:ext cx="457200" cy="30480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descr="03_05b"/>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56050" y1="81564" x2="56050" y2="81564"/>
                        <a14:foregroundMark x1="59561" y1="76196" x2="59561" y2="76196"/>
                        <a14:foregroundMark x1="67147" y1="77830" x2="67147" y2="77830"/>
                        <a14:foregroundMark x1="70282" y1="79463" x2="70282" y2="79463"/>
                        <a14:foregroundMark x1="73730" y1="81797" x2="73730" y2="81797"/>
                        <a14:foregroundMark x1="74608" y1="84247" x2="74608" y2="84247"/>
                        <a14:foregroundMark x1="75047" y1="87515" x2="75047" y2="87515"/>
                        <a14:foregroundMark x1="70470" y1="86698" x2="70345" y2="86581"/>
                        <a14:foregroundMark x1="65580" y1="87048" x2="65580" y2="87048"/>
                        <a14:foregroundMark x1="62320" y1="87048" x2="62320" y2="87048"/>
                        <a14:foregroundMark x1="59812" y1="87515" x2="59812" y2="87515"/>
                        <a14:foregroundMark x1="57304" y1="87515" x2="57304" y2="87515"/>
                        <a14:foregroundMark x1="55737" y1="87631" x2="55737" y2="87631"/>
                        <a14:foregroundMark x1="54357" y1="90432" x2="54357" y2="90432"/>
                        <a14:foregroundMark x1="70094" y1="77013" x2="70094" y2="77013"/>
                        <a14:foregroundMark x1="69028" y1="80863" x2="69028" y2="80863"/>
                        <a14:foregroundMark x1="65204" y1="81097" x2="65204" y2="81097"/>
                      </a14:backgroundRemoval>
                    </a14:imgEffect>
                  </a14:imgLayer>
                </a14:imgProps>
              </a:ext>
              <a:ext uri="{28A0092B-C50C-407E-A947-70E740481C1C}">
                <a14:useLocalDpi xmlns:a14="http://schemas.microsoft.com/office/drawing/2010/main" val="0"/>
              </a:ext>
            </a:extLst>
          </a:blip>
          <a:srcRect/>
          <a:stretch>
            <a:fillRect/>
          </a:stretch>
        </p:blipFill>
        <p:spPr bwMode="auto">
          <a:xfrm>
            <a:off x="228600" y="980348"/>
            <a:ext cx="10938696" cy="587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title"/>
          </p:nvPr>
        </p:nvSpPr>
        <p:spPr>
          <a:xfrm>
            <a:off x="2590800" y="0"/>
            <a:ext cx="7772400" cy="1143000"/>
          </a:xfrm>
        </p:spPr>
        <p:txBody>
          <a:bodyPr/>
          <a:lstStyle/>
          <a:p>
            <a:r>
              <a:rPr lang="en-US" altLang="en-US" smtClean="0"/>
              <a:t>Earthquake zones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500" fill="hold"/>
                                        <p:tgtEl>
                                          <p:spTgt spid="25602"/>
                                        </p:tgtEl>
                                        <p:attrNameLst>
                                          <p:attrName>ppt_w</p:attrName>
                                        </p:attrNameLst>
                                      </p:cBhvr>
                                      <p:tavLst>
                                        <p:tav tm="0">
                                          <p:val>
                                            <p:fltVal val="0"/>
                                          </p:val>
                                        </p:tav>
                                        <p:tav tm="100000">
                                          <p:val>
                                            <p:strVal val="#ppt_w"/>
                                          </p:val>
                                        </p:tav>
                                      </p:tavLst>
                                    </p:anim>
                                    <p:anim calcmode="lin" valueType="num">
                                      <p:cBhvr>
                                        <p:cTn id="8" dur="500" fill="hold"/>
                                        <p:tgtEl>
                                          <p:spTgt spid="25602"/>
                                        </p:tgtEl>
                                        <p:attrNameLst>
                                          <p:attrName>ppt_h</p:attrName>
                                        </p:attrNameLst>
                                      </p:cBhvr>
                                      <p:tavLst>
                                        <p:tav tm="0">
                                          <p:val>
                                            <p:fltVal val="0"/>
                                          </p:val>
                                        </p:tav>
                                        <p:tav tm="100000">
                                          <p:val>
                                            <p:strVal val="#ppt_h"/>
                                          </p:val>
                                        </p:tav>
                                      </p:tavLst>
                                    </p:anim>
                                    <p:animEffect transition="in" filter="fade">
                                      <p:cBhvr>
                                        <p:cTn id="9"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E03BA1E3-F280-405D-AC19-9B5EE9507FCD}" type="slidenum">
              <a:rPr lang="en-US" altLang="en-US" sz="1300"/>
              <a:pPr/>
              <a:t>5</a:t>
            </a:fld>
            <a:endParaRPr lang="en-US" altLang="en-US" sz="1300"/>
          </a:p>
        </p:txBody>
      </p:sp>
      <p:sp>
        <p:nvSpPr>
          <p:cNvPr id="7171" name="Rectangle 2"/>
          <p:cNvSpPr>
            <a:spLocks noGrp="1" noChangeArrowheads="1"/>
          </p:cNvSpPr>
          <p:nvPr>
            <p:ph type="title"/>
          </p:nvPr>
        </p:nvSpPr>
        <p:spPr>
          <a:xfrm>
            <a:off x="0" y="0"/>
            <a:ext cx="10515600" cy="609600"/>
          </a:xfrm>
        </p:spPr>
        <p:txBody>
          <a:bodyPr/>
          <a:lstStyle/>
          <a:p>
            <a:pPr algn="ctr"/>
            <a:r>
              <a:rPr lang="en-US" altLang="en-US" b="0" dirty="0" smtClean="0">
                <a:solidFill>
                  <a:srgbClr val="800000"/>
                </a:solidFill>
              </a:rPr>
              <a:t>Endogenous (endogenic) – Exogenous (</a:t>
            </a:r>
            <a:r>
              <a:rPr lang="en-US" altLang="en-US" b="0" dirty="0" err="1" smtClean="0">
                <a:solidFill>
                  <a:srgbClr val="800000"/>
                </a:solidFill>
              </a:rPr>
              <a:t>exogenic</a:t>
            </a:r>
            <a:r>
              <a:rPr lang="en-US" altLang="en-US" b="0" dirty="0" smtClean="0">
                <a:solidFill>
                  <a:srgbClr val="800000"/>
                </a:solidFill>
              </a:rPr>
              <a:t>)</a:t>
            </a:r>
          </a:p>
        </p:txBody>
      </p:sp>
      <p:sp>
        <p:nvSpPr>
          <p:cNvPr id="7172" name="Rectangle 3"/>
          <p:cNvSpPr>
            <a:spLocks noGrp="1" noChangeArrowheads="1"/>
          </p:cNvSpPr>
          <p:nvPr>
            <p:ph type="body" idx="1"/>
          </p:nvPr>
        </p:nvSpPr>
        <p:spPr>
          <a:xfrm>
            <a:off x="8229600" y="1766888"/>
            <a:ext cx="2438400" cy="5091112"/>
          </a:xfrm>
        </p:spPr>
        <p:txBody>
          <a:bodyPr/>
          <a:lstStyle/>
          <a:p>
            <a:r>
              <a:rPr lang="en-US" altLang="en-US" smtClean="0"/>
              <a:t>Forces from Inside the earth</a:t>
            </a:r>
          </a:p>
          <a:p>
            <a:endParaRPr lang="en-US" altLang="en-US" smtClean="0"/>
          </a:p>
          <a:p>
            <a:r>
              <a:rPr lang="en-US" altLang="en-US" smtClean="0"/>
              <a:t>Forces from outside the earth</a:t>
            </a:r>
          </a:p>
        </p:txBody>
      </p:sp>
      <p:pic>
        <p:nvPicPr>
          <p:cNvPr id="7173" name="Picture 4" descr="Landforms categories"/>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01135" y="658812"/>
            <a:ext cx="6952921" cy="60198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762000" y="990600"/>
            <a:ext cx="1828800" cy="584775"/>
          </a:xfrm>
          <a:prstGeom prst="rect">
            <a:avLst/>
          </a:prstGeom>
          <a:noFill/>
        </p:spPr>
        <p:txBody>
          <a:bodyPr wrap="square" rtlCol="0">
            <a:spAutoFit/>
          </a:bodyPr>
          <a:lstStyle/>
          <a:p>
            <a:r>
              <a:rPr lang="en-US" dirty="0" smtClean="0"/>
              <a:t>This PowerPoint – Part I</a:t>
            </a:r>
            <a:endParaRPr lang="en-US" dirty="0"/>
          </a:p>
        </p:txBody>
      </p:sp>
      <p:sp>
        <p:nvSpPr>
          <p:cNvPr id="3" name="TextBox 2"/>
          <p:cNvSpPr txBox="1"/>
          <p:nvPr/>
        </p:nvSpPr>
        <p:spPr>
          <a:xfrm>
            <a:off x="901135" y="5791200"/>
            <a:ext cx="1994465" cy="338554"/>
          </a:xfrm>
          <a:prstGeom prst="rect">
            <a:avLst/>
          </a:prstGeom>
          <a:noFill/>
        </p:spPr>
        <p:txBody>
          <a:bodyPr wrap="square" rtlCol="0">
            <a:spAutoFit/>
          </a:bodyPr>
          <a:lstStyle/>
          <a:p>
            <a:r>
              <a:rPr lang="en-US" dirty="0" smtClean="0"/>
              <a:t>Part II PowerPoint</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E6CEF6DD-3F4C-4B16-9234-3BC0EE74F8DD}" type="slidenum">
              <a:rPr lang="en-US" altLang="en-US" sz="1300"/>
              <a:pPr/>
              <a:t>50</a:t>
            </a:fld>
            <a:endParaRPr lang="en-US" altLang="en-US" sz="1300"/>
          </a:p>
        </p:txBody>
      </p:sp>
      <p:sp>
        <p:nvSpPr>
          <p:cNvPr id="26627" name="Rectangle 2"/>
          <p:cNvSpPr>
            <a:spLocks noGrp="1" noChangeArrowheads="1"/>
          </p:cNvSpPr>
          <p:nvPr>
            <p:ph type="title"/>
          </p:nvPr>
        </p:nvSpPr>
        <p:spPr>
          <a:xfrm>
            <a:off x="1524000" y="0"/>
            <a:ext cx="7696200" cy="1524000"/>
          </a:xfrm>
        </p:spPr>
        <p:txBody>
          <a:bodyPr/>
          <a:lstStyle/>
          <a:p>
            <a:pPr algn="ctr"/>
            <a:r>
              <a:rPr lang="en-US" altLang="en-US" smtClean="0"/>
              <a:t>Volcanoes: Most frequent along subduction zones.</a:t>
            </a:r>
          </a:p>
        </p:txBody>
      </p:sp>
      <p:sp>
        <p:nvSpPr>
          <p:cNvPr id="26628" name="Rectangle 3"/>
          <p:cNvSpPr>
            <a:spLocks noGrp="1" noChangeArrowheads="1"/>
          </p:cNvSpPr>
          <p:nvPr>
            <p:ph type="body" idx="1"/>
          </p:nvPr>
        </p:nvSpPr>
        <p:spPr>
          <a:xfrm>
            <a:off x="254000" y="1371600"/>
            <a:ext cx="11713633" cy="5410200"/>
          </a:xfrm>
        </p:spPr>
        <p:txBody>
          <a:bodyPr/>
          <a:lstStyle/>
          <a:p>
            <a:r>
              <a:rPr lang="en-US" altLang="en-US" dirty="0" smtClean="0"/>
              <a:t>Magma</a:t>
            </a:r>
          </a:p>
          <a:p>
            <a:pPr lvl="1"/>
            <a:r>
              <a:rPr lang="en-US" altLang="en-US" dirty="0" smtClean="0"/>
              <a:t>Molten rock below the Earth’s surface</a:t>
            </a:r>
          </a:p>
          <a:p>
            <a:r>
              <a:rPr lang="en-US" altLang="en-US" dirty="0" smtClean="0"/>
              <a:t>Lava</a:t>
            </a:r>
          </a:p>
          <a:p>
            <a:pPr lvl="1"/>
            <a:r>
              <a:rPr lang="en-US" altLang="en-US" dirty="0" smtClean="0"/>
              <a:t>Molten rock reaching Earth’s surface</a:t>
            </a:r>
          </a:p>
          <a:p>
            <a:r>
              <a:rPr lang="en-US" altLang="en-US" dirty="0" smtClean="0"/>
              <a:t>Volcano</a:t>
            </a:r>
          </a:p>
          <a:p>
            <a:pPr lvl="1"/>
            <a:r>
              <a:rPr lang="en-US" altLang="en-US" dirty="0" smtClean="0"/>
              <a:t>Surface vent for lava</a:t>
            </a:r>
          </a:p>
          <a:p>
            <a:r>
              <a:rPr lang="en-US" altLang="en-US" dirty="0" smtClean="0"/>
              <a:t>Intrusion</a:t>
            </a:r>
          </a:p>
          <a:p>
            <a:pPr lvl="1"/>
            <a:r>
              <a:rPr lang="en-US" altLang="en-US" dirty="0" smtClean="0"/>
              <a:t>A mass of magma which has moved into the lithosphere and often hardened there forming a mass of rock which is different from the rock surrounding it.</a:t>
            </a:r>
          </a:p>
          <a:p>
            <a:pPr lvl="2"/>
            <a:r>
              <a:rPr lang="en-US" altLang="en-US" dirty="0" smtClean="0"/>
              <a:t>Laccolith</a:t>
            </a:r>
          </a:p>
          <a:p>
            <a:pPr lvl="2"/>
            <a:r>
              <a:rPr lang="en-US" altLang="en-US" dirty="0" smtClean="0"/>
              <a:t>Batholith </a:t>
            </a:r>
            <a:endParaRPr lang="en-US" alt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B8AF80C2-5373-4F7E-AE5F-92387E8A3171}" type="slidenum">
              <a:rPr lang="en-US" altLang="en-US" sz="1300"/>
              <a:pPr/>
              <a:t>51</a:t>
            </a:fld>
            <a:endParaRPr lang="en-US" altLang="en-US" sz="1300"/>
          </a:p>
        </p:txBody>
      </p:sp>
      <p:sp>
        <p:nvSpPr>
          <p:cNvPr id="27651" name="Rectangle 2"/>
          <p:cNvSpPr>
            <a:spLocks noGrp="1" noChangeArrowheads="1"/>
          </p:cNvSpPr>
          <p:nvPr>
            <p:ph type="title"/>
          </p:nvPr>
        </p:nvSpPr>
        <p:spPr/>
        <p:txBody>
          <a:bodyPr/>
          <a:lstStyle/>
          <a:p>
            <a:r>
              <a:rPr lang="en-US" altLang="en-US" sz="5400">
                <a:solidFill>
                  <a:srgbClr val="FF0000"/>
                </a:solidFill>
                <a:latin typeface="Creepy" pitchFamily="82" charset="0"/>
              </a:rPr>
              <a:t>Volcanoes</a:t>
            </a:r>
          </a:p>
        </p:txBody>
      </p:sp>
      <p:sp>
        <p:nvSpPr>
          <p:cNvPr id="27652" name="Rectangle 3"/>
          <p:cNvSpPr>
            <a:spLocks noGrp="1" noChangeArrowheads="1"/>
          </p:cNvSpPr>
          <p:nvPr>
            <p:ph type="body" idx="1"/>
          </p:nvPr>
        </p:nvSpPr>
        <p:spPr>
          <a:xfrm>
            <a:off x="1701801" y="1652588"/>
            <a:ext cx="8785225" cy="709612"/>
          </a:xfrm>
        </p:spPr>
        <p:txBody>
          <a:bodyPr/>
          <a:lstStyle/>
          <a:p>
            <a:r>
              <a:rPr lang="en-US" altLang="en-US" smtClean="0"/>
              <a:t>Click on the volcano to see a video</a:t>
            </a:r>
          </a:p>
        </p:txBody>
      </p:sp>
      <p:pic>
        <p:nvPicPr>
          <p:cNvPr id="27653" name="Picture 4" descr="cc_volcano">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1" y="2667001"/>
            <a:ext cx="2703513"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indent="-457200"/>
            <a:r>
              <a:rPr lang="en-US" sz="4400" dirty="0" smtClean="0">
                <a:solidFill>
                  <a:srgbClr val="FF0000"/>
                </a:solidFill>
                <a:effectLst>
                  <a:glow rad="127000">
                    <a:srgbClr val="FFFF00"/>
                  </a:glow>
                </a:effectLst>
              </a:rPr>
              <a:t>Volcanism: </a:t>
            </a:r>
            <a:endParaRPr lang="en-US" dirty="0"/>
          </a:p>
        </p:txBody>
      </p:sp>
      <p:sp>
        <p:nvSpPr>
          <p:cNvPr id="3" name="Content Placeholder 2"/>
          <p:cNvSpPr>
            <a:spLocks noGrp="1"/>
          </p:cNvSpPr>
          <p:nvPr>
            <p:ph idx="1"/>
          </p:nvPr>
        </p:nvSpPr>
        <p:spPr>
          <a:xfrm>
            <a:off x="237068" y="1652588"/>
            <a:ext cx="11713633" cy="1319212"/>
          </a:xfrm>
        </p:spPr>
        <p:txBody>
          <a:bodyPr/>
          <a:lstStyle/>
          <a:p>
            <a:r>
              <a:rPr lang="en-US" sz="3200" b="1" dirty="0">
                <a:solidFill>
                  <a:srgbClr val="FF0000"/>
                </a:solidFill>
              </a:rPr>
              <a:t>Extrusive:</a:t>
            </a:r>
            <a:r>
              <a:rPr lang="en-US" sz="3200" b="1" dirty="0"/>
              <a:t> </a:t>
            </a:r>
            <a:r>
              <a:rPr lang="en-US" sz="3600" dirty="0"/>
              <a:t>Where lava comes out on the surface of the earth – Volcanoes </a:t>
            </a:r>
            <a:endParaRPr lang="en-US" sz="3200" dirty="0"/>
          </a:p>
        </p:txBody>
      </p:sp>
      <p:sp>
        <p:nvSpPr>
          <p:cNvPr id="4" name="Slide Number Placeholder 3"/>
          <p:cNvSpPr>
            <a:spLocks noGrp="1"/>
          </p:cNvSpPr>
          <p:nvPr>
            <p:ph type="sldNum" sz="quarter" idx="12"/>
          </p:nvPr>
        </p:nvSpPr>
        <p:spPr/>
        <p:txBody>
          <a:bodyPr/>
          <a:lstStyle/>
          <a:p>
            <a:fld id="{5C476D9F-0488-4774-BD9C-26591F5DC4E7}" type="slidenum">
              <a:rPr lang="en-US" altLang="en-US" smtClean="0"/>
              <a:pPr/>
              <a:t>52</a:t>
            </a:fld>
            <a:endParaRPr lang="en-US" altLang="en-US"/>
          </a:p>
        </p:txBody>
      </p:sp>
      <p:sp>
        <p:nvSpPr>
          <p:cNvPr id="5" name="TextBox 4"/>
          <p:cNvSpPr txBox="1"/>
          <p:nvPr/>
        </p:nvSpPr>
        <p:spPr>
          <a:xfrm>
            <a:off x="275167" y="3352800"/>
            <a:ext cx="11692466" cy="1754326"/>
          </a:xfrm>
          <a:prstGeom prst="rect">
            <a:avLst/>
          </a:prstGeom>
          <a:noFill/>
        </p:spPr>
        <p:txBody>
          <a:bodyPr wrap="square" rtlCol="0">
            <a:spAutoFit/>
          </a:bodyPr>
          <a:lstStyle/>
          <a:p>
            <a:pPr marL="285750" indent="-285750">
              <a:buFont typeface="Arial" panose="020B0604020202020204" pitchFamily="34" charset="0"/>
              <a:buChar char="•"/>
            </a:pPr>
            <a:r>
              <a:rPr lang="en-US" sz="3600" b="1" dirty="0">
                <a:solidFill>
                  <a:srgbClr val="FF0000"/>
                </a:solidFill>
              </a:rPr>
              <a:t>Intrusive:</a:t>
            </a:r>
            <a:r>
              <a:rPr lang="en-US" sz="3600" b="1" dirty="0"/>
              <a:t> </a:t>
            </a:r>
            <a:r>
              <a:rPr lang="en-US" sz="3600" dirty="0"/>
              <a:t>When magma move into the lithosphere but does not erupt upon the surface of the earth – laccoliths or batholiths or dykes, etc. </a:t>
            </a:r>
          </a:p>
        </p:txBody>
      </p:sp>
    </p:spTree>
    <p:extLst>
      <p:ext uri="{BB962C8B-B14F-4D97-AF65-F5344CB8AC3E}">
        <p14:creationId xmlns:p14="http://schemas.microsoft.com/office/powerpoint/2010/main" val="171079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4" y="1752600"/>
            <a:ext cx="10363200" cy="1362075"/>
          </a:xfrm>
        </p:spPr>
        <p:txBody>
          <a:bodyPr/>
          <a:lstStyle/>
          <a:p>
            <a:r>
              <a:rPr lang="en-US" dirty="0" smtClean="0"/>
              <a:t>Volcanoes are extrusive</a:t>
            </a:r>
            <a:endParaRPr lang="en-US" dirty="0"/>
          </a:p>
        </p:txBody>
      </p:sp>
      <p:sp>
        <p:nvSpPr>
          <p:cNvPr id="3" name="Text Placeholder 2"/>
          <p:cNvSpPr>
            <a:spLocks noGrp="1"/>
          </p:cNvSpPr>
          <p:nvPr>
            <p:ph type="body" idx="1"/>
          </p:nvPr>
        </p:nvSpPr>
        <p:spPr>
          <a:xfrm>
            <a:off x="1143000" y="5178426"/>
            <a:ext cx="10363200" cy="1500187"/>
          </a:xfrm>
        </p:spPr>
        <p:txBody>
          <a:bodyPr/>
          <a:lstStyle/>
          <a:p>
            <a:endParaRPr lang="en-US" dirty="0"/>
          </a:p>
        </p:txBody>
      </p:sp>
      <p:sp>
        <p:nvSpPr>
          <p:cNvPr id="4" name="Slide Number Placeholder 3"/>
          <p:cNvSpPr>
            <a:spLocks noGrp="1"/>
          </p:cNvSpPr>
          <p:nvPr>
            <p:ph type="sldNum" sz="quarter" idx="12"/>
          </p:nvPr>
        </p:nvSpPr>
        <p:spPr/>
        <p:txBody>
          <a:bodyPr/>
          <a:lstStyle/>
          <a:p>
            <a:fld id="{5C476D9F-0488-4774-BD9C-26591F5DC4E7}" type="slidenum">
              <a:rPr lang="en-US" altLang="en-US" smtClean="0"/>
              <a:pPr/>
              <a:t>53</a:t>
            </a:fld>
            <a:endParaRPr lang="en-US" altLang="en-US"/>
          </a:p>
        </p:txBody>
      </p:sp>
    </p:spTree>
    <p:extLst>
      <p:ext uri="{BB962C8B-B14F-4D97-AF65-F5344CB8AC3E}">
        <p14:creationId xmlns:p14="http://schemas.microsoft.com/office/powerpoint/2010/main" val="1327570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 y="19050"/>
            <a:ext cx="9118599" cy="6838950"/>
          </a:xfrm>
          <a:prstGeom prst="rect">
            <a:avLst/>
          </a:prstGeom>
        </p:spPr>
      </p:pic>
      <p:sp>
        <p:nvSpPr>
          <p:cNvPr id="4" name="Slide Number Placeholder 3"/>
          <p:cNvSpPr>
            <a:spLocks noGrp="1"/>
          </p:cNvSpPr>
          <p:nvPr>
            <p:ph type="sldNum" sz="quarter" idx="12"/>
          </p:nvPr>
        </p:nvSpPr>
        <p:spPr/>
        <p:txBody>
          <a:bodyPr/>
          <a:lstStyle/>
          <a:p>
            <a:fld id="{5F0AAC92-E055-4B63-8B1C-5EBB46E4E9DC}" type="slidenum">
              <a:rPr lang="en-US" altLang="en-US" smtClean="0"/>
              <a:pPr/>
              <a:t>54</a:t>
            </a:fld>
            <a:endParaRPr lang="en-US" altLang="en-US"/>
          </a:p>
        </p:txBody>
      </p:sp>
    </p:spTree>
    <p:extLst>
      <p:ext uri="{BB962C8B-B14F-4D97-AF65-F5344CB8AC3E}">
        <p14:creationId xmlns:p14="http://schemas.microsoft.com/office/powerpoint/2010/main" val="8411619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6"/>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88E7A3A4-6837-400A-B076-481F80AF56C4}" type="slidenum">
              <a:rPr lang="en-US" altLang="en-US" sz="1300"/>
              <a:pPr/>
              <a:t>55</a:t>
            </a:fld>
            <a:endParaRPr lang="en-US" altLang="en-US" sz="1300"/>
          </a:p>
        </p:txBody>
      </p:sp>
      <p:sp>
        <p:nvSpPr>
          <p:cNvPr id="28675" name="Rectangle 2"/>
          <p:cNvSpPr>
            <a:spLocks noGrp="1" noChangeArrowheads="1"/>
          </p:cNvSpPr>
          <p:nvPr>
            <p:ph type="title"/>
          </p:nvPr>
        </p:nvSpPr>
        <p:spPr>
          <a:xfrm>
            <a:off x="1524000" y="0"/>
            <a:ext cx="7467600" cy="1143000"/>
          </a:xfrm>
        </p:spPr>
        <p:txBody>
          <a:bodyPr/>
          <a:lstStyle/>
          <a:p>
            <a:pPr algn="ctr"/>
            <a:r>
              <a:rPr lang="en-US" altLang="en-US" sz="4800">
                <a:solidFill>
                  <a:srgbClr val="FF0000"/>
                </a:solidFill>
                <a:latin typeface="Creepy" pitchFamily="82" charset="0"/>
              </a:rPr>
              <a:t>Volcano Type: Shield Volcano</a:t>
            </a:r>
          </a:p>
        </p:txBody>
      </p:sp>
      <p:pic>
        <p:nvPicPr>
          <p:cNvPr id="28676" name="Picture 3" descr="03_0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524000" y="1447801"/>
            <a:ext cx="9144000" cy="4271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7" name="Rectangle 4"/>
          <p:cNvSpPr>
            <a:spLocks noGrp="1" noChangeArrowheads="1"/>
          </p:cNvSpPr>
          <p:nvPr>
            <p:ph type="body" sz="half" idx="1"/>
          </p:nvPr>
        </p:nvSpPr>
        <p:spPr>
          <a:xfrm>
            <a:off x="7620000" y="4419600"/>
            <a:ext cx="4038600" cy="2590800"/>
          </a:xfrm>
        </p:spPr>
        <p:txBody>
          <a:bodyPr/>
          <a:lstStyle/>
          <a:p>
            <a:pPr>
              <a:lnSpc>
                <a:spcPct val="90000"/>
              </a:lnSpc>
            </a:pPr>
            <a:r>
              <a:rPr lang="en-US" altLang="en-US" sz="2500" dirty="0"/>
              <a:t>Runny lava – low </a:t>
            </a:r>
            <a:r>
              <a:rPr lang="en-US" altLang="en-US" sz="2500" dirty="0" smtClean="0"/>
              <a:t>relief and more spread out</a:t>
            </a:r>
            <a:endParaRPr lang="en-US" altLang="en-US" sz="2500" dirty="0"/>
          </a:p>
          <a:p>
            <a:pPr>
              <a:lnSpc>
                <a:spcPct val="90000"/>
              </a:lnSpc>
            </a:pPr>
            <a:r>
              <a:rPr lang="en-US" altLang="en-US" sz="2500" dirty="0"/>
              <a:t>Basalt rock</a:t>
            </a:r>
          </a:p>
          <a:p>
            <a:pPr>
              <a:lnSpc>
                <a:spcPct val="90000"/>
              </a:lnSpc>
            </a:pPr>
            <a:r>
              <a:rPr lang="en-US" altLang="en-US" sz="2500" dirty="0"/>
              <a:t>Mauna Loa, Hawaii</a:t>
            </a:r>
          </a:p>
          <a:p>
            <a:pPr>
              <a:lnSpc>
                <a:spcPct val="90000"/>
              </a:lnSpc>
            </a:pPr>
            <a:r>
              <a:rPr lang="en-US" altLang="en-US" sz="2500" dirty="0"/>
              <a:t>Sedate</a:t>
            </a:r>
          </a:p>
        </p:txBody>
      </p:sp>
      <p:sp>
        <p:nvSpPr>
          <p:cNvPr id="2" name="TextBox 1"/>
          <p:cNvSpPr txBox="1"/>
          <p:nvPr/>
        </p:nvSpPr>
        <p:spPr>
          <a:xfrm>
            <a:off x="381000" y="1219200"/>
            <a:ext cx="3733800" cy="923330"/>
          </a:xfrm>
          <a:prstGeom prst="rect">
            <a:avLst/>
          </a:prstGeom>
          <a:noFill/>
        </p:spPr>
        <p:txBody>
          <a:bodyPr wrap="square" rtlCol="0">
            <a:spAutoFit/>
          </a:bodyPr>
          <a:lstStyle/>
          <a:p>
            <a:r>
              <a:rPr lang="en-US" sz="1800" b="1" dirty="0" smtClean="0">
                <a:solidFill>
                  <a:srgbClr val="FF0000"/>
                </a:solidFill>
                <a:effectLst>
                  <a:glow rad="127000">
                    <a:srgbClr val="FFFF00"/>
                  </a:glow>
                </a:effectLst>
              </a:rPr>
              <a:t>Kilauea in Hawaii in 2018 had at least a dozen fissures open and pour out lava.</a:t>
            </a:r>
            <a:endParaRPr lang="en-US" sz="1800" b="1" dirty="0">
              <a:solidFill>
                <a:srgbClr val="FF0000"/>
              </a:solidFill>
              <a:effectLst>
                <a:glow rad="127000">
                  <a:srgbClr val="FFFF00"/>
                </a:glow>
              </a:effectLst>
            </a:endParaRPr>
          </a:p>
        </p:txBody>
      </p:sp>
      <p:cxnSp>
        <p:nvCxnSpPr>
          <p:cNvPr id="4" name="Straight Arrow Connector 3"/>
          <p:cNvCxnSpPr/>
          <p:nvPr/>
        </p:nvCxnSpPr>
        <p:spPr bwMode="auto">
          <a:xfrm>
            <a:off x="2057400" y="1981200"/>
            <a:ext cx="3352800" cy="1600200"/>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descr="03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678986"/>
            <a:ext cx="8686800" cy="4179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Grp="1" noChangeArrowheads="1"/>
          </p:cNvSpPr>
          <p:nvPr>
            <p:ph type="title"/>
          </p:nvPr>
        </p:nvSpPr>
        <p:spPr>
          <a:xfrm>
            <a:off x="1524000" y="0"/>
            <a:ext cx="7543800" cy="762000"/>
          </a:xfrm>
        </p:spPr>
        <p:txBody>
          <a:bodyPr/>
          <a:lstStyle/>
          <a:p>
            <a:pPr algn="ctr"/>
            <a:r>
              <a:rPr lang="en-US" altLang="en-US" sz="4400" dirty="0">
                <a:solidFill>
                  <a:srgbClr val="FF0000"/>
                </a:solidFill>
                <a:latin typeface="Creepy" pitchFamily="82" charset="0"/>
              </a:rPr>
              <a:t>Volcano Type: </a:t>
            </a:r>
            <a:r>
              <a:rPr lang="en-US" altLang="en-US" sz="4400" dirty="0" err="1">
                <a:solidFill>
                  <a:srgbClr val="FF0000"/>
                </a:solidFill>
                <a:latin typeface="Creepy" pitchFamily="82" charset="0"/>
              </a:rPr>
              <a:t>Strato</a:t>
            </a:r>
            <a:r>
              <a:rPr lang="en-US" altLang="en-US" sz="4400" dirty="0">
                <a:solidFill>
                  <a:srgbClr val="FF0000"/>
                </a:solidFill>
                <a:latin typeface="Creepy" pitchFamily="82" charset="0"/>
              </a:rPr>
              <a:t>-volcano</a:t>
            </a:r>
          </a:p>
        </p:txBody>
      </p:sp>
      <p:sp>
        <p:nvSpPr>
          <p:cNvPr id="29700" name="Rectangle 4"/>
          <p:cNvSpPr>
            <a:spLocks noGrp="1" noChangeArrowheads="1"/>
          </p:cNvSpPr>
          <p:nvPr>
            <p:ph type="body" idx="1"/>
          </p:nvPr>
        </p:nvSpPr>
        <p:spPr>
          <a:xfrm>
            <a:off x="0" y="762000"/>
            <a:ext cx="7620000" cy="2514600"/>
          </a:xfrm>
        </p:spPr>
        <p:txBody>
          <a:bodyPr/>
          <a:lstStyle/>
          <a:p>
            <a:pPr>
              <a:lnSpc>
                <a:spcPct val="90000"/>
              </a:lnSpc>
            </a:pPr>
            <a:r>
              <a:rPr lang="en-US" altLang="en-US" sz="2500" dirty="0"/>
              <a:t>Composite cone volcanoes (</a:t>
            </a:r>
            <a:r>
              <a:rPr lang="en-US" altLang="en-US" sz="2500" dirty="0" err="1"/>
              <a:t>strato</a:t>
            </a:r>
            <a:r>
              <a:rPr lang="en-US" altLang="en-US" sz="2500" dirty="0"/>
              <a:t>-volcanoes)</a:t>
            </a:r>
          </a:p>
          <a:p>
            <a:pPr lvl="1">
              <a:lnSpc>
                <a:spcPct val="90000"/>
              </a:lnSpc>
            </a:pPr>
            <a:r>
              <a:rPr lang="en-US" altLang="en-US" sz="2100" dirty="0"/>
              <a:t>Krakatau in Indonesia, largest</a:t>
            </a:r>
          </a:p>
          <a:p>
            <a:pPr lvl="1">
              <a:lnSpc>
                <a:spcPct val="90000"/>
              </a:lnSpc>
            </a:pPr>
            <a:r>
              <a:rPr lang="en-US" altLang="en-US" sz="2100" dirty="0"/>
              <a:t>Ash, </a:t>
            </a:r>
            <a:r>
              <a:rPr lang="en-US" altLang="en-US" sz="2100" dirty="0" err="1"/>
              <a:t>pyroclasts</a:t>
            </a:r>
            <a:r>
              <a:rPr lang="en-US" altLang="en-US" sz="2100" dirty="0"/>
              <a:t>, sulfurous </a:t>
            </a:r>
            <a:r>
              <a:rPr lang="en-US" altLang="en-US" sz="2100" dirty="0" smtClean="0"/>
              <a:t>gas (poisonous gases) </a:t>
            </a:r>
            <a:endParaRPr lang="en-US" altLang="en-US" sz="2100" dirty="0"/>
          </a:p>
          <a:p>
            <a:pPr lvl="1">
              <a:lnSpc>
                <a:spcPct val="90000"/>
              </a:lnSpc>
            </a:pPr>
            <a:r>
              <a:rPr lang="en-US" altLang="en-US" sz="2100" dirty="0" smtClean="0"/>
              <a:t>Explosive – gasses can’t easily bubble out, so when enough pressure has built up, they explode out.</a:t>
            </a:r>
            <a:endParaRPr lang="en-US" altLang="en-US" sz="2100" dirty="0"/>
          </a:p>
          <a:p>
            <a:pPr lvl="1">
              <a:lnSpc>
                <a:spcPct val="90000"/>
              </a:lnSpc>
            </a:pPr>
            <a:r>
              <a:rPr lang="en-US" altLang="en-US" sz="2100" dirty="0"/>
              <a:t>High </a:t>
            </a:r>
            <a:r>
              <a:rPr lang="en-US" altLang="en-US" sz="2100" dirty="0" smtClean="0"/>
              <a:t>relief</a:t>
            </a:r>
          </a:p>
          <a:p>
            <a:pPr lvl="1">
              <a:lnSpc>
                <a:spcPct val="90000"/>
              </a:lnSpc>
            </a:pPr>
            <a:r>
              <a:rPr lang="en-US" altLang="en-US" sz="2100" dirty="0" smtClean="0"/>
              <a:t>Thicker, less runny lava</a:t>
            </a:r>
            <a:endParaRPr lang="en-US" altLang="en-US" sz="21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descr="earth-plates"/>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33C70722-4916-4CE7-9A89-4E2C7FE05B7B}" type="slidenum">
              <a:rPr lang="en-US" altLang="en-US" sz="1300"/>
              <a:pPr/>
              <a:t>58</a:t>
            </a:fld>
            <a:endParaRPr lang="en-US" altLang="en-US" sz="1300"/>
          </a:p>
        </p:txBody>
      </p:sp>
      <p:sp>
        <p:nvSpPr>
          <p:cNvPr id="31747" name="Rectangle 2"/>
          <p:cNvSpPr>
            <a:spLocks noGrp="1" noChangeArrowheads="1"/>
          </p:cNvSpPr>
          <p:nvPr>
            <p:ph type="title"/>
          </p:nvPr>
        </p:nvSpPr>
        <p:spPr>
          <a:xfrm>
            <a:off x="1524000" y="0"/>
            <a:ext cx="7696200" cy="846137"/>
          </a:xfrm>
        </p:spPr>
        <p:txBody>
          <a:bodyPr/>
          <a:lstStyle/>
          <a:p>
            <a:r>
              <a:rPr lang="en-US" altLang="en-US" sz="4800" b="0" dirty="0">
                <a:solidFill>
                  <a:srgbClr val="FF0000"/>
                </a:solidFill>
                <a:latin typeface="Creepy" pitchFamily="82" charset="0"/>
              </a:rPr>
              <a:t>Life Cycle of a Hot Spot Island</a:t>
            </a:r>
          </a:p>
        </p:txBody>
      </p:sp>
      <p:pic>
        <p:nvPicPr>
          <p:cNvPr id="31748" name="Picture 3" descr="life of a volcanic island (hawaiian)"/>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a:xfrm>
            <a:off x="0" y="2362200"/>
            <a:ext cx="5676900" cy="32727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9" name="Text Box 4"/>
          <p:cNvSpPr txBox="1">
            <a:spLocks noChangeArrowheads="1"/>
          </p:cNvSpPr>
          <p:nvPr/>
        </p:nvSpPr>
        <p:spPr bwMode="auto">
          <a:xfrm>
            <a:off x="190500" y="5805914"/>
            <a:ext cx="11887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2400" dirty="0"/>
              <a:t>Stages of development: (1) formation over hot spot (2) moved past the hotspot &amp; inactive (3) being eroded by the action of the sea.</a:t>
            </a:r>
          </a:p>
        </p:txBody>
      </p:sp>
      <p:pic>
        <p:nvPicPr>
          <p:cNvPr id="2" name="Picture 1"/>
          <p:cNvPicPr>
            <a:picLocks noChangeAspect="1"/>
          </p:cNvPicPr>
          <p:nvPr/>
        </p:nvPicPr>
        <p:blipFill rotWithShape="1">
          <a:blip r:embed="rId3"/>
          <a:srcRect b="4325"/>
          <a:stretch/>
        </p:blipFill>
        <p:spPr>
          <a:xfrm>
            <a:off x="5942542" y="2263069"/>
            <a:ext cx="5833928" cy="3371850"/>
          </a:xfrm>
          <a:prstGeom prst="rect">
            <a:avLst/>
          </a:prstGeom>
        </p:spPr>
      </p:pic>
      <p:sp>
        <p:nvSpPr>
          <p:cNvPr id="3" name="TextBox 2"/>
          <p:cNvSpPr txBox="1"/>
          <p:nvPr/>
        </p:nvSpPr>
        <p:spPr>
          <a:xfrm>
            <a:off x="7086600" y="2198891"/>
            <a:ext cx="1600200" cy="338554"/>
          </a:xfrm>
          <a:prstGeom prst="rect">
            <a:avLst/>
          </a:prstGeom>
          <a:noFill/>
        </p:spPr>
        <p:txBody>
          <a:bodyPr wrap="square" rtlCol="0">
            <a:spAutoFit/>
          </a:bodyPr>
          <a:lstStyle/>
          <a:p>
            <a:r>
              <a:rPr lang="en-US" b="1" dirty="0" smtClean="0">
                <a:solidFill>
                  <a:srgbClr val="FFFF00"/>
                </a:solidFill>
              </a:rPr>
              <a:t>Oldest Islands</a:t>
            </a:r>
            <a:endParaRPr lang="en-US" b="1" dirty="0">
              <a:solidFill>
                <a:srgbClr val="FFFF00"/>
              </a:solidFill>
            </a:endParaRPr>
          </a:p>
        </p:txBody>
      </p:sp>
      <p:sp>
        <p:nvSpPr>
          <p:cNvPr id="5" name="TextBox 4"/>
          <p:cNvSpPr txBox="1"/>
          <p:nvPr/>
        </p:nvSpPr>
        <p:spPr>
          <a:xfrm>
            <a:off x="10591800" y="2856474"/>
            <a:ext cx="1194195" cy="1323439"/>
          </a:xfrm>
          <a:prstGeom prst="rect">
            <a:avLst/>
          </a:prstGeom>
          <a:noFill/>
        </p:spPr>
        <p:txBody>
          <a:bodyPr wrap="square" rtlCol="0">
            <a:spAutoFit/>
          </a:bodyPr>
          <a:lstStyle/>
          <a:p>
            <a:r>
              <a:rPr lang="en-US" b="1" dirty="0" smtClean="0">
                <a:solidFill>
                  <a:srgbClr val="FFFF00"/>
                </a:solidFill>
                <a:effectLst>
                  <a:outerShdw blurRad="38100" dist="38100" dir="2700000" algn="tl">
                    <a:srgbClr val="000000">
                      <a:alpha val="43137"/>
                    </a:srgbClr>
                  </a:outerShdw>
                </a:effectLst>
              </a:rPr>
              <a:t>Youngest island with active  volcanoes</a:t>
            </a:r>
            <a:endParaRPr lang="en-US"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10363200" y="4682902"/>
            <a:ext cx="1194195" cy="584775"/>
          </a:xfrm>
          <a:prstGeom prst="rect">
            <a:avLst/>
          </a:prstGeom>
          <a:noFill/>
        </p:spPr>
        <p:txBody>
          <a:bodyPr wrap="square" rtlCol="0">
            <a:spAutoFit/>
          </a:bodyPr>
          <a:lstStyle/>
          <a:p>
            <a:r>
              <a:rPr lang="en-US" b="1" dirty="0" smtClean="0">
                <a:solidFill>
                  <a:srgbClr val="FFFF00"/>
                </a:solidFill>
              </a:rPr>
              <a:t>New one forming</a:t>
            </a:r>
            <a:endParaRPr lang="en-US" b="1" dirty="0">
              <a:solidFill>
                <a:srgbClr val="FFFF00"/>
              </a:solidFill>
            </a:endParaRPr>
          </a:p>
        </p:txBody>
      </p:sp>
      <p:sp>
        <p:nvSpPr>
          <p:cNvPr id="8" name="TextBox 7"/>
          <p:cNvSpPr txBox="1"/>
          <p:nvPr/>
        </p:nvSpPr>
        <p:spPr>
          <a:xfrm>
            <a:off x="609600" y="1026566"/>
            <a:ext cx="9296400" cy="1200329"/>
          </a:xfrm>
          <a:prstGeom prst="rect">
            <a:avLst/>
          </a:prstGeom>
          <a:noFill/>
        </p:spPr>
        <p:txBody>
          <a:bodyPr wrap="square" rtlCol="0">
            <a:spAutoFit/>
          </a:bodyPr>
          <a:lstStyle/>
          <a:p>
            <a:r>
              <a:rPr lang="en-US" sz="1800" dirty="0" smtClean="0"/>
              <a:t>The Pacific plate has been moving over the hot spot for many thousands of years. As an island moved off of the hot spot, then its volcanoes became dormant and the sea began eroding the shores, making the island smaller. The island of Hawaii is now on the hot spot and is still growing.</a:t>
            </a: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0390" y="8339"/>
            <a:ext cx="10124209" cy="6849661"/>
          </a:xfrm>
          <a:prstGeom prst="rect">
            <a:avLst/>
          </a:prstGeom>
        </p:spPr>
      </p:pic>
      <p:sp>
        <p:nvSpPr>
          <p:cNvPr id="4" name="Slide Number Placeholder 3"/>
          <p:cNvSpPr>
            <a:spLocks noGrp="1"/>
          </p:cNvSpPr>
          <p:nvPr>
            <p:ph type="sldNum" sz="quarter" idx="12"/>
          </p:nvPr>
        </p:nvSpPr>
        <p:spPr/>
        <p:txBody>
          <a:bodyPr/>
          <a:lstStyle/>
          <a:p>
            <a:fld id="{5F0AAC92-E055-4B63-8B1C-5EBB46E4E9DC}" type="slidenum">
              <a:rPr lang="en-US" altLang="en-US" smtClean="0"/>
              <a:pPr/>
              <a:t>59</a:t>
            </a:fld>
            <a:endParaRPr lang="en-US" altLang="en-US"/>
          </a:p>
        </p:txBody>
      </p:sp>
    </p:spTree>
    <p:extLst>
      <p:ext uri="{BB962C8B-B14F-4D97-AF65-F5344CB8AC3E}">
        <p14:creationId xmlns:p14="http://schemas.microsoft.com/office/powerpoint/2010/main" val="7696994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C6FF0F10-1658-4DA3-A1E5-D037CED31248}" type="slidenum">
              <a:rPr lang="en-US" altLang="en-US" sz="1300"/>
              <a:pPr/>
              <a:t>6</a:t>
            </a:fld>
            <a:endParaRPr lang="en-US" altLang="en-US" sz="1300"/>
          </a:p>
        </p:txBody>
      </p:sp>
      <p:sp>
        <p:nvSpPr>
          <p:cNvPr id="8195" name="Rectangle 2"/>
          <p:cNvSpPr>
            <a:spLocks noGrp="1" noChangeArrowheads="1"/>
          </p:cNvSpPr>
          <p:nvPr>
            <p:ph type="title"/>
          </p:nvPr>
        </p:nvSpPr>
        <p:spPr/>
        <p:txBody>
          <a:bodyPr/>
          <a:lstStyle/>
          <a:p>
            <a:r>
              <a:rPr lang="en-US" altLang="en-US" smtClean="0"/>
              <a:t>Endogenic Forces</a:t>
            </a:r>
          </a:p>
        </p:txBody>
      </p:sp>
      <p:sp>
        <p:nvSpPr>
          <p:cNvPr id="8196" name="Rectangle 3"/>
          <p:cNvSpPr>
            <a:spLocks noGrp="1" noChangeArrowheads="1"/>
          </p:cNvSpPr>
          <p:nvPr>
            <p:ph type="body" idx="1"/>
          </p:nvPr>
        </p:nvSpPr>
        <p:spPr/>
        <p:txBody>
          <a:bodyPr/>
          <a:lstStyle/>
          <a:p>
            <a:r>
              <a:rPr lang="en-US" altLang="en-US" sz="3700"/>
              <a:t>Plate Tectonics</a:t>
            </a:r>
          </a:p>
          <a:p>
            <a:r>
              <a:rPr lang="en-US" altLang="en-US" sz="3700"/>
              <a:t>Volcanism</a:t>
            </a:r>
          </a:p>
          <a:p>
            <a:r>
              <a:rPr lang="en-US" altLang="en-US" sz="3700"/>
              <a:t>Seismic action</a:t>
            </a:r>
          </a:p>
        </p:txBody>
      </p:sp>
      <p:pic>
        <p:nvPicPr>
          <p:cNvPr id="8197" name="Picture 4" descr="world_rotate with plate boundries"/>
          <p:cNvPicPr>
            <a:picLocks noChangeAspect="1" noChangeArrowheads="1" noCrop="1"/>
          </p:cNvPicPr>
          <p:nvPr/>
        </p:nvPicPr>
        <p:blipFill>
          <a:blip r:embed="rId2">
            <a:lum bright="-18000" contrast="18000"/>
            <a:extLst>
              <a:ext uri="{28A0092B-C50C-407E-A947-70E740481C1C}">
                <a14:useLocalDpi xmlns:a14="http://schemas.microsoft.com/office/drawing/2010/main" val="0"/>
              </a:ext>
            </a:extLst>
          </a:blip>
          <a:srcRect/>
          <a:stretch>
            <a:fillRect/>
          </a:stretch>
        </p:blipFill>
        <p:spPr bwMode="auto">
          <a:xfrm>
            <a:off x="5605463" y="1490663"/>
            <a:ext cx="5214937" cy="5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0"/>
            <a:ext cx="8327572" cy="6858000"/>
          </a:xfrm>
          <a:prstGeom prst="rect">
            <a:avLst/>
          </a:prstGeom>
        </p:spPr>
      </p:pic>
      <p:sp>
        <p:nvSpPr>
          <p:cNvPr id="4" name="Slide Number Placeholder 3"/>
          <p:cNvSpPr>
            <a:spLocks noGrp="1"/>
          </p:cNvSpPr>
          <p:nvPr>
            <p:ph type="sldNum" sz="quarter" idx="12"/>
          </p:nvPr>
        </p:nvSpPr>
        <p:spPr/>
        <p:txBody>
          <a:bodyPr/>
          <a:lstStyle/>
          <a:p>
            <a:fld id="{5F0AAC92-E055-4B63-8B1C-5EBB46E4E9DC}" type="slidenum">
              <a:rPr lang="en-US" altLang="en-US" smtClean="0"/>
              <a:pPr/>
              <a:t>60</a:t>
            </a:fld>
            <a:endParaRPr lang="en-US" altLang="en-US"/>
          </a:p>
        </p:txBody>
      </p:sp>
      <p:sp>
        <p:nvSpPr>
          <p:cNvPr id="6" name="TextBox 5"/>
          <p:cNvSpPr txBox="1"/>
          <p:nvPr/>
        </p:nvSpPr>
        <p:spPr>
          <a:xfrm>
            <a:off x="8610600" y="2133600"/>
            <a:ext cx="3357033" cy="1323439"/>
          </a:xfrm>
          <a:prstGeom prst="rect">
            <a:avLst/>
          </a:prstGeom>
          <a:noFill/>
        </p:spPr>
        <p:txBody>
          <a:bodyPr wrap="square" rtlCol="0">
            <a:spAutoFit/>
          </a:bodyPr>
          <a:lstStyle/>
          <a:p>
            <a:r>
              <a:rPr lang="en-US" sz="2000" b="1" dirty="0" smtClean="0">
                <a:solidFill>
                  <a:srgbClr val="FF0000"/>
                </a:solidFill>
              </a:rPr>
              <a:t>It has the potential to reach this far; however, predictions are grounded on limited information.</a:t>
            </a:r>
            <a:endParaRPr lang="en-US" sz="2000" b="1" dirty="0">
              <a:solidFill>
                <a:srgbClr val="FF0000"/>
              </a:solidFill>
            </a:endParaRPr>
          </a:p>
        </p:txBody>
      </p:sp>
    </p:spTree>
    <p:extLst>
      <p:ext uri="{BB962C8B-B14F-4D97-AF65-F5344CB8AC3E}">
        <p14:creationId xmlns:p14="http://schemas.microsoft.com/office/powerpoint/2010/main" val="28439042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9791700" cy="653473"/>
          </a:xfrm>
        </p:spPr>
        <p:txBody>
          <a:bodyPr/>
          <a:lstStyle/>
          <a:p>
            <a:r>
              <a:rPr lang="en-US" dirty="0" smtClean="0"/>
              <a:t>Recent reports on </a:t>
            </a:r>
            <a:r>
              <a:rPr lang="en-US" dirty="0" err="1" smtClean="0"/>
              <a:t>Supervolcanoes</a:t>
            </a:r>
            <a:endParaRPr lang="en-US" dirty="0"/>
          </a:p>
        </p:txBody>
      </p:sp>
      <p:pic>
        <p:nvPicPr>
          <p:cNvPr id="5" name="Content Placeholder 4"/>
          <p:cNvPicPr>
            <a:picLocks noGrp="1" noChangeAspect="1"/>
          </p:cNvPicPr>
          <p:nvPr>
            <p:ph idx="1"/>
          </p:nvPr>
        </p:nvPicPr>
        <p:blipFill>
          <a:blip r:embed="rId2"/>
          <a:stretch>
            <a:fillRect/>
          </a:stretch>
        </p:blipFill>
        <p:spPr>
          <a:xfrm>
            <a:off x="0" y="653473"/>
            <a:ext cx="12192000" cy="6197600"/>
          </a:xfrm>
          <a:prstGeom prst="rect">
            <a:avLst/>
          </a:prstGeom>
        </p:spPr>
      </p:pic>
      <p:sp>
        <p:nvSpPr>
          <p:cNvPr id="4" name="Slide Number Placeholder 3"/>
          <p:cNvSpPr>
            <a:spLocks noGrp="1"/>
          </p:cNvSpPr>
          <p:nvPr>
            <p:ph type="sldNum" sz="quarter" idx="12"/>
          </p:nvPr>
        </p:nvSpPr>
        <p:spPr/>
        <p:txBody>
          <a:bodyPr/>
          <a:lstStyle/>
          <a:p>
            <a:fld id="{5F0AAC92-E055-4B63-8B1C-5EBB46E4E9DC}" type="slidenum">
              <a:rPr lang="en-US" altLang="en-US" smtClean="0"/>
              <a:pPr/>
              <a:t>61</a:t>
            </a:fld>
            <a:endParaRPr lang="en-US" altLang="en-US"/>
          </a:p>
        </p:txBody>
      </p:sp>
    </p:spTree>
    <p:extLst>
      <p:ext uri="{BB962C8B-B14F-4D97-AF65-F5344CB8AC3E}">
        <p14:creationId xmlns:p14="http://schemas.microsoft.com/office/powerpoint/2010/main" val="22405680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348440FC-35A0-42BD-BE09-CA0698F95318}" type="slidenum">
              <a:rPr lang="en-US" altLang="en-US" sz="1300"/>
              <a:pPr/>
              <a:t>62</a:t>
            </a:fld>
            <a:endParaRPr lang="en-US" altLang="en-US" sz="1300"/>
          </a:p>
        </p:txBody>
      </p:sp>
      <p:sp>
        <p:nvSpPr>
          <p:cNvPr id="32771" name="Rectangle 2"/>
          <p:cNvSpPr>
            <a:spLocks noGrp="1" noChangeArrowheads="1"/>
          </p:cNvSpPr>
          <p:nvPr>
            <p:ph type="title"/>
          </p:nvPr>
        </p:nvSpPr>
        <p:spPr>
          <a:xfrm>
            <a:off x="1730376" y="0"/>
            <a:ext cx="7343775" cy="1143000"/>
          </a:xfrm>
        </p:spPr>
        <p:txBody>
          <a:bodyPr/>
          <a:lstStyle/>
          <a:p>
            <a:pPr algn="ctr"/>
            <a:r>
              <a:rPr lang="en-US" altLang="en-US" sz="5400" dirty="0">
                <a:solidFill>
                  <a:srgbClr val="FF0000"/>
                </a:solidFill>
                <a:latin typeface="Creepy" pitchFamily="82" charset="0"/>
              </a:rPr>
              <a:t>Volcanoes &amp; casualties</a:t>
            </a:r>
          </a:p>
        </p:txBody>
      </p:sp>
      <p:graphicFrame>
        <p:nvGraphicFramePr>
          <p:cNvPr id="33795" name="Group 3"/>
          <p:cNvGraphicFramePr>
            <a:graphicFrameLocks noGrp="1"/>
          </p:cNvGraphicFramePr>
          <p:nvPr>
            <p:ph idx="1"/>
            <p:extLst>
              <p:ext uri="{D42A27DB-BD31-4B8C-83A1-F6EECF244321}">
                <p14:modId xmlns:p14="http://schemas.microsoft.com/office/powerpoint/2010/main" val="458546892"/>
              </p:ext>
            </p:extLst>
          </p:nvPr>
        </p:nvGraphicFramePr>
        <p:xfrm>
          <a:off x="685799" y="1143002"/>
          <a:ext cx="9293228" cy="5638797"/>
        </p:xfrm>
        <a:graphic>
          <a:graphicData uri="http://schemas.openxmlformats.org/drawingml/2006/table">
            <a:tbl>
              <a:tblPr/>
              <a:tblGrid>
                <a:gridCol w="2187536">
                  <a:extLst>
                    <a:ext uri="{9D8B030D-6E8A-4147-A177-3AD203B41FA5}">
                      <a16:colId xmlns:a16="http://schemas.microsoft.com/office/drawing/2014/main" val="20000"/>
                    </a:ext>
                  </a:extLst>
                </a:gridCol>
                <a:gridCol w="4705480">
                  <a:extLst>
                    <a:ext uri="{9D8B030D-6E8A-4147-A177-3AD203B41FA5}">
                      <a16:colId xmlns:a16="http://schemas.microsoft.com/office/drawing/2014/main" val="20001"/>
                    </a:ext>
                  </a:extLst>
                </a:gridCol>
                <a:gridCol w="2400212">
                  <a:extLst>
                    <a:ext uri="{9D8B030D-6E8A-4147-A177-3AD203B41FA5}">
                      <a16:colId xmlns:a16="http://schemas.microsoft.com/office/drawing/2014/main" val="20002"/>
                    </a:ext>
                  </a:extLst>
                </a:gridCol>
              </a:tblGrid>
              <a:tr h="608691">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Arial" charset="0"/>
                        </a:rPr>
                        <a:t>When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Where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Casualties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8691">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3/5/1815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Mt. Tambora, E. Indies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162,000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8691">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1/11/1683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Mt. Etna, Sicily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60,000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8691">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8/26/1883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Krakatau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37,000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211783">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5/8/1902</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8/30/1902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Mt. Pele, Martinique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29,000</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2,000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74868">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11/13/1985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Northern Columbia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25,000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08691">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3/25/1669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Mt. Etna, Sicily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20,000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08691">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1792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smtClean="0">
                          <a:ln>
                            <a:noFill/>
                          </a:ln>
                          <a:solidFill>
                            <a:schemeClr val="tx1"/>
                          </a:solidFill>
                          <a:effectLst/>
                          <a:latin typeface="Arial" charset="0"/>
                        </a:rPr>
                        <a:t>Mt. Unzen, Japan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charset="0"/>
                        </a:defRPr>
                      </a:lvl1pPr>
                      <a:lvl2pPr>
                        <a:spcBef>
                          <a:spcPct val="20000"/>
                        </a:spcBef>
                        <a:defRPr sz="21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sz="1600">
                          <a:solidFill>
                            <a:schemeClr val="tx1"/>
                          </a:solidFill>
                          <a:latin typeface="Arial" charset="0"/>
                        </a:defRPr>
                      </a:lvl4pPr>
                      <a:lvl5pPr>
                        <a:spcBef>
                          <a:spcPct val="20000"/>
                        </a:spcBef>
                        <a:defRPr sz="1600">
                          <a:solidFill>
                            <a:schemeClr val="tx1"/>
                          </a:solidFill>
                          <a:latin typeface="Arial" charset="0"/>
                        </a:defRPr>
                      </a:lvl5pPr>
                      <a:lvl6pPr eaLnBrk="0" fontAlgn="base" hangingPunct="0">
                        <a:spcBef>
                          <a:spcPct val="20000"/>
                        </a:spcBef>
                        <a:spcAft>
                          <a:spcPct val="0"/>
                        </a:spcAft>
                        <a:defRPr sz="1600">
                          <a:solidFill>
                            <a:schemeClr val="tx1"/>
                          </a:solidFill>
                          <a:latin typeface="Arial" charset="0"/>
                        </a:defRPr>
                      </a:lvl6pPr>
                      <a:lvl7pPr eaLnBrk="0" fontAlgn="base" hangingPunct="0">
                        <a:spcBef>
                          <a:spcPct val="20000"/>
                        </a:spcBef>
                        <a:spcAft>
                          <a:spcPct val="0"/>
                        </a:spcAft>
                        <a:defRPr sz="1600">
                          <a:solidFill>
                            <a:schemeClr val="tx1"/>
                          </a:solidFill>
                          <a:latin typeface="Arial" charset="0"/>
                        </a:defRPr>
                      </a:lvl7pPr>
                      <a:lvl8pPr eaLnBrk="0" fontAlgn="base" hangingPunct="0">
                        <a:spcBef>
                          <a:spcPct val="20000"/>
                        </a:spcBef>
                        <a:spcAft>
                          <a:spcPct val="0"/>
                        </a:spcAft>
                        <a:defRPr sz="1600">
                          <a:solidFill>
                            <a:schemeClr val="tx1"/>
                          </a:solidFill>
                          <a:latin typeface="Arial" charset="0"/>
                        </a:defRPr>
                      </a:lvl8pPr>
                      <a:lvl9pPr eaLnBrk="0" fontAlgn="base" hangingPunct="0">
                        <a:spcBef>
                          <a:spcPct val="20000"/>
                        </a:spcBef>
                        <a:spcAft>
                          <a:spcPct val="0"/>
                        </a:spcAft>
                        <a:defRPr sz="16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500" b="0" i="0" u="none" strike="noStrike" cap="none" normalizeH="0" baseline="0" dirty="0" smtClean="0">
                          <a:ln>
                            <a:noFill/>
                          </a:ln>
                          <a:solidFill>
                            <a:schemeClr val="tx1"/>
                          </a:solidFill>
                          <a:effectLst/>
                          <a:latin typeface="Arial" charset="0"/>
                        </a:rPr>
                        <a:t>15,000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084" y="1541463"/>
            <a:ext cx="10363200" cy="1362075"/>
          </a:xfrm>
        </p:spPr>
        <p:txBody>
          <a:bodyPr/>
          <a:lstStyle/>
          <a:p>
            <a:r>
              <a:rPr lang="en-US" dirty="0" smtClean="0"/>
              <a:t>Intrusive Volcanism</a:t>
            </a:r>
            <a:endParaRPr lang="en-US" dirty="0"/>
          </a:p>
        </p:txBody>
      </p:sp>
      <p:sp>
        <p:nvSpPr>
          <p:cNvPr id="3" name="Text Placeholder 2"/>
          <p:cNvSpPr>
            <a:spLocks noGrp="1"/>
          </p:cNvSpPr>
          <p:nvPr>
            <p:ph type="body" idx="1"/>
          </p:nvPr>
        </p:nvSpPr>
        <p:spPr>
          <a:xfrm>
            <a:off x="963084" y="2362200"/>
            <a:ext cx="10363200" cy="4316413"/>
          </a:xfrm>
        </p:spPr>
        <p:txBody>
          <a:bodyPr anchor="t"/>
          <a:lstStyle/>
          <a:p>
            <a:r>
              <a:rPr lang="en-US" dirty="0" smtClean="0"/>
              <a:t>Magma intrudes into weakened areas of the lithosphere without erupting onto the surface. In these cases the magma cools and solidifies into various types of igneous rock, frequently granite.</a:t>
            </a:r>
          </a:p>
          <a:p>
            <a:endParaRPr lang="en-US" sz="1600" dirty="0"/>
          </a:p>
          <a:p>
            <a:r>
              <a:rPr lang="en-US" dirty="0" smtClean="0"/>
              <a:t>Laccoliths</a:t>
            </a:r>
          </a:p>
          <a:p>
            <a:endParaRPr lang="en-US" sz="1600" dirty="0"/>
          </a:p>
          <a:p>
            <a:r>
              <a:rPr lang="en-US" dirty="0" smtClean="0"/>
              <a:t>Batholiths</a:t>
            </a:r>
          </a:p>
          <a:p>
            <a:endParaRPr lang="en-US" sz="1600" dirty="0"/>
          </a:p>
          <a:p>
            <a:r>
              <a:rPr lang="en-US" dirty="0" smtClean="0"/>
              <a:t>Sills</a:t>
            </a:r>
          </a:p>
          <a:p>
            <a:endParaRPr lang="en-US" sz="1600" dirty="0"/>
          </a:p>
          <a:p>
            <a:r>
              <a:rPr lang="en-US" dirty="0" smtClean="0"/>
              <a:t>Dikes</a:t>
            </a:r>
          </a:p>
          <a:p>
            <a:endParaRPr lang="en-US" sz="1600" dirty="0"/>
          </a:p>
          <a:p>
            <a:r>
              <a:rPr lang="en-US" dirty="0" smtClean="0"/>
              <a:t>Pluton</a:t>
            </a:r>
          </a:p>
        </p:txBody>
      </p:sp>
      <p:sp>
        <p:nvSpPr>
          <p:cNvPr id="4" name="Slide Number Placeholder 3"/>
          <p:cNvSpPr>
            <a:spLocks noGrp="1"/>
          </p:cNvSpPr>
          <p:nvPr>
            <p:ph type="sldNum" sz="quarter" idx="12"/>
          </p:nvPr>
        </p:nvSpPr>
        <p:spPr/>
        <p:txBody>
          <a:bodyPr/>
          <a:lstStyle/>
          <a:p>
            <a:fld id="{5C476D9F-0488-4774-BD9C-26591F5DC4E7}" type="slidenum">
              <a:rPr lang="en-US" altLang="en-US" smtClean="0"/>
              <a:pPr/>
              <a:t>63</a:t>
            </a:fld>
            <a:endParaRPr lang="en-US" altLang="en-US"/>
          </a:p>
        </p:txBody>
      </p:sp>
      <p:pic>
        <p:nvPicPr>
          <p:cNvPr id="5" name="Picture 4"/>
          <p:cNvPicPr>
            <a:picLocks noChangeAspect="1"/>
          </p:cNvPicPr>
          <p:nvPr/>
        </p:nvPicPr>
        <p:blipFill>
          <a:blip r:embed="rId2"/>
          <a:stretch>
            <a:fillRect/>
          </a:stretch>
        </p:blipFill>
        <p:spPr>
          <a:xfrm>
            <a:off x="3810000" y="3186113"/>
            <a:ext cx="6505212" cy="3671887"/>
          </a:xfrm>
          <a:prstGeom prst="rect">
            <a:avLst/>
          </a:prstGeom>
        </p:spPr>
      </p:pic>
    </p:spTree>
    <p:extLst>
      <p:ext uri="{BB962C8B-B14F-4D97-AF65-F5344CB8AC3E}">
        <p14:creationId xmlns:p14="http://schemas.microsoft.com/office/powerpoint/2010/main" val="18289302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5C476D9F-0488-4774-BD9C-26591F5DC4E7}" type="slidenum">
              <a:rPr lang="en-US" altLang="en-US" smtClean="0"/>
              <a:pPr/>
              <a:t>64</a:t>
            </a:fld>
            <a:endParaRPr lang="en-US" altLang="en-US"/>
          </a:p>
        </p:txBody>
      </p:sp>
    </p:spTree>
    <p:extLst>
      <p:ext uri="{BB962C8B-B14F-4D97-AF65-F5344CB8AC3E}">
        <p14:creationId xmlns:p14="http://schemas.microsoft.com/office/powerpoint/2010/main" val="9183122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Pluton</a:t>
            </a:r>
            <a:endParaRPr lang="en-US" dirty="0"/>
          </a:p>
        </p:txBody>
      </p:sp>
      <p:pic>
        <p:nvPicPr>
          <p:cNvPr id="5" name="Content Placeholder 4"/>
          <p:cNvPicPr>
            <a:picLocks noGrp="1" noChangeAspect="1"/>
          </p:cNvPicPr>
          <p:nvPr>
            <p:ph idx="1"/>
          </p:nvPr>
        </p:nvPicPr>
        <p:blipFill>
          <a:blip r:embed="rId2"/>
          <a:stretch>
            <a:fillRect/>
          </a:stretch>
        </p:blipFill>
        <p:spPr>
          <a:xfrm>
            <a:off x="28574" y="1143000"/>
            <a:ext cx="12163646" cy="5029200"/>
          </a:xfrm>
          <a:prstGeom prst="rect">
            <a:avLst/>
          </a:prstGeom>
        </p:spPr>
      </p:pic>
      <p:sp>
        <p:nvSpPr>
          <p:cNvPr id="4" name="Slide Number Placeholder 3"/>
          <p:cNvSpPr>
            <a:spLocks noGrp="1"/>
          </p:cNvSpPr>
          <p:nvPr>
            <p:ph type="sldNum" sz="quarter" idx="12"/>
          </p:nvPr>
        </p:nvSpPr>
        <p:spPr/>
        <p:txBody>
          <a:bodyPr/>
          <a:lstStyle/>
          <a:p>
            <a:fld id="{5F0AAC92-E055-4B63-8B1C-5EBB46E4E9DC}" type="slidenum">
              <a:rPr lang="en-US" altLang="en-US" smtClean="0"/>
              <a:pPr/>
              <a:t>65</a:t>
            </a:fld>
            <a:endParaRPr lang="en-US" altLang="en-US"/>
          </a:p>
        </p:txBody>
      </p:sp>
    </p:spTree>
    <p:extLst>
      <p:ext uri="{BB962C8B-B14F-4D97-AF65-F5344CB8AC3E}">
        <p14:creationId xmlns:p14="http://schemas.microsoft.com/office/powerpoint/2010/main" val="23882240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laccolith</a:t>
            </a:r>
            <a:endParaRPr lang="en-US" dirty="0"/>
          </a:p>
        </p:txBody>
      </p:sp>
      <p:pic>
        <p:nvPicPr>
          <p:cNvPr id="7" name="Content Placeholder 6"/>
          <p:cNvPicPr>
            <a:picLocks noGrp="1" noChangeAspect="1"/>
          </p:cNvPicPr>
          <p:nvPr>
            <p:ph idx="1"/>
          </p:nvPr>
        </p:nvPicPr>
        <p:blipFill>
          <a:blip r:embed="rId2"/>
          <a:stretch>
            <a:fillRect/>
          </a:stretch>
        </p:blipFill>
        <p:spPr>
          <a:xfrm>
            <a:off x="0" y="-24210"/>
            <a:ext cx="12192000" cy="6891735"/>
          </a:xfrm>
          <a:prstGeom prst="rect">
            <a:avLst/>
          </a:prstGeom>
        </p:spPr>
      </p:pic>
      <p:sp>
        <p:nvSpPr>
          <p:cNvPr id="4" name="Slide Number Placeholder 3"/>
          <p:cNvSpPr>
            <a:spLocks noGrp="1"/>
          </p:cNvSpPr>
          <p:nvPr>
            <p:ph type="sldNum" sz="quarter" idx="12"/>
          </p:nvPr>
        </p:nvSpPr>
        <p:spPr/>
        <p:txBody>
          <a:bodyPr/>
          <a:lstStyle/>
          <a:p>
            <a:fld id="{5C476D9F-0488-4774-BD9C-26591F5DC4E7}" type="slidenum">
              <a:rPr lang="en-US" altLang="en-US" smtClean="0"/>
              <a:pPr/>
              <a:t>66</a:t>
            </a:fld>
            <a:endParaRPr lang="en-US" altLang="en-US"/>
          </a:p>
        </p:txBody>
      </p:sp>
    </p:spTree>
    <p:extLst>
      <p:ext uri="{BB962C8B-B14F-4D97-AF65-F5344CB8AC3E}">
        <p14:creationId xmlns:p14="http://schemas.microsoft.com/office/powerpoint/2010/main" val="38882119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28575" y="-1"/>
            <a:ext cx="12163425" cy="6858001"/>
          </a:xfrm>
          <a:prstGeom prst="rect">
            <a:avLst/>
          </a:prstGeom>
        </p:spPr>
      </p:pic>
      <p:sp>
        <p:nvSpPr>
          <p:cNvPr id="4" name="Slide Number Placeholder 3"/>
          <p:cNvSpPr>
            <a:spLocks noGrp="1"/>
          </p:cNvSpPr>
          <p:nvPr>
            <p:ph type="sldNum" sz="quarter" idx="12"/>
          </p:nvPr>
        </p:nvSpPr>
        <p:spPr/>
        <p:txBody>
          <a:bodyPr/>
          <a:lstStyle/>
          <a:p>
            <a:fld id="{5F0AAC92-E055-4B63-8B1C-5EBB46E4E9DC}" type="slidenum">
              <a:rPr lang="en-US" altLang="en-US" smtClean="0"/>
              <a:pPr/>
              <a:t>67</a:t>
            </a:fld>
            <a:endParaRPr lang="en-US" altLang="en-US"/>
          </a:p>
        </p:txBody>
      </p:sp>
    </p:spTree>
    <p:extLst>
      <p:ext uri="{BB962C8B-B14F-4D97-AF65-F5344CB8AC3E}">
        <p14:creationId xmlns:p14="http://schemas.microsoft.com/office/powerpoint/2010/main" val="15979283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0"/>
            <a:ext cx="12192000" cy="6858000"/>
          </a:xfrm>
          <a:prstGeom prst="rect">
            <a:avLst/>
          </a:prstGeom>
        </p:spPr>
      </p:pic>
      <p:sp>
        <p:nvSpPr>
          <p:cNvPr id="4" name="Slide Number Placeholder 3"/>
          <p:cNvSpPr>
            <a:spLocks noGrp="1"/>
          </p:cNvSpPr>
          <p:nvPr>
            <p:ph type="sldNum" sz="quarter" idx="12"/>
          </p:nvPr>
        </p:nvSpPr>
        <p:spPr/>
        <p:txBody>
          <a:bodyPr/>
          <a:lstStyle/>
          <a:p>
            <a:fld id="{5F0AAC92-E055-4B63-8B1C-5EBB46E4E9DC}" type="slidenum">
              <a:rPr lang="en-US" altLang="en-US" smtClean="0"/>
              <a:pPr/>
              <a:t>68</a:t>
            </a:fld>
            <a:endParaRPr lang="en-US" altLang="en-US"/>
          </a:p>
        </p:txBody>
      </p:sp>
    </p:spTree>
    <p:extLst>
      <p:ext uri="{BB962C8B-B14F-4D97-AF65-F5344CB8AC3E}">
        <p14:creationId xmlns:p14="http://schemas.microsoft.com/office/powerpoint/2010/main" val="31136581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364837" y="138114"/>
            <a:ext cx="9612359" cy="6719886"/>
          </a:xfrm>
          <a:prstGeom prst="rect">
            <a:avLst/>
          </a:prstGeom>
        </p:spPr>
      </p:pic>
      <p:sp>
        <p:nvSpPr>
          <p:cNvPr id="4" name="Slide Number Placeholder 3"/>
          <p:cNvSpPr>
            <a:spLocks noGrp="1"/>
          </p:cNvSpPr>
          <p:nvPr>
            <p:ph type="sldNum" sz="quarter" idx="12"/>
          </p:nvPr>
        </p:nvSpPr>
        <p:spPr/>
        <p:txBody>
          <a:bodyPr/>
          <a:lstStyle/>
          <a:p>
            <a:fld id="{5F0AAC92-E055-4B63-8B1C-5EBB46E4E9DC}" type="slidenum">
              <a:rPr lang="en-US" altLang="en-US" smtClean="0"/>
              <a:pPr/>
              <a:t>69</a:t>
            </a:fld>
            <a:endParaRPr lang="en-US" altLang="en-US"/>
          </a:p>
        </p:txBody>
      </p:sp>
    </p:spTree>
    <p:extLst>
      <p:ext uri="{BB962C8B-B14F-4D97-AF65-F5344CB8AC3E}">
        <p14:creationId xmlns:p14="http://schemas.microsoft.com/office/powerpoint/2010/main" val="12459629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 y="31376"/>
            <a:ext cx="12192001" cy="6826624"/>
          </a:xfrm>
          <a:prstGeom prst="rect">
            <a:avLst/>
          </a:prstGeom>
        </p:spPr>
      </p:pic>
      <p:sp>
        <p:nvSpPr>
          <p:cNvPr id="4" name="Slide Number Placeholder 3"/>
          <p:cNvSpPr>
            <a:spLocks noGrp="1"/>
          </p:cNvSpPr>
          <p:nvPr>
            <p:ph type="sldNum" sz="quarter" idx="12"/>
          </p:nvPr>
        </p:nvSpPr>
        <p:spPr/>
        <p:txBody>
          <a:bodyPr/>
          <a:lstStyle/>
          <a:p>
            <a:fld id="{5F0AAC92-E055-4B63-8B1C-5EBB46E4E9DC}" type="slidenum">
              <a:rPr lang="en-US" altLang="en-US" smtClean="0"/>
              <a:pPr/>
              <a:t>7</a:t>
            </a:fld>
            <a:endParaRPr lang="en-US" altLang="en-US"/>
          </a:p>
        </p:txBody>
      </p:sp>
    </p:spTree>
    <p:extLst>
      <p:ext uri="{BB962C8B-B14F-4D97-AF65-F5344CB8AC3E}">
        <p14:creationId xmlns:p14="http://schemas.microsoft.com/office/powerpoint/2010/main" val="5445357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 y="0"/>
            <a:ext cx="9832369" cy="6858000"/>
          </a:xfrm>
          <a:prstGeom prst="rect">
            <a:avLst/>
          </a:prstGeom>
        </p:spPr>
      </p:pic>
      <p:sp>
        <p:nvSpPr>
          <p:cNvPr id="4" name="Slide Number Placeholder 3"/>
          <p:cNvSpPr>
            <a:spLocks noGrp="1"/>
          </p:cNvSpPr>
          <p:nvPr>
            <p:ph type="sldNum" sz="quarter" idx="12"/>
          </p:nvPr>
        </p:nvSpPr>
        <p:spPr/>
        <p:txBody>
          <a:bodyPr/>
          <a:lstStyle/>
          <a:p>
            <a:fld id="{5F0AAC92-E055-4B63-8B1C-5EBB46E4E9DC}" type="slidenum">
              <a:rPr lang="en-US" altLang="en-US" smtClean="0"/>
              <a:pPr/>
              <a:t>70</a:t>
            </a:fld>
            <a:endParaRPr lang="en-US" altLang="en-US"/>
          </a:p>
        </p:txBody>
      </p:sp>
    </p:spTree>
    <p:extLst>
      <p:ext uri="{BB962C8B-B14F-4D97-AF65-F5344CB8AC3E}">
        <p14:creationId xmlns:p14="http://schemas.microsoft.com/office/powerpoint/2010/main" val="21027070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0"/>
            <a:ext cx="9944100" cy="6858000"/>
          </a:xfrm>
          <a:prstGeom prst="rect">
            <a:avLst/>
          </a:prstGeom>
        </p:spPr>
      </p:pic>
      <p:sp>
        <p:nvSpPr>
          <p:cNvPr id="4" name="Slide Number Placeholder 3"/>
          <p:cNvSpPr>
            <a:spLocks noGrp="1"/>
          </p:cNvSpPr>
          <p:nvPr>
            <p:ph type="sldNum" sz="quarter" idx="12"/>
          </p:nvPr>
        </p:nvSpPr>
        <p:spPr/>
        <p:txBody>
          <a:bodyPr/>
          <a:lstStyle/>
          <a:p>
            <a:fld id="{5F0AAC92-E055-4B63-8B1C-5EBB46E4E9DC}" type="slidenum">
              <a:rPr lang="en-US" altLang="en-US" smtClean="0"/>
              <a:pPr/>
              <a:t>71</a:t>
            </a:fld>
            <a:endParaRPr lang="en-US" altLang="en-US"/>
          </a:p>
        </p:txBody>
      </p:sp>
    </p:spTree>
    <p:extLst>
      <p:ext uri="{BB962C8B-B14F-4D97-AF65-F5344CB8AC3E}">
        <p14:creationId xmlns:p14="http://schemas.microsoft.com/office/powerpoint/2010/main" val="28291834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52400" y="0"/>
            <a:ext cx="9144000" cy="6858001"/>
          </a:xfrm>
          <a:prstGeom prst="rect">
            <a:avLst/>
          </a:prstGeom>
        </p:spPr>
      </p:pic>
      <p:sp>
        <p:nvSpPr>
          <p:cNvPr id="4" name="Slide Number Placeholder 3"/>
          <p:cNvSpPr>
            <a:spLocks noGrp="1"/>
          </p:cNvSpPr>
          <p:nvPr>
            <p:ph type="sldNum" sz="quarter" idx="12"/>
          </p:nvPr>
        </p:nvSpPr>
        <p:spPr/>
        <p:txBody>
          <a:bodyPr/>
          <a:lstStyle/>
          <a:p>
            <a:fld id="{5F0AAC92-E055-4B63-8B1C-5EBB46E4E9DC}" type="slidenum">
              <a:rPr lang="en-US" altLang="en-US" smtClean="0"/>
              <a:pPr/>
              <a:t>72</a:t>
            </a:fld>
            <a:endParaRPr lang="en-US" altLang="en-US"/>
          </a:p>
        </p:txBody>
      </p:sp>
      <p:sp>
        <p:nvSpPr>
          <p:cNvPr id="6" name="TextBox 5"/>
          <p:cNvSpPr txBox="1"/>
          <p:nvPr/>
        </p:nvSpPr>
        <p:spPr>
          <a:xfrm>
            <a:off x="9427633" y="2514600"/>
            <a:ext cx="2688167" cy="2246769"/>
          </a:xfrm>
          <a:prstGeom prst="rect">
            <a:avLst/>
          </a:prstGeom>
          <a:noFill/>
        </p:spPr>
        <p:txBody>
          <a:bodyPr wrap="square" rtlCol="0">
            <a:spAutoFit/>
          </a:bodyPr>
          <a:lstStyle/>
          <a:p>
            <a:r>
              <a:rPr lang="en-US" sz="2000" b="1" dirty="0" smtClean="0">
                <a:solidFill>
                  <a:srgbClr val="FF0000"/>
                </a:solidFill>
              </a:rPr>
              <a:t>Remember that everything on and within the earth from the magma to the surface eventually gets recycled.</a:t>
            </a:r>
            <a:endParaRPr lang="en-US" sz="2000" b="1" dirty="0">
              <a:solidFill>
                <a:srgbClr val="FF0000"/>
              </a:solidFill>
            </a:endParaRPr>
          </a:p>
        </p:txBody>
      </p:sp>
    </p:spTree>
    <p:extLst>
      <p:ext uri="{BB962C8B-B14F-4D97-AF65-F5344CB8AC3E}">
        <p14:creationId xmlns:p14="http://schemas.microsoft.com/office/powerpoint/2010/main" val="18034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B1259BC8-FA52-4E19-94F9-F875DA2DBBEC}" type="slidenum">
              <a:rPr lang="en-US" altLang="en-US" sz="1300"/>
              <a:pPr/>
              <a:t>73</a:t>
            </a:fld>
            <a:endParaRPr lang="en-US" altLang="en-US" sz="1300"/>
          </a:p>
        </p:txBody>
      </p:sp>
      <p:sp>
        <p:nvSpPr>
          <p:cNvPr id="33795" name="Rectangle 2"/>
          <p:cNvSpPr>
            <a:spLocks noGrp="1" noChangeArrowheads="1"/>
          </p:cNvSpPr>
          <p:nvPr>
            <p:ph type="title"/>
          </p:nvPr>
        </p:nvSpPr>
        <p:spPr/>
        <p:txBody>
          <a:bodyPr/>
          <a:lstStyle/>
          <a:p>
            <a:r>
              <a:rPr lang="en-US" altLang="en-US" smtClean="0"/>
              <a:t>Rock Formation</a:t>
            </a:r>
          </a:p>
        </p:txBody>
      </p:sp>
      <p:sp>
        <p:nvSpPr>
          <p:cNvPr id="33796" name="Rectangle 3"/>
          <p:cNvSpPr>
            <a:spLocks noGrp="1" noChangeArrowheads="1"/>
          </p:cNvSpPr>
          <p:nvPr>
            <p:ph type="body" idx="1"/>
          </p:nvPr>
        </p:nvSpPr>
        <p:spPr>
          <a:xfrm>
            <a:off x="152400" y="1012826"/>
            <a:ext cx="3581400" cy="5768974"/>
          </a:xfrm>
        </p:spPr>
        <p:txBody>
          <a:bodyPr/>
          <a:lstStyle/>
          <a:p>
            <a:pPr>
              <a:lnSpc>
                <a:spcPct val="90000"/>
              </a:lnSpc>
            </a:pPr>
            <a:r>
              <a:rPr lang="en-US" altLang="en-US" dirty="0" smtClean="0"/>
              <a:t>Igneous </a:t>
            </a:r>
          </a:p>
          <a:p>
            <a:pPr lvl="1">
              <a:lnSpc>
                <a:spcPct val="90000"/>
              </a:lnSpc>
            </a:pPr>
            <a:r>
              <a:rPr lang="en-US" altLang="en-US" dirty="0" smtClean="0"/>
              <a:t>Cooled molten crustal material</a:t>
            </a:r>
          </a:p>
          <a:p>
            <a:pPr lvl="1">
              <a:lnSpc>
                <a:spcPct val="90000"/>
              </a:lnSpc>
            </a:pPr>
            <a:r>
              <a:rPr lang="en-US" altLang="en-US" dirty="0" smtClean="0"/>
              <a:t>Basalt, granite</a:t>
            </a:r>
          </a:p>
          <a:p>
            <a:pPr>
              <a:lnSpc>
                <a:spcPct val="90000"/>
              </a:lnSpc>
            </a:pPr>
            <a:r>
              <a:rPr lang="en-US" altLang="en-US" dirty="0" smtClean="0"/>
              <a:t>Sedimentary</a:t>
            </a:r>
          </a:p>
          <a:p>
            <a:pPr lvl="1">
              <a:lnSpc>
                <a:spcPct val="90000"/>
              </a:lnSpc>
            </a:pPr>
            <a:r>
              <a:rPr lang="en-US" altLang="en-US" dirty="0" smtClean="0"/>
              <a:t>High pressure</a:t>
            </a:r>
          </a:p>
          <a:p>
            <a:pPr lvl="1">
              <a:lnSpc>
                <a:spcPct val="90000"/>
              </a:lnSpc>
            </a:pPr>
            <a:r>
              <a:rPr lang="en-US" altLang="en-US" dirty="0" smtClean="0"/>
              <a:t>Sandstone, shale, limestone</a:t>
            </a:r>
          </a:p>
          <a:p>
            <a:pPr>
              <a:lnSpc>
                <a:spcPct val="90000"/>
              </a:lnSpc>
            </a:pPr>
            <a:r>
              <a:rPr lang="en-US" altLang="en-US" dirty="0" smtClean="0"/>
              <a:t>Metamorphic</a:t>
            </a:r>
          </a:p>
          <a:p>
            <a:pPr lvl="1">
              <a:lnSpc>
                <a:spcPct val="90000"/>
              </a:lnSpc>
            </a:pPr>
            <a:r>
              <a:rPr lang="en-US" altLang="en-US" dirty="0" smtClean="0"/>
              <a:t>Compacted by heat, pressure</a:t>
            </a:r>
          </a:p>
          <a:p>
            <a:pPr lvl="1">
              <a:lnSpc>
                <a:spcPct val="90000"/>
              </a:lnSpc>
            </a:pPr>
            <a:r>
              <a:rPr lang="en-US" altLang="en-US" dirty="0" smtClean="0"/>
              <a:t>Marble from limestone</a:t>
            </a:r>
          </a:p>
          <a:p>
            <a:pPr lvl="1">
              <a:lnSpc>
                <a:spcPct val="90000"/>
              </a:lnSpc>
            </a:pPr>
            <a:r>
              <a:rPr lang="en-US" altLang="en-US" dirty="0" smtClean="0"/>
              <a:t>Slate from shale</a:t>
            </a:r>
            <a:endParaRPr lang="en-US" altLang="en-US" sz="2100" dirty="0"/>
          </a:p>
        </p:txBody>
      </p:sp>
      <p:pic>
        <p:nvPicPr>
          <p:cNvPr id="2" name="Picture 1"/>
          <p:cNvPicPr>
            <a:picLocks noChangeAspect="1"/>
          </p:cNvPicPr>
          <p:nvPr/>
        </p:nvPicPr>
        <p:blipFill>
          <a:blip r:embed="rId2"/>
          <a:stretch>
            <a:fillRect/>
          </a:stretch>
        </p:blipFill>
        <p:spPr>
          <a:xfrm>
            <a:off x="3786433" y="1735138"/>
            <a:ext cx="8405567" cy="5095875"/>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37FD185B-C5A3-4084-8A81-45E05E16FCEA}" type="slidenum">
              <a:rPr lang="en-US" altLang="en-US" sz="1300"/>
              <a:pPr/>
              <a:t>74</a:t>
            </a:fld>
            <a:endParaRPr lang="en-US" altLang="en-US" sz="1300"/>
          </a:p>
        </p:txBody>
      </p:sp>
      <p:sp>
        <p:nvSpPr>
          <p:cNvPr id="34819" name="Rectangle 2"/>
          <p:cNvSpPr>
            <a:spLocks noGrp="1" noChangeArrowheads="1"/>
          </p:cNvSpPr>
          <p:nvPr>
            <p:ph type="title"/>
          </p:nvPr>
        </p:nvSpPr>
        <p:spPr>
          <a:xfrm>
            <a:off x="9627658" y="1143000"/>
            <a:ext cx="2139950" cy="2224088"/>
          </a:xfrm>
        </p:spPr>
        <p:txBody>
          <a:bodyPr/>
          <a:lstStyle/>
          <a:p>
            <a:r>
              <a:rPr lang="en-US" altLang="en-US" sz="3200" b="0" dirty="0">
                <a:solidFill>
                  <a:srgbClr val="800000"/>
                </a:solidFill>
              </a:rPr>
              <a:t>Igneous Rock Formation</a:t>
            </a:r>
          </a:p>
        </p:txBody>
      </p:sp>
      <p:sp>
        <p:nvSpPr>
          <p:cNvPr id="34820" name="Rectangle 3"/>
          <p:cNvSpPr>
            <a:spLocks noGrp="1" noChangeArrowheads="1"/>
          </p:cNvSpPr>
          <p:nvPr>
            <p:ph type="body" idx="1"/>
          </p:nvPr>
        </p:nvSpPr>
        <p:spPr>
          <a:xfrm>
            <a:off x="9296399" y="3505200"/>
            <a:ext cx="2861733" cy="2286000"/>
          </a:xfrm>
        </p:spPr>
        <p:txBody>
          <a:bodyPr/>
          <a:lstStyle/>
          <a:p>
            <a:r>
              <a:rPr lang="en-US" altLang="en-US" b="1" dirty="0" smtClean="0">
                <a:solidFill>
                  <a:srgbClr val="FF0000"/>
                </a:solidFill>
              </a:rPr>
              <a:t>Igneous rock is cooled, hardened magma or lava</a:t>
            </a:r>
          </a:p>
        </p:txBody>
      </p:sp>
      <p:pic>
        <p:nvPicPr>
          <p:cNvPr id="34821" name="Picture 4" descr="igneous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0"/>
            <a:ext cx="529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5250" y="127337"/>
            <a:ext cx="1905000" cy="1015663"/>
          </a:xfrm>
          <a:prstGeom prst="rect">
            <a:avLst/>
          </a:prstGeom>
          <a:noFill/>
        </p:spPr>
        <p:txBody>
          <a:bodyPr wrap="square" rtlCol="0">
            <a:spAutoFit/>
          </a:bodyPr>
          <a:lstStyle/>
          <a:p>
            <a:r>
              <a:rPr lang="en-US" sz="2000" b="1" dirty="0" smtClean="0"/>
              <a:t>Cooled inside the crust of the earth</a:t>
            </a:r>
            <a:endParaRPr lang="en-US" sz="2000" b="1" dirty="0"/>
          </a:p>
        </p:txBody>
      </p:sp>
      <p:sp>
        <p:nvSpPr>
          <p:cNvPr id="3" name="TextBox 2"/>
          <p:cNvSpPr txBox="1"/>
          <p:nvPr/>
        </p:nvSpPr>
        <p:spPr>
          <a:xfrm>
            <a:off x="7467600" y="76200"/>
            <a:ext cx="2160058" cy="1015663"/>
          </a:xfrm>
          <a:prstGeom prst="rect">
            <a:avLst/>
          </a:prstGeom>
          <a:noFill/>
        </p:spPr>
        <p:txBody>
          <a:bodyPr wrap="square" rtlCol="0">
            <a:spAutoFit/>
          </a:bodyPr>
          <a:lstStyle/>
          <a:p>
            <a:r>
              <a:rPr lang="en-US" sz="2000" b="1" dirty="0" smtClean="0"/>
              <a:t> Cooled on the surface of the earth</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mph" presetSubtype="0" fill="hold" grpId="0" nodeType="clickEffect">
                                  <p:stCondLst>
                                    <p:cond delay="0"/>
                                  </p:stCondLst>
                                  <p:childTnLst>
                                    <p:animClr clrSpc="hsl" dir="cw">
                                      <p:cBhvr override="childStyle">
                                        <p:cTn id="18" dur="500" fill="hold"/>
                                        <p:tgtEl>
                                          <p:spTgt spid="34820">
                                            <p:txEl>
                                              <p:pRg st="0" end="0"/>
                                            </p:txEl>
                                          </p:spTgt>
                                        </p:tgtEl>
                                        <p:attrNameLst>
                                          <p:attrName>style.color</p:attrName>
                                        </p:attrNameLst>
                                      </p:cBhvr>
                                      <p:by>
                                        <p:hsl h="-7200000" s="0" l="0"/>
                                      </p:by>
                                    </p:animClr>
                                    <p:animClr clrSpc="hsl" dir="cw">
                                      <p:cBhvr>
                                        <p:cTn id="19" dur="500" fill="hold"/>
                                        <p:tgtEl>
                                          <p:spTgt spid="34820">
                                            <p:txEl>
                                              <p:pRg st="0" end="0"/>
                                            </p:txEl>
                                          </p:spTgt>
                                        </p:tgtEl>
                                        <p:attrNameLst>
                                          <p:attrName>fillcolor</p:attrName>
                                        </p:attrNameLst>
                                      </p:cBhvr>
                                      <p:by>
                                        <p:hsl h="-7200000" s="0" l="0"/>
                                      </p:by>
                                    </p:animClr>
                                    <p:animClr clrSpc="hsl" dir="cw">
                                      <p:cBhvr>
                                        <p:cTn id="20" dur="500" fill="hold"/>
                                        <p:tgtEl>
                                          <p:spTgt spid="34820">
                                            <p:txEl>
                                              <p:pRg st="0" end="0"/>
                                            </p:txEl>
                                          </p:spTgt>
                                        </p:tgtEl>
                                        <p:attrNameLst>
                                          <p:attrName>stroke.color</p:attrName>
                                        </p:attrNameLst>
                                      </p:cBhvr>
                                      <p:by>
                                        <p:hsl h="-7200000" s="0" l="0"/>
                                      </p:by>
                                    </p:animClr>
                                    <p:set>
                                      <p:cBhvr>
                                        <p:cTn id="21" dur="500" fill="hold"/>
                                        <p:tgtEl>
                                          <p:spTgt spid="3482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build="p"/>
      <p:bldP spid="2" grpId="0"/>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D73660D3-ED66-4675-B6AE-22A344B21544}" type="slidenum">
              <a:rPr lang="en-US" altLang="en-US" sz="1300"/>
              <a:pPr/>
              <a:t>75</a:t>
            </a:fld>
            <a:endParaRPr lang="en-US" altLang="en-US" sz="1300"/>
          </a:p>
        </p:txBody>
      </p:sp>
      <p:sp>
        <p:nvSpPr>
          <p:cNvPr id="35843" name="Rectangle 2"/>
          <p:cNvSpPr>
            <a:spLocks noGrp="1" noChangeArrowheads="1"/>
          </p:cNvSpPr>
          <p:nvPr>
            <p:ph type="title"/>
          </p:nvPr>
        </p:nvSpPr>
        <p:spPr/>
        <p:txBody>
          <a:bodyPr/>
          <a:lstStyle/>
          <a:p>
            <a:r>
              <a:rPr lang="en-US" altLang="en-US" smtClean="0"/>
              <a:t>Formation of Sedimentary Rock</a:t>
            </a:r>
          </a:p>
        </p:txBody>
      </p:sp>
      <p:sp>
        <p:nvSpPr>
          <p:cNvPr id="35844" name="Rectangle 3"/>
          <p:cNvSpPr>
            <a:spLocks noGrp="1" noChangeArrowheads="1"/>
          </p:cNvSpPr>
          <p:nvPr>
            <p:ph type="body" idx="1"/>
          </p:nvPr>
        </p:nvSpPr>
        <p:spPr>
          <a:xfrm>
            <a:off x="1701801" y="1652588"/>
            <a:ext cx="8785225" cy="862012"/>
          </a:xfrm>
        </p:spPr>
        <p:txBody>
          <a:bodyPr/>
          <a:lstStyle/>
          <a:p>
            <a:r>
              <a:rPr lang="en-US" altLang="en-US" smtClean="0"/>
              <a:t>Click on the picture to see the video</a:t>
            </a:r>
          </a:p>
        </p:txBody>
      </p:sp>
      <p:pic>
        <p:nvPicPr>
          <p:cNvPr id="35845" name="Picture 4" descr="Colorado - grand canyon erosion power">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365461"/>
            <a:ext cx="6476999" cy="431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6"/>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D2FEE407-8B25-4E94-9F06-89FB1DE7E680}" type="slidenum">
              <a:rPr lang="en-US" altLang="en-US" sz="1300"/>
              <a:pPr/>
              <a:t>76</a:t>
            </a:fld>
            <a:endParaRPr lang="en-US" altLang="en-US" sz="1300"/>
          </a:p>
        </p:txBody>
      </p:sp>
      <p:sp>
        <p:nvSpPr>
          <p:cNvPr id="36867" name="Rectangle 2"/>
          <p:cNvSpPr>
            <a:spLocks noGrp="1" noChangeArrowheads="1"/>
          </p:cNvSpPr>
          <p:nvPr>
            <p:ph type="title"/>
          </p:nvPr>
        </p:nvSpPr>
        <p:spPr/>
        <p:txBody>
          <a:bodyPr/>
          <a:lstStyle/>
          <a:p>
            <a:r>
              <a:rPr lang="en-US" altLang="en-US" smtClean="0"/>
              <a:t>Metamorphic Rock Formation</a:t>
            </a:r>
          </a:p>
        </p:txBody>
      </p:sp>
      <p:sp>
        <p:nvSpPr>
          <p:cNvPr id="36868" name="Rectangle 3"/>
          <p:cNvSpPr>
            <a:spLocks noGrp="1" noChangeArrowheads="1"/>
          </p:cNvSpPr>
          <p:nvPr>
            <p:ph type="body" sz="half" idx="1"/>
          </p:nvPr>
        </p:nvSpPr>
        <p:spPr>
          <a:xfrm>
            <a:off x="7924800" y="1752600"/>
            <a:ext cx="3429000" cy="5105400"/>
          </a:xfrm>
        </p:spPr>
        <p:txBody>
          <a:bodyPr/>
          <a:lstStyle/>
          <a:p>
            <a:r>
              <a:rPr lang="en-US" altLang="en-US" sz="2500" b="1" dirty="0">
                <a:solidFill>
                  <a:srgbClr val="0000FF"/>
                </a:solidFill>
              </a:rPr>
              <a:t>Metamorphic rock has been structurally changed – both igneous and sedimentary rock may become metamorphic rock.</a:t>
            </a:r>
          </a:p>
        </p:txBody>
      </p:sp>
      <p:pic>
        <p:nvPicPr>
          <p:cNvPr id="36869" name="Picture 4" descr="metamorphic_rock2"/>
          <p:cNvPicPr>
            <a:picLocks noGrp="1" noChangeAspect="1" noChangeArrowheads="1" noCro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72143" y="1066800"/>
            <a:ext cx="7652657"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36868">
                                            <p:txEl>
                                              <p:pRg st="0" end="0"/>
                                            </p:txEl>
                                          </p:spTgt>
                                        </p:tgtEl>
                                        <p:attrNameLst>
                                          <p:attrName>style.color</p:attrName>
                                        </p:attrNameLst>
                                      </p:cBhvr>
                                      <p:by>
                                        <p:hsl h="7200000" s="0" l="0"/>
                                      </p:by>
                                    </p:animClr>
                                    <p:animClr clrSpc="hsl" dir="cw">
                                      <p:cBhvr>
                                        <p:cTn id="7" dur="500" fill="hold"/>
                                        <p:tgtEl>
                                          <p:spTgt spid="36868">
                                            <p:txEl>
                                              <p:pRg st="0" end="0"/>
                                            </p:txEl>
                                          </p:spTgt>
                                        </p:tgtEl>
                                        <p:attrNameLst>
                                          <p:attrName>fillcolor</p:attrName>
                                        </p:attrNameLst>
                                      </p:cBhvr>
                                      <p:by>
                                        <p:hsl h="7200000" s="0" l="0"/>
                                      </p:by>
                                    </p:animClr>
                                    <p:animClr clrSpc="hsl" dir="cw">
                                      <p:cBhvr>
                                        <p:cTn id="8" dur="500" fill="hold"/>
                                        <p:tgtEl>
                                          <p:spTgt spid="36868">
                                            <p:txEl>
                                              <p:pRg st="0" end="0"/>
                                            </p:txEl>
                                          </p:spTgt>
                                        </p:tgtEl>
                                        <p:attrNameLst>
                                          <p:attrName>stroke.color</p:attrName>
                                        </p:attrNameLst>
                                      </p:cBhvr>
                                      <p:by>
                                        <p:hsl h="7200000" s="0" l="0"/>
                                      </p:by>
                                    </p:animClr>
                                    <p:set>
                                      <p:cBhvr>
                                        <p:cTn id="9" dur="500" fill="hold"/>
                                        <p:tgtEl>
                                          <p:spTgt spid="3686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6"/>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5A231B5F-F13A-46C9-B0B8-FED165FBE6FE}" type="slidenum">
              <a:rPr lang="en-US" altLang="en-US" sz="1300"/>
              <a:pPr/>
              <a:t>77</a:t>
            </a:fld>
            <a:endParaRPr lang="en-US" altLang="en-US" sz="1300"/>
          </a:p>
        </p:txBody>
      </p:sp>
      <p:sp>
        <p:nvSpPr>
          <p:cNvPr id="37891" name="Rectangle 2"/>
          <p:cNvSpPr>
            <a:spLocks noGrp="1" noChangeArrowheads="1"/>
          </p:cNvSpPr>
          <p:nvPr>
            <p:ph type="title"/>
          </p:nvPr>
        </p:nvSpPr>
        <p:spPr/>
        <p:txBody>
          <a:bodyPr/>
          <a:lstStyle/>
          <a:p>
            <a:r>
              <a:rPr lang="en-US" altLang="en-US" smtClean="0"/>
              <a:t>Minerals - Ores</a:t>
            </a:r>
          </a:p>
        </p:txBody>
      </p:sp>
      <p:sp>
        <p:nvSpPr>
          <p:cNvPr id="37892" name="Rectangle 3"/>
          <p:cNvSpPr>
            <a:spLocks noGrp="1" noChangeArrowheads="1"/>
          </p:cNvSpPr>
          <p:nvPr>
            <p:ph type="body" sz="half" idx="1"/>
          </p:nvPr>
        </p:nvSpPr>
        <p:spPr>
          <a:xfrm>
            <a:off x="457200" y="984251"/>
            <a:ext cx="9224965" cy="5873749"/>
          </a:xfrm>
        </p:spPr>
        <p:txBody>
          <a:bodyPr/>
          <a:lstStyle/>
          <a:p>
            <a:r>
              <a:rPr lang="en-US" altLang="en-US" sz="2500" dirty="0"/>
              <a:t>Natural substances that comprise rocks</a:t>
            </a:r>
          </a:p>
          <a:p>
            <a:r>
              <a:rPr lang="en-US" altLang="en-US" sz="2500" dirty="0"/>
              <a:t>Types</a:t>
            </a:r>
          </a:p>
          <a:p>
            <a:pPr lvl="1"/>
            <a:r>
              <a:rPr lang="en-US" altLang="en-US" sz="2200" dirty="0" err="1"/>
              <a:t>Sima</a:t>
            </a:r>
            <a:endParaRPr lang="en-US" altLang="en-US" sz="2200" dirty="0"/>
          </a:p>
          <a:p>
            <a:pPr lvl="2"/>
            <a:r>
              <a:rPr lang="en-US" altLang="en-US" sz="2000" dirty="0"/>
              <a:t>Denser rocks = silicon, magnesium, iron minerals</a:t>
            </a:r>
          </a:p>
          <a:p>
            <a:pPr lvl="1"/>
            <a:r>
              <a:rPr lang="en-US" altLang="en-US" sz="2200" dirty="0" err="1"/>
              <a:t>Sial</a:t>
            </a:r>
            <a:endParaRPr lang="en-US" altLang="en-US" sz="2200" dirty="0"/>
          </a:p>
          <a:p>
            <a:pPr lvl="2"/>
            <a:r>
              <a:rPr lang="en-US" altLang="en-US" sz="2000" dirty="0"/>
              <a:t>Less dense</a:t>
            </a:r>
          </a:p>
          <a:p>
            <a:pPr lvl="2"/>
            <a:r>
              <a:rPr lang="en-US" altLang="en-US" sz="2000" dirty="0"/>
              <a:t>Silicon and aluminum</a:t>
            </a:r>
          </a:p>
          <a:p>
            <a:r>
              <a:rPr lang="en-US" altLang="en-US" sz="2500" dirty="0"/>
              <a:t>Distribution</a:t>
            </a:r>
          </a:p>
          <a:p>
            <a:pPr lvl="1"/>
            <a:r>
              <a:rPr lang="en-US" altLang="en-US" sz="2200" dirty="0"/>
              <a:t>Crustal movement </a:t>
            </a:r>
          </a:p>
          <a:p>
            <a:pPr lvl="1"/>
            <a:r>
              <a:rPr lang="en-US" altLang="en-US" sz="2200" dirty="0"/>
              <a:t>Continental shields</a:t>
            </a:r>
          </a:p>
          <a:p>
            <a:pPr lvl="2"/>
            <a:r>
              <a:rPr lang="en-US" altLang="en-US" sz="2000" dirty="0"/>
              <a:t>Mining districts – where concentrations in ore are above average</a:t>
            </a:r>
            <a:r>
              <a:rPr lang="en-US" altLang="en-US" sz="1800" dirty="0" smtClean="0"/>
              <a:t>.</a:t>
            </a:r>
            <a:endParaRPr lang="en-US" altLang="en-US" sz="1800" dirty="0"/>
          </a:p>
          <a:p>
            <a:r>
              <a:rPr lang="en-US" altLang="en-US" sz="2500" dirty="0" smtClean="0"/>
              <a:t>Accessibility </a:t>
            </a:r>
          </a:p>
          <a:p>
            <a:pPr lvl="1"/>
            <a:r>
              <a:rPr lang="en-US" altLang="en-US" sz="2100" dirty="0" smtClean="0"/>
              <a:t>Folding, weathering, erosion, deposition</a:t>
            </a:r>
            <a:endParaRPr lang="en-US" altLang="en-US" sz="2100" dirty="0"/>
          </a:p>
        </p:txBody>
      </p:sp>
      <p:pic>
        <p:nvPicPr>
          <p:cNvPr id="37893" name="Picture 4" descr="copper or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753600" y="0"/>
            <a:ext cx="2438400" cy="1831975"/>
          </a:xfr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descr="03_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77218"/>
            <a:ext cx="10204507" cy="578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p:cNvSpPr txBox="1">
            <a:spLocks noChangeArrowheads="1"/>
          </p:cNvSpPr>
          <p:nvPr/>
        </p:nvSpPr>
        <p:spPr bwMode="auto">
          <a:xfrm>
            <a:off x="0" y="0"/>
            <a:ext cx="11201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20000"/>
              </a:spcBef>
            </a:pPr>
            <a:r>
              <a:rPr lang="en-US" altLang="en-US" sz="3200" dirty="0">
                <a:latin typeface="Times New Roman" panose="02020603050405020304" pitchFamily="18" charset="0"/>
              </a:rPr>
              <a:t>Shields are the </a:t>
            </a:r>
            <a:r>
              <a:rPr lang="en-US" altLang="en-US" sz="3200" b="1" dirty="0">
                <a:solidFill>
                  <a:srgbClr val="FF0000"/>
                </a:solidFill>
                <a:latin typeface="Times New Roman" panose="02020603050405020304" pitchFamily="18" charset="0"/>
              </a:rPr>
              <a:t>anchors</a:t>
            </a:r>
            <a:r>
              <a:rPr lang="en-US" altLang="en-US" sz="3200" dirty="0">
                <a:latin typeface="Times New Roman" panose="02020603050405020304" pitchFamily="18" charset="0"/>
              </a:rPr>
              <a:t> of continents, being composed of the oldest rock formations.  These often contain good mineral deposits.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7261B53-408B-4ED5-BB89-8567FBD83CDB}" type="slidenum">
              <a:rPr lang="en-US" altLang="en-US" sz="1300"/>
              <a:pPr/>
              <a:t>79</a:t>
            </a:fld>
            <a:endParaRPr lang="en-US" altLang="en-US" sz="1300"/>
          </a:p>
        </p:txBody>
      </p:sp>
      <p:sp>
        <p:nvSpPr>
          <p:cNvPr id="39939" name="Rectangle 2"/>
          <p:cNvSpPr>
            <a:spLocks noGrp="1" noChangeArrowheads="1"/>
          </p:cNvSpPr>
          <p:nvPr>
            <p:ph type="title"/>
          </p:nvPr>
        </p:nvSpPr>
        <p:spPr/>
        <p:txBody>
          <a:bodyPr/>
          <a:lstStyle/>
          <a:p>
            <a:r>
              <a:rPr lang="en-US" altLang="en-US" smtClean="0"/>
              <a:t>Faults</a:t>
            </a:r>
          </a:p>
        </p:txBody>
      </p:sp>
      <p:sp>
        <p:nvSpPr>
          <p:cNvPr id="39940" name="Rectangle 3"/>
          <p:cNvSpPr>
            <a:spLocks noGrp="1" noChangeArrowheads="1"/>
          </p:cNvSpPr>
          <p:nvPr>
            <p:ph type="body" idx="1"/>
          </p:nvPr>
        </p:nvSpPr>
        <p:spPr>
          <a:xfrm>
            <a:off x="533401" y="984251"/>
            <a:ext cx="9953626" cy="5873749"/>
          </a:xfrm>
        </p:spPr>
        <p:txBody>
          <a:bodyPr/>
          <a:lstStyle/>
          <a:p>
            <a:r>
              <a:rPr lang="en-US" altLang="en-US" dirty="0" smtClean="0"/>
              <a:t>Fractures in Earth’s crust from stress</a:t>
            </a:r>
          </a:p>
          <a:p>
            <a:r>
              <a:rPr lang="en-US" altLang="en-US" dirty="0" smtClean="0"/>
              <a:t>Types</a:t>
            </a:r>
          </a:p>
          <a:p>
            <a:pPr lvl="1"/>
            <a:r>
              <a:rPr lang="en-US" altLang="en-US" dirty="0" smtClean="0"/>
              <a:t>Normal</a:t>
            </a:r>
          </a:p>
          <a:p>
            <a:pPr lvl="2"/>
            <a:r>
              <a:rPr lang="en-US" altLang="en-US" sz="2400" dirty="0"/>
              <a:t>Divergent plate boundary</a:t>
            </a:r>
          </a:p>
          <a:p>
            <a:pPr lvl="2"/>
            <a:r>
              <a:rPr lang="en-US" altLang="en-US" sz="2400" dirty="0"/>
              <a:t>Stretching </a:t>
            </a:r>
          </a:p>
          <a:p>
            <a:pPr lvl="1"/>
            <a:r>
              <a:rPr lang="en-US" altLang="en-US" dirty="0" smtClean="0"/>
              <a:t>Reverse</a:t>
            </a:r>
          </a:p>
          <a:p>
            <a:pPr lvl="2"/>
            <a:r>
              <a:rPr lang="en-US" altLang="en-US" sz="2400" dirty="0"/>
              <a:t>Convergent plate boundary</a:t>
            </a:r>
          </a:p>
          <a:p>
            <a:pPr lvl="2"/>
            <a:r>
              <a:rPr lang="en-US" altLang="en-US" sz="2400" dirty="0"/>
              <a:t>Compressed rock</a:t>
            </a:r>
          </a:p>
          <a:p>
            <a:pPr lvl="2"/>
            <a:r>
              <a:rPr lang="en-US" altLang="en-US" sz="2400" dirty="0"/>
              <a:t>Appalachian Mountains, Wasatch Range, Himalayas</a:t>
            </a:r>
          </a:p>
          <a:p>
            <a:pPr lvl="1"/>
            <a:r>
              <a:rPr lang="en-US" altLang="en-US" dirty="0" smtClean="0"/>
              <a:t>Thrust</a:t>
            </a:r>
          </a:p>
          <a:p>
            <a:pPr lvl="2"/>
            <a:r>
              <a:rPr lang="en-US" altLang="en-US" sz="2400" dirty="0"/>
              <a:t>Horizontal movement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87F46990-353D-4407-A085-53680DE4C5F3}" type="slidenum">
              <a:rPr lang="en-US" altLang="en-US" sz="1300"/>
              <a:pPr/>
              <a:t>8</a:t>
            </a:fld>
            <a:endParaRPr lang="en-US" altLang="en-US" sz="1300"/>
          </a:p>
        </p:txBody>
      </p:sp>
      <p:sp>
        <p:nvSpPr>
          <p:cNvPr id="9219" name="Rectangle 2"/>
          <p:cNvSpPr>
            <a:spLocks noGrp="1" noChangeArrowheads="1"/>
          </p:cNvSpPr>
          <p:nvPr>
            <p:ph type="title"/>
          </p:nvPr>
        </p:nvSpPr>
        <p:spPr/>
        <p:txBody>
          <a:bodyPr/>
          <a:lstStyle/>
          <a:p>
            <a:r>
              <a:rPr lang="en-US" altLang="en-US" smtClean="0"/>
              <a:t>Plate Tectonics</a:t>
            </a:r>
          </a:p>
        </p:txBody>
      </p:sp>
      <p:sp>
        <p:nvSpPr>
          <p:cNvPr id="9220" name="Rectangle 3"/>
          <p:cNvSpPr>
            <a:spLocks noGrp="1" noChangeArrowheads="1"/>
          </p:cNvSpPr>
          <p:nvPr>
            <p:ph type="body" idx="1"/>
          </p:nvPr>
        </p:nvSpPr>
        <p:spPr>
          <a:xfrm>
            <a:off x="254000" y="1143000"/>
            <a:ext cx="11713633" cy="4864100"/>
          </a:xfrm>
        </p:spPr>
        <p:txBody>
          <a:bodyPr/>
          <a:lstStyle/>
          <a:p>
            <a:r>
              <a:rPr lang="en-US" altLang="en-US" dirty="0" smtClean="0"/>
              <a:t>Fixed Earth Theory (my high school textbooks)</a:t>
            </a:r>
          </a:p>
          <a:p>
            <a:pPr lvl="1"/>
            <a:r>
              <a:rPr lang="en-US" altLang="en-US" dirty="0" smtClean="0"/>
              <a:t>Continents and oceans fixed in place</a:t>
            </a:r>
          </a:p>
          <a:p>
            <a:endParaRPr lang="en-US" altLang="en-US" dirty="0" smtClean="0"/>
          </a:p>
          <a:p>
            <a:r>
              <a:rPr lang="en-US" altLang="en-US" dirty="0" smtClean="0"/>
              <a:t>Pangaea Hypothesis (generally not accepted by geologists at the time)</a:t>
            </a:r>
          </a:p>
          <a:p>
            <a:pPr lvl="1"/>
            <a:r>
              <a:rPr lang="en-US" altLang="en-US" dirty="0" smtClean="0"/>
              <a:t>Supercontinent </a:t>
            </a:r>
          </a:p>
          <a:p>
            <a:pPr lvl="1"/>
            <a:r>
              <a:rPr lang="en-US" altLang="en-US" dirty="0" smtClean="0"/>
              <a:t>Alfred Wegener, 1900s</a:t>
            </a:r>
          </a:p>
          <a:p>
            <a:endParaRPr lang="en-US" altLang="en-US" dirty="0" smtClean="0"/>
          </a:p>
          <a:p>
            <a:r>
              <a:rPr lang="en-US" altLang="en-US" dirty="0" smtClean="0"/>
              <a:t>1960s = Plate Tectonics Theory (new data seemed to validate Wegener’s hypothesis)</a:t>
            </a:r>
          </a:p>
          <a:p>
            <a:pPr>
              <a:buFontTx/>
              <a:buNone/>
            </a:pPr>
            <a:endParaRPr lang="en-US" altLang="en-US" dirty="0" smtClean="0"/>
          </a:p>
          <a:p>
            <a:pPr lvl="1">
              <a:buFontTx/>
              <a:buNone/>
            </a:pPr>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750"/>
                                  </p:stCondLst>
                                  <p:childTnLst>
                                    <p:set>
                                      <p:cBhvr>
                                        <p:cTn id="6" dur="1" fill="hold">
                                          <p:stCondLst>
                                            <p:cond delay="0"/>
                                          </p:stCondLst>
                                        </p:cTn>
                                        <p:tgtEl>
                                          <p:spTgt spid="9220">
                                            <p:txEl>
                                              <p:pRg st="0" end="0"/>
                                            </p:txEl>
                                          </p:spTgt>
                                        </p:tgtEl>
                                        <p:attrNameLst>
                                          <p:attrName>style.visibility</p:attrName>
                                        </p:attrNameLst>
                                      </p:cBhvr>
                                      <p:to>
                                        <p:strVal val="visible"/>
                                      </p:to>
                                    </p:set>
                                    <p:anim calcmode="lin" valueType="num">
                                      <p:cBhvr additive="base">
                                        <p:cTn id="7" dur="225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8" dur="2250" fill="hold"/>
                                        <p:tgtEl>
                                          <p:spTgt spid="922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9220">
                                            <p:txEl>
                                              <p:pRg st="1" end="1"/>
                                            </p:txEl>
                                          </p:spTgt>
                                        </p:tgtEl>
                                        <p:attrNameLst>
                                          <p:attrName>style.visibility</p:attrName>
                                        </p:attrNameLst>
                                      </p:cBhvr>
                                      <p:to>
                                        <p:strVal val="visible"/>
                                      </p:to>
                                    </p:set>
                                    <p:anim calcmode="lin" valueType="num">
                                      <p:cBhvr additive="base">
                                        <p:cTn id="11" dur="225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12" dur="2250" fill="hold"/>
                                        <p:tgtEl>
                                          <p:spTgt spid="922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750"/>
                                  </p:stCondLst>
                                  <p:childTnLst>
                                    <p:set>
                                      <p:cBhvr>
                                        <p:cTn id="14" dur="1" fill="hold">
                                          <p:stCondLst>
                                            <p:cond delay="0"/>
                                          </p:stCondLst>
                                        </p:cTn>
                                        <p:tgtEl>
                                          <p:spTgt spid="9220">
                                            <p:txEl>
                                              <p:pRg st="3" end="3"/>
                                            </p:txEl>
                                          </p:spTgt>
                                        </p:tgtEl>
                                        <p:attrNameLst>
                                          <p:attrName>style.visibility</p:attrName>
                                        </p:attrNameLst>
                                      </p:cBhvr>
                                      <p:to>
                                        <p:strVal val="visible"/>
                                      </p:to>
                                    </p:set>
                                    <p:anim calcmode="lin" valueType="num">
                                      <p:cBhvr additive="base">
                                        <p:cTn id="15" dur="2250" fill="hold"/>
                                        <p:tgtEl>
                                          <p:spTgt spid="9220">
                                            <p:txEl>
                                              <p:pRg st="3" end="3"/>
                                            </p:txEl>
                                          </p:spTgt>
                                        </p:tgtEl>
                                        <p:attrNameLst>
                                          <p:attrName>ppt_x</p:attrName>
                                        </p:attrNameLst>
                                      </p:cBhvr>
                                      <p:tavLst>
                                        <p:tav tm="0">
                                          <p:val>
                                            <p:strVal val="#ppt_x"/>
                                          </p:val>
                                        </p:tav>
                                        <p:tav tm="100000">
                                          <p:val>
                                            <p:strVal val="#ppt_x"/>
                                          </p:val>
                                        </p:tav>
                                      </p:tavLst>
                                    </p:anim>
                                    <p:anim calcmode="lin" valueType="num">
                                      <p:cBhvr additive="base">
                                        <p:cTn id="16" dur="2250" fill="hold"/>
                                        <p:tgtEl>
                                          <p:spTgt spid="9220">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9220">
                                            <p:txEl>
                                              <p:pRg st="4" end="4"/>
                                            </p:txEl>
                                          </p:spTgt>
                                        </p:tgtEl>
                                        <p:attrNameLst>
                                          <p:attrName>style.visibility</p:attrName>
                                        </p:attrNameLst>
                                      </p:cBhvr>
                                      <p:to>
                                        <p:strVal val="visible"/>
                                      </p:to>
                                    </p:set>
                                    <p:anim calcmode="lin" valueType="num">
                                      <p:cBhvr additive="base">
                                        <p:cTn id="19" dur="2250" fill="hold"/>
                                        <p:tgtEl>
                                          <p:spTgt spid="9220">
                                            <p:txEl>
                                              <p:pRg st="4" end="4"/>
                                            </p:txEl>
                                          </p:spTgt>
                                        </p:tgtEl>
                                        <p:attrNameLst>
                                          <p:attrName>ppt_x</p:attrName>
                                        </p:attrNameLst>
                                      </p:cBhvr>
                                      <p:tavLst>
                                        <p:tav tm="0">
                                          <p:val>
                                            <p:strVal val="#ppt_x"/>
                                          </p:val>
                                        </p:tav>
                                        <p:tav tm="100000">
                                          <p:val>
                                            <p:strVal val="#ppt_x"/>
                                          </p:val>
                                        </p:tav>
                                      </p:tavLst>
                                    </p:anim>
                                    <p:anim calcmode="lin" valueType="num">
                                      <p:cBhvr additive="base">
                                        <p:cTn id="20" dur="2250" fill="hold"/>
                                        <p:tgtEl>
                                          <p:spTgt spid="9220">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750"/>
                                  </p:stCondLst>
                                  <p:childTnLst>
                                    <p:set>
                                      <p:cBhvr>
                                        <p:cTn id="22" dur="1" fill="hold">
                                          <p:stCondLst>
                                            <p:cond delay="0"/>
                                          </p:stCondLst>
                                        </p:cTn>
                                        <p:tgtEl>
                                          <p:spTgt spid="9220">
                                            <p:txEl>
                                              <p:pRg st="5" end="5"/>
                                            </p:txEl>
                                          </p:spTgt>
                                        </p:tgtEl>
                                        <p:attrNameLst>
                                          <p:attrName>style.visibility</p:attrName>
                                        </p:attrNameLst>
                                      </p:cBhvr>
                                      <p:to>
                                        <p:strVal val="visible"/>
                                      </p:to>
                                    </p:set>
                                    <p:anim calcmode="lin" valueType="num">
                                      <p:cBhvr additive="base">
                                        <p:cTn id="23" dur="2250" fill="hold"/>
                                        <p:tgtEl>
                                          <p:spTgt spid="9220">
                                            <p:txEl>
                                              <p:pRg st="5" end="5"/>
                                            </p:txEl>
                                          </p:spTgt>
                                        </p:tgtEl>
                                        <p:attrNameLst>
                                          <p:attrName>ppt_x</p:attrName>
                                        </p:attrNameLst>
                                      </p:cBhvr>
                                      <p:tavLst>
                                        <p:tav tm="0">
                                          <p:val>
                                            <p:strVal val="#ppt_x"/>
                                          </p:val>
                                        </p:tav>
                                        <p:tav tm="100000">
                                          <p:val>
                                            <p:strVal val="#ppt_x"/>
                                          </p:val>
                                        </p:tav>
                                      </p:tavLst>
                                    </p:anim>
                                    <p:anim calcmode="lin" valueType="num">
                                      <p:cBhvr additive="base">
                                        <p:cTn id="24" dur="2250" fill="hold"/>
                                        <p:tgtEl>
                                          <p:spTgt spid="9220">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750"/>
                                  </p:stCondLst>
                                  <p:childTnLst>
                                    <p:set>
                                      <p:cBhvr>
                                        <p:cTn id="26" dur="1" fill="hold">
                                          <p:stCondLst>
                                            <p:cond delay="0"/>
                                          </p:stCondLst>
                                        </p:cTn>
                                        <p:tgtEl>
                                          <p:spTgt spid="9220">
                                            <p:txEl>
                                              <p:pRg st="7" end="7"/>
                                            </p:txEl>
                                          </p:spTgt>
                                        </p:tgtEl>
                                        <p:attrNameLst>
                                          <p:attrName>style.visibility</p:attrName>
                                        </p:attrNameLst>
                                      </p:cBhvr>
                                      <p:to>
                                        <p:strVal val="visible"/>
                                      </p:to>
                                    </p:set>
                                    <p:anim calcmode="lin" valueType="num">
                                      <p:cBhvr additive="base">
                                        <p:cTn id="27" dur="2250" fill="hold"/>
                                        <p:tgtEl>
                                          <p:spTgt spid="9220">
                                            <p:txEl>
                                              <p:pRg st="7" end="7"/>
                                            </p:txEl>
                                          </p:spTgt>
                                        </p:tgtEl>
                                        <p:attrNameLst>
                                          <p:attrName>ppt_x</p:attrName>
                                        </p:attrNameLst>
                                      </p:cBhvr>
                                      <p:tavLst>
                                        <p:tav tm="0">
                                          <p:val>
                                            <p:strVal val="#ppt_x"/>
                                          </p:val>
                                        </p:tav>
                                        <p:tav tm="100000">
                                          <p:val>
                                            <p:strVal val="#ppt_x"/>
                                          </p:val>
                                        </p:tav>
                                      </p:tavLst>
                                    </p:anim>
                                    <p:anim calcmode="lin" valueType="num">
                                      <p:cBhvr additive="base">
                                        <p:cTn id="28" dur="2250" fill="hold"/>
                                        <p:tgtEl>
                                          <p:spTgt spid="922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descr="03_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876259"/>
            <a:ext cx="5184776" cy="598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03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76" y="838508"/>
            <a:ext cx="5208058" cy="601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4"/>
          <p:cNvSpPr txBox="1">
            <a:spLocks noChangeArrowheads="1"/>
          </p:cNvSpPr>
          <p:nvPr/>
        </p:nvSpPr>
        <p:spPr bwMode="auto">
          <a:xfrm>
            <a:off x="838200" y="6172200"/>
            <a:ext cx="6470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20000"/>
              </a:spcBef>
            </a:pPr>
            <a:r>
              <a:rPr lang="en-US" altLang="en-US" sz="2400" dirty="0">
                <a:latin typeface="Times New Roman" panose="02020603050405020304" pitchFamily="18" charset="0"/>
              </a:rPr>
              <a:t>Normal Fault                                       Reverse Fault</a:t>
            </a:r>
          </a:p>
        </p:txBody>
      </p:sp>
      <p:sp>
        <p:nvSpPr>
          <p:cNvPr id="40965" name="Rectangle 5"/>
          <p:cNvSpPr>
            <a:spLocks noGrp="1" noChangeArrowheads="1"/>
          </p:cNvSpPr>
          <p:nvPr>
            <p:ph type="title"/>
          </p:nvPr>
        </p:nvSpPr>
        <p:spPr/>
        <p:txBody>
          <a:bodyPr/>
          <a:lstStyle/>
          <a:p>
            <a:r>
              <a:rPr lang="en-US" altLang="en-US" smtClean="0"/>
              <a:t>Normal &amp; Reverse Faults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6"/>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079F33C1-44DA-4C07-A7B9-81FADF907AD9}" type="slidenum">
              <a:rPr lang="en-US" altLang="en-US" sz="1300"/>
              <a:pPr/>
              <a:t>81</a:t>
            </a:fld>
            <a:endParaRPr lang="en-US" altLang="en-US" sz="1300"/>
          </a:p>
        </p:txBody>
      </p:sp>
      <p:sp>
        <p:nvSpPr>
          <p:cNvPr id="41987" name="Rectangle 2"/>
          <p:cNvSpPr>
            <a:spLocks noGrp="1" noChangeArrowheads="1"/>
          </p:cNvSpPr>
          <p:nvPr>
            <p:ph type="title"/>
          </p:nvPr>
        </p:nvSpPr>
        <p:spPr>
          <a:xfrm>
            <a:off x="1524000" y="0"/>
            <a:ext cx="7543800" cy="1233488"/>
          </a:xfrm>
        </p:spPr>
        <p:txBody>
          <a:bodyPr/>
          <a:lstStyle/>
          <a:p>
            <a:pPr algn="ctr"/>
            <a:r>
              <a:rPr lang="en-US" altLang="en-US" sz="4000" b="0">
                <a:solidFill>
                  <a:srgbClr val="800000"/>
                </a:solidFill>
                <a:latin typeface="STOMP_ZackMan" pitchFamily="2" charset="0"/>
              </a:rPr>
              <a:t>Types of Faults – seismic activity</a:t>
            </a:r>
          </a:p>
        </p:txBody>
      </p:sp>
      <p:sp>
        <p:nvSpPr>
          <p:cNvPr id="41988" name="Rectangle 3"/>
          <p:cNvSpPr>
            <a:spLocks noGrp="1" noChangeArrowheads="1"/>
          </p:cNvSpPr>
          <p:nvPr>
            <p:ph type="body" sz="half" idx="1"/>
          </p:nvPr>
        </p:nvSpPr>
        <p:spPr>
          <a:xfrm>
            <a:off x="4114800" y="1447800"/>
            <a:ext cx="3200400" cy="5257800"/>
          </a:xfrm>
        </p:spPr>
        <p:txBody>
          <a:bodyPr/>
          <a:lstStyle/>
          <a:p>
            <a:r>
              <a:rPr lang="en-US" altLang="en-US" sz="2500"/>
              <a:t>Normal fault</a:t>
            </a:r>
          </a:p>
          <a:p>
            <a:endParaRPr lang="en-US" altLang="en-US" sz="2500"/>
          </a:p>
          <a:p>
            <a:endParaRPr lang="en-US" altLang="en-US" sz="2500"/>
          </a:p>
          <a:p>
            <a:endParaRPr lang="en-US" altLang="en-US" sz="2500"/>
          </a:p>
          <a:p>
            <a:endParaRPr lang="en-US" altLang="en-US" sz="2500"/>
          </a:p>
          <a:p>
            <a:r>
              <a:rPr lang="en-US" altLang="en-US" sz="2500"/>
              <a:t>Reverse fault</a:t>
            </a:r>
          </a:p>
          <a:p>
            <a:endParaRPr lang="en-US" altLang="en-US" sz="2500"/>
          </a:p>
          <a:p>
            <a:endParaRPr lang="en-US" altLang="en-US" sz="2500"/>
          </a:p>
          <a:p>
            <a:r>
              <a:rPr lang="en-US" altLang="en-US" sz="2500"/>
              <a:t>Left slip fault</a:t>
            </a:r>
          </a:p>
          <a:p>
            <a:endParaRPr lang="en-US" altLang="en-US" sz="2500"/>
          </a:p>
          <a:p>
            <a:r>
              <a:rPr lang="en-US" altLang="en-US" sz="2500"/>
              <a:t>Right slip fault</a:t>
            </a:r>
          </a:p>
        </p:txBody>
      </p:sp>
      <p:pic>
        <p:nvPicPr>
          <p:cNvPr id="41989" name="Picture 4" descr="anim_normflt1 faul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00214" y="1214440"/>
            <a:ext cx="1703388"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5" descr="anim_revflt1 faul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89102" y="2784477"/>
            <a:ext cx="1577975"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6" descr="anim_leftslip faul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06527" y="4468814"/>
            <a:ext cx="189706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7" descr="anim_rightslip faul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56556" y="5619753"/>
            <a:ext cx="189706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8" descr="quake_anim"/>
          <p:cNvPicPr>
            <a:picLocks noGrp="1" noChangeAspect="1" noChangeArrowheads="1" noCrop="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8305801" y="3581400"/>
            <a:ext cx="1998663" cy="2209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8229600" y="1828800"/>
            <a:ext cx="3352800" cy="1323439"/>
          </a:xfrm>
          <a:prstGeom prst="rect">
            <a:avLst/>
          </a:prstGeom>
          <a:noFill/>
        </p:spPr>
        <p:txBody>
          <a:bodyPr wrap="square" rtlCol="0">
            <a:spAutoFit/>
          </a:bodyPr>
          <a:lstStyle/>
          <a:p>
            <a:r>
              <a:rPr lang="en-US" sz="2000" b="1" dirty="0" smtClean="0">
                <a:solidFill>
                  <a:srgbClr val="FF0000"/>
                </a:solidFill>
              </a:rPr>
              <a:t>Movement</a:t>
            </a:r>
            <a:r>
              <a:rPr lang="en-US" sz="2000" b="1" dirty="0" smtClean="0"/>
              <a:t> </a:t>
            </a:r>
            <a:r>
              <a:rPr lang="en-US" sz="2000" b="1" dirty="0" smtClean="0">
                <a:solidFill>
                  <a:srgbClr val="C00000"/>
                </a:solidFill>
              </a:rPr>
              <a:t>on</a:t>
            </a:r>
            <a:r>
              <a:rPr lang="en-US" sz="2000" b="1" dirty="0" smtClean="0"/>
              <a:t> </a:t>
            </a:r>
            <a:r>
              <a:rPr lang="en-US" sz="2000" b="1" dirty="0" smtClean="0">
                <a:solidFill>
                  <a:srgbClr val="FF0000"/>
                </a:solidFill>
              </a:rPr>
              <a:t>a</a:t>
            </a:r>
            <a:r>
              <a:rPr lang="en-US" sz="2000" b="1" dirty="0" smtClean="0"/>
              <a:t> </a:t>
            </a:r>
            <a:r>
              <a:rPr lang="en-US" sz="2000" b="1" dirty="0" smtClean="0">
                <a:solidFill>
                  <a:srgbClr val="C00000"/>
                </a:solidFill>
              </a:rPr>
              <a:t>fault</a:t>
            </a:r>
            <a:r>
              <a:rPr lang="en-US" sz="2000" b="1" dirty="0" smtClean="0"/>
              <a:t> </a:t>
            </a:r>
            <a:r>
              <a:rPr lang="en-US" sz="2000" b="1" dirty="0" smtClean="0">
                <a:solidFill>
                  <a:srgbClr val="FF0000"/>
                </a:solidFill>
              </a:rPr>
              <a:t>results</a:t>
            </a:r>
            <a:r>
              <a:rPr lang="en-US" sz="2000" b="1" dirty="0" smtClean="0"/>
              <a:t> </a:t>
            </a:r>
            <a:r>
              <a:rPr lang="en-US" sz="2000" b="1" dirty="0" smtClean="0">
                <a:solidFill>
                  <a:srgbClr val="C00000"/>
                </a:solidFill>
              </a:rPr>
              <a:t>in</a:t>
            </a:r>
            <a:r>
              <a:rPr lang="en-US" sz="2000" b="1" dirty="0" smtClean="0"/>
              <a:t> </a:t>
            </a:r>
            <a:r>
              <a:rPr lang="en-US" sz="2000" b="1" dirty="0" smtClean="0">
                <a:solidFill>
                  <a:srgbClr val="FF0000"/>
                </a:solidFill>
              </a:rPr>
              <a:t>from</a:t>
            </a:r>
            <a:r>
              <a:rPr lang="en-US" sz="2000" b="1" dirty="0" smtClean="0"/>
              <a:t> </a:t>
            </a:r>
            <a:r>
              <a:rPr lang="en-US" sz="2000" b="1" dirty="0" smtClean="0">
                <a:solidFill>
                  <a:srgbClr val="C00000"/>
                </a:solidFill>
              </a:rPr>
              <a:t>minor</a:t>
            </a:r>
            <a:r>
              <a:rPr lang="en-US" sz="2000" b="1" dirty="0" smtClean="0"/>
              <a:t> </a:t>
            </a:r>
            <a:r>
              <a:rPr lang="en-US" sz="2000" b="1" dirty="0" smtClean="0">
                <a:solidFill>
                  <a:srgbClr val="FF0000"/>
                </a:solidFill>
              </a:rPr>
              <a:t>tremors</a:t>
            </a:r>
            <a:r>
              <a:rPr lang="en-US" sz="2000" b="1" dirty="0" smtClean="0"/>
              <a:t> </a:t>
            </a:r>
            <a:r>
              <a:rPr lang="en-US" sz="2000" b="1" dirty="0" smtClean="0">
                <a:solidFill>
                  <a:srgbClr val="C00000"/>
                </a:solidFill>
              </a:rPr>
              <a:t>to</a:t>
            </a:r>
            <a:r>
              <a:rPr lang="en-US" sz="2000" b="1" dirty="0" smtClean="0"/>
              <a:t> </a:t>
            </a:r>
            <a:r>
              <a:rPr lang="en-US" sz="2000" b="1" dirty="0" smtClean="0">
                <a:solidFill>
                  <a:srgbClr val="FF0000"/>
                </a:solidFill>
              </a:rPr>
              <a:t>major</a:t>
            </a:r>
            <a:r>
              <a:rPr lang="en-US" sz="2000" b="1" dirty="0" smtClean="0"/>
              <a:t> </a:t>
            </a:r>
            <a:r>
              <a:rPr lang="en-US" sz="2000" b="1" dirty="0" smtClean="0">
                <a:solidFill>
                  <a:srgbClr val="C00000"/>
                </a:solidFill>
              </a:rPr>
              <a:t>earthquakes</a:t>
            </a:r>
            <a:r>
              <a:rPr lang="en-US" sz="2000" b="1" dirty="0" smtClean="0"/>
              <a:t>.</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FEEBD90B-0E72-4C3F-82E3-606A3323781D}" type="slidenum">
              <a:rPr lang="en-US" altLang="en-US" sz="1300"/>
              <a:pPr/>
              <a:t>82</a:t>
            </a:fld>
            <a:endParaRPr lang="en-US" altLang="en-US" sz="1300"/>
          </a:p>
        </p:txBody>
      </p:sp>
      <p:sp>
        <p:nvSpPr>
          <p:cNvPr id="43011" name="Rectangle 2"/>
          <p:cNvSpPr>
            <a:spLocks noGrp="1" noChangeArrowheads="1"/>
          </p:cNvSpPr>
          <p:nvPr>
            <p:ph type="title"/>
          </p:nvPr>
        </p:nvSpPr>
        <p:spPr>
          <a:xfrm>
            <a:off x="-1" y="0"/>
            <a:ext cx="11967633" cy="685800"/>
          </a:xfrm>
        </p:spPr>
        <p:txBody>
          <a:bodyPr/>
          <a:lstStyle/>
          <a:p>
            <a:r>
              <a:rPr lang="en-US" altLang="en-US" dirty="0" smtClean="0"/>
              <a:t>Earthquakes and Volcanoes can Trigger Tsunamis</a:t>
            </a:r>
          </a:p>
        </p:txBody>
      </p:sp>
      <p:sp>
        <p:nvSpPr>
          <p:cNvPr id="43012" name="Rectangle 3"/>
          <p:cNvSpPr>
            <a:spLocks noGrp="1" noChangeArrowheads="1"/>
          </p:cNvSpPr>
          <p:nvPr>
            <p:ph type="body" idx="1"/>
          </p:nvPr>
        </p:nvSpPr>
        <p:spPr>
          <a:xfrm>
            <a:off x="4114800" y="838200"/>
            <a:ext cx="6418527" cy="1828006"/>
          </a:xfrm>
        </p:spPr>
        <p:txBody>
          <a:bodyPr/>
          <a:lstStyle/>
          <a:p>
            <a:r>
              <a:rPr lang="en-US" altLang="en-US" b="1" dirty="0" smtClean="0">
                <a:solidFill>
                  <a:srgbClr val="FF0000"/>
                </a:solidFill>
              </a:rPr>
              <a:t>Click on the picture on the left to see the video on tsunamis, particularly December 26, 2004.</a:t>
            </a:r>
          </a:p>
        </p:txBody>
      </p:sp>
      <p:pic>
        <p:nvPicPr>
          <p:cNvPr id="43013" name="Picture 4" descr="a07w">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4614"/>
            <a:ext cx="4186238" cy="620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176713" y="2373522"/>
            <a:ext cx="8005762" cy="4484478"/>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AB47F2C0-6E5C-432F-8F62-673668B26367}" type="slidenum">
              <a:rPr lang="en-US" altLang="en-US" sz="1300"/>
              <a:pPr/>
              <a:t>83</a:t>
            </a:fld>
            <a:endParaRPr lang="en-US" altLang="en-US" sz="1300" dirty="0"/>
          </a:p>
        </p:txBody>
      </p:sp>
      <p:sp>
        <p:nvSpPr>
          <p:cNvPr id="44035" name="Rectangle 2"/>
          <p:cNvSpPr>
            <a:spLocks noGrp="1" noChangeArrowheads="1"/>
          </p:cNvSpPr>
          <p:nvPr>
            <p:ph type="title"/>
          </p:nvPr>
        </p:nvSpPr>
        <p:spPr/>
        <p:txBody>
          <a:bodyPr/>
          <a:lstStyle/>
          <a:p>
            <a:r>
              <a:rPr lang="en-US" altLang="en-US" smtClean="0"/>
              <a:t>Rocks &amp; Landforms</a:t>
            </a:r>
          </a:p>
        </p:txBody>
      </p:sp>
      <p:sp>
        <p:nvSpPr>
          <p:cNvPr id="44036" name="Rectangle 3"/>
          <p:cNvSpPr>
            <a:spLocks noGrp="1" noChangeArrowheads="1"/>
          </p:cNvSpPr>
          <p:nvPr>
            <p:ph type="body" idx="1"/>
          </p:nvPr>
        </p:nvSpPr>
        <p:spPr>
          <a:xfrm>
            <a:off x="457200" y="1143000"/>
            <a:ext cx="10210800" cy="4495800"/>
          </a:xfrm>
        </p:spPr>
        <p:txBody>
          <a:bodyPr/>
          <a:lstStyle/>
          <a:p>
            <a:r>
              <a:rPr lang="en-US" altLang="en-US" sz="3300" dirty="0"/>
              <a:t>3 influences</a:t>
            </a:r>
          </a:p>
          <a:p>
            <a:pPr lvl="1"/>
            <a:r>
              <a:rPr lang="en-US" altLang="en-US" sz="2900" dirty="0"/>
              <a:t>Crust movement = Landform creation (endogenic)</a:t>
            </a:r>
          </a:p>
          <a:p>
            <a:pPr lvl="1"/>
            <a:r>
              <a:rPr lang="en-US" altLang="en-US" sz="2900" dirty="0"/>
              <a:t>Rock movement</a:t>
            </a:r>
          </a:p>
          <a:p>
            <a:pPr lvl="2"/>
            <a:r>
              <a:rPr lang="en-US" altLang="en-US" sz="2600" dirty="0"/>
              <a:t>Reactions to crustal stresses</a:t>
            </a:r>
          </a:p>
          <a:p>
            <a:pPr lvl="2"/>
            <a:r>
              <a:rPr lang="en-US" altLang="en-US" sz="2600" dirty="0" smtClean="0"/>
              <a:t>Weak rock </a:t>
            </a:r>
            <a:r>
              <a:rPr lang="en-US" altLang="en-US" sz="2600" dirty="0"/>
              <a:t>(greatly affected by weathering &amp; erosion)</a:t>
            </a:r>
          </a:p>
          <a:p>
            <a:pPr lvl="2"/>
            <a:r>
              <a:rPr lang="en-US" altLang="en-US" sz="2600" dirty="0"/>
              <a:t>Strong </a:t>
            </a:r>
            <a:r>
              <a:rPr lang="en-US" altLang="en-US" sz="2600" dirty="0" smtClean="0"/>
              <a:t>rock (less </a:t>
            </a:r>
            <a:r>
              <a:rPr lang="en-US" altLang="en-US" sz="2600" dirty="0"/>
              <a:t>affected by weathering &amp; erosion)</a:t>
            </a:r>
          </a:p>
          <a:p>
            <a:pPr lvl="1"/>
            <a:r>
              <a:rPr lang="en-US" altLang="en-US" sz="2900" dirty="0"/>
              <a:t>Mineral composition of rocks affects soils</a:t>
            </a:r>
          </a:p>
          <a:p>
            <a:pPr lvl="2"/>
            <a:r>
              <a:rPr lang="en-US" altLang="en-US" sz="2600" dirty="0"/>
              <a:t>Also affects the degree to which it can be weathered and the type of weathering to which it is most susceptible.</a:t>
            </a:r>
          </a:p>
        </p:txBody>
      </p:sp>
      <p:sp>
        <p:nvSpPr>
          <p:cNvPr id="3" name="TextBox 2"/>
          <p:cNvSpPr txBox="1"/>
          <p:nvPr/>
        </p:nvSpPr>
        <p:spPr>
          <a:xfrm>
            <a:off x="533400" y="5901154"/>
            <a:ext cx="10363200"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rPr>
              <a:t>R</a:t>
            </a:r>
            <a:r>
              <a:rPr lang="en-US" sz="4400" b="1" dirty="0" smtClean="0">
                <a:solidFill>
                  <a:srgbClr val="FFC000"/>
                </a:solidFill>
                <a:effectLst>
                  <a:outerShdw blurRad="38100" dist="38100" dir="2700000" algn="tl">
                    <a:srgbClr val="000000">
                      <a:alpha val="43137"/>
                    </a:srgbClr>
                  </a:outerShdw>
                </a:effectLst>
              </a:rPr>
              <a:t>e</a:t>
            </a:r>
            <a:r>
              <a:rPr lang="en-US" sz="4400" b="1" dirty="0" smtClean="0">
                <a:solidFill>
                  <a:srgbClr val="00B0F0"/>
                </a:solidFill>
                <a:effectLst>
                  <a:outerShdw blurRad="38100" dist="38100" dir="2700000" algn="tl">
                    <a:srgbClr val="000000">
                      <a:alpha val="43137"/>
                    </a:srgbClr>
                  </a:outerShdw>
                </a:effectLst>
              </a:rPr>
              <a:t>m</a:t>
            </a:r>
            <a:r>
              <a:rPr lang="en-US" sz="4400" b="1" dirty="0" smtClean="0">
                <a:solidFill>
                  <a:schemeClr val="accent1">
                    <a:lumMod val="60000"/>
                    <a:lumOff val="40000"/>
                  </a:schemeClr>
                </a:solidFill>
                <a:effectLst>
                  <a:outerShdw blurRad="38100" dist="38100" dir="2700000" algn="tl">
                    <a:srgbClr val="000000">
                      <a:alpha val="43137"/>
                    </a:srgbClr>
                  </a:outerShdw>
                </a:effectLst>
              </a:rPr>
              <a:t>e</a:t>
            </a:r>
            <a:r>
              <a:rPr lang="en-US" sz="4400" b="1" dirty="0" smtClean="0">
                <a:solidFill>
                  <a:srgbClr val="7030A0"/>
                </a:solidFill>
                <a:effectLst>
                  <a:outerShdw blurRad="38100" dist="38100" dir="2700000" algn="tl">
                    <a:srgbClr val="000000">
                      <a:alpha val="43137"/>
                    </a:srgbClr>
                  </a:outerShdw>
                </a:effectLst>
              </a:rPr>
              <a:t>m</a:t>
            </a:r>
            <a:r>
              <a:rPr lang="en-US" sz="4400" b="1" dirty="0" smtClean="0">
                <a:solidFill>
                  <a:srgbClr val="FF6699"/>
                </a:solidFill>
                <a:effectLst>
                  <a:outerShdw blurRad="38100" dist="38100" dir="2700000" algn="tl">
                    <a:srgbClr val="000000">
                      <a:alpha val="43137"/>
                    </a:srgbClr>
                  </a:outerShdw>
                </a:effectLst>
              </a:rPr>
              <a:t>b</a:t>
            </a:r>
            <a:r>
              <a:rPr lang="en-US" sz="4400" b="1" dirty="0" smtClean="0">
                <a:solidFill>
                  <a:srgbClr val="00B050"/>
                </a:solidFill>
                <a:effectLst>
                  <a:outerShdw blurRad="38100" dist="38100" dir="2700000" algn="tl">
                    <a:srgbClr val="000000">
                      <a:alpha val="43137"/>
                    </a:srgbClr>
                  </a:outerShdw>
                </a:effectLst>
              </a:rPr>
              <a:t>e</a:t>
            </a:r>
            <a:r>
              <a:rPr lang="en-US" sz="4400" b="1" dirty="0" smtClean="0">
                <a:solidFill>
                  <a:srgbClr val="C00000"/>
                </a:solidFill>
                <a:effectLst>
                  <a:outerShdw blurRad="38100" dist="38100" dir="2700000" algn="tl">
                    <a:srgbClr val="000000">
                      <a:alpha val="43137"/>
                    </a:srgbClr>
                  </a:outerShdw>
                </a:effectLst>
              </a:rPr>
              <a:t>r</a:t>
            </a:r>
            <a:r>
              <a:rPr lang="en-US" sz="4400" b="1" dirty="0" smtClean="0">
                <a:effectLst>
                  <a:outerShdw blurRad="38100" dist="38100" dir="2700000" algn="tl">
                    <a:srgbClr val="000000">
                      <a:alpha val="43137"/>
                    </a:srgbClr>
                  </a:outerShdw>
                </a:effectLst>
              </a:rPr>
              <a:t> </a:t>
            </a:r>
            <a:r>
              <a:rPr lang="en-US" sz="4400" b="1" dirty="0" smtClean="0">
                <a:solidFill>
                  <a:srgbClr val="FF0000"/>
                </a:solidFill>
                <a:effectLst>
                  <a:outerShdw blurRad="38100" dist="38100" dir="2700000" algn="tl">
                    <a:srgbClr val="000000">
                      <a:alpha val="43137"/>
                    </a:srgbClr>
                  </a:outerShdw>
                </a:effectLst>
              </a:rPr>
              <a:t>t</a:t>
            </a:r>
            <a:r>
              <a:rPr lang="en-US" sz="4400" b="1" dirty="0" smtClean="0">
                <a:solidFill>
                  <a:srgbClr val="FFC000"/>
                </a:solidFill>
                <a:effectLst>
                  <a:outerShdw blurRad="38100" dist="38100" dir="2700000" algn="tl">
                    <a:srgbClr val="000000">
                      <a:alpha val="43137"/>
                    </a:srgbClr>
                  </a:outerShdw>
                </a:effectLst>
              </a:rPr>
              <a:t>h</a:t>
            </a:r>
            <a:r>
              <a:rPr lang="en-US" sz="4400" b="1" dirty="0" smtClean="0">
                <a:solidFill>
                  <a:srgbClr val="0070C0"/>
                </a:solidFill>
                <a:effectLst>
                  <a:outerShdw blurRad="38100" dist="38100" dir="2700000" algn="tl">
                    <a:srgbClr val="000000">
                      <a:alpha val="43137"/>
                    </a:srgbClr>
                  </a:outerShdw>
                </a:effectLst>
              </a:rPr>
              <a:t>e</a:t>
            </a:r>
            <a:r>
              <a:rPr lang="en-US" sz="4400" b="1" dirty="0" smtClean="0">
                <a:effectLst>
                  <a:outerShdw blurRad="38100" dist="38100" dir="2700000" algn="tl">
                    <a:srgbClr val="000000">
                      <a:alpha val="43137"/>
                    </a:srgbClr>
                  </a:outerShdw>
                </a:effectLst>
              </a:rPr>
              <a:t> </a:t>
            </a:r>
            <a:r>
              <a:rPr lang="en-US" sz="4400" b="1" dirty="0" smtClean="0">
                <a:solidFill>
                  <a:schemeClr val="accent1">
                    <a:lumMod val="60000"/>
                    <a:lumOff val="40000"/>
                  </a:schemeClr>
                </a:solidFill>
                <a:effectLst>
                  <a:outerShdw blurRad="38100" dist="38100" dir="2700000" algn="tl">
                    <a:srgbClr val="000000">
                      <a:alpha val="43137"/>
                    </a:srgbClr>
                  </a:outerShdw>
                </a:effectLst>
              </a:rPr>
              <a:t>F</a:t>
            </a:r>
            <a:r>
              <a:rPr lang="en-US" sz="4400" b="1" dirty="0" smtClean="0">
                <a:solidFill>
                  <a:schemeClr val="accent6">
                    <a:lumMod val="50000"/>
                  </a:schemeClr>
                </a:solidFill>
                <a:effectLst>
                  <a:outerShdw blurRad="38100" dist="38100" dir="2700000" algn="tl">
                    <a:srgbClr val="000000">
                      <a:alpha val="43137"/>
                    </a:srgbClr>
                  </a:outerShdw>
                </a:effectLst>
              </a:rPr>
              <a:t>o</a:t>
            </a:r>
            <a:r>
              <a:rPr lang="en-US" sz="4400" b="1" dirty="0" smtClean="0">
                <a:solidFill>
                  <a:srgbClr val="FF6699"/>
                </a:solidFill>
                <a:effectLst>
                  <a:outerShdw blurRad="38100" dist="38100" dir="2700000" algn="tl">
                    <a:srgbClr val="000000">
                      <a:alpha val="43137"/>
                    </a:srgbClr>
                  </a:outerShdw>
                </a:effectLst>
              </a:rPr>
              <a:t>u</a:t>
            </a:r>
            <a:r>
              <a:rPr lang="en-US" sz="4400" b="1" dirty="0" smtClean="0">
                <a:solidFill>
                  <a:srgbClr val="00B050"/>
                </a:solidFill>
                <a:effectLst>
                  <a:outerShdw blurRad="38100" dist="38100" dir="2700000" algn="tl">
                    <a:srgbClr val="000000">
                      <a:alpha val="43137"/>
                    </a:srgbClr>
                  </a:outerShdw>
                </a:effectLst>
              </a:rPr>
              <a:t>r</a:t>
            </a:r>
            <a:r>
              <a:rPr lang="en-US" sz="4400" b="1" dirty="0" smtClean="0">
                <a:effectLst>
                  <a:outerShdw blurRad="38100" dist="38100" dir="2700000" algn="tl">
                    <a:srgbClr val="000000">
                      <a:alpha val="43137"/>
                    </a:srgbClr>
                  </a:outerShdw>
                </a:effectLst>
              </a:rPr>
              <a:t> </a:t>
            </a:r>
            <a:r>
              <a:rPr lang="en-US" sz="4400" b="1" dirty="0" smtClean="0">
                <a:solidFill>
                  <a:srgbClr val="C00000"/>
                </a:solidFill>
                <a:effectLst>
                  <a:outerShdw blurRad="38100" dist="38100" dir="2700000" algn="tl">
                    <a:srgbClr val="000000">
                      <a:alpha val="43137"/>
                    </a:srgbClr>
                  </a:outerShdw>
                </a:effectLst>
              </a:rPr>
              <a:t>L</a:t>
            </a:r>
            <a:r>
              <a:rPr lang="en-US" sz="4400" b="1" dirty="0" smtClean="0">
                <a:solidFill>
                  <a:srgbClr val="92D050"/>
                </a:solidFill>
                <a:effectLst>
                  <a:outerShdw blurRad="38100" dist="38100" dir="2700000" algn="tl">
                    <a:srgbClr val="000000">
                      <a:alpha val="43137"/>
                    </a:srgbClr>
                  </a:outerShdw>
                </a:effectLst>
              </a:rPr>
              <a:t>a</a:t>
            </a:r>
            <a:r>
              <a:rPr lang="en-US" sz="4400" b="1" dirty="0" smtClean="0">
                <a:solidFill>
                  <a:srgbClr val="FF00FF"/>
                </a:solidFill>
                <a:effectLst>
                  <a:outerShdw blurRad="38100" dist="38100" dir="2700000" algn="tl">
                    <a:srgbClr val="000000">
                      <a:alpha val="43137"/>
                    </a:srgbClr>
                  </a:outerShdw>
                </a:effectLst>
              </a:rPr>
              <a:t>w</a:t>
            </a:r>
            <a:r>
              <a:rPr lang="en-US" sz="4400" b="1" dirty="0" smtClean="0">
                <a:solidFill>
                  <a:srgbClr val="CC9900"/>
                </a:solidFill>
                <a:effectLst>
                  <a:outerShdw blurRad="38100" dist="38100" dir="2700000" algn="tl">
                    <a:srgbClr val="000000">
                      <a:alpha val="43137"/>
                    </a:srgbClr>
                  </a:outerShdw>
                </a:effectLst>
              </a:rPr>
              <a:t>s</a:t>
            </a:r>
            <a:r>
              <a:rPr lang="en-US" sz="4400" b="1" dirty="0" smtClean="0">
                <a:effectLst>
                  <a:outerShdw blurRad="38100" dist="38100" dir="2700000" algn="tl">
                    <a:srgbClr val="000000">
                      <a:alpha val="43137"/>
                    </a:srgbClr>
                  </a:outerShdw>
                </a:effectLst>
              </a:rPr>
              <a:t> </a:t>
            </a:r>
            <a:r>
              <a:rPr lang="en-US" sz="4400" b="1" dirty="0" smtClean="0">
                <a:solidFill>
                  <a:srgbClr val="0000FF"/>
                </a:solidFill>
                <a:effectLst>
                  <a:outerShdw blurRad="38100" dist="38100" dir="2700000" algn="tl">
                    <a:srgbClr val="000000">
                      <a:alpha val="43137"/>
                    </a:srgbClr>
                  </a:outerShdw>
                </a:effectLst>
              </a:rPr>
              <a:t>o</a:t>
            </a:r>
            <a:r>
              <a:rPr lang="en-US" sz="4400" b="1" dirty="0" smtClean="0">
                <a:solidFill>
                  <a:schemeClr val="accent6">
                    <a:lumMod val="60000"/>
                    <a:lumOff val="40000"/>
                  </a:schemeClr>
                </a:solidFill>
                <a:effectLst>
                  <a:outerShdw blurRad="38100" dist="38100" dir="2700000" algn="tl">
                    <a:srgbClr val="000000">
                      <a:alpha val="43137"/>
                    </a:srgbClr>
                  </a:outerShdw>
                </a:effectLst>
              </a:rPr>
              <a:t>f</a:t>
            </a:r>
            <a:r>
              <a:rPr lang="en-US" sz="4400" b="1" dirty="0" smtClean="0">
                <a:effectLst>
                  <a:outerShdw blurRad="38100" dist="38100" dir="2700000" algn="tl">
                    <a:srgbClr val="000000">
                      <a:alpha val="43137"/>
                    </a:srgbClr>
                  </a:outerShdw>
                </a:effectLst>
              </a:rPr>
              <a:t> </a:t>
            </a:r>
            <a:r>
              <a:rPr lang="en-US" sz="4400" b="1" dirty="0" smtClean="0">
                <a:solidFill>
                  <a:schemeClr val="accent1">
                    <a:lumMod val="75000"/>
                  </a:schemeClr>
                </a:solidFill>
                <a:effectLst>
                  <a:outerShdw blurRad="38100" dist="38100" dir="2700000" algn="tl">
                    <a:srgbClr val="000000">
                      <a:alpha val="43137"/>
                    </a:srgbClr>
                  </a:outerShdw>
                </a:effectLst>
              </a:rPr>
              <a:t>E</a:t>
            </a:r>
            <a:r>
              <a:rPr lang="en-US" sz="4400" b="1" dirty="0" smtClean="0">
                <a:solidFill>
                  <a:srgbClr val="9933FF"/>
                </a:solidFill>
                <a:effectLst>
                  <a:outerShdw blurRad="38100" dist="38100" dir="2700000" algn="tl">
                    <a:srgbClr val="000000">
                      <a:alpha val="43137"/>
                    </a:srgbClr>
                  </a:outerShdw>
                </a:effectLst>
              </a:rPr>
              <a:t>c</a:t>
            </a:r>
            <a:r>
              <a:rPr lang="en-US" sz="4400" b="1" dirty="0" smtClean="0">
                <a:solidFill>
                  <a:srgbClr val="FF00FF"/>
                </a:solidFill>
                <a:effectLst>
                  <a:outerShdw blurRad="38100" dist="38100" dir="2700000" algn="tl">
                    <a:srgbClr val="000000">
                      <a:alpha val="43137"/>
                    </a:srgbClr>
                  </a:outerShdw>
                </a:effectLst>
              </a:rPr>
              <a:t>o</a:t>
            </a:r>
            <a:r>
              <a:rPr lang="en-US" sz="4400" b="1" dirty="0" smtClean="0">
                <a:solidFill>
                  <a:srgbClr val="92D050"/>
                </a:solidFill>
                <a:effectLst>
                  <a:outerShdw blurRad="38100" dist="38100" dir="2700000" algn="tl">
                    <a:srgbClr val="000000">
                      <a:alpha val="43137"/>
                    </a:srgbClr>
                  </a:outerShdw>
                </a:effectLst>
              </a:rPr>
              <a:t>l</a:t>
            </a:r>
            <a:r>
              <a:rPr lang="en-US" sz="4400" b="1" dirty="0" smtClean="0">
                <a:solidFill>
                  <a:srgbClr val="FFC000"/>
                </a:solidFill>
                <a:effectLst>
                  <a:outerShdw blurRad="38100" dist="38100" dir="2700000" algn="tl">
                    <a:srgbClr val="000000">
                      <a:alpha val="43137"/>
                    </a:srgbClr>
                  </a:outerShdw>
                </a:effectLst>
              </a:rPr>
              <a:t>o</a:t>
            </a:r>
            <a:r>
              <a:rPr lang="en-US" sz="4400" b="1" dirty="0" smtClean="0">
                <a:solidFill>
                  <a:srgbClr val="FF0000"/>
                </a:solidFill>
                <a:effectLst>
                  <a:outerShdw blurRad="38100" dist="38100" dir="2700000" algn="tl">
                    <a:srgbClr val="000000">
                      <a:alpha val="43137"/>
                    </a:srgbClr>
                  </a:outerShdw>
                </a:effectLst>
              </a:rPr>
              <a:t>g</a:t>
            </a:r>
            <a:r>
              <a:rPr lang="en-US" sz="4400" b="1" dirty="0" smtClean="0">
                <a:solidFill>
                  <a:srgbClr val="0070C0"/>
                </a:solidFill>
                <a:effectLst>
                  <a:outerShdw blurRad="38100" dist="38100" dir="2700000" algn="tl">
                    <a:srgbClr val="000000">
                      <a:alpha val="43137"/>
                    </a:srgbClr>
                  </a:outerShdw>
                </a:effectLst>
              </a:rPr>
              <a: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3">
                                            <p:txEl>
                                              <p:pRg st="0" end="0"/>
                                            </p:txEl>
                                          </p:spTgt>
                                        </p:tgtEl>
                                        <p:attrNameLst>
                                          <p:attrName>style.color</p:attrName>
                                        </p:attrNameLst>
                                      </p:cBhvr>
                                      <p:by>
                                        <p:hsl h="7200000" s="0" l="0"/>
                                      </p:by>
                                    </p:animClr>
                                    <p:animClr clrSpc="hsl" dir="cw">
                                      <p:cBhvr>
                                        <p:cTn id="7" dur="500" fill="hold"/>
                                        <p:tgtEl>
                                          <p:spTgt spid="3">
                                            <p:txEl>
                                              <p:pRg st="0" end="0"/>
                                            </p:txEl>
                                          </p:spTgt>
                                        </p:tgtEl>
                                        <p:attrNameLst>
                                          <p:attrName>fillcolor</p:attrName>
                                        </p:attrNameLst>
                                      </p:cBhvr>
                                      <p:by>
                                        <p:hsl h="7200000" s="0" l="0"/>
                                      </p:by>
                                    </p:animClr>
                                    <p:animClr clrSpc="hsl" dir="cw">
                                      <p:cBhvr>
                                        <p:cTn id="8" dur="500" fill="hold"/>
                                        <p:tgtEl>
                                          <p:spTgt spid="3">
                                            <p:txEl>
                                              <p:pRg st="0" end="0"/>
                                            </p:txEl>
                                          </p:spTgt>
                                        </p:tgtEl>
                                        <p:attrNameLst>
                                          <p:attrName>stroke.color</p:attrName>
                                        </p:attrNameLst>
                                      </p:cBhvr>
                                      <p:by>
                                        <p:hsl h="7200000" s="0" l="0"/>
                                      </p:by>
                                    </p:animClr>
                                    <p:set>
                                      <p:cBhvr>
                                        <p:cTn id="9"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6"/>
          <p:cNvSpPr>
            <a:spLocks noGrp="1"/>
          </p:cNvSpPr>
          <p:nvPr>
            <p:ph type="sldNum" sz="quarter" idx="12"/>
          </p:nvPr>
        </p:nvSpPr>
        <p:spPr>
          <a:noFill/>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35BA9974-EAC1-4712-8AA7-8797DEB1AD30}" type="slidenum">
              <a:rPr lang="en-US" altLang="en-US" sz="1300"/>
              <a:pPr/>
              <a:t>9</a:t>
            </a:fld>
            <a:endParaRPr lang="en-US" altLang="en-US" sz="1300"/>
          </a:p>
        </p:txBody>
      </p:sp>
      <p:sp>
        <p:nvSpPr>
          <p:cNvPr id="10243" name="Rectangle 2"/>
          <p:cNvSpPr>
            <a:spLocks noGrp="1" noChangeArrowheads="1"/>
          </p:cNvSpPr>
          <p:nvPr>
            <p:ph type="title"/>
          </p:nvPr>
        </p:nvSpPr>
        <p:spPr/>
        <p:txBody>
          <a:bodyPr/>
          <a:lstStyle/>
          <a:p>
            <a:r>
              <a:rPr lang="en-US" altLang="en-US" sz="3200" b="0">
                <a:solidFill>
                  <a:srgbClr val="800000"/>
                </a:solidFill>
              </a:rPr>
              <a:t>Understanding Geological Activity Spanning Geologic Time</a:t>
            </a:r>
          </a:p>
        </p:txBody>
      </p:sp>
      <p:sp>
        <p:nvSpPr>
          <p:cNvPr id="10244" name="Rectangle 3"/>
          <p:cNvSpPr>
            <a:spLocks noGrp="1" noChangeArrowheads="1"/>
          </p:cNvSpPr>
          <p:nvPr>
            <p:ph type="body" sz="half" idx="1"/>
          </p:nvPr>
        </p:nvSpPr>
        <p:spPr>
          <a:xfrm>
            <a:off x="275167" y="1136650"/>
            <a:ext cx="8153400" cy="1676400"/>
          </a:xfrm>
        </p:spPr>
        <p:txBody>
          <a:bodyPr/>
          <a:lstStyle/>
          <a:p>
            <a:r>
              <a:rPr lang="en-US" altLang="en-US" sz="2500" dirty="0"/>
              <a:t>Continental Drift</a:t>
            </a:r>
          </a:p>
          <a:p>
            <a:pPr lvl="1"/>
            <a:r>
              <a:rPr lang="en-US" altLang="en-US" sz="2200" dirty="0"/>
              <a:t>Alfred Wegener, etc.</a:t>
            </a:r>
          </a:p>
          <a:p>
            <a:pPr lvl="1"/>
            <a:r>
              <a:rPr lang="en-US" altLang="en-US" sz="2200" dirty="0"/>
              <a:t>International Geophysical Year </a:t>
            </a:r>
            <a:r>
              <a:rPr lang="en-US" altLang="en-US" sz="2200" dirty="0" smtClean="0"/>
              <a:t>research</a:t>
            </a:r>
            <a:endParaRPr lang="en-US" altLang="en-US" sz="2200" dirty="0"/>
          </a:p>
          <a:p>
            <a:pPr lvl="1"/>
            <a:r>
              <a:rPr lang="en-US" altLang="en-US" sz="2200" dirty="0" smtClean="0"/>
              <a:t>Pangaea began separating 200 mil. years ago</a:t>
            </a:r>
            <a:endParaRPr lang="en-US" altLang="en-US" sz="2200" dirty="0"/>
          </a:p>
        </p:txBody>
      </p:sp>
      <p:pic>
        <p:nvPicPr>
          <p:cNvPr id="10245" name="Picture 4" descr="continental drift9 an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07760" y="1905000"/>
            <a:ext cx="832986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Glass design template">
  <a:themeElements>
    <a:clrScheme name="Glass design template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Glass design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0" i="0" u="none" strike="noStrike" cap="none" normalizeH="0" baseline="0" smtClean="0">
            <a:ln>
              <a:noFill/>
            </a:ln>
            <a:solidFill>
              <a:schemeClr val="tx1"/>
            </a:solidFill>
            <a:effectLst/>
            <a:latin typeface="Arial" charset="0"/>
          </a:defRPr>
        </a:defPPr>
      </a:lstStyle>
    </a:lnDef>
  </a:objectDefaults>
  <a:extraClrSchemeLst>
    <a:extraClrScheme>
      <a:clrScheme name="Glas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las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las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las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las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las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las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las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as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las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las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as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lass design template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Glass design template</Template>
  <TotalTime>961</TotalTime>
  <Words>2003</Words>
  <Application>Microsoft Office PowerPoint</Application>
  <PresentationFormat>Widescreen</PresentationFormat>
  <Paragraphs>460</Paragraphs>
  <Slides>83</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83</vt:i4>
      </vt:variant>
    </vt:vector>
  </HeadingPairs>
  <TitlesOfParts>
    <vt:vector size="88" baseType="lpstr">
      <vt:lpstr>Arial</vt:lpstr>
      <vt:lpstr>Creepy</vt:lpstr>
      <vt:lpstr>STOMP_ZackMan</vt:lpstr>
      <vt:lpstr>Times New Roman</vt:lpstr>
      <vt:lpstr>Glass design template</vt:lpstr>
      <vt:lpstr>Physical Geography</vt:lpstr>
      <vt:lpstr>Geologic Time – in 24 hours</vt:lpstr>
      <vt:lpstr>Geomorphology</vt:lpstr>
      <vt:lpstr>Landform Processes</vt:lpstr>
      <vt:lpstr>Endogenous (endogenic) – Exogenous (exogenic)</vt:lpstr>
      <vt:lpstr>Endogenic Forces</vt:lpstr>
      <vt:lpstr>PowerPoint Presentation</vt:lpstr>
      <vt:lpstr>Plate Tectonics</vt:lpstr>
      <vt:lpstr>Understanding Geological Activity Spanning Geologic Time</vt:lpstr>
      <vt:lpstr>In case the previous animation went to fast</vt:lpstr>
      <vt:lpstr>Process of Continental Drift</vt:lpstr>
      <vt:lpstr>Earth’s Crust &amp; Layers</vt:lpstr>
      <vt:lpstr>PowerPoint Presentation</vt:lpstr>
      <vt:lpstr>Convectional Cell Movement Within the Mantle</vt:lpstr>
      <vt:lpstr>Types of Crustal Forces Along Plate Boundaries</vt:lpstr>
      <vt:lpstr>Plate Boundaries:</vt:lpstr>
      <vt:lpstr>PowerPoint Presentation</vt:lpstr>
      <vt:lpstr>Convergent Boundary: click the diagram below to see the video (maybe)</vt:lpstr>
      <vt:lpstr>Convergent Boundary</vt:lpstr>
      <vt:lpstr>Convergent Boundary</vt:lpstr>
      <vt:lpstr>Deforming or reforming the surface of the earth</vt:lpstr>
      <vt:lpstr>Terminology</vt:lpstr>
      <vt:lpstr>PowerPoint Presentation</vt:lpstr>
      <vt:lpstr>TYPES OF MOUNTAINS (according to their origin)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Terminology</vt:lpstr>
      <vt:lpstr>PowerPoint Presentation</vt:lpstr>
      <vt:lpstr>Types of Folds</vt:lpstr>
      <vt:lpstr>Folding</vt:lpstr>
      <vt:lpstr>PowerPoint Presentation</vt:lpstr>
      <vt:lpstr>Earthquakes</vt:lpstr>
      <vt:lpstr>PowerPoint Presentation</vt:lpstr>
      <vt:lpstr>Earthquake</vt:lpstr>
      <vt:lpstr>New Madrid Fault</vt:lpstr>
      <vt:lpstr>Extent of Seismic Wave Transmission</vt:lpstr>
      <vt:lpstr>Earthquake Occurrence – Volcanoes too</vt:lpstr>
      <vt:lpstr>Richter Scale</vt:lpstr>
      <vt:lpstr>Earthquakes</vt:lpstr>
      <vt:lpstr>Earthquake Damage</vt:lpstr>
      <vt:lpstr>Earthquake zones</vt:lpstr>
      <vt:lpstr>Volcanoes: Most frequent along subduction zones.</vt:lpstr>
      <vt:lpstr>Volcanoes</vt:lpstr>
      <vt:lpstr>Volcanism: </vt:lpstr>
      <vt:lpstr>Volcanoes are extrusive</vt:lpstr>
      <vt:lpstr>PowerPoint Presentation</vt:lpstr>
      <vt:lpstr>Volcano Type: Shield Volcano</vt:lpstr>
      <vt:lpstr>Volcano Type: Strato-volcano</vt:lpstr>
      <vt:lpstr>PowerPoint Presentation</vt:lpstr>
      <vt:lpstr>Life Cycle of a Hot Spot Island</vt:lpstr>
      <vt:lpstr>PowerPoint Presentation</vt:lpstr>
      <vt:lpstr>PowerPoint Presentation</vt:lpstr>
      <vt:lpstr>Recent reports on Supervolcanoes</vt:lpstr>
      <vt:lpstr>Volcanoes &amp; casualties</vt:lpstr>
      <vt:lpstr>Intrusive Volcanism</vt:lpstr>
      <vt:lpstr>definitions</vt:lpstr>
      <vt:lpstr>Pluton</vt:lpstr>
      <vt:lpstr>laccolith</vt:lpstr>
      <vt:lpstr>PowerPoint Presentation</vt:lpstr>
      <vt:lpstr>PowerPoint Presentation</vt:lpstr>
      <vt:lpstr>PowerPoint Presentation</vt:lpstr>
      <vt:lpstr>PowerPoint Presentation</vt:lpstr>
      <vt:lpstr>PowerPoint Presentation</vt:lpstr>
      <vt:lpstr>PowerPoint Presentation</vt:lpstr>
      <vt:lpstr>Rock Formation</vt:lpstr>
      <vt:lpstr>Igneous Rock Formation</vt:lpstr>
      <vt:lpstr>Formation of Sedimentary Rock</vt:lpstr>
      <vt:lpstr>Metamorphic Rock Formation</vt:lpstr>
      <vt:lpstr>Minerals - Ores</vt:lpstr>
      <vt:lpstr>PowerPoint Presentation</vt:lpstr>
      <vt:lpstr>Faults</vt:lpstr>
      <vt:lpstr>Normal &amp; Reverse Faults</vt:lpstr>
      <vt:lpstr>Types of Faults – seismic activity</vt:lpstr>
      <vt:lpstr>Earthquakes and Volcanoes can Trigger Tsunamis</vt:lpstr>
      <vt:lpstr>Rocks &amp; Landforms</vt:lpstr>
    </vt:vector>
  </TitlesOfParts>
  <Company>MSU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Geography</dc:title>
  <dc:creator>IRAPP</dc:creator>
  <cp:lastModifiedBy>Joseph Naumann</cp:lastModifiedBy>
  <cp:revision>135</cp:revision>
  <dcterms:created xsi:type="dcterms:W3CDTF">2005-08-20T12:51:23Z</dcterms:created>
  <dcterms:modified xsi:type="dcterms:W3CDTF">2018-08-27T20:31:17Z</dcterms:modified>
</cp:coreProperties>
</file>