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sldIdLst>
    <p:sldId id="256" r:id="rId2"/>
    <p:sldId id="257" r:id="rId3"/>
    <p:sldId id="277" r:id="rId4"/>
    <p:sldId id="278" r:id="rId5"/>
    <p:sldId id="262" r:id="rId6"/>
    <p:sldId id="279" r:id="rId7"/>
    <p:sldId id="280" r:id="rId8"/>
    <p:sldId id="264" r:id="rId9"/>
    <p:sldId id="281" r:id="rId10"/>
    <p:sldId id="284" r:id="rId11"/>
    <p:sldId id="285" r:id="rId12"/>
    <p:sldId id="283" r:id="rId13"/>
    <p:sldId id="265" r:id="rId14"/>
    <p:sldId id="282" r:id="rId15"/>
    <p:sldId id="259" r:id="rId16"/>
    <p:sldId id="287" r:id="rId17"/>
    <p:sldId id="274" r:id="rId18"/>
    <p:sldId id="288" r:id="rId19"/>
    <p:sldId id="289" r:id="rId20"/>
    <p:sldId id="290" r:id="rId21"/>
    <p:sldId id="291" r:id="rId22"/>
    <p:sldId id="260" r:id="rId23"/>
    <p:sldId id="261" r:id="rId24"/>
    <p:sldId id="266" r:id="rId25"/>
    <p:sldId id="269" r:id="rId26"/>
    <p:sldId id="268" r:id="rId27"/>
    <p:sldId id="292" r:id="rId28"/>
    <p:sldId id="271" r:id="rId29"/>
    <p:sldId id="293" r:id="rId30"/>
    <p:sldId id="275" r:id="rId31"/>
    <p:sldId id="276" r:id="rId32"/>
    <p:sldId id="296" r:id="rId33"/>
    <p:sldId id="294" r:id="rId34"/>
    <p:sldId id="295" r:id="rId35"/>
    <p:sldId id="272" r:id="rId36"/>
    <p:sldId id="273" r:id="rId37"/>
    <p:sldId id="286"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0099"/>
    <a:srgbClr val="000000"/>
    <a:srgbClr val="FFFF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75" autoAdjust="0"/>
  </p:normalViewPr>
  <p:slideViewPr>
    <p:cSldViewPr>
      <p:cViewPr varScale="1">
        <p:scale>
          <a:sx n="100" d="100"/>
          <a:sy n="100" d="100"/>
        </p:scale>
        <p:origin x="14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055938" cy="6862763"/>
            <a:chOff x="0" y="0"/>
            <a:chExt cx="1925" cy="4323"/>
          </a:xfrm>
        </p:grpSpPr>
        <p:sp>
          <p:nvSpPr>
            <p:cNvPr id="5" name="Freeform 3"/>
            <p:cNvSpPr>
              <a:spLocks/>
            </p:cNvSpPr>
            <p:nvPr/>
          </p:nvSpPr>
          <p:spPr bwMode="auto">
            <a:xfrm>
              <a:off x="894" y="139"/>
              <a:ext cx="1031" cy="4184"/>
            </a:xfrm>
            <a:custGeom>
              <a:avLst/>
              <a:gdLst/>
              <a:ahLst/>
              <a:cxnLst>
                <a:cxn ang="0">
                  <a:pos x="728" y="0"/>
                </a:cxn>
                <a:cxn ang="0">
                  <a:pos x="790" y="23"/>
                </a:cxn>
                <a:cxn ang="0">
                  <a:pos x="830" y="65"/>
                </a:cxn>
                <a:cxn ang="0">
                  <a:pos x="856" y="170"/>
                </a:cxn>
                <a:cxn ang="0">
                  <a:pos x="890" y="339"/>
                </a:cxn>
                <a:cxn ang="0">
                  <a:pos x="962" y="465"/>
                </a:cxn>
                <a:cxn ang="0">
                  <a:pos x="1030" y="518"/>
                </a:cxn>
                <a:cxn ang="0">
                  <a:pos x="1030" y="644"/>
                </a:cxn>
                <a:cxn ang="0">
                  <a:pos x="1030" y="749"/>
                </a:cxn>
                <a:cxn ang="0">
                  <a:pos x="1016" y="897"/>
                </a:cxn>
                <a:cxn ang="0">
                  <a:pos x="1003" y="1012"/>
                </a:cxn>
                <a:cxn ang="0">
                  <a:pos x="976" y="1055"/>
                </a:cxn>
                <a:cxn ang="0">
                  <a:pos x="923" y="1107"/>
                </a:cxn>
                <a:cxn ang="0">
                  <a:pos x="890" y="1160"/>
                </a:cxn>
                <a:cxn ang="0">
                  <a:pos x="809" y="1191"/>
                </a:cxn>
                <a:cxn ang="0">
                  <a:pos x="796" y="1339"/>
                </a:cxn>
                <a:cxn ang="0">
                  <a:pos x="796" y="1413"/>
                </a:cxn>
                <a:cxn ang="0">
                  <a:pos x="796" y="1549"/>
                </a:cxn>
                <a:cxn ang="0">
                  <a:pos x="796" y="1655"/>
                </a:cxn>
                <a:cxn ang="0">
                  <a:pos x="850" y="1844"/>
                </a:cxn>
                <a:cxn ang="0">
                  <a:pos x="863" y="1939"/>
                </a:cxn>
                <a:cxn ang="0">
                  <a:pos x="843" y="2023"/>
                </a:cxn>
                <a:cxn ang="0">
                  <a:pos x="816" y="2119"/>
                </a:cxn>
                <a:cxn ang="0">
                  <a:pos x="796" y="2245"/>
                </a:cxn>
                <a:cxn ang="0">
                  <a:pos x="776" y="2372"/>
                </a:cxn>
                <a:cxn ang="0">
                  <a:pos x="763" y="2466"/>
                </a:cxn>
                <a:cxn ang="0">
                  <a:pos x="663" y="2519"/>
                </a:cxn>
                <a:cxn ang="0">
                  <a:pos x="570" y="2635"/>
                </a:cxn>
                <a:cxn ang="0">
                  <a:pos x="510" y="2730"/>
                </a:cxn>
                <a:cxn ang="0">
                  <a:pos x="497" y="2835"/>
                </a:cxn>
                <a:cxn ang="0">
                  <a:pos x="497" y="2982"/>
                </a:cxn>
                <a:cxn ang="0">
                  <a:pos x="497" y="3130"/>
                </a:cxn>
                <a:cxn ang="0">
                  <a:pos x="516" y="3193"/>
                </a:cxn>
                <a:cxn ang="0">
                  <a:pos x="610" y="3235"/>
                </a:cxn>
                <a:cxn ang="0">
                  <a:pos x="637" y="3298"/>
                </a:cxn>
                <a:cxn ang="0">
                  <a:pos x="637" y="3424"/>
                </a:cxn>
                <a:cxn ang="0">
                  <a:pos x="663" y="3561"/>
                </a:cxn>
                <a:cxn ang="0">
                  <a:pos x="743" y="3645"/>
                </a:cxn>
                <a:cxn ang="0">
                  <a:pos x="750" y="3719"/>
                </a:cxn>
                <a:cxn ang="0">
                  <a:pos x="750" y="3793"/>
                </a:cxn>
                <a:cxn ang="0">
                  <a:pos x="750" y="3993"/>
                </a:cxn>
                <a:cxn ang="0">
                  <a:pos x="750" y="4056"/>
                </a:cxn>
                <a:cxn ang="0">
                  <a:pos x="756" y="4119"/>
                </a:cxn>
                <a:cxn ang="0">
                  <a:pos x="13" y="4183"/>
                </a:cxn>
              </a:cxnLst>
              <a:rect l="0" t="0" r="r" b="b"/>
              <a:pathLst>
                <a:path w="1031" h="4184">
                  <a:moveTo>
                    <a:pt x="0" y="0"/>
                  </a:moveTo>
                  <a:lnTo>
                    <a:pt x="728" y="0"/>
                  </a:lnTo>
                  <a:lnTo>
                    <a:pt x="743" y="0"/>
                  </a:lnTo>
                  <a:lnTo>
                    <a:pt x="790" y="23"/>
                  </a:lnTo>
                  <a:lnTo>
                    <a:pt x="809" y="54"/>
                  </a:lnTo>
                  <a:lnTo>
                    <a:pt x="830" y="65"/>
                  </a:lnTo>
                  <a:lnTo>
                    <a:pt x="843" y="128"/>
                  </a:lnTo>
                  <a:lnTo>
                    <a:pt x="856" y="170"/>
                  </a:lnTo>
                  <a:lnTo>
                    <a:pt x="876" y="254"/>
                  </a:lnTo>
                  <a:lnTo>
                    <a:pt x="890" y="339"/>
                  </a:lnTo>
                  <a:lnTo>
                    <a:pt x="909" y="423"/>
                  </a:lnTo>
                  <a:lnTo>
                    <a:pt x="962" y="465"/>
                  </a:lnTo>
                  <a:lnTo>
                    <a:pt x="1016" y="486"/>
                  </a:lnTo>
                  <a:lnTo>
                    <a:pt x="1030" y="518"/>
                  </a:lnTo>
                  <a:lnTo>
                    <a:pt x="1030" y="581"/>
                  </a:lnTo>
                  <a:lnTo>
                    <a:pt x="1030" y="644"/>
                  </a:lnTo>
                  <a:lnTo>
                    <a:pt x="1030" y="707"/>
                  </a:lnTo>
                  <a:lnTo>
                    <a:pt x="1030" y="749"/>
                  </a:lnTo>
                  <a:lnTo>
                    <a:pt x="1023" y="833"/>
                  </a:lnTo>
                  <a:lnTo>
                    <a:pt x="1016" y="897"/>
                  </a:lnTo>
                  <a:lnTo>
                    <a:pt x="1009" y="981"/>
                  </a:lnTo>
                  <a:lnTo>
                    <a:pt x="1003" y="1012"/>
                  </a:lnTo>
                  <a:lnTo>
                    <a:pt x="990" y="1034"/>
                  </a:lnTo>
                  <a:lnTo>
                    <a:pt x="976" y="1055"/>
                  </a:lnTo>
                  <a:lnTo>
                    <a:pt x="962" y="1086"/>
                  </a:lnTo>
                  <a:lnTo>
                    <a:pt x="923" y="1107"/>
                  </a:lnTo>
                  <a:lnTo>
                    <a:pt x="903" y="1128"/>
                  </a:lnTo>
                  <a:lnTo>
                    <a:pt x="890" y="1160"/>
                  </a:lnTo>
                  <a:lnTo>
                    <a:pt x="850" y="1170"/>
                  </a:lnTo>
                  <a:lnTo>
                    <a:pt x="809" y="1191"/>
                  </a:lnTo>
                  <a:lnTo>
                    <a:pt x="803" y="1255"/>
                  </a:lnTo>
                  <a:lnTo>
                    <a:pt x="796" y="1339"/>
                  </a:lnTo>
                  <a:lnTo>
                    <a:pt x="796" y="1370"/>
                  </a:lnTo>
                  <a:lnTo>
                    <a:pt x="796" y="1413"/>
                  </a:lnTo>
                  <a:lnTo>
                    <a:pt x="796" y="1518"/>
                  </a:lnTo>
                  <a:lnTo>
                    <a:pt x="796" y="1549"/>
                  </a:lnTo>
                  <a:lnTo>
                    <a:pt x="796" y="1613"/>
                  </a:lnTo>
                  <a:lnTo>
                    <a:pt x="796" y="1655"/>
                  </a:lnTo>
                  <a:lnTo>
                    <a:pt x="809" y="1760"/>
                  </a:lnTo>
                  <a:lnTo>
                    <a:pt x="850" y="1844"/>
                  </a:lnTo>
                  <a:lnTo>
                    <a:pt x="863" y="1876"/>
                  </a:lnTo>
                  <a:lnTo>
                    <a:pt x="863" y="1939"/>
                  </a:lnTo>
                  <a:lnTo>
                    <a:pt x="856" y="1981"/>
                  </a:lnTo>
                  <a:lnTo>
                    <a:pt x="843" y="2023"/>
                  </a:lnTo>
                  <a:lnTo>
                    <a:pt x="830" y="2086"/>
                  </a:lnTo>
                  <a:lnTo>
                    <a:pt x="816" y="2119"/>
                  </a:lnTo>
                  <a:lnTo>
                    <a:pt x="803" y="2150"/>
                  </a:lnTo>
                  <a:lnTo>
                    <a:pt x="796" y="2245"/>
                  </a:lnTo>
                  <a:lnTo>
                    <a:pt x="783" y="2308"/>
                  </a:lnTo>
                  <a:lnTo>
                    <a:pt x="776" y="2372"/>
                  </a:lnTo>
                  <a:lnTo>
                    <a:pt x="769" y="2435"/>
                  </a:lnTo>
                  <a:lnTo>
                    <a:pt x="763" y="2466"/>
                  </a:lnTo>
                  <a:lnTo>
                    <a:pt x="716" y="2498"/>
                  </a:lnTo>
                  <a:lnTo>
                    <a:pt x="663" y="2519"/>
                  </a:lnTo>
                  <a:lnTo>
                    <a:pt x="637" y="2551"/>
                  </a:lnTo>
                  <a:lnTo>
                    <a:pt x="570" y="2635"/>
                  </a:lnTo>
                  <a:lnTo>
                    <a:pt x="516" y="2698"/>
                  </a:lnTo>
                  <a:lnTo>
                    <a:pt x="510" y="2730"/>
                  </a:lnTo>
                  <a:lnTo>
                    <a:pt x="497" y="2772"/>
                  </a:lnTo>
                  <a:lnTo>
                    <a:pt x="497" y="2835"/>
                  </a:lnTo>
                  <a:lnTo>
                    <a:pt x="497" y="2919"/>
                  </a:lnTo>
                  <a:lnTo>
                    <a:pt x="497" y="2982"/>
                  </a:lnTo>
                  <a:lnTo>
                    <a:pt x="497" y="3066"/>
                  </a:lnTo>
                  <a:lnTo>
                    <a:pt x="497" y="3130"/>
                  </a:lnTo>
                  <a:lnTo>
                    <a:pt x="497" y="3161"/>
                  </a:lnTo>
                  <a:lnTo>
                    <a:pt x="516" y="3193"/>
                  </a:lnTo>
                  <a:lnTo>
                    <a:pt x="543" y="3214"/>
                  </a:lnTo>
                  <a:lnTo>
                    <a:pt x="610" y="3235"/>
                  </a:lnTo>
                  <a:lnTo>
                    <a:pt x="630" y="3266"/>
                  </a:lnTo>
                  <a:lnTo>
                    <a:pt x="637" y="3298"/>
                  </a:lnTo>
                  <a:lnTo>
                    <a:pt x="637" y="3340"/>
                  </a:lnTo>
                  <a:lnTo>
                    <a:pt x="637" y="3424"/>
                  </a:lnTo>
                  <a:lnTo>
                    <a:pt x="637" y="3456"/>
                  </a:lnTo>
                  <a:lnTo>
                    <a:pt x="663" y="3561"/>
                  </a:lnTo>
                  <a:lnTo>
                    <a:pt x="703" y="3582"/>
                  </a:lnTo>
                  <a:lnTo>
                    <a:pt x="743" y="3645"/>
                  </a:lnTo>
                  <a:lnTo>
                    <a:pt x="743" y="3677"/>
                  </a:lnTo>
                  <a:lnTo>
                    <a:pt x="750" y="3719"/>
                  </a:lnTo>
                  <a:lnTo>
                    <a:pt x="750" y="3761"/>
                  </a:lnTo>
                  <a:lnTo>
                    <a:pt x="750" y="3793"/>
                  </a:lnTo>
                  <a:lnTo>
                    <a:pt x="750" y="3877"/>
                  </a:lnTo>
                  <a:lnTo>
                    <a:pt x="750" y="3993"/>
                  </a:lnTo>
                  <a:lnTo>
                    <a:pt x="750" y="4024"/>
                  </a:lnTo>
                  <a:lnTo>
                    <a:pt x="750" y="4056"/>
                  </a:lnTo>
                  <a:lnTo>
                    <a:pt x="756" y="4088"/>
                  </a:lnTo>
                  <a:lnTo>
                    <a:pt x="756" y="4119"/>
                  </a:lnTo>
                  <a:lnTo>
                    <a:pt x="772" y="4183"/>
                  </a:lnTo>
                  <a:lnTo>
                    <a:pt x="13" y="4183"/>
                  </a:lnTo>
                  <a:lnTo>
                    <a:pt x="0" y="0"/>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pPr>
                <a:defRPr/>
              </a:pPr>
              <a:endParaRPr lang="en-US"/>
            </a:p>
          </p:txBody>
        </p:sp>
        <p:grpSp>
          <p:nvGrpSpPr>
            <p:cNvPr id="6" name="Group 4"/>
            <p:cNvGrpSpPr>
              <a:grpSpLocks/>
            </p:cNvGrpSpPr>
            <p:nvPr/>
          </p:nvGrpSpPr>
          <p:grpSpPr bwMode="auto">
            <a:xfrm>
              <a:off x="0" y="0"/>
              <a:ext cx="1846" cy="4323"/>
              <a:chOff x="0" y="0"/>
              <a:chExt cx="1846" cy="4323"/>
            </a:xfrm>
          </p:grpSpPr>
          <p:sp>
            <p:nvSpPr>
              <p:cNvPr id="7" name="Freeform 5"/>
              <p:cNvSpPr>
                <a:spLocks/>
              </p:cNvSpPr>
              <p:nvPr/>
            </p:nvSpPr>
            <p:spPr bwMode="auto">
              <a:xfrm>
                <a:off x="0" y="0"/>
                <a:ext cx="1826" cy="4320"/>
              </a:xfrm>
              <a:custGeom>
                <a:avLst/>
                <a:gdLst/>
                <a:ahLst/>
                <a:cxnLst>
                  <a:cxn ang="0">
                    <a:pos x="1527" y="0"/>
                  </a:cxn>
                  <a:cxn ang="0">
                    <a:pos x="1588" y="23"/>
                  </a:cxn>
                  <a:cxn ang="0">
                    <a:pos x="1627" y="65"/>
                  </a:cxn>
                  <a:cxn ang="0">
                    <a:pos x="1653" y="170"/>
                  </a:cxn>
                  <a:cxn ang="0">
                    <a:pos x="1687" y="339"/>
                  </a:cxn>
                  <a:cxn ang="0">
                    <a:pos x="1758" y="465"/>
                  </a:cxn>
                  <a:cxn ang="0">
                    <a:pos x="1825" y="518"/>
                  </a:cxn>
                  <a:cxn ang="0">
                    <a:pos x="1825" y="644"/>
                  </a:cxn>
                  <a:cxn ang="0">
                    <a:pos x="1825" y="749"/>
                  </a:cxn>
                  <a:cxn ang="0">
                    <a:pos x="1811" y="897"/>
                  </a:cxn>
                  <a:cxn ang="0">
                    <a:pos x="1798" y="1012"/>
                  </a:cxn>
                  <a:cxn ang="0">
                    <a:pos x="1771" y="1055"/>
                  </a:cxn>
                  <a:cxn ang="0">
                    <a:pos x="1719" y="1107"/>
                  </a:cxn>
                  <a:cxn ang="0">
                    <a:pos x="1687" y="1160"/>
                  </a:cxn>
                  <a:cxn ang="0">
                    <a:pos x="1607" y="1191"/>
                  </a:cxn>
                  <a:cxn ang="0">
                    <a:pos x="1594" y="1339"/>
                  </a:cxn>
                  <a:cxn ang="0">
                    <a:pos x="1594" y="1413"/>
                  </a:cxn>
                  <a:cxn ang="0">
                    <a:pos x="1594" y="1549"/>
                  </a:cxn>
                  <a:cxn ang="0">
                    <a:pos x="1594" y="1655"/>
                  </a:cxn>
                  <a:cxn ang="0">
                    <a:pos x="1647" y="1844"/>
                  </a:cxn>
                  <a:cxn ang="0">
                    <a:pos x="1660" y="1939"/>
                  </a:cxn>
                  <a:cxn ang="0">
                    <a:pos x="1640" y="2023"/>
                  </a:cxn>
                  <a:cxn ang="0">
                    <a:pos x="1614" y="2118"/>
                  </a:cxn>
                  <a:cxn ang="0">
                    <a:pos x="1594" y="2244"/>
                  </a:cxn>
                  <a:cxn ang="0">
                    <a:pos x="1575" y="2371"/>
                  </a:cxn>
                  <a:cxn ang="0">
                    <a:pos x="1562" y="2465"/>
                  </a:cxn>
                  <a:cxn ang="0">
                    <a:pos x="1463" y="2518"/>
                  </a:cxn>
                  <a:cxn ang="0">
                    <a:pos x="1371" y="2634"/>
                  </a:cxn>
                  <a:cxn ang="0">
                    <a:pos x="1312" y="2729"/>
                  </a:cxn>
                  <a:cxn ang="0">
                    <a:pos x="1299" y="2834"/>
                  </a:cxn>
                  <a:cxn ang="0">
                    <a:pos x="1299" y="2981"/>
                  </a:cxn>
                  <a:cxn ang="0">
                    <a:pos x="1299" y="3129"/>
                  </a:cxn>
                  <a:cxn ang="0">
                    <a:pos x="1318" y="3192"/>
                  </a:cxn>
                  <a:cxn ang="0">
                    <a:pos x="1411" y="3234"/>
                  </a:cxn>
                  <a:cxn ang="0">
                    <a:pos x="1437" y="3297"/>
                  </a:cxn>
                  <a:cxn ang="0">
                    <a:pos x="1437" y="3423"/>
                  </a:cxn>
                  <a:cxn ang="0">
                    <a:pos x="1463" y="3560"/>
                  </a:cxn>
                  <a:cxn ang="0">
                    <a:pos x="1542" y="3644"/>
                  </a:cxn>
                  <a:cxn ang="0">
                    <a:pos x="1549" y="3718"/>
                  </a:cxn>
                  <a:cxn ang="0">
                    <a:pos x="1549" y="3792"/>
                  </a:cxn>
                  <a:cxn ang="0">
                    <a:pos x="1549" y="3992"/>
                  </a:cxn>
                  <a:cxn ang="0">
                    <a:pos x="1549" y="4055"/>
                  </a:cxn>
                  <a:cxn ang="0">
                    <a:pos x="1555" y="4118"/>
                  </a:cxn>
                  <a:cxn ang="0">
                    <a:pos x="1562" y="4181"/>
                  </a:cxn>
                  <a:cxn ang="0">
                    <a:pos x="1542" y="4297"/>
                  </a:cxn>
                  <a:cxn ang="0">
                    <a:pos x="0" y="4318"/>
                  </a:cxn>
                </a:cxnLst>
                <a:rect l="0" t="0" r="r" b="b"/>
                <a:pathLst>
                  <a:path w="1826" h="4320">
                    <a:moveTo>
                      <a:pt x="0" y="0"/>
                    </a:moveTo>
                    <a:lnTo>
                      <a:pt x="1527" y="0"/>
                    </a:lnTo>
                    <a:lnTo>
                      <a:pt x="1542" y="0"/>
                    </a:lnTo>
                    <a:lnTo>
                      <a:pt x="1588" y="23"/>
                    </a:lnTo>
                    <a:lnTo>
                      <a:pt x="1607" y="54"/>
                    </a:lnTo>
                    <a:lnTo>
                      <a:pt x="1627" y="65"/>
                    </a:lnTo>
                    <a:lnTo>
                      <a:pt x="1640" y="128"/>
                    </a:lnTo>
                    <a:lnTo>
                      <a:pt x="1653" y="170"/>
                    </a:lnTo>
                    <a:lnTo>
                      <a:pt x="1673" y="254"/>
                    </a:lnTo>
                    <a:lnTo>
                      <a:pt x="1687" y="339"/>
                    </a:lnTo>
                    <a:lnTo>
                      <a:pt x="1706" y="423"/>
                    </a:lnTo>
                    <a:lnTo>
                      <a:pt x="1758" y="465"/>
                    </a:lnTo>
                    <a:lnTo>
                      <a:pt x="1811" y="486"/>
                    </a:lnTo>
                    <a:lnTo>
                      <a:pt x="1825" y="518"/>
                    </a:lnTo>
                    <a:lnTo>
                      <a:pt x="1825" y="581"/>
                    </a:lnTo>
                    <a:lnTo>
                      <a:pt x="1825" y="644"/>
                    </a:lnTo>
                    <a:lnTo>
                      <a:pt x="1825" y="707"/>
                    </a:lnTo>
                    <a:lnTo>
                      <a:pt x="1825" y="749"/>
                    </a:lnTo>
                    <a:lnTo>
                      <a:pt x="1818" y="833"/>
                    </a:lnTo>
                    <a:lnTo>
                      <a:pt x="1811" y="897"/>
                    </a:lnTo>
                    <a:lnTo>
                      <a:pt x="1805" y="981"/>
                    </a:lnTo>
                    <a:lnTo>
                      <a:pt x="1798" y="1012"/>
                    </a:lnTo>
                    <a:lnTo>
                      <a:pt x="1785" y="1034"/>
                    </a:lnTo>
                    <a:lnTo>
                      <a:pt x="1771" y="1055"/>
                    </a:lnTo>
                    <a:lnTo>
                      <a:pt x="1758" y="1086"/>
                    </a:lnTo>
                    <a:lnTo>
                      <a:pt x="1719" y="1107"/>
                    </a:lnTo>
                    <a:lnTo>
                      <a:pt x="1700" y="1128"/>
                    </a:lnTo>
                    <a:lnTo>
                      <a:pt x="1687" y="1160"/>
                    </a:lnTo>
                    <a:lnTo>
                      <a:pt x="1647" y="1170"/>
                    </a:lnTo>
                    <a:lnTo>
                      <a:pt x="1607" y="1191"/>
                    </a:lnTo>
                    <a:lnTo>
                      <a:pt x="1601" y="1255"/>
                    </a:lnTo>
                    <a:lnTo>
                      <a:pt x="1594" y="1339"/>
                    </a:lnTo>
                    <a:lnTo>
                      <a:pt x="1594" y="1370"/>
                    </a:lnTo>
                    <a:lnTo>
                      <a:pt x="1594" y="1413"/>
                    </a:lnTo>
                    <a:lnTo>
                      <a:pt x="1594" y="1518"/>
                    </a:lnTo>
                    <a:lnTo>
                      <a:pt x="1594" y="1549"/>
                    </a:lnTo>
                    <a:lnTo>
                      <a:pt x="1594" y="1613"/>
                    </a:lnTo>
                    <a:lnTo>
                      <a:pt x="1594" y="1655"/>
                    </a:lnTo>
                    <a:lnTo>
                      <a:pt x="1607" y="1760"/>
                    </a:lnTo>
                    <a:lnTo>
                      <a:pt x="1647" y="1844"/>
                    </a:lnTo>
                    <a:lnTo>
                      <a:pt x="1660" y="1876"/>
                    </a:lnTo>
                    <a:lnTo>
                      <a:pt x="1660" y="1939"/>
                    </a:lnTo>
                    <a:lnTo>
                      <a:pt x="1653" y="1981"/>
                    </a:lnTo>
                    <a:lnTo>
                      <a:pt x="1640" y="2023"/>
                    </a:lnTo>
                    <a:lnTo>
                      <a:pt x="1627" y="2086"/>
                    </a:lnTo>
                    <a:lnTo>
                      <a:pt x="1614" y="2118"/>
                    </a:lnTo>
                    <a:lnTo>
                      <a:pt x="1601" y="2149"/>
                    </a:lnTo>
                    <a:lnTo>
                      <a:pt x="1594" y="2244"/>
                    </a:lnTo>
                    <a:lnTo>
                      <a:pt x="1581" y="2307"/>
                    </a:lnTo>
                    <a:lnTo>
                      <a:pt x="1575" y="2371"/>
                    </a:lnTo>
                    <a:lnTo>
                      <a:pt x="1568" y="2434"/>
                    </a:lnTo>
                    <a:lnTo>
                      <a:pt x="1562" y="2465"/>
                    </a:lnTo>
                    <a:lnTo>
                      <a:pt x="1515" y="2497"/>
                    </a:lnTo>
                    <a:lnTo>
                      <a:pt x="1463" y="2518"/>
                    </a:lnTo>
                    <a:lnTo>
                      <a:pt x="1437" y="2550"/>
                    </a:lnTo>
                    <a:lnTo>
                      <a:pt x="1371" y="2634"/>
                    </a:lnTo>
                    <a:lnTo>
                      <a:pt x="1318" y="2697"/>
                    </a:lnTo>
                    <a:lnTo>
                      <a:pt x="1312" y="2729"/>
                    </a:lnTo>
                    <a:lnTo>
                      <a:pt x="1299" y="2771"/>
                    </a:lnTo>
                    <a:lnTo>
                      <a:pt x="1299" y="2834"/>
                    </a:lnTo>
                    <a:lnTo>
                      <a:pt x="1299" y="2918"/>
                    </a:lnTo>
                    <a:lnTo>
                      <a:pt x="1299" y="2981"/>
                    </a:lnTo>
                    <a:lnTo>
                      <a:pt x="1299" y="3065"/>
                    </a:lnTo>
                    <a:lnTo>
                      <a:pt x="1299" y="3129"/>
                    </a:lnTo>
                    <a:lnTo>
                      <a:pt x="1299" y="3160"/>
                    </a:lnTo>
                    <a:lnTo>
                      <a:pt x="1318" y="3192"/>
                    </a:lnTo>
                    <a:lnTo>
                      <a:pt x="1344" y="3213"/>
                    </a:lnTo>
                    <a:lnTo>
                      <a:pt x="1411" y="3234"/>
                    </a:lnTo>
                    <a:lnTo>
                      <a:pt x="1430" y="3265"/>
                    </a:lnTo>
                    <a:lnTo>
                      <a:pt x="1437" y="3297"/>
                    </a:lnTo>
                    <a:lnTo>
                      <a:pt x="1437" y="3339"/>
                    </a:lnTo>
                    <a:lnTo>
                      <a:pt x="1437" y="3423"/>
                    </a:lnTo>
                    <a:lnTo>
                      <a:pt x="1437" y="3455"/>
                    </a:lnTo>
                    <a:lnTo>
                      <a:pt x="1463" y="3560"/>
                    </a:lnTo>
                    <a:lnTo>
                      <a:pt x="1502" y="3581"/>
                    </a:lnTo>
                    <a:lnTo>
                      <a:pt x="1542" y="3644"/>
                    </a:lnTo>
                    <a:lnTo>
                      <a:pt x="1542" y="3676"/>
                    </a:lnTo>
                    <a:lnTo>
                      <a:pt x="1549" y="3718"/>
                    </a:lnTo>
                    <a:lnTo>
                      <a:pt x="1549" y="3760"/>
                    </a:lnTo>
                    <a:lnTo>
                      <a:pt x="1549" y="3792"/>
                    </a:lnTo>
                    <a:lnTo>
                      <a:pt x="1549" y="3876"/>
                    </a:lnTo>
                    <a:lnTo>
                      <a:pt x="1549" y="3992"/>
                    </a:lnTo>
                    <a:lnTo>
                      <a:pt x="1549" y="4023"/>
                    </a:lnTo>
                    <a:lnTo>
                      <a:pt x="1549" y="4055"/>
                    </a:lnTo>
                    <a:lnTo>
                      <a:pt x="1555" y="4087"/>
                    </a:lnTo>
                    <a:lnTo>
                      <a:pt x="1555" y="4118"/>
                    </a:lnTo>
                    <a:lnTo>
                      <a:pt x="1562" y="4150"/>
                    </a:lnTo>
                    <a:lnTo>
                      <a:pt x="1562" y="4181"/>
                    </a:lnTo>
                    <a:lnTo>
                      <a:pt x="1549" y="4266"/>
                    </a:lnTo>
                    <a:lnTo>
                      <a:pt x="1542" y="4297"/>
                    </a:lnTo>
                    <a:lnTo>
                      <a:pt x="1529" y="4319"/>
                    </a:lnTo>
                    <a:lnTo>
                      <a:pt x="0" y="4318"/>
                    </a:lnTo>
                    <a:lnTo>
                      <a:pt x="0" y="0"/>
                    </a:lnTo>
                  </a:path>
                </a:pathLst>
              </a:custGeom>
              <a:blipFill dpi="0" rotWithShape="0">
                <a:blip r:embed="rId2" cstate="print"/>
                <a:srcRect/>
                <a:tile tx="0" ty="0" sx="100000" sy="100000" flip="none" algn="tl"/>
              </a:blipFill>
              <a:ln w="9525">
                <a:noFill/>
                <a:round/>
                <a:headEnd type="none" w="sm" len="sm"/>
                <a:tailEnd type="none" w="sm" len="sm"/>
              </a:ln>
              <a:effectLst/>
            </p:spPr>
            <p:txBody>
              <a:bodyPr/>
              <a:lstStyle/>
              <a:p>
                <a:pPr>
                  <a:defRPr/>
                </a:pPr>
                <a:endParaRPr lang="en-US"/>
              </a:p>
            </p:txBody>
          </p:sp>
          <p:sp>
            <p:nvSpPr>
              <p:cNvPr id="8" name="Freeform 6"/>
              <p:cNvSpPr>
                <a:spLocks/>
              </p:cNvSpPr>
              <p:nvPr/>
            </p:nvSpPr>
            <p:spPr bwMode="auto">
              <a:xfrm>
                <a:off x="1477" y="478"/>
                <a:ext cx="369" cy="1338"/>
              </a:xfrm>
              <a:custGeom>
                <a:avLst/>
                <a:gdLst/>
                <a:ahLst/>
                <a:cxnLst>
                  <a:cxn ang="0">
                    <a:pos x="306" y="72"/>
                  </a:cxn>
                  <a:cxn ang="0">
                    <a:pos x="299" y="135"/>
                  </a:cxn>
                  <a:cxn ang="0">
                    <a:pos x="299" y="199"/>
                  </a:cxn>
                  <a:cxn ang="0">
                    <a:pos x="285" y="262"/>
                  </a:cxn>
                  <a:cxn ang="0">
                    <a:pos x="285" y="325"/>
                  </a:cxn>
                  <a:cxn ang="0">
                    <a:pos x="279" y="378"/>
                  </a:cxn>
                  <a:cxn ang="0">
                    <a:pos x="266" y="441"/>
                  </a:cxn>
                  <a:cxn ang="0">
                    <a:pos x="219" y="462"/>
                  </a:cxn>
                  <a:cxn ang="0">
                    <a:pos x="179" y="462"/>
                  </a:cxn>
                  <a:cxn ang="0">
                    <a:pos x="139" y="525"/>
                  </a:cxn>
                  <a:cxn ang="0">
                    <a:pos x="99" y="535"/>
                  </a:cxn>
                  <a:cxn ang="0">
                    <a:pos x="60" y="578"/>
                  </a:cxn>
                  <a:cxn ang="0">
                    <a:pos x="39" y="641"/>
                  </a:cxn>
                  <a:cxn ang="0">
                    <a:pos x="53" y="703"/>
                  </a:cxn>
                  <a:cxn ang="0">
                    <a:pos x="26" y="756"/>
                  </a:cxn>
                  <a:cxn ang="0">
                    <a:pos x="0" y="840"/>
                  </a:cxn>
                  <a:cxn ang="0">
                    <a:pos x="39" y="882"/>
                  </a:cxn>
                  <a:cxn ang="0">
                    <a:pos x="53" y="935"/>
                  </a:cxn>
                  <a:cxn ang="0">
                    <a:pos x="39" y="1008"/>
                  </a:cxn>
                  <a:cxn ang="0">
                    <a:pos x="26" y="1071"/>
                  </a:cxn>
                  <a:cxn ang="0">
                    <a:pos x="26" y="1135"/>
                  </a:cxn>
                  <a:cxn ang="0">
                    <a:pos x="73" y="1187"/>
                  </a:cxn>
                  <a:cxn ang="0">
                    <a:pos x="86" y="1250"/>
                  </a:cxn>
                  <a:cxn ang="0">
                    <a:pos x="126" y="1282"/>
                  </a:cxn>
                  <a:cxn ang="0">
                    <a:pos x="151" y="1310"/>
                  </a:cxn>
                  <a:cxn ang="0">
                    <a:pos x="134" y="1226"/>
                  </a:cxn>
                  <a:cxn ang="0">
                    <a:pos x="130" y="1127"/>
                  </a:cxn>
                  <a:cxn ang="0">
                    <a:pos x="127" y="995"/>
                  </a:cxn>
                  <a:cxn ang="0">
                    <a:pos x="134" y="821"/>
                  </a:cxn>
                  <a:cxn ang="0">
                    <a:pos x="142" y="734"/>
                  </a:cxn>
                  <a:cxn ang="0">
                    <a:pos x="185" y="698"/>
                  </a:cxn>
                  <a:cxn ang="0">
                    <a:pos x="242" y="651"/>
                  </a:cxn>
                  <a:cxn ang="0">
                    <a:pos x="290" y="618"/>
                  </a:cxn>
                  <a:cxn ang="0">
                    <a:pos x="340" y="537"/>
                  </a:cxn>
                  <a:cxn ang="0">
                    <a:pos x="352" y="429"/>
                  </a:cxn>
                  <a:cxn ang="0">
                    <a:pos x="364" y="297"/>
                  </a:cxn>
                  <a:cxn ang="0">
                    <a:pos x="364" y="225"/>
                  </a:cxn>
                  <a:cxn ang="0">
                    <a:pos x="368" y="123"/>
                  </a:cxn>
                  <a:cxn ang="0">
                    <a:pos x="338" y="51"/>
                  </a:cxn>
                  <a:cxn ang="0">
                    <a:pos x="326" y="0"/>
                  </a:cxn>
                </a:cxnLst>
                <a:rect l="0" t="0" r="r" b="b"/>
                <a:pathLst>
                  <a:path w="369" h="1338">
                    <a:moveTo>
                      <a:pt x="361" y="57"/>
                    </a:moveTo>
                    <a:lnTo>
                      <a:pt x="306" y="72"/>
                    </a:lnTo>
                    <a:lnTo>
                      <a:pt x="306" y="104"/>
                    </a:lnTo>
                    <a:lnTo>
                      <a:pt x="299" y="135"/>
                    </a:lnTo>
                    <a:lnTo>
                      <a:pt x="299" y="167"/>
                    </a:lnTo>
                    <a:lnTo>
                      <a:pt x="299" y="199"/>
                    </a:lnTo>
                    <a:lnTo>
                      <a:pt x="292" y="230"/>
                    </a:lnTo>
                    <a:lnTo>
                      <a:pt x="285" y="262"/>
                    </a:lnTo>
                    <a:lnTo>
                      <a:pt x="285" y="293"/>
                    </a:lnTo>
                    <a:lnTo>
                      <a:pt x="285" y="325"/>
                    </a:lnTo>
                    <a:lnTo>
                      <a:pt x="285" y="356"/>
                    </a:lnTo>
                    <a:lnTo>
                      <a:pt x="279" y="378"/>
                    </a:lnTo>
                    <a:lnTo>
                      <a:pt x="272" y="409"/>
                    </a:lnTo>
                    <a:lnTo>
                      <a:pt x="266" y="441"/>
                    </a:lnTo>
                    <a:lnTo>
                      <a:pt x="239" y="462"/>
                    </a:lnTo>
                    <a:lnTo>
                      <a:pt x="219" y="462"/>
                    </a:lnTo>
                    <a:lnTo>
                      <a:pt x="199" y="462"/>
                    </a:lnTo>
                    <a:lnTo>
                      <a:pt x="179" y="462"/>
                    </a:lnTo>
                    <a:lnTo>
                      <a:pt x="159" y="504"/>
                    </a:lnTo>
                    <a:lnTo>
                      <a:pt x="139" y="525"/>
                    </a:lnTo>
                    <a:lnTo>
                      <a:pt x="119" y="525"/>
                    </a:lnTo>
                    <a:lnTo>
                      <a:pt x="99" y="535"/>
                    </a:lnTo>
                    <a:lnTo>
                      <a:pt x="79" y="557"/>
                    </a:lnTo>
                    <a:lnTo>
                      <a:pt x="60" y="578"/>
                    </a:lnTo>
                    <a:lnTo>
                      <a:pt x="46" y="609"/>
                    </a:lnTo>
                    <a:lnTo>
                      <a:pt x="39" y="641"/>
                    </a:lnTo>
                    <a:lnTo>
                      <a:pt x="39" y="671"/>
                    </a:lnTo>
                    <a:lnTo>
                      <a:pt x="53" y="703"/>
                    </a:lnTo>
                    <a:lnTo>
                      <a:pt x="39" y="734"/>
                    </a:lnTo>
                    <a:lnTo>
                      <a:pt x="26" y="756"/>
                    </a:lnTo>
                    <a:lnTo>
                      <a:pt x="6" y="798"/>
                    </a:lnTo>
                    <a:lnTo>
                      <a:pt x="0" y="840"/>
                    </a:lnTo>
                    <a:lnTo>
                      <a:pt x="19" y="871"/>
                    </a:lnTo>
                    <a:lnTo>
                      <a:pt x="39" y="882"/>
                    </a:lnTo>
                    <a:lnTo>
                      <a:pt x="46" y="913"/>
                    </a:lnTo>
                    <a:lnTo>
                      <a:pt x="53" y="935"/>
                    </a:lnTo>
                    <a:lnTo>
                      <a:pt x="53" y="966"/>
                    </a:lnTo>
                    <a:lnTo>
                      <a:pt x="39" y="1008"/>
                    </a:lnTo>
                    <a:lnTo>
                      <a:pt x="39" y="1040"/>
                    </a:lnTo>
                    <a:lnTo>
                      <a:pt x="26" y="1071"/>
                    </a:lnTo>
                    <a:lnTo>
                      <a:pt x="19" y="1103"/>
                    </a:lnTo>
                    <a:lnTo>
                      <a:pt x="26" y="1135"/>
                    </a:lnTo>
                    <a:lnTo>
                      <a:pt x="53" y="1156"/>
                    </a:lnTo>
                    <a:lnTo>
                      <a:pt x="73" y="1187"/>
                    </a:lnTo>
                    <a:lnTo>
                      <a:pt x="79" y="1219"/>
                    </a:lnTo>
                    <a:lnTo>
                      <a:pt x="86" y="1250"/>
                    </a:lnTo>
                    <a:lnTo>
                      <a:pt x="106" y="1261"/>
                    </a:lnTo>
                    <a:lnTo>
                      <a:pt x="126" y="1282"/>
                    </a:lnTo>
                    <a:lnTo>
                      <a:pt x="161" y="1337"/>
                    </a:lnTo>
                    <a:lnTo>
                      <a:pt x="151" y="1310"/>
                    </a:lnTo>
                    <a:lnTo>
                      <a:pt x="142" y="1259"/>
                    </a:lnTo>
                    <a:lnTo>
                      <a:pt x="134" y="1226"/>
                    </a:lnTo>
                    <a:lnTo>
                      <a:pt x="127" y="1163"/>
                    </a:lnTo>
                    <a:lnTo>
                      <a:pt x="130" y="1127"/>
                    </a:lnTo>
                    <a:lnTo>
                      <a:pt x="127" y="1085"/>
                    </a:lnTo>
                    <a:lnTo>
                      <a:pt x="127" y="995"/>
                    </a:lnTo>
                    <a:lnTo>
                      <a:pt x="130" y="908"/>
                    </a:lnTo>
                    <a:lnTo>
                      <a:pt x="134" y="821"/>
                    </a:lnTo>
                    <a:lnTo>
                      <a:pt x="134" y="785"/>
                    </a:lnTo>
                    <a:lnTo>
                      <a:pt x="142" y="734"/>
                    </a:lnTo>
                    <a:lnTo>
                      <a:pt x="158" y="707"/>
                    </a:lnTo>
                    <a:lnTo>
                      <a:pt x="185" y="698"/>
                    </a:lnTo>
                    <a:lnTo>
                      <a:pt x="223" y="686"/>
                    </a:lnTo>
                    <a:lnTo>
                      <a:pt x="242" y="651"/>
                    </a:lnTo>
                    <a:lnTo>
                      <a:pt x="263" y="627"/>
                    </a:lnTo>
                    <a:lnTo>
                      <a:pt x="290" y="618"/>
                    </a:lnTo>
                    <a:lnTo>
                      <a:pt x="304" y="591"/>
                    </a:lnTo>
                    <a:lnTo>
                      <a:pt x="340" y="537"/>
                    </a:lnTo>
                    <a:lnTo>
                      <a:pt x="340" y="495"/>
                    </a:lnTo>
                    <a:lnTo>
                      <a:pt x="352" y="429"/>
                    </a:lnTo>
                    <a:lnTo>
                      <a:pt x="359" y="357"/>
                    </a:lnTo>
                    <a:lnTo>
                      <a:pt x="364" y="297"/>
                    </a:lnTo>
                    <a:lnTo>
                      <a:pt x="364" y="261"/>
                    </a:lnTo>
                    <a:lnTo>
                      <a:pt x="364" y="225"/>
                    </a:lnTo>
                    <a:lnTo>
                      <a:pt x="368" y="183"/>
                    </a:lnTo>
                    <a:lnTo>
                      <a:pt x="368" y="123"/>
                    </a:lnTo>
                    <a:lnTo>
                      <a:pt x="364" y="93"/>
                    </a:lnTo>
                    <a:lnTo>
                      <a:pt x="338" y="51"/>
                    </a:lnTo>
                    <a:lnTo>
                      <a:pt x="345" y="9"/>
                    </a:lnTo>
                    <a:lnTo>
                      <a:pt x="326" y="0"/>
                    </a:lnTo>
                    <a:lnTo>
                      <a:pt x="338" y="3"/>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9" name="Freeform 7"/>
              <p:cNvSpPr>
                <a:spLocks/>
              </p:cNvSpPr>
              <p:nvPr/>
            </p:nvSpPr>
            <p:spPr bwMode="auto">
              <a:xfrm>
                <a:off x="1165" y="1821"/>
                <a:ext cx="513" cy="1374"/>
              </a:xfrm>
              <a:custGeom>
                <a:avLst/>
                <a:gdLst/>
                <a:ahLst/>
                <a:cxnLst>
                  <a:cxn ang="0">
                    <a:pos x="477" y="61"/>
                  </a:cxn>
                  <a:cxn ang="0">
                    <a:pos x="451" y="114"/>
                  </a:cxn>
                  <a:cxn ang="0">
                    <a:pos x="444" y="167"/>
                  </a:cxn>
                  <a:cxn ang="0">
                    <a:pos x="444" y="230"/>
                  </a:cxn>
                  <a:cxn ang="0">
                    <a:pos x="424" y="281"/>
                  </a:cxn>
                  <a:cxn ang="0">
                    <a:pos x="385" y="302"/>
                  </a:cxn>
                  <a:cxn ang="0">
                    <a:pos x="358" y="345"/>
                  </a:cxn>
                  <a:cxn ang="0">
                    <a:pos x="358" y="408"/>
                  </a:cxn>
                  <a:cxn ang="0">
                    <a:pos x="318" y="439"/>
                  </a:cxn>
                  <a:cxn ang="0">
                    <a:pos x="265" y="492"/>
                  </a:cxn>
                  <a:cxn ang="0">
                    <a:pos x="186" y="565"/>
                  </a:cxn>
                  <a:cxn ang="0">
                    <a:pos x="179" y="670"/>
                  </a:cxn>
                  <a:cxn ang="0">
                    <a:pos x="133" y="680"/>
                  </a:cxn>
                  <a:cxn ang="0">
                    <a:pos x="73" y="723"/>
                  </a:cxn>
                  <a:cxn ang="0">
                    <a:pos x="33" y="807"/>
                  </a:cxn>
                  <a:cxn ang="0">
                    <a:pos x="13" y="932"/>
                  </a:cxn>
                  <a:cxn ang="0">
                    <a:pos x="0" y="1027"/>
                  </a:cxn>
                  <a:cxn ang="0">
                    <a:pos x="13" y="1152"/>
                  </a:cxn>
                  <a:cxn ang="0">
                    <a:pos x="33" y="1300"/>
                  </a:cxn>
                  <a:cxn ang="0">
                    <a:pos x="73" y="1373"/>
                  </a:cxn>
                  <a:cxn ang="0">
                    <a:pos x="133" y="1373"/>
                  </a:cxn>
                  <a:cxn ang="0">
                    <a:pos x="146" y="1309"/>
                  </a:cxn>
                  <a:cxn ang="0">
                    <a:pos x="146" y="1174"/>
                  </a:cxn>
                  <a:cxn ang="0">
                    <a:pos x="143" y="1046"/>
                  </a:cxn>
                  <a:cxn ang="0">
                    <a:pos x="155" y="920"/>
                  </a:cxn>
                  <a:cxn ang="0">
                    <a:pos x="196" y="839"/>
                  </a:cxn>
                  <a:cxn ang="0">
                    <a:pos x="238" y="777"/>
                  </a:cxn>
                  <a:cxn ang="0">
                    <a:pos x="286" y="726"/>
                  </a:cxn>
                  <a:cxn ang="0">
                    <a:pos x="341" y="687"/>
                  </a:cxn>
                  <a:cxn ang="0">
                    <a:pos x="380" y="663"/>
                  </a:cxn>
                  <a:cxn ang="0">
                    <a:pos x="416" y="618"/>
                  </a:cxn>
                  <a:cxn ang="0">
                    <a:pos x="421" y="547"/>
                  </a:cxn>
                  <a:cxn ang="0">
                    <a:pos x="443" y="418"/>
                  </a:cxn>
                  <a:cxn ang="0">
                    <a:pos x="455" y="319"/>
                  </a:cxn>
                  <a:cxn ang="0">
                    <a:pos x="481" y="266"/>
                  </a:cxn>
                  <a:cxn ang="0">
                    <a:pos x="491" y="206"/>
                  </a:cxn>
                  <a:cxn ang="0">
                    <a:pos x="512" y="128"/>
                  </a:cxn>
                  <a:cxn ang="0">
                    <a:pos x="498" y="0"/>
                  </a:cxn>
                </a:cxnLst>
                <a:rect l="0" t="0" r="r" b="b"/>
                <a:pathLst>
                  <a:path w="513" h="1374">
                    <a:moveTo>
                      <a:pt x="498" y="0"/>
                    </a:moveTo>
                    <a:lnTo>
                      <a:pt x="477" y="61"/>
                    </a:lnTo>
                    <a:lnTo>
                      <a:pt x="471" y="93"/>
                    </a:lnTo>
                    <a:lnTo>
                      <a:pt x="451" y="114"/>
                    </a:lnTo>
                    <a:lnTo>
                      <a:pt x="444" y="145"/>
                    </a:lnTo>
                    <a:lnTo>
                      <a:pt x="444" y="167"/>
                    </a:lnTo>
                    <a:lnTo>
                      <a:pt x="451" y="198"/>
                    </a:lnTo>
                    <a:lnTo>
                      <a:pt x="444" y="230"/>
                    </a:lnTo>
                    <a:lnTo>
                      <a:pt x="444" y="261"/>
                    </a:lnTo>
                    <a:lnTo>
                      <a:pt x="424" y="281"/>
                    </a:lnTo>
                    <a:lnTo>
                      <a:pt x="404" y="292"/>
                    </a:lnTo>
                    <a:lnTo>
                      <a:pt x="385" y="302"/>
                    </a:lnTo>
                    <a:lnTo>
                      <a:pt x="358" y="323"/>
                    </a:lnTo>
                    <a:lnTo>
                      <a:pt x="358" y="345"/>
                    </a:lnTo>
                    <a:lnTo>
                      <a:pt x="358" y="376"/>
                    </a:lnTo>
                    <a:lnTo>
                      <a:pt x="358" y="408"/>
                    </a:lnTo>
                    <a:lnTo>
                      <a:pt x="344" y="418"/>
                    </a:lnTo>
                    <a:lnTo>
                      <a:pt x="318" y="439"/>
                    </a:lnTo>
                    <a:lnTo>
                      <a:pt x="285" y="492"/>
                    </a:lnTo>
                    <a:lnTo>
                      <a:pt x="265" y="492"/>
                    </a:lnTo>
                    <a:lnTo>
                      <a:pt x="225" y="513"/>
                    </a:lnTo>
                    <a:lnTo>
                      <a:pt x="186" y="565"/>
                    </a:lnTo>
                    <a:lnTo>
                      <a:pt x="186" y="596"/>
                    </a:lnTo>
                    <a:lnTo>
                      <a:pt x="179" y="670"/>
                    </a:lnTo>
                    <a:lnTo>
                      <a:pt x="152" y="680"/>
                    </a:lnTo>
                    <a:lnTo>
                      <a:pt x="133" y="680"/>
                    </a:lnTo>
                    <a:lnTo>
                      <a:pt x="112" y="701"/>
                    </a:lnTo>
                    <a:lnTo>
                      <a:pt x="73" y="723"/>
                    </a:lnTo>
                    <a:lnTo>
                      <a:pt x="33" y="775"/>
                    </a:lnTo>
                    <a:lnTo>
                      <a:pt x="33" y="807"/>
                    </a:lnTo>
                    <a:lnTo>
                      <a:pt x="39" y="869"/>
                    </a:lnTo>
                    <a:lnTo>
                      <a:pt x="13" y="932"/>
                    </a:lnTo>
                    <a:lnTo>
                      <a:pt x="0" y="964"/>
                    </a:lnTo>
                    <a:lnTo>
                      <a:pt x="0" y="1027"/>
                    </a:lnTo>
                    <a:lnTo>
                      <a:pt x="6" y="1090"/>
                    </a:lnTo>
                    <a:lnTo>
                      <a:pt x="13" y="1152"/>
                    </a:lnTo>
                    <a:lnTo>
                      <a:pt x="13" y="1236"/>
                    </a:lnTo>
                    <a:lnTo>
                      <a:pt x="33" y="1300"/>
                    </a:lnTo>
                    <a:lnTo>
                      <a:pt x="33" y="1363"/>
                    </a:lnTo>
                    <a:lnTo>
                      <a:pt x="73" y="1373"/>
                    </a:lnTo>
                    <a:lnTo>
                      <a:pt x="93" y="1373"/>
                    </a:lnTo>
                    <a:lnTo>
                      <a:pt x="133" y="1373"/>
                    </a:lnTo>
                    <a:lnTo>
                      <a:pt x="143" y="1354"/>
                    </a:lnTo>
                    <a:lnTo>
                      <a:pt x="146" y="1309"/>
                    </a:lnTo>
                    <a:lnTo>
                      <a:pt x="146" y="1243"/>
                    </a:lnTo>
                    <a:lnTo>
                      <a:pt x="146" y="1174"/>
                    </a:lnTo>
                    <a:lnTo>
                      <a:pt x="146" y="1111"/>
                    </a:lnTo>
                    <a:lnTo>
                      <a:pt x="143" y="1046"/>
                    </a:lnTo>
                    <a:lnTo>
                      <a:pt x="148" y="974"/>
                    </a:lnTo>
                    <a:lnTo>
                      <a:pt x="155" y="920"/>
                    </a:lnTo>
                    <a:lnTo>
                      <a:pt x="163" y="875"/>
                    </a:lnTo>
                    <a:lnTo>
                      <a:pt x="196" y="839"/>
                    </a:lnTo>
                    <a:lnTo>
                      <a:pt x="220" y="810"/>
                    </a:lnTo>
                    <a:lnTo>
                      <a:pt x="238" y="777"/>
                    </a:lnTo>
                    <a:lnTo>
                      <a:pt x="269" y="750"/>
                    </a:lnTo>
                    <a:lnTo>
                      <a:pt x="286" y="726"/>
                    </a:lnTo>
                    <a:lnTo>
                      <a:pt x="310" y="696"/>
                    </a:lnTo>
                    <a:lnTo>
                      <a:pt x="341" y="687"/>
                    </a:lnTo>
                    <a:lnTo>
                      <a:pt x="361" y="675"/>
                    </a:lnTo>
                    <a:lnTo>
                      <a:pt x="380" y="663"/>
                    </a:lnTo>
                    <a:lnTo>
                      <a:pt x="409" y="648"/>
                    </a:lnTo>
                    <a:lnTo>
                      <a:pt x="416" y="618"/>
                    </a:lnTo>
                    <a:lnTo>
                      <a:pt x="421" y="579"/>
                    </a:lnTo>
                    <a:lnTo>
                      <a:pt x="421" y="547"/>
                    </a:lnTo>
                    <a:lnTo>
                      <a:pt x="431" y="478"/>
                    </a:lnTo>
                    <a:lnTo>
                      <a:pt x="443" y="418"/>
                    </a:lnTo>
                    <a:lnTo>
                      <a:pt x="445" y="370"/>
                    </a:lnTo>
                    <a:lnTo>
                      <a:pt x="455" y="319"/>
                    </a:lnTo>
                    <a:lnTo>
                      <a:pt x="467" y="295"/>
                    </a:lnTo>
                    <a:lnTo>
                      <a:pt x="481" y="266"/>
                    </a:lnTo>
                    <a:lnTo>
                      <a:pt x="481" y="236"/>
                    </a:lnTo>
                    <a:lnTo>
                      <a:pt x="491" y="206"/>
                    </a:lnTo>
                    <a:lnTo>
                      <a:pt x="496" y="176"/>
                    </a:lnTo>
                    <a:lnTo>
                      <a:pt x="512" y="128"/>
                    </a:lnTo>
                    <a:lnTo>
                      <a:pt x="508" y="74"/>
                    </a:lnTo>
                    <a:lnTo>
                      <a:pt x="498" y="0"/>
                    </a:lnTo>
                    <a:lnTo>
                      <a:pt x="498" y="0"/>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10" name="Freeform 8"/>
              <p:cNvSpPr>
                <a:spLocks/>
              </p:cNvSpPr>
              <p:nvPr/>
            </p:nvSpPr>
            <p:spPr bwMode="auto">
              <a:xfrm>
                <a:off x="1401" y="3247"/>
                <a:ext cx="178" cy="1076"/>
              </a:xfrm>
              <a:custGeom>
                <a:avLst/>
                <a:gdLst/>
                <a:ahLst/>
                <a:cxnLst>
                  <a:cxn ang="0">
                    <a:pos x="0" y="27"/>
                  </a:cxn>
                  <a:cxn ang="0">
                    <a:pos x="20" y="0"/>
                  </a:cxn>
                  <a:cxn ang="0">
                    <a:pos x="47" y="39"/>
                  </a:cxn>
                  <a:cxn ang="0">
                    <a:pos x="50" y="78"/>
                  </a:cxn>
                  <a:cxn ang="0">
                    <a:pos x="45" y="135"/>
                  </a:cxn>
                  <a:cxn ang="0">
                    <a:pos x="45" y="210"/>
                  </a:cxn>
                  <a:cxn ang="0">
                    <a:pos x="60" y="258"/>
                  </a:cxn>
                  <a:cxn ang="0">
                    <a:pos x="69" y="282"/>
                  </a:cxn>
                  <a:cxn ang="0">
                    <a:pos x="80" y="305"/>
                  </a:cxn>
                  <a:cxn ang="0">
                    <a:pos x="119" y="339"/>
                  </a:cxn>
                  <a:cxn ang="0">
                    <a:pos x="158" y="399"/>
                  </a:cxn>
                  <a:cxn ang="0">
                    <a:pos x="161" y="438"/>
                  </a:cxn>
                  <a:cxn ang="0">
                    <a:pos x="165" y="480"/>
                  </a:cxn>
                  <a:cxn ang="0">
                    <a:pos x="161" y="543"/>
                  </a:cxn>
                  <a:cxn ang="0">
                    <a:pos x="167" y="588"/>
                  </a:cxn>
                  <a:cxn ang="0">
                    <a:pos x="158" y="654"/>
                  </a:cxn>
                  <a:cxn ang="0">
                    <a:pos x="161" y="687"/>
                  </a:cxn>
                  <a:cxn ang="0">
                    <a:pos x="161" y="720"/>
                  </a:cxn>
                  <a:cxn ang="0">
                    <a:pos x="165" y="750"/>
                  </a:cxn>
                  <a:cxn ang="0">
                    <a:pos x="160" y="790"/>
                  </a:cxn>
                  <a:cxn ang="0">
                    <a:pos x="166" y="832"/>
                  </a:cxn>
                  <a:cxn ang="0">
                    <a:pos x="166" y="863"/>
                  </a:cxn>
                  <a:cxn ang="0">
                    <a:pos x="173" y="895"/>
                  </a:cxn>
                  <a:cxn ang="0">
                    <a:pos x="177" y="930"/>
                  </a:cxn>
                  <a:cxn ang="0">
                    <a:pos x="173" y="958"/>
                  </a:cxn>
                  <a:cxn ang="0">
                    <a:pos x="173" y="990"/>
                  </a:cxn>
                  <a:cxn ang="0">
                    <a:pos x="166" y="1021"/>
                  </a:cxn>
                  <a:cxn ang="0">
                    <a:pos x="146" y="1075"/>
                  </a:cxn>
                  <a:cxn ang="0">
                    <a:pos x="26" y="1073"/>
                  </a:cxn>
                  <a:cxn ang="0">
                    <a:pos x="48" y="1042"/>
                  </a:cxn>
                  <a:cxn ang="0">
                    <a:pos x="61" y="1011"/>
                  </a:cxn>
                  <a:cxn ang="0">
                    <a:pos x="80" y="990"/>
                  </a:cxn>
                  <a:cxn ang="0">
                    <a:pos x="94" y="968"/>
                  </a:cxn>
                  <a:cxn ang="0">
                    <a:pos x="101" y="937"/>
                  </a:cxn>
                  <a:cxn ang="0">
                    <a:pos x="94" y="895"/>
                  </a:cxn>
                  <a:cxn ang="0">
                    <a:pos x="94" y="853"/>
                  </a:cxn>
                  <a:cxn ang="0">
                    <a:pos x="80" y="811"/>
                  </a:cxn>
                  <a:cxn ang="0">
                    <a:pos x="74" y="779"/>
                  </a:cxn>
                  <a:cxn ang="0">
                    <a:pos x="61" y="747"/>
                  </a:cxn>
                  <a:cxn ang="0">
                    <a:pos x="74" y="716"/>
                  </a:cxn>
                  <a:cxn ang="0">
                    <a:pos x="80" y="642"/>
                  </a:cxn>
                  <a:cxn ang="0">
                    <a:pos x="87" y="611"/>
                  </a:cxn>
                  <a:cxn ang="0">
                    <a:pos x="87" y="589"/>
                  </a:cxn>
                  <a:cxn ang="0">
                    <a:pos x="87" y="547"/>
                  </a:cxn>
                  <a:cxn ang="0">
                    <a:pos x="80" y="516"/>
                  </a:cxn>
                  <a:cxn ang="0">
                    <a:pos x="80" y="442"/>
                  </a:cxn>
                  <a:cxn ang="0">
                    <a:pos x="67" y="411"/>
                  </a:cxn>
                  <a:cxn ang="0">
                    <a:pos x="61" y="389"/>
                  </a:cxn>
                  <a:cxn ang="0">
                    <a:pos x="54" y="305"/>
                  </a:cxn>
                  <a:cxn ang="0">
                    <a:pos x="45" y="303"/>
                  </a:cxn>
                  <a:cxn ang="0">
                    <a:pos x="24" y="252"/>
                  </a:cxn>
                  <a:cxn ang="0">
                    <a:pos x="18" y="210"/>
                  </a:cxn>
                  <a:cxn ang="0">
                    <a:pos x="15" y="120"/>
                  </a:cxn>
                </a:cxnLst>
                <a:rect l="0" t="0" r="r" b="b"/>
                <a:pathLst>
                  <a:path w="178" h="1076">
                    <a:moveTo>
                      <a:pt x="0" y="27"/>
                    </a:moveTo>
                    <a:lnTo>
                      <a:pt x="20" y="0"/>
                    </a:lnTo>
                    <a:lnTo>
                      <a:pt x="47" y="39"/>
                    </a:lnTo>
                    <a:lnTo>
                      <a:pt x="50" y="78"/>
                    </a:lnTo>
                    <a:lnTo>
                      <a:pt x="45" y="135"/>
                    </a:lnTo>
                    <a:lnTo>
                      <a:pt x="45" y="210"/>
                    </a:lnTo>
                    <a:lnTo>
                      <a:pt x="60" y="258"/>
                    </a:lnTo>
                    <a:lnTo>
                      <a:pt x="69" y="282"/>
                    </a:lnTo>
                    <a:lnTo>
                      <a:pt x="80" y="305"/>
                    </a:lnTo>
                    <a:lnTo>
                      <a:pt x="119" y="339"/>
                    </a:lnTo>
                    <a:lnTo>
                      <a:pt x="158" y="399"/>
                    </a:lnTo>
                    <a:lnTo>
                      <a:pt x="161" y="438"/>
                    </a:lnTo>
                    <a:lnTo>
                      <a:pt x="165" y="480"/>
                    </a:lnTo>
                    <a:lnTo>
                      <a:pt x="161" y="543"/>
                    </a:lnTo>
                    <a:lnTo>
                      <a:pt x="167" y="588"/>
                    </a:lnTo>
                    <a:lnTo>
                      <a:pt x="158" y="654"/>
                    </a:lnTo>
                    <a:lnTo>
                      <a:pt x="161" y="687"/>
                    </a:lnTo>
                    <a:lnTo>
                      <a:pt x="161" y="720"/>
                    </a:lnTo>
                    <a:lnTo>
                      <a:pt x="165" y="750"/>
                    </a:lnTo>
                    <a:lnTo>
                      <a:pt x="160" y="790"/>
                    </a:lnTo>
                    <a:lnTo>
                      <a:pt x="166" y="832"/>
                    </a:lnTo>
                    <a:lnTo>
                      <a:pt x="166" y="863"/>
                    </a:lnTo>
                    <a:lnTo>
                      <a:pt x="173" y="895"/>
                    </a:lnTo>
                    <a:lnTo>
                      <a:pt x="177" y="930"/>
                    </a:lnTo>
                    <a:lnTo>
                      <a:pt x="173" y="958"/>
                    </a:lnTo>
                    <a:lnTo>
                      <a:pt x="173" y="990"/>
                    </a:lnTo>
                    <a:lnTo>
                      <a:pt x="166" y="1021"/>
                    </a:lnTo>
                    <a:lnTo>
                      <a:pt x="146" y="1075"/>
                    </a:lnTo>
                    <a:lnTo>
                      <a:pt x="26" y="1073"/>
                    </a:lnTo>
                    <a:lnTo>
                      <a:pt x="48" y="1042"/>
                    </a:lnTo>
                    <a:lnTo>
                      <a:pt x="61" y="1011"/>
                    </a:lnTo>
                    <a:lnTo>
                      <a:pt x="80" y="990"/>
                    </a:lnTo>
                    <a:lnTo>
                      <a:pt x="94" y="968"/>
                    </a:lnTo>
                    <a:lnTo>
                      <a:pt x="101" y="937"/>
                    </a:lnTo>
                    <a:lnTo>
                      <a:pt x="94" y="895"/>
                    </a:lnTo>
                    <a:lnTo>
                      <a:pt x="94" y="853"/>
                    </a:lnTo>
                    <a:lnTo>
                      <a:pt x="80" y="811"/>
                    </a:lnTo>
                    <a:lnTo>
                      <a:pt x="74" y="779"/>
                    </a:lnTo>
                    <a:lnTo>
                      <a:pt x="61" y="747"/>
                    </a:lnTo>
                    <a:lnTo>
                      <a:pt x="74" y="716"/>
                    </a:lnTo>
                    <a:lnTo>
                      <a:pt x="80" y="642"/>
                    </a:lnTo>
                    <a:lnTo>
                      <a:pt x="87" y="611"/>
                    </a:lnTo>
                    <a:lnTo>
                      <a:pt x="87" y="589"/>
                    </a:lnTo>
                    <a:lnTo>
                      <a:pt x="87" y="547"/>
                    </a:lnTo>
                    <a:lnTo>
                      <a:pt x="80" y="516"/>
                    </a:lnTo>
                    <a:lnTo>
                      <a:pt x="80" y="442"/>
                    </a:lnTo>
                    <a:lnTo>
                      <a:pt x="67" y="411"/>
                    </a:lnTo>
                    <a:lnTo>
                      <a:pt x="61" y="389"/>
                    </a:lnTo>
                    <a:lnTo>
                      <a:pt x="54" y="305"/>
                    </a:lnTo>
                    <a:lnTo>
                      <a:pt x="45" y="303"/>
                    </a:lnTo>
                    <a:lnTo>
                      <a:pt x="24" y="252"/>
                    </a:lnTo>
                    <a:lnTo>
                      <a:pt x="18" y="210"/>
                    </a:lnTo>
                    <a:lnTo>
                      <a:pt x="15" y="120"/>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11" name="Freeform 9"/>
              <p:cNvSpPr>
                <a:spLocks/>
              </p:cNvSpPr>
              <p:nvPr/>
            </p:nvSpPr>
            <p:spPr bwMode="auto">
              <a:xfrm>
                <a:off x="1440" y="0"/>
                <a:ext cx="274" cy="384"/>
              </a:xfrm>
              <a:custGeom>
                <a:avLst/>
                <a:gdLst/>
                <a:ahLst/>
                <a:cxnLst>
                  <a:cxn ang="0">
                    <a:pos x="0" y="0"/>
                  </a:cxn>
                  <a:cxn ang="0">
                    <a:pos x="111" y="0"/>
                  </a:cxn>
                  <a:cxn ang="0">
                    <a:pos x="147" y="17"/>
                  </a:cxn>
                  <a:cxn ang="0">
                    <a:pos x="171" y="38"/>
                  </a:cxn>
                  <a:cxn ang="0">
                    <a:pos x="201" y="71"/>
                  </a:cxn>
                  <a:cxn ang="0">
                    <a:pos x="219" y="131"/>
                  </a:cxn>
                  <a:cxn ang="0">
                    <a:pos x="234" y="164"/>
                  </a:cxn>
                  <a:cxn ang="0">
                    <a:pos x="239" y="221"/>
                  </a:cxn>
                  <a:cxn ang="0">
                    <a:pos x="255" y="287"/>
                  </a:cxn>
                  <a:cxn ang="0">
                    <a:pos x="273" y="383"/>
                  </a:cxn>
                  <a:cxn ang="0">
                    <a:pos x="217" y="369"/>
                  </a:cxn>
                  <a:cxn ang="0">
                    <a:pos x="203" y="338"/>
                  </a:cxn>
                  <a:cxn ang="0">
                    <a:pos x="183" y="306"/>
                  </a:cxn>
                  <a:cxn ang="0">
                    <a:pos x="170" y="274"/>
                  </a:cxn>
                  <a:cxn ang="0">
                    <a:pos x="156" y="201"/>
                  </a:cxn>
                  <a:cxn ang="0">
                    <a:pos x="143" y="169"/>
                  </a:cxn>
                  <a:cxn ang="0">
                    <a:pos x="130" y="138"/>
                  </a:cxn>
                  <a:cxn ang="0">
                    <a:pos x="76" y="96"/>
                  </a:cxn>
                  <a:cxn ang="0">
                    <a:pos x="63" y="74"/>
                  </a:cxn>
                  <a:cxn ang="0">
                    <a:pos x="43" y="64"/>
                  </a:cxn>
                  <a:cxn ang="0">
                    <a:pos x="27" y="20"/>
                  </a:cxn>
                </a:cxnLst>
                <a:rect l="0" t="0" r="r" b="b"/>
                <a:pathLst>
                  <a:path w="274" h="384">
                    <a:moveTo>
                      <a:pt x="0" y="0"/>
                    </a:moveTo>
                    <a:lnTo>
                      <a:pt x="111" y="0"/>
                    </a:lnTo>
                    <a:lnTo>
                      <a:pt x="147" y="17"/>
                    </a:lnTo>
                    <a:lnTo>
                      <a:pt x="171" y="38"/>
                    </a:lnTo>
                    <a:lnTo>
                      <a:pt x="201" y="71"/>
                    </a:lnTo>
                    <a:lnTo>
                      <a:pt x="219" y="131"/>
                    </a:lnTo>
                    <a:lnTo>
                      <a:pt x="234" y="164"/>
                    </a:lnTo>
                    <a:lnTo>
                      <a:pt x="239" y="221"/>
                    </a:lnTo>
                    <a:lnTo>
                      <a:pt x="255" y="287"/>
                    </a:lnTo>
                    <a:lnTo>
                      <a:pt x="273" y="383"/>
                    </a:lnTo>
                    <a:lnTo>
                      <a:pt x="217" y="369"/>
                    </a:lnTo>
                    <a:lnTo>
                      <a:pt x="203" y="338"/>
                    </a:lnTo>
                    <a:lnTo>
                      <a:pt x="183" y="306"/>
                    </a:lnTo>
                    <a:lnTo>
                      <a:pt x="170" y="274"/>
                    </a:lnTo>
                    <a:lnTo>
                      <a:pt x="156" y="201"/>
                    </a:lnTo>
                    <a:lnTo>
                      <a:pt x="143" y="169"/>
                    </a:lnTo>
                    <a:lnTo>
                      <a:pt x="130" y="138"/>
                    </a:lnTo>
                    <a:lnTo>
                      <a:pt x="76" y="96"/>
                    </a:lnTo>
                    <a:lnTo>
                      <a:pt x="63" y="74"/>
                    </a:lnTo>
                    <a:lnTo>
                      <a:pt x="43" y="64"/>
                    </a:lnTo>
                    <a:lnTo>
                      <a:pt x="27" y="20"/>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12" name="Freeform 10"/>
              <p:cNvSpPr>
                <a:spLocks/>
              </p:cNvSpPr>
              <p:nvPr/>
            </p:nvSpPr>
            <p:spPr bwMode="auto">
              <a:xfrm>
                <a:off x="1252" y="2250"/>
                <a:ext cx="230" cy="336"/>
              </a:xfrm>
              <a:custGeom>
                <a:avLst/>
                <a:gdLst/>
                <a:ahLst/>
                <a:cxnLst>
                  <a:cxn ang="0">
                    <a:pos x="229" y="0"/>
                  </a:cxn>
                  <a:cxn ang="0">
                    <a:pos x="191" y="61"/>
                  </a:cxn>
                  <a:cxn ang="0">
                    <a:pos x="165" y="82"/>
                  </a:cxn>
                  <a:cxn ang="0">
                    <a:pos x="145" y="93"/>
                  </a:cxn>
                  <a:cxn ang="0">
                    <a:pos x="118" y="135"/>
                  </a:cxn>
                  <a:cxn ang="0">
                    <a:pos x="118" y="166"/>
                  </a:cxn>
                  <a:cxn ang="0">
                    <a:pos x="118" y="198"/>
                  </a:cxn>
                  <a:cxn ang="0">
                    <a:pos x="118" y="230"/>
                  </a:cxn>
                  <a:cxn ang="0">
                    <a:pos x="105" y="261"/>
                  </a:cxn>
                  <a:cxn ang="0">
                    <a:pos x="86" y="272"/>
                  </a:cxn>
                  <a:cxn ang="0">
                    <a:pos x="66" y="282"/>
                  </a:cxn>
                  <a:cxn ang="0">
                    <a:pos x="45" y="303"/>
                  </a:cxn>
                  <a:cxn ang="0">
                    <a:pos x="26" y="314"/>
                  </a:cxn>
                  <a:cxn ang="0">
                    <a:pos x="6" y="335"/>
                  </a:cxn>
                  <a:cxn ang="0">
                    <a:pos x="0" y="303"/>
                  </a:cxn>
                  <a:cxn ang="0">
                    <a:pos x="19" y="272"/>
                  </a:cxn>
                  <a:cxn ang="0">
                    <a:pos x="45" y="251"/>
                  </a:cxn>
                  <a:cxn ang="0">
                    <a:pos x="59" y="219"/>
                  </a:cxn>
                  <a:cxn ang="0">
                    <a:pos x="72" y="177"/>
                  </a:cxn>
                  <a:cxn ang="0">
                    <a:pos x="79" y="135"/>
                  </a:cxn>
                  <a:cxn ang="0">
                    <a:pos x="79" y="103"/>
                  </a:cxn>
                  <a:cxn ang="0">
                    <a:pos x="132" y="72"/>
                  </a:cxn>
                  <a:cxn ang="0">
                    <a:pos x="152" y="72"/>
                  </a:cxn>
                  <a:cxn ang="0">
                    <a:pos x="178" y="29"/>
                  </a:cxn>
                  <a:cxn ang="0">
                    <a:pos x="198" y="8"/>
                  </a:cxn>
                  <a:cxn ang="0">
                    <a:pos x="229" y="0"/>
                  </a:cxn>
                  <a:cxn ang="0">
                    <a:pos x="229" y="0"/>
                  </a:cxn>
                </a:cxnLst>
                <a:rect l="0" t="0" r="r" b="b"/>
                <a:pathLst>
                  <a:path w="230" h="336">
                    <a:moveTo>
                      <a:pt x="229" y="0"/>
                    </a:moveTo>
                    <a:lnTo>
                      <a:pt x="191" y="61"/>
                    </a:lnTo>
                    <a:lnTo>
                      <a:pt x="165" y="82"/>
                    </a:lnTo>
                    <a:lnTo>
                      <a:pt x="145" y="93"/>
                    </a:lnTo>
                    <a:lnTo>
                      <a:pt x="118" y="135"/>
                    </a:lnTo>
                    <a:lnTo>
                      <a:pt x="118" y="166"/>
                    </a:lnTo>
                    <a:lnTo>
                      <a:pt x="118" y="198"/>
                    </a:lnTo>
                    <a:lnTo>
                      <a:pt x="118" y="230"/>
                    </a:lnTo>
                    <a:lnTo>
                      <a:pt x="105" y="261"/>
                    </a:lnTo>
                    <a:lnTo>
                      <a:pt x="86" y="272"/>
                    </a:lnTo>
                    <a:lnTo>
                      <a:pt x="66" y="282"/>
                    </a:lnTo>
                    <a:lnTo>
                      <a:pt x="45" y="303"/>
                    </a:lnTo>
                    <a:lnTo>
                      <a:pt x="26" y="314"/>
                    </a:lnTo>
                    <a:lnTo>
                      <a:pt x="6" y="335"/>
                    </a:lnTo>
                    <a:lnTo>
                      <a:pt x="0" y="303"/>
                    </a:lnTo>
                    <a:lnTo>
                      <a:pt x="19" y="272"/>
                    </a:lnTo>
                    <a:lnTo>
                      <a:pt x="45" y="251"/>
                    </a:lnTo>
                    <a:lnTo>
                      <a:pt x="59" y="219"/>
                    </a:lnTo>
                    <a:lnTo>
                      <a:pt x="72" y="177"/>
                    </a:lnTo>
                    <a:lnTo>
                      <a:pt x="79" y="135"/>
                    </a:lnTo>
                    <a:lnTo>
                      <a:pt x="79" y="103"/>
                    </a:lnTo>
                    <a:lnTo>
                      <a:pt x="132" y="72"/>
                    </a:lnTo>
                    <a:lnTo>
                      <a:pt x="152" y="72"/>
                    </a:lnTo>
                    <a:lnTo>
                      <a:pt x="178" y="29"/>
                    </a:lnTo>
                    <a:lnTo>
                      <a:pt x="198" y="8"/>
                    </a:lnTo>
                    <a:lnTo>
                      <a:pt x="229" y="0"/>
                    </a:lnTo>
                    <a:lnTo>
                      <a:pt x="229" y="0"/>
                    </a:lnTo>
                  </a:path>
                </a:pathLst>
              </a:custGeom>
              <a:solidFill>
                <a:srgbClr val="DDDDDD">
                  <a:alpha val="50000"/>
                </a:srgbClr>
              </a:solidFill>
              <a:ln w="9525">
                <a:noFill/>
                <a:round/>
                <a:headEnd type="none" w="sm" len="sm"/>
                <a:tailEnd type="none" w="sm" len="sm"/>
              </a:ln>
              <a:effectLst/>
            </p:spPr>
            <p:txBody>
              <a:bodyPr/>
              <a:lstStyle/>
              <a:p>
                <a:pPr>
                  <a:defRPr/>
                </a:pPr>
                <a:endParaRPr lang="en-US"/>
              </a:p>
            </p:txBody>
          </p:sp>
          <p:sp>
            <p:nvSpPr>
              <p:cNvPr id="13" name="Freeform 11"/>
              <p:cNvSpPr>
                <a:spLocks/>
              </p:cNvSpPr>
              <p:nvPr/>
            </p:nvSpPr>
            <p:spPr bwMode="auto">
              <a:xfrm>
                <a:off x="1643" y="338"/>
                <a:ext cx="155" cy="232"/>
              </a:xfrm>
              <a:custGeom>
                <a:avLst/>
                <a:gdLst/>
                <a:ahLst/>
                <a:cxnLst>
                  <a:cxn ang="0">
                    <a:pos x="20" y="10"/>
                  </a:cxn>
                  <a:cxn ang="0">
                    <a:pos x="20" y="52"/>
                  </a:cxn>
                  <a:cxn ang="0">
                    <a:pos x="20" y="84"/>
                  </a:cxn>
                  <a:cxn ang="0">
                    <a:pos x="6" y="94"/>
                  </a:cxn>
                  <a:cxn ang="0">
                    <a:pos x="0" y="126"/>
                  </a:cxn>
                  <a:cxn ang="0">
                    <a:pos x="6" y="158"/>
                  </a:cxn>
                  <a:cxn ang="0">
                    <a:pos x="20" y="158"/>
                  </a:cxn>
                  <a:cxn ang="0">
                    <a:pos x="39" y="168"/>
                  </a:cxn>
                  <a:cxn ang="0">
                    <a:pos x="59" y="189"/>
                  </a:cxn>
                  <a:cxn ang="0">
                    <a:pos x="79" y="221"/>
                  </a:cxn>
                  <a:cxn ang="0">
                    <a:pos x="99" y="231"/>
                  </a:cxn>
                  <a:cxn ang="0">
                    <a:pos x="118" y="231"/>
                  </a:cxn>
                  <a:cxn ang="0">
                    <a:pos x="154" y="228"/>
                  </a:cxn>
                  <a:cxn ang="0">
                    <a:pos x="154" y="189"/>
                  </a:cxn>
                  <a:cxn ang="0">
                    <a:pos x="150" y="138"/>
                  </a:cxn>
                  <a:cxn ang="0">
                    <a:pos x="132" y="126"/>
                  </a:cxn>
                  <a:cxn ang="0">
                    <a:pos x="118" y="117"/>
                  </a:cxn>
                  <a:cxn ang="0">
                    <a:pos x="96" y="105"/>
                  </a:cxn>
                  <a:cxn ang="0">
                    <a:pos x="72" y="75"/>
                  </a:cxn>
                  <a:cxn ang="0">
                    <a:pos x="64" y="33"/>
                  </a:cxn>
                  <a:cxn ang="0">
                    <a:pos x="52" y="0"/>
                  </a:cxn>
                  <a:cxn ang="0">
                    <a:pos x="20" y="10"/>
                  </a:cxn>
                </a:cxnLst>
                <a:rect l="0" t="0" r="r" b="b"/>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000"/>
                </a:srgbClr>
              </a:solidFill>
              <a:ln w="9525">
                <a:noFill/>
                <a:round/>
                <a:headEnd type="none" w="sm" len="sm"/>
                <a:tailEnd type="none" w="sm" len="sm"/>
              </a:ln>
              <a:effectLst/>
            </p:spPr>
            <p:txBody>
              <a:bodyPr/>
              <a:lstStyle/>
              <a:p>
                <a:pPr>
                  <a:defRPr/>
                </a:pPr>
                <a:endParaRPr lang="en-US"/>
              </a:p>
            </p:txBody>
          </p:sp>
        </p:grpSp>
      </p:grpSp>
      <p:sp>
        <p:nvSpPr>
          <p:cNvPr id="8204" name="Rectangle 12"/>
          <p:cNvSpPr>
            <a:spLocks noGrp="1" noChangeArrowheads="1"/>
          </p:cNvSpPr>
          <p:nvPr>
            <p:ph type="ctrTitle" sz="quarter"/>
          </p:nvPr>
        </p:nvSpPr>
        <p:spPr>
          <a:xfrm>
            <a:off x="2667000" y="1219200"/>
            <a:ext cx="6399213" cy="2438400"/>
          </a:xfrm>
        </p:spPr>
        <p:txBody>
          <a:bodyPr/>
          <a:lstStyle>
            <a:lvl1pPr>
              <a:defRPr b="1">
                <a:latin typeface="Arial" charset="0"/>
              </a:defRPr>
            </a:lvl1pPr>
          </a:lstStyle>
          <a:p>
            <a:r>
              <a:rPr lang="en-US"/>
              <a:t>Click to edit Master title style</a:t>
            </a:r>
          </a:p>
        </p:txBody>
      </p:sp>
      <p:sp>
        <p:nvSpPr>
          <p:cNvPr id="8205" name="Rectangle 13"/>
          <p:cNvSpPr>
            <a:spLocks noGrp="1" noChangeArrowheads="1"/>
          </p:cNvSpPr>
          <p:nvPr>
            <p:ph type="subTitle" sz="quarter" idx="1"/>
          </p:nvPr>
        </p:nvSpPr>
        <p:spPr>
          <a:xfrm>
            <a:off x="2665413"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14" name="Rectangle 14"/>
          <p:cNvSpPr>
            <a:spLocks noGrp="1" noChangeArrowheads="1"/>
          </p:cNvSpPr>
          <p:nvPr>
            <p:ph type="dt" sz="quarter" idx="10"/>
          </p:nvPr>
        </p:nvSpPr>
        <p:spPr/>
        <p:txBody>
          <a:bodyPr/>
          <a:lstStyle>
            <a:lvl1pPr>
              <a:defRPr smtClean="0">
                <a:solidFill>
                  <a:srgbClr val="EAEAEA"/>
                </a:solidFill>
              </a:defRPr>
            </a:lvl1pPr>
          </a:lstStyle>
          <a:p>
            <a:pPr>
              <a:defRPr/>
            </a:pPr>
            <a:endParaRPr lang="en-US"/>
          </a:p>
        </p:txBody>
      </p:sp>
      <p:sp>
        <p:nvSpPr>
          <p:cNvPr id="15" name="Rectangle 15"/>
          <p:cNvSpPr>
            <a:spLocks noGrp="1" noChangeArrowheads="1"/>
          </p:cNvSpPr>
          <p:nvPr>
            <p:ph type="ftr" sz="quarter" idx="11"/>
          </p:nvPr>
        </p:nvSpPr>
        <p:spPr/>
        <p:txBody>
          <a:bodyPr/>
          <a:lstStyle>
            <a:lvl1pPr>
              <a:defRPr smtClean="0">
                <a:solidFill>
                  <a:srgbClr val="EAEAEA"/>
                </a:solidFill>
              </a:defRPr>
            </a:lvl1pPr>
          </a:lstStyle>
          <a:p>
            <a:pPr>
              <a:defRPr/>
            </a:pPr>
            <a:endParaRPr lang="en-US"/>
          </a:p>
        </p:txBody>
      </p:sp>
      <p:sp>
        <p:nvSpPr>
          <p:cNvPr id="16" name="Rectangle 16"/>
          <p:cNvSpPr>
            <a:spLocks noGrp="1" noChangeArrowheads="1"/>
          </p:cNvSpPr>
          <p:nvPr>
            <p:ph type="sldNum" sz="quarter" idx="12"/>
          </p:nvPr>
        </p:nvSpPr>
        <p:spPr/>
        <p:txBody>
          <a:bodyPr/>
          <a:lstStyle>
            <a:lvl1pPr>
              <a:defRPr>
                <a:solidFill>
                  <a:srgbClr val="EAEAEA"/>
                </a:solidFill>
              </a:defRPr>
            </a:lvl1pPr>
          </a:lstStyle>
          <a:p>
            <a:fld id="{704765A2-B5BD-4ED6-947F-B3F2ABAB78C6}" type="slidenum">
              <a:rPr lang="en-US" altLang="en-US"/>
              <a:pPr/>
              <a:t>‹#›</a:t>
            </a:fld>
            <a:endParaRPr lang="en-US" altLang="en-US"/>
          </a:p>
        </p:txBody>
      </p:sp>
    </p:spTree>
    <p:extLst>
      <p:ext uri="{BB962C8B-B14F-4D97-AF65-F5344CB8AC3E}">
        <p14:creationId xmlns:p14="http://schemas.microsoft.com/office/powerpoint/2010/main" val="94609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fld id="{E4CB03FE-E891-447C-B3FC-6E4AAD122E26}" type="slidenum">
              <a:rPr lang="en-US" altLang="en-US"/>
              <a:pPr/>
              <a:t>‹#›</a:t>
            </a:fld>
            <a:endParaRPr lang="en-US" altLang="en-US"/>
          </a:p>
        </p:txBody>
      </p:sp>
    </p:spTree>
    <p:extLst>
      <p:ext uri="{BB962C8B-B14F-4D97-AF65-F5344CB8AC3E}">
        <p14:creationId xmlns:p14="http://schemas.microsoft.com/office/powerpoint/2010/main" val="414881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fld id="{3304B523-EBFC-46ED-A1EF-2C1E3930635E}" type="slidenum">
              <a:rPr lang="en-US" altLang="en-US"/>
              <a:pPr/>
              <a:t>‹#›</a:t>
            </a:fld>
            <a:endParaRPr lang="en-US" altLang="en-US"/>
          </a:p>
        </p:txBody>
      </p:sp>
    </p:spTree>
    <p:extLst>
      <p:ext uri="{BB962C8B-B14F-4D97-AF65-F5344CB8AC3E}">
        <p14:creationId xmlns:p14="http://schemas.microsoft.com/office/powerpoint/2010/main" val="291770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56DB9C1C-1055-4B44-ABE4-BD6478C2428A}" type="slidenum">
              <a:rPr lang="en-US" altLang="en-US"/>
              <a:pPr/>
              <a:t>‹#›</a:t>
            </a:fld>
            <a:endParaRPr lang="en-US" altLang="en-US"/>
          </a:p>
        </p:txBody>
      </p:sp>
    </p:spTree>
    <p:extLst>
      <p:ext uri="{BB962C8B-B14F-4D97-AF65-F5344CB8AC3E}">
        <p14:creationId xmlns:p14="http://schemas.microsoft.com/office/powerpoint/2010/main" val="270297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2413"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2413"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dt" sz="half" idx="10"/>
          </p:nvPr>
        </p:nvSpPr>
        <p:spPr>
          <a:ln/>
        </p:spPr>
        <p:txBody>
          <a:bodyPr/>
          <a:lstStyle>
            <a:lvl1pPr>
              <a:defRPr/>
            </a:lvl1pPr>
          </a:lstStyle>
          <a:p>
            <a:pPr>
              <a:defRPr/>
            </a:pPr>
            <a:endParaRPr lang="en-US"/>
          </a:p>
        </p:txBody>
      </p:sp>
      <p:sp>
        <p:nvSpPr>
          <p:cNvPr id="7" name="Rectangle 15"/>
          <p:cNvSpPr>
            <a:spLocks noGrp="1" noChangeArrowheads="1"/>
          </p:cNvSpPr>
          <p:nvPr>
            <p:ph type="ftr" sz="quarter" idx="11"/>
          </p:nvPr>
        </p:nvSpPr>
        <p:spPr>
          <a:ln/>
        </p:spPr>
        <p:txBody>
          <a:bodyPr/>
          <a:lstStyle>
            <a:lvl1pPr>
              <a:defRPr/>
            </a:lvl1pPr>
          </a:lstStyle>
          <a:p>
            <a:pPr>
              <a:defRPr/>
            </a:pPr>
            <a:endParaRPr lang="en-US"/>
          </a:p>
        </p:txBody>
      </p:sp>
      <p:sp>
        <p:nvSpPr>
          <p:cNvPr id="8" name="Rectangle 16"/>
          <p:cNvSpPr>
            <a:spLocks noGrp="1" noChangeArrowheads="1"/>
          </p:cNvSpPr>
          <p:nvPr>
            <p:ph type="sldNum" sz="quarter" idx="12"/>
          </p:nvPr>
        </p:nvSpPr>
        <p:spPr>
          <a:ln/>
        </p:spPr>
        <p:txBody>
          <a:bodyPr/>
          <a:lstStyle>
            <a:lvl1pPr>
              <a:defRPr/>
            </a:lvl1pPr>
          </a:lstStyle>
          <a:p>
            <a:fld id="{8D5B082F-8661-410E-9491-B6EE76EAA41D}" type="slidenum">
              <a:rPr lang="en-US" altLang="en-US"/>
              <a:pPr/>
              <a:t>‹#›</a:t>
            </a:fld>
            <a:endParaRPr lang="en-US" altLang="en-US"/>
          </a:p>
        </p:txBody>
      </p:sp>
    </p:spTree>
    <p:extLst>
      <p:ext uri="{BB962C8B-B14F-4D97-AF65-F5344CB8AC3E}">
        <p14:creationId xmlns:p14="http://schemas.microsoft.com/office/powerpoint/2010/main" val="153319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fld id="{4508801A-4B45-4D11-90C3-756AD7A5A366}" type="slidenum">
              <a:rPr lang="en-US" altLang="en-US"/>
              <a:pPr/>
              <a:t>‹#›</a:t>
            </a:fld>
            <a:endParaRPr lang="en-US" altLang="en-US"/>
          </a:p>
        </p:txBody>
      </p:sp>
    </p:spTree>
    <p:extLst>
      <p:ext uri="{BB962C8B-B14F-4D97-AF65-F5344CB8AC3E}">
        <p14:creationId xmlns:p14="http://schemas.microsoft.com/office/powerpoint/2010/main" val="239907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fld id="{33D83E48-BC73-40E4-9C66-DEB1B369828B}" type="slidenum">
              <a:rPr lang="en-US" altLang="en-US"/>
              <a:pPr/>
              <a:t>‹#›</a:t>
            </a:fld>
            <a:endParaRPr lang="en-US" altLang="en-US"/>
          </a:p>
        </p:txBody>
      </p:sp>
    </p:spTree>
    <p:extLst>
      <p:ext uri="{BB962C8B-B14F-4D97-AF65-F5344CB8AC3E}">
        <p14:creationId xmlns:p14="http://schemas.microsoft.com/office/powerpoint/2010/main" val="24603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609A28FE-54A2-4310-8EEB-620D1EBC123D}" type="slidenum">
              <a:rPr lang="en-US" altLang="en-US"/>
              <a:pPr/>
              <a:t>‹#›</a:t>
            </a:fld>
            <a:endParaRPr lang="en-US" altLang="en-US"/>
          </a:p>
        </p:txBody>
      </p:sp>
    </p:spTree>
    <p:extLst>
      <p:ext uri="{BB962C8B-B14F-4D97-AF65-F5344CB8AC3E}">
        <p14:creationId xmlns:p14="http://schemas.microsoft.com/office/powerpoint/2010/main" val="42294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fld id="{7328D073-1D33-42FD-A86C-35CA7F30CD4D}" type="slidenum">
              <a:rPr lang="en-US" altLang="en-US"/>
              <a:pPr/>
              <a:t>‹#›</a:t>
            </a:fld>
            <a:endParaRPr lang="en-US" altLang="en-US"/>
          </a:p>
        </p:txBody>
      </p:sp>
    </p:spTree>
    <p:extLst>
      <p:ext uri="{BB962C8B-B14F-4D97-AF65-F5344CB8AC3E}">
        <p14:creationId xmlns:p14="http://schemas.microsoft.com/office/powerpoint/2010/main" val="4183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fld id="{B9C62C7C-CDED-4913-8CE8-01B0C3E254E1}" type="slidenum">
              <a:rPr lang="en-US" altLang="en-US"/>
              <a:pPr/>
              <a:t>‹#›</a:t>
            </a:fld>
            <a:endParaRPr lang="en-US" altLang="en-US"/>
          </a:p>
        </p:txBody>
      </p:sp>
    </p:spTree>
    <p:extLst>
      <p:ext uri="{BB962C8B-B14F-4D97-AF65-F5344CB8AC3E}">
        <p14:creationId xmlns:p14="http://schemas.microsoft.com/office/powerpoint/2010/main" val="42778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fld id="{0D5F4E2B-9295-4294-894E-4AD1AFC70AD9}" type="slidenum">
              <a:rPr lang="en-US" altLang="en-US"/>
              <a:pPr/>
              <a:t>‹#›</a:t>
            </a:fld>
            <a:endParaRPr lang="en-US" altLang="en-US"/>
          </a:p>
        </p:txBody>
      </p:sp>
    </p:spTree>
    <p:extLst>
      <p:ext uri="{BB962C8B-B14F-4D97-AF65-F5344CB8AC3E}">
        <p14:creationId xmlns:p14="http://schemas.microsoft.com/office/powerpoint/2010/main" val="116470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AB402F9E-B709-4874-8518-FA903D76C84E}" type="slidenum">
              <a:rPr lang="en-US" altLang="en-US"/>
              <a:pPr/>
              <a:t>‹#›</a:t>
            </a:fld>
            <a:endParaRPr lang="en-US" altLang="en-US"/>
          </a:p>
        </p:txBody>
      </p:sp>
    </p:spTree>
    <p:extLst>
      <p:ext uri="{BB962C8B-B14F-4D97-AF65-F5344CB8AC3E}">
        <p14:creationId xmlns:p14="http://schemas.microsoft.com/office/powerpoint/2010/main" val="65109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508B59AC-A00B-47ED-BFA9-8F85B4042C6B}" type="slidenum">
              <a:rPr lang="en-US" altLang="en-US"/>
              <a:pPr/>
              <a:t>‹#›</a:t>
            </a:fld>
            <a:endParaRPr lang="en-US" altLang="en-US"/>
          </a:p>
        </p:txBody>
      </p:sp>
    </p:spTree>
    <p:extLst>
      <p:ext uri="{BB962C8B-B14F-4D97-AF65-F5344CB8AC3E}">
        <p14:creationId xmlns:p14="http://schemas.microsoft.com/office/powerpoint/2010/main" val="187420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754188" cy="6858000"/>
            <a:chOff x="0" y="0"/>
            <a:chExt cx="1105" cy="4320"/>
          </a:xfrm>
        </p:grpSpPr>
        <p:sp>
          <p:nvSpPr>
            <p:cNvPr id="7171" name="Freeform 3"/>
            <p:cNvSpPr>
              <a:spLocks/>
            </p:cNvSpPr>
            <p:nvPr/>
          </p:nvSpPr>
          <p:spPr bwMode="auto">
            <a:xfrm>
              <a:off x="78" y="139"/>
              <a:ext cx="1027" cy="4181"/>
            </a:xfrm>
            <a:custGeom>
              <a:avLst/>
              <a:gdLst/>
              <a:ahLst/>
              <a:cxnLst>
                <a:cxn ang="0">
                  <a:pos x="726" y="0"/>
                </a:cxn>
                <a:cxn ang="0">
                  <a:pos x="787" y="22"/>
                </a:cxn>
                <a:cxn ang="0">
                  <a:pos x="826" y="64"/>
                </a:cxn>
                <a:cxn ang="0">
                  <a:pos x="853" y="169"/>
                </a:cxn>
                <a:cxn ang="0">
                  <a:pos x="886" y="338"/>
                </a:cxn>
                <a:cxn ang="0">
                  <a:pos x="959" y="464"/>
                </a:cxn>
                <a:cxn ang="0">
                  <a:pos x="1026" y="517"/>
                </a:cxn>
                <a:cxn ang="0">
                  <a:pos x="1026" y="643"/>
                </a:cxn>
                <a:cxn ang="0">
                  <a:pos x="1026" y="748"/>
                </a:cxn>
                <a:cxn ang="0">
                  <a:pos x="1012" y="896"/>
                </a:cxn>
                <a:cxn ang="0">
                  <a:pos x="999" y="1011"/>
                </a:cxn>
                <a:cxn ang="0">
                  <a:pos x="972" y="1054"/>
                </a:cxn>
                <a:cxn ang="0">
                  <a:pos x="919" y="1106"/>
                </a:cxn>
                <a:cxn ang="0">
                  <a:pos x="886" y="1159"/>
                </a:cxn>
                <a:cxn ang="0">
                  <a:pos x="806" y="1190"/>
                </a:cxn>
                <a:cxn ang="0">
                  <a:pos x="793" y="1338"/>
                </a:cxn>
                <a:cxn ang="0">
                  <a:pos x="793" y="1412"/>
                </a:cxn>
                <a:cxn ang="0">
                  <a:pos x="793" y="1548"/>
                </a:cxn>
                <a:cxn ang="0">
                  <a:pos x="793" y="1654"/>
                </a:cxn>
                <a:cxn ang="0">
                  <a:pos x="847" y="1843"/>
                </a:cxn>
                <a:cxn ang="0">
                  <a:pos x="860" y="1938"/>
                </a:cxn>
                <a:cxn ang="0">
                  <a:pos x="840" y="2022"/>
                </a:cxn>
                <a:cxn ang="0">
                  <a:pos x="813" y="2117"/>
                </a:cxn>
                <a:cxn ang="0">
                  <a:pos x="793" y="2243"/>
                </a:cxn>
                <a:cxn ang="0">
                  <a:pos x="773" y="2370"/>
                </a:cxn>
                <a:cxn ang="0">
                  <a:pos x="760" y="2464"/>
                </a:cxn>
                <a:cxn ang="0">
                  <a:pos x="661" y="2517"/>
                </a:cxn>
                <a:cxn ang="0">
                  <a:pos x="568" y="2633"/>
                </a:cxn>
                <a:cxn ang="0">
                  <a:pos x="508" y="2728"/>
                </a:cxn>
                <a:cxn ang="0">
                  <a:pos x="495" y="2833"/>
                </a:cxn>
                <a:cxn ang="0">
                  <a:pos x="495" y="2980"/>
                </a:cxn>
                <a:cxn ang="0">
                  <a:pos x="495" y="3128"/>
                </a:cxn>
                <a:cxn ang="0">
                  <a:pos x="514" y="3191"/>
                </a:cxn>
                <a:cxn ang="0">
                  <a:pos x="608" y="3233"/>
                </a:cxn>
                <a:cxn ang="0">
                  <a:pos x="634" y="3296"/>
                </a:cxn>
                <a:cxn ang="0">
                  <a:pos x="634" y="3422"/>
                </a:cxn>
                <a:cxn ang="0">
                  <a:pos x="661" y="3559"/>
                </a:cxn>
                <a:cxn ang="0">
                  <a:pos x="740" y="3643"/>
                </a:cxn>
                <a:cxn ang="0">
                  <a:pos x="747" y="3717"/>
                </a:cxn>
                <a:cxn ang="0">
                  <a:pos x="747" y="3791"/>
                </a:cxn>
                <a:cxn ang="0">
                  <a:pos x="747" y="3991"/>
                </a:cxn>
                <a:cxn ang="0">
                  <a:pos x="747" y="4054"/>
                </a:cxn>
                <a:cxn ang="0">
                  <a:pos x="753" y="4117"/>
                </a:cxn>
                <a:cxn ang="0">
                  <a:pos x="13" y="4180"/>
                </a:cxn>
              </a:cxnLst>
              <a:rect l="0" t="0" r="r" b="b"/>
              <a:pathLst>
                <a:path w="1027" h="4181">
                  <a:moveTo>
                    <a:pt x="0" y="0"/>
                  </a:moveTo>
                  <a:lnTo>
                    <a:pt x="726" y="0"/>
                  </a:lnTo>
                  <a:lnTo>
                    <a:pt x="740" y="0"/>
                  </a:lnTo>
                  <a:lnTo>
                    <a:pt x="787" y="22"/>
                  </a:lnTo>
                  <a:lnTo>
                    <a:pt x="806" y="53"/>
                  </a:lnTo>
                  <a:lnTo>
                    <a:pt x="826" y="64"/>
                  </a:lnTo>
                  <a:lnTo>
                    <a:pt x="840" y="127"/>
                  </a:lnTo>
                  <a:lnTo>
                    <a:pt x="853" y="169"/>
                  </a:lnTo>
                  <a:lnTo>
                    <a:pt x="873" y="253"/>
                  </a:lnTo>
                  <a:lnTo>
                    <a:pt x="886" y="338"/>
                  </a:lnTo>
                  <a:lnTo>
                    <a:pt x="906" y="422"/>
                  </a:lnTo>
                  <a:lnTo>
                    <a:pt x="959" y="464"/>
                  </a:lnTo>
                  <a:lnTo>
                    <a:pt x="1012" y="485"/>
                  </a:lnTo>
                  <a:lnTo>
                    <a:pt x="1026" y="517"/>
                  </a:lnTo>
                  <a:lnTo>
                    <a:pt x="1026" y="580"/>
                  </a:lnTo>
                  <a:lnTo>
                    <a:pt x="1026" y="643"/>
                  </a:lnTo>
                  <a:lnTo>
                    <a:pt x="1026" y="706"/>
                  </a:lnTo>
                  <a:lnTo>
                    <a:pt x="1026" y="748"/>
                  </a:lnTo>
                  <a:lnTo>
                    <a:pt x="1019" y="832"/>
                  </a:lnTo>
                  <a:lnTo>
                    <a:pt x="1012" y="896"/>
                  </a:lnTo>
                  <a:lnTo>
                    <a:pt x="1005" y="980"/>
                  </a:lnTo>
                  <a:lnTo>
                    <a:pt x="999" y="1011"/>
                  </a:lnTo>
                  <a:lnTo>
                    <a:pt x="986" y="1033"/>
                  </a:lnTo>
                  <a:lnTo>
                    <a:pt x="972" y="1054"/>
                  </a:lnTo>
                  <a:lnTo>
                    <a:pt x="959" y="1085"/>
                  </a:lnTo>
                  <a:lnTo>
                    <a:pt x="919" y="1106"/>
                  </a:lnTo>
                  <a:lnTo>
                    <a:pt x="899" y="1127"/>
                  </a:lnTo>
                  <a:lnTo>
                    <a:pt x="886" y="1159"/>
                  </a:lnTo>
                  <a:lnTo>
                    <a:pt x="847" y="1169"/>
                  </a:lnTo>
                  <a:lnTo>
                    <a:pt x="806" y="1190"/>
                  </a:lnTo>
                  <a:lnTo>
                    <a:pt x="800" y="1254"/>
                  </a:lnTo>
                  <a:lnTo>
                    <a:pt x="793" y="1338"/>
                  </a:lnTo>
                  <a:lnTo>
                    <a:pt x="793" y="1369"/>
                  </a:lnTo>
                  <a:lnTo>
                    <a:pt x="793" y="1412"/>
                  </a:lnTo>
                  <a:lnTo>
                    <a:pt x="793" y="1517"/>
                  </a:lnTo>
                  <a:lnTo>
                    <a:pt x="793" y="1548"/>
                  </a:lnTo>
                  <a:lnTo>
                    <a:pt x="793" y="1612"/>
                  </a:lnTo>
                  <a:lnTo>
                    <a:pt x="793" y="1654"/>
                  </a:lnTo>
                  <a:lnTo>
                    <a:pt x="806" y="1759"/>
                  </a:lnTo>
                  <a:lnTo>
                    <a:pt x="847" y="1843"/>
                  </a:lnTo>
                  <a:lnTo>
                    <a:pt x="860" y="1875"/>
                  </a:lnTo>
                  <a:lnTo>
                    <a:pt x="860" y="1938"/>
                  </a:lnTo>
                  <a:lnTo>
                    <a:pt x="853" y="1980"/>
                  </a:lnTo>
                  <a:lnTo>
                    <a:pt x="840" y="2022"/>
                  </a:lnTo>
                  <a:lnTo>
                    <a:pt x="826" y="2085"/>
                  </a:lnTo>
                  <a:lnTo>
                    <a:pt x="813" y="2117"/>
                  </a:lnTo>
                  <a:lnTo>
                    <a:pt x="800" y="2148"/>
                  </a:lnTo>
                  <a:lnTo>
                    <a:pt x="793" y="2243"/>
                  </a:lnTo>
                  <a:lnTo>
                    <a:pt x="780" y="2306"/>
                  </a:lnTo>
                  <a:lnTo>
                    <a:pt x="773" y="2370"/>
                  </a:lnTo>
                  <a:lnTo>
                    <a:pt x="766" y="2433"/>
                  </a:lnTo>
                  <a:lnTo>
                    <a:pt x="760" y="2464"/>
                  </a:lnTo>
                  <a:lnTo>
                    <a:pt x="714" y="2496"/>
                  </a:lnTo>
                  <a:lnTo>
                    <a:pt x="661" y="2517"/>
                  </a:lnTo>
                  <a:lnTo>
                    <a:pt x="634" y="2549"/>
                  </a:lnTo>
                  <a:lnTo>
                    <a:pt x="568" y="2633"/>
                  </a:lnTo>
                  <a:lnTo>
                    <a:pt x="514" y="2696"/>
                  </a:lnTo>
                  <a:lnTo>
                    <a:pt x="508" y="2728"/>
                  </a:lnTo>
                  <a:lnTo>
                    <a:pt x="495" y="2770"/>
                  </a:lnTo>
                  <a:lnTo>
                    <a:pt x="495" y="2833"/>
                  </a:lnTo>
                  <a:lnTo>
                    <a:pt x="495" y="2917"/>
                  </a:lnTo>
                  <a:lnTo>
                    <a:pt x="495" y="2980"/>
                  </a:lnTo>
                  <a:lnTo>
                    <a:pt x="495" y="3064"/>
                  </a:lnTo>
                  <a:lnTo>
                    <a:pt x="495" y="3128"/>
                  </a:lnTo>
                  <a:lnTo>
                    <a:pt x="495" y="3159"/>
                  </a:lnTo>
                  <a:lnTo>
                    <a:pt x="514" y="3191"/>
                  </a:lnTo>
                  <a:lnTo>
                    <a:pt x="541" y="3212"/>
                  </a:lnTo>
                  <a:lnTo>
                    <a:pt x="608" y="3233"/>
                  </a:lnTo>
                  <a:lnTo>
                    <a:pt x="627" y="3264"/>
                  </a:lnTo>
                  <a:lnTo>
                    <a:pt x="634" y="3296"/>
                  </a:lnTo>
                  <a:lnTo>
                    <a:pt x="634" y="3338"/>
                  </a:lnTo>
                  <a:lnTo>
                    <a:pt x="634" y="3422"/>
                  </a:lnTo>
                  <a:lnTo>
                    <a:pt x="634" y="3454"/>
                  </a:lnTo>
                  <a:lnTo>
                    <a:pt x="661" y="3559"/>
                  </a:lnTo>
                  <a:lnTo>
                    <a:pt x="700" y="3580"/>
                  </a:lnTo>
                  <a:lnTo>
                    <a:pt x="740" y="3643"/>
                  </a:lnTo>
                  <a:lnTo>
                    <a:pt x="740" y="3675"/>
                  </a:lnTo>
                  <a:lnTo>
                    <a:pt x="747" y="3717"/>
                  </a:lnTo>
                  <a:lnTo>
                    <a:pt x="747" y="3759"/>
                  </a:lnTo>
                  <a:lnTo>
                    <a:pt x="747" y="3791"/>
                  </a:lnTo>
                  <a:lnTo>
                    <a:pt x="747" y="3875"/>
                  </a:lnTo>
                  <a:lnTo>
                    <a:pt x="747" y="3991"/>
                  </a:lnTo>
                  <a:lnTo>
                    <a:pt x="747" y="4022"/>
                  </a:lnTo>
                  <a:lnTo>
                    <a:pt x="747" y="4054"/>
                  </a:lnTo>
                  <a:lnTo>
                    <a:pt x="753" y="4086"/>
                  </a:lnTo>
                  <a:lnTo>
                    <a:pt x="753" y="4117"/>
                  </a:lnTo>
                  <a:lnTo>
                    <a:pt x="769" y="4180"/>
                  </a:lnTo>
                  <a:lnTo>
                    <a:pt x="13" y="4180"/>
                  </a:lnTo>
                  <a:lnTo>
                    <a:pt x="0" y="0"/>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pPr>
                <a:defRPr/>
              </a:pPr>
              <a:endParaRPr lang="en-US"/>
            </a:p>
          </p:txBody>
        </p:sp>
        <p:sp>
          <p:nvSpPr>
            <p:cNvPr id="7172" name="Freeform 4"/>
            <p:cNvSpPr>
              <a:spLocks/>
            </p:cNvSpPr>
            <p:nvPr/>
          </p:nvSpPr>
          <p:spPr bwMode="auto">
            <a:xfrm>
              <a:off x="0" y="0"/>
              <a:ext cx="1027" cy="4320"/>
            </a:xfrm>
            <a:custGeom>
              <a:avLst/>
              <a:gdLst/>
              <a:ahLst/>
              <a:cxnLst>
                <a:cxn ang="0">
                  <a:pos x="726" y="0"/>
                </a:cxn>
                <a:cxn ang="0">
                  <a:pos x="787" y="23"/>
                </a:cxn>
                <a:cxn ang="0">
                  <a:pos x="826" y="65"/>
                </a:cxn>
                <a:cxn ang="0">
                  <a:pos x="853" y="170"/>
                </a:cxn>
                <a:cxn ang="0">
                  <a:pos x="886" y="339"/>
                </a:cxn>
                <a:cxn ang="0">
                  <a:pos x="959" y="465"/>
                </a:cxn>
                <a:cxn ang="0">
                  <a:pos x="1026" y="518"/>
                </a:cxn>
                <a:cxn ang="0">
                  <a:pos x="1026" y="644"/>
                </a:cxn>
                <a:cxn ang="0">
                  <a:pos x="1026" y="749"/>
                </a:cxn>
                <a:cxn ang="0">
                  <a:pos x="1012" y="897"/>
                </a:cxn>
                <a:cxn ang="0">
                  <a:pos x="999" y="1012"/>
                </a:cxn>
                <a:cxn ang="0">
                  <a:pos x="972" y="1055"/>
                </a:cxn>
                <a:cxn ang="0">
                  <a:pos x="919" y="1107"/>
                </a:cxn>
                <a:cxn ang="0">
                  <a:pos x="886" y="1160"/>
                </a:cxn>
                <a:cxn ang="0">
                  <a:pos x="806" y="1191"/>
                </a:cxn>
                <a:cxn ang="0">
                  <a:pos x="793" y="1339"/>
                </a:cxn>
                <a:cxn ang="0">
                  <a:pos x="793" y="1413"/>
                </a:cxn>
                <a:cxn ang="0">
                  <a:pos x="793" y="1549"/>
                </a:cxn>
                <a:cxn ang="0">
                  <a:pos x="793" y="1655"/>
                </a:cxn>
                <a:cxn ang="0">
                  <a:pos x="847" y="1844"/>
                </a:cxn>
                <a:cxn ang="0">
                  <a:pos x="860" y="1939"/>
                </a:cxn>
                <a:cxn ang="0">
                  <a:pos x="840" y="2023"/>
                </a:cxn>
                <a:cxn ang="0">
                  <a:pos x="813" y="2118"/>
                </a:cxn>
                <a:cxn ang="0">
                  <a:pos x="793" y="2244"/>
                </a:cxn>
                <a:cxn ang="0">
                  <a:pos x="773" y="2371"/>
                </a:cxn>
                <a:cxn ang="0">
                  <a:pos x="760" y="2465"/>
                </a:cxn>
                <a:cxn ang="0">
                  <a:pos x="661" y="2518"/>
                </a:cxn>
                <a:cxn ang="0">
                  <a:pos x="568" y="2634"/>
                </a:cxn>
                <a:cxn ang="0">
                  <a:pos x="508" y="2729"/>
                </a:cxn>
                <a:cxn ang="0">
                  <a:pos x="495" y="2834"/>
                </a:cxn>
                <a:cxn ang="0">
                  <a:pos x="495" y="2981"/>
                </a:cxn>
                <a:cxn ang="0">
                  <a:pos x="495" y="3129"/>
                </a:cxn>
                <a:cxn ang="0">
                  <a:pos x="514" y="3192"/>
                </a:cxn>
                <a:cxn ang="0">
                  <a:pos x="608" y="3234"/>
                </a:cxn>
                <a:cxn ang="0">
                  <a:pos x="634" y="3297"/>
                </a:cxn>
                <a:cxn ang="0">
                  <a:pos x="634" y="3423"/>
                </a:cxn>
                <a:cxn ang="0">
                  <a:pos x="661" y="3560"/>
                </a:cxn>
                <a:cxn ang="0">
                  <a:pos x="740" y="3644"/>
                </a:cxn>
                <a:cxn ang="0">
                  <a:pos x="747" y="3718"/>
                </a:cxn>
                <a:cxn ang="0">
                  <a:pos x="747" y="3792"/>
                </a:cxn>
                <a:cxn ang="0">
                  <a:pos x="747" y="3992"/>
                </a:cxn>
                <a:cxn ang="0">
                  <a:pos x="747" y="4055"/>
                </a:cxn>
                <a:cxn ang="0">
                  <a:pos x="753" y="4118"/>
                </a:cxn>
                <a:cxn ang="0">
                  <a:pos x="760" y="4181"/>
                </a:cxn>
                <a:cxn ang="0">
                  <a:pos x="740" y="4297"/>
                </a:cxn>
                <a:cxn ang="0">
                  <a:pos x="0" y="4319"/>
                </a:cxn>
              </a:cxnLst>
              <a:rect l="0" t="0" r="r" b="b"/>
              <a:pathLst>
                <a:path w="1027" h="4320">
                  <a:moveTo>
                    <a:pt x="0" y="0"/>
                  </a:moveTo>
                  <a:lnTo>
                    <a:pt x="726" y="0"/>
                  </a:lnTo>
                  <a:lnTo>
                    <a:pt x="740" y="0"/>
                  </a:lnTo>
                  <a:lnTo>
                    <a:pt x="787" y="23"/>
                  </a:lnTo>
                  <a:lnTo>
                    <a:pt x="806" y="54"/>
                  </a:lnTo>
                  <a:lnTo>
                    <a:pt x="826" y="65"/>
                  </a:lnTo>
                  <a:lnTo>
                    <a:pt x="840" y="128"/>
                  </a:lnTo>
                  <a:lnTo>
                    <a:pt x="853" y="170"/>
                  </a:lnTo>
                  <a:lnTo>
                    <a:pt x="873" y="254"/>
                  </a:lnTo>
                  <a:lnTo>
                    <a:pt x="886" y="339"/>
                  </a:lnTo>
                  <a:lnTo>
                    <a:pt x="906" y="423"/>
                  </a:lnTo>
                  <a:lnTo>
                    <a:pt x="959" y="465"/>
                  </a:lnTo>
                  <a:lnTo>
                    <a:pt x="1012" y="486"/>
                  </a:lnTo>
                  <a:lnTo>
                    <a:pt x="1026" y="518"/>
                  </a:lnTo>
                  <a:lnTo>
                    <a:pt x="1026" y="581"/>
                  </a:lnTo>
                  <a:lnTo>
                    <a:pt x="1026" y="644"/>
                  </a:lnTo>
                  <a:lnTo>
                    <a:pt x="1026" y="707"/>
                  </a:lnTo>
                  <a:lnTo>
                    <a:pt x="1026" y="749"/>
                  </a:lnTo>
                  <a:lnTo>
                    <a:pt x="1019" y="833"/>
                  </a:lnTo>
                  <a:lnTo>
                    <a:pt x="1012" y="897"/>
                  </a:lnTo>
                  <a:lnTo>
                    <a:pt x="1005" y="981"/>
                  </a:lnTo>
                  <a:lnTo>
                    <a:pt x="999" y="1012"/>
                  </a:lnTo>
                  <a:lnTo>
                    <a:pt x="986" y="1034"/>
                  </a:lnTo>
                  <a:lnTo>
                    <a:pt x="972" y="1055"/>
                  </a:lnTo>
                  <a:lnTo>
                    <a:pt x="959" y="1086"/>
                  </a:lnTo>
                  <a:lnTo>
                    <a:pt x="919" y="1107"/>
                  </a:lnTo>
                  <a:lnTo>
                    <a:pt x="899" y="1128"/>
                  </a:lnTo>
                  <a:lnTo>
                    <a:pt x="886" y="1160"/>
                  </a:lnTo>
                  <a:lnTo>
                    <a:pt x="847" y="1170"/>
                  </a:lnTo>
                  <a:lnTo>
                    <a:pt x="806" y="1191"/>
                  </a:lnTo>
                  <a:lnTo>
                    <a:pt x="800" y="1255"/>
                  </a:lnTo>
                  <a:lnTo>
                    <a:pt x="793" y="1339"/>
                  </a:lnTo>
                  <a:lnTo>
                    <a:pt x="793" y="1370"/>
                  </a:lnTo>
                  <a:lnTo>
                    <a:pt x="793" y="1413"/>
                  </a:lnTo>
                  <a:lnTo>
                    <a:pt x="793" y="1518"/>
                  </a:lnTo>
                  <a:lnTo>
                    <a:pt x="793" y="1549"/>
                  </a:lnTo>
                  <a:lnTo>
                    <a:pt x="793" y="1613"/>
                  </a:lnTo>
                  <a:lnTo>
                    <a:pt x="793" y="1655"/>
                  </a:lnTo>
                  <a:lnTo>
                    <a:pt x="806" y="1760"/>
                  </a:lnTo>
                  <a:lnTo>
                    <a:pt x="847" y="1844"/>
                  </a:lnTo>
                  <a:lnTo>
                    <a:pt x="860" y="1876"/>
                  </a:lnTo>
                  <a:lnTo>
                    <a:pt x="860" y="1939"/>
                  </a:lnTo>
                  <a:lnTo>
                    <a:pt x="853" y="1981"/>
                  </a:lnTo>
                  <a:lnTo>
                    <a:pt x="840" y="2023"/>
                  </a:lnTo>
                  <a:lnTo>
                    <a:pt x="826" y="2086"/>
                  </a:lnTo>
                  <a:lnTo>
                    <a:pt x="813" y="2118"/>
                  </a:lnTo>
                  <a:lnTo>
                    <a:pt x="800" y="2149"/>
                  </a:lnTo>
                  <a:lnTo>
                    <a:pt x="793" y="2244"/>
                  </a:lnTo>
                  <a:lnTo>
                    <a:pt x="780" y="2307"/>
                  </a:lnTo>
                  <a:lnTo>
                    <a:pt x="773" y="2371"/>
                  </a:lnTo>
                  <a:lnTo>
                    <a:pt x="766" y="2434"/>
                  </a:lnTo>
                  <a:lnTo>
                    <a:pt x="760" y="2465"/>
                  </a:lnTo>
                  <a:lnTo>
                    <a:pt x="714" y="2497"/>
                  </a:lnTo>
                  <a:lnTo>
                    <a:pt x="661" y="2518"/>
                  </a:lnTo>
                  <a:lnTo>
                    <a:pt x="634" y="2550"/>
                  </a:lnTo>
                  <a:lnTo>
                    <a:pt x="568" y="2634"/>
                  </a:lnTo>
                  <a:lnTo>
                    <a:pt x="514" y="2697"/>
                  </a:lnTo>
                  <a:lnTo>
                    <a:pt x="508" y="2729"/>
                  </a:lnTo>
                  <a:lnTo>
                    <a:pt x="495" y="2771"/>
                  </a:lnTo>
                  <a:lnTo>
                    <a:pt x="495" y="2834"/>
                  </a:lnTo>
                  <a:lnTo>
                    <a:pt x="495" y="2918"/>
                  </a:lnTo>
                  <a:lnTo>
                    <a:pt x="495" y="2981"/>
                  </a:lnTo>
                  <a:lnTo>
                    <a:pt x="495" y="3065"/>
                  </a:lnTo>
                  <a:lnTo>
                    <a:pt x="495" y="3129"/>
                  </a:lnTo>
                  <a:lnTo>
                    <a:pt x="495" y="3160"/>
                  </a:lnTo>
                  <a:lnTo>
                    <a:pt x="514" y="3192"/>
                  </a:lnTo>
                  <a:lnTo>
                    <a:pt x="541" y="3213"/>
                  </a:lnTo>
                  <a:lnTo>
                    <a:pt x="608" y="3234"/>
                  </a:lnTo>
                  <a:lnTo>
                    <a:pt x="627" y="3265"/>
                  </a:lnTo>
                  <a:lnTo>
                    <a:pt x="634" y="3297"/>
                  </a:lnTo>
                  <a:lnTo>
                    <a:pt x="634" y="3339"/>
                  </a:lnTo>
                  <a:lnTo>
                    <a:pt x="634" y="3423"/>
                  </a:lnTo>
                  <a:lnTo>
                    <a:pt x="634" y="3455"/>
                  </a:lnTo>
                  <a:lnTo>
                    <a:pt x="661" y="3560"/>
                  </a:lnTo>
                  <a:lnTo>
                    <a:pt x="700" y="3581"/>
                  </a:lnTo>
                  <a:lnTo>
                    <a:pt x="740" y="3644"/>
                  </a:lnTo>
                  <a:lnTo>
                    <a:pt x="740" y="3676"/>
                  </a:lnTo>
                  <a:lnTo>
                    <a:pt x="747" y="3718"/>
                  </a:lnTo>
                  <a:lnTo>
                    <a:pt x="747" y="3760"/>
                  </a:lnTo>
                  <a:lnTo>
                    <a:pt x="747" y="3792"/>
                  </a:lnTo>
                  <a:lnTo>
                    <a:pt x="747" y="3876"/>
                  </a:lnTo>
                  <a:lnTo>
                    <a:pt x="747" y="3992"/>
                  </a:lnTo>
                  <a:lnTo>
                    <a:pt x="747" y="4023"/>
                  </a:lnTo>
                  <a:lnTo>
                    <a:pt x="747" y="4055"/>
                  </a:lnTo>
                  <a:lnTo>
                    <a:pt x="753" y="4087"/>
                  </a:lnTo>
                  <a:lnTo>
                    <a:pt x="753" y="4118"/>
                  </a:lnTo>
                  <a:lnTo>
                    <a:pt x="760" y="4150"/>
                  </a:lnTo>
                  <a:lnTo>
                    <a:pt x="760" y="4181"/>
                  </a:lnTo>
                  <a:lnTo>
                    <a:pt x="747" y="4266"/>
                  </a:lnTo>
                  <a:lnTo>
                    <a:pt x="740" y="4297"/>
                  </a:lnTo>
                  <a:lnTo>
                    <a:pt x="727" y="4319"/>
                  </a:lnTo>
                  <a:lnTo>
                    <a:pt x="0" y="4319"/>
                  </a:lnTo>
                  <a:lnTo>
                    <a:pt x="0" y="0"/>
                  </a:lnTo>
                </a:path>
              </a:pathLst>
            </a:custGeom>
            <a:blipFill dpi="0" rotWithShape="0">
              <a:blip r:embed="rId15" cstate="print"/>
              <a:srcRect/>
              <a:tile tx="0" ty="0" sx="100000" sy="100000" flip="none" algn="tl"/>
            </a:blipFill>
            <a:ln w="9525">
              <a:noFill/>
              <a:round/>
              <a:headEnd type="none" w="sm" len="sm"/>
              <a:tailEnd type="none" w="sm" len="sm"/>
            </a:ln>
            <a:effectLst/>
          </p:spPr>
          <p:txBody>
            <a:bodyPr/>
            <a:lstStyle/>
            <a:p>
              <a:pPr>
                <a:defRPr/>
              </a:pPr>
              <a:endParaRPr lang="en-US"/>
            </a:p>
          </p:txBody>
        </p:sp>
      </p:grpSp>
      <p:grpSp>
        <p:nvGrpSpPr>
          <p:cNvPr id="1027" name="Group 5"/>
          <p:cNvGrpSpPr>
            <a:grpSpLocks/>
          </p:cNvGrpSpPr>
          <p:nvPr/>
        </p:nvGrpSpPr>
        <p:grpSpPr bwMode="auto">
          <a:xfrm>
            <a:off x="554038" y="0"/>
            <a:ext cx="1081087" cy="6859588"/>
            <a:chOff x="349" y="0"/>
            <a:chExt cx="681" cy="4321"/>
          </a:xfrm>
        </p:grpSpPr>
        <p:sp>
          <p:nvSpPr>
            <p:cNvPr id="7174" name="Freeform 6"/>
            <p:cNvSpPr>
              <a:spLocks/>
            </p:cNvSpPr>
            <p:nvPr/>
          </p:nvSpPr>
          <p:spPr bwMode="auto">
            <a:xfrm>
              <a:off x="661" y="479"/>
              <a:ext cx="369" cy="1340"/>
            </a:xfrm>
            <a:custGeom>
              <a:avLst/>
              <a:gdLst/>
              <a:ahLst/>
              <a:cxnLst>
                <a:cxn ang="0">
                  <a:pos x="306" y="73"/>
                </a:cxn>
                <a:cxn ang="0">
                  <a:pos x="299" y="136"/>
                </a:cxn>
                <a:cxn ang="0">
                  <a:pos x="299" y="200"/>
                </a:cxn>
                <a:cxn ang="0">
                  <a:pos x="285" y="263"/>
                </a:cxn>
                <a:cxn ang="0">
                  <a:pos x="285" y="326"/>
                </a:cxn>
                <a:cxn ang="0">
                  <a:pos x="279" y="379"/>
                </a:cxn>
                <a:cxn ang="0">
                  <a:pos x="266" y="442"/>
                </a:cxn>
                <a:cxn ang="0">
                  <a:pos x="219" y="463"/>
                </a:cxn>
                <a:cxn ang="0">
                  <a:pos x="179" y="463"/>
                </a:cxn>
                <a:cxn ang="0">
                  <a:pos x="139" y="526"/>
                </a:cxn>
                <a:cxn ang="0">
                  <a:pos x="99" y="536"/>
                </a:cxn>
                <a:cxn ang="0">
                  <a:pos x="60" y="579"/>
                </a:cxn>
                <a:cxn ang="0">
                  <a:pos x="39" y="642"/>
                </a:cxn>
                <a:cxn ang="0">
                  <a:pos x="53" y="705"/>
                </a:cxn>
                <a:cxn ang="0">
                  <a:pos x="26" y="758"/>
                </a:cxn>
                <a:cxn ang="0">
                  <a:pos x="0" y="842"/>
                </a:cxn>
                <a:cxn ang="0">
                  <a:pos x="39" y="884"/>
                </a:cxn>
                <a:cxn ang="0">
                  <a:pos x="53" y="937"/>
                </a:cxn>
                <a:cxn ang="0">
                  <a:pos x="39" y="1010"/>
                </a:cxn>
                <a:cxn ang="0">
                  <a:pos x="26" y="1073"/>
                </a:cxn>
                <a:cxn ang="0">
                  <a:pos x="26" y="1137"/>
                </a:cxn>
                <a:cxn ang="0">
                  <a:pos x="73" y="1189"/>
                </a:cxn>
                <a:cxn ang="0">
                  <a:pos x="86" y="1252"/>
                </a:cxn>
                <a:cxn ang="0">
                  <a:pos x="126" y="1284"/>
                </a:cxn>
                <a:cxn ang="0">
                  <a:pos x="151" y="1312"/>
                </a:cxn>
                <a:cxn ang="0">
                  <a:pos x="134" y="1228"/>
                </a:cxn>
                <a:cxn ang="0">
                  <a:pos x="130" y="1129"/>
                </a:cxn>
                <a:cxn ang="0">
                  <a:pos x="127" y="997"/>
                </a:cxn>
                <a:cxn ang="0">
                  <a:pos x="134" y="823"/>
                </a:cxn>
                <a:cxn ang="0">
                  <a:pos x="142" y="736"/>
                </a:cxn>
                <a:cxn ang="0">
                  <a:pos x="185" y="700"/>
                </a:cxn>
                <a:cxn ang="0">
                  <a:pos x="242" y="652"/>
                </a:cxn>
                <a:cxn ang="0">
                  <a:pos x="290" y="619"/>
                </a:cxn>
                <a:cxn ang="0">
                  <a:pos x="340" y="538"/>
                </a:cxn>
                <a:cxn ang="0">
                  <a:pos x="352" y="430"/>
                </a:cxn>
                <a:cxn ang="0">
                  <a:pos x="364" y="298"/>
                </a:cxn>
                <a:cxn ang="0">
                  <a:pos x="364" y="226"/>
                </a:cxn>
                <a:cxn ang="0">
                  <a:pos x="368" y="124"/>
                </a:cxn>
                <a:cxn ang="0">
                  <a:pos x="338" y="52"/>
                </a:cxn>
                <a:cxn ang="0">
                  <a:pos x="326" y="0"/>
                </a:cxn>
              </a:cxnLst>
              <a:rect l="0" t="0" r="r" b="b"/>
              <a:pathLst>
                <a:path w="369" h="1340">
                  <a:moveTo>
                    <a:pt x="361" y="58"/>
                  </a:moveTo>
                  <a:lnTo>
                    <a:pt x="306" y="73"/>
                  </a:lnTo>
                  <a:lnTo>
                    <a:pt x="306" y="105"/>
                  </a:lnTo>
                  <a:lnTo>
                    <a:pt x="299" y="136"/>
                  </a:lnTo>
                  <a:lnTo>
                    <a:pt x="299" y="168"/>
                  </a:lnTo>
                  <a:lnTo>
                    <a:pt x="299" y="200"/>
                  </a:lnTo>
                  <a:lnTo>
                    <a:pt x="292" y="231"/>
                  </a:lnTo>
                  <a:lnTo>
                    <a:pt x="285" y="263"/>
                  </a:lnTo>
                  <a:lnTo>
                    <a:pt x="285" y="294"/>
                  </a:lnTo>
                  <a:lnTo>
                    <a:pt x="285" y="326"/>
                  </a:lnTo>
                  <a:lnTo>
                    <a:pt x="285" y="357"/>
                  </a:lnTo>
                  <a:lnTo>
                    <a:pt x="279" y="379"/>
                  </a:lnTo>
                  <a:lnTo>
                    <a:pt x="272" y="410"/>
                  </a:lnTo>
                  <a:lnTo>
                    <a:pt x="266" y="442"/>
                  </a:lnTo>
                  <a:lnTo>
                    <a:pt x="239" y="463"/>
                  </a:lnTo>
                  <a:lnTo>
                    <a:pt x="219" y="463"/>
                  </a:lnTo>
                  <a:lnTo>
                    <a:pt x="199" y="463"/>
                  </a:lnTo>
                  <a:lnTo>
                    <a:pt x="179" y="463"/>
                  </a:lnTo>
                  <a:lnTo>
                    <a:pt x="159" y="505"/>
                  </a:lnTo>
                  <a:lnTo>
                    <a:pt x="139" y="526"/>
                  </a:lnTo>
                  <a:lnTo>
                    <a:pt x="119" y="526"/>
                  </a:lnTo>
                  <a:lnTo>
                    <a:pt x="99" y="536"/>
                  </a:lnTo>
                  <a:lnTo>
                    <a:pt x="79" y="558"/>
                  </a:lnTo>
                  <a:lnTo>
                    <a:pt x="60" y="579"/>
                  </a:lnTo>
                  <a:lnTo>
                    <a:pt x="46" y="610"/>
                  </a:lnTo>
                  <a:lnTo>
                    <a:pt x="39" y="642"/>
                  </a:lnTo>
                  <a:lnTo>
                    <a:pt x="39" y="673"/>
                  </a:lnTo>
                  <a:lnTo>
                    <a:pt x="53" y="705"/>
                  </a:lnTo>
                  <a:lnTo>
                    <a:pt x="39" y="736"/>
                  </a:lnTo>
                  <a:lnTo>
                    <a:pt x="26" y="758"/>
                  </a:lnTo>
                  <a:lnTo>
                    <a:pt x="6" y="800"/>
                  </a:lnTo>
                  <a:lnTo>
                    <a:pt x="0" y="842"/>
                  </a:lnTo>
                  <a:lnTo>
                    <a:pt x="19" y="873"/>
                  </a:lnTo>
                  <a:lnTo>
                    <a:pt x="39" y="884"/>
                  </a:lnTo>
                  <a:lnTo>
                    <a:pt x="46" y="915"/>
                  </a:lnTo>
                  <a:lnTo>
                    <a:pt x="53" y="937"/>
                  </a:lnTo>
                  <a:lnTo>
                    <a:pt x="53" y="968"/>
                  </a:lnTo>
                  <a:lnTo>
                    <a:pt x="39" y="1010"/>
                  </a:lnTo>
                  <a:lnTo>
                    <a:pt x="39" y="1042"/>
                  </a:lnTo>
                  <a:lnTo>
                    <a:pt x="26" y="1073"/>
                  </a:lnTo>
                  <a:lnTo>
                    <a:pt x="19" y="1105"/>
                  </a:lnTo>
                  <a:lnTo>
                    <a:pt x="26" y="1137"/>
                  </a:lnTo>
                  <a:lnTo>
                    <a:pt x="53" y="1158"/>
                  </a:lnTo>
                  <a:lnTo>
                    <a:pt x="73" y="1189"/>
                  </a:lnTo>
                  <a:lnTo>
                    <a:pt x="79" y="1221"/>
                  </a:lnTo>
                  <a:lnTo>
                    <a:pt x="86" y="1252"/>
                  </a:lnTo>
                  <a:lnTo>
                    <a:pt x="106" y="1263"/>
                  </a:lnTo>
                  <a:lnTo>
                    <a:pt x="126" y="1284"/>
                  </a:lnTo>
                  <a:lnTo>
                    <a:pt x="161" y="1339"/>
                  </a:lnTo>
                  <a:lnTo>
                    <a:pt x="151" y="1312"/>
                  </a:lnTo>
                  <a:lnTo>
                    <a:pt x="142" y="1261"/>
                  </a:lnTo>
                  <a:lnTo>
                    <a:pt x="134" y="1228"/>
                  </a:lnTo>
                  <a:lnTo>
                    <a:pt x="127" y="1165"/>
                  </a:lnTo>
                  <a:lnTo>
                    <a:pt x="130" y="1129"/>
                  </a:lnTo>
                  <a:lnTo>
                    <a:pt x="127" y="1087"/>
                  </a:lnTo>
                  <a:lnTo>
                    <a:pt x="127" y="997"/>
                  </a:lnTo>
                  <a:lnTo>
                    <a:pt x="130" y="910"/>
                  </a:lnTo>
                  <a:lnTo>
                    <a:pt x="134" y="823"/>
                  </a:lnTo>
                  <a:lnTo>
                    <a:pt x="134" y="787"/>
                  </a:lnTo>
                  <a:lnTo>
                    <a:pt x="142" y="736"/>
                  </a:lnTo>
                  <a:lnTo>
                    <a:pt x="158" y="709"/>
                  </a:lnTo>
                  <a:lnTo>
                    <a:pt x="185" y="700"/>
                  </a:lnTo>
                  <a:lnTo>
                    <a:pt x="223" y="688"/>
                  </a:lnTo>
                  <a:lnTo>
                    <a:pt x="242" y="652"/>
                  </a:lnTo>
                  <a:lnTo>
                    <a:pt x="263" y="628"/>
                  </a:lnTo>
                  <a:lnTo>
                    <a:pt x="290" y="619"/>
                  </a:lnTo>
                  <a:lnTo>
                    <a:pt x="304" y="592"/>
                  </a:lnTo>
                  <a:lnTo>
                    <a:pt x="340" y="538"/>
                  </a:lnTo>
                  <a:lnTo>
                    <a:pt x="340" y="496"/>
                  </a:lnTo>
                  <a:lnTo>
                    <a:pt x="352" y="430"/>
                  </a:lnTo>
                  <a:lnTo>
                    <a:pt x="359" y="358"/>
                  </a:lnTo>
                  <a:lnTo>
                    <a:pt x="364" y="298"/>
                  </a:lnTo>
                  <a:lnTo>
                    <a:pt x="364" y="262"/>
                  </a:lnTo>
                  <a:lnTo>
                    <a:pt x="364" y="226"/>
                  </a:lnTo>
                  <a:lnTo>
                    <a:pt x="368" y="184"/>
                  </a:lnTo>
                  <a:lnTo>
                    <a:pt x="368" y="124"/>
                  </a:lnTo>
                  <a:lnTo>
                    <a:pt x="364" y="94"/>
                  </a:lnTo>
                  <a:lnTo>
                    <a:pt x="338" y="52"/>
                  </a:lnTo>
                  <a:lnTo>
                    <a:pt x="345" y="10"/>
                  </a:lnTo>
                  <a:lnTo>
                    <a:pt x="326" y="0"/>
                  </a:lnTo>
                  <a:lnTo>
                    <a:pt x="338" y="4"/>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7175" name="Freeform 7"/>
            <p:cNvSpPr>
              <a:spLocks/>
            </p:cNvSpPr>
            <p:nvPr/>
          </p:nvSpPr>
          <p:spPr bwMode="auto">
            <a:xfrm>
              <a:off x="349" y="1824"/>
              <a:ext cx="513" cy="1378"/>
            </a:xfrm>
            <a:custGeom>
              <a:avLst/>
              <a:gdLst/>
              <a:ahLst/>
              <a:cxnLst>
                <a:cxn ang="0">
                  <a:pos x="477" y="61"/>
                </a:cxn>
                <a:cxn ang="0">
                  <a:pos x="451" y="114"/>
                </a:cxn>
                <a:cxn ang="0">
                  <a:pos x="444" y="167"/>
                </a:cxn>
                <a:cxn ang="0">
                  <a:pos x="444" y="230"/>
                </a:cxn>
                <a:cxn ang="0">
                  <a:pos x="424" y="282"/>
                </a:cxn>
                <a:cxn ang="0">
                  <a:pos x="385" y="303"/>
                </a:cxn>
                <a:cxn ang="0">
                  <a:pos x="358" y="346"/>
                </a:cxn>
                <a:cxn ang="0">
                  <a:pos x="358" y="409"/>
                </a:cxn>
                <a:cxn ang="0">
                  <a:pos x="318" y="440"/>
                </a:cxn>
                <a:cxn ang="0">
                  <a:pos x="265" y="493"/>
                </a:cxn>
                <a:cxn ang="0">
                  <a:pos x="186" y="567"/>
                </a:cxn>
                <a:cxn ang="0">
                  <a:pos x="179" y="672"/>
                </a:cxn>
                <a:cxn ang="0">
                  <a:pos x="133" y="682"/>
                </a:cxn>
                <a:cxn ang="0">
                  <a:pos x="73" y="725"/>
                </a:cxn>
                <a:cxn ang="0">
                  <a:pos x="33" y="809"/>
                </a:cxn>
                <a:cxn ang="0">
                  <a:pos x="13" y="935"/>
                </a:cxn>
                <a:cxn ang="0">
                  <a:pos x="0" y="1030"/>
                </a:cxn>
                <a:cxn ang="0">
                  <a:pos x="13" y="1156"/>
                </a:cxn>
                <a:cxn ang="0">
                  <a:pos x="33" y="1304"/>
                </a:cxn>
                <a:cxn ang="0">
                  <a:pos x="73" y="1377"/>
                </a:cxn>
                <a:cxn ang="0">
                  <a:pos x="133" y="1377"/>
                </a:cxn>
                <a:cxn ang="0">
                  <a:pos x="146" y="1313"/>
                </a:cxn>
                <a:cxn ang="0">
                  <a:pos x="146" y="1178"/>
                </a:cxn>
                <a:cxn ang="0">
                  <a:pos x="143" y="1049"/>
                </a:cxn>
                <a:cxn ang="0">
                  <a:pos x="155" y="923"/>
                </a:cxn>
                <a:cxn ang="0">
                  <a:pos x="196" y="842"/>
                </a:cxn>
                <a:cxn ang="0">
                  <a:pos x="238" y="779"/>
                </a:cxn>
                <a:cxn ang="0">
                  <a:pos x="286" y="728"/>
                </a:cxn>
                <a:cxn ang="0">
                  <a:pos x="341" y="689"/>
                </a:cxn>
                <a:cxn ang="0">
                  <a:pos x="380" y="665"/>
                </a:cxn>
                <a:cxn ang="0">
                  <a:pos x="416" y="620"/>
                </a:cxn>
                <a:cxn ang="0">
                  <a:pos x="421" y="548"/>
                </a:cxn>
                <a:cxn ang="0">
                  <a:pos x="443" y="419"/>
                </a:cxn>
                <a:cxn ang="0">
                  <a:pos x="455" y="320"/>
                </a:cxn>
                <a:cxn ang="0">
                  <a:pos x="481" y="266"/>
                </a:cxn>
                <a:cxn ang="0">
                  <a:pos x="491" y="206"/>
                </a:cxn>
                <a:cxn ang="0">
                  <a:pos x="512" y="128"/>
                </a:cxn>
                <a:cxn ang="0">
                  <a:pos x="498" y="0"/>
                </a:cxn>
              </a:cxnLst>
              <a:rect l="0" t="0" r="r" b="b"/>
              <a:pathLst>
                <a:path w="513" h="1378">
                  <a:moveTo>
                    <a:pt x="498" y="0"/>
                  </a:moveTo>
                  <a:lnTo>
                    <a:pt x="477" y="61"/>
                  </a:lnTo>
                  <a:lnTo>
                    <a:pt x="471" y="93"/>
                  </a:lnTo>
                  <a:lnTo>
                    <a:pt x="451" y="114"/>
                  </a:lnTo>
                  <a:lnTo>
                    <a:pt x="444" y="145"/>
                  </a:lnTo>
                  <a:lnTo>
                    <a:pt x="444" y="167"/>
                  </a:lnTo>
                  <a:lnTo>
                    <a:pt x="451" y="198"/>
                  </a:lnTo>
                  <a:lnTo>
                    <a:pt x="444" y="230"/>
                  </a:lnTo>
                  <a:lnTo>
                    <a:pt x="444" y="261"/>
                  </a:lnTo>
                  <a:lnTo>
                    <a:pt x="424" y="282"/>
                  </a:lnTo>
                  <a:lnTo>
                    <a:pt x="404" y="293"/>
                  </a:lnTo>
                  <a:lnTo>
                    <a:pt x="385" y="303"/>
                  </a:lnTo>
                  <a:lnTo>
                    <a:pt x="358" y="324"/>
                  </a:lnTo>
                  <a:lnTo>
                    <a:pt x="358" y="346"/>
                  </a:lnTo>
                  <a:lnTo>
                    <a:pt x="358" y="377"/>
                  </a:lnTo>
                  <a:lnTo>
                    <a:pt x="358" y="409"/>
                  </a:lnTo>
                  <a:lnTo>
                    <a:pt x="344" y="419"/>
                  </a:lnTo>
                  <a:lnTo>
                    <a:pt x="318" y="440"/>
                  </a:lnTo>
                  <a:lnTo>
                    <a:pt x="285" y="493"/>
                  </a:lnTo>
                  <a:lnTo>
                    <a:pt x="265" y="493"/>
                  </a:lnTo>
                  <a:lnTo>
                    <a:pt x="225" y="514"/>
                  </a:lnTo>
                  <a:lnTo>
                    <a:pt x="186" y="567"/>
                  </a:lnTo>
                  <a:lnTo>
                    <a:pt x="186" y="598"/>
                  </a:lnTo>
                  <a:lnTo>
                    <a:pt x="179" y="672"/>
                  </a:lnTo>
                  <a:lnTo>
                    <a:pt x="152" y="682"/>
                  </a:lnTo>
                  <a:lnTo>
                    <a:pt x="133" y="682"/>
                  </a:lnTo>
                  <a:lnTo>
                    <a:pt x="112" y="703"/>
                  </a:lnTo>
                  <a:lnTo>
                    <a:pt x="73" y="725"/>
                  </a:lnTo>
                  <a:lnTo>
                    <a:pt x="33" y="777"/>
                  </a:lnTo>
                  <a:lnTo>
                    <a:pt x="33" y="809"/>
                  </a:lnTo>
                  <a:lnTo>
                    <a:pt x="39" y="872"/>
                  </a:lnTo>
                  <a:lnTo>
                    <a:pt x="13" y="935"/>
                  </a:lnTo>
                  <a:lnTo>
                    <a:pt x="0" y="967"/>
                  </a:lnTo>
                  <a:lnTo>
                    <a:pt x="0" y="1030"/>
                  </a:lnTo>
                  <a:lnTo>
                    <a:pt x="6" y="1093"/>
                  </a:lnTo>
                  <a:lnTo>
                    <a:pt x="13" y="1156"/>
                  </a:lnTo>
                  <a:lnTo>
                    <a:pt x="13" y="1240"/>
                  </a:lnTo>
                  <a:lnTo>
                    <a:pt x="33" y="1304"/>
                  </a:lnTo>
                  <a:lnTo>
                    <a:pt x="33" y="1367"/>
                  </a:lnTo>
                  <a:lnTo>
                    <a:pt x="73" y="1377"/>
                  </a:lnTo>
                  <a:lnTo>
                    <a:pt x="93" y="1377"/>
                  </a:lnTo>
                  <a:lnTo>
                    <a:pt x="133" y="1377"/>
                  </a:lnTo>
                  <a:lnTo>
                    <a:pt x="143" y="1358"/>
                  </a:lnTo>
                  <a:lnTo>
                    <a:pt x="146" y="1313"/>
                  </a:lnTo>
                  <a:lnTo>
                    <a:pt x="146" y="1247"/>
                  </a:lnTo>
                  <a:lnTo>
                    <a:pt x="146" y="1178"/>
                  </a:lnTo>
                  <a:lnTo>
                    <a:pt x="146" y="1115"/>
                  </a:lnTo>
                  <a:lnTo>
                    <a:pt x="143" y="1049"/>
                  </a:lnTo>
                  <a:lnTo>
                    <a:pt x="148" y="977"/>
                  </a:lnTo>
                  <a:lnTo>
                    <a:pt x="155" y="923"/>
                  </a:lnTo>
                  <a:lnTo>
                    <a:pt x="163" y="878"/>
                  </a:lnTo>
                  <a:lnTo>
                    <a:pt x="196" y="842"/>
                  </a:lnTo>
                  <a:lnTo>
                    <a:pt x="220" y="812"/>
                  </a:lnTo>
                  <a:lnTo>
                    <a:pt x="238" y="779"/>
                  </a:lnTo>
                  <a:lnTo>
                    <a:pt x="269" y="752"/>
                  </a:lnTo>
                  <a:lnTo>
                    <a:pt x="286" y="728"/>
                  </a:lnTo>
                  <a:lnTo>
                    <a:pt x="310" y="698"/>
                  </a:lnTo>
                  <a:lnTo>
                    <a:pt x="341" y="689"/>
                  </a:lnTo>
                  <a:lnTo>
                    <a:pt x="361" y="677"/>
                  </a:lnTo>
                  <a:lnTo>
                    <a:pt x="380" y="665"/>
                  </a:lnTo>
                  <a:lnTo>
                    <a:pt x="409" y="650"/>
                  </a:lnTo>
                  <a:lnTo>
                    <a:pt x="416" y="620"/>
                  </a:lnTo>
                  <a:lnTo>
                    <a:pt x="421" y="581"/>
                  </a:lnTo>
                  <a:lnTo>
                    <a:pt x="421" y="548"/>
                  </a:lnTo>
                  <a:lnTo>
                    <a:pt x="431" y="479"/>
                  </a:lnTo>
                  <a:lnTo>
                    <a:pt x="443" y="419"/>
                  </a:lnTo>
                  <a:lnTo>
                    <a:pt x="445" y="371"/>
                  </a:lnTo>
                  <a:lnTo>
                    <a:pt x="455" y="320"/>
                  </a:lnTo>
                  <a:lnTo>
                    <a:pt x="467" y="296"/>
                  </a:lnTo>
                  <a:lnTo>
                    <a:pt x="481" y="266"/>
                  </a:lnTo>
                  <a:lnTo>
                    <a:pt x="481" y="236"/>
                  </a:lnTo>
                  <a:lnTo>
                    <a:pt x="491" y="206"/>
                  </a:lnTo>
                  <a:lnTo>
                    <a:pt x="496" y="176"/>
                  </a:lnTo>
                  <a:lnTo>
                    <a:pt x="512" y="128"/>
                  </a:lnTo>
                  <a:lnTo>
                    <a:pt x="508" y="74"/>
                  </a:lnTo>
                  <a:lnTo>
                    <a:pt x="498" y="0"/>
                  </a:lnTo>
                  <a:lnTo>
                    <a:pt x="498" y="0"/>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7176" name="Freeform 8"/>
            <p:cNvSpPr>
              <a:spLocks/>
            </p:cNvSpPr>
            <p:nvPr/>
          </p:nvSpPr>
          <p:spPr bwMode="auto">
            <a:xfrm>
              <a:off x="585" y="3254"/>
              <a:ext cx="178" cy="1067"/>
            </a:xfrm>
            <a:custGeom>
              <a:avLst/>
              <a:gdLst/>
              <a:ahLst/>
              <a:cxnLst>
                <a:cxn ang="0">
                  <a:pos x="0" y="26"/>
                </a:cxn>
                <a:cxn ang="0">
                  <a:pos x="20" y="0"/>
                </a:cxn>
                <a:cxn ang="0">
                  <a:pos x="47" y="38"/>
                </a:cxn>
                <a:cxn ang="0">
                  <a:pos x="50" y="77"/>
                </a:cxn>
                <a:cxn ang="0">
                  <a:pos x="45" y="133"/>
                </a:cxn>
                <a:cxn ang="0">
                  <a:pos x="45" y="208"/>
                </a:cxn>
                <a:cxn ang="0">
                  <a:pos x="60" y="256"/>
                </a:cxn>
                <a:cxn ang="0">
                  <a:pos x="69" y="279"/>
                </a:cxn>
                <a:cxn ang="0">
                  <a:pos x="80" y="302"/>
                </a:cxn>
                <a:cxn ang="0">
                  <a:pos x="119" y="336"/>
                </a:cxn>
                <a:cxn ang="0">
                  <a:pos x="158" y="396"/>
                </a:cxn>
                <a:cxn ang="0">
                  <a:pos x="161" y="434"/>
                </a:cxn>
                <a:cxn ang="0">
                  <a:pos x="165" y="476"/>
                </a:cxn>
                <a:cxn ang="0">
                  <a:pos x="161" y="538"/>
                </a:cxn>
                <a:cxn ang="0">
                  <a:pos x="167" y="583"/>
                </a:cxn>
                <a:cxn ang="0">
                  <a:pos x="158" y="649"/>
                </a:cxn>
                <a:cxn ang="0">
                  <a:pos x="161" y="681"/>
                </a:cxn>
                <a:cxn ang="0">
                  <a:pos x="161" y="714"/>
                </a:cxn>
                <a:cxn ang="0">
                  <a:pos x="165" y="744"/>
                </a:cxn>
                <a:cxn ang="0">
                  <a:pos x="160" y="784"/>
                </a:cxn>
                <a:cxn ang="0">
                  <a:pos x="166" y="825"/>
                </a:cxn>
                <a:cxn ang="0">
                  <a:pos x="166" y="856"/>
                </a:cxn>
                <a:cxn ang="0">
                  <a:pos x="173" y="888"/>
                </a:cxn>
                <a:cxn ang="0">
                  <a:pos x="177" y="923"/>
                </a:cxn>
                <a:cxn ang="0">
                  <a:pos x="173" y="950"/>
                </a:cxn>
                <a:cxn ang="0">
                  <a:pos x="173" y="982"/>
                </a:cxn>
                <a:cxn ang="0">
                  <a:pos x="166" y="1013"/>
                </a:cxn>
                <a:cxn ang="0">
                  <a:pos x="146" y="1066"/>
                </a:cxn>
                <a:cxn ang="0">
                  <a:pos x="26" y="1065"/>
                </a:cxn>
                <a:cxn ang="0">
                  <a:pos x="48" y="1034"/>
                </a:cxn>
                <a:cxn ang="0">
                  <a:pos x="61" y="1003"/>
                </a:cxn>
                <a:cxn ang="0">
                  <a:pos x="80" y="982"/>
                </a:cxn>
                <a:cxn ang="0">
                  <a:pos x="94" y="960"/>
                </a:cxn>
                <a:cxn ang="0">
                  <a:pos x="101" y="930"/>
                </a:cxn>
                <a:cxn ang="0">
                  <a:pos x="94" y="888"/>
                </a:cxn>
                <a:cxn ang="0">
                  <a:pos x="94" y="846"/>
                </a:cxn>
                <a:cxn ang="0">
                  <a:pos x="80" y="804"/>
                </a:cxn>
                <a:cxn ang="0">
                  <a:pos x="74" y="773"/>
                </a:cxn>
                <a:cxn ang="0">
                  <a:pos x="61" y="741"/>
                </a:cxn>
                <a:cxn ang="0">
                  <a:pos x="74" y="710"/>
                </a:cxn>
                <a:cxn ang="0">
                  <a:pos x="80" y="637"/>
                </a:cxn>
                <a:cxn ang="0">
                  <a:pos x="87" y="606"/>
                </a:cxn>
                <a:cxn ang="0">
                  <a:pos x="87" y="584"/>
                </a:cxn>
                <a:cxn ang="0">
                  <a:pos x="87" y="542"/>
                </a:cxn>
                <a:cxn ang="0">
                  <a:pos x="80" y="512"/>
                </a:cxn>
                <a:cxn ang="0">
                  <a:pos x="80" y="438"/>
                </a:cxn>
                <a:cxn ang="0">
                  <a:pos x="67" y="407"/>
                </a:cxn>
                <a:cxn ang="0">
                  <a:pos x="61" y="386"/>
                </a:cxn>
                <a:cxn ang="0">
                  <a:pos x="54" y="302"/>
                </a:cxn>
                <a:cxn ang="0">
                  <a:pos x="45" y="300"/>
                </a:cxn>
                <a:cxn ang="0">
                  <a:pos x="24" y="250"/>
                </a:cxn>
                <a:cxn ang="0">
                  <a:pos x="18" y="208"/>
                </a:cxn>
                <a:cxn ang="0">
                  <a:pos x="15" y="119"/>
                </a:cxn>
              </a:cxnLst>
              <a:rect l="0" t="0" r="r" b="b"/>
              <a:pathLst>
                <a:path w="178" h="1067">
                  <a:moveTo>
                    <a:pt x="0" y="26"/>
                  </a:moveTo>
                  <a:lnTo>
                    <a:pt x="20" y="0"/>
                  </a:lnTo>
                  <a:lnTo>
                    <a:pt x="47" y="38"/>
                  </a:lnTo>
                  <a:lnTo>
                    <a:pt x="50" y="77"/>
                  </a:lnTo>
                  <a:lnTo>
                    <a:pt x="45" y="133"/>
                  </a:lnTo>
                  <a:lnTo>
                    <a:pt x="45" y="208"/>
                  </a:lnTo>
                  <a:lnTo>
                    <a:pt x="60" y="256"/>
                  </a:lnTo>
                  <a:lnTo>
                    <a:pt x="69" y="279"/>
                  </a:lnTo>
                  <a:lnTo>
                    <a:pt x="80" y="302"/>
                  </a:lnTo>
                  <a:lnTo>
                    <a:pt x="119" y="336"/>
                  </a:lnTo>
                  <a:lnTo>
                    <a:pt x="158" y="396"/>
                  </a:lnTo>
                  <a:lnTo>
                    <a:pt x="161" y="434"/>
                  </a:lnTo>
                  <a:lnTo>
                    <a:pt x="165" y="476"/>
                  </a:lnTo>
                  <a:lnTo>
                    <a:pt x="161" y="538"/>
                  </a:lnTo>
                  <a:lnTo>
                    <a:pt x="167" y="583"/>
                  </a:lnTo>
                  <a:lnTo>
                    <a:pt x="158" y="649"/>
                  </a:lnTo>
                  <a:lnTo>
                    <a:pt x="161" y="681"/>
                  </a:lnTo>
                  <a:lnTo>
                    <a:pt x="161" y="714"/>
                  </a:lnTo>
                  <a:lnTo>
                    <a:pt x="165" y="744"/>
                  </a:lnTo>
                  <a:lnTo>
                    <a:pt x="160" y="784"/>
                  </a:lnTo>
                  <a:lnTo>
                    <a:pt x="166" y="825"/>
                  </a:lnTo>
                  <a:lnTo>
                    <a:pt x="166" y="856"/>
                  </a:lnTo>
                  <a:lnTo>
                    <a:pt x="173" y="888"/>
                  </a:lnTo>
                  <a:lnTo>
                    <a:pt x="177" y="923"/>
                  </a:lnTo>
                  <a:lnTo>
                    <a:pt x="173" y="950"/>
                  </a:lnTo>
                  <a:lnTo>
                    <a:pt x="173" y="982"/>
                  </a:lnTo>
                  <a:lnTo>
                    <a:pt x="166" y="1013"/>
                  </a:lnTo>
                  <a:lnTo>
                    <a:pt x="146" y="1066"/>
                  </a:lnTo>
                  <a:lnTo>
                    <a:pt x="26" y="1065"/>
                  </a:lnTo>
                  <a:lnTo>
                    <a:pt x="48" y="1034"/>
                  </a:lnTo>
                  <a:lnTo>
                    <a:pt x="61" y="1003"/>
                  </a:lnTo>
                  <a:lnTo>
                    <a:pt x="80" y="982"/>
                  </a:lnTo>
                  <a:lnTo>
                    <a:pt x="94" y="960"/>
                  </a:lnTo>
                  <a:lnTo>
                    <a:pt x="101" y="930"/>
                  </a:lnTo>
                  <a:lnTo>
                    <a:pt x="94" y="888"/>
                  </a:lnTo>
                  <a:lnTo>
                    <a:pt x="94" y="846"/>
                  </a:lnTo>
                  <a:lnTo>
                    <a:pt x="80" y="804"/>
                  </a:lnTo>
                  <a:lnTo>
                    <a:pt x="74" y="773"/>
                  </a:lnTo>
                  <a:lnTo>
                    <a:pt x="61" y="741"/>
                  </a:lnTo>
                  <a:lnTo>
                    <a:pt x="74" y="710"/>
                  </a:lnTo>
                  <a:lnTo>
                    <a:pt x="80" y="637"/>
                  </a:lnTo>
                  <a:lnTo>
                    <a:pt x="87" y="606"/>
                  </a:lnTo>
                  <a:lnTo>
                    <a:pt x="87" y="584"/>
                  </a:lnTo>
                  <a:lnTo>
                    <a:pt x="87" y="542"/>
                  </a:lnTo>
                  <a:lnTo>
                    <a:pt x="80" y="512"/>
                  </a:lnTo>
                  <a:lnTo>
                    <a:pt x="80" y="438"/>
                  </a:lnTo>
                  <a:lnTo>
                    <a:pt x="67" y="407"/>
                  </a:lnTo>
                  <a:lnTo>
                    <a:pt x="61" y="386"/>
                  </a:lnTo>
                  <a:lnTo>
                    <a:pt x="54" y="302"/>
                  </a:lnTo>
                  <a:lnTo>
                    <a:pt x="45" y="300"/>
                  </a:lnTo>
                  <a:lnTo>
                    <a:pt x="24" y="250"/>
                  </a:lnTo>
                  <a:lnTo>
                    <a:pt x="18" y="208"/>
                  </a:lnTo>
                  <a:lnTo>
                    <a:pt x="15" y="119"/>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7177" name="Freeform 9"/>
            <p:cNvSpPr>
              <a:spLocks/>
            </p:cNvSpPr>
            <p:nvPr/>
          </p:nvSpPr>
          <p:spPr bwMode="auto">
            <a:xfrm>
              <a:off x="624" y="0"/>
              <a:ext cx="274" cy="385"/>
            </a:xfrm>
            <a:custGeom>
              <a:avLst/>
              <a:gdLst/>
              <a:ahLst/>
              <a:cxnLst>
                <a:cxn ang="0">
                  <a:pos x="0" y="0"/>
                </a:cxn>
                <a:cxn ang="0">
                  <a:pos x="111" y="0"/>
                </a:cxn>
                <a:cxn ang="0">
                  <a:pos x="147" y="18"/>
                </a:cxn>
                <a:cxn ang="0">
                  <a:pos x="171" y="39"/>
                </a:cxn>
                <a:cxn ang="0">
                  <a:pos x="201" y="72"/>
                </a:cxn>
                <a:cxn ang="0">
                  <a:pos x="219" y="132"/>
                </a:cxn>
                <a:cxn ang="0">
                  <a:pos x="234" y="165"/>
                </a:cxn>
                <a:cxn ang="0">
                  <a:pos x="239" y="222"/>
                </a:cxn>
                <a:cxn ang="0">
                  <a:pos x="255" y="288"/>
                </a:cxn>
                <a:cxn ang="0">
                  <a:pos x="273" y="384"/>
                </a:cxn>
                <a:cxn ang="0">
                  <a:pos x="217" y="370"/>
                </a:cxn>
                <a:cxn ang="0">
                  <a:pos x="203" y="339"/>
                </a:cxn>
                <a:cxn ang="0">
                  <a:pos x="183" y="307"/>
                </a:cxn>
                <a:cxn ang="0">
                  <a:pos x="170" y="275"/>
                </a:cxn>
                <a:cxn ang="0">
                  <a:pos x="156" y="202"/>
                </a:cxn>
                <a:cxn ang="0">
                  <a:pos x="143" y="170"/>
                </a:cxn>
                <a:cxn ang="0">
                  <a:pos x="130" y="139"/>
                </a:cxn>
                <a:cxn ang="0">
                  <a:pos x="76" y="97"/>
                </a:cxn>
                <a:cxn ang="0">
                  <a:pos x="63" y="75"/>
                </a:cxn>
                <a:cxn ang="0">
                  <a:pos x="43" y="65"/>
                </a:cxn>
                <a:cxn ang="0">
                  <a:pos x="27" y="21"/>
                </a:cxn>
              </a:cxnLst>
              <a:rect l="0" t="0" r="r" b="b"/>
              <a:pathLst>
                <a:path w="274" h="385">
                  <a:moveTo>
                    <a:pt x="0" y="0"/>
                  </a:moveTo>
                  <a:lnTo>
                    <a:pt x="111" y="0"/>
                  </a:lnTo>
                  <a:lnTo>
                    <a:pt x="147" y="18"/>
                  </a:lnTo>
                  <a:lnTo>
                    <a:pt x="171" y="39"/>
                  </a:lnTo>
                  <a:lnTo>
                    <a:pt x="201" y="72"/>
                  </a:lnTo>
                  <a:lnTo>
                    <a:pt x="219" y="132"/>
                  </a:lnTo>
                  <a:lnTo>
                    <a:pt x="234" y="165"/>
                  </a:lnTo>
                  <a:lnTo>
                    <a:pt x="239" y="222"/>
                  </a:lnTo>
                  <a:lnTo>
                    <a:pt x="255" y="288"/>
                  </a:lnTo>
                  <a:lnTo>
                    <a:pt x="273" y="384"/>
                  </a:lnTo>
                  <a:lnTo>
                    <a:pt x="217" y="370"/>
                  </a:lnTo>
                  <a:lnTo>
                    <a:pt x="203" y="339"/>
                  </a:lnTo>
                  <a:lnTo>
                    <a:pt x="183" y="307"/>
                  </a:lnTo>
                  <a:lnTo>
                    <a:pt x="170" y="275"/>
                  </a:lnTo>
                  <a:lnTo>
                    <a:pt x="156" y="202"/>
                  </a:lnTo>
                  <a:lnTo>
                    <a:pt x="143" y="170"/>
                  </a:lnTo>
                  <a:lnTo>
                    <a:pt x="130" y="139"/>
                  </a:lnTo>
                  <a:lnTo>
                    <a:pt x="76" y="97"/>
                  </a:lnTo>
                  <a:lnTo>
                    <a:pt x="63" y="75"/>
                  </a:lnTo>
                  <a:lnTo>
                    <a:pt x="43" y="65"/>
                  </a:lnTo>
                  <a:lnTo>
                    <a:pt x="27" y="21"/>
                  </a:lnTo>
                </a:path>
              </a:pathLst>
            </a:custGeom>
            <a:solidFill>
              <a:srgbClr val="393939">
                <a:alpha val="50000"/>
              </a:srgbClr>
            </a:solidFill>
            <a:ln w="9525">
              <a:noFill/>
              <a:round/>
              <a:headEnd type="none" w="sm" len="sm"/>
              <a:tailEnd type="none" w="sm" len="sm"/>
            </a:ln>
            <a:effectLst/>
          </p:spPr>
          <p:txBody>
            <a:bodyPr/>
            <a:lstStyle/>
            <a:p>
              <a:pPr>
                <a:defRPr/>
              </a:pPr>
              <a:endParaRPr lang="en-US"/>
            </a:p>
          </p:txBody>
        </p:sp>
        <p:sp>
          <p:nvSpPr>
            <p:cNvPr id="7178" name="Freeform 10"/>
            <p:cNvSpPr>
              <a:spLocks/>
            </p:cNvSpPr>
            <p:nvPr/>
          </p:nvSpPr>
          <p:spPr bwMode="auto">
            <a:xfrm>
              <a:off x="436" y="2255"/>
              <a:ext cx="230" cy="337"/>
            </a:xfrm>
            <a:custGeom>
              <a:avLst/>
              <a:gdLst/>
              <a:ahLst/>
              <a:cxnLst>
                <a:cxn ang="0">
                  <a:pos x="229" y="0"/>
                </a:cxn>
                <a:cxn ang="0">
                  <a:pos x="191" y="62"/>
                </a:cxn>
                <a:cxn ang="0">
                  <a:pos x="165" y="83"/>
                </a:cxn>
                <a:cxn ang="0">
                  <a:pos x="145" y="94"/>
                </a:cxn>
                <a:cxn ang="0">
                  <a:pos x="118" y="136"/>
                </a:cxn>
                <a:cxn ang="0">
                  <a:pos x="118" y="167"/>
                </a:cxn>
                <a:cxn ang="0">
                  <a:pos x="118" y="199"/>
                </a:cxn>
                <a:cxn ang="0">
                  <a:pos x="118" y="231"/>
                </a:cxn>
                <a:cxn ang="0">
                  <a:pos x="105" y="262"/>
                </a:cxn>
                <a:cxn ang="0">
                  <a:pos x="86" y="273"/>
                </a:cxn>
                <a:cxn ang="0">
                  <a:pos x="66" y="283"/>
                </a:cxn>
                <a:cxn ang="0">
                  <a:pos x="45" y="304"/>
                </a:cxn>
                <a:cxn ang="0">
                  <a:pos x="26" y="315"/>
                </a:cxn>
                <a:cxn ang="0">
                  <a:pos x="6" y="336"/>
                </a:cxn>
                <a:cxn ang="0">
                  <a:pos x="0" y="304"/>
                </a:cxn>
                <a:cxn ang="0">
                  <a:pos x="19" y="273"/>
                </a:cxn>
                <a:cxn ang="0">
                  <a:pos x="45" y="252"/>
                </a:cxn>
                <a:cxn ang="0">
                  <a:pos x="59" y="220"/>
                </a:cxn>
                <a:cxn ang="0">
                  <a:pos x="72" y="178"/>
                </a:cxn>
                <a:cxn ang="0">
                  <a:pos x="79" y="136"/>
                </a:cxn>
                <a:cxn ang="0">
                  <a:pos x="79" y="104"/>
                </a:cxn>
                <a:cxn ang="0">
                  <a:pos x="132" y="73"/>
                </a:cxn>
                <a:cxn ang="0">
                  <a:pos x="152" y="73"/>
                </a:cxn>
                <a:cxn ang="0">
                  <a:pos x="178" y="30"/>
                </a:cxn>
                <a:cxn ang="0">
                  <a:pos x="198" y="9"/>
                </a:cxn>
                <a:cxn ang="0">
                  <a:pos x="229" y="0"/>
                </a:cxn>
                <a:cxn ang="0">
                  <a:pos x="229" y="0"/>
                </a:cxn>
              </a:cxnLst>
              <a:rect l="0" t="0" r="r" b="b"/>
              <a:pathLst>
                <a:path w="230" h="337">
                  <a:moveTo>
                    <a:pt x="229" y="0"/>
                  </a:moveTo>
                  <a:lnTo>
                    <a:pt x="191" y="62"/>
                  </a:lnTo>
                  <a:lnTo>
                    <a:pt x="165" y="83"/>
                  </a:lnTo>
                  <a:lnTo>
                    <a:pt x="145" y="94"/>
                  </a:lnTo>
                  <a:lnTo>
                    <a:pt x="118" y="136"/>
                  </a:lnTo>
                  <a:lnTo>
                    <a:pt x="118" y="167"/>
                  </a:lnTo>
                  <a:lnTo>
                    <a:pt x="118" y="199"/>
                  </a:lnTo>
                  <a:lnTo>
                    <a:pt x="118" y="231"/>
                  </a:lnTo>
                  <a:lnTo>
                    <a:pt x="105" y="262"/>
                  </a:lnTo>
                  <a:lnTo>
                    <a:pt x="86" y="273"/>
                  </a:lnTo>
                  <a:lnTo>
                    <a:pt x="66" y="283"/>
                  </a:lnTo>
                  <a:lnTo>
                    <a:pt x="45" y="304"/>
                  </a:lnTo>
                  <a:lnTo>
                    <a:pt x="26" y="315"/>
                  </a:lnTo>
                  <a:lnTo>
                    <a:pt x="6" y="336"/>
                  </a:lnTo>
                  <a:lnTo>
                    <a:pt x="0" y="304"/>
                  </a:lnTo>
                  <a:lnTo>
                    <a:pt x="19" y="273"/>
                  </a:lnTo>
                  <a:lnTo>
                    <a:pt x="45" y="252"/>
                  </a:lnTo>
                  <a:lnTo>
                    <a:pt x="59" y="220"/>
                  </a:lnTo>
                  <a:lnTo>
                    <a:pt x="72" y="178"/>
                  </a:lnTo>
                  <a:lnTo>
                    <a:pt x="79" y="136"/>
                  </a:lnTo>
                  <a:lnTo>
                    <a:pt x="79" y="104"/>
                  </a:lnTo>
                  <a:lnTo>
                    <a:pt x="132" y="73"/>
                  </a:lnTo>
                  <a:lnTo>
                    <a:pt x="152" y="73"/>
                  </a:lnTo>
                  <a:lnTo>
                    <a:pt x="178" y="30"/>
                  </a:lnTo>
                  <a:lnTo>
                    <a:pt x="198" y="9"/>
                  </a:lnTo>
                  <a:lnTo>
                    <a:pt x="229" y="0"/>
                  </a:lnTo>
                  <a:lnTo>
                    <a:pt x="229" y="0"/>
                  </a:lnTo>
                </a:path>
              </a:pathLst>
            </a:custGeom>
            <a:solidFill>
              <a:srgbClr val="DDDDDD">
                <a:alpha val="50000"/>
              </a:srgbClr>
            </a:solidFill>
            <a:ln w="9525">
              <a:noFill/>
              <a:round/>
              <a:headEnd type="none" w="sm" len="sm"/>
              <a:tailEnd type="none" w="sm" len="sm"/>
            </a:ln>
            <a:effectLst/>
          </p:spPr>
          <p:txBody>
            <a:bodyPr/>
            <a:lstStyle/>
            <a:p>
              <a:pPr>
                <a:defRPr/>
              </a:pPr>
              <a:endParaRPr lang="en-US"/>
            </a:p>
          </p:txBody>
        </p:sp>
        <p:sp>
          <p:nvSpPr>
            <p:cNvPr id="7179" name="Freeform 11"/>
            <p:cNvSpPr>
              <a:spLocks/>
            </p:cNvSpPr>
            <p:nvPr/>
          </p:nvSpPr>
          <p:spPr bwMode="auto">
            <a:xfrm>
              <a:off x="827" y="339"/>
              <a:ext cx="155" cy="232"/>
            </a:xfrm>
            <a:custGeom>
              <a:avLst/>
              <a:gdLst/>
              <a:ahLst/>
              <a:cxnLst>
                <a:cxn ang="0">
                  <a:pos x="20" y="10"/>
                </a:cxn>
                <a:cxn ang="0">
                  <a:pos x="20" y="52"/>
                </a:cxn>
                <a:cxn ang="0">
                  <a:pos x="20" y="84"/>
                </a:cxn>
                <a:cxn ang="0">
                  <a:pos x="6" y="94"/>
                </a:cxn>
                <a:cxn ang="0">
                  <a:pos x="0" y="126"/>
                </a:cxn>
                <a:cxn ang="0">
                  <a:pos x="6" y="158"/>
                </a:cxn>
                <a:cxn ang="0">
                  <a:pos x="20" y="158"/>
                </a:cxn>
                <a:cxn ang="0">
                  <a:pos x="39" y="168"/>
                </a:cxn>
                <a:cxn ang="0">
                  <a:pos x="59" y="189"/>
                </a:cxn>
                <a:cxn ang="0">
                  <a:pos x="79" y="221"/>
                </a:cxn>
                <a:cxn ang="0">
                  <a:pos x="99" y="231"/>
                </a:cxn>
                <a:cxn ang="0">
                  <a:pos x="118" y="231"/>
                </a:cxn>
                <a:cxn ang="0">
                  <a:pos x="154" y="228"/>
                </a:cxn>
                <a:cxn ang="0">
                  <a:pos x="154" y="189"/>
                </a:cxn>
                <a:cxn ang="0">
                  <a:pos x="150" y="138"/>
                </a:cxn>
                <a:cxn ang="0">
                  <a:pos x="132" y="126"/>
                </a:cxn>
                <a:cxn ang="0">
                  <a:pos x="118" y="117"/>
                </a:cxn>
                <a:cxn ang="0">
                  <a:pos x="96" y="105"/>
                </a:cxn>
                <a:cxn ang="0">
                  <a:pos x="72" y="75"/>
                </a:cxn>
                <a:cxn ang="0">
                  <a:pos x="64" y="33"/>
                </a:cxn>
                <a:cxn ang="0">
                  <a:pos x="52" y="0"/>
                </a:cxn>
                <a:cxn ang="0">
                  <a:pos x="20" y="10"/>
                </a:cxn>
              </a:cxnLst>
              <a:rect l="0" t="0" r="r" b="b"/>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000"/>
              </a:srgbClr>
            </a:solidFill>
            <a:ln w="9525">
              <a:noFill/>
              <a:round/>
              <a:headEnd type="none" w="sm" len="sm"/>
              <a:tailEnd type="none" w="sm" len="sm"/>
            </a:ln>
            <a:effectLst/>
          </p:spPr>
          <p:txBody>
            <a:bodyPr/>
            <a:lstStyle/>
            <a:p>
              <a:pPr>
                <a:defRPr/>
              </a:pPr>
              <a:endParaRPr lang="en-US"/>
            </a:p>
          </p:txBody>
        </p:sp>
      </p:grpSp>
      <p:sp>
        <p:nvSpPr>
          <p:cNvPr id="1028" name="Rectangle 12"/>
          <p:cNvSpPr>
            <a:spLocks noGrp="1" noChangeArrowheads="1"/>
          </p:cNvSpPr>
          <p:nvPr>
            <p:ph type="title"/>
          </p:nvPr>
        </p:nvSpPr>
        <p:spPr bwMode="auto">
          <a:xfrm>
            <a:off x="1370013"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9" name="Rectangle 13"/>
          <p:cNvSpPr>
            <a:spLocks noGrp="1" noChangeArrowheads="1"/>
          </p:cNvSpPr>
          <p:nvPr>
            <p:ph type="body" idx="1"/>
          </p:nvPr>
        </p:nvSpPr>
        <p:spPr bwMode="auto">
          <a:xfrm>
            <a:off x="13700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2" name="Rectangle 14"/>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a:defRPr/>
            </a:pPr>
            <a:endParaRPr lang="en-US"/>
          </a:p>
        </p:txBody>
      </p:sp>
      <p:sp>
        <p:nvSpPr>
          <p:cNvPr id="7183" name="Rectangle 15"/>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a:defRPr/>
            </a:pPr>
            <a:endParaRPr lang="en-US"/>
          </a:p>
        </p:txBody>
      </p:sp>
      <p:sp>
        <p:nvSpPr>
          <p:cNvPr id="7184" name="Rectangle 16"/>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D173F537-2986-43F2-B8E0-F9C7874BE4A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55000"/>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si.ie/Education/European+Landscapes/United+Kingdom.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s.uky.edu/academics/departments_programs/EarthEnvironmentalSciences/EarthEnvironmentalSciences/Educational%20Materials/Documents/elearning/module07swf.swf"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304800"/>
            <a:ext cx="7721600" cy="762000"/>
          </a:xfrm>
        </p:spPr>
        <p:txBody>
          <a:bodyPr/>
          <a:lstStyle/>
          <a:p>
            <a:r>
              <a:rPr lang="en-US" altLang="en-US" smtClean="0">
                <a:solidFill>
                  <a:schemeClr val="bg2"/>
                </a:solidFill>
                <a:latin typeface="Arial" panose="020B0604020202020204" pitchFamily="34" charset="0"/>
              </a:rPr>
              <a:t>Wea</a:t>
            </a:r>
            <a:r>
              <a:rPr lang="en-US" altLang="en-US" smtClean="0">
                <a:latin typeface="Arial" panose="020B0604020202020204" pitchFamily="34" charset="0"/>
              </a:rPr>
              <a:t>thering and Erosion</a:t>
            </a:r>
          </a:p>
        </p:txBody>
      </p:sp>
      <p:sp>
        <p:nvSpPr>
          <p:cNvPr id="4099" name="Rectangle 3"/>
          <p:cNvSpPr>
            <a:spLocks noGrp="1" noChangeArrowheads="1"/>
          </p:cNvSpPr>
          <p:nvPr>
            <p:ph type="subTitle" idx="1"/>
          </p:nvPr>
        </p:nvSpPr>
        <p:spPr>
          <a:xfrm>
            <a:off x="2667000" y="1295400"/>
            <a:ext cx="5257800" cy="4724400"/>
          </a:xfrm>
        </p:spPr>
        <p:txBody>
          <a:bodyPr/>
          <a:lstStyle/>
          <a:p>
            <a:pPr algn="l"/>
            <a:r>
              <a:rPr lang="en-US" altLang="en-US" smtClean="0">
                <a:solidFill>
                  <a:srgbClr val="FFFF00"/>
                </a:solidFill>
              </a:rPr>
              <a:t>Weathering</a:t>
            </a:r>
            <a:r>
              <a:rPr lang="en-US" altLang="en-US" smtClean="0"/>
              <a:t> - processes at or near Earth’s surface that cause rocks and minerals to break down</a:t>
            </a:r>
          </a:p>
          <a:p>
            <a:pPr algn="l"/>
            <a:endParaRPr lang="en-US" altLang="en-US" smtClean="0"/>
          </a:p>
          <a:p>
            <a:pPr algn="l"/>
            <a:r>
              <a:rPr lang="en-US" altLang="en-US" smtClean="0">
                <a:solidFill>
                  <a:srgbClr val="FFFF00"/>
                </a:solidFill>
              </a:rPr>
              <a:t>Erosion </a:t>
            </a:r>
            <a:r>
              <a:rPr lang="en-US" altLang="en-US" smtClean="0"/>
              <a:t>- process of removing Earth materials from their original sites through weathering and 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Wind Abrasion</a:t>
            </a:r>
          </a:p>
        </p:txBody>
      </p:sp>
      <p:pic>
        <p:nvPicPr>
          <p:cNvPr id="12291" name="Picture 4" descr="rock_wind_abrasion_p0772932441_NRC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481138"/>
            <a:ext cx="7086600" cy="5062537"/>
          </a:xfrm>
          <a:noFill/>
        </p:spPr>
      </p:pic>
      <p:sp>
        <p:nvSpPr>
          <p:cNvPr id="12292" name="Text Box 6"/>
          <p:cNvSpPr txBox="1">
            <a:spLocks noChangeArrowheads="1"/>
          </p:cNvSpPr>
          <p:nvPr/>
        </p:nvSpPr>
        <p:spPr bwMode="auto">
          <a:xfrm>
            <a:off x="1981200" y="6613525"/>
            <a:ext cx="688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http://www.uwsp.edu/geo/faculty/ritter/geog101/textbook/images/lithosphere/eolian/rock_wind_abrasion_p0772932441_NRCS.jpg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Wind and Water Abrasion</a:t>
            </a:r>
          </a:p>
        </p:txBody>
      </p:sp>
      <p:sp>
        <p:nvSpPr>
          <p:cNvPr id="13315" name="Text Box 4"/>
          <p:cNvSpPr txBox="1">
            <a:spLocks noChangeArrowheads="1"/>
          </p:cNvSpPr>
          <p:nvPr/>
        </p:nvSpPr>
        <p:spPr bwMode="auto">
          <a:xfrm>
            <a:off x="1981200" y="6613525"/>
            <a:ext cx="665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hlinkClick r:id="rId2"/>
              </a:rPr>
              <a:t>http://www.gsi.ie/Education/European+Landscapes/United+Kingdom.htm</a:t>
            </a:r>
            <a:r>
              <a:rPr lang="en-US" altLang="en-US" sz="1000"/>
              <a:t>  Photo Ref: P211442, "IPR/52-34CW BGS©NERC </a:t>
            </a:r>
          </a:p>
        </p:txBody>
      </p:sp>
      <p:pic>
        <p:nvPicPr>
          <p:cNvPr id="13316" name="Picture 6" descr="P211442_green_bridge_wale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541463"/>
            <a:ext cx="6477000" cy="4938712"/>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0013" y="0"/>
            <a:ext cx="7772400" cy="1143000"/>
          </a:xfrm>
        </p:spPr>
        <p:txBody>
          <a:bodyPr/>
          <a:lstStyle/>
          <a:p>
            <a:r>
              <a:rPr lang="en-US" altLang="en-US" sz="4000" smtClean="0"/>
              <a:t>Processes and Agents of Mechanical Weathering</a:t>
            </a:r>
          </a:p>
        </p:txBody>
      </p:sp>
      <p:sp>
        <p:nvSpPr>
          <p:cNvPr id="37891" name="Rectangle 3"/>
          <p:cNvSpPr>
            <a:spLocks noGrp="1" noChangeArrowheads="1"/>
          </p:cNvSpPr>
          <p:nvPr>
            <p:ph type="body" sz="half" idx="1"/>
          </p:nvPr>
        </p:nvSpPr>
        <p:spPr>
          <a:xfrm>
            <a:off x="1370013" y="1371600"/>
            <a:ext cx="7240587" cy="2286000"/>
          </a:xfrm>
        </p:spPr>
        <p:txBody>
          <a:bodyPr/>
          <a:lstStyle/>
          <a:p>
            <a:r>
              <a:rPr lang="en-US" altLang="en-US" sz="3600" smtClean="0">
                <a:solidFill>
                  <a:srgbClr val="FFFF00"/>
                </a:solidFill>
              </a:rPr>
              <a:t>Plant Growth</a:t>
            </a:r>
            <a:r>
              <a:rPr lang="en-US" altLang="en-US" sz="3600" smtClean="0"/>
              <a:t> – As plants such as trees send out root systems, the fine roots find their way into cracks in the rocks.  As the roots increase in size, they force the rock sections apart, increasing the separation and weathering.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0013" y="228600"/>
            <a:ext cx="7772400" cy="1143000"/>
          </a:xfrm>
        </p:spPr>
        <p:txBody>
          <a:bodyPr/>
          <a:lstStyle/>
          <a:p>
            <a:r>
              <a:rPr lang="en-US" altLang="en-US" smtClean="0"/>
              <a:t>Plant Wedging</a:t>
            </a:r>
          </a:p>
        </p:txBody>
      </p:sp>
      <p:pic>
        <p:nvPicPr>
          <p:cNvPr id="15363" name="Picture 3" descr="plantw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41463"/>
            <a:ext cx="8305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0013" y="0"/>
            <a:ext cx="7772400" cy="1219200"/>
          </a:xfrm>
        </p:spPr>
        <p:txBody>
          <a:bodyPr/>
          <a:lstStyle/>
          <a:p>
            <a:r>
              <a:rPr lang="en-US" altLang="en-US" smtClean="0"/>
              <a:t>Plant Wedging</a:t>
            </a:r>
          </a:p>
        </p:txBody>
      </p:sp>
      <p:pic>
        <p:nvPicPr>
          <p:cNvPr id="16387" name="Picture 4" descr="wedging0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066800"/>
            <a:ext cx="4343400" cy="57912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Processes of Chemical Weathering</a:t>
            </a:r>
          </a:p>
        </p:txBody>
      </p:sp>
      <p:sp>
        <p:nvSpPr>
          <p:cNvPr id="9219" name="Rectangle 3"/>
          <p:cNvSpPr>
            <a:spLocks noGrp="1" noChangeArrowheads="1"/>
          </p:cNvSpPr>
          <p:nvPr>
            <p:ph type="body" idx="1"/>
          </p:nvPr>
        </p:nvSpPr>
        <p:spPr/>
        <p:txBody>
          <a:bodyPr/>
          <a:lstStyle/>
          <a:p>
            <a:r>
              <a:rPr lang="en-US" altLang="en-US" sz="3600" smtClean="0"/>
              <a:t>dissolving (dissolution)</a:t>
            </a:r>
          </a:p>
          <a:p>
            <a:r>
              <a:rPr lang="en-US" altLang="en-US" sz="3600" smtClean="0"/>
              <a:t>oxidation</a:t>
            </a:r>
          </a:p>
          <a:p>
            <a:r>
              <a:rPr lang="en-US" altLang="en-US" sz="3600" smtClean="0"/>
              <a:t>hydrolysis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Processes of Chemical Weathering</a:t>
            </a:r>
          </a:p>
        </p:txBody>
      </p:sp>
      <p:sp>
        <p:nvSpPr>
          <p:cNvPr id="44035" name="Rectangle 3"/>
          <p:cNvSpPr>
            <a:spLocks noGrp="1" noChangeArrowheads="1"/>
          </p:cNvSpPr>
          <p:nvPr>
            <p:ph type="body" idx="1"/>
          </p:nvPr>
        </p:nvSpPr>
        <p:spPr>
          <a:xfrm>
            <a:off x="1370013" y="1981200"/>
            <a:ext cx="7772400" cy="4648200"/>
          </a:xfrm>
        </p:spPr>
        <p:txBody>
          <a:bodyPr/>
          <a:lstStyle/>
          <a:p>
            <a:pPr>
              <a:buFont typeface="Monotype Sorts" pitchFamily="2" charset="2"/>
              <a:buNone/>
            </a:pPr>
            <a:r>
              <a:rPr lang="en-US" altLang="en-US" sz="3600" smtClean="0">
                <a:solidFill>
                  <a:srgbClr val="FFFF00"/>
                </a:solidFill>
              </a:rPr>
              <a:t>Dissolving (dissolution)</a:t>
            </a:r>
            <a:r>
              <a:rPr lang="en-US" altLang="en-US" sz="3600" smtClean="0"/>
              <a:t> </a:t>
            </a:r>
          </a:p>
          <a:p>
            <a:pPr>
              <a:buFont typeface="Monotype Sorts" pitchFamily="2" charset="2"/>
              <a:buNone/>
            </a:pPr>
            <a:r>
              <a:rPr lang="en-US" altLang="en-US" sz="3600" smtClean="0"/>
              <a:t>	Water, often containing acid from dissolved carbon dioxide, will dissolve minerals from a rock body leaving cavities in the rock.  These cavities may generate sinkholes or cave features such as stalactites and stalagmites.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38800" y="609600"/>
            <a:ext cx="2895600" cy="5257800"/>
          </a:xfrm>
        </p:spPr>
        <p:txBody>
          <a:bodyPr/>
          <a:lstStyle/>
          <a:p>
            <a:r>
              <a:rPr lang="en-US" altLang="en-US" smtClean="0"/>
              <a:t>Limestone cave feature</a:t>
            </a:r>
            <a:br>
              <a:rPr lang="en-US" altLang="en-US" smtClean="0"/>
            </a:br>
            <a:r>
              <a:rPr lang="en-US" altLang="en-US" smtClean="0"/>
              <a:t/>
            </a:r>
            <a:br>
              <a:rPr lang="en-US" altLang="en-US" smtClean="0"/>
            </a:br>
            <a:r>
              <a:rPr lang="en-US" altLang="en-US" smtClean="0"/>
              <a:t> result of dissolution</a:t>
            </a:r>
          </a:p>
        </p:txBody>
      </p:sp>
      <p:pic>
        <p:nvPicPr>
          <p:cNvPr id="19459" name="Picture 3" descr="stalagm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0"/>
            <a:ext cx="374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Processes of Chemical Weathering</a:t>
            </a:r>
          </a:p>
        </p:txBody>
      </p:sp>
      <p:sp>
        <p:nvSpPr>
          <p:cNvPr id="45059" name="Rectangle 3"/>
          <p:cNvSpPr>
            <a:spLocks noGrp="1" noChangeArrowheads="1"/>
          </p:cNvSpPr>
          <p:nvPr>
            <p:ph type="body" idx="1"/>
          </p:nvPr>
        </p:nvSpPr>
        <p:spPr>
          <a:xfrm>
            <a:off x="1370013" y="1981200"/>
            <a:ext cx="7088187" cy="4648200"/>
          </a:xfrm>
        </p:spPr>
        <p:txBody>
          <a:bodyPr/>
          <a:lstStyle/>
          <a:p>
            <a:pPr>
              <a:buFont typeface="Monotype Sorts" pitchFamily="2" charset="2"/>
              <a:buNone/>
            </a:pPr>
            <a:r>
              <a:rPr lang="en-US" altLang="en-US" sz="3600" smtClean="0">
                <a:solidFill>
                  <a:srgbClr val="FFFF00"/>
                </a:solidFill>
              </a:rPr>
              <a:t>Oxidation</a:t>
            </a:r>
            <a:r>
              <a:rPr lang="en-US" altLang="en-US" sz="3600" smtClean="0"/>
              <a:t> </a:t>
            </a:r>
          </a:p>
          <a:p>
            <a:pPr>
              <a:buFont typeface="Monotype Sorts" pitchFamily="2" charset="2"/>
              <a:buNone/>
            </a:pPr>
            <a:r>
              <a:rPr lang="en-US" altLang="en-US" sz="3600" smtClean="0"/>
              <a:t>	Minerals may combine with oxygen to form new minerals that are not as hard.  For example, the iron-containing mineral pyrite forms a rusty-colored mineral called limonite.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Pyrite Oxidation</a:t>
            </a:r>
          </a:p>
        </p:txBody>
      </p:sp>
      <p:pic>
        <p:nvPicPr>
          <p:cNvPr id="21507" name="Picture 4" descr="pyrite_sm"/>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47800" y="1676400"/>
            <a:ext cx="3657600" cy="2438400"/>
          </a:xfrm>
          <a:noFill/>
        </p:spPr>
      </p:pic>
      <p:sp>
        <p:nvSpPr>
          <p:cNvPr id="21508" name="Rectangle 7"/>
          <p:cNvSpPr>
            <a:spLocks noChangeArrowheads="1"/>
          </p:cNvSpPr>
          <p:nvPr/>
        </p:nvSpPr>
        <p:spPr bwMode="auto">
          <a:xfrm>
            <a:off x="1066800" y="4191000"/>
            <a:ext cx="3587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http://www.windows.ucar.edu/earth/geology/images/pyrite_sm.jpg</a:t>
            </a:r>
          </a:p>
        </p:txBody>
      </p:sp>
      <p:pic>
        <p:nvPicPr>
          <p:cNvPr id="21509" name="Picture 9" descr="limonit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676400"/>
            <a:ext cx="3203575" cy="4114800"/>
          </a:xfrm>
          <a:noFill/>
        </p:spPr>
      </p:pic>
      <p:sp>
        <p:nvSpPr>
          <p:cNvPr id="21510" name="Text Box 11"/>
          <p:cNvSpPr txBox="1">
            <a:spLocks noChangeArrowheads="1"/>
          </p:cNvSpPr>
          <p:nvPr/>
        </p:nvSpPr>
        <p:spPr bwMode="auto">
          <a:xfrm>
            <a:off x="5486400" y="5791200"/>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http://www.dkimages.com/discover/previews/965/75014124.JPG</a:t>
            </a:r>
          </a:p>
        </p:txBody>
      </p:sp>
      <p:sp>
        <p:nvSpPr>
          <p:cNvPr id="21511" name="AutoShape 12"/>
          <p:cNvSpPr>
            <a:spLocks noChangeArrowheads="1"/>
          </p:cNvSpPr>
          <p:nvPr/>
        </p:nvSpPr>
        <p:spPr bwMode="auto">
          <a:xfrm rot="5400000">
            <a:off x="4152900" y="4305300"/>
            <a:ext cx="1143000" cy="1524000"/>
          </a:xfrm>
          <a:custGeom>
            <a:avLst/>
            <a:gdLst>
              <a:gd name="T0" fmla="*/ 816451 w 21600"/>
              <a:gd name="T1" fmla="*/ 0 h 21600"/>
              <a:gd name="T2" fmla="*/ 489850 w 21600"/>
              <a:gd name="T3" fmla="*/ 508000 h 21600"/>
              <a:gd name="T4" fmla="*/ 0 w 21600"/>
              <a:gd name="T5" fmla="*/ 1270071 h 21600"/>
              <a:gd name="T6" fmla="*/ 489850 w 21600"/>
              <a:gd name="T7" fmla="*/ 1524000 h 21600"/>
              <a:gd name="T8" fmla="*/ 979699 w 21600"/>
              <a:gd name="T9" fmla="*/ 1058333 h 21600"/>
              <a:gd name="T10" fmla="*/ 1143000 w 21600"/>
              <a:gd name="T11" fmla="*/ 5080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12700" cap="sq">
            <a:solidFill>
              <a:schemeClr val="tx1"/>
            </a:solidFill>
            <a:miter lim="800000"/>
            <a:headEnd type="none" w="sm" len="sm"/>
            <a:tailEnd type="none" w="sm" len="sm"/>
          </a:ln>
        </p:spPr>
        <p:txBody>
          <a:bodyPr wrap="none" anchor="ctr"/>
          <a:lstStyle/>
          <a:p>
            <a:endParaRPr lang="en-US"/>
          </a:p>
        </p:txBody>
      </p:sp>
      <p:sp>
        <p:nvSpPr>
          <p:cNvPr id="21512" name="Text Box 13"/>
          <p:cNvSpPr txBox="1">
            <a:spLocks noChangeArrowheads="1"/>
          </p:cNvSpPr>
          <p:nvPr/>
        </p:nvSpPr>
        <p:spPr bwMode="auto">
          <a:xfrm>
            <a:off x="2362200" y="4572000"/>
            <a:ext cx="1154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Pyrite</a:t>
            </a:r>
          </a:p>
        </p:txBody>
      </p:sp>
      <p:sp>
        <p:nvSpPr>
          <p:cNvPr id="21513" name="Text Box 14"/>
          <p:cNvSpPr txBox="1">
            <a:spLocks noChangeArrowheads="1"/>
          </p:cNvSpPr>
          <p:nvPr/>
        </p:nvSpPr>
        <p:spPr bwMode="auto">
          <a:xfrm>
            <a:off x="6537325" y="5962650"/>
            <a:ext cx="1673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Limonite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457200"/>
            <a:ext cx="7721600" cy="1143000"/>
          </a:xfrm>
        </p:spPr>
        <p:txBody>
          <a:bodyPr/>
          <a:lstStyle/>
          <a:p>
            <a:r>
              <a:rPr lang="en-US" altLang="en-US" smtClean="0">
                <a:latin typeface="Arial" panose="020B0604020202020204" pitchFamily="34" charset="0"/>
              </a:rPr>
              <a:t>Weathering</a:t>
            </a:r>
          </a:p>
        </p:txBody>
      </p:sp>
      <p:sp>
        <p:nvSpPr>
          <p:cNvPr id="5123" name="Rectangle 3"/>
          <p:cNvSpPr>
            <a:spLocks noGrp="1" noChangeArrowheads="1"/>
          </p:cNvSpPr>
          <p:nvPr>
            <p:ph type="subTitle" idx="1"/>
          </p:nvPr>
        </p:nvSpPr>
        <p:spPr>
          <a:xfrm>
            <a:off x="3200400" y="1524000"/>
            <a:ext cx="5638800" cy="4800600"/>
          </a:xfrm>
        </p:spPr>
        <p:txBody>
          <a:bodyPr/>
          <a:lstStyle/>
          <a:p>
            <a:pPr algn="l"/>
            <a:r>
              <a:rPr lang="en-US" altLang="en-US" smtClean="0">
                <a:solidFill>
                  <a:srgbClr val="FFFF00"/>
                </a:solidFill>
              </a:rPr>
              <a:t>Mechanical Weathering</a:t>
            </a:r>
            <a:r>
              <a:rPr lang="en-US" altLang="en-US" smtClean="0"/>
              <a:t> -  processes that break a rock or mineral into smaller pieces without altering its composition</a:t>
            </a:r>
          </a:p>
          <a:p>
            <a:pPr algn="l"/>
            <a:endParaRPr lang="en-US" altLang="en-US" smtClean="0"/>
          </a:p>
          <a:p>
            <a:pPr algn="l"/>
            <a:r>
              <a:rPr lang="en-US" altLang="en-US" smtClean="0">
                <a:solidFill>
                  <a:srgbClr val="FFFF00"/>
                </a:solidFill>
              </a:rPr>
              <a:t>Chemical Weathering</a:t>
            </a:r>
            <a:r>
              <a:rPr lang="en-US" altLang="en-US" smtClean="0"/>
              <a:t> - processes that change the chemical composition of rocks and minerals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Processes of Chemical Weathering</a:t>
            </a:r>
          </a:p>
        </p:txBody>
      </p:sp>
      <p:sp>
        <p:nvSpPr>
          <p:cNvPr id="49155" name="Rectangle 3"/>
          <p:cNvSpPr>
            <a:spLocks noGrp="1" noChangeArrowheads="1"/>
          </p:cNvSpPr>
          <p:nvPr>
            <p:ph type="body" idx="1"/>
          </p:nvPr>
        </p:nvSpPr>
        <p:spPr>
          <a:xfrm>
            <a:off x="1370013" y="1981200"/>
            <a:ext cx="7088187" cy="3276600"/>
          </a:xfrm>
        </p:spPr>
        <p:txBody>
          <a:bodyPr/>
          <a:lstStyle/>
          <a:p>
            <a:pPr>
              <a:buFont typeface="Monotype Sorts" pitchFamily="2" charset="2"/>
              <a:buNone/>
            </a:pPr>
            <a:r>
              <a:rPr lang="en-US" altLang="en-US" sz="3600" smtClean="0">
                <a:solidFill>
                  <a:srgbClr val="FFFF00"/>
                </a:solidFill>
              </a:rPr>
              <a:t>Hydrolysis</a:t>
            </a:r>
            <a:r>
              <a:rPr lang="en-US" altLang="en-US" sz="3600" smtClean="0"/>
              <a:t> </a:t>
            </a:r>
          </a:p>
          <a:p>
            <a:pPr>
              <a:buFont typeface="Monotype Sorts" pitchFamily="2" charset="2"/>
              <a:buNone/>
            </a:pPr>
            <a:r>
              <a:rPr lang="en-US" altLang="en-US" sz="3600" smtClean="0"/>
              <a:t>	Minerals may chemically combine with water to form new minerals.  Again these are generally not as hard as the original material.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Feldspar Hydrolysis</a:t>
            </a:r>
          </a:p>
        </p:txBody>
      </p:sp>
      <p:sp>
        <p:nvSpPr>
          <p:cNvPr id="23555" name="Rectangle 4"/>
          <p:cNvSpPr>
            <a:spLocks noChangeArrowheads="1"/>
          </p:cNvSpPr>
          <p:nvPr/>
        </p:nvSpPr>
        <p:spPr bwMode="auto">
          <a:xfrm>
            <a:off x="914400" y="4724400"/>
            <a:ext cx="3617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http://www.mii.org/Minerals/Minpics1/Plagioclase%20feldspar.jpg</a:t>
            </a:r>
          </a:p>
        </p:txBody>
      </p:sp>
      <p:sp>
        <p:nvSpPr>
          <p:cNvPr id="23556" name="Text Box 6"/>
          <p:cNvSpPr txBox="1">
            <a:spLocks noChangeArrowheads="1"/>
          </p:cNvSpPr>
          <p:nvPr/>
        </p:nvSpPr>
        <p:spPr bwMode="auto">
          <a:xfrm>
            <a:off x="5181600" y="4800600"/>
            <a:ext cx="3673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http://www.uwm.edu/Course/422-100/Mineral_Rocks/kaolinite1.jpg</a:t>
            </a:r>
          </a:p>
        </p:txBody>
      </p:sp>
      <p:sp>
        <p:nvSpPr>
          <p:cNvPr id="23557" name="Text Box 8"/>
          <p:cNvSpPr txBox="1">
            <a:spLocks noChangeArrowheads="1"/>
          </p:cNvSpPr>
          <p:nvPr/>
        </p:nvSpPr>
        <p:spPr bwMode="auto">
          <a:xfrm>
            <a:off x="1828800" y="5257800"/>
            <a:ext cx="158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Feldspar</a:t>
            </a:r>
          </a:p>
        </p:txBody>
      </p:sp>
      <p:sp>
        <p:nvSpPr>
          <p:cNvPr id="23558" name="Text Box 9"/>
          <p:cNvSpPr txBox="1">
            <a:spLocks noChangeArrowheads="1"/>
          </p:cNvSpPr>
          <p:nvPr/>
        </p:nvSpPr>
        <p:spPr bwMode="auto">
          <a:xfrm>
            <a:off x="5562600" y="5257800"/>
            <a:ext cx="2746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Kaolinite (clay)</a:t>
            </a:r>
          </a:p>
        </p:txBody>
      </p:sp>
      <p:pic>
        <p:nvPicPr>
          <p:cNvPr id="23559" name="Picture 11" descr="Plagioclase%20feldspa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9200" y="1447800"/>
            <a:ext cx="3429000" cy="3162300"/>
          </a:xfrm>
          <a:noFill/>
        </p:spPr>
      </p:pic>
      <p:pic>
        <p:nvPicPr>
          <p:cNvPr id="23560" name="Picture 13" descr="kaolinite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b="9384"/>
          <a:stretch>
            <a:fillRect/>
          </a:stretch>
        </p:blipFill>
        <p:spPr>
          <a:xfrm>
            <a:off x="5105400" y="2133600"/>
            <a:ext cx="3810000" cy="2590800"/>
          </a:xfrm>
          <a:noFill/>
        </p:spPr>
      </p:pic>
      <p:sp>
        <p:nvSpPr>
          <p:cNvPr id="23561" name="AutoShape 14"/>
          <p:cNvSpPr>
            <a:spLocks noChangeArrowheads="1"/>
          </p:cNvSpPr>
          <p:nvPr/>
        </p:nvSpPr>
        <p:spPr bwMode="auto">
          <a:xfrm>
            <a:off x="4267200" y="3429000"/>
            <a:ext cx="1066800" cy="609600"/>
          </a:xfrm>
          <a:prstGeom prst="rightArrow">
            <a:avLst>
              <a:gd name="adj1" fmla="val 50000"/>
              <a:gd name="adj2" fmla="val 43750"/>
            </a:avLst>
          </a:prstGeom>
          <a:solidFill>
            <a:srgbClr val="FFFF00"/>
          </a:solidFill>
          <a:ln w="12700" cap="sq">
            <a:solidFill>
              <a:schemeClr val="tx1"/>
            </a:solidFill>
            <a:miter lim="800000"/>
            <a:headEnd type="none" w="sm" len="sm"/>
            <a:tailEnd type="none" w="sm" len="sm"/>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562" name="Line 15"/>
          <p:cNvSpPr>
            <a:spLocks noChangeShapeType="1"/>
          </p:cNvSpPr>
          <p:nvPr/>
        </p:nvSpPr>
        <p:spPr bwMode="auto">
          <a:xfrm>
            <a:off x="3657600" y="5562600"/>
            <a:ext cx="1371600" cy="0"/>
          </a:xfrm>
          <a:prstGeom prst="line">
            <a:avLst/>
          </a:prstGeom>
          <a:noFill/>
          <a:ln w="5715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Factors in Chemical Weathering</a:t>
            </a:r>
          </a:p>
        </p:txBody>
      </p:sp>
      <p:sp>
        <p:nvSpPr>
          <p:cNvPr id="11267" name="Rectangle 3"/>
          <p:cNvSpPr>
            <a:spLocks noGrp="1" noChangeArrowheads="1"/>
          </p:cNvSpPr>
          <p:nvPr>
            <p:ph type="body" idx="1"/>
          </p:nvPr>
        </p:nvSpPr>
        <p:spPr>
          <a:xfrm>
            <a:off x="1370013" y="1981200"/>
            <a:ext cx="7772400" cy="4876800"/>
          </a:xfrm>
        </p:spPr>
        <p:txBody>
          <a:bodyPr/>
          <a:lstStyle/>
          <a:p>
            <a:pPr>
              <a:lnSpc>
                <a:spcPct val="90000"/>
              </a:lnSpc>
            </a:pPr>
            <a:r>
              <a:rPr lang="en-US" altLang="en-US" sz="3600" smtClean="0">
                <a:solidFill>
                  <a:srgbClr val="FFFF00"/>
                </a:solidFill>
              </a:rPr>
              <a:t>Climate</a:t>
            </a:r>
            <a:r>
              <a:rPr lang="en-US" altLang="en-US" sz="3600" smtClean="0"/>
              <a:t> – wet and warm maximizes chemical reactions</a:t>
            </a:r>
          </a:p>
          <a:p>
            <a:pPr>
              <a:lnSpc>
                <a:spcPct val="90000"/>
              </a:lnSpc>
            </a:pPr>
            <a:r>
              <a:rPr lang="en-US" altLang="en-US" sz="3600" smtClean="0">
                <a:solidFill>
                  <a:srgbClr val="FFFF00"/>
                </a:solidFill>
              </a:rPr>
              <a:t>Plants and animals</a:t>
            </a:r>
            <a:r>
              <a:rPr lang="en-US" altLang="en-US" sz="3600" smtClean="0"/>
              <a:t> – living organisms secrete substances that react with rock</a:t>
            </a:r>
          </a:p>
          <a:p>
            <a:pPr>
              <a:lnSpc>
                <a:spcPct val="90000"/>
              </a:lnSpc>
            </a:pPr>
            <a:r>
              <a:rPr lang="en-US" altLang="en-US" sz="3600" smtClean="0">
                <a:solidFill>
                  <a:srgbClr val="FFFF00"/>
                </a:solidFill>
              </a:rPr>
              <a:t>Time </a:t>
            </a:r>
            <a:r>
              <a:rPr lang="en-US" altLang="en-US" sz="3600" smtClean="0"/>
              <a:t>– longer contact means greater change</a:t>
            </a:r>
          </a:p>
          <a:p>
            <a:pPr>
              <a:lnSpc>
                <a:spcPct val="90000"/>
              </a:lnSpc>
            </a:pPr>
            <a:r>
              <a:rPr lang="en-US" altLang="en-US" sz="3600" smtClean="0">
                <a:solidFill>
                  <a:srgbClr val="FFFF00"/>
                </a:solidFill>
              </a:rPr>
              <a:t>Mineral composition</a:t>
            </a:r>
            <a:r>
              <a:rPr lang="en-US" altLang="en-US" sz="3600" smtClean="0"/>
              <a:t> – some minerals are more susceptible to change than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4788" y="0"/>
            <a:ext cx="6399212" cy="1371600"/>
          </a:xfrm>
        </p:spPr>
        <p:txBody>
          <a:bodyPr/>
          <a:lstStyle/>
          <a:p>
            <a:r>
              <a:rPr lang="en-US" altLang="en-US" smtClean="0">
                <a:latin typeface="Arial" panose="020B0604020202020204" pitchFamily="34" charset="0"/>
              </a:rPr>
              <a:t>Weathering and Erosion</a:t>
            </a:r>
          </a:p>
        </p:txBody>
      </p:sp>
      <p:sp>
        <p:nvSpPr>
          <p:cNvPr id="12291" name="Rectangle 3"/>
          <p:cNvSpPr>
            <a:spLocks noGrp="1" noChangeArrowheads="1"/>
          </p:cNvSpPr>
          <p:nvPr>
            <p:ph type="subTitle" idx="1"/>
          </p:nvPr>
        </p:nvSpPr>
        <p:spPr>
          <a:xfrm>
            <a:off x="2665413" y="1752600"/>
            <a:ext cx="6400800" cy="3886200"/>
          </a:xfrm>
        </p:spPr>
        <p:txBody>
          <a:bodyPr/>
          <a:lstStyle/>
          <a:p>
            <a:pPr algn="l"/>
            <a:r>
              <a:rPr lang="en-US" altLang="en-US" smtClean="0"/>
              <a:t>Weathering produces </a:t>
            </a:r>
            <a:r>
              <a:rPr lang="en-US" altLang="en-US" smtClean="0">
                <a:solidFill>
                  <a:srgbClr val="FFFF00"/>
                </a:solidFill>
              </a:rPr>
              <a:t>regolith</a:t>
            </a:r>
            <a:r>
              <a:rPr lang="en-US" altLang="en-US" smtClean="0"/>
              <a:t> (“rock blanket”) which is composed of small rock and mineral fragments.</a:t>
            </a:r>
          </a:p>
          <a:p>
            <a:pPr algn="l"/>
            <a:endParaRPr lang="en-US" altLang="en-US" smtClean="0"/>
          </a:p>
          <a:p>
            <a:pPr algn="l"/>
            <a:r>
              <a:rPr lang="en-US" altLang="en-US" smtClean="0"/>
              <a:t>When organic matter is mixed into this material it is called</a:t>
            </a:r>
            <a:r>
              <a:rPr lang="en-US" altLang="en-US" smtClean="0">
                <a:solidFill>
                  <a:srgbClr val="FFFF00"/>
                </a:solidFill>
              </a:rPr>
              <a:t> soil</a:t>
            </a:r>
            <a:r>
              <a:rPr lang="en-US"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000" smtClean="0"/>
              <a:t>Erosion Transport Agents or Forces</a:t>
            </a:r>
          </a:p>
        </p:txBody>
      </p:sp>
      <p:sp>
        <p:nvSpPr>
          <p:cNvPr id="17411" name="Rectangle 3"/>
          <p:cNvSpPr>
            <a:spLocks noGrp="1" noChangeArrowheads="1"/>
          </p:cNvSpPr>
          <p:nvPr>
            <p:ph type="body" idx="1"/>
          </p:nvPr>
        </p:nvSpPr>
        <p:spPr/>
        <p:txBody>
          <a:bodyPr/>
          <a:lstStyle/>
          <a:p>
            <a:r>
              <a:rPr lang="en-US" altLang="en-US" smtClean="0"/>
              <a:t>Water</a:t>
            </a:r>
          </a:p>
          <a:p>
            <a:pPr>
              <a:buFont typeface="Monotype Sorts" pitchFamily="2" charset="2"/>
              <a:buNone/>
            </a:pPr>
            <a:r>
              <a:rPr lang="en-US" altLang="en-US" smtClean="0"/>
              <a:t>         rain</a:t>
            </a:r>
          </a:p>
          <a:p>
            <a:pPr>
              <a:buFont typeface="Monotype Sorts" pitchFamily="2" charset="2"/>
              <a:buNone/>
            </a:pPr>
            <a:r>
              <a:rPr lang="en-US" altLang="en-US" smtClean="0"/>
              <a:t>		streams and rivers</a:t>
            </a:r>
          </a:p>
          <a:p>
            <a:pPr>
              <a:buFont typeface="Monotype Sorts" pitchFamily="2" charset="2"/>
              <a:buNone/>
            </a:pPr>
            <a:r>
              <a:rPr lang="en-US" altLang="en-US" smtClean="0"/>
              <a:t>		ocean dynamics</a:t>
            </a:r>
          </a:p>
          <a:p>
            <a:pPr>
              <a:buFont typeface="Monotype Sorts" pitchFamily="2" charset="2"/>
              <a:buNone/>
            </a:pPr>
            <a:r>
              <a:rPr lang="en-US" altLang="en-US" smtClean="0"/>
              <a:t>		ice in glaciers</a:t>
            </a:r>
          </a:p>
          <a:p>
            <a:r>
              <a:rPr lang="en-US" altLang="en-US" smtClean="0"/>
              <a:t>Wind</a:t>
            </a:r>
          </a:p>
          <a:p>
            <a:r>
              <a:rPr lang="en-US" altLang="en-US" smtClean="0"/>
              <a:t>Gravity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animEffect transition="in" filter="dissolve">
                                      <p:cBhvr>
                                        <p:cTn id="19" dur="500"/>
                                        <p:tgtEl>
                                          <p:spTgt spid="17411">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Effect transition="in" filter="dissolve">
                                      <p:cBhvr>
                                        <p:cTn id="24"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0013" y="0"/>
            <a:ext cx="7772400" cy="914400"/>
          </a:xfrm>
        </p:spPr>
        <p:txBody>
          <a:bodyPr/>
          <a:lstStyle/>
          <a:p>
            <a:r>
              <a:rPr lang="en-US" altLang="en-US" smtClean="0"/>
              <a:t>Streams</a:t>
            </a:r>
          </a:p>
        </p:txBody>
      </p:sp>
      <p:pic>
        <p:nvPicPr>
          <p:cNvPr id="27651" name="Picture 3" descr="lakeoxb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85988"/>
            <a:ext cx="59436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1889125" y="704850"/>
            <a:ext cx="65611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Flowing water will lift and carry small </a:t>
            </a:r>
          </a:p>
          <a:p>
            <a:r>
              <a:rPr lang="en-US" altLang="en-US" sz="3200"/>
              <a:t>sediments such as silt and sand.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0013" y="0"/>
            <a:ext cx="7772400" cy="914400"/>
          </a:xfrm>
        </p:spPr>
        <p:txBody>
          <a:bodyPr/>
          <a:lstStyle/>
          <a:p>
            <a:r>
              <a:rPr lang="en-US" altLang="en-US" smtClean="0"/>
              <a:t>Stream Erosion and Deposition</a:t>
            </a:r>
          </a:p>
        </p:txBody>
      </p:sp>
      <p:pic>
        <p:nvPicPr>
          <p:cNvPr id="28675" name="Picture 3" descr="me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22575"/>
            <a:ext cx="8305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2601913" y="838200"/>
            <a:ext cx="6542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Where water moves more swiftly there will be more</a:t>
            </a:r>
          </a:p>
          <a:p>
            <a:r>
              <a:rPr lang="en-US" altLang="en-US"/>
              <a:t>erosion.    </a:t>
            </a:r>
          </a:p>
        </p:txBody>
      </p:sp>
      <p:sp>
        <p:nvSpPr>
          <p:cNvPr id="19461" name="Text Box 5"/>
          <p:cNvSpPr txBox="1">
            <a:spLocks noChangeArrowheads="1"/>
          </p:cNvSpPr>
          <p:nvPr/>
        </p:nvSpPr>
        <p:spPr bwMode="auto">
          <a:xfrm>
            <a:off x="1219200" y="1752600"/>
            <a:ext cx="60039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Where the water slows down, sediments will be</a:t>
            </a:r>
          </a:p>
          <a:p>
            <a:r>
              <a:rPr lang="en-US" altLang="en-US"/>
              <a:t>deposited.</a:t>
            </a:r>
          </a:p>
          <a:p>
            <a:endParaRPr lang="en-US" altLang="en-US"/>
          </a:p>
        </p:txBody>
      </p:sp>
      <p:sp>
        <p:nvSpPr>
          <p:cNvPr id="28678" name="Text Box 10"/>
          <p:cNvSpPr txBox="1">
            <a:spLocks noChangeArrowheads="1"/>
          </p:cNvSpPr>
          <p:nvPr/>
        </p:nvSpPr>
        <p:spPr bwMode="auto">
          <a:xfrm>
            <a:off x="2803525" y="2098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8679" name="Text Box 12"/>
          <p:cNvSpPr txBox="1">
            <a:spLocks noChangeArrowheads="1"/>
          </p:cNvSpPr>
          <p:nvPr/>
        </p:nvSpPr>
        <p:spPr bwMode="auto">
          <a:xfrm>
            <a:off x="32607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70" name="Line 14"/>
          <p:cNvSpPr>
            <a:spLocks noChangeShapeType="1"/>
          </p:cNvSpPr>
          <p:nvPr/>
        </p:nvSpPr>
        <p:spPr bwMode="auto">
          <a:xfrm flipH="1">
            <a:off x="7772400" y="1371600"/>
            <a:ext cx="609600" cy="2590800"/>
          </a:xfrm>
          <a:prstGeom prst="line">
            <a:avLst/>
          </a:prstGeom>
          <a:noFill/>
          <a:ln w="381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flipH="1">
            <a:off x="5181600" y="1219200"/>
            <a:ext cx="2743200" cy="3657600"/>
          </a:xfrm>
          <a:prstGeom prst="line">
            <a:avLst/>
          </a:prstGeom>
          <a:noFill/>
          <a:ln w="38100" cap="sq">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a:off x="2819400" y="2438400"/>
            <a:ext cx="4114800" cy="1524000"/>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a:off x="2057400" y="2590800"/>
            <a:ext cx="2057400" cy="2362200"/>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0013" y="0"/>
            <a:ext cx="7772400" cy="990600"/>
          </a:xfrm>
        </p:spPr>
        <p:txBody>
          <a:bodyPr/>
          <a:lstStyle/>
          <a:p>
            <a:r>
              <a:rPr lang="en-US" altLang="en-US" smtClean="0"/>
              <a:t>Ocean Dynamics</a:t>
            </a:r>
          </a:p>
        </p:txBody>
      </p:sp>
      <p:sp>
        <p:nvSpPr>
          <p:cNvPr id="29699" name="Rectangle 3"/>
          <p:cNvSpPr>
            <a:spLocks noGrp="1" noChangeArrowheads="1"/>
          </p:cNvSpPr>
          <p:nvPr>
            <p:ph type="body" sz="half" idx="1"/>
          </p:nvPr>
        </p:nvSpPr>
        <p:spPr>
          <a:xfrm>
            <a:off x="1370013" y="914400"/>
            <a:ext cx="7545387" cy="1066800"/>
          </a:xfrm>
        </p:spPr>
        <p:txBody>
          <a:bodyPr/>
          <a:lstStyle/>
          <a:p>
            <a:r>
              <a:rPr lang="en-US" altLang="en-US" sz="2800" smtClean="0"/>
              <a:t>Tidal action and waves carry away weathered materials.</a:t>
            </a:r>
          </a:p>
        </p:txBody>
      </p:sp>
      <p:pic>
        <p:nvPicPr>
          <p:cNvPr id="29700" name="Picture 4" descr="oceanerosion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2971800"/>
            <a:ext cx="4953000" cy="3302000"/>
          </a:xfrm>
          <a:noFill/>
        </p:spPr>
      </p:pic>
      <p:sp>
        <p:nvSpPr>
          <p:cNvPr id="29701" name="Text Box 6"/>
          <p:cNvSpPr txBox="1">
            <a:spLocks noChangeArrowheads="1"/>
          </p:cNvSpPr>
          <p:nvPr/>
        </p:nvSpPr>
        <p:spPr bwMode="auto">
          <a:xfrm>
            <a:off x="1219200" y="6400800"/>
            <a:ext cx="3568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http://www.dkimages.com/discover/previews/1000/50195183.JPG</a:t>
            </a:r>
          </a:p>
        </p:txBody>
      </p:sp>
      <p:pic>
        <p:nvPicPr>
          <p:cNvPr id="29702" name="Picture 7" descr="oceanerosion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38600" y="1828800"/>
            <a:ext cx="5105400" cy="3370263"/>
          </a:xfrm>
          <a:noFill/>
        </p:spPr>
      </p:pic>
      <p:sp>
        <p:nvSpPr>
          <p:cNvPr id="29703" name="Text Box 9"/>
          <p:cNvSpPr txBox="1">
            <a:spLocks noChangeArrowheads="1"/>
          </p:cNvSpPr>
          <p:nvPr/>
        </p:nvSpPr>
        <p:spPr bwMode="auto">
          <a:xfrm>
            <a:off x="5241925" y="5394325"/>
            <a:ext cx="3716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http://edge.tamu.edu/waves2001/PC_tour/erosion_files/image002.jpg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0013" y="0"/>
            <a:ext cx="7772400" cy="914400"/>
          </a:xfrm>
        </p:spPr>
        <p:txBody>
          <a:bodyPr/>
          <a:lstStyle/>
          <a:p>
            <a:r>
              <a:rPr lang="en-US" altLang="en-US" smtClean="0"/>
              <a:t>Glaciers</a:t>
            </a:r>
          </a:p>
        </p:txBody>
      </p:sp>
      <p:sp>
        <p:nvSpPr>
          <p:cNvPr id="30723" name="Text Box 6"/>
          <p:cNvSpPr txBox="1">
            <a:spLocks noChangeArrowheads="1"/>
          </p:cNvSpPr>
          <p:nvPr/>
        </p:nvSpPr>
        <p:spPr bwMode="auto">
          <a:xfrm>
            <a:off x="1752600" y="914400"/>
            <a:ext cx="68786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Glaciers are large ice fields that slowly flow downhill over time.</a:t>
            </a:r>
          </a:p>
        </p:txBody>
      </p:sp>
      <p:sp>
        <p:nvSpPr>
          <p:cNvPr id="30724" name="Text Box 7"/>
          <p:cNvSpPr txBox="1">
            <a:spLocks noChangeArrowheads="1"/>
          </p:cNvSpPr>
          <p:nvPr/>
        </p:nvSpPr>
        <p:spPr bwMode="auto">
          <a:xfrm>
            <a:off x="1371600" y="6613525"/>
            <a:ext cx="4852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http://images.encarta.msn.com/xrefmedia/sharemed/targets/images/pho/t628/T628797A.jpg</a:t>
            </a:r>
          </a:p>
        </p:txBody>
      </p:sp>
      <p:pic>
        <p:nvPicPr>
          <p:cNvPr id="30725" name="Picture 8" descr="glacie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57400" y="1981200"/>
            <a:ext cx="6096000" cy="453866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3" y="0"/>
            <a:ext cx="7772400" cy="914400"/>
          </a:xfrm>
        </p:spPr>
        <p:txBody>
          <a:bodyPr/>
          <a:lstStyle/>
          <a:p>
            <a:r>
              <a:rPr lang="en-US" altLang="en-US" smtClean="0"/>
              <a:t>Glaciers</a:t>
            </a:r>
          </a:p>
        </p:txBody>
      </p:sp>
      <p:pic>
        <p:nvPicPr>
          <p:cNvPr id="31747" name="Picture 3" descr="glacialerosio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362200"/>
            <a:ext cx="6400800" cy="4278313"/>
          </a:xfrm>
          <a:noFill/>
        </p:spPr>
      </p:pic>
      <p:sp>
        <p:nvSpPr>
          <p:cNvPr id="31748" name="Text Box 4"/>
          <p:cNvSpPr txBox="1">
            <a:spLocks noChangeArrowheads="1"/>
          </p:cNvSpPr>
          <p:nvPr/>
        </p:nvSpPr>
        <p:spPr bwMode="auto">
          <a:xfrm>
            <a:off x="1736725" y="879475"/>
            <a:ext cx="68786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Glacial ice drags rocky material that scours the surface it flows over .  The glacier deposits debris as it melts.</a:t>
            </a:r>
          </a:p>
        </p:txBody>
      </p:sp>
      <p:sp>
        <p:nvSpPr>
          <p:cNvPr id="31749" name="Text Box 5"/>
          <p:cNvSpPr txBox="1">
            <a:spLocks noChangeArrowheads="1"/>
          </p:cNvSpPr>
          <p:nvPr/>
        </p:nvSpPr>
        <p:spPr bwMode="auto">
          <a:xfrm>
            <a:off x="1371600" y="6613525"/>
            <a:ext cx="434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http://www.geology.um.maine.edu/user/Leigh_Stearns/teaching/kelley_island.jpg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Processes and Agents of Mechanical Weathering</a:t>
            </a:r>
          </a:p>
        </p:txBody>
      </p:sp>
      <p:sp>
        <p:nvSpPr>
          <p:cNvPr id="29699" name="Rectangle 3"/>
          <p:cNvSpPr>
            <a:spLocks noGrp="1" noChangeArrowheads="1"/>
          </p:cNvSpPr>
          <p:nvPr>
            <p:ph type="body" idx="1"/>
          </p:nvPr>
        </p:nvSpPr>
        <p:spPr/>
        <p:txBody>
          <a:bodyPr/>
          <a:lstStyle/>
          <a:p>
            <a:pPr>
              <a:buFont typeface="Monotype Sorts" pitchFamily="2" charset="2"/>
              <a:buNone/>
            </a:pPr>
            <a:r>
              <a:rPr lang="en-US" altLang="en-US" smtClean="0"/>
              <a:t>These are actions or things that break down Earth materials</a:t>
            </a:r>
          </a:p>
          <a:p>
            <a:r>
              <a:rPr lang="en-US" altLang="en-US" smtClean="0"/>
              <a:t>frost wedging</a:t>
            </a:r>
          </a:p>
          <a:p>
            <a:r>
              <a:rPr lang="en-US" altLang="en-US" smtClean="0"/>
              <a:t>thermal expansion and contraction</a:t>
            </a:r>
          </a:p>
          <a:p>
            <a:r>
              <a:rPr lang="en-US" altLang="en-US" smtClean="0"/>
              <a:t>mechanical exfoliation</a:t>
            </a:r>
          </a:p>
          <a:p>
            <a:r>
              <a:rPr lang="en-US" altLang="en-US" smtClean="0"/>
              <a:t>abrasion by wind, water or gravity</a:t>
            </a:r>
          </a:p>
          <a:p>
            <a:r>
              <a:rPr lang="en-US" altLang="en-US" smtClean="0"/>
              <a:t>plant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ipe(left)">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wipe(left)">
                                      <p:cBhvr>
                                        <p:cTn id="3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1370013" y="0"/>
            <a:ext cx="7772400" cy="838200"/>
          </a:xfrm>
        </p:spPr>
        <p:txBody>
          <a:bodyPr/>
          <a:lstStyle/>
          <a:p>
            <a:r>
              <a:rPr lang="en-US" altLang="en-US" smtClean="0"/>
              <a:t>Wind Transport of Sediments</a:t>
            </a:r>
          </a:p>
        </p:txBody>
      </p:sp>
      <p:pic>
        <p:nvPicPr>
          <p:cNvPr id="32771" name="Picture 4" descr="dust storm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2171700"/>
            <a:ext cx="6931025" cy="4686300"/>
          </a:xfrm>
          <a:noFill/>
        </p:spPr>
      </p:pic>
      <p:sp>
        <p:nvSpPr>
          <p:cNvPr id="32772" name="Text Box 7"/>
          <p:cNvSpPr txBox="1">
            <a:spLocks noChangeArrowheads="1"/>
          </p:cNvSpPr>
          <p:nvPr/>
        </p:nvSpPr>
        <p:spPr bwMode="auto">
          <a:xfrm>
            <a:off x="1889125" y="1066800"/>
            <a:ext cx="6889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Wind will carry fine, dry sediments over </a:t>
            </a:r>
          </a:p>
          <a:p>
            <a:r>
              <a:rPr lang="en-US" altLang="en-US" sz="3200"/>
              <a:t>long distances.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70013" y="0"/>
            <a:ext cx="7772400" cy="838200"/>
          </a:xfrm>
        </p:spPr>
        <p:txBody>
          <a:bodyPr/>
          <a:lstStyle/>
          <a:p>
            <a:r>
              <a:rPr lang="en-US" altLang="en-US" smtClean="0"/>
              <a:t>Wind Transport of Dust</a:t>
            </a:r>
          </a:p>
        </p:txBody>
      </p:sp>
      <p:pic>
        <p:nvPicPr>
          <p:cNvPr id="33795" name="Picture 5" descr="feb26sandstorm_seawif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762000"/>
            <a:ext cx="6629400" cy="5348288"/>
          </a:xfrm>
          <a:noFill/>
        </p:spPr>
      </p:pic>
      <p:sp>
        <p:nvSpPr>
          <p:cNvPr id="33796" name="Text Box 6"/>
          <p:cNvSpPr txBox="1">
            <a:spLocks noChangeArrowheads="1"/>
          </p:cNvSpPr>
          <p:nvPr/>
        </p:nvSpPr>
        <p:spPr bwMode="auto">
          <a:xfrm>
            <a:off x="1600200" y="6035675"/>
            <a:ext cx="696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Photo shows Sahara Desert sand being transported over</a:t>
            </a:r>
          </a:p>
          <a:p>
            <a:r>
              <a:rPr lang="en-US" altLang="en-US"/>
              <a:t>the Atlantic Ocean.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0013" y="0"/>
            <a:ext cx="7772400" cy="762000"/>
          </a:xfrm>
        </p:spPr>
        <p:txBody>
          <a:bodyPr/>
          <a:lstStyle/>
          <a:p>
            <a:r>
              <a:rPr lang="en-US" altLang="en-US" smtClean="0"/>
              <a:t>Transport by Gravity</a:t>
            </a:r>
          </a:p>
        </p:txBody>
      </p:sp>
      <p:sp>
        <p:nvSpPr>
          <p:cNvPr id="60419" name="Rectangle 3"/>
          <p:cNvSpPr>
            <a:spLocks noGrp="1" noChangeArrowheads="1"/>
          </p:cNvSpPr>
          <p:nvPr>
            <p:ph type="body" sz="half" idx="1"/>
          </p:nvPr>
        </p:nvSpPr>
        <p:spPr>
          <a:xfrm>
            <a:off x="1370013" y="762000"/>
            <a:ext cx="7773987" cy="1143000"/>
          </a:xfrm>
        </p:spPr>
        <p:txBody>
          <a:bodyPr/>
          <a:lstStyle/>
          <a:p>
            <a:pPr>
              <a:lnSpc>
                <a:spcPct val="80000"/>
              </a:lnSpc>
              <a:buFont typeface="Monotype Sorts" pitchFamily="2" charset="2"/>
              <a:buNone/>
            </a:pPr>
            <a:r>
              <a:rPr lang="en-US" altLang="en-US" sz="2000" smtClean="0"/>
              <a:t>   </a:t>
            </a:r>
            <a:r>
              <a:rPr lang="en-US" altLang="en-US" sz="2800" smtClean="0"/>
              <a:t>When sediments are weathered they may be transported downward by gravity.  The general term for this is </a:t>
            </a:r>
            <a:r>
              <a:rPr lang="en-US" altLang="en-US" sz="2800" smtClean="0">
                <a:solidFill>
                  <a:srgbClr val="FFFF00"/>
                </a:solidFill>
              </a:rPr>
              <a:t>mass wasting</a:t>
            </a:r>
            <a:r>
              <a:rPr lang="en-US" altLang="en-US" sz="2800" smtClean="0"/>
              <a:t>.</a:t>
            </a:r>
          </a:p>
        </p:txBody>
      </p:sp>
      <p:sp>
        <p:nvSpPr>
          <p:cNvPr id="34820" name="Text Box 7"/>
          <p:cNvSpPr txBox="1">
            <a:spLocks noChangeArrowheads="1"/>
          </p:cNvSpPr>
          <p:nvPr/>
        </p:nvSpPr>
        <p:spPr bwMode="auto">
          <a:xfrm>
            <a:off x="1447800" y="6613525"/>
            <a:ext cx="2363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http://en.wikipedia.org/wiki/Mass_wasting</a:t>
            </a:r>
          </a:p>
        </p:txBody>
      </p:sp>
      <p:pic>
        <p:nvPicPr>
          <p:cNvPr id="34821" name="Picture 9" descr="rockfal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00200" y="1981200"/>
            <a:ext cx="6781800" cy="46259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0013" y="0"/>
            <a:ext cx="7772400" cy="1066800"/>
          </a:xfrm>
        </p:spPr>
        <p:txBody>
          <a:bodyPr/>
          <a:lstStyle/>
          <a:p>
            <a:r>
              <a:rPr lang="en-US" altLang="en-US" smtClean="0"/>
              <a:t>Transport by Gravity</a:t>
            </a:r>
          </a:p>
        </p:txBody>
      </p:sp>
      <p:sp>
        <p:nvSpPr>
          <p:cNvPr id="57347" name="Rectangle 3"/>
          <p:cNvSpPr>
            <a:spLocks noGrp="1" noChangeArrowheads="1"/>
          </p:cNvSpPr>
          <p:nvPr>
            <p:ph type="body" sz="half" idx="1"/>
          </p:nvPr>
        </p:nvSpPr>
        <p:spPr>
          <a:xfrm>
            <a:off x="1370013" y="838200"/>
            <a:ext cx="7773987" cy="1371600"/>
          </a:xfrm>
        </p:spPr>
        <p:txBody>
          <a:bodyPr/>
          <a:lstStyle/>
          <a:p>
            <a:pPr>
              <a:lnSpc>
                <a:spcPct val="80000"/>
              </a:lnSpc>
              <a:buFont typeface="Monotype Sorts" pitchFamily="2" charset="2"/>
              <a:buNone/>
            </a:pPr>
            <a:r>
              <a:rPr lang="en-US" altLang="en-US" sz="2400" smtClean="0"/>
              <a:t>   </a:t>
            </a:r>
            <a:r>
              <a:rPr lang="en-US" altLang="en-US" smtClean="0"/>
              <a:t>When sediments are weathered they may be transported downward by gravity as a </a:t>
            </a:r>
            <a:r>
              <a:rPr lang="en-US" altLang="en-US" smtClean="0">
                <a:solidFill>
                  <a:srgbClr val="FFFF00"/>
                </a:solidFill>
              </a:rPr>
              <a:t>slump</a:t>
            </a:r>
            <a:r>
              <a:rPr lang="en-US" altLang="en-US" smtClean="0"/>
              <a:t>.</a:t>
            </a:r>
          </a:p>
        </p:txBody>
      </p:sp>
      <p:pic>
        <p:nvPicPr>
          <p:cNvPr id="35844" name="Picture 4" descr="slump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2209800"/>
            <a:ext cx="6553200" cy="4227513"/>
          </a:xfrm>
          <a:noFill/>
        </p:spPr>
      </p:pic>
      <p:sp>
        <p:nvSpPr>
          <p:cNvPr id="57350" name="Text Box 6"/>
          <p:cNvSpPr txBox="1">
            <a:spLocks noChangeArrowheads="1"/>
          </p:cNvSpPr>
          <p:nvPr/>
        </p:nvSpPr>
        <p:spPr bwMode="auto">
          <a:xfrm>
            <a:off x="7223125" y="2632075"/>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Slump</a:t>
            </a:r>
          </a:p>
        </p:txBody>
      </p:sp>
      <p:sp>
        <p:nvSpPr>
          <p:cNvPr id="57351" name="Line 7"/>
          <p:cNvSpPr>
            <a:spLocks noChangeShapeType="1"/>
          </p:cNvSpPr>
          <p:nvPr/>
        </p:nvSpPr>
        <p:spPr bwMode="auto">
          <a:xfrm flipH="1">
            <a:off x="4038600" y="3048000"/>
            <a:ext cx="3581400" cy="1295400"/>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352" name="Text Box 8"/>
          <p:cNvSpPr txBox="1">
            <a:spLocks noChangeArrowheads="1"/>
          </p:cNvSpPr>
          <p:nvPr/>
        </p:nvSpPr>
        <p:spPr bwMode="auto">
          <a:xfrm>
            <a:off x="1676400" y="6613525"/>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http://new.filter.ac.uk/database/image.php?id=594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50" grpId="0"/>
      <p:bldP spid="573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0013" y="0"/>
            <a:ext cx="7772400" cy="1066800"/>
          </a:xfrm>
        </p:spPr>
        <p:txBody>
          <a:bodyPr/>
          <a:lstStyle/>
          <a:p>
            <a:r>
              <a:rPr lang="en-US" altLang="en-US" smtClean="0"/>
              <a:t>Transport by Gravity</a:t>
            </a:r>
          </a:p>
        </p:txBody>
      </p:sp>
      <p:sp>
        <p:nvSpPr>
          <p:cNvPr id="59395" name="Rectangle 3"/>
          <p:cNvSpPr>
            <a:spLocks noGrp="1" noChangeArrowheads="1"/>
          </p:cNvSpPr>
          <p:nvPr>
            <p:ph type="body" sz="half" idx="1"/>
          </p:nvPr>
        </p:nvSpPr>
        <p:spPr>
          <a:xfrm>
            <a:off x="1370013" y="838200"/>
            <a:ext cx="7773987" cy="1447800"/>
          </a:xfrm>
        </p:spPr>
        <p:txBody>
          <a:bodyPr/>
          <a:lstStyle/>
          <a:p>
            <a:pPr>
              <a:buFont typeface="Monotype Sorts" pitchFamily="2" charset="2"/>
              <a:buNone/>
            </a:pPr>
            <a:r>
              <a:rPr lang="en-US" altLang="en-US" sz="2800" smtClean="0"/>
              <a:t>   </a:t>
            </a:r>
            <a:r>
              <a:rPr lang="en-US" altLang="en-US" smtClean="0"/>
              <a:t>Loose sediments transported by gravity are called </a:t>
            </a:r>
            <a:r>
              <a:rPr lang="en-US" altLang="en-US" smtClean="0">
                <a:solidFill>
                  <a:srgbClr val="FFFF00"/>
                </a:solidFill>
              </a:rPr>
              <a:t>scree</a:t>
            </a:r>
            <a:r>
              <a:rPr lang="en-US" altLang="en-US" smtClean="0"/>
              <a:t>.</a:t>
            </a:r>
          </a:p>
        </p:txBody>
      </p:sp>
      <p:sp>
        <p:nvSpPr>
          <p:cNvPr id="59397" name="Text Box 5"/>
          <p:cNvSpPr txBox="1">
            <a:spLocks noChangeArrowheads="1"/>
          </p:cNvSpPr>
          <p:nvPr/>
        </p:nvSpPr>
        <p:spPr bwMode="auto">
          <a:xfrm>
            <a:off x="7467600" y="2286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Scree field</a:t>
            </a:r>
          </a:p>
        </p:txBody>
      </p:sp>
      <p:sp>
        <p:nvSpPr>
          <p:cNvPr id="59399" name="Text Box 7"/>
          <p:cNvSpPr txBox="1">
            <a:spLocks noChangeArrowheads="1"/>
          </p:cNvSpPr>
          <p:nvPr/>
        </p:nvSpPr>
        <p:spPr bwMode="auto">
          <a:xfrm>
            <a:off x="1676400" y="6613525"/>
            <a:ext cx="3778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http://www.dave-stephens.com/scrambles/banff/aylmer/aylmer013.jpg</a:t>
            </a:r>
          </a:p>
        </p:txBody>
      </p:sp>
      <p:pic>
        <p:nvPicPr>
          <p:cNvPr id="36870" name="Picture 9" descr="scre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2286000"/>
            <a:ext cx="5715000" cy="4286250"/>
          </a:xfrm>
          <a:noFill/>
        </p:spPr>
      </p:pic>
      <p:sp>
        <p:nvSpPr>
          <p:cNvPr id="59402" name="Line 10"/>
          <p:cNvSpPr>
            <a:spLocks noChangeShapeType="1"/>
          </p:cNvSpPr>
          <p:nvPr/>
        </p:nvSpPr>
        <p:spPr bwMode="auto">
          <a:xfrm flipH="1">
            <a:off x="5334000" y="2667000"/>
            <a:ext cx="3200400" cy="2362200"/>
          </a:xfrm>
          <a:prstGeom prst="line">
            <a:avLst/>
          </a:prstGeom>
          <a:noFill/>
          <a:ln w="381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4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7" grpId="0"/>
      <p:bldP spid="5939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71600" y="0"/>
            <a:ext cx="7772400" cy="762000"/>
          </a:xfrm>
        </p:spPr>
        <p:txBody>
          <a:bodyPr/>
          <a:lstStyle/>
          <a:p>
            <a:r>
              <a:rPr lang="en-US" altLang="en-US" smtClean="0"/>
              <a:t>Deposition Formation</a:t>
            </a:r>
          </a:p>
        </p:txBody>
      </p:sp>
      <p:pic>
        <p:nvPicPr>
          <p:cNvPr id="37891" name="Picture 3" descr="sed_grand_cany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74888"/>
            <a:ext cx="71628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812925" y="628650"/>
            <a:ext cx="72310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t>Transported sediments are deposited in</a:t>
            </a:r>
          </a:p>
          <a:p>
            <a:r>
              <a:rPr lang="en-US" altLang="en-US" sz="3200"/>
              <a:t>layers and generate strata like those found </a:t>
            </a:r>
          </a:p>
          <a:p>
            <a:r>
              <a:rPr lang="en-US" altLang="en-US" sz="3200"/>
              <a:t>in the Grand Canyon.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Deposition Formation</a:t>
            </a:r>
          </a:p>
        </p:txBody>
      </p:sp>
      <p:pic>
        <p:nvPicPr>
          <p:cNvPr id="38915" name="Picture 3" descr="sedimen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7086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Weathering Tutorial</a:t>
            </a:r>
          </a:p>
        </p:txBody>
      </p:sp>
      <p:sp>
        <p:nvSpPr>
          <p:cNvPr id="39939" name="Rectangle 3"/>
          <p:cNvSpPr>
            <a:spLocks noGrp="1" noChangeArrowheads="1"/>
          </p:cNvSpPr>
          <p:nvPr>
            <p:ph type="body" sz="half" idx="1"/>
          </p:nvPr>
        </p:nvSpPr>
        <p:spPr>
          <a:xfrm>
            <a:off x="990600" y="1981200"/>
            <a:ext cx="7848600" cy="1295400"/>
          </a:xfrm>
        </p:spPr>
        <p:txBody>
          <a:bodyPr/>
          <a:lstStyle/>
          <a:p>
            <a:pPr>
              <a:lnSpc>
                <a:spcPct val="90000"/>
              </a:lnSpc>
            </a:pPr>
            <a:r>
              <a:rPr lang="en-US" altLang="en-US" sz="3600" smtClean="0"/>
              <a:t>This tutorial requires Flash but is a nice review of mechanical and chemical weathering with some animations.</a:t>
            </a:r>
          </a:p>
          <a:p>
            <a:pPr>
              <a:lnSpc>
                <a:spcPct val="90000"/>
              </a:lnSpc>
              <a:buFont typeface="Monotype Sorts" pitchFamily="2" charset="2"/>
              <a:buNone/>
            </a:pPr>
            <a:r>
              <a:rPr lang="en-US" altLang="en-US" sz="3600" smtClean="0">
                <a:hlinkClick r:id="rId2"/>
              </a:rPr>
              <a:t>http://www.as.uky.edu/academics/departments_programs/EarthEnvironmentalSciences/EarthEnvironmentalSciences/Educational%20Materials/Documents/elearning/module07swf.swf</a:t>
            </a:r>
            <a:endParaRPr lang="en-US" altLang="en-US" sz="3600" smtClean="0"/>
          </a:p>
          <a:p>
            <a:pPr>
              <a:lnSpc>
                <a:spcPct val="90000"/>
              </a:lnSpc>
              <a:buFont typeface="Monotype Sorts" pitchFamily="2" charset="2"/>
              <a:buNone/>
            </a:pPr>
            <a:endParaRPr lang="en-US" altLang="en-US" sz="3600" smtClean="0"/>
          </a:p>
        </p:txBody>
      </p:sp>
      <p:pic>
        <p:nvPicPr>
          <p:cNvPr id="39940" name="Picture 4" descr="weather_tutorial"/>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391400" y="5683250"/>
            <a:ext cx="1752600" cy="117475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0013" y="0"/>
            <a:ext cx="7772400" cy="1143000"/>
          </a:xfrm>
        </p:spPr>
        <p:txBody>
          <a:bodyPr/>
          <a:lstStyle/>
          <a:p>
            <a:r>
              <a:rPr lang="en-US" altLang="en-US" sz="4000" smtClean="0"/>
              <a:t>Processes and Agents of Mechanical Weathering</a:t>
            </a:r>
          </a:p>
        </p:txBody>
      </p:sp>
      <p:sp>
        <p:nvSpPr>
          <p:cNvPr id="30723" name="Rectangle 3"/>
          <p:cNvSpPr>
            <a:spLocks noGrp="1" noChangeArrowheads="1"/>
          </p:cNvSpPr>
          <p:nvPr>
            <p:ph type="body" sz="half" idx="1"/>
          </p:nvPr>
        </p:nvSpPr>
        <p:spPr>
          <a:xfrm>
            <a:off x="1370013" y="1371600"/>
            <a:ext cx="7240587" cy="2286000"/>
          </a:xfrm>
        </p:spPr>
        <p:txBody>
          <a:bodyPr/>
          <a:lstStyle/>
          <a:p>
            <a:r>
              <a:rPr lang="en-US" altLang="en-US" sz="3600" smtClean="0">
                <a:solidFill>
                  <a:srgbClr val="FFFF00"/>
                </a:solidFill>
              </a:rPr>
              <a:t>Frost Wedging</a:t>
            </a:r>
            <a:r>
              <a:rPr lang="en-US" altLang="en-US" sz="3600" smtClean="0"/>
              <a:t> – cracking of rock mass by the expansion of water as it freezes in crevices and cracks</a:t>
            </a:r>
          </a:p>
        </p:txBody>
      </p:sp>
      <p:pic>
        <p:nvPicPr>
          <p:cNvPr id="30724" name="Picture 4" descr="frost%20wedgin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0600" y="3581400"/>
            <a:ext cx="7770813" cy="2651125"/>
          </a:xfrm>
          <a:noFill/>
        </p:spPr>
      </p:pic>
      <p:sp>
        <p:nvSpPr>
          <p:cNvPr id="30726" name="Text Box 6"/>
          <p:cNvSpPr txBox="1">
            <a:spLocks noChangeArrowheads="1"/>
          </p:cNvSpPr>
          <p:nvPr/>
        </p:nvSpPr>
        <p:spPr bwMode="auto">
          <a:xfrm>
            <a:off x="1355725" y="6461125"/>
            <a:ext cx="3838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http://www.uwsp.edu/geo/faculty/ozsvath/images/frost%20wedging.jpg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2000"/>
                                        <p:tgtEl>
                                          <p:spTgt spid="307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fade">
                                      <p:cBhvr>
                                        <p:cTn id="14" dur="2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0"/>
            <a:ext cx="7772400" cy="838200"/>
          </a:xfrm>
        </p:spPr>
        <p:txBody>
          <a:bodyPr/>
          <a:lstStyle/>
          <a:p>
            <a:r>
              <a:rPr lang="en-US" altLang="en-US" smtClean="0"/>
              <a:t>Frost Wedging (in soil)</a:t>
            </a:r>
          </a:p>
        </p:txBody>
      </p:sp>
      <p:pic>
        <p:nvPicPr>
          <p:cNvPr id="7171" name="Picture 3" descr="icew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81075"/>
            <a:ext cx="69342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2209800" y="1752600"/>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00"/>
                </a:solidFill>
              </a:rPr>
              <a:t>Ice crystals</a:t>
            </a:r>
          </a:p>
        </p:txBody>
      </p:sp>
      <p:sp>
        <p:nvSpPr>
          <p:cNvPr id="13317" name="Line 5"/>
          <p:cNvSpPr>
            <a:spLocks noChangeShapeType="1"/>
          </p:cNvSpPr>
          <p:nvPr/>
        </p:nvSpPr>
        <p:spPr bwMode="auto">
          <a:xfrm>
            <a:off x="3810000" y="2057400"/>
            <a:ext cx="838200" cy="3048000"/>
          </a:xfrm>
          <a:prstGeom prst="line">
            <a:avLst/>
          </a:prstGeom>
          <a:noFill/>
          <a:ln w="38100" cap="sq">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3318" name="Line 6"/>
          <p:cNvSpPr>
            <a:spLocks noChangeShapeType="1"/>
          </p:cNvSpPr>
          <p:nvPr/>
        </p:nvSpPr>
        <p:spPr bwMode="auto">
          <a:xfrm>
            <a:off x="3733800" y="2057400"/>
            <a:ext cx="2590800" cy="2971800"/>
          </a:xfrm>
          <a:prstGeom prst="line">
            <a:avLst/>
          </a:prstGeom>
          <a:noFill/>
          <a:ln w="38100" cap="sq">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0"/>
            <a:ext cx="7772400" cy="1143000"/>
          </a:xfrm>
        </p:spPr>
        <p:txBody>
          <a:bodyPr/>
          <a:lstStyle/>
          <a:p>
            <a:r>
              <a:rPr lang="en-US" altLang="en-US" sz="4000" smtClean="0"/>
              <a:t>Processes and Agents of Mechanical Weathering</a:t>
            </a:r>
          </a:p>
        </p:txBody>
      </p:sp>
      <p:sp>
        <p:nvSpPr>
          <p:cNvPr id="32771" name="Rectangle 3"/>
          <p:cNvSpPr>
            <a:spLocks noGrp="1" noChangeArrowheads="1"/>
          </p:cNvSpPr>
          <p:nvPr>
            <p:ph type="body" sz="half" idx="1"/>
          </p:nvPr>
        </p:nvSpPr>
        <p:spPr>
          <a:xfrm>
            <a:off x="1370013" y="1371600"/>
            <a:ext cx="4116387" cy="5105400"/>
          </a:xfrm>
        </p:spPr>
        <p:txBody>
          <a:bodyPr/>
          <a:lstStyle/>
          <a:p>
            <a:r>
              <a:rPr lang="en-US" altLang="en-US" sz="3600" smtClean="0">
                <a:solidFill>
                  <a:srgbClr val="FFFF00"/>
                </a:solidFill>
              </a:rPr>
              <a:t>Thermal expansion and contraction –</a:t>
            </a:r>
          </a:p>
          <a:p>
            <a:pPr>
              <a:buFont typeface="Monotype Sorts" pitchFamily="2" charset="2"/>
              <a:buNone/>
            </a:pPr>
            <a:r>
              <a:rPr lang="en-US" altLang="en-US" sz="3600" smtClean="0"/>
              <a:t>   repeated heating and cooling of materials cause rigid substances to crack and separate</a:t>
            </a:r>
          </a:p>
        </p:txBody>
      </p:sp>
      <p:pic>
        <p:nvPicPr>
          <p:cNvPr id="32775" name="Picture 7" descr="250px-Weathering_freeze_thaw_action_icelan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78463" y="1219200"/>
            <a:ext cx="3665537" cy="5638800"/>
          </a:xfrm>
          <a:noFill/>
        </p:spPr>
      </p:pic>
      <p:sp>
        <p:nvSpPr>
          <p:cNvPr id="8197" name="Text Box 8"/>
          <p:cNvSpPr txBox="1">
            <a:spLocks noChangeArrowheads="1"/>
          </p:cNvSpPr>
          <p:nvPr/>
        </p:nvSpPr>
        <p:spPr bwMode="auto">
          <a:xfrm>
            <a:off x="1279525" y="6384925"/>
            <a:ext cx="6427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http://content.answers.com/main/content/wp/en-commons/thumb/d/dc/250px-Weathering_freeze_thaw_action_iceland.jpg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anim calcmode="lin" valueType="num">
                                      <p:cBhvr>
                                        <p:cTn id="15" dur="1000" fill="hold"/>
                                        <p:tgtEl>
                                          <p:spTgt spid="32775"/>
                                        </p:tgtEl>
                                        <p:attrNameLst>
                                          <p:attrName>ppt_x</p:attrName>
                                        </p:attrNameLst>
                                      </p:cBhvr>
                                      <p:tavLst>
                                        <p:tav tm="0">
                                          <p:val>
                                            <p:strVal val="#ppt_x-.2"/>
                                          </p:val>
                                        </p:tav>
                                        <p:tav tm="100000">
                                          <p:val>
                                            <p:strVal val="#ppt_x"/>
                                          </p:val>
                                        </p:tav>
                                      </p:tavLst>
                                    </p:anim>
                                    <p:anim calcmode="lin" valueType="num">
                                      <p:cBhvr>
                                        <p:cTn id="16" dur="1000" fill="hold"/>
                                        <p:tgtEl>
                                          <p:spTgt spid="3277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0013" y="0"/>
            <a:ext cx="7772400" cy="1143000"/>
          </a:xfrm>
        </p:spPr>
        <p:txBody>
          <a:bodyPr/>
          <a:lstStyle/>
          <a:p>
            <a:r>
              <a:rPr lang="en-US" altLang="en-US" sz="4000" smtClean="0"/>
              <a:t>Processes and Agents of Mechanical Weathering</a:t>
            </a:r>
          </a:p>
        </p:txBody>
      </p:sp>
      <p:sp>
        <p:nvSpPr>
          <p:cNvPr id="33795" name="Rectangle 3"/>
          <p:cNvSpPr>
            <a:spLocks noGrp="1" noChangeArrowheads="1"/>
          </p:cNvSpPr>
          <p:nvPr>
            <p:ph type="body" sz="half" idx="1"/>
          </p:nvPr>
        </p:nvSpPr>
        <p:spPr>
          <a:xfrm>
            <a:off x="1370013" y="1371600"/>
            <a:ext cx="7240587" cy="2286000"/>
          </a:xfrm>
        </p:spPr>
        <p:txBody>
          <a:bodyPr/>
          <a:lstStyle/>
          <a:p>
            <a:r>
              <a:rPr lang="en-US" altLang="en-US" sz="3600" smtClean="0">
                <a:solidFill>
                  <a:srgbClr val="FFFF00"/>
                </a:solidFill>
              </a:rPr>
              <a:t>Exfoliation</a:t>
            </a:r>
            <a:r>
              <a:rPr lang="en-US" altLang="en-US" sz="3600" smtClean="0"/>
              <a:t> – As underlying rock layers are exposed, there is less pressure on them and they expand.  This causes the rigid layers to crack and sections to slide off (similar to peeling of outer skin layers after a sunburn).  The expanding layers often form a dome.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Dome Exfoliation</a:t>
            </a:r>
          </a:p>
        </p:txBody>
      </p:sp>
      <p:pic>
        <p:nvPicPr>
          <p:cNvPr id="10243" name="Picture 3" descr="exfol_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6863"/>
            <a:ext cx="83820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0013" y="0"/>
            <a:ext cx="7772400" cy="1143000"/>
          </a:xfrm>
        </p:spPr>
        <p:txBody>
          <a:bodyPr/>
          <a:lstStyle/>
          <a:p>
            <a:r>
              <a:rPr lang="en-US" altLang="en-US" sz="4000" smtClean="0"/>
              <a:t>Processes and Agents of Mechanical Weathering</a:t>
            </a:r>
          </a:p>
        </p:txBody>
      </p:sp>
      <p:sp>
        <p:nvSpPr>
          <p:cNvPr id="34819" name="Rectangle 3"/>
          <p:cNvSpPr>
            <a:spLocks noGrp="1" noChangeArrowheads="1"/>
          </p:cNvSpPr>
          <p:nvPr>
            <p:ph type="body" sz="half" idx="1"/>
          </p:nvPr>
        </p:nvSpPr>
        <p:spPr>
          <a:xfrm>
            <a:off x="1370013" y="1371600"/>
            <a:ext cx="7240587" cy="2286000"/>
          </a:xfrm>
        </p:spPr>
        <p:txBody>
          <a:bodyPr/>
          <a:lstStyle/>
          <a:p>
            <a:r>
              <a:rPr lang="en-US" altLang="en-US" sz="3600" smtClean="0">
                <a:solidFill>
                  <a:srgbClr val="FFFF00"/>
                </a:solidFill>
              </a:rPr>
              <a:t>Abrasion</a:t>
            </a:r>
            <a:r>
              <a:rPr lang="en-US" altLang="en-US" sz="3600" smtClean="0"/>
              <a:t> – Moving sediments or rock sections can break off pieces from a rock surface they strike.  The sediments can be moved by wind or water and the large rock sections by gravity.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theme/theme1.xml><?xml version="1.0" encoding="utf-8"?>
<a:theme xmlns:a="http://schemas.openxmlformats.org/drawingml/2006/main" name="Bedrock">
  <a:themeElements>
    <a:clrScheme name="Bedrock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fontScheme name="Bedroc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drock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clrMap bg1="dk2" tx1="lt1" bg2="dk1" tx2="lt2" accent1="accent1" accent2="accent2" accent3="accent3" accent4="accent4" accent5="accent5" accent6="accent6" hlink="hlink" folHlink="folHlink"/>
    </a:extraClrScheme>
    <a:extraClrScheme>
      <a:clrScheme name="Bedrock 2">
        <a:dk1>
          <a:srgbClr val="003366"/>
        </a:dk1>
        <a:lt1>
          <a:srgbClr val="FFFFFF"/>
        </a:lt1>
        <a:dk2>
          <a:srgbClr val="336699"/>
        </a:dk2>
        <a:lt2>
          <a:srgbClr val="868686"/>
        </a:lt2>
        <a:accent1>
          <a:srgbClr val="6699FF"/>
        </a:accent1>
        <a:accent2>
          <a:srgbClr val="0066CC"/>
        </a:accent2>
        <a:accent3>
          <a:srgbClr val="FFFFFF"/>
        </a:accent3>
        <a:accent4>
          <a:srgbClr val="002A56"/>
        </a:accent4>
        <a:accent5>
          <a:srgbClr val="B8CAFF"/>
        </a:accent5>
        <a:accent6>
          <a:srgbClr val="005CB9"/>
        </a:accent6>
        <a:hlink>
          <a:srgbClr val="66CCFF"/>
        </a:hlink>
        <a:folHlink>
          <a:srgbClr val="CCECFF"/>
        </a:folHlink>
      </a:clrScheme>
      <a:clrMap bg1="lt1" tx1="dk1" bg2="lt2" tx2="dk2" accent1="accent1" accent2="accent2" accent3="accent3" accent4="accent4" accent5="accent5" accent6="accent6" hlink="hlink" folHlink="folHlink"/>
    </a:extraClrScheme>
    <a:extraClrScheme>
      <a:clrScheme name="Bedrock 3">
        <a:dk1>
          <a:srgbClr val="000000"/>
        </a:dk1>
        <a:lt1>
          <a:srgbClr val="FFFFFF"/>
        </a:lt1>
        <a:dk2>
          <a:srgbClr val="000000"/>
        </a:dk2>
        <a:lt2>
          <a:srgbClr val="868686"/>
        </a:lt2>
        <a:accent1>
          <a:srgbClr val="969696"/>
        </a:accent1>
        <a:accent2>
          <a:srgbClr val="5F5F5F"/>
        </a:accent2>
        <a:accent3>
          <a:srgbClr val="FFFFFF"/>
        </a:accent3>
        <a:accent4>
          <a:srgbClr val="000000"/>
        </a:accent4>
        <a:accent5>
          <a:srgbClr val="C9C9C9"/>
        </a:accent5>
        <a:accent6>
          <a:srgbClr val="555555"/>
        </a:accent6>
        <a:hlink>
          <a:srgbClr val="EAEAEA"/>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Office\Templates\TEMPLATE\DESIGNS\BEDROCK.POT</Template>
  <TotalTime>598</TotalTime>
  <Words>718</Words>
  <Application>Microsoft Office PowerPoint</Application>
  <PresentationFormat>On-screen Show (4:3)</PresentationFormat>
  <Paragraphs>121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Times New Roman</vt:lpstr>
      <vt:lpstr>Arial</vt:lpstr>
      <vt:lpstr>Monotype Sorts</vt:lpstr>
      <vt:lpstr>Calibri</vt:lpstr>
      <vt:lpstr>Bedrock</vt:lpstr>
      <vt:lpstr>Weathering and Erosion</vt:lpstr>
      <vt:lpstr>Weathering</vt:lpstr>
      <vt:lpstr>Processes and Agents of Mechanical Weathering</vt:lpstr>
      <vt:lpstr>Processes and Agents of Mechanical Weathering</vt:lpstr>
      <vt:lpstr>Frost Wedging (in soil)</vt:lpstr>
      <vt:lpstr>Processes and Agents of Mechanical Weathering</vt:lpstr>
      <vt:lpstr>Processes and Agents of Mechanical Weathering</vt:lpstr>
      <vt:lpstr>Dome Exfoliation</vt:lpstr>
      <vt:lpstr>Processes and Agents of Mechanical Weathering</vt:lpstr>
      <vt:lpstr>Wind Abrasion</vt:lpstr>
      <vt:lpstr>Wind and Water Abrasion</vt:lpstr>
      <vt:lpstr>Processes and Agents of Mechanical Weathering</vt:lpstr>
      <vt:lpstr>Plant Wedging</vt:lpstr>
      <vt:lpstr>Plant Wedging</vt:lpstr>
      <vt:lpstr>Processes of Chemical Weathering</vt:lpstr>
      <vt:lpstr>Processes of Chemical Weathering</vt:lpstr>
      <vt:lpstr>Limestone cave feature   result of dissolution</vt:lpstr>
      <vt:lpstr>Processes of Chemical Weathering</vt:lpstr>
      <vt:lpstr>Pyrite Oxidation</vt:lpstr>
      <vt:lpstr>Processes of Chemical Weathering</vt:lpstr>
      <vt:lpstr>Feldspar Hydrolysis</vt:lpstr>
      <vt:lpstr>Factors in Chemical Weathering</vt:lpstr>
      <vt:lpstr>Weathering and Erosion</vt:lpstr>
      <vt:lpstr>Erosion Transport Agents or Forces</vt:lpstr>
      <vt:lpstr>Streams</vt:lpstr>
      <vt:lpstr>Stream Erosion and Deposition</vt:lpstr>
      <vt:lpstr>Ocean Dynamics</vt:lpstr>
      <vt:lpstr>Glaciers</vt:lpstr>
      <vt:lpstr>Glaciers</vt:lpstr>
      <vt:lpstr>Wind Transport of Sediments</vt:lpstr>
      <vt:lpstr>Wind Transport of Dust</vt:lpstr>
      <vt:lpstr>Transport by Gravity</vt:lpstr>
      <vt:lpstr>Transport by Gravity</vt:lpstr>
      <vt:lpstr>Transport by Gravity</vt:lpstr>
      <vt:lpstr>Deposition Formation</vt:lpstr>
      <vt:lpstr>Deposition Formation</vt:lpstr>
      <vt:lpstr>Weathering Tutorial</vt:lpstr>
    </vt:vector>
  </TitlesOfParts>
  <Company>PGCC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 and Erosion</dc:title>
  <dc:creator>PGCC</dc:creator>
  <cp:lastModifiedBy>Joseph Naumann</cp:lastModifiedBy>
  <cp:revision>22</cp:revision>
  <dcterms:created xsi:type="dcterms:W3CDTF">2001-09-25T13:36:32Z</dcterms:created>
  <dcterms:modified xsi:type="dcterms:W3CDTF">2018-10-09T17:50:10Z</dcterms:modified>
</cp:coreProperties>
</file>