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4" r:id="rId1"/>
  </p:sldMasterIdLst>
  <p:notesMasterIdLst>
    <p:notesMasterId r:id="rId55"/>
  </p:notesMasterIdLst>
  <p:sldIdLst>
    <p:sldId id="304" r:id="rId2"/>
    <p:sldId id="256" r:id="rId3"/>
    <p:sldId id="259" r:id="rId4"/>
    <p:sldId id="266" r:id="rId5"/>
    <p:sldId id="306" r:id="rId6"/>
    <p:sldId id="305" r:id="rId7"/>
    <p:sldId id="273" r:id="rId8"/>
    <p:sldId id="267" r:id="rId9"/>
    <p:sldId id="269" r:id="rId10"/>
    <p:sldId id="260" r:id="rId11"/>
    <p:sldId id="274" r:id="rId12"/>
    <p:sldId id="270" r:id="rId13"/>
    <p:sldId id="271" r:id="rId14"/>
    <p:sldId id="268" r:id="rId15"/>
    <p:sldId id="272" r:id="rId16"/>
    <p:sldId id="296" r:id="rId17"/>
    <p:sldId id="307" r:id="rId18"/>
    <p:sldId id="303" r:id="rId19"/>
    <p:sldId id="297" r:id="rId20"/>
    <p:sldId id="298" r:id="rId21"/>
    <p:sldId id="261" r:id="rId22"/>
    <p:sldId id="277" r:id="rId23"/>
    <p:sldId id="278" r:id="rId24"/>
    <p:sldId id="275" r:id="rId25"/>
    <p:sldId id="280" r:id="rId26"/>
    <p:sldId id="284" r:id="rId27"/>
    <p:sldId id="281" r:id="rId28"/>
    <p:sldId id="282" r:id="rId29"/>
    <p:sldId id="283" r:id="rId30"/>
    <p:sldId id="279" r:id="rId31"/>
    <p:sldId id="285" r:id="rId32"/>
    <p:sldId id="287" r:id="rId33"/>
    <p:sldId id="310" r:id="rId34"/>
    <p:sldId id="294" r:id="rId35"/>
    <p:sldId id="290" r:id="rId36"/>
    <p:sldId id="291" r:id="rId37"/>
    <p:sldId id="286" r:id="rId38"/>
    <p:sldId id="292" r:id="rId39"/>
    <p:sldId id="293" r:id="rId40"/>
    <p:sldId id="313" r:id="rId41"/>
    <p:sldId id="299" r:id="rId42"/>
    <p:sldId id="295" r:id="rId43"/>
    <p:sldId id="300" r:id="rId44"/>
    <p:sldId id="301" r:id="rId45"/>
    <p:sldId id="311" r:id="rId46"/>
    <p:sldId id="312" r:id="rId47"/>
    <p:sldId id="276" r:id="rId48"/>
    <p:sldId id="309" r:id="rId49"/>
    <p:sldId id="302" r:id="rId50"/>
    <p:sldId id="308" r:id="rId51"/>
    <p:sldId id="314" r:id="rId52"/>
    <p:sldId id="316" r:id="rId53"/>
    <p:sldId id="315" r:id="rId54"/>
  </p:sldIdLst>
  <p:sldSz cx="12192000" cy="6858000"/>
  <p:notesSz cx="6858000" cy="9144000"/>
  <p:defaultTextStyle>
    <a:defPPr>
      <a:defRPr lang="en-US"/>
    </a:defPPr>
    <a:lvl1pPr algn="l" rtl="0" eaLnBrk="0" fontAlgn="base" hangingPunct="0">
      <a:spcBef>
        <a:spcPct val="5000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5000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5000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5000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5000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777"/>
    <a:srgbClr val="996633"/>
    <a:srgbClr val="CC9900"/>
    <a:srgbClr val="CCFF6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73" autoAdjust="0"/>
    <p:restoredTop sz="94073" autoAdjust="0"/>
  </p:normalViewPr>
  <p:slideViewPr>
    <p:cSldViewPr>
      <p:cViewPr varScale="1">
        <p:scale>
          <a:sx n="100" d="100"/>
          <a:sy n="100" d="100"/>
        </p:scale>
        <p:origin x="204"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8" d="100"/>
          <a:sy n="58" d="100"/>
        </p:scale>
        <p:origin x="-177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hdr" sz="quarter"/>
          </p:nvPr>
        </p:nvSpPr>
        <p:spPr bwMode="auto">
          <a:xfrm>
            <a:off x="0" y="0"/>
            <a:ext cx="2971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defRPr sz="1200"/>
            </a:lvl1pPr>
          </a:lstStyle>
          <a:p>
            <a:endParaRPr lang="en-US" altLang="en-US"/>
          </a:p>
        </p:txBody>
      </p:sp>
      <p:sp>
        <p:nvSpPr>
          <p:cNvPr id="37891" name="Rectangle 1027"/>
          <p:cNvSpPr>
            <a:spLocks noGrp="1" noChangeArrowheads="1"/>
          </p:cNvSpPr>
          <p:nvPr>
            <p:ph type="dt" idx="1"/>
          </p:nvPr>
        </p:nvSpPr>
        <p:spPr bwMode="auto">
          <a:xfrm>
            <a:off x="3886200" y="0"/>
            <a:ext cx="2971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lgn="r">
              <a:defRPr sz="1200"/>
            </a:lvl1pPr>
          </a:lstStyle>
          <a:p>
            <a:endParaRPr lang="en-US" altLang="en-US"/>
          </a:p>
        </p:txBody>
      </p:sp>
      <p:sp>
        <p:nvSpPr>
          <p:cNvPr id="37892"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7893" name="Rectangle 1029"/>
          <p:cNvSpPr>
            <a:spLocks noGrp="1" noChangeArrowheads="1"/>
          </p:cNvSpPr>
          <p:nvPr>
            <p:ph type="body" sz="quarter" idx="3"/>
          </p:nvPr>
        </p:nvSpPr>
        <p:spPr bwMode="auto">
          <a:xfrm>
            <a:off x="914400" y="4343400"/>
            <a:ext cx="5029200" cy="122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7894" name="Rectangle 1030"/>
          <p:cNvSpPr>
            <a:spLocks noGrp="1" noChangeArrowheads="1"/>
          </p:cNvSpPr>
          <p:nvPr>
            <p:ph type="ftr" sz="quarter" idx="4"/>
          </p:nvPr>
        </p:nvSpPr>
        <p:spPr bwMode="auto">
          <a:xfrm>
            <a:off x="0" y="8869363"/>
            <a:ext cx="2971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defRPr sz="1200"/>
            </a:lvl1pPr>
          </a:lstStyle>
          <a:p>
            <a:endParaRPr lang="en-US" altLang="en-US"/>
          </a:p>
        </p:txBody>
      </p:sp>
      <p:sp>
        <p:nvSpPr>
          <p:cNvPr id="37895" name="Rectangle 1031"/>
          <p:cNvSpPr>
            <a:spLocks noGrp="1" noChangeArrowheads="1"/>
          </p:cNvSpPr>
          <p:nvPr>
            <p:ph type="sldNum" sz="quarter" idx="5"/>
          </p:nvPr>
        </p:nvSpPr>
        <p:spPr bwMode="auto">
          <a:xfrm>
            <a:off x="3886200" y="8869363"/>
            <a:ext cx="2971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r">
              <a:defRPr sz="1200"/>
            </a:lvl1pPr>
          </a:lstStyle>
          <a:p>
            <a:fld id="{B4CDCF17-9282-476C-81EC-32148453D989}" type="slidenum">
              <a:rPr lang="en-US" altLang="en-US"/>
              <a:pPr/>
              <a:t>‹#›</a:t>
            </a:fld>
            <a:endParaRPr lang="en-US" altLang="en-US"/>
          </a:p>
        </p:txBody>
      </p:sp>
    </p:spTree>
    <p:extLst>
      <p:ext uri="{BB962C8B-B14F-4D97-AF65-F5344CB8AC3E}">
        <p14:creationId xmlns:p14="http://schemas.microsoft.com/office/powerpoint/2010/main" val="42838948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D3E9BBC-9FE7-4EC6-AEC5-929E419FBD27}" type="slidenum">
              <a:rPr lang="en-US" altLang="en-US" smtClean="0"/>
              <a:pPr/>
              <a:t>‹#›</a:t>
            </a:fld>
            <a:endParaRPr lang="en-US" alt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6231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0D903EBA-A8AA-4D5F-9508-4297C3576CA7}" type="slidenum">
              <a:rPr lang="en-US" altLang="en-US" smtClean="0"/>
              <a:pPr/>
              <a:t>‹#›</a:t>
            </a:fld>
            <a:endParaRPr lang="en-US" altLang="en-US"/>
          </a:p>
        </p:txBody>
      </p:sp>
    </p:spTree>
    <p:extLst>
      <p:ext uri="{BB962C8B-B14F-4D97-AF65-F5344CB8AC3E}">
        <p14:creationId xmlns:p14="http://schemas.microsoft.com/office/powerpoint/2010/main" val="100747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D903EBA-A8AA-4D5F-9508-4297C3576CA7}" type="slidenum">
              <a:rPr lang="en-US" altLang="en-US" smtClean="0"/>
              <a:pPr/>
              <a:t>‹#›</a:t>
            </a:fld>
            <a:endParaRPr lang="en-US" altLang="en-US"/>
          </a:p>
        </p:txBody>
      </p:sp>
    </p:spTree>
    <p:extLst>
      <p:ext uri="{BB962C8B-B14F-4D97-AF65-F5344CB8AC3E}">
        <p14:creationId xmlns:p14="http://schemas.microsoft.com/office/powerpoint/2010/main" val="3451901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D903EBA-A8AA-4D5F-9508-4297C3576CA7}" type="slidenum">
              <a:rPr lang="en-US" altLang="en-US" smtClean="0"/>
              <a:pPr/>
              <a:t>‹#›</a:t>
            </a:fld>
            <a:endParaRPr lang="en-US" alt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486951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D903EBA-A8AA-4D5F-9508-4297C3576CA7}" type="slidenum">
              <a:rPr lang="en-US" altLang="en-US" smtClean="0"/>
              <a:pPr/>
              <a:t>‹#›</a:t>
            </a:fld>
            <a:endParaRPr lang="en-US" altLang="en-US"/>
          </a:p>
        </p:txBody>
      </p:sp>
    </p:spTree>
    <p:extLst>
      <p:ext uri="{BB962C8B-B14F-4D97-AF65-F5344CB8AC3E}">
        <p14:creationId xmlns:p14="http://schemas.microsoft.com/office/powerpoint/2010/main" val="1023311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D903EBA-A8AA-4D5F-9508-4297C3576CA7}" type="slidenum">
              <a:rPr lang="en-US" altLang="en-US" smtClean="0"/>
              <a:pPr/>
              <a:t>‹#›</a:t>
            </a:fld>
            <a:endParaRPr lang="en-US" alt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066119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D903EBA-A8AA-4D5F-9508-4297C3576CA7}" type="slidenum">
              <a:rPr lang="en-US" altLang="en-US" smtClean="0"/>
              <a:pPr/>
              <a:t>‹#›</a:t>
            </a:fld>
            <a:endParaRPr lang="en-US" altLang="en-US"/>
          </a:p>
        </p:txBody>
      </p:sp>
    </p:spTree>
    <p:extLst>
      <p:ext uri="{BB962C8B-B14F-4D97-AF65-F5344CB8AC3E}">
        <p14:creationId xmlns:p14="http://schemas.microsoft.com/office/powerpoint/2010/main" val="1397258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1D364A1-6189-4648-98E9-A24B264E908F}" type="slidenum">
              <a:rPr lang="en-US" altLang="en-US" smtClean="0"/>
              <a:pPr/>
              <a:t>‹#›</a:t>
            </a:fld>
            <a:endParaRPr lang="en-US" altLang="en-US"/>
          </a:p>
        </p:txBody>
      </p:sp>
    </p:spTree>
    <p:extLst>
      <p:ext uri="{BB962C8B-B14F-4D97-AF65-F5344CB8AC3E}">
        <p14:creationId xmlns:p14="http://schemas.microsoft.com/office/powerpoint/2010/main" val="462179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172F36C-C781-47C6-8FAE-7188567EB0B2}" type="slidenum">
              <a:rPr lang="en-US" altLang="en-US" smtClean="0"/>
              <a:pPr/>
              <a:t>‹#›</a:t>
            </a:fld>
            <a:endParaRPr lang="en-US" altLang="en-US"/>
          </a:p>
        </p:txBody>
      </p:sp>
    </p:spTree>
    <p:extLst>
      <p:ext uri="{BB962C8B-B14F-4D97-AF65-F5344CB8AC3E}">
        <p14:creationId xmlns:p14="http://schemas.microsoft.com/office/powerpoint/2010/main" val="3484825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C9A5EF9E-11F6-4283-AAC5-12BE617CD300}" type="slidenum">
              <a:rPr lang="en-US" altLang="en-US"/>
              <a:pPr/>
              <a:t>‹#›</a:t>
            </a:fld>
            <a:endParaRPr lang="en-US" altLang="en-US"/>
          </a:p>
        </p:txBody>
      </p:sp>
    </p:spTree>
    <p:extLst>
      <p:ext uri="{BB962C8B-B14F-4D97-AF65-F5344CB8AC3E}">
        <p14:creationId xmlns:p14="http://schemas.microsoft.com/office/powerpoint/2010/main" val="188367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D858653-65CB-4A8F-AA5D-BCBE2BB4D61B}" type="slidenum">
              <a:rPr lang="en-US" altLang="en-US" smtClean="0"/>
              <a:pPr/>
              <a:t>‹#›</a:t>
            </a:fld>
            <a:endParaRPr lang="en-US" altLang="en-US"/>
          </a:p>
        </p:txBody>
      </p:sp>
    </p:spTree>
    <p:extLst>
      <p:ext uri="{BB962C8B-B14F-4D97-AF65-F5344CB8AC3E}">
        <p14:creationId xmlns:p14="http://schemas.microsoft.com/office/powerpoint/2010/main" val="2708995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5FE5F08-1512-4944-B7B8-F7096D91C9DD}" type="slidenum">
              <a:rPr lang="en-US" altLang="en-US" smtClean="0"/>
              <a:pPr/>
              <a:t>‹#›</a:t>
            </a:fld>
            <a:endParaRPr lang="en-US" altLang="en-US"/>
          </a:p>
        </p:txBody>
      </p:sp>
    </p:spTree>
    <p:extLst>
      <p:ext uri="{BB962C8B-B14F-4D97-AF65-F5344CB8AC3E}">
        <p14:creationId xmlns:p14="http://schemas.microsoft.com/office/powerpoint/2010/main" val="595473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6E15E82B-6E3F-4089-900E-727A9A46E574}" type="slidenum">
              <a:rPr lang="en-US" altLang="en-US" smtClean="0"/>
              <a:pPr/>
              <a:t>‹#›</a:t>
            </a:fld>
            <a:endParaRPr lang="en-US" altLang="en-US"/>
          </a:p>
        </p:txBody>
      </p:sp>
    </p:spTree>
    <p:extLst>
      <p:ext uri="{BB962C8B-B14F-4D97-AF65-F5344CB8AC3E}">
        <p14:creationId xmlns:p14="http://schemas.microsoft.com/office/powerpoint/2010/main" val="1384628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79E2BD34-B21A-4444-8A2B-44136D26E316}" type="slidenum">
              <a:rPr lang="en-US" altLang="en-US" smtClean="0"/>
              <a:pPr/>
              <a:t>‹#›</a:t>
            </a:fld>
            <a:endParaRPr lang="en-US" altLang="en-US"/>
          </a:p>
        </p:txBody>
      </p:sp>
    </p:spTree>
    <p:extLst>
      <p:ext uri="{BB962C8B-B14F-4D97-AF65-F5344CB8AC3E}">
        <p14:creationId xmlns:p14="http://schemas.microsoft.com/office/powerpoint/2010/main" val="2972564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63404154-323E-4193-B7EA-6C0E34C97F52}" type="slidenum">
              <a:rPr lang="en-US" altLang="en-US" smtClean="0"/>
              <a:pPr/>
              <a:t>‹#›</a:t>
            </a:fld>
            <a:endParaRPr lang="en-US" altLang="en-US"/>
          </a:p>
        </p:txBody>
      </p:sp>
    </p:spTree>
    <p:extLst>
      <p:ext uri="{BB962C8B-B14F-4D97-AF65-F5344CB8AC3E}">
        <p14:creationId xmlns:p14="http://schemas.microsoft.com/office/powerpoint/2010/main" val="341349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CB77F543-FEB8-4223-9404-1E91549B2684}" type="slidenum">
              <a:rPr lang="en-US" altLang="en-US" smtClean="0"/>
              <a:pPr/>
              <a:t>‹#›</a:t>
            </a:fld>
            <a:endParaRPr lang="en-US" altLang="en-US"/>
          </a:p>
        </p:txBody>
      </p:sp>
    </p:spTree>
    <p:extLst>
      <p:ext uri="{BB962C8B-B14F-4D97-AF65-F5344CB8AC3E}">
        <p14:creationId xmlns:p14="http://schemas.microsoft.com/office/powerpoint/2010/main" val="1873000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4E7218E6-95E2-45C6-90AA-101B4D9A5F6C}" type="slidenum">
              <a:rPr lang="en-US" altLang="en-US" smtClean="0"/>
              <a:pPr/>
              <a:t>‹#›</a:t>
            </a:fld>
            <a:endParaRPr lang="en-US" altLang="en-US"/>
          </a:p>
        </p:txBody>
      </p:sp>
    </p:spTree>
    <p:extLst>
      <p:ext uri="{BB962C8B-B14F-4D97-AF65-F5344CB8AC3E}">
        <p14:creationId xmlns:p14="http://schemas.microsoft.com/office/powerpoint/2010/main" val="3044876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5ACF53F-CB77-44C4-BEFC-151D98935842}" type="slidenum">
              <a:rPr lang="en-US" altLang="en-US" smtClean="0"/>
              <a:pPr/>
              <a:t>‹#›</a:t>
            </a:fld>
            <a:endParaRPr lang="en-US" altLang="en-US"/>
          </a:p>
        </p:txBody>
      </p:sp>
    </p:spTree>
    <p:extLst>
      <p:ext uri="{BB962C8B-B14F-4D97-AF65-F5344CB8AC3E}">
        <p14:creationId xmlns:p14="http://schemas.microsoft.com/office/powerpoint/2010/main" val="421099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endParaRPr lang="en-US" alt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lt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0D903EBA-A8AA-4D5F-9508-4297C3576CA7}" type="slidenum">
              <a:rPr lang="en-US" altLang="en-US" smtClean="0"/>
              <a:pPr/>
              <a:t>‹#›</a:t>
            </a:fld>
            <a:endParaRPr lang="en-US" altLang="en-US"/>
          </a:p>
        </p:txBody>
      </p:sp>
    </p:spTree>
    <p:extLst>
      <p:ext uri="{BB962C8B-B14F-4D97-AF65-F5344CB8AC3E}">
        <p14:creationId xmlns:p14="http://schemas.microsoft.com/office/powerpoint/2010/main" val="179592915"/>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www.britannica.com/plant/succulent" TargetMode="External"/><Relationship Id="rId7" Type="http://schemas.openxmlformats.org/officeDocument/2006/relationships/image" Target="../media/image66.png"/><Relationship Id="rId2" Type="http://schemas.openxmlformats.org/officeDocument/2006/relationships/hyperlink" Target="https://www.britannica.com/plant/plant" TargetMode="Externa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hyperlink" Target="https://www.merriam-webster.com/dictionary/adaptations" TargetMode="External"/><Relationship Id="rId4" Type="http://schemas.openxmlformats.org/officeDocument/2006/relationships/hyperlink" Target="https://www.britannica.com/plant/cactus" TargetMode="Externa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9612" y="32657"/>
            <a:ext cx="10415588" cy="2971801"/>
          </a:xfrm>
        </p:spPr>
        <p:txBody>
          <a:bodyPr>
            <a:normAutofit/>
          </a:bodyPr>
          <a:lstStyle/>
          <a:p>
            <a:r>
              <a:rPr lang="en-US" sz="6000" b="1" dirty="0" smtClean="0"/>
              <a:t>Physical geography</a:t>
            </a:r>
            <a:endParaRPr lang="en-US" sz="6000" b="1" dirty="0"/>
          </a:p>
        </p:txBody>
      </p:sp>
      <p:sp>
        <p:nvSpPr>
          <p:cNvPr id="3" name="Subtitle 2"/>
          <p:cNvSpPr>
            <a:spLocks noGrp="1"/>
          </p:cNvSpPr>
          <p:nvPr>
            <p:ph type="subTitle" idx="1"/>
          </p:nvPr>
        </p:nvSpPr>
        <p:spPr/>
        <p:txBody>
          <a:bodyPr>
            <a:normAutofit/>
          </a:bodyPr>
          <a:lstStyle/>
          <a:p>
            <a:pPr algn="ctr"/>
            <a:r>
              <a:rPr lang="en-US" sz="3200" b="1" dirty="0" smtClean="0">
                <a:solidFill>
                  <a:srgbClr val="FF0000"/>
                </a:solidFill>
              </a:rPr>
              <a:t>Land forming processes and landforms of arid lands.</a:t>
            </a:r>
            <a:endParaRPr lang="en-US" sz="3200" b="1" dirty="0">
              <a:solidFill>
                <a:srgbClr val="FF0000"/>
              </a:solidFill>
            </a:endParaRPr>
          </a:p>
        </p:txBody>
      </p:sp>
    </p:spTree>
    <p:extLst>
      <p:ext uri="{BB962C8B-B14F-4D97-AF65-F5344CB8AC3E}">
        <p14:creationId xmlns:p14="http://schemas.microsoft.com/office/powerpoint/2010/main" val="438290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47800" y="152400"/>
            <a:ext cx="8382000" cy="1143000"/>
          </a:xfrm>
        </p:spPr>
        <p:txBody>
          <a:bodyPr>
            <a:normAutofit fontScale="90000"/>
          </a:bodyPr>
          <a:lstStyle/>
          <a:p>
            <a:r>
              <a:rPr lang="en-US" altLang="en-US" dirty="0">
                <a:solidFill>
                  <a:srgbClr val="002060"/>
                </a:solidFill>
                <a:latin typeface="Tahoma" panose="020B0604030504040204" pitchFamily="34" charset="0"/>
              </a:rPr>
              <a:t>Erg - sea of sand</a:t>
            </a:r>
            <a:br>
              <a:rPr lang="en-US" altLang="en-US" dirty="0">
                <a:solidFill>
                  <a:srgbClr val="002060"/>
                </a:solidFill>
                <a:latin typeface="Tahoma" panose="020B0604030504040204" pitchFamily="34" charset="0"/>
              </a:rPr>
            </a:br>
            <a:endParaRPr lang="en-US" altLang="en-US" dirty="0">
              <a:solidFill>
                <a:srgbClr val="002060"/>
              </a:solidFill>
            </a:endParaRPr>
          </a:p>
        </p:txBody>
      </p:sp>
      <p:sp>
        <p:nvSpPr>
          <p:cNvPr id="6147" name="Text Box 3"/>
          <p:cNvSpPr txBox="1">
            <a:spLocks noChangeArrowheads="1"/>
          </p:cNvSpPr>
          <p:nvPr/>
        </p:nvSpPr>
        <p:spPr bwMode="auto">
          <a:xfrm>
            <a:off x="159657" y="1295400"/>
            <a:ext cx="69342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dirty="0" smtClean="0">
                <a:latin typeface="Tahoma" panose="020B0604030504040204" pitchFamily="34" charset="0"/>
              </a:rPr>
              <a:t>largest </a:t>
            </a:r>
            <a:r>
              <a:rPr lang="en-US" altLang="en-US" sz="3200" dirty="0">
                <a:latin typeface="Tahoma" panose="020B0604030504040204" pitchFamily="34" charset="0"/>
              </a:rPr>
              <a:t>are in Sahara and Arabian Deserts, sand covers about 20% of world’s deserts</a:t>
            </a:r>
          </a:p>
          <a:p>
            <a:pPr>
              <a:buFontTx/>
              <a:buChar char="•"/>
            </a:pPr>
            <a:r>
              <a:rPr lang="en-US" altLang="en-US" sz="3200" dirty="0">
                <a:latin typeface="Tahoma" panose="020B0604030504040204" pitchFamily="34" charset="0"/>
              </a:rPr>
              <a:t> vegetation rare</a:t>
            </a:r>
          </a:p>
          <a:p>
            <a:pPr>
              <a:buFontTx/>
              <a:buChar char="•"/>
            </a:pPr>
            <a:r>
              <a:rPr lang="en-US" altLang="en-US" sz="3200" dirty="0">
                <a:latin typeface="Tahoma" panose="020B0604030504040204" pitchFamily="34" charset="0"/>
              </a:rPr>
              <a:t> sand probably formed during more humid climate</a:t>
            </a:r>
          </a:p>
        </p:txBody>
      </p:sp>
      <p:pic>
        <p:nvPicPr>
          <p:cNvPr id="6148" name="Picture 4" descr="C:\WINDOWS\Desktop\er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86600" y="1299029"/>
            <a:ext cx="5105400" cy="3278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484" name="Picture 1028" descr="C:\WINDOWS\Desktop\death valley floo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793318"/>
            <a:ext cx="9601200" cy="6090082"/>
          </a:xfrm>
          <a:prstGeom prst="rect">
            <a:avLst/>
          </a:prstGeom>
          <a:noFill/>
          <a:extLst>
            <a:ext uri="{909E8E84-426E-40DD-AFC4-6F175D3DCCD1}">
              <a14:hiddenFill xmlns:a14="http://schemas.microsoft.com/office/drawing/2010/main">
                <a:solidFill>
                  <a:srgbClr val="FFFFFF"/>
                </a:solidFill>
              </a14:hiddenFill>
            </a:ext>
          </a:extLst>
        </p:spPr>
      </p:pic>
      <p:sp>
        <p:nvSpPr>
          <p:cNvPr id="20483" name="Text Box 1027"/>
          <p:cNvSpPr txBox="1">
            <a:spLocks noChangeArrowheads="1"/>
          </p:cNvSpPr>
          <p:nvPr/>
        </p:nvSpPr>
        <p:spPr bwMode="auto">
          <a:xfrm>
            <a:off x="3733800" y="6248400"/>
            <a:ext cx="4343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b="1" dirty="0">
                <a:solidFill>
                  <a:srgbClr val="002060"/>
                </a:solidFill>
              </a:rPr>
              <a:t>Death Valley, July 15, 1999</a:t>
            </a:r>
          </a:p>
        </p:txBody>
      </p:sp>
      <p:sp>
        <p:nvSpPr>
          <p:cNvPr id="2" name="TextBox 1"/>
          <p:cNvSpPr txBox="1"/>
          <p:nvPr/>
        </p:nvSpPr>
        <p:spPr>
          <a:xfrm>
            <a:off x="914400" y="152400"/>
            <a:ext cx="7010400" cy="584775"/>
          </a:xfrm>
          <a:prstGeom prst="rect">
            <a:avLst/>
          </a:prstGeom>
          <a:noFill/>
        </p:spPr>
        <p:txBody>
          <a:bodyPr wrap="square" rtlCol="0">
            <a:spAutoFit/>
          </a:bodyPr>
          <a:lstStyle/>
          <a:p>
            <a:r>
              <a:rPr lang="en-US" sz="3200" b="1" dirty="0" err="1" smtClean="0">
                <a:latin typeface="Arial" panose="020B0604020202020204" pitchFamily="34" charset="0"/>
                <a:cs typeface="Arial" panose="020B0604020202020204" pitchFamily="34" charset="0"/>
              </a:rPr>
              <a:t>Reg</a:t>
            </a:r>
            <a:r>
              <a:rPr lang="en-US" sz="3200" b="1" dirty="0" smtClean="0">
                <a:latin typeface="Arial" panose="020B0604020202020204" pitchFamily="34" charset="0"/>
                <a:cs typeface="Arial" panose="020B0604020202020204" pitchFamily="34" charset="0"/>
              </a:rPr>
              <a:t> desert, the most common type</a:t>
            </a:r>
            <a:endParaRPr lang="en-US" sz="3200" b="1" dirty="0">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52400" y="211305"/>
            <a:ext cx="12039600" cy="1143000"/>
          </a:xfrm>
        </p:spPr>
        <p:txBody>
          <a:bodyPr>
            <a:normAutofit fontScale="90000"/>
          </a:bodyPr>
          <a:lstStyle/>
          <a:p>
            <a:r>
              <a:rPr lang="en-US" altLang="en-US" dirty="0" err="1">
                <a:solidFill>
                  <a:srgbClr val="002060"/>
                </a:solidFill>
                <a:latin typeface="Tahoma" panose="020B0604030504040204" pitchFamily="34" charset="0"/>
              </a:rPr>
              <a:t>Reg</a:t>
            </a:r>
            <a:r>
              <a:rPr lang="en-US" altLang="en-US" dirty="0">
                <a:solidFill>
                  <a:srgbClr val="002060"/>
                </a:solidFill>
                <a:latin typeface="Tahoma" panose="020B0604030504040204" pitchFamily="34" charset="0"/>
              </a:rPr>
              <a:t> - desert “pavement” of pebbles and stones</a:t>
            </a:r>
            <a:br>
              <a:rPr lang="en-US" altLang="en-US" dirty="0">
                <a:solidFill>
                  <a:srgbClr val="002060"/>
                </a:solidFill>
                <a:latin typeface="Tahoma" panose="020B0604030504040204" pitchFamily="34" charset="0"/>
              </a:rPr>
            </a:br>
            <a:endParaRPr lang="en-US" altLang="en-US" dirty="0">
              <a:solidFill>
                <a:srgbClr val="002060"/>
              </a:solidFill>
            </a:endParaRPr>
          </a:p>
        </p:txBody>
      </p:sp>
      <p:sp>
        <p:nvSpPr>
          <p:cNvPr id="16387" name="Text Box 3"/>
          <p:cNvSpPr txBox="1">
            <a:spLocks noChangeArrowheads="1"/>
          </p:cNvSpPr>
          <p:nvPr/>
        </p:nvSpPr>
        <p:spPr bwMode="auto">
          <a:xfrm>
            <a:off x="152400" y="1031601"/>
            <a:ext cx="83058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buFont typeface="Arial" panose="020B0604020202020204" pitchFamily="34" charset="0"/>
              <a:buChar char="•"/>
            </a:pPr>
            <a:r>
              <a:rPr lang="en-US" altLang="en-US" sz="2800" dirty="0" smtClean="0">
                <a:latin typeface="Tahoma" panose="020B0604030504040204" pitchFamily="34" charset="0"/>
              </a:rPr>
              <a:t>all </a:t>
            </a:r>
            <a:r>
              <a:rPr lang="en-US" altLang="en-US" sz="2800" dirty="0">
                <a:latin typeface="Tahoma" panose="020B0604030504040204" pitchFamily="34" charset="0"/>
              </a:rPr>
              <a:t>small materials and sand removed by wind</a:t>
            </a:r>
          </a:p>
          <a:p>
            <a:pPr>
              <a:buFontTx/>
              <a:buChar char="•"/>
            </a:pPr>
            <a:r>
              <a:rPr lang="en-US" altLang="en-US" sz="2800" dirty="0">
                <a:latin typeface="Tahoma" panose="020B0604030504040204" pitchFamily="34" charset="0"/>
              </a:rPr>
              <a:t> may be very thin coating of stones</a:t>
            </a:r>
          </a:p>
        </p:txBody>
      </p:sp>
      <p:pic>
        <p:nvPicPr>
          <p:cNvPr id="16390" name="Picture 6" descr="C:\WINDOWS\Desktop\desert pavemen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00800" y="2919671"/>
            <a:ext cx="5286829" cy="3965122"/>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C:\WINDOWS\Desktop\Desert_pavement1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919671"/>
            <a:ext cx="6315929" cy="39383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7412" name="Picture 4" descr="C:\WINDOWS\Desktop\enge1225a.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143" y="-47171"/>
            <a:ext cx="4111625" cy="6477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11" name="Picture 3" descr="C:\WINDOWS\Desktop\gibber_plai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93481" y="1"/>
            <a:ext cx="8098519" cy="4791216"/>
          </a:xfrm>
          <a:prstGeom prst="rect">
            <a:avLst/>
          </a:prstGeom>
          <a:noFill/>
          <a:extLst>
            <a:ext uri="{909E8E84-426E-40DD-AFC4-6F175D3DCCD1}">
              <a14:hiddenFill xmlns:a14="http://schemas.microsoft.com/office/drawing/2010/main">
                <a:solidFill>
                  <a:srgbClr val="FFFFFF"/>
                </a:solidFill>
              </a14:hiddenFill>
            </a:ext>
          </a:extLst>
        </p:spPr>
      </p:pic>
      <p:sp>
        <p:nvSpPr>
          <p:cNvPr id="17413" name="Text Box 5"/>
          <p:cNvSpPr txBox="1">
            <a:spLocks noChangeArrowheads="1"/>
          </p:cNvSpPr>
          <p:nvPr/>
        </p:nvSpPr>
        <p:spPr bwMode="auto">
          <a:xfrm>
            <a:off x="6553200" y="4910208"/>
            <a:ext cx="3962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latin typeface="Arial" panose="020B0604020202020204" pitchFamily="34" charset="0"/>
                <a:cs typeface="Arial" panose="020B0604020202020204" pitchFamily="34" charset="0"/>
              </a:rPr>
              <a:t>A gibber plain in Australia</a:t>
            </a:r>
          </a:p>
        </p:txBody>
      </p:sp>
      <p:sp>
        <p:nvSpPr>
          <p:cNvPr id="17414" name="Text Box 6"/>
          <p:cNvSpPr txBox="1">
            <a:spLocks noChangeArrowheads="1"/>
          </p:cNvSpPr>
          <p:nvPr/>
        </p:nvSpPr>
        <p:spPr bwMode="auto">
          <a:xfrm>
            <a:off x="1905000" y="64008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a:latin typeface="Arial" panose="020B0604020202020204" pitchFamily="34" charset="0"/>
                <a:cs typeface="Arial" panose="020B0604020202020204" pitchFamily="34" charset="0"/>
              </a:rPr>
              <a:t>Desert pavement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4340" name="Picture 4" descr="C:\WINDOWS\Desktop\vegas flood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081666"/>
            <a:ext cx="8305800" cy="4805363"/>
          </a:xfrm>
          <a:prstGeom prst="rect">
            <a:avLst/>
          </a:prstGeom>
          <a:noFill/>
          <a:extLst>
            <a:ext uri="{909E8E84-426E-40DD-AFC4-6F175D3DCCD1}">
              <a14:hiddenFill xmlns:a14="http://schemas.microsoft.com/office/drawing/2010/main">
                <a:solidFill>
                  <a:srgbClr val="FFFFFF"/>
                </a:solidFill>
              </a14:hiddenFill>
            </a:ext>
          </a:extLst>
        </p:spPr>
      </p:pic>
      <p:sp>
        <p:nvSpPr>
          <p:cNvPr id="14342" name="Text Box 6"/>
          <p:cNvSpPr txBox="1">
            <a:spLocks noChangeArrowheads="1"/>
          </p:cNvSpPr>
          <p:nvPr/>
        </p:nvSpPr>
        <p:spPr bwMode="auto">
          <a:xfrm>
            <a:off x="3886200" y="5715000"/>
            <a:ext cx="434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1" dirty="0">
                <a:solidFill>
                  <a:srgbClr val="002060"/>
                </a:solidFill>
                <a:latin typeface="Arial" panose="020B0604020202020204" pitchFamily="34" charset="0"/>
                <a:cs typeface="Arial" panose="020B0604020202020204" pitchFamily="34" charset="0"/>
              </a:rPr>
              <a:t>Las Vegas Flash Flood</a:t>
            </a:r>
          </a:p>
        </p:txBody>
      </p:sp>
      <p:sp>
        <p:nvSpPr>
          <p:cNvPr id="2" name="TextBox 1"/>
          <p:cNvSpPr txBox="1"/>
          <p:nvPr/>
        </p:nvSpPr>
        <p:spPr>
          <a:xfrm>
            <a:off x="457200" y="304800"/>
            <a:ext cx="7162800" cy="1569660"/>
          </a:xfrm>
          <a:prstGeom prst="rect">
            <a:avLst/>
          </a:prstGeom>
          <a:noFill/>
        </p:spPr>
        <p:txBody>
          <a:bodyPr wrap="square" rtlCol="0">
            <a:spAutoFit/>
          </a:bodyPr>
          <a:lstStyle/>
          <a:p>
            <a:r>
              <a:rPr lang="en-US" sz="3200" dirty="0" smtClean="0">
                <a:latin typeface="Arial" panose="020B0604020202020204" pitchFamily="34" charset="0"/>
                <a:cs typeface="Arial" panose="020B0604020202020204" pitchFamily="34" charset="0"/>
              </a:rPr>
              <a:t>Surprisingly, the most active land forming force in arid lands is moving water.</a:t>
            </a:r>
            <a:endParaRPr lang="en-US" sz="32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l="9520"/>
          <a:stretch/>
        </p:blipFill>
        <p:spPr>
          <a:xfrm>
            <a:off x="8229600" y="0"/>
            <a:ext cx="3962401"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3"/>
          <p:cNvSpPr txBox="1">
            <a:spLocks noChangeArrowheads="1"/>
          </p:cNvSpPr>
          <p:nvPr/>
        </p:nvSpPr>
        <p:spPr bwMode="auto">
          <a:xfrm>
            <a:off x="0" y="-25400"/>
            <a:ext cx="56388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dirty="0">
                <a:solidFill>
                  <a:srgbClr val="002060"/>
                </a:solidFill>
                <a:latin typeface="Tahoma" panose="020B0604030504040204" pitchFamily="34" charset="0"/>
              </a:rPr>
              <a:t>Desert varnish - </a:t>
            </a:r>
            <a:r>
              <a:rPr lang="en-US" altLang="en-US" sz="3200" dirty="0">
                <a:latin typeface="Tahoma" panose="020B0604030504040204" pitchFamily="34" charset="0"/>
              </a:rPr>
              <a:t>oxidation of iron and manganese, useful for dating desert surfaces</a:t>
            </a:r>
            <a:endParaRPr lang="en-US" altLang="en-US" dirty="0">
              <a:latin typeface="Tahoma" panose="020B0604030504040204" pitchFamily="34" charset="0"/>
            </a:endParaRPr>
          </a:p>
          <a:p>
            <a:pPr>
              <a:buFontTx/>
              <a:buChar char="•"/>
            </a:pPr>
            <a:endParaRPr lang="en-US" altLang="en-US" dirty="0">
              <a:latin typeface="Tahoma" panose="020B0604030504040204" pitchFamily="34" charset="0"/>
            </a:endParaRPr>
          </a:p>
        </p:txBody>
      </p:sp>
      <p:pic>
        <p:nvPicPr>
          <p:cNvPr id="18441" name="Picture 9" descr="C:\WINDOWS\Desktop\petroglyph.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429851" y="3628"/>
            <a:ext cx="5762149" cy="68543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2428428" y="1812362"/>
            <a:ext cx="3967134" cy="5045638"/>
          </a:xfrm>
          <a:prstGeom prst="rect">
            <a:avLst/>
          </a:prstGeom>
        </p:spPr>
      </p:pic>
      <p:pic>
        <p:nvPicPr>
          <p:cNvPr id="18439" name="Picture 7" descr="C:\WINDOWS\Desktop\pariacliff.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56" y="1812362"/>
            <a:ext cx="3650343" cy="5121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0"/>
            <a:ext cx="9829800" cy="1143000"/>
          </a:xfrm>
        </p:spPr>
        <p:txBody>
          <a:bodyPr>
            <a:normAutofit/>
          </a:bodyPr>
          <a:lstStyle/>
          <a:p>
            <a:r>
              <a:rPr lang="en-US" altLang="en-US" dirty="0">
                <a:solidFill>
                  <a:srgbClr val="002060"/>
                </a:solidFill>
              </a:rPr>
              <a:t>DESERT FLUVIAL PROCESSES/LANDFORMS </a:t>
            </a:r>
          </a:p>
        </p:txBody>
      </p:sp>
      <p:sp>
        <p:nvSpPr>
          <p:cNvPr id="45059" name="Text Box 3"/>
          <p:cNvSpPr txBox="1">
            <a:spLocks noChangeArrowheads="1"/>
          </p:cNvSpPr>
          <p:nvPr/>
        </p:nvSpPr>
        <p:spPr bwMode="auto">
          <a:xfrm>
            <a:off x="457200" y="1143001"/>
            <a:ext cx="11430000" cy="56938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u="sng" dirty="0">
                <a:latin typeface="Tahoma" panose="020B0604030504040204" pitchFamily="34" charset="0"/>
              </a:rPr>
              <a:t>Fluvial Erosion</a:t>
            </a:r>
            <a:r>
              <a:rPr lang="en-US" altLang="en-US" sz="2800" dirty="0">
                <a:latin typeface="Tahoma" panose="020B0604030504040204" pitchFamily="34" charset="0"/>
              </a:rPr>
              <a:t> - rare, intense flash floods.</a:t>
            </a:r>
          </a:p>
          <a:p>
            <a:pPr>
              <a:buFontTx/>
              <a:buChar char="•"/>
            </a:pPr>
            <a:r>
              <a:rPr lang="en-US" altLang="en-US" sz="2800" dirty="0">
                <a:latin typeface="Tahoma" panose="020B0604030504040204" pitchFamily="34" charset="0"/>
              </a:rPr>
              <a:t> </a:t>
            </a:r>
            <a:r>
              <a:rPr lang="en-US" altLang="en-US" sz="2800" dirty="0">
                <a:solidFill>
                  <a:srgbClr val="002060"/>
                </a:solidFill>
                <a:latin typeface="Tahoma" panose="020B0604030504040204" pitchFamily="34" charset="0"/>
              </a:rPr>
              <a:t>steep slopes; steep-walled canyons; washes, </a:t>
            </a:r>
            <a:r>
              <a:rPr lang="en-US" altLang="en-US" sz="2800" dirty="0" err="1">
                <a:solidFill>
                  <a:srgbClr val="002060"/>
                </a:solidFill>
                <a:latin typeface="Tahoma" panose="020B0604030504040204" pitchFamily="34" charset="0"/>
              </a:rPr>
              <a:t>wadis</a:t>
            </a:r>
            <a:r>
              <a:rPr lang="en-US" altLang="en-US" sz="2800" dirty="0">
                <a:solidFill>
                  <a:srgbClr val="002060"/>
                </a:solidFill>
                <a:latin typeface="Tahoma" panose="020B0604030504040204" pitchFamily="34" charset="0"/>
              </a:rPr>
              <a:t>, arroyos, canyons.</a:t>
            </a:r>
          </a:p>
          <a:p>
            <a:pPr>
              <a:buFontTx/>
              <a:buChar char="•"/>
            </a:pPr>
            <a:r>
              <a:rPr lang="en-US" altLang="en-US" sz="2800" dirty="0">
                <a:solidFill>
                  <a:srgbClr val="002060"/>
                </a:solidFill>
                <a:latin typeface="Tahoma" panose="020B0604030504040204" pitchFamily="34" charset="0"/>
              </a:rPr>
              <a:t> fluvial systems decrease in discharge downstream</a:t>
            </a:r>
          </a:p>
          <a:p>
            <a:r>
              <a:rPr lang="en-US" altLang="en-US" sz="2800" u="sng" dirty="0">
                <a:latin typeface="Tahoma" panose="020B0604030504040204" pitchFamily="34" charset="0"/>
              </a:rPr>
              <a:t>Fluvial Transportation</a:t>
            </a:r>
            <a:r>
              <a:rPr lang="en-US" altLang="en-US" sz="2800" dirty="0">
                <a:latin typeface="Tahoma" panose="020B0604030504040204" pitchFamily="34" charset="0"/>
              </a:rPr>
              <a:t> - large amounts of rock and sand moved short distances.</a:t>
            </a:r>
            <a:endParaRPr lang="en-US" altLang="en-US" sz="2800" dirty="0">
              <a:solidFill>
                <a:schemeClr val="tx2"/>
              </a:solidFill>
              <a:latin typeface="Tahoma" panose="020B0604030504040204" pitchFamily="34" charset="0"/>
            </a:endParaRPr>
          </a:p>
          <a:p>
            <a:r>
              <a:rPr lang="en-US" altLang="en-US" sz="2800" u="sng" dirty="0">
                <a:latin typeface="Tahoma" panose="020B0604030504040204" pitchFamily="34" charset="0"/>
              </a:rPr>
              <a:t>Fluvial Deposition</a:t>
            </a:r>
            <a:r>
              <a:rPr lang="en-US" altLang="en-US" sz="2800" dirty="0">
                <a:latin typeface="Tahoma" panose="020B0604030504040204" pitchFamily="34" charset="0"/>
              </a:rPr>
              <a:t> – </a:t>
            </a:r>
            <a:r>
              <a:rPr lang="en-US" altLang="en-US" sz="2800" dirty="0">
                <a:solidFill>
                  <a:srgbClr val="002060"/>
                </a:solidFill>
                <a:latin typeface="Tahoma" panose="020B0604030504040204" pitchFamily="34" charset="0"/>
              </a:rPr>
              <a:t>where water slows on flat playas material is deposited and sorted by size.</a:t>
            </a:r>
          </a:p>
          <a:p>
            <a:pPr>
              <a:buFontTx/>
              <a:buChar char="•"/>
            </a:pPr>
            <a:r>
              <a:rPr lang="en-US" altLang="en-US" sz="2800" dirty="0">
                <a:solidFill>
                  <a:srgbClr val="002060"/>
                </a:solidFill>
                <a:latin typeface="Tahoma" panose="020B0604030504040204" pitchFamily="34" charset="0"/>
              </a:rPr>
              <a:t> alluvial fans</a:t>
            </a:r>
          </a:p>
          <a:p>
            <a:pPr>
              <a:buFontTx/>
              <a:buChar char="•"/>
            </a:pPr>
            <a:r>
              <a:rPr lang="en-US" altLang="en-US" sz="2800" dirty="0">
                <a:solidFill>
                  <a:srgbClr val="002060"/>
                </a:solidFill>
                <a:latin typeface="Tahoma" panose="020B0604030504040204" pitchFamily="34" charset="0"/>
              </a:rPr>
              <a:t> rock debris in piedmont region</a:t>
            </a:r>
          </a:p>
        </p:txBody>
      </p:sp>
      <p:sp>
        <p:nvSpPr>
          <p:cNvPr id="3" name="TextBox 2"/>
          <p:cNvSpPr txBox="1"/>
          <p:nvPr/>
        </p:nvSpPr>
        <p:spPr>
          <a:xfrm>
            <a:off x="6324600" y="5410200"/>
            <a:ext cx="5562600" cy="1200329"/>
          </a:xfrm>
          <a:prstGeom prst="rect">
            <a:avLst/>
          </a:prstGeom>
          <a:noFill/>
          <a:ln w="57150">
            <a:solidFill>
              <a:srgbClr val="FF0000"/>
            </a:solidFill>
          </a:ln>
        </p:spPr>
        <p:txBody>
          <a:bodyPr wrap="square" rtlCol="0">
            <a:spAutoFit/>
          </a:bodyPr>
          <a:lstStyle/>
          <a:p>
            <a:r>
              <a:rPr lang="en-US" dirty="0" smtClean="0">
                <a:latin typeface="Arial" panose="020B0604020202020204" pitchFamily="34" charset="0"/>
                <a:cs typeface="Arial" panose="020B0604020202020204" pitchFamily="34" charset="0"/>
              </a:rPr>
              <a:t>Gravity in action:  the heavier particles settle first, and down the line till the smallest (lightest) particles settle</a:t>
            </a:r>
            <a:r>
              <a:rPr lang="en-US" dirty="0" smtClean="0"/>
              <a:t>.</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7734"/>
            <a:ext cx="11887200" cy="1507067"/>
          </a:xfrm>
        </p:spPr>
        <p:txBody>
          <a:bodyPr/>
          <a:lstStyle/>
          <a:p>
            <a:r>
              <a:rPr lang="en-US" dirty="0" smtClean="0"/>
              <a:t>The process of erosion/deposition</a:t>
            </a:r>
            <a:endParaRPr lang="en-US" dirty="0"/>
          </a:p>
        </p:txBody>
      </p:sp>
      <p:sp>
        <p:nvSpPr>
          <p:cNvPr id="3" name="Content Placeholder 2"/>
          <p:cNvSpPr>
            <a:spLocks noGrp="1"/>
          </p:cNvSpPr>
          <p:nvPr>
            <p:ph idx="1"/>
          </p:nvPr>
        </p:nvSpPr>
        <p:spPr>
          <a:xfrm>
            <a:off x="228600" y="1219200"/>
            <a:ext cx="11734800" cy="5562600"/>
          </a:xfrm>
        </p:spPr>
        <p:txBody>
          <a:bodyPr anchor="t">
            <a:normAutofit lnSpcReduction="10000"/>
          </a:bodyPr>
          <a:lstStyle/>
          <a:p>
            <a:pPr marL="457200" indent="-457200">
              <a:buFont typeface="+mj-lt"/>
              <a:buAutoNum type="arabicPeriod"/>
            </a:pPr>
            <a:r>
              <a:rPr lang="en-US" sz="2800" b="1" dirty="0" smtClean="0">
                <a:solidFill>
                  <a:srgbClr val="FF0000"/>
                </a:solidFill>
              </a:rPr>
              <a:t>Weathering</a:t>
            </a:r>
            <a:r>
              <a:rPr lang="en-US" sz="2800" dirty="0" smtClean="0">
                <a:solidFill>
                  <a:srgbClr val="FF0000"/>
                </a:solidFill>
              </a:rPr>
              <a:t> </a:t>
            </a:r>
            <a:r>
              <a:rPr lang="en-US" sz="2800" dirty="0" smtClean="0">
                <a:solidFill>
                  <a:srgbClr val="002060"/>
                </a:solidFill>
              </a:rPr>
              <a:t>– chemical or mechanical effect on rock that weakens it or breaks it into smaller pieces.</a:t>
            </a:r>
            <a:endParaRPr lang="en-US" sz="2800" dirty="0">
              <a:solidFill>
                <a:srgbClr val="002060"/>
              </a:solidFill>
            </a:endParaRPr>
          </a:p>
          <a:p>
            <a:pPr marL="457200" indent="-457200">
              <a:buFont typeface="+mj-lt"/>
              <a:buAutoNum type="arabicPeriod"/>
            </a:pPr>
            <a:r>
              <a:rPr lang="en-US" sz="2800" b="1" dirty="0" smtClean="0">
                <a:solidFill>
                  <a:srgbClr val="FF0000"/>
                </a:solidFill>
              </a:rPr>
              <a:t>Erosion</a:t>
            </a:r>
            <a:r>
              <a:rPr lang="en-US" sz="2800" dirty="0" smtClean="0"/>
              <a:t> </a:t>
            </a:r>
            <a:r>
              <a:rPr lang="en-US" sz="2800" dirty="0" smtClean="0">
                <a:solidFill>
                  <a:srgbClr val="002060"/>
                </a:solidFill>
              </a:rPr>
              <a:t>– weathered earth material is moved because the force of moving air, moving water, or gravity is strong enough to move the material (overcome inertia)</a:t>
            </a:r>
          </a:p>
          <a:p>
            <a:pPr marL="457200" indent="-457200">
              <a:buFont typeface="+mj-lt"/>
              <a:buAutoNum type="arabicPeriod"/>
            </a:pPr>
            <a:r>
              <a:rPr lang="en-US" sz="2800" b="1" dirty="0" smtClean="0">
                <a:solidFill>
                  <a:srgbClr val="FF0000"/>
                </a:solidFill>
              </a:rPr>
              <a:t>Deposition</a:t>
            </a:r>
            <a:r>
              <a:rPr lang="en-US" sz="2800" dirty="0" smtClean="0"/>
              <a:t> </a:t>
            </a:r>
            <a:r>
              <a:rPr lang="en-US" sz="2800" dirty="0" smtClean="0">
                <a:solidFill>
                  <a:srgbClr val="002060"/>
                </a:solidFill>
              </a:rPr>
              <a:t>– occurs when the moving force weakens – particularly the wind or water slow down (losing power) and the force of gravity is strong enough to cause the particles in suspension to settle to the kind surface, The heavier particles settle first.</a:t>
            </a:r>
          </a:p>
          <a:p>
            <a:pPr marL="457200" indent="-457200">
              <a:buFont typeface="+mj-lt"/>
              <a:buAutoNum type="arabicPeriod"/>
            </a:pPr>
            <a:r>
              <a:rPr lang="en-US" sz="3200" b="1" dirty="0" smtClean="0">
                <a:solidFill>
                  <a:srgbClr val="002060"/>
                </a:solidFill>
              </a:rPr>
              <a:t>If there is erosion in one place, there will be deposition somewhere else.</a:t>
            </a:r>
            <a:endParaRPr lang="en-US" sz="3200" b="1" dirty="0">
              <a:solidFill>
                <a:srgbClr val="002060"/>
              </a:solidFill>
            </a:endParaRPr>
          </a:p>
        </p:txBody>
      </p:sp>
    </p:spTree>
    <p:extLst>
      <p:ext uri="{BB962C8B-B14F-4D97-AF65-F5344CB8AC3E}">
        <p14:creationId xmlns:p14="http://schemas.microsoft.com/office/powerpoint/2010/main" val="25869935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77777"/>
        </a:solidFill>
        <a:effectLst/>
      </p:bgPr>
    </p:bg>
    <p:spTree>
      <p:nvGrpSpPr>
        <p:cNvPr id="1" name=""/>
        <p:cNvGrpSpPr/>
        <p:nvPr/>
      </p:nvGrpSpPr>
      <p:grpSpPr>
        <a:xfrm>
          <a:off x="0" y="0"/>
          <a:ext cx="0" cy="0"/>
          <a:chOff x="0" y="0"/>
          <a:chExt cx="0" cy="0"/>
        </a:xfrm>
      </p:grpSpPr>
      <p:pic>
        <p:nvPicPr>
          <p:cNvPr id="52228" name="Picture 4" descr="C:\WINDOWS\Desktop\Virg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8686800" cy="5781675"/>
          </a:xfrm>
          <a:prstGeom prst="rect">
            <a:avLst/>
          </a:prstGeom>
          <a:noFill/>
          <a:ln w="158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52227" name="Text Box 3"/>
          <p:cNvSpPr txBox="1">
            <a:spLocks noChangeArrowheads="1"/>
          </p:cNvSpPr>
          <p:nvPr/>
        </p:nvSpPr>
        <p:spPr bwMode="auto">
          <a:xfrm>
            <a:off x="3124200" y="3276600"/>
            <a:ext cx="1676400" cy="46672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dirty="0">
                <a:latin typeface="Tahoma" panose="020B0604030504040204" pitchFamily="34" charset="0"/>
              </a:rPr>
              <a:t>Virga</a:t>
            </a:r>
          </a:p>
        </p:txBody>
      </p:sp>
      <p:sp>
        <p:nvSpPr>
          <p:cNvPr id="2" name="Rectangle 1"/>
          <p:cNvSpPr/>
          <p:nvPr/>
        </p:nvSpPr>
        <p:spPr>
          <a:xfrm>
            <a:off x="8686800" y="21770"/>
            <a:ext cx="3505200" cy="6124754"/>
          </a:xfrm>
          <a:prstGeom prst="rect">
            <a:avLst/>
          </a:prstGeom>
        </p:spPr>
        <p:txBody>
          <a:bodyPr wrap="square">
            <a:spAutoFit/>
          </a:bodyPr>
          <a:lstStyle/>
          <a:p>
            <a:r>
              <a:rPr lang="en-US" sz="2800" dirty="0" smtClean="0">
                <a:latin typeface="Arial" panose="020B0604020202020204" pitchFamily="34" charset="0"/>
                <a:cs typeface="Arial" panose="020B0604020202020204" pitchFamily="34" charset="0"/>
              </a:rPr>
              <a:t>In meteorology, a virga is an observable streak or shaft of precipitation falling from a cloud that evaporates or sublimates before reaching the ground. A shaft of precipitation that doesn't evaporate before reaching the ground is a precipitation shaft.</a:t>
            </a:r>
            <a:endParaRPr lang="en-US" sz="2800" dirty="0">
              <a:latin typeface="Arial" panose="020B0604020202020204" pitchFamily="34" charset="0"/>
              <a:cs typeface="Arial" panose="020B0604020202020204" pitchFamily="34" charset="0"/>
            </a:endParaRPr>
          </a:p>
        </p:txBody>
      </p:sp>
      <p:sp>
        <p:nvSpPr>
          <p:cNvPr id="3" name="TextBox 2"/>
          <p:cNvSpPr txBox="1"/>
          <p:nvPr/>
        </p:nvSpPr>
        <p:spPr>
          <a:xfrm>
            <a:off x="304800" y="6146524"/>
            <a:ext cx="8382000" cy="584775"/>
          </a:xfrm>
          <a:prstGeom prst="rect">
            <a:avLst/>
          </a:prstGeom>
          <a:noFill/>
        </p:spPr>
        <p:txBody>
          <a:bodyPr wrap="square" rtlCol="0">
            <a:spAutoFit/>
          </a:bodyPr>
          <a:lstStyle/>
          <a:p>
            <a:r>
              <a:rPr lang="en-US" sz="3200" b="1" dirty="0" smtClean="0">
                <a:solidFill>
                  <a:srgbClr val="FF0000"/>
                </a:solidFill>
                <a:latin typeface="Arial" panose="020B0604020202020204" pitchFamily="34" charset="0"/>
                <a:cs typeface="Arial" panose="020B0604020202020204" pitchFamily="34" charset="0"/>
              </a:rPr>
              <a:t>Hot dry air can absorb a lot of water</a:t>
            </a:r>
            <a:endParaRPr lang="en-US" sz="3200" b="1" dirty="0">
              <a:solidFill>
                <a:srgbClr val="FF0000"/>
              </a:solidFill>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050" descr="C:\WINDOWS\Desktop\arroyo.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400" y="-57149"/>
            <a:ext cx="8305800" cy="6229350"/>
          </a:xfrm>
          <a:prstGeom prst="rect">
            <a:avLst/>
          </a:prstGeom>
          <a:noFill/>
          <a:extLst>
            <a:ext uri="{909E8E84-426E-40DD-AFC4-6F175D3DCCD1}">
              <a14:hiddenFill xmlns:a14="http://schemas.microsoft.com/office/drawing/2010/main">
                <a:solidFill>
                  <a:srgbClr val="FFFFFF"/>
                </a:solidFill>
              </a14:hiddenFill>
            </a:ext>
          </a:extLst>
        </p:spPr>
      </p:pic>
      <p:sp>
        <p:nvSpPr>
          <p:cNvPr id="46083" name="Text Box 2051"/>
          <p:cNvSpPr txBox="1">
            <a:spLocks noChangeArrowheads="1"/>
          </p:cNvSpPr>
          <p:nvPr/>
        </p:nvSpPr>
        <p:spPr bwMode="auto">
          <a:xfrm>
            <a:off x="1066800" y="6172201"/>
            <a:ext cx="5562600" cy="46672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dirty="0" smtClean="0">
                <a:solidFill>
                  <a:srgbClr val="FF0000"/>
                </a:solidFill>
                <a:latin typeface="Tahoma" panose="020B0604030504040204" pitchFamily="34" charset="0"/>
              </a:rPr>
              <a:t>Arroyo</a:t>
            </a:r>
            <a:r>
              <a:rPr lang="en-US" altLang="en-US" dirty="0" smtClean="0">
                <a:latin typeface="Tahoma" panose="020B0604030504040204" pitchFamily="34" charset="0"/>
              </a:rPr>
              <a:t> called a </a:t>
            </a:r>
            <a:r>
              <a:rPr lang="en-US" altLang="en-US" dirty="0" err="1" smtClean="0">
                <a:solidFill>
                  <a:srgbClr val="FF0000"/>
                </a:solidFill>
                <a:latin typeface="Tahoma" panose="020B0604030504040204" pitchFamily="34" charset="0"/>
              </a:rPr>
              <a:t>wadi</a:t>
            </a:r>
            <a:r>
              <a:rPr lang="en-US" altLang="en-US" dirty="0" smtClean="0">
                <a:latin typeface="Tahoma" panose="020B0604030504040204" pitchFamily="34" charset="0"/>
              </a:rPr>
              <a:t> in the Middle East</a:t>
            </a:r>
            <a:endParaRPr lang="en-US" altLang="en-US" dirty="0">
              <a:latin typeface="Tahoma" panose="020B0604030504040204" pitchFamily="34" charset="0"/>
            </a:endParaRPr>
          </a:p>
        </p:txBody>
      </p:sp>
      <p:sp>
        <p:nvSpPr>
          <p:cNvPr id="2" name="Rectangle 1"/>
          <p:cNvSpPr/>
          <p:nvPr/>
        </p:nvSpPr>
        <p:spPr>
          <a:xfrm>
            <a:off x="8280400" y="-57150"/>
            <a:ext cx="3911600" cy="6494085"/>
          </a:xfrm>
          <a:prstGeom prst="rect">
            <a:avLst/>
          </a:prstGeom>
        </p:spPr>
        <p:txBody>
          <a:bodyPr wrap="square">
            <a:spAutoFit/>
          </a:bodyPr>
          <a:lstStyle/>
          <a:p>
            <a:r>
              <a:rPr lang="en-US" sz="3200" dirty="0" smtClean="0">
                <a:latin typeface="Arial" panose="020B0604020202020204" pitchFamily="34" charset="0"/>
                <a:cs typeface="Arial" panose="020B0604020202020204" pitchFamily="34" charset="0"/>
              </a:rPr>
              <a:t>An </a:t>
            </a:r>
            <a:r>
              <a:rPr lang="en-US" sz="3200" b="1" dirty="0" smtClean="0">
                <a:solidFill>
                  <a:srgbClr val="FF0000"/>
                </a:solidFill>
                <a:latin typeface="Arial" panose="020B0604020202020204" pitchFamily="34" charset="0"/>
                <a:cs typeface="Arial" panose="020B0604020202020204" pitchFamily="34" charset="0"/>
              </a:rPr>
              <a:t>arroyo</a:t>
            </a:r>
            <a:r>
              <a:rPr lang="en-US" sz="3200" dirty="0" smtClean="0">
                <a:solidFill>
                  <a:srgbClr val="FF0000"/>
                </a:solidFill>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a:t>
            </a:r>
            <a:r>
              <a:rPr lang="en-US" sz="3200" dirty="0" err="1" smtClean="0">
                <a:latin typeface="Arial" panose="020B0604020202020204" pitchFamily="34" charset="0"/>
                <a:cs typeface="Arial" panose="020B0604020202020204" pitchFamily="34" charset="0"/>
              </a:rPr>
              <a:t>əˈrɔɪoʊ</a:t>
            </a:r>
            <a:r>
              <a:rPr lang="en-US" sz="3200" dirty="0" smtClean="0">
                <a:latin typeface="Arial" panose="020B0604020202020204" pitchFamily="34" charset="0"/>
                <a:cs typeface="Arial" panose="020B0604020202020204" pitchFamily="34" charset="0"/>
              </a:rPr>
              <a:t>/; Spanish: [</a:t>
            </a:r>
            <a:r>
              <a:rPr lang="en-US" sz="3200" dirty="0" err="1" smtClean="0">
                <a:latin typeface="Arial" panose="020B0604020202020204" pitchFamily="34" charset="0"/>
                <a:cs typeface="Arial" panose="020B0604020202020204" pitchFamily="34" charset="0"/>
              </a:rPr>
              <a:t>aˈroʝo</a:t>
            </a:r>
            <a:r>
              <a:rPr lang="en-US" sz="3200" dirty="0" smtClean="0">
                <a:latin typeface="Arial" panose="020B0604020202020204" pitchFamily="34" charset="0"/>
                <a:cs typeface="Arial" panose="020B0604020202020204" pitchFamily="34" charset="0"/>
              </a:rPr>
              <a:t>], "brook"), also called </a:t>
            </a:r>
            <a:r>
              <a:rPr lang="en-US" sz="3200" dirty="0" smtClean="0">
                <a:solidFill>
                  <a:srgbClr val="FF0000"/>
                </a:solidFill>
                <a:latin typeface="Arial" panose="020B0604020202020204" pitchFamily="34" charset="0"/>
                <a:cs typeface="Arial" panose="020B0604020202020204" pitchFamily="34" charset="0"/>
              </a:rPr>
              <a:t>a wash</a:t>
            </a:r>
            <a:r>
              <a:rPr lang="en-US" sz="3200" dirty="0" smtClean="0">
                <a:latin typeface="Arial" panose="020B0604020202020204" pitchFamily="34" charset="0"/>
                <a:cs typeface="Arial" panose="020B0604020202020204" pitchFamily="34" charset="0"/>
              </a:rPr>
              <a:t>, is a dry creek, stream bed or gulch that temporarily or seasonally fills and flows after sufficient rain. Flash floods are common in arroyos following thunderstorms.</a:t>
            </a:r>
            <a:endParaRPr lang="en-US" sz="3200"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WINDOWS\Desktop\antelop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65423" y="1360714"/>
            <a:ext cx="2836863" cy="411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7" descr="C:\WINDOWS\Desktop\delicate arch.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14514"/>
            <a:ext cx="4597400" cy="6896100"/>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title"/>
          </p:nvPr>
        </p:nvSpPr>
        <p:spPr>
          <a:xfrm>
            <a:off x="7837715" y="609600"/>
            <a:ext cx="3962400" cy="1143000"/>
          </a:xfrm>
          <a:solidFill>
            <a:srgbClr val="C0C0C0"/>
          </a:solidFill>
          <a:ln>
            <a:solidFill>
              <a:schemeClr val="tx1"/>
            </a:solidFill>
            <a:miter lim="800000"/>
            <a:headEnd/>
            <a:tailEnd/>
          </a:ln>
        </p:spPr>
        <p:txBody>
          <a:bodyPr>
            <a:normAutofit fontScale="90000"/>
          </a:bodyPr>
          <a:lstStyle/>
          <a:p>
            <a:r>
              <a:rPr lang="en-US" altLang="en-US" dirty="0">
                <a:solidFill>
                  <a:schemeClr val="bg2"/>
                </a:solidFill>
              </a:rPr>
              <a:t>Arid Landforms</a:t>
            </a:r>
            <a:endParaRPr lang="en-US" altLang="en-US" dirty="0"/>
          </a:p>
        </p:txBody>
      </p:sp>
      <p:pic>
        <p:nvPicPr>
          <p:cNvPr id="2053" name="Picture 5" descr="C:\WINDOWS\Desktop\dunes4.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80515" y="3691844"/>
            <a:ext cx="4876800" cy="3148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pic>
        <p:nvPicPr>
          <p:cNvPr id="47108" name="Picture 4" descr="C:\WINDOWS\Desktop\zion-narrows-0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6286"/>
            <a:ext cx="4822825" cy="6915150"/>
          </a:xfrm>
          <a:prstGeom prst="rect">
            <a:avLst/>
          </a:prstGeom>
          <a:noFill/>
          <a:extLst>
            <a:ext uri="{909E8E84-426E-40DD-AFC4-6F175D3DCCD1}">
              <a14:hiddenFill xmlns:a14="http://schemas.microsoft.com/office/drawing/2010/main">
                <a:solidFill>
                  <a:srgbClr val="FFFFFF"/>
                </a:solidFill>
              </a14:hiddenFill>
            </a:ext>
          </a:extLst>
        </p:spPr>
      </p:pic>
      <p:sp>
        <p:nvSpPr>
          <p:cNvPr id="47107" name="Text Box 3"/>
          <p:cNvSpPr txBox="1">
            <a:spLocks noChangeArrowheads="1"/>
          </p:cNvSpPr>
          <p:nvPr/>
        </p:nvSpPr>
        <p:spPr bwMode="auto">
          <a:xfrm>
            <a:off x="3146425" y="5403850"/>
            <a:ext cx="1676400" cy="15621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dirty="0">
                <a:latin typeface="Tahoma" panose="020B0604030504040204" pitchFamily="34" charset="0"/>
              </a:rPr>
              <a:t>The Narrows, Zion N.P., Utah</a:t>
            </a:r>
          </a:p>
        </p:txBody>
      </p:sp>
      <p:pic>
        <p:nvPicPr>
          <p:cNvPr id="2" name="Picture 1"/>
          <p:cNvPicPr>
            <a:picLocks noChangeAspect="1"/>
          </p:cNvPicPr>
          <p:nvPr/>
        </p:nvPicPr>
        <p:blipFill>
          <a:blip r:embed="rId3"/>
          <a:stretch>
            <a:fillRect/>
          </a:stretch>
        </p:blipFill>
        <p:spPr>
          <a:xfrm>
            <a:off x="7467601" y="36286"/>
            <a:ext cx="4724400" cy="6839996"/>
          </a:xfrm>
          <a:prstGeom prst="rect">
            <a:avLst/>
          </a:prstGeom>
        </p:spPr>
      </p:pic>
      <p:pic>
        <p:nvPicPr>
          <p:cNvPr id="3" name="Picture 2"/>
          <p:cNvPicPr>
            <a:picLocks noChangeAspect="1"/>
          </p:cNvPicPr>
          <p:nvPr/>
        </p:nvPicPr>
        <p:blipFill>
          <a:blip r:embed="rId4"/>
          <a:stretch>
            <a:fillRect/>
          </a:stretch>
        </p:blipFill>
        <p:spPr>
          <a:xfrm>
            <a:off x="7467601" y="5960023"/>
            <a:ext cx="1688738" cy="100592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90714" y="152400"/>
            <a:ext cx="9906000" cy="1143000"/>
          </a:xfrm>
        </p:spPr>
        <p:txBody>
          <a:bodyPr>
            <a:normAutofit/>
          </a:bodyPr>
          <a:lstStyle/>
          <a:p>
            <a:r>
              <a:rPr lang="en-US" altLang="en-US" dirty="0">
                <a:solidFill>
                  <a:schemeClr val="tx1"/>
                </a:solidFill>
              </a:rPr>
              <a:t>AEOLIAN (WIND) PROCESSES/LANDFORMS </a:t>
            </a:r>
          </a:p>
        </p:txBody>
      </p:sp>
      <p:sp>
        <p:nvSpPr>
          <p:cNvPr id="7173" name="Text Box 5"/>
          <p:cNvSpPr txBox="1">
            <a:spLocks noChangeArrowheads="1"/>
          </p:cNvSpPr>
          <p:nvPr/>
        </p:nvSpPr>
        <p:spPr bwMode="auto">
          <a:xfrm>
            <a:off x="304800" y="1143000"/>
            <a:ext cx="11049000" cy="48320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u="sng" dirty="0">
                <a:latin typeface="Tahoma" panose="020B0604030504040204" pitchFamily="34" charset="0"/>
              </a:rPr>
              <a:t>Aeolian Erosion</a:t>
            </a:r>
            <a:r>
              <a:rPr lang="en-US" altLang="en-US" sz="2800" dirty="0">
                <a:latin typeface="Tahoma" panose="020B0604030504040204" pitchFamily="34" charset="0"/>
              </a:rPr>
              <a:t> - much less effective than fluvial</a:t>
            </a:r>
          </a:p>
          <a:p>
            <a:pPr>
              <a:buFontTx/>
              <a:buChar char="•"/>
            </a:pPr>
            <a:r>
              <a:rPr lang="en-US" altLang="en-US" sz="2800" dirty="0">
                <a:solidFill>
                  <a:schemeClr val="tx2"/>
                </a:solidFill>
                <a:latin typeface="Tahoma" panose="020B0604030504040204" pitchFamily="34" charset="0"/>
              </a:rPr>
              <a:t> </a:t>
            </a:r>
            <a:r>
              <a:rPr lang="en-US" altLang="en-US" sz="2800" dirty="0">
                <a:solidFill>
                  <a:schemeClr val="bg1"/>
                </a:solidFill>
                <a:latin typeface="Tahoma" panose="020B0604030504040204" pitchFamily="34" charset="0"/>
              </a:rPr>
              <a:t>deflation - the movement of small particles</a:t>
            </a:r>
          </a:p>
          <a:p>
            <a:pPr>
              <a:buFontTx/>
              <a:buChar char="•"/>
            </a:pPr>
            <a:r>
              <a:rPr lang="en-US" altLang="en-US" sz="2800" dirty="0">
                <a:solidFill>
                  <a:schemeClr val="bg1"/>
                </a:solidFill>
                <a:latin typeface="Tahoma" panose="020B0604030504040204" pitchFamily="34" charset="0"/>
              </a:rPr>
              <a:t> abrasion - polishes and etches exposed surfaces</a:t>
            </a:r>
          </a:p>
          <a:p>
            <a:r>
              <a:rPr lang="en-US" altLang="en-US" sz="2800" u="sng" dirty="0">
                <a:latin typeface="Tahoma" panose="020B0604030504040204" pitchFamily="34" charset="0"/>
              </a:rPr>
              <a:t>Aeolian Transportation</a:t>
            </a:r>
            <a:r>
              <a:rPr lang="en-US" altLang="en-US" sz="2800" dirty="0">
                <a:latin typeface="Tahoma" panose="020B0604030504040204" pitchFamily="34" charset="0"/>
              </a:rPr>
              <a:t> - moves nothing bigger than sand</a:t>
            </a:r>
          </a:p>
          <a:p>
            <a:pPr>
              <a:buFontTx/>
              <a:buChar char="•"/>
            </a:pPr>
            <a:r>
              <a:rPr lang="en-US" altLang="en-US" sz="2800" dirty="0">
                <a:solidFill>
                  <a:schemeClr val="tx2"/>
                </a:solidFill>
                <a:latin typeface="Tahoma" panose="020B0604030504040204" pitchFamily="34" charset="0"/>
              </a:rPr>
              <a:t> </a:t>
            </a:r>
            <a:r>
              <a:rPr lang="en-US" altLang="en-US" sz="2800" dirty="0">
                <a:solidFill>
                  <a:schemeClr val="bg1"/>
                </a:solidFill>
                <a:latin typeface="Tahoma" panose="020B0604030504040204" pitchFamily="34" charset="0"/>
              </a:rPr>
              <a:t>dust storms - can extend thousands of feet up</a:t>
            </a:r>
          </a:p>
          <a:p>
            <a:pPr>
              <a:buFontTx/>
              <a:buChar char="•"/>
            </a:pPr>
            <a:r>
              <a:rPr lang="en-US" altLang="en-US" sz="2800" dirty="0">
                <a:solidFill>
                  <a:schemeClr val="bg1"/>
                </a:solidFill>
                <a:latin typeface="Tahoma" panose="020B0604030504040204" pitchFamily="34" charset="0"/>
              </a:rPr>
              <a:t> sand storms - only very near the surface</a:t>
            </a:r>
          </a:p>
          <a:p>
            <a:r>
              <a:rPr lang="en-US" altLang="en-US" sz="2800" u="sng" dirty="0">
                <a:latin typeface="Tahoma" panose="020B0604030504040204" pitchFamily="34" charset="0"/>
              </a:rPr>
              <a:t>Aeolian Deposition</a:t>
            </a:r>
            <a:r>
              <a:rPr lang="en-US" altLang="en-US" sz="2800" dirty="0">
                <a:latin typeface="Tahoma" panose="020B0604030504040204" pitchFamily="34" charset="0"/>
              </a:rPr>
              <a:t> - dunes form and shift where winds and terrain combine to slow the winds or block the movement of dunes.</a:t>
            </a:r>
            <a:r>
              <a:rPr lang="en-US" altLang="en-US" sz="2800" dirty="0">
                <a:solidFill>
                  <a:schemeClr val="tx2"/>
                </a:solidFill>
                <a:latin typeface="Tahoma" panose="020B0604030504040204" pitchFamily="34" charset="0"/>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WINDOWS\Desktop\mushroom rock.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descr="C:\WINDOWS\Desktop\dust sto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77341" y="-14514"/>
            <a:ext cx="6214659" cy="3976914"/>
          </a:xfrm>
          <a:prstGeom prst="rect">
            <a:avLst/>
          </a:prstGeom>
          <a:noFill/>
          <a:extLst>
            <a:ext uri="{909E8E84-426E-40DD-AFC4-6F175D3DCCD1}">
              <a14:hiddenFill xmlns:a14="http://schemas.microsoft.com/office/drawing/2010/main">
                <a:solidFill>
                  <a:srgbClr val="FFFFFF"/>
                </a:solidFill>
              </a14:hiddenFill>
            </a:ext>
          </a:extLst>
        </p:spPr>
      </p:pic>
      <p:sp>
        <p:nvSpPr>
          <p:cNvPr id="24579" name="Text Box 1027"/>
          <p:cNvSpPr txBox="1">
            <a:spLocks noChangeArrowheads="1"/>
          </p:cNvSpPr>
          <p:nvPr/>
        </p:nvSpPr>
        <p:spPr bwMode="auto">
          <a:xfrm>
            <a:off x="5638800" y="3505200"/>
            <a:ext cx="5029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Dust Storm, Senegal</a:t>
            </a:r>
          </a:p>
        </p:txBody>
      </p:sp>
      <p:pic>
        <p:nvPicPr>
          <p:cNvPr id="24580" name="Picture 1028" descr="C:\WINDOWS\Desktop\san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029" y="2842925"/>
            <a:ext cx="6006370" cy="4029590"/>
          </a:xfrm>
          <a:prstGeom prst="rect">
            <a:avLst/>
          </a:prstGeom>
          <a:noFill/>
          <a:extLst>
            <a:ext uri="{909E8E84-426E-40DD-AFC4-6F175D3DCCD1}">
              <a14:hiddenFill xmlns:a14="http://schemas.microsoft.com/office/drawing/2010/main">
                <a:solidFill>
                  <a:srgbClr val="FFFFFF"/>
                </a:solidFill>
              </a14:hiddenFill>
            </a:ext>
          </a:extLst>
        </p:spPr>
      </p:pic>
      <p:sp>
        <p:nvSpPr>
          <p:cNvPr id="24581" name="Text Box 1029"/>
          <p:cNvSpPr txBox="1">
            <a:spLocks noChangeArrowheads="1"/>
          </p:cNvSpPr>
          <p:nvPr/>
        </p:nvSpPr>
        <p:spPr bwMode="auto">
          <a:xfrm>
            <a:off x="1524000" y="6400800"/>
            <a:ext cx="5029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Sand Storm</a:t>
            </a:r>
          </a:p>
        </p:txBody>
      </p:sp>
      <p:sp>
        <p:nvSpPr>
          <p:cNvPr id="2" name="TextBox 1"/>
          <p:cNvSpPr txBox="1"/>
          <p:nvPr/>
        </p:nvSpPr>
        <p:spPr>
          <a:xfrm>
            <a:off x="381000" y="381000"/>
            <a:ext cx="5257800" cy="1569660"/>
          </a:xfrm>
          <a:prstGeom prst="rect">
            <a:avLst/>
          </a:prstGeom>
          <a:noFill/>
        </p:spPr>
        <p:txBody>
          <a:bodyPr wrap="square" rtlCol="0">
            <a:spAutoFit/>
          </a:bodyPr>
          <a:lstStyle/>
          <a:p>
            <a:r>
              <a:rPr lang="en-US" sz="3200" b="1" dirty="0" smtClean="0">
                <a:latin typeface="Tahoma" panose="020B0604030504040204" pitchFamily="34" charset="0"/>
                <a:ea typeface="Tahoma" panose="020B0604030504040204" pitchFamily="34" charset="0"/>
                <a:cs typeface="Tahoma" panose="020B0604030504040204" pitchFamily="34" charset="0"/>
              </a:rPr>
              <a:t>You don’t want to be caught in either one of these storms.</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0"/>
            <a:ext cx="9906000" cy="1143000"/>
          </a:xfrm>
        </p:spPr>
        <p:txBody>
          <a:bodyPr>
            <a:normAutofit/>
          </a:bodyPr>
          <a:lstStyle/>
          <a:p>
            <a:r>
              <a:rPr lang="en-US" altLang="en-US" b="1" dirty="0">
                <a:solidFill>
                  <a:schemeClr val="tx1"/>
                </a:solidFill>
                <a:effectLst>
                  <a:outerShdw blurRad="38100" dist="38100" dir="2700000" algn="tl">
                    <a:srgbClr val="000000">
                      <a:alpha val="43137"/>
                    </a:srgbClr>
                  </a:outerShdw>
                </a:effectLst>
              </a:rPr>
              <a:t>AEOLIAN (WIND) PROCESSES/LANDFORMS </a:t>
            </a:r>
          </a:p>
        </p:txBody>
      </p:sp>
      <p:pic>
        <p:nvPicPr>
          <p:cNvPr id="21507" name="Picture 3" descr="D:\Lecture Resources\Text Figures\Chapter 18\FG18_19.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48000" y="838200"/>
            <a:ext cx="9144000" cy="219551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WINDOWS\Desktop\img018.gif"/>
          <p:cNvPicPr>
            <a:picLocks noChangeAspect="1" noChangeArrowheads="1"/>
          </p:cNvPicPr>
          <p:nvPr/>
        </p:nvPicPr>
        <p:blipFill>
          <a:blip r:embed="rId3" cstate="print">
            <a:extLst>
              <a:ext uri="{28A0092B-C50C-407E-A947-70E740481C1C}">
                <a14:useLocalDpi xmlns:a14="http://schemas.microsoft.com/office/drawing/2010/main"/>
              </a:ext>
            </a:extLst>
          </a:blip>
          <a:srcRect b="47879"/>
          <a:stretch>
            <a:fillRect/>
          </a:stretch>
        </p:blipFill>
        <p:spPr bwMode="auto">
          <a:xfrm>
            <a:off x="930349" y="3033713"/>
            <a:ext cx="9783060" cy="38242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0" y="304800"/>
            <a:ext cx="3810000" cy="1143000"/>
          </a:xfrm>
        </p:spPr>
        <p:txBody>
          <a:bodyPr>
            <a:normAutofit fontScale="90000"/>
          </a:bodyPr>
          <a:lstStyle/>
          <a:p>
            <a:r>
              <a:rPr lang="en-US" altLang="en-US" sz="4000">
                <a:solidFill>
                  <a:schemeClr val="tx1"/>
                </a:solidFill>
              </a:rPr>
              <a:t>Types of Dunes </a:t>
            </a:r>
          </a:p>
        </p:txBody>
      </p:sp>
      <p:pic>
        <p:nvPicPr>
          <p:cNvPr id="26629" name="Picture 5" descr="D:\Lecture Resources\Text Figures\Chapter 18\FG18_2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17480" y="-89807"/>
            <a:ext cx="5674520" cy="6865257"/>
          </a:xfrm>
          <a:prstGeom prst="rect">
            <a:avLst/>
          </a:prstGeom>
          <a:noFill/>
          <a:extLst>
            <a:ext uri="{909E8E84-426E-40DD-AFC4-6F175D3DCCD1}">
              <a14:hiddenFill xmlns:a14="http://schemas.microsoft.com/office/drawing/2010/main">
                <a:solidFill>
                  <a:srgbClr val="FFFFFF"/>
                </a:solidFill>
              </a14:hiddenFill>
            </a:ext>
          </a:extLst>
        </p:spPr>
      </p:pic>
      <p:sp>
        <p:nvSpPr>
          <p:cNvPr id="26630" name="Text Box 6"/>
          <p:cNvSpPr txBox="1">
            <a:spLocks noChangeArrowheads="1"/>
          </p:cNvSpPr>
          <p:nvPr/>
        </p:nvSpPr>
        <p:spPr bwMode="auto">
          <a:xfrm>
            <a:off x="3926680" y="1593850"/>
            <a:ext cx="2590800" cy="466725"/>
          </a:xfrm>
          <a:prstGeom prst="rect">
            <a:avLst/>
          </a:prstGeom>
          <a:solidFill>
            <a:schemeClr val="tx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dirty="0">
                <a:solidFill>
                  <a:schemeClr val="bg2"/>
                </a:solidFill>
              </a:rPr>
              <a:t>BARCHAN</a:t>
            </a:r>
          </a:p>
        </p:txBody>
      </p:sp>
      <p:sp>
        <p:nvSpPr>
          <p:cNvPr id="26631" name="Text Box 7"/>
          <p:cNvSpPr txBox="1">
            <a:spLocks noChangeArrowheads="1"/>
          </p:cNvSpPr>
          <p:nvPr/>
        </p:nvSpPr>
        <p:spPr bwMode="auto">
          <a:xfrm>
            <a:off x="3926680" y="3744232"/>
            <a:ext cx="2590800" cy="831850"/>
          </a:xfrm>
          <a:prstGeom prst="rect">
            <a:avLst/>
          </a:prstGeom>
          <a:solidFill>
            <a:schemeClr val="tx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solidFill>
                  <a:schemeClr val="bg2"/>
                </a:solidFill>
              </a:rPr>
              <a:t>TRANSVERSE DUNES</a:t>
            </a:r>
          </a:p>
        </p:txBody>
      </p:sp>
      <p:sp>
        <p:nvSpPr>
          <p:cNvPr id="26632" name="Text Box 8"/>
          <p:cNvSpPr txBox="1">
            <a:spLocks noChangeArrowheads="1"/>
          </p:cNvSpPr>
          <p:nvPr/>
        </p:nvSpPr>
        <p:spPr bwMode="auto">
          <a:xfrm>
            <a:off x="3897651" y="5813426"/>
            <a:ext cx="2590800" cy="466725"/>
          </a:xfrm>
          <a:prstGeom prst="rect">
            <a:avLst/>
          </a:prstGeom>
          <a:solidFill>
            <a:schemeClr val="tx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solidFill>
                  <a:schemeClr val="bg2"/>
                </a:solidFill>
              </a:rPr>
              <a:t>SEIFS</a:t>
            </a:r>
          </a:p>
        </p:txBody>
      </p:sp>
      <p:sp>
        <p:nvSpPr>
          <p:cNvPr id="2" name="Rectangle 1"/>
          <p:cNvSpPr/>
          <p:nvPr/>
        </p:nvSpPr>
        <p:spPr>
          <a:xfrm>
            <a:off x="340520" y="1418318"/>
            <a:ext cx="3352800" cy="5262979"/>
          </a:xfrm>
          <a:prstGeom prst="rect">
            <a:avLst/>
          </a:prstGeom>
        </p:spPr>
        <p:txBody>
          <a:bodyPr wrap="square">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In physical geography, a dune is a hill of loose sand built by </a:t>
            </a:r>
            <a:r>
              <a:rPr lang="en-US" sz="2800" dirty="0" err="1" smtClean="0">
                <a:latin typeface="Tahoma" panose="020B0604030504040204" pitchFamily="34" charset="0"/>
                <a:ea typeface="Tahoma" panose="020B0604030504040204" pitchFamily="34" charset="0"/>
                <a:cs typeface="Tahoma" panose="020B0604030504040204" pitchFamily="34" charset="0"/>
              </a:rPr>
              <a:t>aeolian</a:t>
            </a:r>
            <a:r>
              <a:rPr lang="en-US" sz="2800" dirty="0" smtClean="0">
                <a:latin typeface="Tahoma" panose="020B0604030504040204" pitchFamily="34" charset="0"/>
                <a:ea typeface="Tahoma" panose="020B0604030504040204" pitchFamily="34" charset="0"/>
                <a:cs typeface="Tahoma" panose="020B0604030504040204" pitchFamily="34" charset="0"/>
              </a:rPr>
              <a:t> processes (wind) or the flow of water. Dunes occur in different shapes and sizes, formed by interaction with the flow of air or water.</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722" name="Rectangle 1026"/>
          <p:cNvSpPr>
            <a:spLocks noGrp="1" noChangeArrowheads="1"/>
          </p:cNvSpPr>
          <p:nvPr>
            <p:ph type="title"/>
          </p:nvPr>
        </p:nvSpPr>
        <p:spPr>
          <a:xfrm>
            <a:off x="2286000" y="-228600"/>
            <a:ext cx="7772400" cy="1143000"/>
          </a:xfrm>
        </p:spPr>
        <p:txBody>
          <a:bodyPr/>
          <a:lstStyle/>
          <a:p>
            <a:r>
              <a:rPr lang="en-US" altLang="en-US">
                <a:solidFill>
                  <a:schemeClr val="tx1"/>
                </a:solidFill>
              </a:rPr>
              <a:t>Types of Dunes </a:t>
            </a:r>
          </a:p>
        </p:txBody>
      </p:sp>
      <p:pic>
        <p:nvPicPr>
          <p:cNvPr id="30723" name="Picture 1027" descr="D:\Lecture Resources\Text Figures\Chapter 18\FG18_2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38600" y="1143000"/>
            <a:ext cx="8001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0724" name="Text Box 1028"/>
          <p:cNvSpPr txBox="1">
            <a:spLocks noChangeArrowheads="1"/>
          </p:cNvSpPr>
          <p:nvPr/>
        </p:nvSpPr>
        <p:spPr bwMode="auto">
          <a:xfrm>
            <a:off x="0" y="1905000"/>
            <a:ext cx="4038600" cy="304698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b="1" u="sng" dirty="0">
                <a:solidFill>
                  <a:schemeClr val="bg2"/>
                </a:solidFill>
                <a:latin typeface="Tahoma" panose="020B0604030504040204" pitchFamily="34" charset="0"/>
              </a:rPr>
              <a:t>Barchans</a:t>
            </a:r>
            <a:r>
              <a:rPr lang="en-US" altLang="en-US" b="1" dirty="0">
                <a:solidFill>
                  <a:schemeClr val="bg2"/>
                </a:solidFill>
                <a:latin typeface="Tahoma" panose="020B0604030504040204" pitchFamily="34" charset="0"/>
              </a:rPr>
              <a:t> </a:t>
            </a:r>
            <a:r>
              <a:rPr lang="en-US" altLang="en-US" dirty="0">
                <a:solidFill>
                  <a:schemeClr val="bg2"/>
                </a:solidFill>
                <a:latin typeface="Tahoma" panose="020B0604030504040204" pitchFamily="34" charset="0"/>
              </a:rPr>
              <a:t>- migrating crescent dune with horns pointing downwind; form where strong winds blow in a consistent direction. Move fast. Common in central Asia and Sahara. Can reach hundreds of feet in height.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653" name="Picture 5" descr="C:\WINDOWS\Desktop\transvers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0" y="304800"/>
            <a:ext cx="7620000" cy="5308600"/>
          </a:xfrm>
          <a:prstGeom prst="rect">
            <a:avLst/>
          </a:prstGeom>
          <a:noFill/>
          <a:extLst>
            <a:ext uri="{909E8E84-426E-40DD-AFC4-6F175D3DCCD1}">
              <a14:hiddenFill xmlns:a14="http://schemas.microsoft.com/office/drawing/2010/main">
                <a:solidFill>
                  <a:srgbClr val="FFFFFF"/>
                </a:solidFill>
              </a14:hiddenFill>
            </a:ext>
          </a:extLst>
        </p:spPr>
      </p:pic>
      <p:sp>
        <p:nvSpPr>
          <p:cNvPr id="27652" name="Text Box 4"/>
          <p:cNvSpPr txBox="1">
            <a:spLocks noChangeArrowheads="1"/>
          </p:cNvSpPr>
          <p:nvPr/>
        </p:nvSpPr>
        <p:spPr bwMode="auto">
          <a:xfrm>
            <a:off x="2286000" y="5661026"/>
            <a:ext cx="7620000" cy="119697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u="sng">
                <a:solidFill>
                  <a:schemeClr val="bg2"/>
                </a:solidFill>
                <a:latin typeface="Tahoma" panose="020B0604030504040204" pitchFamily="34" charset="0"/>
              </a:rPr>
              <a:t>Transverse Dunes</a:t>
            </a:r>
            <a:r>
              <a:rPr lang="en-US" altLang="en-US">
                <a:solidFill>
                  <a:schemeClr val="bg2"/>
                </a:solidFill>
                <a:latin typeface="Tahoma" panose="020B0604030504040204" pitchFamily="34" charset="0"/>
              </a:rPr>
              <a:t> - parallel waves of crescent dunes perpendicular to wind direction; migrate downwind. Found in areas with large supply of sand.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8676" name="Picture 4" descr="D:\Lecture Resources\Text Figures\Chapter 18\FG18_2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963047" y="28574"/>
            <a:ext cx="9228953" cy="6829425"/>
          </a:xfrm>
          <a:prstGeom prst="rect">
            <a:avLst/>
          </a:prstGeom>
          <a:noFill/>
          <a:extLst>
            <a:ext uri="{909E8E84-426E-40DD-AFC4-6F175D3DCCD1}">
              <a14:hiddenFill xmlns:a14="http://schemas.microsoft.com/office/drawing/2010/main">
                <a:solidFill>
                  <a:srgbClr val="FFFFFF"/>
                </a:solidFill>
              </a14:hiddenFill>
            </a:ext>
          </a:extLst>
        </p:spPr>
      </p:pic>
      <p:sp>
        <p:nvSpPr>
          <p:cNvPr id="28675" name="Text Box 3"/>
          <p:cNvSpPr txBox="1">
            <a:spLocks noChangeArrowheads="1"/>
          </p:cNvSpPr>
          <p:nvPr/>
        </p:nvSpPr>
        <p:spPr bwMode="auto">
          <a:xfrm>
            <a:off x="0" y="1371600"/>
            <a:ext cx="2963047" cy="3785652"/>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b="1" u="sng" dirty="0" err="1">
                <a:solidFill>
                  <a:schemeClr val="bg2"/>
                </a:solidFill>
                <a:latin typeface="Tahoma" panose="020B0604030504040204" pitchFamily="34" charset="0"/>
              </a:rPr>
              <a:t>Seifs</a:t>
            </a:r>
            <a:r>
              <a:rPr lang="en-US" altLang="en-US" dirty="0">
                <a:solidFill>
                  <a:schemeClr val="bg2"/>
                </a:solidFill>
                <a:latin typeface="Tahoma" panose="020B0604030504040204" pitchFamily="34" charset="0"/>
              </a:rPr>
              <a:t> - multiple very long narrow, parallel dunes. May be caused in areas with at least two dominant wind directions. Can be tens of miles long. Common outside of U.S.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026" descr="C:\WINDOWS\Desktop\tsauchab.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42159" y="0"/>
            <a:ext cx="7049841" cy="4495800"/>
          </a:xfrm>
          <a:prstGeom prst="rect">
            <a:avLst/>
          </a:prstGeom>
          <a:noFill/>
          <a:extLst>
            <a:ext uri="{909E8E84-426E-40DD-AFC4-6F175D3DCCD1}">
              <a14:hiddenFill xmlns:a14="http://schemas.microsoft.com/office/drawing/2010/main">
                <a:solidFill>
                  <a:srgbClr val="FFFFFF"/>
                </a:solidFill>
              </a14:hiddenFill>
            </a:ext>
          </a:extLst>
        </p:spPr>
      </p:pic>
      <p:sp>
        <p:nvSpPr>
          <p:cNvPr id="29699" name="Text Box 1027"/>
          <p:cNvSpPr txBox="1">
            <a:spLocks noChangeArrowheads="1"/>
          </p:cNvSpPr>
          <p:nvPr/>
        </p:nvSpPr>
        <p:spPr bwMode="auto">
          <a:xfrm>
            <a:off x="4724400" y="4038600"/>
            <a:ext cx="541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dirty="0">
                <a:solidFill>
                  <a:srgbClr val="002060"/>
                </a:solidFill>
              </a:rPr>
              <a:t>Namib Desert</a:t>
            </a:r>
          </a:p>
        </p:txBody>
      </p:sp>
      <p:pic>
        <p:nvPicPr>
          <p:cNvPr id="29700" name="Picture 1028" descr="C:\WINDOWS\Desktop\stardune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65" y="2362201"/>
            <a:ext cx="5168824" cy="4495800"/>
          </a:xfrm>
          <a:prstGeom prst="rect">
            <a:avLst/>
          </a:prstGeom>
          <a:noFill/>
          <a:extLst>
            <a:ext uri="{909E8E84-426E-40DD-AFC4-6F175D3DCCD1}">
              <a14:hiddenFill xmlns:a14="http://schemas.microsoft.com/office/drawing/2010/main">
                <a:solidFill>
                  <a:srgbClr val="FFFFFF"/>
                </a:solidFill>
              </a14:hiddenFill>
            </a:ext>
          </a:extLst>
        </p:spPr>
      </p:pic>
      <p:sp>
        <p:nvSpPr>
          <p:cNvPr id="29702" name="Text Box 1030"/>
          <p:cNvSpPr txBox="1">
            <a:spLocks noChangeArrowheads="1"/>
          </p:cNvSpPr>
          <p:nvPr/>
        </p:nvSpPr>
        <p:spPr bwMode="auto">
          <a:xfrm>
            <a:off x="838200" y="5715000"/>
            <a:ext cx="541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t>Star Dunes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09800" y="0"/>
            <a:ext cx="7772400" cy="1143000"/>
          </a:xfrm>
        </p:spPr>
        <p:txBody>
          <a:bodyPr/>
          <a:lstStyle/>
          <a:p>
            <a:r>
              <a:rPr lang="en-US" altLang="en-US" b="1" dirty="0">
                <a:solidFill>
                  <a:srgbClr val="FF0000"/>
                </a:solidFill>
              </a:rPr>
              <a:t>Basic Concepts</a:t>
            </a:r>
          </a:p>
        </p:txBody>
      </p:sp>
      <p:sp>
        <p:nvSpPr>
          <p:cNvPr id="5123" name="Text Box 3"/>
          <p:cNvSpPr txBox="1">
            <a:spLocks noChangeArrowheads="1"/>
          </p:cNvSpPr>
          <p:nvPr/>
        </p:nvSpPr>
        <p:spPr bwMode="auto">
          <a:xfrm>
            <a:off x="381000" y="1143000"/>
            <a:ext cx="11506200" cy="51121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latin typeface="Tahoma" panose="020B0604030504040204" pitchFamily="34" charset="0"/>
              </a:rPr>
              <a:t>I. </a:t>
            </a:r>
            <a:r>
              <a:rPr lang="en-US" altLang="en-US" sz="2800" dirty="0">
                <a:latin typeface="Tahoma" panose="020B0604030504040204" pitchFamily="34" charset="0"/>
              </a:rPr>
              <a:t>Most deserts exhibit highly angular landscapes.</a:t>
            </a:r>
          </a:p>
          <a:p>
            <a:pPr lvl="1">
              <a:lnSpc>
                <a:spcPct val="85000"/>
              </a:lnSpc>
              <a:spcBef>
                <a:spcPct val="20000"/>
              </a:spcBef>
              <a:buFontTx/>
              <a:buChar char="•"/>
            </a:pPr>
            <a:r>
              <a:rPr lang="en-US" altLang="en-US" sz="2800" dirty="0">
                <a:solidFill>
                  <a:schemeClr val="tx2"/>
                </a:solidFill>
                <a:latin typeface="Tahoma" panose="020B0604030504040204" pitchFamily="34" charset="0"/>
              </a:rPr>
              <a:t> </a:t>
            </a:r>
            <a:r>
              <a:rPr lang="en-US" altLang="en-US" sz="2800" dirty="0">
                <a:solidFill>
                  <a:srgbClr val="002060"/>
                </a:solidFill>
                <a:latin typeface="Tahoma" panose="020B0604030504040204" pitchFamily="34" charset="0"/>
              </a:rPr>
              <a:t>mechanical weathering dominates </a:t>
            </a:r>
          </a:p>
          <a:p>
            <a:pPr lvl="1">
              <a:lnSpc>
                <a:spcPct val="85000"/>
              </a:lnSpc>
              <a:spcBef>
                <a:spcPct val="20000"/>
              </a:spcBef>
              <a:buFontTx/>
              <a:buChar char="•"/>
            </a:pPr>
            <a:r>
              <a:rPr lang="en-US" altLang="en-US" sz="2800" dirty="0">
                <a:solidFill>
                  <a:srgbClr val="002060"/>
                </a:solidFill>
                <a:latin typeface="Tahoma" panose="020B0604030504040204" pitchFamily="34" charset="0"/>
              </a:rPr>
              <a:t> angular particles of weathered rock; bedrock outcrops</a:t>
            </a:r>
          </a:p>
          <a:p>
            <a:pPr lvl="1">
              <a:lnSpc>
                <a:spcPct val="85000"/>
              </a:lnSpc>
              <a:spcBef>
                <a:spcPct val="20000"/>
              </a:spcBef>
              <a:buFontTx/>
              <a:buChar char="•"/>
            </a:pPr>
            <a:r>
              <a:rPr lang="en-US" altLang="en-US" sz="2800" dirty="0">
                <a:solidFill>
                  <a:srgbClr val="002060"/>
                </a:solidFill>
                <a:latin typeface="Tahoma" panose="020B0604030504040204" pitchFamily="34" charset="0"/>
              </a:rPr>
              <a:t> little soil or vegetation to soften landscape</a:t>
            </a:r>
          </a:p>
          <a:p>
            <a:r>
              <a:rPr lang="en-US" altLang="en-US" sz="2800" dirty="0">
                <a:latin typeface="Tahoma" panose="020B0604030504040204" pitchFamily="34" charset="0"/>
              </a:rPr>
              <a:t> II. Softer, more rounded landscapes appear where deposition is predominant.</a:t>
            </a:r>
          </a:p>
          <a:p>
            <a:pPr lvl="1">
              <a:buFontTx/>
              <a:buChar char="•"/>
            </a:pPr>
            <a:r>
              <a:rPr lang="en-US" altLang="en-US" sz="2800" dirty="0">
                <a:solidFill>
                  <a:srgbClr val="002060"/>
                </a:solidFill>
                <a:latin typeface="Tahoma" panose="020B0604030504040204" pitchFamily="34" charset="0"/>
              </a:rPr>
              <a:t> dunes</a:t>
            </a:r>
          </a:p>
          <a:p>
            <a:r>
              <a:rPr lang="en-US" altLang="en-US" sz="2800" dirty="0">
                <a:latin typeface="Tahoma" panose="020B0604030504040204" pitchFamily="34" charset="0"/>
              </a:rPr>
              <a:t>III. Desert rainfall is infrequent, intense, and unreliable.</a:t>
            </a:r>
          </a:p>
          <a:p>
            <a:pPr lvl="1">
              <a:lnSpc>
                <a:spcPct val="80000"/>
              </a:lnSpc>
              <a:spcBef>
                <a:spcPct val="20000"/>
              </a:spcBef>
              <a:buFontTx/>
              <a:buChar char="•"/>
            </a:pPr>
            <a:r>
              <a:rPr lang="en-US" altLang="en-US" sz="2800" dirty="0">
                <a:solidFill>
                  <a:srgbClr val="002060"/>
                </a:solidFill>
                <a:latin typeface="Tahoma" panose="020B0604030504040204" pitchFamily="34" charset="0"/>
              </a:rPr>
              <a:t>  intense flash flooding, intense erosion </a:t>
            </a:r>
          </a:p>
          <a:p>
            <a:pPr lvl="1">
              <a:lnSpc>
                <a:spcPct val="80000"/>
              </a:lnSpc>
              <a:spcBef>
                <a:spcPct val="20000"/>
              </a:spcBef>
              <a:buFontTx/>
              <a:buChar char="•"/>
            </a:pPr>
            <a:r>
              <a:rPr lang="en-US" altLang="en-US" sz="2800" dirty="0">
                <a:solidFill>
                  <a:srgbClr val="002060"/>
                </a:solidFill>
                <a:latin typeface="Tahoma" panose="020B0604030504040204" pitchFamily="34" charset="0"/>
              </a:rPr>
              <a:t> ephemeral streams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C:\WINDOWS\DESKTOP\ca.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00800" y="0"/>
            <a:ext cx="5791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D:\Lecture Resources\Text Figures\Chapter 18\FG18_25.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2447925"/>
            <a:ext cx="4648200" cy="4410075"/>
          </a:xfrm>
          <a:prstGeom prst="rect">
            <a:avLst/>
          </a:prstGeom>
          <a:noFill/>
          <a:extLst>
            <a:ext uri="{909E8E84-426E-40DD-AFC4-6F175D3DCCD1}">
              <a14:hiddenFill xmlns:a14="http://schemas.microsoft.com/office/drawing/2010/main">
                <a:solidFill>
                  <a:srgbClr val="FFFFFF"/>
                </a:solidFill>
              </a14:hiddenFill>
            </a:ext>
          </a:extLst>
        </p:spPr>
      </p:pic>
      <p:sp>
        <p:nvSpPr>
          <p:cNvPr id="25602" name="Rectangle 2"/>
          <p:cNvSpPr>
            <a:spLocks noGrp="1" noChangeArrowheads="1"/>
          </p:cNvSpPr>
          <p:nvPr>
            <p:ph type="title"/>
          </p:nvPr>
        </p:nvSpPr>
        <p:spPr>
          <a:xfrm>
            <a:off x="457200" y="228600"/>
            <a:ext cx="4800600" cy="1981200"/>
          </a:xfrm>
        </p:spPr>
        <p:txBody>
          <a:bodyPr/>
          <a:lstStyle/>
          <a:p>
            <a:r>
              <a:rPr lang="en-US" altLang="en-US" b="1" dirty="0">
                <a:solidFill>
                  <a:schemeClr val="tx1"/>
                </a:solidFill>
                <a:effectLst>
                  <a:outerShdw blurRad="38100" dist="38100" dir="2700000" algn="tl">
                    <a:srgbClr val="000000">
                      <a:alpha val="43137"/>
                    </a:srgbClr>
                  </a:outerShdw>
                </a:effectLst>
              </a:rPr>
              <a:t>BASIN AND RANGE TOPOGRAPHY </a:t>
            </a:r>
          </a:p>
        </p:txBody>
      </p:sp>
      <p:pic>
        <p:nvPicPr>
          <p:cNvPr id="25607" name="Picture 7" descr="C:\WINDOWS\Desktop\trail-camp-owens-valley-east.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43425" y="4305300"/>
            <a:ext cx="3886200" cy="25527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D:\Lecture Resources\Text Figures\Chapter 18\FG18_26.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0457503" cy="5257800"/>
          </a:xfrm>
          <a:prstGeom prst="rect">
            <a:avLst/>
          </a:prstGeom>
          <a:noFill/>
          <a:extLst>
            <a:ext uri="{909E8E84-426E-40DD-AFC4-6F175D3DCCD1}">
              <a14:hiddenFill xmlns:a14="http://schemas.microsoft.com/office/drawing/2010/main">
                <a:solidFill>
                  <a:srgbClr val="FFFFFF"/>
                </a:solidFill>
              </a14:hiddenFill>
            </a:ext>
          </a:extLst>
        </p:spPr>
      </p:pic>
      <p:sp>
        <p:nvSpPr>
          <p:cNvPr id="31754" name="Text Box 10"/>
          <p:cNvSpPr txBox="1">
            <a:spLocks noChangeArrowheads="1"/>
          </p:cNvSpPr>
          <p:nvPr/>
        </p:nvSpPr>
        <p:spPr bwMode="auto">
          <a:xfrm>
            <a:off x="800100" y="5257800"/>
            <a:ext cx="10439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latin typeface="Tahoma" panose="020B0604030504040204" pitchFamily="34" charset="0"/>
              </a:rPr>
              <a:t>Piedmont </a:t>
            </a:r>
            <a:r>
              <a:rPr lang="en-US" altLang="en-US" dirty="0">
                <a:solidFill>
                  <a:schemeClr val="tx2"/>
                </a:solidFill>
                <a:latin typeface="Tahoma" panose="020B0604030504040204" pitchFamily="34" charset="0"/>
              </a:rPr>
              <a:t>- gently sloping land that extends out from base of mountains.</a:t>
            </a:r>
            <a:r>
              <a:rPr lang="en-US" altLang="en-US" dirty="0">
                <a:latin typeface="Tahoma" panose="020B0604030504040204" pitchFamily="34" charset="0"/>
              </a:rPr>
              <a:t> </a:t>
            </a:r>
          </a:p>
          <a:p>
            <a:r>
              <a:rPr lang="en-US" altLang="en-US" b="1" dirty="0">
                <a:solidFill>
                  <a:srgbClr val="FF0000"/>
                </a:solidFill>
                <a:latin typeface="Tahoma" panose="020B0604030504040204" pitchFamily="34" charset="0"/>
              </a:rPr>
              <a:t>Pediment</a:t>
            </a:r>
            <a:r>
              <a:rPr lang="en-US" altLang="en-US" dirty="0">
                <a:latin typeface="Tahoma" panose="020B0604030504040204" pitchFamily="34" charset="0"/>
              </a:rPr>
              <a:t> </a:t>
            </a:r>
            <a:r>
              <a:rPr lang="en-US" altLang="en-US" dirty="0">
                <a:solidFill>
                  <a:schemeClr val="tx2"/>
                </a:solidFill>
                <a:latin typeface="Tahoma" panose="020B0604030504040204" pitchFamily="34" charset="0"/>
              </a:rPr>
              <a:t>-  a broad, gently sloping expanse of rock debris extending outward from the foot of a mountain slope, especially in a desert</a:t>
            </a:r>
            <a:r>
              <a:rPr lang="en-US" altLang="en-US" dirty="0" smtClean="0">
                <a:solidFill>
                  <a:schemeClr val="tx2"/>
                </a:solidFill>
                <a:latin typeface="Tahoma" panose="020B0604030504040204" pitchFamily="34" charset="0"/>
              </a:rPr>
              <a:t>.</a:t>
            </a:r>
            <a:endParaRPr lang="en-US" altLang="en-US" dirty="0">
              <a:solidFill>
                <a:schemeClr val="tx2"/>
              </a:solidFill>
              <a:latin typeface="Tahoma" panose="020B0604030504040204"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descr="D:\Lecture Resources\Text Figures\Chapter 18\FG18_28.JPG"/>
          <p:cNvPicPr>
            <a:picLocks noChangeAspect="1" noChangeArrowheads="1"/>
          </p:cNvPicPr>
          <p:nvPr/>
        </p:nvPicPr>
        <p:blipFill>
          <a:blip r:embed="rId2" cstate="print">
            <a:extLst>
              <a:ext uri="{28A0092B-C50C-407E-A947-70E740481C1C}">
                <a14:useLocalDpi xmlns:a14="http://schemas.microsoft.com/office/drawing/2010/main"/>
              </a:ext>
            </a:extLst>
          </a:blip>
          <a:srcRect b="-67"/>
          <a:stretch>
            <a:fillRect/>
          </a:stretch>
        </p:blipFill>
        <p:spPr bwMode="auto">
          <a:xfrm>
            <a:off x="-1" y="-9525"/>
            <a:ext cx="5740649" cy="5047431"/>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C:\WINDOWS\Desktop\Badwater_fan0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43600" y="-9525"/>
            <a:ext cx="6248400" cy="5047431"/>
          </a:xfrm>
          <a:prstGeom prst="rect">
            <a:avLst/>
          </a:prstGeom>
          <a:noFill/>
          <a:extLst>
            <a:ext uri="{909E8E84-426E-40DD-AFC4-6F175D3DCCD1}">
              <a14:hiddenFill xmlns:a14="http://schemas.microsoft.com/office/drawing/2010/main">
                <a:solidFill>
                  <a:srgbClr val="FFFFFF"/>
                </a:solidFill>
              </a14:hiddenFill>
            </a:ext>
          </a:extLst>
        </p:spPr>
      </p:pic>
      <p:sp>
        <p:nvSpPr>
          <p:cNvPr id="33797" name="Text Box 5"/>
          <p:cNvSpPr txBox="1">
            <a:spLocks noChangeArrowheads="1"/>
          </p:cNvSpPr>
          <p:nvPr/>
        </p:nvSpPr>
        <p:spPr bwMode="auto">
          <a:xfrm>
            <a:off x="7772400" y="2895600"/>
            <a:ext cx="4267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err="1">
                <a:latin typeface="Arial" panose="020B0604020202020204" pitchFamily="34" charset="0"/>
                <a:cs typeface="Arial" panose="020B0604020202020204" pitchFamily="34" charset="0"/>
              </a:rPr>
              <a:t>Badwater</a:t>
            </a:r>
            <a:r>
              <a:rPr lang="en-US" altLang="en-US" dirty="0">
                <a:latin typeface="Arial" panose="020B0604020202020204" pitchFamily="34" charset="0"/>
                <a:cs typeface="Arial" panose="020B0604020202020204" pitchFamily="34" charset="0"/>
              </a:rPr>
              <a:t>, Death Valley, CA</a:t>
            </a:r>
          </a:p>
        </p:txBody>
      </p:sp>
      <p:sp>
        <p:nvSpPr>
          <p:cNvPr id="2" name="Rectangle 1"/>
          <p:cNvSpPr/>
          <p:nvPr/>
        </p:nvSpPr>
        <p:spPr>
          <a:xfrm>
            <a:off x="38099" y="5062061"/>
            <a:ext cx="12192000" cy="1200329"/>
          </a:xfrm>
          <a:prstGeom prst="rect">
            <a:avLst/>
          </a:prstGeom>
        </p:spPr>
        <p:txBody>
          <a:bodyPr wrap="square">
            <a:spAutoFit/>
          </a:bodyPr>
          <a:lstStyle/>
          <a:p>
            <a:r>
              <a:rPr lang="en-US" dirty="0">
                <a:latin typeface="Arial" panose="020B0604020202020204" pitchFamily="34" charset="0"/>
                <a:cs typeface="Arial" panose="020B0604020202020204" pitchFamily="34" charset="0"/>
              </a:rPr>
              <a:t> </a:t>
            </a:r>
            <a:r>
              <a:rPr lang="en-US" b="1" dirty="0">
                <a:solidFill>
                  <a:srgbClr val="FF0000"/>
                </a:solidFill>
                <a:latin typeface="Arial" panose="020B0604020202020204" pitchFamily="34" charset="0"/>
                <a:cs typeface="Arial" panose="020B0604020202020204" pitchFamily="34" charset="0"/>
              </a:rPr>
              <a:t>An alluvial fan </a:t>
            </a:r>
            <a:r>
              <a:rPr lang="en-US" dirty="0">
                <a:latin typeface="Arial" panose="020B0604020202020204" pitchFamily="34" charset="0"/>
                <a:cs typeface="Arial" panose="020B0604020202020204" pitchFamily="34" charset="0"/>
              </a:rPr>
              <a:t>is a triangle-shaped deposit of gravel, sand, and even smaller pieces of sediment, such as silt. This sediment is called alluvium. Alluvial fans are usually created as flowing water interacts with mountains, hills, or the steep walls of canyons.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943600"/>
            <a:ext cx="8534400" cy="914400"/>
          </a:xfrm>
        </p:spPr>
        <p:txBody>
          <a:bodyPr/>
          <a:lstStyle/>
          <a:p>
            <a:r>
              <a:rPr lang="en-US" dirty="0" smtClean="0"/>
              <a:t>Definitions</a:t>
            </a:r>
            <a:endParaRPr lang="en-US" dirty="0"/>
          </a:p>
        </p:txBody>
      </p:sp>
      <p:sp>
        <p:nvSpPr>
          <p:cNvPr id="3" name="Content Placeholder 2"/>
          <p:cNvSpPr>
            <a:spLocks noGrp="1"/>
          </p:cNvSpPr>
          <p:nvPr>
            <p:ph idx="1"/>
          </p:nvPr>
        </p:nvSpPr>
        <p:spPr>
          <a:xfrm>
            <a:off x="152400" y="228600"/>
            <a:ext cx="6934200" cy="5943600"/>
          </a:xfrm>
        </p:spPr>
        <p:txBody>
          <a:bodyPr anchor="t">
            <a:normAutofit lnSpcReduction="10000"/>
          </a:bodyPr>
          <a:lstStyle/>
          <a:p>
            <a:r>
              <a:rPr lang="en-US" sz="2400" dirty="0"/>
              <a:t>An </a:t>
            </a:r>
            <a:r>
              <a:rPr lang="en-US" sz="2400" b="1" dirty="0">
                <a:solidFill>
                  <a:srgbClr val="FF0000"/>
                </a:solidFill>
              </a:rPr>
              <a:t>escarpment</a:t>
            </a:r>
            <a:r>
              <a:rPr lang="en-US" sz="2400" dirty="0"/>
              <a:t> is a steep slope or long cliff that forms as an effect of faulting or erosion and separates two relatively leveled areas having differing elevations. Usually escarpment is used interchangeably with </a:t>
            </a:r>
            <a:r>
              <a:rPr lang="en-US" sz="2400" b="1" dirty="0">
                <a:solidFill>
                  <a:srgbClr val="FF0000"/>
                </a:solidFill>
              </a:rPr>
              <a:t>scarp</a:t>
            </a:r>
            <a:r>
              <a:rPr lang="en-US" sz="2400" dirty="0" smtClean="0"/>
              <a:t>.</a:t>
            </a:r>
          </a:p>
          <a:p>
            <a:endParaRPr lang="en-US" sz="2400" dirty="0" smtClean="0"/>
          </a:p>
          <a:p>
            <a:r>
              <a:rPr lang="en-US" sz="2400" dirty="0"/>
              <a:t>Geologists define talus as the pile of rocks that accumulates at the base of a cliff, chute, or slope. The formation of a </a:t>
            </a:r>
            <a:r>
              <a:rPr lang="en-US" sz="2400" b="1" dirty="0">
                <a:solidFill>
                  <a:srgbClr val="FF0000"/>
                </a:solidFill>
              </a:rPr>
              <a:t>talus slope</a:t>
            </a:r>
            <a:r>
              <a:rPr lang="en-US" sz="2400" dirty="0"/>
              <a:t> results from the talus accumulation</a:t>
            </a:r>
            <a:r>
              <a:rPr lang="en-US" sz="2400" dirty="0" smtClean="0"/>
              <a:t>. As weathering weakens earth materials of the cliff or slope face, gravity eventually overcomes inertia and the materials fall to the base and accumulate as a </a:t>
            </a:r>
            <a:r>
              <a:rPr lang="en-US" sz="2400" b="1" dirty="0" smtClean="0">
                <a:solidFill>
                  <a:srgbClr val="FF0000"/>
                </a:solidFill>
              </a:rPr>
              <a:t>talus slope</a:t>
            </a:r>
            <a:r>
              <a:rPr lang="en-US" sz="2400" dirty="0" smtClean="0"/>
              <a:t>.</a:t>
            </a:r>
          </a:p>
          <a:p>
            <a:pPr marL="0" indent="0">
              <a:buNone/>
            </a:pP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12673" y="0"/>
            <a:ext cx="4279327" cy="2829663"/>
          </a:xfrm>
          <a:prstGeom prst="rect">
            <a:avLst/>
          </a:prstGeom>
        </p:spPr>
      </p:pic>
      <p:cxnSp>
        <p:nvCxnSpPr>
          <p:cNvPr id="6" name="Straight Arrow Connector 5"/>
          <p:cNvCxnSpPr/>
          <p:nvPr/>
        </p:nvCxnSpPr>
        <p:spPr>
          <a:xfrm flipV="1">
            <a:off x="4800600" y="1143000"/>
            <a:ext cx="3657600" cy="1143000"/>
          </a:xfrm>
          <a:prstGeom prst="straightConnector1">
            <a:avLst/>
          </a:prstGeom>
          <a:ln w="762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800600" y="1600200"/>
            <a:ext cx="4114800" cy="685800"/>
          </a:xfrm>
          <a:prstGeom prst="straightConnector1">
            <a:avLst/>
          </a:prstGeom>
          <a:ln w="762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stretch>
            <a:fillRect/>
          </a:stretch>
        </p:blipFill>
        <p:spPr>
          <a:xfrm>
            <a:off x="7429501" y="2829663"/>
            <a:ext cx="4762499" cy="2909887"/>
          </a:xfrm>
          <a:prstGeom prst="rect">
            <a:avLst/>
          </a:prstGeom>
        </p:spPr>
      </p:pic>
      <p:sp>
        <p:nvSpPr>
          <p:cNvPr id="11" name="TextBox 10"/>
          <p:cNvSpPr txBox="1"/>
          <p:nvPr/>
        </p:nvSpPr>
        <p:spPr>
          <a:xfrm>
            <a:off x="8305800" y="4429863"/>
            <a:ext cx="1981200" cy="461665"/>
          </a:xfrm>
          <a:prstGeom prst="rect">
            <a:avLst/>
          </a:prstGeom>
          <a:noFill/>
        </p:spPr>
        <p:txBody>
          <a:bodyPr wrap="squar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Talus Slope</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041655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026" descr="C:\WINDOWS\Desktop\racetrack.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4851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3011" name="Picture 1027" descr="C:\WINDOWS\Desktop\salt play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1400" y="1955091"/>
            <a:ext cx="7340600" cy="4902910"/>
          </a:xfrm>
          <a:prstGeom prst="rect">
            <a:avLst/>
          </a:prstGeom>
          <a:noFill/>
          <a:extLst>
            <a:ext uri="{909E8E84-426E-40DD-AFC4-6F175D3DCCD1}">
              <a14:hiddenFill xmlns:a14="http://schemas.microsoft.com/office/drawing/2010/main">
                <a:solidFill>
                  <a:srgbClr val="FFFFFF"/>
                </a:solidFill>
              </a14:hiddenFill>
            </a:ext>
          </a:extLst>
        </p:spPr>
      </p:pic>
      <p:sp>
        <p:nvSpPr>
          <p:cNvPr id="43012" name="Text Box 1028"/>
          <p:cNvSpPr txBox="1">
            <a:spLocks noChangeArrowheads="1"/>
          </p:cNvSpPr>
          <p:nvPr/>
        </p:nvSpPr>
        <p:spPr bwMode="auto">
          <a:xfrm>
            <a:off x="914400" y="57150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dirty="0">
                <a:latin typeface="Tahoma" panose="020B0604030504040204" pitchFamily="34" charset="0"/>
              </a:rPr>
              <a:t>Playas</a:t>
            </a:r>
          </a:p>
        </p:txBody>
      </p:sp>
      <p:sp>
        <p:nvSpPr>
          <p:cNvPr id="2" name="Rectangle 1"/>
          <p:cNvSpPr/>
          <p:nvPr/>
        </p:nvSpPr>
        <p:spPr>
          <a:xfrm>
            <a:off x="4953000" y="192716"/>
            <a:ext cx="6096000" cy="1569660"/>
          </a:xfrm>
          <a:prstGeom prst="rect">
            <a:avLst/>
          </a:prstGeom>
        </p:spPr>
        <p:txBody>
          <a:bodyPr>
            <a:spAutoFit/>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playa </a:t>
            </a:r>
            <a:r>
              <a:rPr lang="en-US" dirty="0">
                <a:latin typeface="Tahoma" panose="020B0604030504040204" pitchFamily="34" charset="0"/>
                <a:ea typeface="Tahoma" panose="020B0604030504040204" pitchFamily="34" charset="0"/>
                <a:cs typeface="Tahoma" panose="020B0604030504040204" pitchFamily="34" charset="0"/>
              </a:rPr>
              <a:t>(plural playas) (geology, US) a level spot temporarily covered with water which subsequently becomes dry by evaporation; an alkali flat or salt pan.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9525"/>
            <a:ext cx="8229600" cy="685800"/>
          </a:xfrm>
        </p:spPr>
        <p:txBody>
          <a:bodyPr/>
          <a:lstStyle/>
          <a:p>
            <a:r>
              <a:rPr lang="en-US" altLang="en-US" dirty="0"/>
              <a:t>Mesa and Scarp Topography</a:t>
            </a:r>
          </a:p>
        </p:txBody>
      </p:sp>
      <p:pic>
        <p:nvPicPr>
          <p:cNvPr id="36867" name="Picture 3" descr="D:\Lecture Resources\Text Figures\Chapter 18\FG18_25.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91400" y="-9525"/>
            <a:ext cx="4800600" cy="4556339"/>
          </a:xfrm>
          <a:prstGeom prst="rect">
            <a:avLst/>
          </a:prstGeom>
          <a:noFill/>
          <a:extLst>
            <a:ext uri="{909E8E84-426E-40DD-AFC4-6F175D3DCCD1}">
              <a14:hiddenFill xmlns:a14="http://schemas.microsoft.com/office/drawing/2010/main">
                <a:solidFill>
                  <a:srgbClr val="FFFFFF"/>
                </a:solidFill>
              </a14:hiddenFill>
            </a:ext>
          </a:extLst>
        </p:spPr>
      </p:pic>
      <p:pic>
        <p:nvPicPr>
          <p:cNvPr id="36869" name="Picture 5" descr="C:\WINDOWS\Desktop\canyon.bmp"/>
          <p:cNvPicPr>
            <a:picLocks noChangeAspect="1" noChangeArrowheads="1"/>
          </p:cNvPicPr>
          <p:nvPr/>
        </p:nvPicPr>
        <p:blipFill>
          <a:blip r:embed="rId3" cstate="print">
            <a:lum bright="24000" contrast="18000"/>
            <a:extLst>
              <a:ext uri="{28A0092B-C50C-407E-A947-70E740481C1C}">
                <a14:useLocalDpi xmlns:a14="http://schemas.microsoft.com/office/drawing/2010/main"/>
              </a:ext>
            </a:extLst>
          </a:blip>
          <a:srcRect/>
          <a:stretch>
            <a:fillRect/>
          </a:stretch>
        </p:blipFill>
        <p:spPr bwMode="auto">
          <a:xfrm>
            <a:off x="0" y="585101"/>
            <a:ext cx="6248400" cy="407193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3962400"/>
            <a:ext cx="2514600" cy="461665"/>
          </a:xfrm>
          <a:prstGeom prst="rect">
            <a:avLst/>
          </a:prstGeom>
          <a:noFill/>
        </p:spPr>
        <p:txBody>
          <a:bodyPr wrap="square" rtlCol="0">
            <a:spAutoFit/>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Grand Canyon</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4657038"/>
            <a:ext cx="12192000" cy="830997"/>
          </a:xfrm>
          <a:prstGeom prst="rect">
            <a:avLst/>
          </a:prstGeom>
        </p:spPr>
        <p:txBody>
          <a:bodyPr wrap="square">
            <a:spAutoFit/>
          </a:bodyPr>
          <a:lstStyle/>
          <a:p>
            <a:r>
              <a:rPr lang="en-US" b="1" dirty="0">
                <a:latin typeface="Tahoma" panose="020B0604030504040204" pitchFamily="34" charset="0"/>
                <a:ea typeface="Tahoma" panose="020B0604030504040204" pitchFamily="34" charset="0"/>
                <a:cs typeface="Tahoma" panose="020B0604030504040204" pitchFamily="34" charset="0"/>
              </a:rPr>
              <a:t>What is the difference between (basin &amp; range) and (mesa &amp; scarp) topography? </a:t>
            </a:r>
          </a:p>
        </p:txBody>
      </p:sp>
      <p:sp>
        <p:nvSpPr>
          <p:cNvPr id="4" name="Rectangle 3"/>
          <p:cNvSpPr/>
          <p:nvPr/>
        </p:nvSpPr>
        <p:spPr>
          <a:xfrm>
            <a:off x="76200" y="5468985"/>
            <a:ext cx="12192000" cy="1384995"/>
          </a:xfrm>
          <a:prstGeom prst="rect">
            <a:avLst/>
          </a:prstGeom>
        </p:spPr>
        <p:txBody>
          <a:bodyPr wrap="square">
            <a:spAutoFit/>
          </a:bodyPr>
          <a:lstStyle/>
          <a:p>
            <a:r>
              <a:rPr lang="en-US" sz="2800" dirty="0">
                <a:solidFill>
                  <a:srgbClr val="FFFF00"/>
                </a:solidFill>
                <a:latin typeface="Tahoma" panose="020B0604030504040204" pitchFamily="34" charset="0"/>
                <a:ea typeface="Tahoma" panose="020B0604030504040204" pitchFamily="34" charset="0"/>
                <a:cs typeface="Tahoma" panose="020B0604030504040204" pitchFamily="34" charset="0"/>
              </a:rPr>
              <a:t> Basin and Range topography is characterized by large scale geologic movements over a wide area, while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mesas and scarps</a:t>
            </a:r>
            <a:r>
              <a:rPr lang="en-US" sz="2800" dirty="0">
                <a:solidFill>
                  <a:srgbClr val="FFFF00"/>
                </a:solidFill>
                <a:latin typeface="Tahoma" panose="020B0604030504040204" pitchFamily="34" charset="0"/>
                <a:ea typeface="Tahoma" panose="020B0604030504040204" pitchFamily="34" charset="0"/>
                <a:cs typeface="Tahoma" panose="020B0604030504040204" pitchFamily="34" charset="0"/>
              </a:rPr>
              <a:t> are generally formed by erosion.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1028" descr="C:\WINDOWS\Desktop\grandview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8305800" cy="5992813"/>
          </a:xfrm>
          <a:prstGeom prst="rect">
            <a:avLst/>
          </a:prstGeom>
          <a:noFill/>
          <a:extLst>
            <a:ext uri="{909E8E84-426E-40DD-AFC4-6F175D3DCCD1}">
              <a14:hiddenFill xmlns:a14="http://schemas.microsoft.com/office/drawing/2010/main">
                <a:solidFill>
                  <a:srgbClr val="FFFFFF"/>
                </a:solidFill>
              </a14:hiddenFill>
            </a:ext>
          </a:extLst>
        </p:spPr>
      </p:pic>
      <p:pic>
        <p:nvPicPr>
          <p:cNvPr id="39939" name="Picture 1027" descr="D:\Lecture Resources\Text Figures\Chapter 18\FG18_30.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05775" y="3124200"/>
            <a:ext cx="4114800" cy="3873500"/>
          </a:xfrm>
          <a:prstGeom prst="rect">
            <a:avLst/>
          </a:prstGeom>
          <a:noFill/>
          <a:extLst>
            <a:ext uri="{909E8E84-426E-40DD-AFC4-6F175D3DCCD1}">
              <a14:hiddenFill xmlns:a14="http://schemas.microsoft.com/office/drawing/2010/main">
                <a:solidFill>
                  <a:srgbClr val="FFFFFF"/>
                </a:solidFill>
              </a14:hiddenFill>
            </a:ext>
          </a:extLst>
        </p:spPr>
      </p:pic>
      <p:sp>
        <p:nvSpPr>
          <p:cNvPr id="39941" name="Text Box 1029"/>
          <p:cNvSpPr txBox="1">
            <a:spLocks noChangeArrowheads="1"/>
          </p:cNvSpPr>
          <p:nvPr/>
        </p:nvSpPr>
        <p:spPr bwMode="auto">
          <a:xfrm>
            <a:off x="0" y="60960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dirty="0">
                <a:latin typeface="Tahoma" panose="020B0604030504040204" pitchFamily="34" charset="0"/>
              </a:rPr>
              <a:t>Differential </a:t>
            </a:r>
            <a:r>
              <a:rPr lang="en-US" altLang="en-US" dirty="0" smtClean="0">
                <a:latin typeface="Tahoma" panose="020B0604030504040204" pitchFamily="34" charset="0"/>
              </a:rPr>
              <a:t>Erosion as is in the Grand Canyon</a:t>
            </a:r>
            <a:endParaRPr lang="en-US" altLang="en-US" dirty="0">
              <a:latin typeface="Tahoma" panose="020B0604030504040204"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Lecture Resources\Text Figures\Chapter 18\FG18_3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WINDOWS\Desktop\twelv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905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95600" y="2819400"/>
            <a:ext cx="1981200" cy="83099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Hard, volcanic plug</a:t>
            </a:r>
            <a:endParaRPr lang="en-US"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2590800" y="5105400"/>
            <a:ext cx="3429000" cy="46166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Talus slope</a:t>
            </a:r>
            <a:endParaRPr lang="en-US"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9144000" y="188684"/>
            <a:ext cx="2971800" cy="4154984"/>
          </a:xfrm>
          <a:prstGeom prst="rect">
            <a:avLst/>
          </a:prstGeom>
        </p:spPr>
        <p:txBody>
          <a:bodyPr wrap="square">
            <a:spAutoFit/>
          </a:bodyPr>
          <a:lstStyle/>
          <a:p>
            <a:r>
              <a:rPr lang="en-US" dirty="0">
                <a:latin typeface="Tahoma" panose="020B0604030504040204" pitchFamily="34" charset="0"/>
                <a:ea typeface="Tahoma" panose="020B0604030504040204" pitchFamily="34" charset="0"/>
                <a:cs typeface="Tahoma" panose="020B0604030504040204" pitchFamily="34" charset="0"/>
              </a:rPr>
              <a:t>In geomorphology, a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butte</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bjuːt</a:t>
            </a:r>
            <a:r>
              <a:rPr lang="en-US" dirty="0">
                <a:latin typeface="Tahoma" panose="020B0604030504040204" pitchFamily="34" charset="0"/>
                <a:ea typeface="Tahoma" panose="020B0604030504040204" pitchFamily="34" charset="0"/>
                <a:cs typeface="Tahoma" panose="020B0604030504040204" pitchFamily="34" charset="0"/>
              </a:rPr>
              <a:t>/) is an isolated hill with steep, often vertical sides and a small, relatively flat top; buttes are smaller landforms than </a:t>
            </a:r>
            <a:r>
              <a:rPr lang="en-US" dirty="0" smtClean="0">
                <a:latin typeface="Tahoma" panose="020B0604030504040204" pitchFamily="34" charset="0"/>
                <a:ea typeface="Tahoma" panose="020B0604030504040204" pitchFamily="34" charset="0"/>
                <a:cs typeface="Tahoma" panose="020B0604030504040204" pitchFamily="34" charset="0"/>
              </a:rPr>
              <a:t>mesas. Not all buttes are volcanic plugs</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Lecture Resources\Text Figures\Chapter 18\FG18_33.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4191000"/>
            <a:ext cx="12192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41987" name="Picture 3" descr="C:\WINDOWS\Desktop\monumentvalley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27961" b="7056"/>
          <a:stretch/>
        </p:blipFill>
        <p:spPr bwMode="auto">
          <a:xfrm>
            <a:off x="0" y="0"/>
            <a:ext cx="12192000" cy="4191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WINDOWS\Desktop\mojav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286"/>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23355" y="0"/>
            <a:ext cx="5163845" cy="3324225"/>
          </a:xfrm>
          <a:prstGeom prst="rect">
            <a:avLst/>
          </a:prstGeom>
        </p:spPr>
      </p:pic>
      <p:sp>
        <p:nvSpPr>
          <p:cNvPr id="3" name="Rectangle 2"/>
          <p:cNvSpPr/>
          <p:nvPr/>
        </p:nvSpPr>
        <p:spPr>
          <a:xfrm>
            <a:off x="381000" y="152400"/>
            <a:ext cx="6096000" cy="2677656"/>
          </a:xfrm>
          <a:prstGeom prst="rect">
            <a:avLst/>
          </a:prstGeom>
        </p:spPr>
        <p:txBody>
          <a:bodyPr>
            <a:spAutoFit/>
          </a:bodyPr>
          <a:lstStyle/>
          <a:p>
            <a:r>
              <a:rPr lang="en-US" dirty="0">
                <a:latin typeface="Tahoma" panose="020B0604030504040204" pitchFamily="34" charset="0"/>
                <a:ea typeface="Tahoma" panose="020B0604030504040204" pitchFamily="34" charset="0"/>
                <a:cs typeface="Tahoma" panose="020B0604030504040204" pitchFamily="34" charset="0"/>
              </a:rPr>
              <a:t>In geology and physical geography a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plateau</a:t>
            </a:r>
            <a:r>
              <a:rPr lang="en-US" dirty="0">
                <a:latin typeface="Tahoma" panose="020B0604030504040204" pitchFamily="34" charset="0"/>
                <a:ea typeface="Tahoma" panose="020B0604030504040204" pitchFamily="34" charset="0"/>
                <a:cs typeface="Tahoma" panose="020B0604030504040204" pitchFamily="34" charset="0"/>
              </a:rPr>
              <a:t>, is also called a high plain or a tableland. It is an area of a highland, usually consisting of relatively flat terrain that is raised significantly above the surrounding area, often with one or more sides with steep </a:t>
            </a:r>
            <a:r>
              <a:rPr lang="en-US" dirty="0" smtClean="0">
                <a:latin typeface="Tahoma" panose="020B0604030504040204" pitchFamily="34" charset="0"/>
                <a:ea typeface="Tahoma" panose="020B0604030504040204" pitchFamily="34" charset="0"/>
                <a:cs typeface="Tahoma" panose="020B0604030504040204" pitchFamily="34" charset="0"/>
              </a:rPr>
              <a:t>slopes (escarpments). </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3"/>
          <a:stretch>
            <a:fillRect/>
          </a:stretch>
        </p:blipFill>
        <p:spPr>
          <a:xfrm>
            <a:off x="6477000" y="3304309"/>
            <a:ext cx="5429250" cy="3553691"/>
          </a:xfrm>
          <a:prstGeom prst="rect">
            <a:avLst/>
          </a:prstGeom>
        </p:spPr>
      </p:pic>
      <p:pic>
        <p:nvPicPr>
          <p:cNvPr id="5" name="Picture 4"/>
          <p:cNvPicPr>
            <a:picLocks noChangeAspect="1"/>
          </p:cNvPicPr>
          <p:nvPr/>
        </p:nvPicPr>
        <p:blipFill rotWithShape="1">
          <a:blip r:embed="rId4"/>
          <a:srcRect t="16889"/>
          <a:stretch/>
        </p:blipFill>
        <p:spPr>
          <a:xfrm>
            <a:off x="238125" y="3276600"/>
            <a:ext cx="6191250" cy="3562350"/>
          </a:xfrm>
          <a:prstGeom prst="rect">
            <a:avLst/>
          </a:prstGeom>
        </p:spPr>
      </p:pic>
    </p:spTree>
    <p:extLst>
      <p:ext uri="{BB962C8B-B14F-4D97-AF65-F5344CB8AC3E}">
        <p14:creationId xmlns:p14="http://schemas.microsoft.com/office/powerpoint/2010/main" val="3596526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6"/>
          <p:cNvSpPr txBox="1">
            <a:spLocks noChangeArrowheads="1"/>
          </p:cNvSpPr>
          <p:nvPr/>
        </p:nvSpPr>
        <p:spPr bwMode="auto">
          <a:xfrm>
            <a:off x="228600" y="4343400"/>
            <a:ext cx="6934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latin typeface="Tahoma" panose="020B0604030504040204" pitchFamily="34" charset="0"/>
              </a:rPr>
              <a:t>Inselberg - </a:t>
            </a:r>
            <a:r>
              <a:rPr lang="en-US" altLang="en-US" dirty="0">
                <a:solidFill>
                  <a:schemeClr val="tx2"/>
                </a:solidFill>
                <a:latin typeface="Tahoma" panose="020B0604030504040204" pitchFamily="34" charset="0"/>
              </a:rPr>
              <a:t>“island mountains” rise abruptly out of desert landscapes</a:t>
            </a:r>
          </a:p>
          <a:p>
            <a:endParaRPr lang="en-US" altLang="en-US" dirty="0">
              <a:latin typeface="Tahoma" panose="020B0604030504040204" pitchFamily="34" charset="0"/>
            </a:endParaRPr>
          </a:p>
          <a:p>
            <a:r>
              <a:rPr lang="en-US" altLang="en-US" dirty="0" err="1">
                <a:latin typeface="Tahoma" panose="020B0604030504040204" pitchFamily="34" charset="0"/>
              </a:rPr>
              <a:t>Bornhardt</a:t>
            </a:r>
            <a:r>
              <a:rPr lang="en-US" altLang="en-US" dirty="0">
                <a:latin typeface="Tahoma" panose="020B0604030504040204" pitchFamily="34" charset="0"/>
              </a:rPr>
              <a:t> - </a:t>
            </a:r>
            <a:r>
              <a:rPr lang="en-US" altLang="en-US" dirty="0">
                <a:solidFill>
                  <a:schemeClr val="tx2"/>
                </a:solidFill>
                <a:latin typeface="Tahoma" panose="020B0604030504040204" pitchFamily="34" charset="0"/>
              </a:rPr>
              <a:t>highly resistant rock landform; a type of inselberg.</a:t>
            </a:r>
            <a:endParaRPr lang="en-US" altLang="en-US" dirty="0">
              <a:latin typeface="Tahoma" panose="020B0604030504040204" pitchFamily="34" charset="0"/>
            </a:endParaRPr>
          </a:p>
        </p:txBody>
      </p:sp>
      <p:pic>
        <p:nvPicPr>
          <p:cNvPr id="48135" name="Picture 7" descr="C:\WINDOWS\Desktop\olgas.bm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96200" y="3758982"/>
            <a:ext cx="4495800" cy="3127593"/>
          </a:xfrm>
          <a:prstGeom prst="rect">
            <a:avLst/>
          </a:prstGeom>
          <a:noFill/>
          <a:extLst>
            <a:ext uri="{909E8E84-426E-40DD-AFC4-6F175D3DCCD1}">
              <a14:hiddenFill xmlns:a14="http://schemas.microsoft.com/office/drawing/2010/main">
                <a:solidFill>
                  <a:srgbClr val="FFFFFF"/>
                </a:solidFill>
              </a14:hiddenFill>
            </a:ext>
          </a:extLst>
        </p:spPr>
      </p:pic>
      <p:sp>
        <p:nvSpPr>
          <p:cNvPr id="48136" name="Text Box 8"/>
          <p:cNvSpPr txBox="1">
            <a:spLocks noChangeArrowheads="1"/>
          </p:cNvSpPr>
          <p:nvPr/>
        </p:nvSpPr>
        <p:spPr bwMode="auto">
          <a:xfrm>
            <a:off x="7696200" y="6381750"/>
            <a:ext cx="4724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solidFill>
                  <a:srgbClr val="002060"/>
                </a:solidFill>
                <a:latin typeface="Tahoma" panose="020B0604030504040204" pitchFamily="34" charset="0"/>
                <a:ea typeface="Tahoma" panose="020B0604030504040204" pitchFamily="34" charset="0"/>
                <a:cs typeface="Tahoma" panose="020B0604030504040204" pitchFamily="34" charset="0"/>
              </a:rPr>
              <a:t>Kata </a:t>
            </a:r>
            <a:r>
              <a:rPr lang="en-US" altLang="en-US" dirty="0" err="1">
                <a:solidFill>
                  <a:srgbClr val="002060"/>
                </a:solidFill>
                <a:latin typeface="Tahoma" panose="020B0604030504040204" pitchFamily="34" charset="0"/>
                <a:ea typeface="Tahoma" panose="020B0604030504040204" pitchFamily="34" charset="0"/>
                <a:cs typeface="Tahoma" panose="020B0604030504040204" pitchFamily="34" charset="0"/>
              </a:rPr>
              <a:t>Tjuta</a:t>
            </a:r>
            <a:r>
              <a:rPr lang="en-US" altLang="en-US" dirty="0">
                <a:solidFill>
                  <a:srgbClr val="002060"/>
                </a:solidFill>
                <a:latin typeface="Tahoma" panose="020B0604030504040204" pitchFamily="34" charset="0"/>
                <a:ea typeface="Tahoma" panose="020B0604030504040204" pitchFamily="34" charset="0"/>
                <a:cs typeface="Tahoma" panose="020B0604030504040204" pitchFamily="34" charset="0"/>
              </a:rPr>
              <a:t> (The Olgas), Australia</a:t>
            </a:r>
          </a:p>
        </p:txBody>
      </p:sp>
      <p:pic>
        <p:nvPicPr>
          <p:cNvPr id="48133" name="Picture 5" descr="D:\Lecture Resources\Text Figures\Chapter 18\FG18_1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2193" b="10096"/>
          <a:stretch/>
        </p:blipFill>
        <p:spPr bwMode="auto">
          <a:xfrm>
            <a:off x="0" y="19050"/>
            <a:ext cx="12192000" cy="406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C:\WINDOWS\Desktop\ulurutop.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171" y="0"/>
            <a:ext cx="11068108" cy="6858000"/>
          </a:xfrm>
          <a:prstGeom prst="rect">
            <a:avLst/>
          </a:prstGeom>
          <a:noFill/>
          <a:extLst>
            <a:ext uri="{909E8E84-426E-40DD-AFC4-6F175D3DCCD1}">
              <a14:hiddenFill xmlns:a14="http://schemas.microsoft.com/office/drawing/2010/main">
                <a:solidFill>
                  <a:srgbClr val="FFFFFF"/>
                </a:solidFill>
              </a14:hiddenFill>
            </a:ext>
          </a:extLst>
        </p:spPr>
      </p:pic>
      <p:sp>
        <p:nvSpPr>
          <p:cNvPr id="44036" name="Text Box 4"/>
          <p:cNvSpPr txBox="1">
            <a:spLocks noChangeArrowheads="1"/>
          </p:cNvSpPr>
          <p:nvPr/>
        </p:nvSpPr>
        <p:spPr bwMode="auto">
          <a:xfrm>
            <a:off x="3657600" y="5715000"/>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dirty="0">
                <a:latin typeface="Tahoma" panose="020B0604030504040204" pitchFamily="34" charset="0"/>
              </a:rPr>
              <a:t>Uluru (Ayer’s Rock), Australia</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9154" name="Picture 2" descr="C:\WINDOWS\Desktop\arches bornhardt.jpg"/>
          <p:cNvPicPr>
            <a:picLocks noChangeAspect="1" noChangeArrowheads="1"/>
          </p:cNvPicPr>
          <p:nvPr/>
        </p:nvPicPr>
        <p:blipFill rotWithShape="1">
          <a:blip r:embed="rId2">
            <a:extLst>
              <a:ext uri="{28A0092B-C50C-407E-A947-70E740481C1C}">
                <a14:useLocalDpi xmlns:a14="http://schemas.microsoft.com/office/drawing/2010/main"/>
              </a:ext>
            </a:extLst>
          </a:blip>
          <a:srcRect t="4396" b="9890"/>
          <a:stretch/>
        </p:blipFill>
        <p:spPr bwMode="auto">
          <a:xfrm>
            <a:off x="0" y="-18187"/>
            <a:ext cx="12192000" cy="6876187"/>
          </a:xfrm>
          <a:prstGeom prst="rect">
            <a:avLst/>
          </a:prstGeom>
          <a:noFill/>
          <a:extLst>
            <a:ext uri="{909E8E84-426E-40DD-AFC4-6F175D3DCCD1}">
              <a14:hiddenFill xmlns:a14="http://schemas.microsoft.com/office/drawing/2010/main">
                <a:solidFill>
                  <a:srgbClr val="FFFFFF"/>
                </a:solidFill>
              </a14:hiddenFill>
            </a:ext>
          </a:extLst>
        </p:spPr>
      </p:pic>
      <p:sp>
        <p:nvSpPr>
          <p:cNvPr id="49155" name="Text Box 3"/>
          <p:cNvSpPr txBox="1">
            <a:spLocks noChangeArrowheads="1"/>
          </p:cNvSpPr>
          <p:nvPr/>
        </p:nvSpPr>
        <p:spPr bwMode="auto">
          <a:xfrm>
            <a:off x="3505200" y="6400800"/>
            <a:ext cx="571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latin typeface="Tahoma" panose="020B0604030504040204" pitchFamily="34" charset="0"/>
              </a:rPr>
              <a:t>Bornhardt, Arches National Park, Utah</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0180" name="Picture 4" descr="C:\My Documents\My Pictures\Colorado\delicate arch.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9525"/>
            <a:ext cx="441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0179" name="Text Box 3"/>
          <p:cNvSpPr txBox="1">
            <a:spLocks noChangeArrowheads="1"/>
          </p:cNvSpPr>
          <p:nvPr/>
        </p:nvSpPr>
        <p:spPr bwMode="auto">
          <a:xfrm>
            <a:off x="381000" y="5791200"/>
            <a:ext cx="3429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latin typeface="Tahoma" panose="020B0604030504040204" pitchFamily="34" charset="0"/>
              </a:rPr>
              <a:t>Delicate Arch, Arches National Park, Utah</a:t>
            </a:r>
          </a:p>
        </p:txBody>
      </p:sp>
      <p:sp>
        <p:nvSpPr>
          <p:cNvPr id="2" name="Rectangle 1"/>
          <p:cNvSpPr/>
          <p:nvPr/>
        </p:nvSpPr>
        <p:spPr>
          <a:xfrm>
            <a:off x="4572000" y="0"/>
            <a:ext cx="7315200" cy="2308324"/>
          </a:xfrm>
          <a:prstGeom prst="rect">
            <a:avLst/>
          </a:prstGeom>
        </p:spPr>
        <p:txBody>
          <a:bodyPr wrap="square">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A </a:t>
            </a:r>
            <a:r>
              <a:rPr lang="en-US" dirty="0">
                <a:latin typeface="Tahoma" panose="020B0604030504040204" pitchFamily="34" charset="0"/>
                <a:ea typeface="Tahoma" panose="020B0604030504040204" pitchFamily="34" charset="0"/>
                <a:cs typeface="Tahoma" panose="020B0604030504040204" pitchFamily="34" charset="0"/>
              </a:rPr>
              <a:t>natural arch, natural bridge, or (less commonly) rock arch is a natural rock formation where an arch has formed with an opening underneath. ... By contrast, the Dictionary of Geological Terms defines a natural bridge as a "natural arch that spans a valley of erosion."</a:t>
            </a:r>
          </a:p>
        </p:txBody>
      </p:sp>
      <p:pic>
        <p:nvPicPr>
          <p:cNvPr id="3" name="Picture 2"/>
          <p:cNvPicPr>
            <a:picLocks noChangeAspect="1"/>
          </p:cNvPicPr>
          <p:nvPr/>
        </p:nvPicPr>
        <p:blipFill>
          <a:blip r:embed="rId3"/>
          <a:stretch>
            <a:fillRect/>
          </a:stretch>
        </p:blipFill>
        <p:spPr>
          <a:xfrm>
            <a:off x="5486400" y="2481525"/>
            <a:ext cx="5851859" cy="436695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76" y="1"/>
            <a:ext cx="12220575" cy="6858000"/>
          </a:xfrm>
          <a:prstGeom prst="rect">
            <a:avLst/>
          </a:prstGeom>
        </p:spPr>
      </p:pic>
    </p:spTree>
    <p:extLst>
      <p:ext uri="{BB962C8B-B14F-4D97-AF65-F5344CB8AC3E}">
        <p14:creationId xmlns:p14="http://schemas.microsoft.com/office/powerpoint/2010/main" val="36550642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884333"/>
            <a:ext cx="8534400" cy="973667"/>
          </a:xfrm>
        </p:spPr>
        <p:txBody>
          <a:bodyPr/>
          <a:lstStyle/>
          <a:p>
            <a:r>
              <a:rPr lang="en-US" b="1" dirty="0" smtClean="0">
                <a:solidFill>
                  <a:srgbClr val="FF0000"/>
                </a:solidFill>
              </a:rPr>
              <a:t>Definitions</a:t>
            </a:r>
            <a:endParaRPr lang="en-US" b="1" dirty="0">
              <a:solidFill>
                <a:srgbClr val="FF0000"/>
              </a:solidFill>
            </a:endParaRPr>
          </a:p>
        </p:txBody>
      </p:sp>
      <p:sp>
        <p:nvSpPr>
          <p:cNvPr id="3" name="Content Placeholder 2"/>
          <p:cNvSpPr>
            <a:spLocks noGrp="1"/>
          </p:cNvSpPr>
          <p:nvPr>
            <p:ph idx="1"/>
          </p:nvPr>
        </p:nvSpPr>
        <p:spPr>
          <a:xfrm>
            <a:off x="684212" y="685800"/>
            <a:ext cx="5411788" cy="5486400"/>
          </a:xfrm>
        </p:spPr>
        <p:txBody>
          <a:bodyPr anchor="t">
            <a:normAutofit/>
          </a:bodyPr>
          <a:lstStyle/>
          <a:p>
            <a:r>
              <a:rPr lang="en-US" b="1" dirty="0" smtClean="0">
                <a:solidFill>
                  <a:srgbClr val="FF0000"/>
                </a:solidFill>
              </a:rPr>
              <a:t>Intermittent </a:t>
            </a:r>
            <a:r>
              <a:rPr lang="en-US" b="1" dirty="0" smtClean="0">
                <a:solidFill>
                  <a:srgbClr val="FF0000"/>
                </a:solidFill>
              </a:rPr>
              <a:t>Stream: </a:t>
            </a:r>
            <a:r>
              <a:rPr lang="en-US" dirty="0"/>
              <a:t>Seasonal </a:t>
            </a:r>
            <a:r>
              <a:rPr lang="en-US" b="1" dirty="0"/>
              <a:t>streams</a:t>
            </a:r>
            <a:r>
              <a:rPr lang="en-US" dirty="0"/>
              <a:t> (</a:t>
            </a:r>
            <a:r>
              <a:rPr lang="en-US" b="1" dirty="0"/>
              <a:t>intermittent</a:t>
            </a:r>
            <a:r>
              <a:rPr lang="en-US" dirty="0"/>
              <a:t>) flow during certain times of the year when smaller upstream waters are flowing and when groundwater provides enough water for </a:t>
            </a:r>
            <a:r>
              <a:rPr lang="en-US" b="1" dirty="0"/>
              <a:t>stream</a:t>
            </a:r>
            <a:r>
              <a:rPr lang="en-US" dirty="0"/>
              <a:t> flow. Runoff from rainfall or other precipitation supplements the flow of seasonal </a:t>
            </a:r>
            <a:r>
              <a:rPr lang="en-US" b="1" dirty="0"/>
              <a:t>stream</a:t>
            </a:r>
            <a:endParaRPr lang="en-US" dirty="0" smtClean="0"/>
          </a:p>
          <a:p>
            <a:r>
              <a:rPr lang="en-US" b="1" dirty="0" smtClean="0">
                <a:solidFill>
                  <a:srgbClr val="FF0000"/>
                </a:solidFill>
              </a:rPr>
              <a:t>Exotic </a:t>
            </a:r>
            <a:r>
              <a:rPr lang="en-US" b="1" dirty="0" smtClean="0">
                <a:solidFill>
                  <a:srgbClr val="FF0000"/>
                </a:solidFill>
              </a:rPr>
              <a:t>Stream:</a:t>
            </a:r>
            <a:r>
              <a:rPr lang="en-US" dirty="0"/>
              <a:t> </a:t>
            </a:r>
            <a:r>
              <a:rPr lang="en-US" dirty="0">
                <a:solidFill>
                  <a:schemeClr val="bg1"/>
                </a:solidFill>
              </a:rPr>
              <a:t>Exotic streams are those that originate in a humid region but flow through an arid region. Such is the case of the Nile and Colorado Rivers. The headwaters of the Nile River is in the wet Ethiopian Highlands, and travels through the eastern portion of the Sahara Desert on its way to the Mediterranean Sea. </a:t>
            </a: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6400800" y="3429000"/>
            <a:ext cx="2363788" cy="3419051"/>
          </a:xfrm>
          <a:prstGeom prst="rect">
            <a:avLst/>
          </a:prstGeom>
        </p:spPr>
      </p:pic>
      <p:pic>
        <p:nvPicPr>
          <p:cNvPr id="5" name="Picture 4"/>
          <p:cNvPicPr>
            <a:picLocks noChangeAspect="1"/>
          </p:cNvPicPr>
          <p:nvPr/>
        </p:nvPicPr>
        <p:blipFill>
          <a:blip r:embed="rId3"/>
          <a:stretch>
            <a:fillRect/>
          </a:stretch>
        </p:blipFill>
        <p:spPr>
          <a:xfrm>
            <a:off x="6400800" y="-9525"/>
            <a:ext cx="5105400" cy="3278649"/>
          </a:xfrm>
          <a:prstGeom prst="rect">
            <a:avLst/>
          </a:prstGeom>
        </p:spPr>
      </p:pic>
      <p:pic>
        <p:nvPicPr>
          <p:cNvPr id="6" name="Picture 5"/>
          <p:cNvPicPr>
            <a:picLocks noChangeAspect="1"/>
          </p:cNvPicPr>
          <p:nvPr/>
        </p:nvPicPr>
        <p:blipFill>
          <a:blip r:embed="rId4"/>
          <a:stretch>
            <a:fillRect/>
          </a:stretch>
        </p:blipFill>
        <p:spPr>
          <a:xfrm>
            <a:off x="8858249" y="3428999"/>
            <a:ext cx="2648561" cy="3419051"/>
          </a:xfrm>
          <a:prstGeom prst="rect">
            <a:avLst/>
          </a:prstGeom>
        </p:spPr>
      </p:pic>
    </p:spTree>
    <p:extLst>
      <p:ext uri="{BB962C8B-B14F-4D97-AF65-F5344CB8AC3E}">
        <p14:creationId xmlns:p14="http://schemas.microsoft.com/office/powerpoint/2010/main" val="3490386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b="1" dirty="0" smtClean="0"/>
              <a:t>Flora and fauna</a:t>
            </a:r>
            <a:endParaRPr lang="en-US" sz="6600" b="1"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50933"/>
            <a:ext cx="8534400" cy="1507067"/>
          </a:xfrm>
        </p:spPr>
        <p:txBody>
          <a:bodyPr>
            <a:normAutofit/>
          </a:bodyPr>
          <a:lstStyle/>
          <a:p>
            <a:r>
              <a:rPr lang="en-US" sz="4000" b="1" dirty="0" smtClean="0"/>
              <a:t>Xerophytic vegetation</a:t>
            </a:r>
            <a:endParaRPr lang="en-US" sz="4000" b="1" dirty="0"/>
          </a:p>
        </p:txBody>
      </p:sp>
      <p:sp>
        <p:nvSpPr>
          <p:cNvPr id="3" name="Content Placeholder 2"/>
          <p:cNvSpPr>
            <a:spLocks noGrp="1"/>
          </p:cNvSpPr>
          <p:nvPr>
            <p:ph idx="1"/>
          </p:nvPr>
        </p:nvSpPr>
        <p:spPr>
          <a:xfrm>
            <a:off x="76200" y="152401"/>
            <a:ext cx="11811000" cy="2133599"/>
          </a:xfrm>
        </p:spPr>
        <p:txBody>
          <a:bodyPr/>
          <a:lstStyle/>
          <a:p>
            <a:r>
              <a:rPr lang="en-US" b="1" dirty="0">
                <a:solidFill>
                  <a:srgbClr val="FF0000"/>
                </a:solidFill>
              </a:rPr>
              <a:t>Xerophyte</a:t>
            </a:r>
            <a:r>
              <a:rPr lang="en-US" dirty="0"/>
              <a:t>, any </a:t>
            </a:r>
            <a:r>
              <a:rPr lang="en-US" dirty="0">
                <a:hlinkClick r:id="rId2"/>
              </a:rPr>
              <a:t>plant</a:t>
            </a:r>
            <a:r>
              <a:rPr lang="en-US" dirty="0"/>
              <a:t> adapted to life in a dry or physiologically dry habitat (salt marsh, saline soil, or acid bog) by means of mechanisms to prevent water loss or to store available water. </a:t>
            </a:r>
            <a:r>
              <a:rPr lang="en-US" dirty="0">
                <a:hlinkClick r:id="rId3"/>
              </a:rPr>
              <a:t>Succulents</a:t>
            </a:r>
            <a:r>
              <a:rPr lang="en-US" dirty="0"/>
              <a:t> (plants that store water) such as </a:t>
            </a:r>
            <a:r>
              <a:rPr lang="en-US" dirty="0">
                <a:hlinkClick r:id="rId4"/>
              </a:rPr>
              <a:t>cacti</a:t>
            </a:r>
            <a:r>
              <a:rPr lang="en-US" dirty="0"/>
              <a:t> and agaves have thick, fleshy stems or leaves. Other xerophytic </a:t>
            </a:r>
            <a:r>
              <a:rPr lang="en-US" dirty="0">
                <a:hlinkClick r:id="rId5"/>
              </a:rPr>
              <a:t>adaptations</a:t>
            </a:r>
            <a:r>
              <a:rPr lang="en-US" dirty="0"/>
              <a:t> include waxy leaf coatings, the ability to drop leaves during dry periods, the ability to reposition or fold leaves to reduce sunlight absorption, and the development of a dense, hairy leaf covering.</a:t>
            </a:r>
            <a:endParaRPr lang="en-US" dirty="0"/>
          </a:p>
        </p:txBody>
      </p:sp>
      <p:pic>
        <p:nvPicPr>
          <p:cNvPr id="4" name="Picture 3"/>
          <p:cNvPicPr>
            <a:picLocks noChangeAspect="1"/>
          </p:cNvPicPr>
          <p:nvPr/>
        </p:nvPicPr>
        <p:blipFill>
          <a:blip r:embed="rId6"/>
          <a:stretch>
            <a:fillRect/>
          </a:stretch>
        </p:blipFill>
        <p:spPr>
          <a:xfrm>
            <a:off x="304800" y="2474383"/>
            <a:ext cx="3914775" cy="2876550"/>
          </a:xfrm>
          <a:prstGeom prst="rect">
            <a:avLst/>
          </a:prstGeom>
        </p:spPr>
      </p:pic>
      <p:pic>
        <p:nvPicPr>
          <p:cNvPr id="5" name="Picture 4"/>
          <p:cNvPicPr>
            <a:picLocks noChangeAspect="1"/>
          </p:cNvPicPr>
          <p:nvPr/>
        </p:nvPicPr>
        <p:blipFill>
          <a:blip r:embed="rId7"/>
          <a:stretch>
            <a:fillRect/>
          </a:stretch>
        </p:blipFill>
        <p:spPr>
          <a:xfrm>
            <a:off x="7543800" y="2474383"/>
            <a:ext cx="4249390" cy="2867025"/>
          </a:xfrm>
          <a:prstGeom prst="rect">
            <a:avLst/>
          </a:prstGeom>
        </p:spPr>
      </p:pic>
      <p:pic>
        <p:nvPicPr>
          <p:cNvPr id="6" name="Picture 5"/>
          <p:cNvPicPr>
            <a:picLocks noChangeAspect="1"/>
          </p:cNvPicPr>
          <p:nvPr/>
        </p:nvPicPr>
        <p:blipFill>
          <a:blip r:embed="rId8"/>
          <a:stretch>
            <a:fillRect/>
          </a:stretch>
        </p:blipFill>
        <p:spPr>
          <a:xfrm>
            <a:off x="4571999" y="2474383"/>
            <a:ext cx="2548467" cy="2867025"/>
          </a:xfrm>
          <a:prstGeom prst="rect">
            <a:avLst/>
          </a:prstGeom>
        </p:spPr>
      </p:pic>
    </p:spTree>
    <p:extLst>
      <p:ext uri="{BB962C8B-B14F-4D97-AF65-F5344CB8AC3E}">
        <p14:creationId xmlns:p14="http://schemas.microsoft.com/office/powerpoint/2010/main" val="32838425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1028" descr="C:\My Documents\My Pictures\Scans\No swiming Joshva Tree jpg.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0" y="0"/>
            <a:ext cx="8458200" cy="56562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24200" y="4495800"/>
            <a:ext cx="4038600" cy="461665"/>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Joshua Tree </a:t>
            </a:r>
            <a:r>
              <a:rPr lang="en-US" dirty="0" err="1" smtClean="0">
                <a:solidFill>
                  <a:schemeClr val="bg1"/>
                </a:solidFill>
                <a:latin typeface="Arial" panose="020B0604020202020204" pitchFamily="34" charset="0"/>
                <a:cs typeface="Arial" panose="020B0604020202020204" pitchFamily="34" charset="0"/>
              </a:rPr>
              <a:t>Nationalk</a:t>
            </a:r>
            <a:r>
              <a:rPr lang="en-US" dirty="0" smtClean="0">
                <a:solidFill>
                  <a:schemeClr val="bg1"/>
                </a:solidFill>
                <a:latin typeface="Arial" panose="020B0604020202020204" pitchFamily="34" charset="0"/>
                <a:cs typeface="Arial" panose="020B0604020202020204" pitchFamily="34" charset="0"/>
              </a:rPr>
              <a:t> Park</a:t>
            </a:r>
            <a:endParaRPr lang="en-US"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18276"/>
            <a:ext cx="8534400" cy="1507067"/>
          </a:xfrm>
        </p:spPr>
        <p:txBody>
          <a:bodyPr>
            <a:normAutofit/>
          </a:bodyPr>
          <a:lstStyle/>
          <a:p>
            <a:r>
              <a:rPr lang="en-US" sz="4000" b="1" dirty="0" smtClean="0">
                <a:solidFill>
                  <a:srgbClr val="FF0000"/>
                </a:solidFill>
              </a:rPr>
              <a:t>Definitions</a:t>
            </a:r>
            <a:endParaRPr lang="en-US" sz="4000" b="1" dirty="0">
              <a:solidFill>
                <a:srgbClr val="FF0000"/>
              </a:solidFill>
            </a:endParaRPr>
          </a:p>
        </p:txBody>
      </p:sp>
      <p:sp>
        <p:nvSpPr>
          <p:cNvPr id="3" name="Content Placeholder 2"/>
          <p:cNvSpPr>
            <a:spLocks noGrp="1"/>
          </p:cNvSpPr>
          <p:nvPr>
            <p:ph idx="1"/>
          </p:nvPr>
        </p:nvSpPr>
        <p:spPr>
          <a:xfrm>
            <a:off x="304800" y="0"/>
            <a:ext cx="11277600" cy="5791199"/>
          </a:xfrm>
        </p:spPr>
        <p:txBody>
          <a:bodyPr>
            <a:normAutofit/>
          </a:bodyPr>
          <a:lstStyle/>
          <a:p>
            <a:r>
              <a:rPr lang="en-US" sz="2800" dirty="0">
                <a:solidFill>
                  <a:srgbClr val="002060"/>
                </a:solidFill>
              </a:rPr>
              <a:t>A </a:t>
            </a:r>
            <a:r>
              <a:rPr lang="en-US" sz="2800" b="1" dirty="0">
                <a:solidFill>
                  <a:srgbClr val="FF0000"/>
                </a:solidFill>
              </a:rPr>
              <a:t>hamada</a:t>
            </a:r>
            <a:r>
              <a:rPr lang="en-US" sz="2800" dirty="0">
                <a:solidFill>
                  <a:srgbClr val="002060"/>
                </a:solidFill>
              </a:rPr>
              <a:t> (Arabic, </a:t>
            </a:r>
            <a:r>
              <a:rPr lang="ar-AE" sz="2800" dirty="0">
                <a:solidFill>
                  <a:srgbClr val="002060"/>
                </a:solidFill>
              </a:rPr>
              <a:t>حمادة </a:t>
            </a:r>
            <a:r>
              <a:rPr lang="en-US" sz="2800" dirty="0" err="1">
                <a:solidFill>
                  <a:srgbClr val="002060"/>
                </a:solidFill>
              </a:rPr>
              <a:t>ḥammāda</a:t>
            </a:r>
            <a:r>
              <a:rPr lang="en-US" sz="2800" dirty="0">
                <a:solidFill>
                  <a:srgbClr val="002060"/>
                </a:solidFill>
              </a:rPr>
              <a:t>) is a type of desert landscape consisting of high, largely barren, hard rocky plateaus, where most of the sand has been removed by deflation</a:t>
            </a:r>
            <a:r>
              <a:rPr lang="en-US" sz="2800" dirty="0" smtClean="0">
                <a:solidFill>
                  <a:srgbClr val="002060"/>
                </a:solidFill>
              </a:rPr>
              <a:t>.</a:t>
            </a:r>
          </a:p>
          <a:p>
            <a:r>
              <a:rPr lang="en-US" sz="2800" dirty="0">
                <a:solidFill>
                  <a:srgbClr val="002060"/>
                </a:solidFill>
              </a:rPr>
              <a:t>An </a:t>
            </a:r>
            <a:r>
              <a:rPr lang="en-US" sz="2800" b="1" dirty="0">
                <a:solidFill>
                  <a:srgbClr val="FF0000"/>
                </a:solidFill>
              </a:rPr>
              <a:t>erg</a:t>
            </a:r>
            <a:r>
              <a:rPr lang="en-US" sz="2800" dirty="0">
                <a:solidFill>
                  <a:srgbClr val="002060"/>
                </a:solidFill>
              </a:rPr>
              <a:t> is a broad, flat area of desert covered with wind-swept sand with little or no vegetative cover. The term takes its name from the Arabic word </a:t>
            </a:r>
            <a:r>
              <a:rPr lang="en-US" sz="2800" dirty="0" err="1">
                <a:solidFill>
                  <a:srgbClr val="002060"/>
                </a:solidFill>
              </a:rPr>
              <a:t>ʿarq</a:t>
            </a:r>
            <a:r>
              <a:rPr lang="en-US" sz="2800" dirty="0">
                <a:solidFill>
                  <a:srgbClr val="002060"/>
                </a:solidFill>
              </a:rPr>
              <a:t>, meaning "dune </a:t>
            </a:r>
            <a:r>
              <a:rPr lang="en-US" sz="2800" dirty="0" smtClean="0">
                <a:solidFill>
                  <a:srgbClr val="002060"/>
                </a:solidFill>
              </a:rPr>
              <a:t>field“</a:t>
            </a:r>
          </a:p>
          <a:p>
            <a:r>
              <a:rPr lang="en-US" sz="2800" dirty="0">
                <a:solidFill>
                  <a:srgbClr val="002060"/>
                </a:solidFill>
              </a:rPr>
              <a:t>A desert pavement, also called </a:t>
            </a:r>
            <a:r>
              <a:rPr lang="en-US" sz="2800" b="1" dirty="0" err="1">
                <a:solidFill>
                  <a:srgbClr val="FF0000"/>
                </a:solidFill>
              </a:rPr>
              <a:t>reg</a:t>
            </a:r>
            <a:r>
              <a:rPr lang="en-US" sz="2800" dirty="0">
                <a:solidFill>
                  <a:srgbClr val="002060"/>
                </a:solidFill>
              </a:rPr>
              <a:t>, </a:t>
            </a:r>
            <a:r>
              <a:rPr lang="en-US" sz="2800" dirty="0" err="1">
                <a:solidFill>
                  <a:srgbClr val="002060"/>
                </a:solidFill>
              </a:rPr>
              <a:t>serir</a:t>
            </a:r>
            <a:r>
              <a:rPr lang="en-US" sz="2800" dirty="0">
                <a:solidFill>
                  <a:srgbClr val="002060"/>
                </a:solidFill>
              </a:rPr>
              <a:t>, gibber, or </a:t>
            </a:r>
            <a:r>
              <a:rPr lang="en-US" sz="2800" dirty="0" err="1">
                <a:solidFill>
                  <a:srgbClr val="002060"/>
                </a:solidFill>
              </a:rPr>
              <a:t>saï</a:t>
            </a:r>
            <a:r>
              <a:rPr lang="en-US" sz="2800" dirty="0">
                <a:solidFill>
                  <a:srgbClr val="002060"/>
                </a:solidFill>
              </a:rPr>
              <a:t> is a desert surface covered with closely packed, interlocking angular or rounded rock fragments of pebble and cobble size. They typically top alluvial fans. Desert varnish collects on the exposed surface rocks over time.</a:t>
            </a:r>
          </a:p>
        </p:txBody>
      </p:sp>
    </p:spTree>
    <p:extLst>
      <p:ext uri="{BB962C8B-B14F-4D97-AF65-F5344CB8AC3E}">
        <p14:creationId xmlns:p14="http://schemas.microsoft.com/office/powerpoint/2010/main" val="38152663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257800"/>
            <a:ext cx="8534400" cy="1507067"/>
          </a:xfrm>
        </p:spPr>
        <p:txBody>
          <a:bodyPr/>
          <a:lstStyle/>
          <a:p>
            <a:r>
              <a:rPr lang="en-US" dirty="0" smtClean="0"/>
              <a:t>When precipitation reaches the ground, the desert blooms</a:t>
            </a:r>
            <a:endParaRPr lang="en-US" dirty="0"/>
          </a:p>
        </p:txBody>
      </p:sp>
      <p:pic>
        <p:nvPicPr>
          <p:cNvPr id="4" name="Content Placeholder 3"/>
          <p:cNvPicPr>
            <a:picLocks noGrp="1" noChangeAspect="1"/>
          </p:cNvPicPr>
          <p:nvPr>
            <p:ph idx="1"/>
          </p:nvPr>
        </p:nvPicPr>
        <p:blipFill>
          <a:blip r:embed="rId2"/>
          <a:stretch>
            <a:fillRect/>
          </a:stretch>
        </p:blipFill>
        <p:spPr>
          <a:xfrm>
            <a:off x="-32657" y="0"/>
            <a:ext cx="10450285" cy="5486400"/>
          </a:xfrm>
          <a:prstGeom prst="rect">
            <a:avLst/>
          </a:prstGeom>
        </p:spPr>
      </p:pic>
    </p:spTree>
    <p:extLst>
      <p:ext uri="{BB962C8B-B14F-4D97-AF65-F5344CB8AC3E}">
        <p14:creationId xmlns:p14="http://schemas.microsoft.com/office/powerpoint/2010/main" val="40709992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7733"/>
            <a:ext cx="8534400" cy="753534"/>
          </a:xfrm>
        </p:spPr>
        <p:txBody>
          <a:bodyPr anchor="t"/>
          <a:lstStyle/>
          <a:p>
            <a:r>
              <a:rPr lang="en-US" dirty="0" smtClean="0"/>
              <a:t>Adaptations to dryness</a:t>
            </a:r>
            <a:endParaRPr lang="en-US" dirty="0"/>
          </a:p>
        </p:txBody>
      </p:sp>
      <p:sp>
        <p:nvSpPr>
          <p:cNvPr id="4" name="Content Placeholder 3"/>
          <p:cNvSpPr>
            <a:spLocks noGrp="1"/>
          </p:cNvSpPr>
          <p:nvPr>
            <p:ph sz="half" idx="1"/>
          </p:nvPr>
        </p:nvSpPr>
        <p:spPr>
          <a:xfrm>
            <a:off x="644789" y="1219200"/>
            <a:ext cx="4937655" cy="5257799"/>
          </a:xfrm>
        </p:spPr>
        <p:txBody>
          <a:bodyPr anchor="t"/>
          <a:lstStyle/>
          <a:p>
            <a:r>
              <a:rPr lang="en-US" dirty="0" smtClean="0">
                <a:solidFill>
                  <a:schemeClr val="bg1"/>
                </a:solidFill>
              </a:rPr>
              <a:t>Wide, dense root system near the surface to catch any precipitation</a:t>
            </a:r>
          </a:p>
          <a:p>
            <a:r>
              <a:rPr lang="en-US" dirty="0" smtClean="0">
                <a:solidFill>
                  <a:schemeClr val="bg1"/>
                </a:solidFill>
              </a:rPr>
              <a:t>Waxy surfaces to reduce transpiration (loss of water)</a:t>
            </a:r>
          </a:p>
          <a:p>
            <a:r>
              <a:rPr lang="en-US" dirty="0" smtClean="0">
                <a:solidFill>
                  <a:schemeClr val="bg1"/>
                </a:solidFill>
              </a:rPr>
              <a:t>Thorns to dissuade animals from breaking the outer surface by biting them</a:t>
            </a:r>
          </a:p>
          <a:p>
            <a:r>
              <a:rPr lang="en-US" dirty="0" smtClean="0">
                <a:solidFill>
                  <a:schemeClr val="bg1"/>
                </a:solidFill>
              </a:rPr>
              <a:t>Accordion pleated surfaces to allow them to expand to store water and then shrink when water is scarce – all without creating a break in the surface of the plant</a:t>
            </a:r>
          </a:p>
          <a:p>
            <a:r>
              <a:rPr lang="en-US" dirty="0" smtClean="0">
                <a:solidFill>
                  <a:schemeClr val="bg1"/>
                </a:solidFill>
              </a:rPr>
              <a:t>Dormancy – loss of leaves when it gets dry.</a:t>
            </a:r>
            <a:endParaRPr lang="en-US" dirty="0">
              <a:solidFill>
                <a:schemeClr val="bg1"/>
              </a:solidFill>
            </a:endParaRPr>
          </a:p>
        </p:txBody>
      </p:sp>
      <p:sp>
        <p:nvSpPr>
          <p:cNvPr id="5" name="Content Placeholder 4"/>
          <p:cNvSpPr>
            <a:spLocks noGrp="1"/>
          </p:cNvSpPr>
          <p:nvPr>
            <p:ph sz="half" idx="2"/>
          </p:nvPr>
        </p:nvSpPr>
        <p:spPr>
          <a:xfrm>
            <a:off x="5867400" y="1195916"/>
            <a:ext cx="4934479" cy="5281083"/>
          </a:xfrm>
        </p:spPr>
        <p:txBody>
          <a:bodyPr anchor="t"/>
          <a:lstStyle/>
          <a:p>
            <a:r>
              <a:rPr lang="en-US" dirty="0" smtClean="0">
                <a:solidFill>
                  <a:schemeClr val="bg1"/>
                </a:solidFill>
              </a:rPr>
              <a:t>Tiny leaves to reduce transpiration</a:t>
            </a:r>
          </a:p>
          <a:p>
            <a:r>
              <a:rPr lang="en-US" dirty="0" smtClean="0">
                <a:solidFill>
                  <a:schemeClr val="bg1"/>
                </a:solidFill>
              </a:rPr>
              <a:t>Deep roots (tap roots) that can reach the deep water table.</a:t>
            </a:r>
          </a:p>
          <a:p>
            <a:r>
              <a:rPr lang="en-US" dirty="0" smtClean="0">
                <a:solidFill>
                  <a:schemeClr val="bg1"/>
                </a:solidFill>
              </a:rPr>
              <a:t>Rapid life cycles – seeds remain viable for years. When rain comes the seeds germinate quickly, produce flowers, produce seeds, then die. The seeds are left to wait for the next rain.</a:t>
            </a:r>
            <a:endParaRPr lang="en-US" dirty="0">
              <a:solidFill>
                <a:schemeClr val="bg1"/>
              </a:solidFill>
            </a:endParaRPr>
          </a:p>
        </p:txBody>
      </p:sp>
    </p:spTree>
    <p:extLst>
      <p:ext uri="{BB962C8B-B14F-4D97-AF65-F5344CB8AC3E}">
        <p14:creationId xmlns:p14="http://schemas.microsoft.com/office/powerpoint/2010/main" val="17601994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5662906" cy="3200400"/>
          </a:xfrm>
          <a:prstGeom prst="rect">
            <a:avLst/>
          </a:prstGeom>
        </p:spPr>
      </p:pic>
      <p:pic>
        <p:nvPicPr>
          <p:cNvPr id="6" name="Picture 5"/>
          <p:cNvPicPr>
            <a:picLocks noChangeAspect="1"/>
          </p:cNvPicPr>
          <p:nvPr/>
        </p:nvPicPr>
        <p:blipFill>
          <a:blip r:embed="rId3"/>
          <a:stretch>
            <a:fillRect/>
          </a:stretch>
        </p:blipFill>
        <p:spPr>
          <a:xfrm>
            <a:off x="9525" y="3667124"/>
            <a:ext cx="5688470" cy="3190876"/>
          </a:xfrm>
          <a:prstGeom prst="rect">
            <a:avLst/>
          </a:prstGeom>
        </p:spPr>
      </p:pic>
      <p:pic>
        <p:nvPicPr>
          <p:cNvPr id="7" name="Picture 6"/>
          <p:cNvPicPr>
            <a:picLocks noChangeAspect="1"/>
          </p:cNvPicPr>
          <p:nvPr/>
        </p:nvPicPr>
        <p:blipFill>
          <a:blip r:embed="rId4"/>
          <a:stretch>
            <a:fillRect/>
          </a:stretch>
        </p:blipFill>
        <p:spPr>
          <a:xfrm>
            <a:off x="8971471" y="0"/>
            <a:ext cx="3220529" cy="3200401"/>
          </a:xfrm>
          <a:prstGeom prst="rect">
            <a:avLst/>
          </a:prstGeom>
        </p:spPr>
      </p:pic>
      <p:pic>
        <p:nvPicPr>
          <p:cNvPr id="8" name="Picture 7"/>
          <p:cNvPicPr>
            <a:picLocks noChangeAspect="1"/>
          </p:cNvPicPr>
          <p:nvPr/>
        </p:nvPicPr>
        <p:blipFill>
          <a:blip r:embed="rId5"/>
          <a:stretch>
            <a:fillRect/>
          </a:stretch>
        </p:blipFill>
        <p:spPr>
          <a:xfrm>
            <a:off x="7391400" y="3657600"/>
            <a:ext cx="4800600" cy="3200400"/>
          </a:xfrm>
          <a:prstGeom prst="rect">
            <a:avLst/>
          </a:prstGeom>
        </p:spPr>
      </p:pic>
      <p:pic>
        <p:nvPicPr>
          <p:cNvPr id="9" name="Picture 8"/>
          <p:cNvPicPr>
            <a:picLocks noChangeAspect="1"/>
          </p:cNvPicPr>
          <p:nvPr/>
        </p:nvPicPr>
        <p:blipFill>
          <a:blip r:embed="rId6"/>
          <a:stretch>
            <a:fillRect/>
          </a:stretch>
        </p:blipFill>
        <p:spPr>
          <a:xfrm>
            <a:off x="5240153" y="3657601"/>
            <a:ext cx="2229492" cy="3200400"/>
          </a:xfrm>
          <a:prstGeom prst="rect">
            <a:avLst/>
          </a:prstGeom>
        </p:spPr>
      </p:pic>
      <p:pic>
        <p:nvPicPr>
          <p:cNvPr id="10" name="Picture 9"/>
          <p:cNvPicPr>
            <a:picLocks noChangeAspect="1"/>
          </p:cNvPicPr>
          <p:nvPr/>
        </p:nvPicPr>
        <p:blipFill>
          <a:blip r:embed="rId7"/>
          <a:stretch>
            <a:fillRect/>
          </a:stretch>
        </p:blipFill>
        <p:spPr>
          <a:xfrm>
            <a:off x="5328158" y="5115"/>
            <a:ext cx="3643313" cy="3204809"/>
          </a:xfrm>
          <a:prstGeom prst="rect">
            <a:avLst/>
          </a:prstGeom>
        </p:spPr>
      </p:pic>
    </p:spTree>
    <p:extLst>
      <p:ext uri="{BB962C8B-B14F-4D97-AF65-F5344CB8AC3E}">
        <p14:creationId xmlns:p14="http://schemas.microsoft.com/office/powerpoint/2010/main" val="15740537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400"/>
            <a:ext cx="11658600" cy="1371600"/>
          </a:xfrm>
        </p:spPr>
        <p:txBody>
          <a:bodyPr/>
          <a:lstStyle/>
          <a:p>
            <a:r>
              <a:rPr lang="en-US" dirty="0" smtClean="0"/>
              <a:t>Most fauna is nocturnal – The desert comes alive at night.</a:t>
            </a:r>
            <a:endParaRPr lang="en-US" dirty="0"/>
          </a:p>
        </p:txBody>
      </p:sp>
      <p:sp>
        <p:nvSpPr>
          <p:cNvPr id="3" name="Content Placeholder 2"/>
          <p:cNvSpPr>
            <a:spLocks noGrp="1"/>
          </p:cNvSpPr>
          <p:nvPr>
            <p:ph sz="half" idx="1"/>
          </p:nvPr>
        </p:nvSpPr>
        <p:spPr>
          <a:xfrm>
            <a:off x="684211" y="685800"/>
            <a:ext cx="4937655" cy="4953000"/>
          </a:xfrm>
        </p:spPr>
        <p:txBody>
          <a:bodyPr anchor="t">
            <a:normAutofit/>
          </a:bodyPr>
          <a:lstStyle/>
          <a:p>
            <a:r>
              <a:rPr lang="en-US" sz="2400" dirty="0" smtClean="0">
                <a:solidFill>
                  <a:schemeClr val="bg1"/>
                </a:solidFill>
              </a:rPr>
              <a:t>Rest in burrows or in shady areas in the heat of the day to reduce loss of body moisture.</a:t>
            </a:r>
          </a:p>
          <a:p>
            <a:r>
              <a:rPr lang="en-US" sz="2400" dirty="0" smtClean="0">
                <a:solidFill>
                  <a:schemeClr val="bg1"/>
                </a:solidFill>
              </a:rPr>
              <a:t>Become active at night when it is cooler and they lose less body moisture.</a:t>
            </a:r>
          </a:p>
          <a:p>
            <a:r>
              <a:rPr lang="en-US" sz="2400" dirty="0" smtClean="0">
                <a:solidFill>
                  <a:schemeClr val="bg1"/>
                </a:solidFill>
              </a:rPr>
              <a:t>Metabolisms that can function with lack of moisture – Urinate small quantity but concentrated urine</a:t>
            </a:r>
            <a:endParaRPr lang="en-US" sz="2400" dirty="0">
              <a:solidFill>
                <a:schemeClr val="bg1"/>
              </a:solidFill>
            </a:endParaRPr>
          </a:p>
        </p:txBody>
      </p:sp>
      <p:pic>
        <p:nvPicPr>
          <p:cNvPr id="5" name="Content Placeholder 4"/>
          <p:cNvPicPr>
            <a:picLocks noGrp="1" noChangeAspect="1"/>
          </p:cNvPicPr>
          <p:nvPr>
            <p:ph sz="half" idx="2"/>
          </p:nvPr>
        </p:nvPicPr>
        <p:blipFill>
          <a:blip r:embed="rId2"/>
          <a:stretch>
            <a:fillRect/>
          </a:stretch>
        </p:blipFill>
        <p:spPr>
          <a:xfrm>
            <a:off x="6125587" y="685800"/>
            <a:ext cx="5257567" cy="4419600"/>
          </a:xfrm>
          <a:prstGeom prst="rect">
            <a:avLst/>
          </a:prstGeom>
        </p:spPr>
      </p:pic>
    </p:spTree>
    <p:extLst>
      <p:ext uri="{BB962C8B-B14F-4D97-AF65-F5344CB8AC3E}">
        <p14:creationId xmlns:p14="http://schemas.microsoft.com/office/powerpoint/2010/main" val="29230105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9220200" y="304800"/>
            <a:ext cx="2438400" cy="1077218"/>
          </a:xfrm>
          <a:prstGeom prst="rect">
            <a:avLst/>
          </a:prstGeom>
          <a:noFill/>
        </p:spPr>
        <p:txBody>
          <a:bodyPr wrap="square" rtlCol="0">
            <a:spAutoFit/>
          </a:bodyPr>
          <a:lstStyle/>
          <a:p>
            <a:r>
              <a:rPr lang="en-US" sz="3200" b="1" dirty="0" smtClean="0">
                <a:latin typeface="Arial" panose="020B0604020202020204" pitchFamily="34" charset="0"/>
                <a:cs typeface="Arial" panose="020B0604020202020204" pitchFamily="34" charset="0"/>
              </a:rPr>
              <a:t>Hamada desert</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648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9296400" y="1600200"/>
            <a:ext cx="2895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200" dirty="0">
                <a:solidFill>
                  <a:srgbClr val="002060"/>
                </a:solidFill>
                <a:latin typeface="Tahoma" panose="020B0604030504040204" pitchFamily="34" charset="0"/>
              </a:rPr>
              <a:t>Hamada - bedrock predominates</a:t>
            </a:r>
            <a:endParaRPr lang="en-US" altLang="en-US" dirty="0">
              <a:solidFill>
                <a:srgbClr val="002060"/>
              </a:solidFill>
              <a:latin typeface="Tahoma" panose="020B0604030504040204" pitchFamily="34" charset="0"/>
            </a:endParaRPr>
          </a:p>
        </p:txBody>
      </p:sp>
      <p:pic>
        <p:nvPicPr>
          <p:cNvPr id="19460" name="Picture 4" descr="C:\WINDOWS\Desktop\hamada.jpg"/>
          <p:cNvPicPr>
            <a:picLocks noChangeAspect="1" noChangeArrowheads="1"/>
          </p:cNvPicPr>
          <p:nvPr/>
        </p:nvPicPr>
        <p:blipFill>
          <a:blip r:embed="rId2">
            <a:lum bright="-6000" contrast="18000"/>
            <a:extLst>
              <a:ext uri="{28A0092B-C50C-407E-A947-70E740481C1C}">
                <a14:useLocalDpi xmlns:a14="http://schemas.microsoft.com/office/drawing/2010/main"/>
              </a:ext>
            </a:extLst>
          </a:blip>
          <a:srcRect/>
          <a:stretch>
            <a:fillRect/>
          </a:stretch>
        </p:blipFill>
        <p:spPr bwMode="auto">
          <a:xfrm>
            <a:off x="0" y="304800"/>
            <a:ext cx="9144000" cy="629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WINDOWS\Desktop\dune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886" y="3265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296400" y="533400"/>
            <a:ext cx="2667000" cy="2677656"/>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Erg desert, not the most common kind, despite what you see in the movies.</a:t>
            </a:r>
            <a:endParaRPr lang="en-US" sz="2800"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5362" name="Picture 2" descr="C:\WINDOWS\Desktop\dunes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257"/>
            <a:ext cx="10636202" cy="6865257"/>
          </a:xfrm>
          <a:prstGeom prst="rect">
            <a:avLst/>
          </a:prstGeom>
          <a:noFill/>
          <a:extLst>
            <a:ext uri="{909E8E84-426E-40DD-AFC4-6F175D3DCCD1}">
              <a14:hiddenFill xmlns:a14="http://schemas.microsoft.com/office/drawing/2010/main">
                <a:solidFill>
                  <a:srgbClr val="FFFFFF"/>
                </a:solidFill>
              </a14:hiddenFill>
            </a:ext>
          </a:extLst>
        </p:spPr>
      </p:pic>
      <p:sp>
        <p:nvSpPr>
          <p:cNvPr id="15363" name="Text Box 3"/>
          <p:cNvSpPr txBox="1">
            <a:spLocks noChangeArrowheads="1"/>
          </p:cNvSpPr>
          <p:nvPr/>
        </p:nvSpPr>
        <p:spPr bwMode="auto">
          <a:xfrm>
            <a:off x="3733800" y="5943601"/>
            <a:ext cx="548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dirty="0">
                <a:latin typeface="Arial" panose="020B0604020202020204" pitchFamily="34" charset="0"/>
                <a:cs typeface="Arial" panose="020B0604020202020204" pitchFamily="34" charset="0"/>
              </a:rPr>
              <a:t>Death Valley, California</a:t>
            </a:r>
          </a:p>
        </p:txBody>
      </p:sp>
    </p:spTree>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973</TotalTime>
  <Words>1852</Words>
  <Application>Microsoft Office PowerPoint</Application>
  <PresentationFormat>Widescreen</PresentationFormat>
  <Paragraphs>128</Paragraphs>
  <Slides>53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Century Gothic</vt:lpstr>
      <vt:lpstr>Tahoma</vt:lpstr>
      <vt:lpstr>Times New Roman</vt:lpstr>
      <vt:lpstr>Wingdings 3</vt:lpstr>
      <vt:lpstr>Slice</vt:lpstr>
      <vt:lpstr>Physical geography</vt:lpstr>
      <vt:lpstr>Arid Landforms</vt:lpstr>
      <vt:lpstr>Basic Concepts</vt:lpstr>
      <vt:lpstr>PowerPoint Presentation</vt:lpstr>
      <vt:lpstr>Definitions</vt:lpstr>
      <vt:lpstr>PowerPoint Presentation</vt:lpstr>
      <vt:lpstr>PowerPoint Presentation</vt:lpstr>
      <vt:lpstr>PowerPoint Presentation</vt:lpstr>
      <vt:lpstr>PowerPoint Presentation</vt:lpstr>
      <vt:lpstr>Erg - sea of sand </vt:lpstr>
      <vt:lpstr>PowerPoint Presentation</vt:lpstr>
      <vt:lpstr>Reg - desert “pavement” of pebbles and stones </vt:lpstr>
      <vt:lpstr>PowerPoint Presentation</vt:lpstr>
      <vt:lpstr>PowerPoint Presentation</vt:lpstr>
      <vt:lpstr>PowerPoint Presentation</vt:lpstr>
      <vt:lpstr>DESERT FLUVIAL PROCESSES/LANDFORMS </vt:lpstr>
      <vt:lpstr>The process of erosion/deposition</vt:lpstr>
      <vt:lpstr>PowerPoint Presentation</vt:lpstr>
      <vt:lpstr>PowerPoint Presentation</vt:lpstr>
      <vt:lpstr>PowerPoint Presentation</vt:lpstr>
      <vt:lpstr>AEOLIAN (WIND) PROCESSES/LANDFORMS </vt:lpstr>
      <vt:lpstr>PowerPoint Presentation</vt:lpstr>
      <vt:lpstr>PowerPoint Presentation</vt:lpstr>
      <vt:lpstr>AEOLIAN (WIND) PROCESSES/LANDFORMS </vt:lpstr>
      <vt:lpstr>Types of Dunes </vt:lpstr>
      <vt:lpstr>Types of Dunes </vt:lpstr>
      <vt:lpstr>PowerPoint Presentation</vt:lpstr>
      <vt:lpstr>PowerPoint Presentation</vt:lpstr>
      <vt:lpstr>PowerPoint Presentation</vt:lpstr>
      <vt:lpstr>BASIN AND RANGE TOPOGRAPHY </vt:lpstr>
      <vt:lpstr>PowerPoint Presentation</vt:lpstr>
      <vt:lpstr>PowerPoint Presentation</vt:lpstr>
      <vt:lpstr>Definitions</vt:lpstr>
      <vt:lpstr>PowerPoint Presentation</vt:lpstr>
      <vt:lpstr>Mesa and Scarp Topography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Definitions</vt:lpstr>
      <vt:lpstr>Flora and fauna</vt:lpstr>
      <vt:lpstr>Xerophytic vegetation</vt:lpstr>
      <vt:lpstr>PowerPoint Presentation</vt:lpstr>
      <vt:lpstr>When precipitation reaches the ground, the desert blooms</vt:lpstr>
      <vt:lpstr>Adaptations to dryness</vt:lpstr>
      <vt:lpstr>PowerPoint Presentation</vt:lpstr>
      <vt:lpstr>Most fauna is nocturnal – The desert comes alive at night.</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Arid Landforms</dc:title>
  <dc:creator>Michael Reed</dc:creator>
  <cp:lastModifiedBy>Joseph Naumann</cp:lastModifiedBy>
  <cp:revision>50</cp:revision>
  <dcterms:created xsi:type="dcterms:W3CDTF">2003-10-23T05:47:45Z</dcterms:created>
  <dcterms:modified xsi:type="dcterms:W3CDTF">2018-09-18T18:23:23Z</dcterms:modified>
</cp:coreProperties>
</file>