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256" r:id="rId2"/>
    <p:sldId id="336" r:id="rId3"/>
    <p:sldId id="285" r:id="rId4"/>
    <p:sldId id="302" r:id="rId5"/>
    <p:sldId id="291" r:id="rId6"/>
    <p:sldId id="304" r:id="rId7"/>
    <p:sldId id="331" r:id="rId8"/>
    <p:sldId id="333" r:id="rId9"/>
    <p:sldId id="305" r:id="rId10"/>
    <p:sldId id="277" r:id="rId11"/>
    <p:sldId id="279" r:id="rId12"/>
    <p:sldId id="326" r:id="rId13"/>
    <p:sldId id="327" r:id="rId14"/>
    <p:sldId id="312" r:id="rId15"/>
    <p:sldId id="313" r:id="rId16"/>
    <p:sldId id="315" r:id="rId17"/>
    <p:sldId id="316" r:id="rId18"/>
    <p:sldId id="317" r:id="rId19"/>
    <p:sldId id="318" r:id="rId20"/>
    <p:sldId id="319" r:id="rId21"/>
    <p:sldId id="320" r:id="rId22"/>
    <p:sldId id="321" r:id="rId23"/>
    <p:sldId id="322" r:id="rId24"/>
    <p:sldId id="323" r:id="rId25"/>
    <p:sldId id="324"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19" autoAdjust="0"/>
    <p:restoredTop sz="90909" autoAdjust="0"/>
  </p:normalViewPr>
  <p:slideViewPr>
    <p:cSldViewPr>
      <p:cViewPr varScale="1">
        <p:scale>
          <a:sx n="58" d="100"/>
          <a:sy n="58" d="100"/>
        </p:scale>
        <p:origin x="102" y="372"/>
      </p:cViewPr>
      <p:guideLst>
        <p:guide orient="horz" pos="2160"/>
        <p:guide pos="3840"/>
      </p:guideLst>
    </p:cSldViewPr>
  </p:slideViewPr>
  <p:outlineViewPr>
    <p:cViewPr>
      <p:scale>
        <a:sx n="33" d="100"/>
        <a:sy n="33" d="100"/>
      </p:scale>
      <p:origin x="0" y="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7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78BE25-93A2-419D-AE02-567A066EC19F}" type="slidenum">
              <a:rPr lang="en-US"/>
              <a:pPr/>
              <a:t>‹#›</a:t>
            </a:fld>
            <a:endParaRPr lang="en-US"/>
          </a:p>
        </p:txBody>
      </p:sp>
    </p:spTree>
    <p:extLst>
      <p:ext uri="{BB962C8B-B14F-4D97-AF65-F5344CB8AC3E}">
        <p14:creationId xmlns:p14="http://schemas.microsoft.com/office/powerpoint/2010/main" val="4874095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ionalpost.com/arts/Robert+Fulford+Plenty+rubber+ducks/3238158/story.html#ixzz13Y813V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aterdata.usgs.gov/nwis/rt" TargetMode="External"/><Relationship Id="rId13" Type="http://schemas.openxmlformats.org/officeDocument/2006/relationships/hyperlink" Target="http://landslides.usgs.gov/" TargetMode="External"/><Relationship Id="rId18" Type="http://schemas.openxmlformats.org/officeDocument/2006/relationships/hyperlink" Target="http://walrus.wr.usgs.gov/elnino/landslide-guidelines.html" TargetMode="External"/><Relationship Id="rId26" Type="http://schemas.openxmlformats.org/officeDocument/2006/relationships/hyperlink" Target="http://walrus.wr.usgs.gov/elnino/hydrclim.html" TargetMode="External"/><Relationship Id="rId3" Type="http://schemas.openxmlformats.org/officeDocument/2006/relationships/hyperlink" Target="http://geopubs.wr.usgs.gov/fact-sheet/fs175-99/" TargetMode="External"/><Relationship Id="rId21" Type="http://schemas.openxmlformats.org/officeDocument/2006/relationships/hyperlink" Target="http://walrus.wr.usgs.gov/elnino/hazoutlk.html" TargetMode="External"/><Relationship Id="rId7" Type="http://schemas.openxmlformats.org/officeDocument/2006/relationships/hyperlink" Target="http://geochange.er.usgs.gov/sw/changes/natural/floods/" TargetMode="External"/><Relationship Id="rId12" Type="http://schemas.openxmlformats.org/officeDocument/2006/relationships/hyperlink" Target="http://pubs.usgs.gov/circ/c1244/" TargetMode="External"/><Relationship Id="rId17" Type="http://schemas.openxmlformats.org/officeDocument/2006/relationships/hyperlink" Target="http://geology.wr.usgs.gov/wgmt/elnino/" TargetMode="External"/><Relationship Id="rId25" Type="http://schemas.openxmlformats.org/officeDocument/2006/relationships/hyperlink" Target="http://walrus.wr.usgs.gov/elnino/coastal/coastal.html" TargetMode="External"/><Relationship Id="rId2" Type="http://schemas.openxmlformats.org/officeDocument/2006/relationships/slide" Target="../slides/slide24.xml"/><Relationship Id="rId16" Type="http://schemas.openxmlformats.org/officeDocument/2006/relationships/hyperlink" Target="http://landslides.usgs.gov/html_files/elnino/elninols.html" TargetMode="External"/><Relationship Id="rId20" Type="http://schemas.openxmlformats.org/officeDocument/2006/relationships/hyperlink" Target="http://walrus.wr.usgs.gov/elnino/landslides-sfbay/intro.html" TargetMode="External"/><Relationship Id="rId29" Type="http://schemas.openxmlformats.org/officeDocument/2006/relationships/hyperlink" Target="http://www.usgs.gov/themes/coast.html" TargetMode="External"/><Relationship Id="rId1" Type="http://schemas.openxmlformats.org/officeDocument/2006/relationships/notesMaster" Target="../notesMasters/notesMaster1.xml"/><Relationship Id="rId6" Type="http://schemas.openxmlformats.org/officeDocument/2006/relationships/hyperlink" Target="http://walrus.wr.usgs.gov/elnino/effects.html" TargetMode="External"/><Relationship Id="rId11" Type="http://schemas.openxmlformats.org/officeDocument/2006/relationships/hyperlink" Target="http://landslides.usgs.gov/html_files/nlic/nlicpub.html" TargetMode="External"/><Relationship Id="rId24" Type="http://schemas.openxmlformats.org/officeDocument/2006/relationships/hyperlink" Target="http://walrus.wr.usgs.gov/elnino/SMCO-coast-erosion/introtext.html" TargetMode="External"/><Relationship Id="rId5" Type="http://schemas.openxmlformats.org/officeDocument/2006/relationships/hyperlink" Target="http://walrus.wr.usgs.gov/elnino/merced.html" TargetMode="External"/><Relationship Id="rId15" Type="http://schemas.openxmlformats.org/officeDocument/2006/relationships/hyperlink" Target="http://pubs.usgs.gov/mf/1999/mf-2325-b/" TargetMode="External"/><Relationship Id="rId23" Type="http://schemas.openxmlformats.org/officeDocument/2006/relationships/hyperlink" Target="http://coastal.er.usgs.gov/response/" TargetMode="External"/><Relationship Id="rId28" Type="http://schemas.openxmlformats.org/officeDocument/2006/relationships/hyperlink" Target="http://walrus.wr.usgs.gov/elnino/richmond.html" TargetMode="External"/><Relationship Id="rId10" Type="http://schemas.openxmlformats.org/officeDocument/2006/relationships/hyperlink" Target="http://landslides.usgs.gov/html_files/landslides/newsinfo.html" TargetMode="External"/><Relationship Id="rId19" Type="http://schemas.openxmlformats.org/officeDocument/2006/relationships/hyperlink" Target="http://walrus.wr.usgs.gov/elnino/sfbay-maps.html" TargetMode="External"/><Relationship Id="rId4" Type="http://schemas.openxmlformats.org/officeDocument/2006/relationships/hyperlink" Target="http://ca.water.usgs.gov/archive/floods/flood98/" TargetMode="External"/><Relationship Id="rId9" Type="http://schemas.openxmlformats.org/officeDocument/2006/relationships/hyperlink" Target="http://www.usgs.gov/themes/flood.html" TargetMode="External"/><Relationship Id="rId14" Type="http://schemas.openxmlformats.org/officeDocument/2006/relationships/hyperlink" Target="http://www.usgs.gov/themes/landslid.html" TargetMode="External"/><Relationship Id="rId22" Type="http://schemas.openxmlformats.org/officeDocument/2006/relationships/hyperlink" Target="http://coastal.er.usgs.gov/lidar/AGU_fall98/" TargetMode="External"/><Relationship Id="rId27" Type="http://schemas.openxmlformats.org/officeDocument/2006/relationships/hyperlink" Target="http://walrus.wr.usgs.gov/elnino/climate.html" TargetMode="External"/><Relationship Id="rId30" Type="http://schemas.openxmlformats.org/officeDocument/2006/relationships/hyperlink" Target="http://walrus.wr.usgs.gov/elnino/mojav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D38D1-6BAC-4FF1-A602-3EFBFC43B890}" type="slidenum">
              <a:rPr lang="en-US"/>
              <a:pPr/>
              <a:t>2</a:t>
            </a:fld>
            <a:endParaRPr lang="en-US"/>
          </a:p>
        </p:txBody>
      </p:sp>
      <p:sp>
        <p:nvSpPr>
          <p:cNvPr id="102402" name="Rectangle 2"/>
          <p:cNvSpPr>
            <a:spLocks noGrp="1" noRot="1" noChangeAspect="1" noChangeArrowheads="1" noTextEdit="1"/>
          </p:cNvSpPr>
          <p:nvPr>
            <p:ph type="sldImg"/>
          </p:nvPr>
        </p:nvSpPr>
        <p:spPr>
          <a:xfrm>
            <a:off x="381000" y="685800"/>
            <a:ext cx="6096000" cy="3429000"/>
          </a:xfrm>
          <a:ln/>
        </p:spPr>
      </p:sp>
      <p:sp>
        <p:nvSpPr>
          <p:cNvPr id="102403" name="Rectangle 3"/>
          <p:cNvSpPr>
            <a:spLocks noGrp="1" noChangeArrowheads="1"/>
          </p:cNvSpPr>
          <p:nvPr>
            <p:ph type="body" idx="1"/>
          </p:nvPr>
        </p:nvSpPr>
        <p:spPr/>
        <p:txBody>
          <a:bodyPr/>
          <a:lstStyle/>
          <a:p>
            <a:r>
              <a:rPr lang="en-US" dirty="0"/>
              <a:t>4 </a:t>
            </a:r>
            <a:r>
              <a:rPr lang="en-US" dirty="0" err="1"/>
              <a:t>th</a:t>
            </a:r>
            <a:r>
              <a:rPr lang="en-US" dirty="0"/>
              <a:t> century BC ,</a:t>
            </a:r>
            <a:r>
              <a:rPr lang="en-US" dirty="0" err="1"/>
              <a:t>Pytheas</a:t>
            </a:r>
            <a:r>
              <a:rPr lang="en-US" dirty="0"/>
              <a:t> of </a:t>
            </a:r>
            <a:r>
              <a:rPr lang="en-US" dirty="0" err="1"/>
              <a:t>Massalia</a:t>
            </a:r>
            <a:r>
              <a:rPr lang="en-US" dirty="0"/>
              <a:t>, a Greek ship captain, explored eastern Atlantic</a:t>
            </a:r>
          </a:p>
          <a:p>
            <a:r>
              <a:rPr lang="en-US" dirty="0" err="1"/>
              <a:t>Okeanos</a:t>
            </a:r>
            <a:r>
              <a:rPr lang="en-US" dirty="0"/>
              <a:t> (Greek for “Great River”) because he found the ocean flowing south (Canary Current) and thought it was a river too wide to cross.</a:t>
            </a:r>
          </a:p>
          <a:p>
            <a:endParaRPr lang="en-US" dirty="0"/>
          </a:p>
        </p:txBody>
      </p:sp>
    </p:spTree>
    <p:extLst>
      <p:ext uri="{BB962C8B-B14F-4D97-AF65-F5344CB8AC3E}">
        <p14:creationId xmlns:p14="http://schemas.microsoft.com/office/powerpoint/2010/main" val="384210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90F62-D005-4B8D-80DA-627815AC50B2}" type="slidenum">
              <a:rPr lang="en-US"/>
              <a:pPr/>
              <a:t>7</a:t>
            </a:fld>
            <a:endParaRPr lang="en-US"/>
          </a:p>
        </p:txBody>
      </p:sp>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p:txBody>
          <a:bodyPr/>
          <a:lstStyle/>
          <a:p>
            <a:r>
              <a:rPr lang="en-US" b="1" dirty="0">
                <a:solidFill>
                  <a:srgbClr val="FCFBDC"/>
                </a:solidFill>
                <a:latin typeface="Arial Narrow" pitchFamily="34" charset="0"/>
                <a:cs typeface="Arial" pitchFamily="34" charset="0"/>
              </a:rPr>
              <a:t>It began Jan. 10, 1992, when a container ship, en route from Hong Kong to Tacoma, ran into a hurricane near the international dateline. The waves were so powerful that they broke some of the steel cables holding the huge containers, releasing 12 of them over the side. One that was lost held 28,800 Friendly </a:t>
            </a:r>
            <a:r>
              <a:rPr lang="en-US" b="1" dirty="0" err="1">
                <a:solidFill>
                  <a:srgbClr val="FCFBDC"/>
                </a:solidFill>
                <a:latin typeface="Arial Narrow" pitchFamily="34" charset="0"/>
                <a:cs typeface="Arial" pitchFamily="34" charset="0"/>
              </a:rPr>
              <a:t>Floatee</a:t>
            </a:r>
            <a:r>
              <a:rPr lang="en-US" b="1" dirty="0">
                <a:solidFill>
                  <a:srgbClr val="FCFBDC"/>
                </a:solidFill>
                <a:latin typeface="Arial Narrow" pitchFamily="34" charset="0"/>
                <a:cs typeface="Arial" pitchFamily="34" charset="0"/>
              </a:rPr>
              <a:t> bathtub toys, made in China for The First Years Inc. of Avon, Mass. They were red beavers, green frogs, blue turtles and, of course, yellow ducks. </a:t>
            </a:r>
          </a:p>
          <a:p>
            <a:r>
              <a:rPr lang="en-US" b="1" dirty="0">
                <a:solidFill>
                  <a:srgbClr val="FCFBDC"/>
                </a:solidFill>
                <a:latin typeface="Arial Narrow" pitchFamily="34" charset="0"/>
                <a:cs typeface="Arial" pitchFamily="34" charset="0"/>
              </a:rPr>
              <a:t>We might expect that elaborate wrapping around the toys would have dragged them straight to the bottom. But they managed to escape five levels of packing, from the heavy steel containers (violent waves opened the door latches) to the plastic and paper boxes (water pulped the cardboard) before finally floating free. </a:t>
            </a:r>
          </a:p>
          <a:p>
            <a:r>
              <a:rPr lang="en-US" b="1" dirty="0">
                <a:solidFill>
                  <a:srgbClr val="FCFBDC"/>
                </a:solidFill>
                <a:latin typeface="Arial Narrow" pitchFamily="34" charset="0"/>
                <a:cs typeface="Arial" pitchFamily="34" charset="0"/>
              </a:rPr>
              <a:t>It took 10 months for the first 10 </a:t>
            </a:r>
            <a:r>
              <a:rPr lang="en-US" b="1" dirty="0" err="1">
                <a:solidFill>
                  <a:srgbClr val="FCFBDC"/>
                </a:solidFill>
                <a:latin typeface="Arial Narrow" pitchFamily="34" charset="0"/>
                <a:cs typeface="Arial" pitchFamily="34" charset="0"/>
              </a:rPr>
              <a:t>Floatees</a:t>
            </a:r>
            <a:r>
              <a:rPr lang="en-US" b="1" dirty="0">
                <a:solidFill>
                  <a:srgbClr val="FCFBDC"/>
                </a:solidFill>
                <a:latin typeface="Arial Narrow" pitchFamily="34" charset="0"/>
                <a:cs typeface="Arial" pitchFamily="34" charset="0"/>
              </a:rPr>
              <a:t> to reach shore near Sitka, Alaska, having been swept along by the </a:t>
            </a:r>
            <a:r>
              <a:rPr lang="en-US" b="1" dirty="0" err="1">
                <a:solidFill>
                  <a:srgbClr val="FCFBDC"/>
                </a:solidFill>
                <a:latin typeface="Arial Narrow" pitchFamily="34" charset="0"/>
                <a:cs typeface="Arial" pitchFamily="34" charset="0"/>
              </a:rPr>
              <a:t>Subpolar</a:t>
            </a:r>
            <a:r>
              <a:rPr lang="en-US" b="1" dirty="0">
                <a:solidFill>
                  <a:srgbClr val="FCFBDC"/>
                </a:solidFill>
                <a:latin typeface="Arial Narrow" pitchFamily="34" charset="0"/>
                <a:cs typeface="Arial" pitchFamily="34" charset="0"/>
              </a:rPr>
              <a:t> Gyre, the ocean current in the Bering Sea. By then they had covered about 3,200 km and two oceanographers in Seattle, </a:t>
            </a:r>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and James </a:t>
            </a:r>
            <a:r>
              <a:rPr lang="en-US" b="1" dirty="0" err="1">
                <a:solidFill>
                  <a:srgbClr val="FCFBDC"/>
                </a:solidFill>
                <a:latin typeface="Arial Narrow" pitchFamily="34" charset="0"/>
                <a:cs typeface="Arial" pitchFamily="34" charset="0"/>
              </a:rPr>
              <a:t>Ingraham</a:t>
            </a:r>
            <a:r>
              <a:rPr lang="en-US" b="1" dirty="0">
                <a:solidFill>
                  <a:srgbClr val="FCFBDC"/>
                </a:solidFill>
                <a:latin typeface="Arial Narrow" pitchFamily="34" charset="0"/>
                <a:cs typeface="Arial" pitchFamily="34" charset="0"/>
              </a:rPr>
              <a:t>, were tracking their progress. (</a:t>
            </a:r>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and </a:t>
            </a:r>
            <a:r>
              <a:rPr lang="en-US" b="1" dirty="0" err="1">
                <a:solidFill>
                  <a:srgbClr val="FCFBDC"/>
                </a:solidFill>
                <a:latin typeface="Arial Narrow" pitchFamily="34" charset="0"/>
                <a:cs typeface="Arial" pitchFamily="34" charset="0"/>
              </a:rPr>
              <a:t>Ingraham</a:t>
            </a:r>
            <a:r>
              <a:rPr lang="en-US" b="1" dirty="0">
                <a:solidFill>
                  <a:srgbClr val="FCFBDC"/>
                </a:solidFill>
                <a:latin typeface="Arial Narrow" pitchFamily="34" charset="0"/>
                <a:cs typeface="Arial" pitchFamily="34" charset="0"/>
              </a:rPr>
              <a:t> were already studying 61,000 Nike running shoes that had fallen in the ocean two years earlier.)</a:t>
            </a:r>
          </a:p>
          <a:p>
            <a:r>
              <a:rPr lang="en-US" b="1" dirty="0">
                <a:solidFill>
                  <a:srgbClr val="FCFBDC"/>
                </a:solidFill>
                <a:latin typeface="Arial Narrow" pitchFamily="34" charset="0"/>
                <a:cs typeface="Arial" pitchFamily="34" charset="0"/>
              </a:rPr>
              <a:t>A few months later another 20 toys reached Alaska. By August 1993, 400 more had been found along the shores of the Gulf of Alaska. </a:t>
            </a:r>
            <a:r>
              <a:rPr lang="en-US" b="1" dirty="0" err="1">
                <a:solidFill>
                  <a:srgbClr val="FCFBDC"/>
                </a:solidFill>
                <a:latin typeface="Arial Narrow" pitchFamily="34" charset="0"/>
                <a:cs typeface="Arial" pitchFamily="34" charset="0"/>
              </a:rPr>
              <a:t>Ingraham</a:t>
            </a:r>
            <a:r>
              <a:rPr lang="en-US" b="1" dirty="0">
                <a:solidFill>
                  <a:srgbClr val="FCFBDC"/>
                </a:solidFill>
                <a:latin typeface="Arial Narrow" pitchFamily="34" charset="0"/>
                <a:cs typeface="Arial" pitchFamily="34" charset="0"/>
              </a:rPr>
              <a:t> logged them in his OSCUR (Ocean Surface Currents Simulation), a program that calculates the course of wind and currents. Other toys, after following a circuitous route to Washington state, began arriving there in 1996. </a:t>
            </a:r>
          </a:p>
          <a:p>
            <a:r>
              <a:rPr lang="en-US" b="1" dirty="0">
                <a:solidFill>
                  <a:srgbClr val="FCFBDC"/>
                </a:solidFill>
                <a:latin typeface="Arial Narrow" pitchFamily="34" charset="0"/>
                <a:cs typeface="Arial" pitchFamily="34" charset="0"/>
              </a:rPr>
              <a:t>The oceanographers predicted that some toys would drift north, get locked in Arctic ice, then eventually be released. In a few years they could move across the Pole to the Atlantic. Then where would they go? Eventually they arrived in Maine, Iceland, Newfoundland, the U.K. and Germany. </a:t>
            </a:r>
          </a:p>
          <a:p>
            <a:r>
              <a:rPr lang="en-US" b="1" dirty="0">
                <a:solidFill>
                  <a:srgbClr val="FCFBDC"/>
                </a:solidFill>
                <a:latin typeface="Arial Narrow" pitchFamily="34" charset="0"/>
                <a:cs typeface="Arial" pitchFamily="34" charset="0"/>
              </a:rPr>
              <a:t>The last of the survivors continued to float, </a:t>
            </a:r>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says, “bleached and battered but still recognizable after 16 years.” Well, the manufacturer said they were designed to survive 52 dishwasher cycles. </a:t>
            </a:r>
          </a:p>
          <a:p>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approaches this narrative with a cheerful buoyancy: “These high-seas drifters offer a new way of looking at the seas. Call it ‘</a:t>
            </a:r>
            <a:r>
              <a:rPr lang="en-US" b="1" dirty="0" err="1">
                <a:solidFill>
                  <a:srgbClr val="FCFBDC"/>
                </a:solidFill>
                <a:latin typeface="Arial Narrow" pitchFamily="34" charset="0"/>
                <a:cs typeface="Arial" pitchFamily="34" charset="0"/>
              </a:rPr>
              <a:t>flotsametrics</a:t>
            </a:r>
            <a:r>
              <a:rPr lang="en-US" b="1" dirty="0">
                <a:solidFill>
                  <a:srgbClr val="FCFBDC"/>
                </a:solidFill>
                <a:latin typeface="Arial Narrow" pitchFamily="34" charset="0"/>
                <a:cs typeface="Arial" pitchFamily="34" charset="0"/>
              </a:rPr>
              <a:t>.’ It’s led me to a world of beauty, order and peril I could not have imagined even after decades as a working oceanographer.” He loves his status as flotsam headquarters for data sent back by the world’s 1,000 or so dedicated beachcombers. </a:t>
            </a:r>
          </a:p>
          <a:p>
            <a:r>
              <a:rPr lang="en-US" b="1" dirty="0">
                <a:solidFill>
                  <a:srgbClr val="FCFBDC"/>
                </a:solidFill>
                <a:latin typeface="Arial Narrow" pitchFamily="34" charset="0"/>
                <a:cs typeface="Arial" pitchFamily="34" charset="0"/>
              </a:rPr>
              <a:t>It’s a joyful story of discoveries he tells in his book. But he brings the reader back to Earth, and starts us thinking again about BP, when he describes the seabed slowly filling with bits of plastic that poison the fish and eventually the humans who eat them. Thousands of containers fall into the sea every year, creating an oceanic junkyard. </a:t>
            </a:r>
          </a:p>
          <a:p>
            <a:r>
              <a:rPr lang="en-US" b="1" dirty="0">
                <a:solidFill>
                  <a:srgbClr val="FCFBDC"/>
                </a:solidFill>
                <a:latin typeface="Arial Narrow" pitchFamily="34" charset="0"/>
                <a:cs typeface="Arial" pitchFamily="34" charset="0"/>
              </a:rPr>
              <a:t>And the junk never disappears. These days beachcombers keep coming across flotsam antiques, like a plastic ball decorated with 40-year-old cartoon characters or Japanese glass buoys for fishing nets that haven’t been used in half a century. These relics are fascinating bits of the past, but when it comes to the fate of the oceans, perhaps beachcombers have stumbled upon the melancholy truth. </a:t>
            </a:r>
          </a:p>
          <a:p>
            <a:r>
              <a:rPr lang="en-US" dirty="0">
                <a:solidFill>
                  <a:srgbClr val="000000"/>
                </a:solidFill>
              </a:rPr>
              <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Read more: </a:t>
            </a:r>
            <a:r>
              <a:rPr lang="en-US" dirty="0">
                <a:solidFill>
                  <a:srgbClr val="003399"/>
                </a:solidFill>
                <a:latin typeface="Calibri" pitchFamily="34" charset="0"/>
                <a:cs typeface="Arial" pitchFamily="34" charset="0"/>
                <a:hlinkClick r:id="rId3"/>
              </a:rPr>
              <a:t>http://www.nationalpost.com/arts/Robert+Fulford+Plenty+rubber+ducks/3238158/story.html#ixzz13Y813VEs</a:t>
            </a:r>
            <a:endParaRPr lang="en-US" dirty="0">
              <a:solidFill>
                <a:srgbClr val="003399"/>
              </a:solidFill>
              <a:latin typeface="Calibri" pitchFamily="34" charset="0"/>
              <a:cs typeface="Arial" pitchFamily="34" charset="0"/>
            </a:endParaRPr>
          </a:p>
          <a:p>
            <a:pPr>
              <a:buFontTx/>
              <a:buChar char="•"/>
            </a:pPr>
            <a:r>
              <a:rPr lang="en-US" dirty="0">
                <a:solidFill>
                  <a:srgbClr val="003399"/>
                </a:solidFill>
                <a:latin typeface="Calibri" pitchFamily="34" charset="0"/>
                <a:cs typeface="Arial" pitchFamily="34" charset="0"/>
              </a:rPr>
              <a:t>January 1992 - shipwrecked in the Pacific Ocean, off the coast of China</a:t>
            </a:r>
          </a:p>
          <a:p>
            <a:pPr>
              <a:buFontTx/>
              <a:buChar char="•"/>
            </a:pPr>
            <a:r>
              <a:rPr lang="en-US" dirty="0">
                <a:solidFill>
                  <a:srgbClr val="003399"/>
                </a:solidFill>
                <a:latin typeface="Calibri" pitchFamily="34" charset="0"/>
                <a:cs typeface="Arial" pitchFamily="34" charset="0"/>
              </a:rPr>
              <a:t>November 1992 - half had drifted north to the Bering Sea and Alaska; the other half went south to Indonesia and Australia</a:t>
            </a:r>
          </a:p>
          <a:p>
            <a:pPr>
              <a:buFontTx/>
              <a:buChar char="•"/>
            </a:pPr>
            <a:r>
              <a:rPr lang="en-US" dirty="0">
                <a:solidFill>
                  <a:srgbClr val="003399"/>
                </a:solidFill>
                <a:latin typeface="Calibri" pitchFamily="34" charset="0"/>
                <a:cs typeface="Arial" pitchFamily="34" charset="0"/>
              </a:rPr>
              <a:t>1995 to 2000 - spent five years in the Arctic ice floes, slowly working their way through the glaciers</a:t>
            </a:r>
            <a:br>
              <a:rPr lang="en-US" dirty="0">
                <a:solidFill>
                  <a:srgbClr val="003399"/>
                </a:solidFill>
                <a:latin typeface="Calibri" pitchFamily="34" charset="0"/>
                <a:cs typeface="Arial" pitchFamily="34" charset="0"/>
              </a:rPr>
            </a:br>
            <a:endParaRPr lang="en-US" dirty="0">
              <a:solidFill>
                <a:srgbClr val="003399"/>
              </a:solidFill>
              <a:latin typeface="Calibri" pitchFamily="34" charset="0"/>
              <a:cs typeface="Arial" pitchFamily="34" charset="0"/>
            </a:endParaRPr>
          </a:p>
          <a:p>
            <a:pPr>
              <a:buFontTx/>
              <a:buChar char="•"/>
            </a:pPr>
            <a:r>
              <a:rPr lang="en-US" dirty="0">
                <a:solidFill>
                  <a:srgbClr val="003399"/>
                </a:solidFill>
                <a:latin typeface="Calibri" pitchFamily="34" charset="0"/>
                <a:cs typeface="Arial" pitchFamily="34" charset="0"/>
              </a:rPr>
              <a:t>2001 - the </a:t>
            </a:r>
            <a:r>
              <a:rPr lang="en-US" dirty="0" err="1">
                <a:solidFill>
                  <a:srgbClr val="003399"/>
                </a:solidFill>
                <a:latin typeface="Calibri" pitchFamily="34" charset="0"/>
                <a:cs typeface="Arial" pitchFamily="34" charset="0"/>
              </a:rPr>
              <a:t>duckies</a:t>
            </a:r>
            <a:r>
              <a:rPr lang="en-US" dirty="0">
                <a:solidFill>
                  <a:srgbClr val="003399"/>
                </a:solidFill>
                <a:latin typeface="Calibri" pitchFamily="34" charset="0"/>
                <a:cs typeface="Arial" pitchFamily="34" charset="0"/>
              </a:rPr>
              <a:t> bobbed over the place where the Titanic had sunk</a:t>
            </a:r>
          </a:p>
          <a:p>
            <a:pPr>
              <a:buFontTx/>
              <a:buChar char="•"/>
            </a:pPr>
            <a:r>
              <a:rPr lang="en-US" dirty="0">
                <a:solidFill>
                  <a:srgbClr val="003399"/>
                </a:solidFill>
                <a:latin typeface="Calibri" pitchFamily="34" charset="0"/>
                <a:cs typeface="Arial" pitchFamily="34" charset="0"/>
              </a:rPr>
              <a:t>2003 - they were predicted to begin washing up onshore in New England, but only one was spotted in Maine</a:t>
            </a:r>
            <a:br>
              <a:rPr lang="en-US" dirty="0">
                <a:solidFill>
                  <a:srgbClr val="003399"/>
                </a:solidFill>
                <a:latin typeface="Calibri" pitchFamily="34" charset="0"/>
                <a:cs typeface="Arial" pitchFamily="34" charset="0"/>
              </a:rPr>
            </a:br>
            <a:endParaRPr lang="en-US" dirty="0">
              <a:solidFill>
                <a:srgbClr val="003399"/>
              </a:solidFill>
              <a:latin typeface="Calibri" pitchFamily="34" charset="0"/>
              <a:cs typeface="Arial" pitchFamily="34" charset="0"/>
            </a:endParaRPr>
          </a:p>
          <a:p>
            <a:pPr>
              <a:buFontTx/>
              <a:buChar char="•"/>
            </a:pPr>
            <a:r>
              <a:rPr lang="en-US" dirty="0">
                <a:solidFill>
                  <a:srgbClr val="003399"/>
                </a:solidFill>
                <a:latin typeface="Calibri" pitchFamily="34" charset="0"/>
                <a:cs typeface="Arial" pitchFamily="34" charset="0"/>
              </a:rPr>
              <a:t>2007 - a couple </a:t>
            </a:r>
            <a:r>
              <a:rPr lang="en-US" dirty="0" err="1">
                <a:solidFill>
                  <a:srgbClr val="003399"/>
                </a:solidFill>
                <a:latin typeface="Calibri" pitchFamily="34" charset="0"/>
                <a:cs typeface="Arial" pitchFamily="34" charset="0"/>
              </a:rPr>
              <a:t>duckies</a:t>
            </a:r>
            <a:r>
              <a:rPr lang="en-US" dirty="0">
                <a:solidFill>
                  <a:srgbClr val="003399"/>
                </a:solidFill>
                <a:latin typeface="Calibri" pitchFamily="34" charset="0"/>
                <a:cs typeface="Arial" pitchFamily="34" charset="0"/>
              </a:rPr>
              <a:t> and frogs were found on the beaches of Scotland and southwest England.</a:t>
            </a:r>
          </a:p>
          <a:p>
            <a:endParaRPr lang="en-US" dirty="0">
              <a:solidFill>
                <a:srgbClr val="003399"/>
              </a:solidFill>
              <a:latin typeface="Calibri" pitchFamily="34" charset="0"/>
              <a:cs typeface="Arial" pitchFamily="34" charset="0"/>
            </a:endParaRPr>
          </a:p>
        </p:txBody>
      </p:sp>
    </p:spTree>
    <p:extLst>
      <p:ext uri="{BB962C8B-B14F-4D97-AF65-F5344CB8AC3E}">
        <p14:creationId xmlns:p14="http://schemas.microsoft.com/office/powerpoint/2010/main" val="232821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9E707-5384-4217-9FB9-01EBE542B836}" type="slidenum">
              <a:rPr lang="en-US"/>
              <a:pPr/>
              <a:t>9</a:t>
            </a:fld>
            <a:endParaRPr lang="en-US"/>
          </a:p>
        </p:txBody>
      </p:sp>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p:txBody>
          <a:bodyPr/>
          <a:lstStyle/>
          <a:p>
            <a:r>
              <a:rPr lang="en-US" i="1">
                <a:latin typeface="Vivaldii" charset="0"/>
              </a:rPr>
              <a:t>A </a:t>
            </a:r>
            <a:r>
              <a:rPr lang="en-US">
                <a:latin typeface="HwnTime-Roman" charset="0"/>
              </a:rPr>
              <a:t>team of volunteers and experts from the National Oceanic and Atmospheric Administration (NOAA) Hazardous Materials</a:t>
            </a:r>
          </a:p>
          <a:p>
            <a:r>
              <a:rPr lang="en-US">
                <a:latin typeface="HwnTime-Roman" charset="0"/>
              </a:rPr>
              <a:t>Division has released drift cards off Barber’s Point as part of a two-year study of the movement of surface currents off the Hawaiian Islands.</a:t>
            </a:r>
          </a:p>
          <a:p>
            <a:r>
              <a:rPr lang="en-US">
                <a:latin typeface="HwnTime-Roman" charset="0"/>
              </a:rPr>
              <a:t>The purpose of the study is to learn where floating pollutants might go</a:t>
            </a:r>
          </a:p>
          <a:p>
            <a:r>
              <a:rPr lang="en-US">
                <a:latin typeface="HwnTime-Roman" charset="0"/>
              </a:rPr>
              <a:t>if released from the south shore of O‘ahu. Made out of light wood and covered with non-toxic paint, the</a:t>
            </a:r>
          </a:p>
          <a:p>
            <a:r>
              <a:rPr lang="en-US">
                <a:latin typeface="HwnTime-Roman" charset="0"/>
              </a:rPr>
              <a:t>4x6-inch cards are designed to biodegrade within a few months. NOAA is asking the public to help by reporting the date and location of</a:t>
            </a:r>
          </a:p>
          <a:p>
            <a:r>
              <a:rPr lang="en-US">
                <a:latin typeface="HwnTime-Roman" charset="0"/>
              </a:rPr>
              <a:t>the cards when they float ashore. Instructions and contact information</a:t>
            </a:r>
          </a:p>
          <a:p>
            <a:r>
              <a:rPr lang="en-US">
                <a:latin typeface="HwnTime-Roman" charset="0"/>
              </a:rPr>
              <a:t>are printed on the cards.  Watabayashi said the study will help determine where future research</a:t>
            </a:r>
          </a:p>
          <a:p>
            <a:r>
              <a:rPr lang="en-US">
                <a:latin typeface="HwnTime-Roman" charset="0"/>
              </a:rPr>
              <a:t>should be directed. “The results will be used by academia, private industry, government, conservation groups, and others for</a:t>
            </a:r>
          </a:p>
          <a:p>
            <a:r>
              <a:rPr lang="en-US">
                <a:latin typeface="HwnTime-Roman" charset="0"/>
              </a:rPr>
              <a:t>various purposes. City managers, for instance, might use the information</a:t>
            </a:r>
          </a:p>
          <a:p>
            <a:r>
              <a:rPr lang="en-US">
                <a:latin typeface="HwnTime-Roman" charset="0"/>
              </a:rPr>
              <a:t>to aid in wastewater management decisions. Biologists might use it to characterize larval transport patterns which help identify habitat areas,” Watabayashi</a:t>
            </a:r>
          </a:p>
          <a:p>
            <a:r>
              <a:rPr lang="en-US">
                <a:latin typeface="HwnTime-Roman" charset="0"/>
              </a:rPr>
              <a:t>said. The data also may be used to verify trajectory models and track derelict fishing gear.</a:t>
            </a:r>
          </a:p>
          <a:p>
            <a:r>
              <a:rPr lang="en-US">
                <a:latin typeface="HwnTime-Roman" charset="0"/>
              </a:rPr>
              <a:t>The study is a collaborative</a:t>
            </a:r>
          </a:p>
          <a:p>
            <a:r>
              <a:rPr lang="en-US">
                <a:latin typeface="HwnTime-Roman" charset="0"/>
              </a:rPr>
              <a:t>effort of the NOAA National Weather Service, NOAA Coral Reef Conservation Program, the Clean Island Council Spill Response</a:t>
            </a:r>
          </a:p>
          <a:p>
            <a:r>
              <a:rPr lang="en-US">
                <a:latin typeface="HwnTime-Roman" charset="0"/>
              </a:rPr>
              <a:t>Cooperative, Chevron, Tesoro, and the U.S. Coast Guard. </a:t>
            </a:r>
          </a:p>
        </p:txBody>
      </p:sp>
    </p:spTree>
    <p:extLst>
      <p:ext uri="{BB962C8B-B14F-4D97-AF65-F5344CB8AC3E}">
        <p14:creationId xmlns:p14="http://schemas.microsoft.com/office/powerpoint/2010/main" val="28164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220E9-CA5A-45AE-973F-7196D6E14532}" type="slidenum">
              <a:rPr lang="en-US"/>
              <a:pPr/>
              <a:t>12</a:t>
            </a:fld>
            <a:endParaRPr lang="en-US"/>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059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78075-0F10-4926-B412-F7AB07932CF0}" type="slidenum">
              <a:rPr lang="en-US"/>
              <a:pPr/>
              <a:t>13</a:t>
            </a:fld>
            <a:endParaRPr lang="en-US"/>
          </a:p>
        </p:txBody>
      </p:sp>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p:txBody>
          <a:bodyPr/>
          <a:lstStyle/>
          <a:p>
            <a:r>
              <a:rPr lang="en-US" dirty="0">
                <a:solidFill>
                  <a:srgbClr val="222222"/>
                </a:solidFill>
                <a:latin typeface="Verdana" pitchFamily="34" charset="0"/>
              </a:rPr>
              <a:t>The global ocean circulation system, often called the Ocean Conveyor, transports heat throughout the planet. White sections represent warm surface currents. Purple sections represent deep cold currents. (Illustration by Jayne Doucette, WHOI Graphic Services). </a:t>
            </a:r>
          </a:p>
        </p:txBody>
      </p:sp>
    </p:spTree>
    <p:extLst>
      <p:ext uri="{BB962C8B-B14F-4D97-AF65-F5344CB8AC3E}">
        <p14:creationId xmlns:p14="http://schemas.microsoft.com/office/powerpoint/2010/main" val="46886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EB855-D1E6-4D62-89E7-C9959F023EFF}" type="slidenum">
              <a:rPr lang="en-US"/>
              <a:pPr/>
              <a:t>24</a:t>
            </a:fld>
            <a:endParaRPr lang="en-US"/>
          </a:p>
        </p:txBody>
      </p:sp>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p:txBody>
          <a:bodyPr/>
          <a:lstStyle/>
          <a:p>
            <a:r>
              <a:rPr lang="en-US" b="1" dirty="0"/>
              <a:t>Floods</a:t>
            </a:r>
          </a:p>
          <a:p>
            <a:pPr algn="r"/>
            <a:r>
              <a:rPr lang="en-US" dirty="0"/>
              <a:t> </a:t>
            </a:r>
          </a:p>
          <a:p>
            <a:pPr lvl="1">
              <a:buFontTx/>
              <a:buChar char="•"/>
            </a:pPr>
            <a:r>
              <a:rPr lang="en-US" dirty="0">
                <a:hlinkClick r:id="rId3"/>
              </a:rPr>
              <a:t>El Niño Sea-Level Rise Wreaks Havoc</a:t>
            </a:r>
            <a:r>
              <a:rPr lang="en-US" dirty="0"/>
              <a:t> in California's San Francisco Bay Region</a:t>
            </a:r>
            <a:br>
              <a:rPr lang="en-US" dirty="0"/>
            </a:br>
            <a:r>
              <a:rPr lang="en-US" dirty="0"/>
              <a:t>(31-Jan-2000)</a:t>
            </a:r>
            <a:br>
              <a:rPr lang="en-US" dirty="0"/>
            </a:br>
            <a:endParaRPr lang="en-US" dirty="0"/>
          </a:p>
          <a:p>
            <a:pPr lvl="1">
              <a:buFontTx/>
              <a:buChar char="•"/>
            </a:pPr>
            <a:r>
              <a:rPr lang="en-US" dirty="0">
                <a:hlinkClick r:id="rId4"/>
              </a:rPr>
              <a:t>1998 California Floods</a:t>
            </a:r>
            <a:r>
              <a:rPr lang="en-US" dirty="0"/>
              <a:t> (11-Mar-1998) </a:t>
            </a:r>
          </a:p>
          <a:p>
            <a:pPr lvl="1">
              <a:buFontTx/>
              <a:buChar char="•"/>
            </a:pPr>
            <a:r>
              <a:rPr lang="en-US" dirty="0">
                <a:hlinkClick r:id="rId5"/>
              </a:rPr>
              <a:t>The Spring Runoff Pulse from the Sierra Nevada</a:t>
            </a:r>
            <a:r>
              <a:rPr lang="en-US" dirty="0"/>
              <a:t> (14-Jan-1998) </a:t>
            </a:r>
          </a:p>
          <a:p>
            <a:pPr lvl="1">
              <a:buFontTx/>
              <a:buChar char="•"/>
            </a:pPr>
            <a:r>
              <a:rPr lang="en-US" dirty="0"/>
              <a:t>Effects of El Niño on </a:t>
            </a:r>
            <a:r>
              <a:rPr lang="en-US" dirty="0" err="1">
                <a:hlinkClick r:id="rId6"/>
              </a:rPr>
              <a:t>Streamflow</a:t>
            </a:r>
            <a:r>
              <a:rPr lang="en-US" dirty="0">
                <a:hlinkClick r:id="rId6"/>
              </a:rPr>
              <a:t>, Lake Level, and Landslide Potential</a:t>
            </a:r>
            <a:r>
              <a:rPr lang="en-US" dirty="0"/>
              <a:t> (16-Dec-1997) </a:t>
            </a:r>
          </a:p>
          <a:p>
            <a:pPr lvl="1">
              <a:buFontTx/>
              <a:buChar char="•"/>
            </a:pPr>
            <a:r>
              <a:rPr lang="en-US" dirty="0">
                <a:hlinkClick r:id="rId7"/>
              </a:rPr>
              <a:t>Climate and Floods in the Southwestern U.S.</a:t>
            </a:r>
            <a:r>
              <a:rPr lang="en-US" dirty="0"/>
              <a:t> (10-Jul-1997) </a:t>
            </a:r>
          </a:p>
          <a:p>
            <a:pPr lvl="1">
              <a:buFontTx/>
              <a:buChar char="•"/>
            </a:pPr>
            <a:r>
              <a:rPr lang="en-US" dirty="0">
                <a:hlinkClick r:id="rId8"/>
              </a:rPr>
              <a:t>Real-time flows</a:t>
            </a:r>
            <a:r>
              <a:rPr lang="en-US" dirty="0"/>
              <a:t> on rivers and streams </a:t>
            </a:r>
          </a:p>
          <a:p>
            <a:pPr lvl="1">
              <a:buFontTx/>
              <a:buChar char="•"/>
            </a:pPr>
            <a:r>
              <a:rPr lang="en-US" dirty="0"/>
              <a:t>More USGS information on </a:t>
            </a:r>
            <a:r>
              <a:rPr lang="en-US" dirty="0">
                <a:hlinkClick r:id="rId9"/>
              </a:rPr>
              <a:t>Floods</a:t>
            </a:r>
            <a:r>
              <a:rPr lang="en-US" dirty="0"/>
              <a:t> </a:t>
            </a:r>
          </a:p>
          <a:p>
            <a:r>
              <a:rPr lang="en-US" b="1" dirty="0"/>
              <a:t>Landslides</a:t>
            </a:r>
          </a:p>
          <a:p>
            <a:pPr algn="r"/>
            <a:r>
              <a:rPr lang="en-US" dirty="0"/>
              <a:t> </a:t>
            </a:r>
          </a:p>
          <a:p>
            <a:pPr lvl="1">
              <a:buFontTx/>
              <a:buChar char="•"/>
            </a:pPr>
            <a:r>
              <a:rPr lang="en-US" dirty="0">
                <a:hlinkClick r:id="rId10"/>
              </a:rPr>
              <a:t>Recent landslide events</a:t>
            </a:r>
            <a:r>
              <a:rPr lang="en-US" dirty="0"/>
              <a:t>--News and Information (updates regularly) </a:t>
            </a:r>
          </a:p>
          <a:p>
            <a:pPr lvl="1">
              <a:buFontTx/>
              <a:buChar char="•"/>
            </a:pPr>
            <a:r>
              <a:rPr lang="en-US" dirty="0">
                <a:hlinkClick r:id="rId11"/>
              </a:rPr>
              <a:t>Landslide publications and reports</a:t>
            </a:r>
            <a:r>
              <a:rPr lang="en-US" dirty="0"/>
              <a:t> (14-Oct-2003) </a:t>
            </a:r>
          </a:p>
          <a:p>
            <a:pPr lvl="1">
              <a:buFontTx/>
              <a:buChar char="•"/>
            </a:pPr>
            <a:r>
              <a:rPr lang="en-US" dirty="0">
                <a:hlinkClick r:id="rId12"/>
              </a:rPr>
              <a:t>USGS Circular 1244</a:t>
            </a:r>
            <a:r>
              <a:rPr lang="en-US" dirty="0"/>
              <a:t> (26-Sep-2003)</a:t>
            </a:r>
            <a:br>
              <a:rPr lang="en-US" dirty="0"/>
            </a:br>
            <a:r>
              <a:rPr lang="en-US" dirty="0"/>
              <a:t>"National Landslide Hazards Mitigation Strategy—A Framework for Loss Reduction" </a:t>
            </a:r>
          </a:p>
          <a:p>
            <a:pPr lvl="1">
              <a:buFontTx/>
              <a:buChar char="•"/>
            </a:pPr>
            <a:r>
              <a:rPr lang="en-US" dirty="0">
                <a:hlinkClick r:id="rId13"/>
              </a:rPr>
              <a:t>USGS Landslide Hazards web site</a:t>
            </a:r>
            <a:r>
              <a:rPr lang="en-US" dirty="0"/>
              <a:t> </a:t>
            </a:r>
          </a:p>
          <a:p>
            <a:pPr lvl="1">
              <a:buFontTx/>
              <a:buChar char="•"/>
            </a:pPr>
            <a:r>
              <a:rPr lang="en-US" dirty="0"/>
              <a:t>More USGS information on </a:t>
            </a:r>
            <a:r>
              <a:rPr lang="en-US" dirty="0">
                <a:hlinkClick r:id="rId14"/>
              </a:rPr>
              <a:t>Landslides</a:t>
            </a:r>
            <a:r>
              <a:rPr lang="en-US" dirty="0"/>
              <a:t> </a:t>
            </a:r>
          </a:p>
          <a:p>
            <a:pPr lvl="1">
              <a:buFontTx/>
              <a:buChar char="•"/>
            </a:pPr>
            <a:r>
              <a:rPr lang="en-US" dirty="0"/>
              <a:t>Information on Landslides during the 1997-98 El Niño: </a:t>
            </a:r>
          </a:p>
          <a:p>
            <a:pPr lvl="2">
              <a:buFontTx/>
              <a:buChar char="•"/>
            </a:pPr>
            <a:r>
              <a:rPr lang="en-US" dirty="0">
                <a:hlinkClick r:id="rId15"/>
              </a:rPr>
              <a:t>Map Showing Locations of Damaging Landslides in Alameda County, California</a:t>
            </a:r>
            <a:r>
              <a:rPr lang="en-US" dirty="0"/>
              <a:t>, Resulting From 1997-98 El Niño Rainstorms (10-Jan-2000) </a:t>
            </a:r>
          </a:p>
          <a:p>
            <a:pPr lvl="2">
              <a:buFontTx/>
              <a:buChar char="•"/>
            </a:pPr>
            <a:r>
              <a:rPr lang="en-US" dirty="0"/>
              <a:t>El Niño and </a:t>
            </a:r>
            <a:r>
              <a:rPr lang="en-US" dirty="0">
                <a:hlinkClick r:id="rId16"/>
              </a:rPr>
              <a:t>1998 California Landslides</a:t>
            </a:r>
            <a:r>
              <a:rPr lang="en-US" dirty="0"/>
              <a:t> (20-Mar-1998) </a:t>
            </a:r>
          </a:p>
          <a:p>
            <a:pPr lvl="2">
              <a:buFontTx/>
              <a:buChar char="•"/>
            </a:pPr>
            <a:r>
              <a:rPr lang="en-US" dirty="0"/>
              <a:t>Geologic mapping and El Niño: </a:t>
            </a:r>
            <a:r>
              <a:rPr lang="en-US" dirty="0">
                <a:hlinkClick r:id="rId17"/>
              </a:rPr>
              <a:t>Landslide and debris-flow susceptibility maps,</a:t>
            </a:r>
            <a:r>
              <a:rPr lang="en-US" dirty="0"/>
              <a:t> including southern California, Mojave Desert, and San Francisco Bay Area (02-Feb-1998) </a:t>
            </a:r>
          </a:p>
          <a:p>
            <a:pPr lvl="2">
              <a:buFontTx/>
              <a:buChar char="•"/>
            </a:pPr>
            <a:r>
              <a:rPr lang="en-US" dirty="0">
                <a:hlinkClick r:id="rId18"/>
              </a:rPr>
              <a:t>Landslide Recognition and Safety Guidelines</a:t>
            </a:r>
            <a:r>
              <a:rPr lang="en-US" dirty="0"/>
              <a:t> (29-Jan-1998) </a:t>
            </a:r>
          </a:p>
          <a:p>
            <a:pPr lvl="2">
              <a:buFontTx/>
              <a:buChar char="•"/>
            </a:pPr>
            <a:r>
              <a:rPr lang="en-US" dirty="0">
                <a:hlinkClick r:id="rId19"/>
              </a:rPr>
              <a:t>USGS Producing Landslide Hazard Maps</a:t>
            </a:r>
            <a:r>
              <a:rPr lang="en-US" dirty="0"/>
              <a:t> for Emergency Services in San Francisco Bay Area (16-Dec-1997) </a:t>
            </a:r>
          </a:p>
          <a:p>
            <a:pPr lvl="2">
              <a:buFontTx/>
              <a:buChar char="•"/>
            </a:pPr>
            <a:r>
              <a:rPr lang="en-US" dirty="0">
                <a:hlinkClick r:id="rId20"/>
              </a:rPr>
              <a:t>Potential San Francisco Bay Landslides</a:t>
            </a:r>
            <a:r>
              <a:rPr lang="en-US" dirty="0"/>
              <a:t> During El Niño (16-Dec-1997) </a:t>
            </a:r>
          </a:p>
          <a:p>
            <a:pPr lvl="2">
              <a:buFontTx/>
              <a:buChar char="•"/>
            </a:pPr>
            <a:r>
              <a:rPr lang="en-US" dirty="0"/>
              <a:t>El Niño and the </a:t>
            </a:r>
            <a:r>
              <a:rPr lang="en-US" dirty="0">
                <a:hlinkClick r:id="rId21"/>
              </a:rPr>
              <a:t>National Landslide Hazard Outlook</a:t>
            </a:r>
            <a:r>
              <a:rPr lang="en-US" dirty="0"/>
              <a:t> for 1997-1998 (16-Dec-1997) </a:t>
            </a:r>
          </a:p>
          <a:p>
            <a:pPr lvl="2">
              <a:buFontTx/>
              <a:buChar char="•"/>
            </a:pPr>
            <a:r>
              <a:rPr lang="en-US" dirty="0"/>
              <a:t>Effects of El Niño on </a:t>
            </a:r>
            <a:r>
              <a:rPr lang="en-US" dirty="0" err="1">
                <a:hlinkClick r:id="rId6"/>
              </a:rPr>
              <a:t>Streamflow</a:t>
            </a:r>
            <a:r>
              <a:rPr lang="en-US" dirty="0">
                <a:hlinkClick r:id="rId6"/>
              </a:rPr>
              <a:t>, Lake Level, and Landslide Potential</a:t>
            </a:r>
            <a:r>
              <a:rPr lang="en-US" dirty="0"/>
              <a:t/>
            </a:r>
            <a:br>
              <a:rPr lang="en-US" dirty="0"/>
            </a:br>
            <a:r>
              <a:rPr lang="en-US" dirty="0"/>
              <a:t>(16-Dec-1997) </a:t>
            </a:r>
          </a:p>
          <a:p>
            <a:r>
              <a:rPr lang="en-US" b="1" dirty="0"/>
              <a:t>Coastal hazards</a:t>
            </a:r>
          </a:p>
          <a:p>
            <a:pPr algn="r"/>
            <a:r>
              <a:rPr lang="en-US" dirty="0"/>
              <a:t> </a:t>
            </a:r>
          </a:p>
          <a:p>
            <a:pPr lvl="1">
              <a:buFontTx/>
              <a:buChar char="•"/>
            </a:pPr>
            <a:r>
              <a:rPr lang="en-US" dirty="0">
                <a:hlinkClick r:id="rId3"/>
              </a:rPr>
              <a:t>El Niño Sea-Level Rise Wreaks Havoc</a:t>
            </a:r>
            <a:r>
              <a:rPr lang="en-US" dirty="0"/>
              <a:t> (31-Jan-2000)</a:t>
            </a:r>
            <a:br>
              <a:rPr lang="en-US" dirty="0"/>
            </a:br>
            <a:r>
              <a:rPr lang="en-US" dirty="0"/>
              <a:t>in California's San Francisco Bay Region </a:t>
            </a:r>
          </a:p>
          <a:p>
            <a:pPr lvl="1">
              <a:buFontTx/>
              <a:buChar char="•"/>
            </a:pPr>
            <a:r>
              <a:rPr lang="en-US" dirty="0">
                <a:hlinkClick r:id="rId22"/>
              </a:rPr>
              <a:t>Coastal Erosion Along the U.S. West Coast During 1997-98 El Niño</a:t>
            </a:r>
            <a:r>
              <a:rPr lang="en-US" dirty="0"/>
              <a:t> (12-August-99) </a:t>
            </a:r>
          </a:p>
          <a:p>
            <a:pPr lvl="1">
              <a:buFontTx/>
              <a:buChar char="•"/>
            </a:pPr>
            <a:r>
              <a:rPr lang="en-US" dirty="0">
                <a:hlinkClick r:id="rId23"/>
              </a:rPr>
              <a:t>Coastal Erosion From El Niño Winter Storms</a:t>
            </a:r>
            <a:r>
              <a:rPr lang="en-US" dirty="0"/>
              <a:t> (31-Aug-1998)</a:t>
            </a:r>
            <a:br>
              <a:rPr lang="en-US" dirty="0"/>
            </a:br>
            <a:r>
              <a:rPr lang="en-US" dirty="0"/>
              <a:t>with before and after air photos from Southern Washington, Northern Oregon, Central California, and Southern California </a:t>
            </a:r>
          </a:p>
          <a:p>
            <a:pPr lvl="1">
              <a:buFontTx/>
              <a:buChar char="•"/>
            </a:pPr>
            <a:r>
              <a:rPr lang="en-US" dirty="0">
                <a:hlinkClick r:id="rId24"/>
              </a:rPr>
              <a:t>1982-1983 El Niño Coastal Erosion</a:t>
            </a:r>
            <a:r>
              <a:rPr lang="en-US" dirty="0"/>
              <a:t>, San Mateo County, California (6-May-1998) </a:t>
            </a:r>
          </a:p>
          <a:p>
            <a:pPr lvl="1">
              <a:buFontTx/>
              <a:buChar char="•"/>
            </a:pPr>
            <a:r>
              <a:rPr lang="en-US" dirty="0"/>
              <a:t>1997-98 El Niño </a:t>
            </a:r>
            <a:r>
              <a:rPr lang="en-US" dirty="0">
                <a:hlinkClick r:id="rId25"/>
              </a:rPr>
              <a:t>Coastal Monitoring Program</a:t>
            </a:r>
            <a:r>
              <a:rPr lang="en-US" dirty="0"/>
              <a:t> (31-Mar-1998)</a:t>
            </a:r>
            <a:br>
              <a:rPr lang="en-US" dirty="0"/>
            </a:br>
            <a:r>
              <a:rPr lang="en-US" dirty="0"/>
              <a:t>with before and after photos of Santa Cruz County, California beach erosion. </a:t>
            </a:r>
          </a:p>
          <a:p>
            <a:pPr lvl="1">
              <a:buFontTx/>
              <a:buChar char="•"/>
            </a:pPr>
            <a:r>
              <a:rPr lang="en-US" dirty="0" err="1"/>
              <a:t>Hydroclimatology</a:t>
            </a:r>
            <a:r>
              <a:rPr lang="en-US" dirty="0"/>
              <a:t> of </a:t>
            </a:r>
            <a:r>
              <a:rPr lang="en-US" dirty="0">
                <a:hlinkClick r:id="rId26"/>
              </a:rPr>
              <a:t>San Francisco Bay Freshwater Inflows and Salinity,</a:t>
            </a:r>
            <a:r>
              <a:rPr lang="en-US" dirty="0"/>
              <a:t> with weather and salinity movies (14-Jan-1998) </a:t>
            </a:r>
          </a:p>
          <a:p>
            <a:pPr lvl="1">
              <a:buFontTx/>
              <a:buChar char="•"/>
            </a:pPr>
            <a:r>
              <a:rPr lang="en-US" dirty="0"/>
              <a:t>El Niño Effects on </a:t>
            </a:r>
            <a:r>
              <a:rPr lang="en-US" dirty="0">
                <a:hlinkClick r:id="rId27"/>
              </a:rPr>
              <a:t>Sea-Level Near San Francisco Bay</a:t>
            </a:r>
            <a:r>
              <a:rPr lang="en-US" dirty="0"/>
              <a:t> (16-Dec-1997) </a:t>
            </a:r>
          </a:p>
          <a:p>
            <a:pPr lvl="1">
              <a:buFontTx/>
              <a:buChar char="•"/>
            </a:pPr>
            <a:r>
              <a:rPr lang="en-US" dirty="0">
                <a:hlinkClick r:id="rId28"/>
              </a:rPr>
              <a:t>Coastal Impacts</a:t>
            </a:r>
            <a:r>
              <a:rPr lang="en-US" dirty="0"/>
              <a:t> of an El Niño Season (3-Nov-1997) </a:t>
            </a:r>
          </a:p>
          <a:p>
            <a:pPr lvl="1">
              <a:buFontTx/>
              <a:buChar char="•"/>
            </a:pPr>
            <a:r>
              <a:rPr lang="en-US" dirty="0"/>
              <a:t>More USGS information on </a:t>
            </a:r>
            <a:r>
              <a:rPr lang="en-US" dirty="0">
                <a:hlinkClick r:id="rId29"/>
              </a:rPr>
              <a:t>Coastal hazards</a:t>
            </a:r>
            <a:r>
              <a:rPr lang="en-US" dirty="0"/>
              <a:t> </a:t>
            </a:r>
          </a:p>
          <a:p>
            <a:r>
              <a:rPr lang="en-US" b="1" dirty="0"/>
              <a:t>Climate</a:t>
            </a:r>
          </a:p>
          <a:p>
            <a:pPr algn="r"/>
            <a:r>
              <a:rPr lang="en-US" dirty="0"/>
              <a:t> </a:t>
            </a:r>
          </a:p>
          <a:p>
            <a:pPr lvl="1">
              <a:buFontTx/>
              <a:buChar char="•"/>
            </a:pPr>
            <a:r>
              <a:rPr lang="en-US" dirty="0"/>
              <a:t>Long-term climate variation in the </a:t>
            </a:r>
            <a:r>
              <a:rPr lang="en-US" dirty="0">
                <a:hlinkClick r:id="rId30"/>
              </a:rPr>
              <a:t>Mojave Desert</a:t>
            </a:r>
            <a:r>
              <a:rPr lang="en-US" dirty="0"/>
              <a:t> (15-Jan-1998) </a:t>
            </a:r>
          </a:p>
          <a:p>
            <a:pPr lvl="1">
              <a:buFontTx/>
              <a:buChar char="•"/>
            </a:pPr>
            <a:r>
              <a:rPr lang="en-US" dirty="0">
                <a:hlinkClick r:id="rId5"/>
              </a:rPr>
              <a:t>The Spring Runoff Pulse from the Sierra Nevada</a:t>
            </a:r>
            <a:r>
              <a:rPr lang="en-US" dirty="0"/>
              <a:t> (14-Jan-1998) </a:t>
            </a:r>
          </a:p>
          <a:p>
            <a:pPr lvl="1">
              <a:buFontTx/>
              <a:buChar char="•"/>
            </a:pPr>
            <a:r>
              <a:rPr lang="en-US" dirty="0">
                <a:hlinkClick r:id="rId27"/>
              </a:rPr>
              <a:t>El Niño Effects on Sea-Level Near San Francisco Bay</a:t>
            </a:r>
            <a:r>
              <a:rPr lang="en-US" dirty="0"/>
              <a:t> (16-Dec-1997) </a:t>
            </a:r>
          </a:p>
          <a:p>
            <a:pPr lvl="1">
              <a:buFontTx/>
              <a:buChar char="•"/>
            </a:pPr>
            <a:r>
              <a:rPr lang="en-US" dirty="0"/>
              <a:t>Effects of El Niño on </a:t>
            </a:r>
            <a:r>
              <a:rPr lang="en-US" dirty="0" err="1">
                <a:hlinkClick r:id="rId6"/>
              </a:rPr>
              <a:t>Streamflow</a:t>
            </a:r>
            <a:r>
              <a:rPr lang="en-US" dirty="0">
                <a:hlinkClick r:id="rId6"/>
              </a:rPr>
              <a:t>, Lake Level, and Landslide Potential</a:t>
            </a:r>
            <a:r>
              <a:rPr lang="en-US" dirty="0"/>
              <a:t> (revised 16-Dec-1997) </a:t>
            </a:r>
          </a:p>
          <a:p>
            <a:pPr lvl="1">
              <a:buFontTx/>
              <a:buChar char="•"/>
            </a:pPr>
            <a:r>
              <a:rPr lang="en-US" dirty="0">
                <a:hlinkClick r:id="rId7"/>
              </a:rPr>
              <a:t>Climate and Floods in the Southwestern U.S.</a:t>
            </a:r>
            <a:r>
              <a:rPr lang="en-US" dirty="0"/>
              <a:t> (10-Jul-1997) </a:t>
            </a:r>
          </a:p>
          <a:p>
            <a:endParaRPr lang="en-US" dirty="0"/>
          </a:p>
        </p:txBody>
      </p:sp>
    </p:spTree>
    <p:extLst>
      <p:ext uri="{BB962C8B-B14F-4D97-AF65-F5344CB8AC3E}">
        <p14:creationId xmlns:p14="http://schemas.microsoft.com/office/powerpoint/2010/main" val="296395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42483FD-6424-4DED-87A1-0F1BAA811C4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8C31F-015D-4227-8B83-D5F4F68E9E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48024-4C6A-4449-A6A5-A81F3713C6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4F7DB1E-3B0F-4C80-B09E-3A7079334B7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E086198-832B-4144-BC44-D07A1F69DA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D8F6F-0860-427A-AD80-E229701272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B0369-1171-4A90-9D61-78DB12835B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9CCAA-14A0-4B12-ABDA-2D5F4D246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1FBA7-CE78-43B4-9854-6265CEB9E7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BF0C-84DB-4C46-872C-BED89281D0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A5FEE-AF2A-4DB9-A215-A6790369B9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2062E-A49F-40BC-89B4-9F98557A89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E4303ED8-C2B2-436A-BAFD-A57B9970F673}"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24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24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24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24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D3A70A-F8B1-4BF2-B0F6-88566BCFBD32}"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24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2400"/>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whoi.edu/institutes/occi/currenttopics/climatechange_wef.html#n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dc.noaa.gov/ENSO/enso.mei_index.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sminfo.prenhall.com/science/geoanimations/animations/26_NinoNina.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youtube.com/watch?v=tyPq86yM_Ic"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Lost at sea"/>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050" name="Text Box 2"/>
          <p:cNvSpPr txBox="1">
            <a:spLocks noChangeArrowheads="1"/>
          </p:cNvSpPr>
          <p:nvPr/>
        </p:nvSpPr>
        <p:spPr bwMode="auto">
          <a:xfrm>
            <a:off x="3144839" y="838201"/>
            <a:ext cx="5900737" cy="1006475"/>
          </a:xfrm>
          <a:prstGeom prst="rect">
            <a:avLst/>
          </a:prstGeom>
          <a:noFill/>
          <a:ln w="9525">
            <a:noFill/>
            <a:miter lim="800000"/>
            <a:headEnd/>
            <a:tailEnd/>
          </a:ln>
          <a:effectLst/>
        </p:spPr>
        <p:txBody>
          <a:bodyPr wrap="none">
            <a:spAutoFit/>
          </a:bodyPr>
          <a:lstStyle/>
          <a:p>
            <a:r>
              <a:rPr lang="en-US" sz="6000" b="1">
                <a:solidFill>
                  <a:srgbClr val="FFFF00"/>
                </a:solidFill>
              </a:rPr>
              <a:t>Ocean Currents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10591800" cy="563565"/>
          </a:xfrm>
        </p:spPr>
        <p:txBody>
          <a:bodyPr>
            <a:normAutofit fontScale="90000"/>
          </a:bodyPr>
          <a:lstStyle/>
          <a:p>
            <a:r>
              <a:rPr lang="en-US" sz="4000" dirty="0">
                <a:latin typeface="Arial" pitchFamily="34" charset="0"/>
              </a:rPr>
              <a:t>Surface and Deep-Sea Current Interactions</a:t>
            </a:r>
          </a:p>
        </p:txBody>
      </p:sp>
      <p:sp>
        <p:nvSpPr>
          <p:cNvPr id="23555" name="Rectangle 3"/>
          <p:cNvSpPr>
            <a:spLocks noGrp="1" noChangeArrowheads="1"/>
          </p:cNvSpPr>
          <p:nvPr>
            <p:ph type="body" sz="half" idx="1"/>
          </p:nvPr>
        </p:nvSpPr>
        <p:spPr>
          <a:xfrm>
            <a:off x="1524000" y="868365"/>
            <a:ext cx="8839200" cy="5257799"/>
          </a:xfrm>
        </p:spPr>
        <p:txBody>
          <a:bodyPr/>
          <a:lstStyle/>
          <a:p>
            <a:pPr algn="ctr">
              <a:buFontTx/>
              <a:buNone/>
            </a:pPr>
            <a:r>
              <a:rPr lang="en-US" sz="2800" dirty="0">
                <a:latin typeface="Arial" pitchFamily="34" charset="0"/>
              </a:rPr>
              <a:t>“Global Ocean Conveyor Belt”</a:t>
            </a:r>
          </a:p>
        </p:txBody>
      </p:sp>
      <p:pic>
        <p:nvPicPr>
          <p:cNvPr id="23559" name="Picture 7" descr="http://www.canadiangeographic.ca/magazine/mj04/images/ocean_conveyor.jpg"/>
          <p:cNvPicPr>
            <a:picLocks noChangeAspect="1" noChangeArrowheads="1"/>
          </p:cNvPicPr>
          <p:nvPr/>
        </p:nvPicPr>
        <p:blipFill rotWithShape="1">
          <a:blip r:embed="rId2" cstate="print"/>
          <a:srcRect b="7072"/>
          <a:stretch/>
        </p:blipFill>
        <p:spPr bwMode="auto">
          <a:xfrm>
            <a:off x="1233889" y="1269521"/>
            <a:ext cx="9495622" cy="54260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4400" dirty="0">
                <a:latin typeface="Arial" pitchFamily="34" charset="0"/>
              </a:rPr>
              <a:t>Transport by Currents</a:t>
            </a:r>
          </a:p>
        </p:txBody>
      </p:sp>
      <p:sp>
        <p:nvSpPr>
          <p:cNvPr id="25603" name="Rectangle 3"/>
          <p:cNvSpPr>
            <a:spLocks noGrp="1" noChangeArrowheads="1"/>
          </p:cNvSpPr>
          <p:nvPr>
            <p:ph idx="1"/>
          </p:nvPr>
        </p:nvSpPr>
        <p:spPr>
          <a:xfrm>
            <a:off x="1981200" y="1905000"/>
            <a:ext cx="9296400" cy="4389120"/>
          </a:xfrm>
        </p:spPr>
        <p:txBody>
          <a:bodyPr/>
          <a:lstStyle/>
          <a:p>
            <a:pPr>
              <a:buFont typeface="Wingdings" panose="05000000000000000000" pitchFamily="2" charset="2"/>
              <a:buChar char="q"/>
            </a:pPr>
            <a:r>
              <a:rPr lang="en-US" dirty="0">
                <a:latin typeface="Arial" pitchFamily="34" charset="0"/>
              </a:rPr>
              <a:t>Surface currents play significant roles in transport heat energy from equatorial waters towards the </a:t>
            </a:r>
            <a:r>
              <a:rPr lang="en-US" dirty="0" smtClean="0">
                <a:latin typeface="Arial" pitchFamily="34" charset="0"/>
              </a:rPr>
              <a:t>poles, and visa versa.</a:t>
            </a:r>
            <a:endParaRPr lang="en-US" dirty="0">
              <a:latin typeface="Arial" pitchFamily="34" charset="0"/>
            </a:endParaRPr>
          </a:p>
          <a:p>
            <a:pPr>
              <a:lnSpc>
                <a:spcPct val="90000"/>
              </a:lnSpc>
              <a:buFont typeface="Wingdings" panose="05000000000000000000" pitchFamily="2" charset="2"/>
              <a:buChar char="q"/>
            </a:pPr>
            <a:r>
              <a:rPr lang="en-US" dirty="0">
                <a:latin typeface="Arial" pitchFamily="34" charset="0"/>
              </a:rPr>
              <a:t>Currents also involved with gas exchanges, especially O</a:t>
            </a:r>
            <a:r>
              <a:rPr lang="en-US" baseline="-25000" dirty="0">
                <a:latin typeface="Arial" pitchFamily="34" charset="0"/>
              </a:rPr>
              <a:t>2</a:t>
            </a:r>
            <a:r>
              <a:rPr lang="en-US" dirty="0">
                <a:latin typeface="Arial" pitchFamily="34" charset="0"/>
              </a:rPr>
              <a:t> and CO</a:t>
            </a:r>
            <a:r>
              <a:rPr lang="en-US" baseline="-25000" dirty="0">
                <a:latin typeface="Arial" pitchFamily="34" charset="0"/>
              </a:rPr>
              <a:t>2</a:t>
            </a:r>
            <a:endParaRPr lang="en-US" dirty="0">
              <a:latin typeface="Arial" pitchFamily="34" charset="0"/>
            </a:endParaRPr>
          </a:p>
          <a:p>
            <a:pPr>
              <a:lnSpc>
                <a:spcPct val="90000"/>
              </a:lnSpc>
              <a:buFont typeface="Wingdings" panose="05000000000000000000" pitchFamily="2" charset="2"/>
              <a:buChar char="q"/>
            </a:pPr>
            <a:r>
              <a:rPr lang="en-US" dirty="0">
                <a:latin typeface="Arial" pitchFamily="34" charset="0"/>
              </a:rPr>
              <a:t>Nutrient exchanges important within surface waters (including outflow from continents) and deeper waters (upwelling and </a:t>
            </a:r>
            <a:r>
              <a:rPr lang="en-US" dirty="0" err="1">
                <a:latin typeface="Arial" pitchFamily="34" charset="0"/>
              </a:rPr>
              <a:t>downwelling</a:t>
            </a:r>
            <a:r>
              <a:rPr lang="en-US" dirty="0">
                <a:latin typeface="Arial" pitchFamily="34" charset="0"/>
              </a:rPr>
              <a:t>)</a:t>
            </a:r>
          </a:p>
          <a:p>
            <a:pPr>
              <a:lnSpc>
                <a:spcPct val="90000"/>
              </a:lnSpc>
              <a:buFont typeface="Wingdings" panose="05000000000000000000" pitchFamily="2" charset="2"/>
              <a:buChar char="q"/>
            </a:pPr>
            <a:r>
              <a:rPr lang="en-US" dirty="0">
                <a:latin typeface="Arial" pitchFamily="34" charset="0"/>
              </a:rPr>
              <a:t>Pollution dispersal</a:t>
            </a:r>
          </a:p>
          <a:p>
            <a:pPr>
              <a:lnSpc>
                <a:spcPct val="90000"/>
              </a:lnSpc>
              <a:buFont typeface="Wingdings" panose="05000000000000000000" pitchFamily="2" charset="2"/>
              <a:buChar char="q"/>
            </a:pPr>
            <a:r>
              <a:rPr lang="en-US" dirty="0">
                <a:latin typeface="Arial" pitchFamily="34" charset="0"/>
              </a:rPr>
              <a:t>Impact on fisheries and other resources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3048000" y="685800"/>
            <a:ext cx="5943600" cy="5334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Thermohaline</a:t>
            </a:r>
            <a:r>
              <a:rPr lang="en-US" sz="3600" b="1" u="sng"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 Circulation</a:t>
            </a:r>
          </a:p>
        </p:txBody>
      </p:sp>
      <p:sp>
        <p:nvSpPr>
          <p:cNvPr id="81923" name="Text Box 3"/>
          <p:cNvSpPr txBox="1">
            <a:spLocks noChangeArrowheads="1"/>
          </p:cNvSpPr>
          <p:nvPr/>
        </p:nvSpPr>
        <p:spPr bwMode="auto">
          <a:xfrm>
            <a:off x="304800" y="1295401"/>
            <a:ext cx="11201399" cy="830997"/>
          </a:xfrm>
          <a:prstGeom prst="rect">
            <a:avLst/>
          </a:prstGeom>
          <a:noFill/>
          <a:ln w="9525">
            <a:noFill/>
            <a:miter lim="800000"/>
            <a:headEnd/>
            <a:tailEnd/>
          </a:ln>
          <a:effectLst/>
        </p:spPr>
        <p:txBody>
          <a:bodyPr wrap="square">
            <a:spAutoFit/>
          </a:bodyPr>
          <a:lstStyle/>
          <a:p>
            <a:r>
              <a:rPr lang="en-US" dirty="0"/>
              <a:t>Global ocean circulation that is driven by differences in the </a:t>
            </a:r>
            <a:r>
              <a:rPr lang="en-US" b="1" u="sng" dirty="0"/>
              <a:t>density</a:t>
            </a:r>
            <a:r>
              <a:rPr lang="en-US" dirty="0"/>
              <a:t> of the sea water which is controlled by </a:t>
            </a:r>
            <a:r>
              <a:rPr lang="en-US" b="1" u="sng" dirty="0"/>
              <a:t>temperature</a:t>
            </a:r>
            <a:r>
              <a:rPr lang="en-US" dirty="0"/>
              <a:t> and </a:t>
            </a:r>
            <a:r>
              <a:rPr lang="en-US" b="1" u="sng" dirty="0"/>
              <a:t>salinity</a:t>
            </a:r>
            <a:r>
              <a:rPr lang="en-US" dirty="0"/>
              <a:t>.</a:t>
            </a:r>
          </a:p>
        </p:txBody>
      </p:sp>
      <p:pic>
        <p:nvPicPr>
          <p:cNvPr id="81924" name="Picture 4" descr="http://seis.natsci.csulb.edu/rbehl/NADW.jpg"/>
          <p:cNvPicPr>
            <a:picLocks noChangeAspect="1" noChangeArrowheads="1"/>
          </p:cNvPicPr>
          <p:nvPr/>
        </p:nvPicPr>
        <p:blipFill>
          <a:blip r:embed="rId3" cstate="print"/>
          <a:srcRect/>
          <a:stretch>
            <a:fillRect/>
          </a:stretch>
        </p:blipFill>
        <p:spPr bwMode="auto">
          <a:xfrm>
            <a:off x="2004647" y="2286001"/>
            <a:ext cx="8440615" cy="457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6" name="Picture 8" descr="http://www.whoi.edu/institutes/occi/images/occi_abrclimate_wef_en1.gif">
            <a:hlinkClick r:id="rId3"/>
          </p:cNvPr>
          <p:cNvPicPr>
            <a:picLocks noChangeAspect="1" noChangeArrowheads="1"/>
          </p:cNvPicPr>
          <p:nvPr/>
        </p:nvPicPr>
        <p:blipFill rotWithShape="1">
          <a:blip r:embed="rId4" cstate="print"/>
          <a:srcRect l="949"/>
          <a:stretch/>
        </p:blipFill>
        <p:spPr bwMode="auto">
          <a:xfrm>
            <a:off x="0" y="0"/>
            <a:ext cx="9738305" cy="6880746"/>
          </a:xfrm>
          <a:prstGeom prst="rect">
            <a:avLst/>
          </a:prstGeom>
          <a:noFill/>
        </p:spPr>
      </p:pic>
      <p:sp>
        <p:nvSpPr>
          <p:cNvPr id="83970" name="WordArt 2"/>
          <p:cNvSpPr>
            <a:spLocks noChangeArrowheads="1" noChangeShapeType="1" noTextEdit="1"/>
          </p:cNvSpPr>
          <p:nvPr/>
        </p:nvSpPr>
        <p:spPr bwMode="auto">
          <a:xfrm>
            <a:off x="1905000" y="334473"/>
            <a:ext cx="5943600" cy="5334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solidFill>
                  <a:srgbClr val="FFFF00"/>
                </a:solidFill>
                <a:effectLst>
                  <a:outerShdw dist="45791" dir="3378596" algn="ctr" rotWithShape="0">
                    <a:srgbClr val="4D4D4D"/>
                  </a:outerShdw>
                </a:effectLst>
                <a:latin typeface="Arial Black"/>
              </a:rPr>
              <a:t>Thermohaline Circulation</a:t>
            </a:r>
          </a:p>
        </p:txBody>
      </p:sp>
      <p:sp>
        <p:nvSpPr>
          <p:cNvPr id="83977" name="Text Box 9"/>
          <p:cNvSpPr txBox="1">
            <a:spLocks noChangeArrowheads="1"/>
          </p:cNvSpPr>
          <p:nvPr/>
        </p:nvSpPr>
        <p:spPr bwMode="auto">
          <a:xfrm>
            <a:off x="3032125" y="5907088"/>
            <a:ext cx="184150" cy="457200"/>
          </a:xfrm>
          <a:prstGeom prst="rect">
            <a:avLst/>
          </a:prstGeom>
          <a:noFill/>
          <a:ln w="9525">
            <a:noFill/>
            <a:miter lim="800000"/>
            <a:headEnd/>
            <a:tailEnd/>
          </a:ln>
          <a:effectLst/>
        </p:spPr>
        <p:txBody>
          <a:bodyPr wrap="none">
            <a:spAutoFit/>
          </a:bodyPr>
          <a:lstStyle/>
          <a:p>
            <a:endParaRPr lang="en-US"/>
          </a:p>
        </p:txBody>
      </p:sp>
      <p:sp>
        <p:nvSpPr>
          <p:cNvPr id="2" name="Rectangle 1"/>
          <p:cNvSpPr/>
          <p:nvPr/>
        </p:nvSpPr>
        <p:spPr>
          <a:xfrm>
            <a:off x="9770660" y="0"/>
            <a:ext cx="2421340" cy="6740307"/>
          </a:xfrm>
          <a:prstGeom prst="rect">
            <a:avLst/>
          </a:prstGeom>
        </p:spPr>
        <p:txBody>
          <a:bodyPr wrap="square">
            <a:spAutoFit/>
          </a:bodyPr>
          <a:lstStyle/>
          <a:p>
            <a:r>
              <a:rPr lang="en-US" dirty="0"/>
              <a:t>The global ocean circulation system, often called the Ocean Conveyor, transports heat throughout the planet. White sections </a:t>
            </a:r>
            <a:r>
              <a:rPr lang="en-US" dirty="0" smtClean="0"/>
              <a:t>show warm </a:t>
            </a:r>
            <a:r>
              <a:rPr lang="en-US" dirty="0"/>
              <a:t>surface currents. Purple sections </a:t>
            </a:r>
            <a:r>
              <a:rPr lang="en-US" dirty="0" smtClean="0"/>
              <a:t>show deep </a:t>
            </a:r>
            <a:r>
              <a:rPr lang="en-US" dirty="0"/>
              <a:t>cold currents. </a:t>
            </a:r>
            <a:r>
              <a:rPr lang="en-US" dirty="0" smtClean="0"/>
              <a:t>WHOI </a:t>
            </a:r>
            <a:r>
              <a:rPr lang="en-US" dirty="0"/>
              <a:t>Graphic </a:t>
            </a:r>
            <a:r>
              <a:rPr lang="en-US" dirty="0" smtClean="0"/>
              <a:t>Services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09800" y="228600"/>
            <a:ext cx="7772400" cy="1143000"/>
          </a:xfrm>
        </p:spPr>
        <p:txBody>
          <a:bodyPr/>
          <a:lstStyle/>
          <a:p>
            <a:r>
              <a:rPr lang="en-US" dirty="0">
                <a:latin typeface="Arial" pitchFamily="34" charset="0"/>
              </a:rPr>
              <a:t>Upwelling and </a:t>
            </a:r>
            <a:r>
              <a:rPr lang="en-US" dirty="0" err="1">
                <a:latin typeface="Arial" pitchFamily="34" charset="0"/>
              </a:rPr>
              <a:t>downwelling</a:t>
            </a:r>
            <a:endParaRPr lang="en-US" dirty="0">
              <a:latin typeface="Arial" pitchFamily="34" charset="0"/>
            </a:endParaRPr>
          </a:p>
        </p:txBody>
      </p:sp>
      <p:sp>
        <p:nvSpPr>
          <p:cNvPr id="66563" name="Rectangle 3"/>
          <p:cNvSpPr>
            <a:spLocks noGrp="1" noChangeArrowheads="1"/>
          </p:cNvSpPr>
          <p:nvPr>
            <p:ph idx="1"/>
          </p:nvPr>
        </p:nvSpPr>
        <p:spPr>
          <a:xfrm>
            <a:off x="685800" y="1600200"/>
            <a:ext cx="10896600" cy="4419600"/>
          </a:xfrm>
        </p:spPr>
        <p:txBody>
          <a:bodyPr>
            <a:normAutofit/>
          </a:bodyPr>
          <a:lstStyle/>
          <a:p>
            <a:pPr>
              <a:lnSpc>
                <a:spcPct val="90000"/>
              </a:lnSpc>
              <a:buFontTx/>
              <a:buNone/>
            </a:pPr>
            <a:r>
              <a:rPr lang="en-US" sz="3300" dirty="0">
                <a:latin typeface="Arial" pitchFamily="34" charset="0"/>
              </a:rPr>
              <a:t>Vertical movement of water </a:t>
            </a:r>
            <a:endParaRPr lang="en-US" sz="3300" dirty="0">
              <a:latin typeface="Arial" pitchFamily="34" charset="0"/>
              <a:sym typeface="Monotype Sorts" charset="2"/>
            </a:endParaRPr>
          </a:p>
          <a:p>
            <a:pPr>
              <a:lnSpc>
                <a:spcPct val="90000"/>
              </a:lnSpc>
              <a:buFontTx/>
              <a:buNone/>
            </a:pPr>
            <a:endParaRPr lang="en-US" dirty="0">
              <a:latin typeface="Arial" pitchFamily="34" charset="0"/>
              <a:sym typeface="Monotype Sorts" charset="2"/>
            </a:endParaRPr>
          </a:p>
          <a:p>
            <a:pPr lvl="1">
              <a:lnSpc>
                <a:spcPct val="90000"/>
              </a:lnSpc>
              <a:buClr>
                <a:schemeClr val="accent2"/>
              </a:buClr>
              <a:buFont typeface="Wingdings" panose="05000000000000000000" pitchFamily="2" charset="2"/>
              <a:buChar char="q"/>
            </a:pPr>
            <a:r>
              <a:rPr lang="en-US" sz="3000" u="sng" dirty="0">
                <a:latin typeface="Arial" pitchFamily="34" charset="0"/>
              </a:rPr>
              <a:t>Upwelling</a:t>
            </a:r>
            <a:r>
              <a:rPr lang="en-US" sz="3000" dirty="0">
                <a:latin typeface="Arial" pitchFamily="34" charset="0"/>
              </a:rPr>
              <a:t> = movement of deep water to surface</a:t>
            </a:r>
          </a:p>
          <a:p>
            <a:pPr lvl="2">
              <a:lnSpc>
                <a:spcPct val="90000"/>
              </a:lnSpc>
              <a:buFont typeface="Wingdings" panose="05000000000000000000" pitchFamily="2" charset="2"/>
              <a:buChar char="q"/>
            </a:pPr>
            <a:r>
              <a:rPr lang="en-US" sz="2600" dirty="0">
                <a:latin typeface="Arial" pitchFamily="34" charset="0"/>
              </a:rPr>
              <a:t>Hoists cold, nutrient-rich water to surface</a:t>
            </a:r>
          </a:p>
          <a:p>
            <a:pPr lvl="2">
              <a:lnSpc>
                <a:spcPct val="90000"/>
              </a:lnSpc>
              <a:buFont typeface="Wingdings" panose="05000000000000000000" pitchFamily="2" charset="2"/>
              <a:buChar char="q"/>
            </a:pPr>
            <a:r>
              <a:rPr lang="en-US" sz="2600" dirty="0">
                <a:latin typeface="Arial" pitchFamily="34" charset="0"/>
              </a:rPr>
              <a:t>Produces high productivities and abundant marine life</a:t>
            </a:r>
          </a:p>
          <a:p>
            <a:pPr lvl="2">
              <a:lnSpc>
                <a:spcPct val="90000"/>
              </a:lnSpc>
              <a:buFont typeface="Wingdings" panose="05000000000000000000" pitchFamily="2" charset="2"/>
              <a:buChar char="q"/>
            </a:pPr>
            <a:endParaRPr lang="en-US" sz="2600" dirty="0">
              <a:latin typeface="Arial" pitchFamily="34" charset="0"/>
            </a:endParaRPr>
          </a:p>
          <a:p>
            <a:pPr lvl="1">
              <a:lnSpc>
                <a:spcPct val="90000"/>
              </a:lnSpc>
              <a:buClr>
                <a:schemeClr val="accent2"/>
              </a:buClr>
              <a:buFont typeface="Wingdings" panose="05000000000000000000" pitchFamily="2" charset="2"/>
              <a:buChar char="q"/>
            </a:pPr>
            <a:r>
              <a:rPr lang="en-US" sz="3000" u="sng" dirty="0" err="1">
                <a:latin typeface="Arial" pitchFamily="34" charset="0"/>
              </a:rPr>
              <a:t>Downwelling</a:t>
            </a:r>
            <a:r>
              <a:rPr lang="en-US" sz="3000" dirty="0">
                <a:latin typeface="Arial" pitchFamily="34" charset="0"/>
              </a:rPr>
              <a:t> = movement of surface water down</a:t>
            </a:r>
          </a:p>
          <a:p>
            <a:pPr lvl="2">
              <a:lnSpc>
                <a:spcPct val="90000"/>
              </a:lnSpc>
              <a:buFont typeface="Wingdings" panose="05000000000000000000" pitchFamily="2" charset="2"/>
              <a:buChar char="q"/>
            </a:pPr>
            <a:r>
              <a:rPr lang="en-US" sz="2600" dirty="0">
                <a:latin typeface="Arial" pitchFamily="34" charset="0"/>
              </a:rPr>
              <a:t>Moves warm, nutrient-depleted surface water down</a:t>
            </a:r>
          </a:p>
          <a:p>
            <a:pPr lvl="2">
              <a:lnSpc>
                <a:spcPct val="90000"/>
              </a:lnSpc>
              <a:buFont typeface="Wingdings" panose="05000000000000000000" pitchFamily="2" charset="2"/>
              <a:buChar char="q"/>
            </a:pPr>
            <a:r>
              <a:rPr lang="en-US" sz="2600" dirty="0">
                <a:latin typeface="Arial" pitchFamily="34" charset="0"/>
              </a:rPr>
              <a:t>Not associated with high productivities or abundant marine life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michelle\Kapiolani Comm College\Ocean 201\downwelling.jpg"/>
          <p:cNvPicPr>
            <a:picLocks noChangeAspect="1" noChangeArrowheads="1"/>
          </p:cNvPicPr>
          <p:nvPr/>
        </p:nvPicPr>
        <p:blipFill>
          <a:blip r:embed="rId2" cstate="print"/>
          <a:srcRect/>
          <a:stretch>
            <a:fillRect/>
          </a:stretch>
        </p:blipFill>
        <p:spPr bwMode="auto">
          <a:xfrm>
            <a:off x="6174716" y="2569641"/>
            <a:ext cx="6019800" cy="4288359"/>
          </a:xfrm>
          <a:prstGeom prst="rect">
            <a:avLst/>
          </a:prstGeom>
          <a:noFill/>
        </p:spPr>
      </p:pic>
      <p:pic>
        <p:nvPicPr>
          <p:cNvPr id="67587" name="Picture 3" descr="C:\michelle\Kapiolani Comm College\Ocean 201\upwelling.jpg"/>
          <p:cNvPicPr>
            <a:picLocks noChangeAspect="1" noChangeArrowheads="1"/>
          </p:cNvPicPr>
          <p:nvPr/>
        </p:nvPicPr>
        <p:blipFill>
          <a:blip r:embed="rId3" cstate="print"/>
          <a:srcRect/>
          <a:stretch>
            <a:fillRect/>
          </a:stretch>
        </p:blipFill>
        <p:spPr bwMode="auto">
          <a:xfrm>
            <a:off x="7960" y="0"/>
            <a:ext cx="6166755" cy="3654995"/>
          </a:xfrm>
          <a:prstGeom prst="rect">
            <a:avLst/>
          </a:prstGeom>
          <a:noFill/>
        </p:spPr>
      </p:pic>
      <p:sp>
        <p:nvSpPr>
          <p:cNvPr id="67588" name="Text Box 4"/>
          <p:cNvSpPr txBox="1">
            <a:spLocks noChangeArrowheads="1"/>
          </p:cNvSpPr>
          <p:nvPr/>
        </p:nvSpPr>
        <p:spPr bwMode="auto">
          <a:xfrm>
            <a:off x="2209800" y="2971800"/>
            <a:ext cx="1458913" cy="457200"/>
          </a:xfrm>
          <a:prstGeom prst="rect">
            <a:avLst/>
          </a:prstGeom>
          <a:solidFill>
            <a:srgbClr val="FFFFFF"/>
          </a:solidFill>
          <a:ln w="9525">
            <a:noFill/>
            <a:miter lim="800000"/>
            <a:headEnd/>
            <a:tailEnd/>
          </a:ln>
          <a:effectLst/>
        </p:spPr>
        <p:txBody>
          <a:bodyPr wrap="none">
            <a:spAutoFit/>
          </a:bodyPr>
          <a:lstStyle/>
          <a:p>
            <a:r>
              <a:rPr lang="en-US" dirty="0"/>
              <a:t>upwelling</a:t>
            </a:r>
          </a:p>
        </p:txBody>
      </p:sp>
      <p:sp>
        <p:nvSpPr>
          <p:cNvPr id="67589" name="Text Box 5"/>
          <p:cNvSpPr txBox="1">
            <a:spLocks noChangeArrowheads="1"/>
          </p:cNvSpPr>
          <p:nvPr/>
        </p:nvSpPr>
        <p:spPr bwMode="auto">
          <a:xfrm>
            <a:off x="8259897" y="6421272"/>
            <a:ext cx="1849438" cy="457200"/>
          </a:xfrm>
          <a:prstGeom prst="rect">
            <a:avLst/>
          </a:prstGeom>
          <a:solidFill>
            <a:srgbClr val="FFFFFF"/>
          </a:solidFill>
          <a:ln w="9525">
            <a:noFill/>
            <a:miter lim="800000"/>
            <a:headEnd/>
            <a:tailEnd/>
          </a:ln>
          <a:effectLst/>
        </p:spPr>
        <p:txBody>
          <a:bodyPr wrap="none">
            <a:spAutoFit/>
          </a:bodyPr>
          <a:lstStyle/>
          <a:p>
            <a:r>
              <a:rPr lang="en-US" dirty="0"/>
              <a:t>downwelling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19200" y="228600"/>
            <a:ext cx="9448800" cy="1143000"/>
          </a:xfrm>
          <a:effectLst>
            <a:reflection blurRad="6350" stA="68000" endPos="66000" dist="63500" dir="5400000" sy="-100000" algn="bl" rotWithShape="0"/>
          </a:effectLst>
        </p:spPr>
        <p:txBody>
          <a:bodyPr>
            <a:normAutofit fontScale="90000"/>
          </a:bodyPr>
          <a:lstStyle/>
          <a:p>
            <a:r>
              <a:rPr lang="en-US" dirty="0">
                <a:latin typeface="Arial" pitchFamily="34" charset="0"/>
              </a:rPr>
              <a:t>El Ni</a:t>
            </a:r>
            <a:r>
              <a:rPr lang="en-US" dirty="0">
                <a:latin typeface="Arial" pitchFamily="34" charset="0"/>
                <a:cs typeface="Times New Roman" pitchFamily="18" charset="0"/>
              </a:rPr>
              <a:t>ño-Southern Oscillation (ENSO)</a:t>
            </a:r>
            <a:endParaRPr lang="en-US" dirty="0">
              <a:latin typeface="Arial" pitchFamily="34" charset="0"/>
            </a:endParaRPr>
          </a:p>
        </p:txBody>
      </p:sp>
      <p:sp>
        <p:nvSpPr>
          <p:cNvPr id="69635" name="Rectangle 3"/>
          <p:cNvSpPr>
            <a:spLocks noGrp="1" noChangeArrowheads="1"/>
          </p:cNvSpPr>
          <p:nvPr>
            <p:ph idx="1"/>
          </p:nvPr>
        </p:nvSpPr>
        <p:spPr>
          <a:xfrm>
            <a:off x="152400" y="2209800"/>
            <a:ext cx="10058400" cy="4114800"/>
          </a:xfrm>
        </p:spPr>
        <p:txBody>
          <a:bodyPr>
            <a:normAutofit/>
          </a:bodyPr>
          <a:lstStyle/>
          <a:p>
            <a:pPr>
              <a:lnSpc>
                <a:spcPct val="90000"/>
              </a:lnSpc>
              <a:buFont typeface="Wingdings" panose="05000000000000000000" pitchFamily="2" charset="2"/>
              <a:buChar char="q"/>
            </a:pPr>
            <a:r>
              <a:rPr lang="en-US" sz="2800" b="1" u="sng" dirty="0" smtClean="0">
                <a:latin typeface="Arial" pitchFamily="34" charset="0"/>
              </a:rPr>
              <a:t> El </a:t>
            </a:r>
            <a:r>
              <a:rPr lang="en-US" sz="2800" b="1" u="sng" dirty="0">
                <a:latin typeface="Arial" pitchFamily="34" charset="0"/>
              </a:rPr>
              <a:t>Ni</a:t>
            </a:r>
            <a:r>
              <a:rPr lang="en-US" sz="2800" b="1" u="sng" dirty="0">
                <a:latin typeface="Arial" pitchFamily="34" charset="0"/>
                <a:cs typeface="Times New Roman" pitchFamily="18" charset="0"/>
              </a:rPr>
              <a:t>ño</a:t>
            </a:r>
            <a:r>
              <a:rPr lang="en-US" sz="2800" u="sng" dirty="0">
                <a:latin typeface="Arial" pitchFamily="34" charset="0"/>
                <a:cs typeface="Times New Roman" pitchFamily="18" charset="0"/>
              </a:rPr>
              <a:t> </a:t>
            </a:r>
            <a:r>
              <a:rPr lang="en-US" sz="2800" dirty="0">
                <a:latin typeface="Arial" pitchFamily="34" charset="0"/>
                <a:cs typeface="Times New Roman" pitchFamily="18" charset="0"/>
              </a:rPr>
              <a:t>= warm surface current in equatorial eastern Pacific that occurs periodically around </a:t>
            </a:r>
            <a:r>
              <a:rPr lang="en-US" sz="2800" dirty="0" smtClean="0">
                <a:latin typeface="Arial" pitchFamily="34" charset="0"/>
                <a:cs typeface="Times New Roman" pitchFamily="18" charset="0"/>
              </a:rPr>
              <a:t>December</a:t>
            </a:r>
          </a:p>
          <a:p>
            <a:pPr>
              <a:lnSpc>
                <a:spcPct val="90000"/>
              </a:lnSpc>
              <a:buFont typeface="Wingdings" panose="05000000000000000000" pitchFamily="2" charset="2"/>
              <a:buChar char="q"/>
            </a:pPr>
            <a:endParaRPr lang="en-US" sz="2800" dirty="0" smtClean="0">
              <a:latin typeface="Arial" pitchFamily="34" charset="0"/>
              <a:cs typeface="Times New Roman" pitchFamily="18" charset="0"/>
            </a:endParaRPr>
          </a:p>
          <a:p>
            <a:pPr>
              <a:lnSpc>
                <a:spcPct val="90000"/>
              </a:lnSpc>
              <a:buFont typeface="Wingdings" panose="05000000000000000000" pitchFamily="2" charset="2"/>
              <a:buChar char="q"/>
            </a:pPr>
            <a:r>
              <a:rPr lang="en-US" sz="2800" b="1" u="sng" dirty="0" smtClean="0">
                <a:latin typeface="Arial" pitchFamily="34" charset="0"/>
                <a:cs typeface="Times New Roman" pitchFamily="18" charset="0"/>
              </a:rPr>
              <a:t> Southern </a:t>
            </a:r>
            <a:r>
              <a:rPr lang="en-US" sz="2800" b="1" u="sng" dirty="0">
                <a:latin typeface="Arial" pitchFamily="34" charset="0"/>
                <a:cs typeface="Times New Roman" pitchFamily="18" charset="0"/>
              </a:rPr>
              <a:t>Oscillation</a:t>
            </a:r>
            <a:r>
              <a:rPr lang="en-US" sz="2800" u="sng" dirty="0">
                <a:latin typeface="Arial" pitchFamily="34" charset="0"/>
                <a:cs typeface="Times New Roman" pitchFamily="18" charset="0"/>
              </a:rPr>
              <a:t> </a:t>
            </a:r>
            <a:r>
              <a:rPr lang="en-US" sz="2800" dirty="0">
                <a:latin typeface="Arial" pitchFamily="34" charset="0"/>
                <a:cs typeface="Times New Roman" pitchFamily="18" charset="0"/>
              </a:rPr>
              <a:t>= change in atmospheric pressure over Pacific Ocean accompanying El </a:t>
            </a:r>
            <a:r>
              <a:rPr lang="en-US" sz="2800" dirty="0" smtClean="0">
                <a:latin typeface="Arial" pitchFamily="34" charset="0"/>
              </a:rPr>
              <a:t>Ni</a:t>
            </a:r>
            <a:r>
              <a:rPr lang="en-US" sz="2800" dirty="0" smtClean="0">
                <a:latin typeface="Arial" pitchFamily="34" charset="0"/>
                <a:cs typeface="Times New Roman" pitchFamily="18" charset="0"/>
              </a:rPr>
              <a:t>ño</a:t>
            </a:r>
          </a:p>
          <a:p>
            <a:pPr>
              <a:lnSpc>
                <a:spcPct val="90000"/>
              </a:lnSpc>
              <a:buFont typeface="Wingdings" panose="05000000000000000000" pitchFamily="2" charset="2"/>
              <a:buChar char="q"/>
            </a:pPr>
            <a:endParaRPr lang="en-US" sz="2800" dirty="0">
              <a:latin typeface="Arial" pitchFamily="34" charset="0"/>
              <a:cs typeface="Times New Roman" pitchFamily="18" charset="0"/>
            </a:endParaRPr>
          </a:p>
          <a:p>
            <a:pPr>
              <a:lnSpc>
                <a:spcPct val="90000"/>
              </a:lnSpc>
              <a:buFont typeface="Wingdings" panose="05000000000000000000" pitchFamily="2" charset="2"/>
              <a:buChar char="q"/>
            </a:pPr>
            <a:r>
              <a:rPr lang="en-US" sz="2800" b="1" u="sng" dirty="0" smtClean="0">
                <a:latin typeface="Arial" pitchFamily="34" charset="0"/>
              </a:rPr>
              <a:t> ENSO</a:t>
            </a:r>
            <a:r>
              <a:rPr lang="en-US" sz="2800" dirty="0" smtClean="0">
                <a:latin typeface="Arial" pitchFamily="34" charset="0"/>
              </a:rPr>
              <a:t> </a:t>
            </a:r>
            <a:r>
              <a:rPr lang="en-US" sz="2800" dirty="0">
                <a:latin typeface="Arial" pitchFamily="34" charset="0"/>
              </a:rPr>
              <a:t>describes a combined oceanic-atmospheric disturbance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276600" y="457200"/>
            <a:ext cx="3505200" cy="923330"/>
          </a:xfrm>
          <a:prstGeom prst="rect">
            <a:avLst/>
          </a:prstGeom>
          <a:noFill/>
          <a:ln w="9525">
            <a:noFill/>
            <a:miter lim="800000"/>
            <a:headEnd/>
            <a:tailEnd/>
          </a:ln>
          <a:effectLst/>
        </p:spPr>
        <p:txBody>
          <a:bodyPr wrap="square">
            <a:spAutoFit/>
          </a:bodyPr>
          <a:lstStyle/>
          <a:p>
            <a:r>
              <a:rPr lang="en-US" sz="5400" b="1" dirty="0">
                <a:ln w="12700">
                  <a:solidFill>
                    <a:schemeClr val="tx2">
                      <a:satMod val="155000"/>
                    </a:schemeClr>
                  </a:solidFill>
                  <a:prstDash val="solid"/>
                </a:ln>
                <a:gradFill>
                  <a:gsLst>
                    <a:gs pos="0">
                      <a:schemeClr val="bg2">
                        <a:lumMod val="75000"/>
                      </a:schemeClr>
                    </a:gs>
                    <a:gs pos="74000">
                      <a:schemeClr val="bg2">
                        <a:lumMod val="50000"/>
                      </a:schemeClr>
                    </a:gs>
                    <a:gs pos="83000">
                      <a:schemeClr val="bg2">
                        <a:lumMod val="10000"/>
                      </a:schemeClr>
                    </a:gs>
                    <a:gs pos="100000">
                      <a:schemeClr val="bg2">
                        <a:lumMod val="50000"/>
                      </a:schemeClr>
                    </a:gs>
                  </a:gsLst>
                  <a:lin ang="5400000" scaled="1"/>
                </a:gradFill>
                <a:effectLst>
                  <a:outerShdw blurRad="41275" dist="20320" dir="1800000" algn="tl" rotWithShape="0">
                    <a:srgbClr val="000000">
                      <a:alpha val="40000"/>
                    </a:srgbClr>
                  </a:outerShdw>
                </a:effectLst>
              </a:rPr>
              <a:t>El Niño</a:t>
            </a:r>
          </a:p>
        </p:txBody>
      </p:sp>
      <p:sp>
        <p:nvSpPr>
          <p:cNvPr id="70659" name="Text Box 3"/>
          <p:cNvSpPr txBox="1">
            <a:spLocks noChangeArrowheads="1"/>
          </p:cNvSpPr>
          <p:nvPr/>
        </p:nvSpPr>
        <p:spPr bwMode="auto">
          <a:xfrm>
            <a:off x="533400" y="1143001"/>
            <a:ext cx="11658600" cy="2530475"/>
          </a:xfrm>
          <a:prstGeom prst="rect">
            <a:avLst/>
          </a:prstGeom>
          <a:noFill/>
          <a:ln w="9525">
            <a:noFill/>
            <a:miter lim="800000"/>
            <a:headEnd/>
            <a:tailEnd/>
          </a:ln>
          <a:effectLst/>
        </p:spPr>
        <p:txBody>
          <a:bodyPr wrap="square">
            <a:spAutoFit/>
          </a:bodyPr>
          <a:lstStyle/>
          <a:p>
            <a:pPr marL="571500" indent="-571500">
              <a:buClr>
                <a:schemeClr val="accent2"/>
              </a:buClr>
              <a:buFont typeface="Wingdings" panose="05000000000000000000" pitchFamily="2" charset="2"/>
              <a:buChar char="q"/>
            </a:pPr>
            <a:r>
              <a:rPr lang="en-US" sz="4000" dirty="0"/>
              <a:t>Oceanic and atmospheric phenomenon in the Pacific Ocean</a:t>
            </a:r>
          </a:p>
          <a:p>
            <a:pPr marL="571500" indent="-571500">
              <a:buClr>
                <a:schemeClr val="accent2"/>
              </a:buClr>
              <a:buFont typeface="Wingdings" panose="05000000000000000000" pitchFamily="2" charset="2"/>
              <a:buChar char="q"/>
            </a:pPr>
            <a:r>
              <a:rPr lang="en-US" sz="4000" dirty="0"/>
              <a:t>Occurs during December</a:t>
            </a:r>
          </a:p>
          <a:p>
            <a:pPr marL="571500" indent="-571500">
              <a:buClr>
                <a:schemeClr val="accent2"/>
              </a:buClr>
              <a:buFont typeface="Wingdings" panose="05000000000000000000" pitchFamily="2" charset="2"/>
              <a:buChar char="q"/>
            </a:pPr>
            <a:r>
              <a:rPr lang="en-US" sz="4000" dirty="0"/>
              <a:t>2 to 7 year cycle</a:t>
            </a:r>
          </a:p>
        </p:txBody>
      </p:sp>
      <p:sp>
        <p:nvSpPr>
          <p:cNvPr id="70672" name="Rectangle 16"/>
          <p:cNvSpPr>
            <a:spLocks noChangeArrowheads="1"/>
          </p:cNvSpPr>
          <p:nvPr/>
        </p:nvSpPr>
        <p:spPr bwMode="auto">
          <a:xfrm>
            <a:off x="1740922" y="3886200"/>
            <a:ext cx="4621778" cy="1846659"/>
          </a:xfrm>
          <a:prstGeom prst="rect">
            <a:avLst/>
          </a:prstGeom>
          <a:noFill/>
          <a:ln w="9525">
            <a:noFill/>
            <a:miter lim="800000"/>
            <a:headEnd/>
            <a:tailEnd/>
          </a:ln>
          <a:effectLst/>
        </p:spPr>
        <p:txBody>
          <a:bodyPr wrap="none">
            <a:spAutoFit/>
          </a:bodyPr>
          <a:lstStyle/>
          <a:p>
            <a:pPr marL="457200" indent="-457200">
              <a:spcBef>
                <a:spcPct val="50000"/>
              </a:spcBef>
              <a:buSzPct val="90000"/>
              <a:buBlip>
                <a:blip r:embed="rId2"/>
              </a:buBlip>
            </a:pPr>
            <a:r>
              <a:rPr lang="en-US" sz="3600" dirty="0" smtClean="0"/>
              <a:t>Atmospheric Winds</a:t>
            </a:r>
          </a:p>
          <a:p>
            <a:pPr marL="457200" indent="-457200">
              <a:spcBef>
                <a:spcPct val="50000"/>
              </a:spcBef>
              <a:buSzPct val="90000"/>
              <a:buBlip>
                <a:blip r:embed="rId2"/>
              </a:buBlip>
            </a:pPr>
            <a:r>
              <a:rPr lang="en-US" sz="3600" dirty="0" smtClean="0"/>
              <a:t>Upwelling</a:t>
            </a:r>
          </a:p>
          <a:p>
            <a:pPr marL="457200" indent="-457200"/>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CH07\FG07_18a.JPG"/>
          <p:cNvPicPr>
            <a:picLocks noChangeAspect="1" noChangeArrowheads="1"/>
          </p:cNvPicPr>
          <p:nvPr/>
        </p:nvPicPr>
        <p:blipFill rotWithShape="1">
          <a:blip r:embed="rId2" cstate="print"/>
          <a:srcRect b="6878"/>
          <a:stretch/>
        </p:blipFill>
        <p:spPr bwMode="auto">
          <a:xfrm>
            <a:off x="627611" y="1447800"/>
            <a:ext cx="11088990" cy="5421284"/>
          </a:xfrm>
          <a:prstGeom prst="rect">
            <a:avLst/>
          </a:prstGeom>
          <a:noFill/>
        </p:spPr>
      </p:pic>
      <p:sp>
        <p:nvSpPr>
          <p:cNvPr id="71683" name="Rectangle 3"/>
          <p:cNvSpPr>
            <a:spLocks noGrp="1" noChangeArrowheads="1"/>
          </p:cNvSpPr>
          <p:nvPr>
            <p:ph type="title"/>
          </p:nvPr>
        </p:nvSpPr>
        <p:spPr>
          <a:xfrm>
            <a:off x="609600" y="704088"/>
            <a:ext cx="11074400" cy="743712"/>
          </a:xfrm>
        </p:spPr>
        <p:txBody>
          <a:bodyPr>
            <a:normAutofit fontScale="90000"/>
          </a:bodyPr>
          <a:lstStyle/>
          <a:p>
            <a:r>
              <a:rPr lang="en-US" dirty="0">
                <a:latin typeface="Arial" pitchFamily="34" charset="0"/>
              </a:rPr>
              <a:t>Normal conditions in the Pacific Ocean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90600" y="685800"/>
            <a:ext cx="11074400" cy="743712"/>
          </a:xfrm>
        </p:spPr>
        <p:txBody>
          <a:bodyPr>
            <a:normAutofit fontScale="90000"/>
          </a:bodyPr>
          <a:lstStyle/>
          <a:p>
            <a:r>
              <a:rPr lang="en-US" dirty="0">
                <a:latin typeface="Arial" pitchFamily="34" charset="0"/>
              </a:rPr>
              <a:t>El Ni</a:t>
            </a:r>
            <a:r>
              <a:rPr lang="en-US" dirty="0">
                <a:latin typeface="Arial" pitchFamily="34" charset="0"/>
                <a:cs typeface="Times New Roman" pitchFamily="18" charset="0"/>
              </a:rPr>
              <a:t>ño</a:t>
            </a:r>
            <a:r>
              <a:rPr lang="en-US" dirty="0">
                <a:latin typeface="Arial" pitchFamily="34" charset="0"/>
              </a:rPr>
              <a:t> conditions (ENSO warm phase)</a:t>
            </a:r>
          </a:p>
        </p:txBody>
      </p:sp>
      <p:pic>
        <p:nvPicPr>
          <p:cNvPr id="72707" name="Picture 3" descr="D:\CH07\FG07_18b.JPG"/>
          <p:cNvPicPr>
            <a:picLocks noChangeAspect="1" noChangeArrowheads="1"/>
          </p:cNvPicPr>
          <p:nvPr/>
        </p:nvPicPr>
        <p:blipFill rotWithShape="1">
          <a:blip r:embed="rId2" cstate="print"/>
          <a:srcRect b="7754"/>
          <a:stretch/>
        </p:blipFill>
        <p:spPr bwMode="auto">
          <a:xfrm>
            <a:off x="0" y="2046924"/>
            <a:ext cx="12174942" cy="48277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66800" y="190500"/>
            <a:ext cx="10363200" cy="1143000"/>
          </a:xfrm>
        </p:spPr>
        <p:txBody>
          <a:bodyPr>
            <a:normAutofit/>
          </a:bodyPr>
          <a:lstStyle/>
          <a:p>
            <a:r>
              <a:rPr lang="en-US" dirty="0">
                <a:latin typeface="Arial" pitchFamily="34" charset="0"/>
              </a:rPr>
              <a:t>Why is Ocean Circulation Important?</a:t>
            </a:r>
          </a:p>
        </p:txBody>
      </p:sp>
      <p:pic>
        <p:nvPicPr>
          <p:cNvPr id="101380" name="Picture 4" descr="gulf stream"/>
          <p:cNvPicPr>
            <a:picLocks noGrp="1" noChangeAspect="1" noChangeArrowheads="1"/>
          </p:cNvPicPr>
          <p:nvPr>
            <p:ph type="clipArt" sz="half" idx="1"/>
          </p:nvPr>
        </p:nvPicPr>
        <p:blipFill>
          <a:blip r:embed="rId3" cstate="print"/>
          <a:stretch>
            <a:fillRect/>
          </a:stretch>
        </p:blipFill>
        <p:spPr>
          <a:xfrm>
            <a:off x="491543" y="1333500"/>
            <a:ext cx="5528257" cy="5520590"/>
          </a:xfrm>
          <a:noFill/>
          <a:ln/>
        </p:spPr>
      </p:pic>
      <p:sp>
        <p:nvSpPr>
          <p:cNvPr id="101379" name="Rectangle 3"/>
          <p:cNvSpPr>
            <a:spLocks noGrp="1" noChangeArrowheads="1"/>
          </p:cNvSpPr>
          <p:nvPr>
            <p:ph type="body" sz="half" idx="2"/>
          </p:nvPr>
        </p:nvSpPr>
        <p:spPr>
          <a:xfrm>
            <a:off x="6248399" y="1981200"/>
            <a:ext cx="5528257" cy="4114800"/>
          </a:xfrm>
        </p:spPr>
        <p:txBody>
          <a:bodyPr>
            <a:normAutofit/>
          </a:bodyPr>
          <a:lstStyle/>
          <a:p>
            <a:pPr>
              <a:buClr>
                <a:schemeClr val="accent2"/>
              </a:buClr>
              <a:buFont typeface="Wingdings" panose="05000000000000000000" pitchFamily="2" charset="2"/>
              <a:buChar char="q"/>
            </a:pPr>
            <a:r>
              <a:rPr lang="en-US" sz="2800" dirty="0">
                <a:latin typeface="Arial" pitchFamily="34" charset="0"/>
              </a:rPr>
              <a:t>Transport heat</a:t>
            </a:r>
          </a:p>
          <a:p>
            <a:pPr lvl="1">
              <a:buClr>
                <a:schemeClr val="accent2"/>
              </a:buClr>
              <a:buFont typeface="Wingdings" panose="05000000000000000000" pitchFamily="2" charset="2"/>
              <a:buChar char="q"/>
            </a:pPr>
            <a:r>
              <a:rPr lang="en-US" sz="2800" dirty="0">
                <a:latin typeface="Arial" pitchFamily="34" charset="0"/>
              </a:rPr>
              <a:t>Equator to poles</a:t>
            </a:r>
          </a:p>
          <a:p>
            <a:pPr>
              <a:buClr>
                <a:schemeClr val="accent2"/>
              </a:buClr>
              <a:buFont typeface="Wingdings" panose="05000000000000000000" pitchFamily="2" charset="2"/>
              <a:buChar char="q"/>
            </a:pPr>
            <a:r>
              <a:rPr lang="en-US" sz="2800" dirty="0">
                <a:latin typeface="Arial" pitchFamily="34" charset="0"/>
              </a:rPr>
              <a:t>Transport nutrients and organisms</a:t>
            </a:r>
          </a:p>
          <a:p>
            <a:pPr>
              <a:buClr>
                <a:schemeClr val="accent2"/>
              </a:buClr>
              <a:buFont typeface="Wingdings" panose="05000000000000000000" pitchFamily="2" charset="2"/>
              <a:buChar char="q"/>
            </a:pPr>
            <a:r>
              <a:rPr lang="en-US" sz="2800" dirty="0">
                <a:latin typeface="Arial" pitchFamily="34" charset="0"/>
              </a:rPr>
              <a:t>Influences weather and climate</a:t>
            </a:r>
          </a:p>
          <a:p>
            <a:pPr>
              <a:buClr>
                <a:schemeClr val="accent2"/>
              </a:buClr>
              <a:buFont typeface="Wingdings" panose="05000000000000000000" pitchFamily="2" charset="2"/>
              <a:buChar char="q"/>
            </a:pPr>
            <a:r>
              <a:rPr lang="en-US" sz="2800" dirty="0">
                <a:latin typeface="Arial" pitchFamily="34" charset="0"/>
              </a:rPr>
              <a:t>Influences commerce</a:t>
            </a:r>
          </a:p>
        </p:txBody>
      </p:sp>
      <p:sp>
        <p:nvSpPr>
          <p:cNvPr id="101381" name="Text Box 5"/>
          <p:cNvSpPr txBox="1">
            <a:spLocks noChangeArrowheads="1"/>
          </p:cNvSpPr>
          <p:nvPr/>
        </p:nvSpPr>
        <p:spPr bwMode="auto">
          <a:xfrm>
            <a:off x="7070725" y="5657850"/>
            <a:ext cx="184150" cy="579438"/>
          </a:xfrm>
          <a:prstGeom prst="rect">
            <a:avLst/>
          </a:prstGeom>
          <a:noFill/>
          <a:ln w="9525">
            <a:noFill/>
            <a:miter lim="800000"/>
            <a:headEnd/>
            <a:tailEnd/>
          </a:ln>
          <a:effectLst/>
        </p:spPr>
        <p:txBody>
          <a:bodyPr wrap="none">
            <a:spAutoFit/>
          </a:bodyPr>
          <a:lstStyle/>
          <a:p>
            <a:pPr eaLnBrk="0" hangingPunct="0"/>
            <a:endParaRPr lang="en-US" sz="3200">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13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13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13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CH07\FG07_18c.JPG"/>
          <p:cNvPicPr>
            <a:picLocks noChangeAspect="1" noChangeArrowheads="1"/>
          </p:cNvPicPr>
          <p:nvPr/>
        </p:nvPicPr>
        <p:blipFill rotWithShape="1">
          <a:blip r:embed="rId2" cstate="print"/>
          <a:srcRect b="8589"/>
          <a:stretch/>
        </p:blipFill>
        <p:spPr bwMode="auto">
          <a:xfrm>
            <a:off x="0" y="1452036"/>
            <a:ext cx="12192000" cy="5405965"/>
          </a:xfrm>
          <a:prstGeom prst="rect">
            <a:avLst/>
          </a:prstGeom>
          <a:noFill/>
        </p:spPr>
      </p:pic>
      <p:sp>
        <p:nvSpPr>
          <p:cNvPr id="73731" name="Rectangle 3"/>
          <p:cNvSpPr>
            <a:spLocks noGrp="1" noChangeArrowheads="1"/>
          </p:cNvSpPr>
          <p:nvPr>
            <p:ph type="title"/>
          </p:nvPr>
        </p:nvSpPr>
        <p:spPr>
          <a:xfrm>
            <a:off x="533400" y="685800"/>
            <a:ext cx="11658600" cy="609600"/>
          </a:xfrm>
        </p:spPr>
        <p:txBody>
          <a:bodyPr>
            <a:normAutofit fontScale="90000"/>
          </a:bodyPr>
          <a:lstStyle/>
          <a:p>
            <a:r>
              <a:rPr lang="en-US" dirty="0">
                <a:latin typeface="Arial" pitchFamily="34" charset="0"/>
              </a:rPr>
              <a:t>La Ni</a:t>
            </a:r>
            <a:r>
              <a:rPr lang="en-US" dirty="0">
                <a:latin typeface="Arial" pitchFamily="34" charset="0"/>
                <a:cs typeface="Times New Roman" pitchFamily="18" charset="0"/>
              </a:rPr>
              <a:t>ña</a:t>
            </a:r>
            <a:r>
              <a:rPr lang="en-US" dirty="0">
                <a:latin typeface="Arial" pitchFamily="34" charset="0"/>
              </a:rPr>
              <a:t> </a:t>
            </a:r>
            <a:r>
              <a:rPr lang="en-US" dirty="0" smtClean="0">
                <a:latin typeface="Arial" pitchFamily="34" charset="0"/>
              </a:rPr>
              <a:t>conditions </a:t>
            </a:r>
            <a:r>
              <a:rPr lang="en-US" sz="4000" dirty="0" smtClean="0">
                <a:latin typeface="Arial" pitchFamily="34" charset="0"/>
              </a:rPr>
              <a:t>(</a:t>
            </a:r>
            <a:r>
              <a:rPr lang="en-US" sz="4000" dirty="0">
                <a:latin typeface="Arial" pitchFamily="34" charset="0"/>
              </a:rPr>
              <a:t>cool phase; opposite of El Ni</a:t>
            </a:r>
            <a:r>
              <a:rPr lang="en-US" sz="4000" dirty="0">
                <a:latin typeface="Arial" pitchFamily="34" charset="0"/>
                <a:cs typeface="Times New Roman" pitchFamily="18" charset="0"/>
              </a:rPr>
              <a:t>ño)</a:t>
            </a:r>
            <a:endParaRPr lang="en-US" dirty="0">
              <a:latin typeface="Arial" pitchFamily="34"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michelle\Kapiolani Comm College\Ocean 201\la-nina-el-nino-satpix.jpg"/>
          <p:cNvPicPr>
            <a:picLocks noChangeAspect="1" noChangeArrowheads="1"/>
          </p:cNvPicPr>
          <p:nvPr/>
        </p:nvPicPr>
        <p:blipFill>
          <a:blip r:embed="rId2" cstate="print"/>
          <a:srcRect/>
          <a:stretch>
            <a:fillRect/>
          </a:stretch>
        </p:blipFill>
        <p:spPr bwMode="auto">
          <a:xfrm>
            <a:off x="941022" y="957265"/>
            <a:ext cx="10525268" cy="5291136"/>
          </a:xfrm>
          <a:prstGeom prst="rect">
            <a:avLst/>
          </a:prstGeom>
          <a:noFill/>
        </p:spPr>
      </p:pic>
      <p:sp>
        <p:nvSpPr>
          <p:cNvPr id="74755" name="Text Box 3"/>
          <p:cNvSpPr txBox="1">
            <a:spLocks noChangeArrowheads="1"/>
          </p:cNvSpPr>
          <p:nvPr/>
        </p:nvSpPr>
        <p:spPr bwMode="auto">
          <a:xfrm>
            <a:off x="7239001" y="255589"/>
            <a:ext cx="1789113" cy="701675"/>
          </a:xfrm>
          <a:prstGeom prst="rect">
            <a:avLst/>
          </a:prstGeom>
          <a:noFill/>
          <a:ln w="9525">
            <a:noFill/>
            <a:miter lim="800000"/>
            <a:headEnd/>
            <a:tailEnd/>
          </a:ln>
          <a:effectLst/>
        </p:spPr>
        <p:txBody>
          <a:bodyPr wrap="none">
            <a:spAutoFit/>
          </a:bodyPr>
          <a:lstStyle/>
          <a:p>
            <a:r>
              <a:rPr lang="en-US" sz="3600" b="1">
                <a:solidFill>
                  <a:srgbClr val="CC0000"/>
                </a:solidFill>
              </a:rPr>
              <a:t>El Ni</a:t>
            </a:r>
            <a:r>
              <a:rPr lang="en-US" sz="4000" b="1">
                <a:solidFill>
                  <a:srgbClr val="CC0000"/>
                </a:solidFill>
              </a:rPr>
              <a:t>ñ</a:t>
            </a:r>
            <a:r>
              <a:rPr lang="en-US" sz="3600" b="1">
                <a:solidFill>
                  <a:srgbClr val="CC0000"/>
                </a:solidFill>
              </a:rPr>
              <a:t>o</a:t>
            </a:r>
          </a:p>
        </p:txBody>
      </p:sp>
      <p:sp>
        <p:nvSpPr>
          <p:cNvPr id="74756" name="Text Box 4"/>
          <p:cNvSpPr txBox="1">
            <a:spLocks noChangeArrowheads="1"/>
          </p:cNvSpPr>
          <p:nvPr/>
        </p:nvSpPr>
        <p:spPr bwMode="auto">
          <a:xfrm>
            <a:off x="3048001" y="255589"/>
            <a:ext cx="2805113" cy="701675"/>
          </a:xfrm>
          <a:prstGeom prst="rect">
            <a:avLst/>
          </a:prstGeom>
          <a:noFill/>
          <a:ln w="9525">
            <a:noFill/>
            <a:miter lim="800000"/>
            <a:headEnd/>
            <a:tailEnd/>
          </a:ln>
          <a:effectLst/>
        </p:spPr>
        <p:txBody>
          <a:bodyPr wrap="none">
            <a:spAutoFit/>
          </a:bodyPr>
          <a:lstStyle/>
          <a:p>
            <a:r>
              <a:rPr lang="en-US" sz="3600" b="1">
                <a:solidFill>
                  <a:srgbClr val="CC0000"/>
                </a:solidFill>
              </a:rPr>
              <a:t>Non El Ni</a:t>
            </a:r>
            <a:r>
              <a:rPr lang="en-US" sz="4000" b="1">
                <a:solidFill>
                  <a:srgbClr val="CC0000"/>
                </a:solidFill>
              </a:rPr>
              <a:t>ñ</a:t>
            </a:r>
            <a:r>
              <a:rPr lang="en-US" sz="3600" b="1">
                <a:solidFill>
                  <a:srgbClr val="CC0000"/>
                </a:solidFill>
              </a:rPr>
              <a:t>o</a:t>
            </a:r>
          </a:p>
        </p:txBody>
      </p:sp>
      <p:sp>
        <p:nvSpPr>
          <p:cNvPr id="74757" name="Text Box 5"/>
          <p:cNvSpPr txBox="1">
            <a:spLocks noChangeArrowheads="1"/>
          </p:cNvSpPr>
          <p:nvPr/>
        </p:nvSpPr>
        <p:spPr bwMode="auto">
          <a:xfrm>
            <a:off x="7696200" y="6248400"/>
            <a:ext cx="863600" cy="457200"/>
          </a:xfrm>
          <a:prstGeom prst="rect">
            <a:avLst/>
          </a:prstGeom>
          <a:noFill/>
          <a:ln w="9525">
            <a:noFill/>
            <a:miter lim="800000"/>
            <a:headEnd/>
            <a:tailEnd/>
          </a:ln>
          <a:effectLst/>
        </p:spPr>
        <p:txBody>
          <a:bodyPr wrap="none">
            <a:spAutoFit/>
          </a:bodyPr>
          <a:lstStyle/>
          <a:p>
            <a:r>
              <a:rPr lang="en-US" dirty="0"/>
              <a:t>1997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ST and water temperature profile, Equatorial Pacific Ocean, January 1997"/>
          <p:cNvPicPr>
            <a:picLocks noChangeAspect="1" noChangeArrowheads="1"/>
          </p:cNvPicPr>
          <p:nvPr/>
        </p:nvPicPr>
        <p:blipFill>
          <a:blip r:embed="rId2" cstate="print"/>
          <a:srcRect/>
          <a:stretch>
            <a:fillRect/>
          </a:stretch>
        </p:blipFill>
        <p:spPr bwMode="auto">
          <a:xfrm>
            <a:off x="57150" y="1"/>
            <a:ext cx="6038850" cy="4536593"/>
          </a:xfrm>
          <a:prstGeom prst="rect">
            <a:avLst/>
          </a:prstGeom>
          <a:noFill/>
        </p:spPr>
      </p:pic>
      <p:pic>
        <p:nvPicPr>
          <p:cNvPr id="75779" name="Picture 3" descr="SST and water temperature profile, Equatorial Pacific Ocean, November 1997"/>
          <p:cNvPicPr>
            <a:picLocks noChangeAspect="1" noChangeArrowheads="1"/>
          </p:cNvPicPr>
          <p:nvPr/>
        </p:nvPicPr>
        <p:blipFill>
          <a:blip r:embed="rId3" cstate="print"/>
          <a:srcRect/>
          <a:stretch>
            <a:fillRect/>
          </a:stretch>
        </p:blipFill>
        <p:spPr bwMode="auto">
          <a:xfrm>
            <a:off x="6248400" y="2422907"/>
            <a:ext cx="5903740" cy="4435094"/>
          </a:xfrm>
          <a:prstGeom prst="rect">
            <a:avLst/>
          </a:prstGeom>
          <a:noFill/>
        </p:spPr>
      </p:pic>
      <p:sp>
        <p:nvSpPr>
          <p:cNvPr id="75780" name="Rectangle 4"/>
          <p:cNvSpPr>
            <a:spLocks noChangeArrowheads="1"/>
          </p:cNvSpPr>
          <p:nvPr/>
        </p:nvSpPr>
        <p:spPr bwMode="auto">
          <a:xfrm>
            <a:off x="773906" y="1"/>
            <a:ext cx="3059113" cy="701675"/>
          </a:xfrm>
          <a:prstGeom prst="rect">
            <a:avLst/>
          </a:prstGeom>
          <a:noFill/>
          <a:ln w="9525">
            <a:noFill/>
            <a:miter lim="800000"/>
            <a:headEnd/>
            <a:tailEnd/>
          </a:ln>
          <a:effectLst/>
        </p:spPr>
        <p:txBody>
          <a:bodyPr wrap="none">
            <a:spAutoFit/>
          </a:bodyPr>
          <a:lstStyle/>
          <a:p>
            <a:r>
              <a:rPr lang="en-US" sz="4000" b="1" dirty="0">
                <a:solidFill>
                  <a:srgbClr val="FFFF00"/>
                </a:solidFill>
              </a:rPr>
              <a:t>Non El Niño</a:t>
            </a:r>
          </a:p>
        </p:txBody>
      </p:sp>
      <p:sp>
        <p:nvSpPr>
          <p:cNvPr id="75781" name="Rectangle 5"/>
          <p:cNvSpPr>
            <a:spLocks noChangeArrowheads="1"/>
          </p:cNvSpPr>
          <p:nvPr/>
        </p:nvSpPr>
        <p:spPr bwMode="auto">
          <a:xfrm>
            <a:off x="7315200" y="2995468"/>
            <a:ext cx="1931988" cy="701675"/>
          </a:xfrm>
          <a:prstGeom prst="rect">
            <a:avLst/>
          </a:prstGeom>
          <a:noFill/>
          <a:ln w="9525">
            <a:noFill/>
            <a:miter lim="800000"/>
            <a:headEnd/>
            <a:tailEnd/>
          </a:ln>
          <a:effectLst/>
        </p:spPr>
        <p:txBody>
          <a:bodyPr wrap="none">
            <a:spAutoFit/>
          </a:bodyPr>
          <a:lstStyle/>
          <a:p>
            <a:r>
              <a:rPr lang="en-US" sz="4000" b="1" dirty="0">
                <a:solidFill>
                  <a:srgbClr val="FFFF00"/>
                </a:solidFill>
              </a:rPr>
              <a:t>El Niño</a:t>
            </a:r>
          </a:p>
        </p:txBody>
      </p:sp>
      <p:sp>
        <p:nvSpPr>
          <p:cNvPr id="75782" name="Text Box 6"/>
          <p:cNvSpPr txBox="1">
            <a:spLocks noChangeArrowheads="1"/>
          </p:cNvSpPr>
          <p:nvPr/>
        </p:nvSpPr>
        <p:spPr bwMode="auto">
          <a:xfrm>
            <a:off x="2438400" y="5410200"/>
            <a:ext cx="3810000" cy="1292662"/>
          </a:xfrm>
          <a:prstGeom prst="rect">
            <a:avLst/>
          </a:prstGeom>
          <a:noFill/>
          <a:ln w="9525">
            <a:noFill/>
            <a:miter lim="800000"/>
            <a:headEnd/>
            <a:tailEnd/>
          </a:ln>
          <a:effectLst/>
        </p:spPr>
        <p:txBody>
          <a:bodyPr wrap="square">
            <a:spAutoFit/>
          </a:bodyPr>
          <a:lstStyle/>
          <a:p>
            <a:r>
              <a:rPr lang="en-US" dirty="0" err="1"/>
              <a:t>Thermocline</a:t>
            </a:r>
            <a:r>
              <a:rPr lang="en-US" dirty="0"/>
              <a:t> – </a:t>
            </a:r>
          </a:p>
          <a:p>
            <a:r>
              <a:rPr lang="en-US" sz="1800" dirty="0"/>
              <a:t>layer of ocean right beneath the “mixed layer” where temperatures decrease rapidly.</a:t>
            </a:r>
          </a:p>
        </p:txBody>
      </p:sp>
      <p:sp>
        <p:nvSpPr>
          <p:cNvPr id="75783" name="Line 7"/>
          <p:cNvSpPr>
            <a:spLocks noChangeShapeType="1"/>
          </p:cNvSpPr>
          <p:nvPr/>
        </p:nvSpPr>
        <p:spPr bwMode="auto">
          <a:xfrm>
            <a:off x="4495800" y="5638799"/>
            <a:ext cx="2400300" cy="270395"/>
          </a:xfrm>
          <a:prstGeom prst="line">
            <a:avLst/>
          </a:prstGeom>
          <a:noFill/>
          <a:ln w="38100">
            <a:solidFill>
              <a:srgbClr val="FF0000"/>
            </a:solidFill>
            <a:round/>
            <a:headEnd/>
            <a:tailEnd type="triangle" w="med" len="med"/>
          </a:ln>
          <a:effectLst/>
        </p:spPr>
        <p:txBody>
          <a:bodyPr/>
          <a:lstStyle/>
          <a:p>
            <a:endParaRPr lang="en-US"/>
          </a:p>
        </p:txBody>
      </p:sp>
      <p:sp>
        <p:nvSpPr>
          <p:cNvPr id="75784" name="Text Box 8"/>
          <p:cNvSpPr txBox="1">
            <a:spLocks noChangeArrowheads="1"/>
          </p:cNvSpPr>
          <p:nvPr/>
        </p:nvSpPr>
        <p:spPr bwMode="auto">
          <a:xfrm>
            <a:off x="7315200" y="1864157"/>
            <a:ext cx="1458913" cy="457200"/>
          </a:xfrm>
          <a:prstGeom prst="rect">
            <a:avLst/>
          </a:prstGeom>
          <a:noFill/>
          <a:ln w="9525">
            <a:noFill/>
            <a:miter lim="800000"/>
            <a:headEnd/>
            <a:tailEnd/>
          </a:ln>
          <a:effectLst/>
        </p:spPr>
        <p:txBody>
          <a:bodyPr wrap="none">
            <a:spAutoFit/>
          </a:bodyPr>
          <a:lstStyle/>
          <a:p>
            <a:r>
              <a:rPr lang="en-US" dirty="0"/>
              <a:t>upwelling</a:t>
            </a:r>
          </a:p>
        </p:txBody>
      </p:sp>
      <p:sp>
        <p:nvSpPr>
          <p:cNvPr id="75785" name="Line 9"/>
          <p:cNvSpPr>
            <a:spLocks noChangeShapeType="1"/>
          </p:cNvSpPr>
          <p:nvPr/>
        </p:nvSpPr>
        <p:spPr bwMode="auto">
          <a:xfrm flipH="1" flipV="1">
            <a:off x="5943600" y="1828800"/>
            <a:ext cx="1371600" cy="3048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Multivariet ENSO Index">
            <a:hlinkClick r:id="rId2"/>
          </p:cNvPr>
          <p:cNvPicPr>
            <a:picLocks noChangeAspect="1" noChangeArrowheads="1"/>
          </p:cNvPicPr>
          <p:nvPr/>
        </p:nvPicPr>
        <p:blipFill>
          <a:blip r:embed="rId3" cstate="print"/>
          <a:srcRect/>
          <a:stretch>
            <a:fillRect/>
          </a:stretch>
        </p:blipFill>
        <p:spPr bwMode="auto">
          <a:xfrm>
            <a:off x="228600" y="1828801"/>
            <a:ext cx="11713680" cy="3717176"/>
          </a:xfrm>
          <a:prstGeom prst="rect">
            <a:avLst/>
          </a:prstGeom>
          <a:noFill/>
        </p:spPr>
      </p:pic>
      <p:sp>
        <p:nvSpPr>
          <p:cNvPr id="76803" name="Rectangle 3"/>
          <p:cNvSpPr>
            <a:spLocks noChangeArrowheads="1"/>
          </p:cNvSpPr>
          <p:nvPr/>
        </p:nvSpPr>
        <p:spPr bwMode="auto">
          <a:xfrm>
            <a:off x="2646915" y="875133"/>
            <a:ext cx="6877050" cy="579438"/>
          </a:xfrm>
          <a:prstGeom prst="rect">
            <a:avLst/>
          </a:prstGeom>
          <a:noFill/>
          <a:ln w="9525">
            <a:noFill/>
            <a:miter lim="800000"/>
            <a:headEnd/>
            <a:tailEnd/>
          </a:ln>
          <a:effectLst/>
        </p:spPr>
        <p:txBody>
          <a:bodyPr wrap="none">
            <a:spAutoFit/>
          </a:bodyPr>
          <a:lstStyle/>
          <a:p>
            <a:r>
              <a:rPr lang="en-US" sz="3200" b="1" dirty="0">
                <a:solidFill>
                  <a:schemeClr val="tx2"/>
                </a:solidFill>
              </a:rPr>
              <a:t>El Niño events over the last 55</a:t>
            </a:r>
            <a:r>
              <a:rPr lang="en-US" sz="2000" b="1" dirty="0">
                <a:solidFill>
                  <a:schemeClr val="tx2"/>
                </a:solidFill>
              </a:rPr>
              <a:t> years</a:t>
            </a:r>
            <a:r>
              <a:rPr lang="en-US" sz="1400" dirty="0">
                <a:solidFill>
                  <a:schemeClr val="tx2"/>
                </a:solidFill>
              </a:rPr>
              <a:t>  </a:t>
            </a:r>
          </a:p>
        </p:txBody>
      </p:sp>
      <p:sp>
        <p:nvSpPr>
          <p:cNvPr id="76804" name="Rectangle 4"/>
          <p:cNvSpPr>
            <a:spLocks noChangeArrowheads="1"/>
          </p:cNvSpPr>
          <p:nvPr/>
        </p:nvSpPr>
        <p:spPr bwMode="auto">
          <a:xfrm>
            <a:off x="1219200" y="5715000"/>
            <a:ext cx="10711996" cy="1384995"/>
          </a:xfrm>
          <a:prstGeom prst="rect">
            <a:avLst/>
          </a:prstGeom>
          <a:noFill/>
          <a:ln w="9525">
            <a:noFill/>
            <a:miter lim="800000"/>
            <a:headEnd/>
            <a:tailEnd/>
          </a:ln>
          <a:effectLst/>
        </p:spPr>
        <p:txBody>
          <a:bodyPr wrap="square">
            <a:spAutoFit/>
          </a:bodyPr>
          <a:lstStyle/>
          <a:p>
            <a:pPr>
              <a:spcBef>
                <a:spcPct val="50000"/>
              </a:spcBef>
            </a:pPr>
            <a:r>
              <a:rPr lang="en-US" dirty="0">
                <a:solidFill>
                  <a:schemeClr val="tx2"/>
                </a:solidFill>
              </a:rPr>
              <a:t>El Niño warmings (red) and La Niña </a:t>
            </a:r>
            <a:r>
              <a:rPr lang="en-US" dirty="0" err="1">
                <a:solidFill>
                  <a:schemeClr val="tx2"/>
                </a:solidFill>
              </a:rPr>
              <a:t>coolings</a:t>
            </a:r>
            <a:r>
              <a:rPr lang="en-US" dirty="0">
                <a:solidFill>
                  <a:schemeClr val="tx2"/>
                </a:solidFill>
              </a:rPr>
              <a:t> (blue) since 1950. </a:t>
            </a:r>
            <a:r>
              <a:rPr lang="en-US" i="1" dirty="0">
                <a:solidFill>
                  <a:schemeClr val="tx2"/>
                </a:solidFill>
              </a:rPr>
              <a:t>Source: </a:t>
            </a:r>
            <a:r>
              <a:rPr lang="en-US" i="1" dirty="0">
                <a:solidFill>
                  <a:schemeClr val="tx1">
                    <a:lumMod val="85000"/>
                    <a:lumOff val="15000"/>
                  </a:schemeClr>
                </a:solidFill>
                <a:effectLst>
                  <a:outerShdw blurRad="38100" dist="38100" dir="2700000" algn="tl">
                    <a:srgbClr val="000000">
                      <a:alpha val="43137"/>
                    </a:srgbClr>
                  </a:outerShdw>
                </a:effectLst>
                <a:hlinkClick r:id="rId2"/>
              </a:rPr>
              <a:t>NOAA Climate Diagnostics Center</a:t>
            </a:r>
            <a:endParaRPr lang="en-US" dirty="0">
              <a:solidFill>
                <a:schemeClr val="tx1">
                  <a:lumMod val="85000"/>
                  <a:lumOff val="15000"/>
                </a:schemeClr>
              </a:solidFill>
              <a:effectLst>
                <a:outerShdw blurRad="38100" dist="38100" dir="2700000" algn="tl">
                  <a:srgbClr val="000000">
                    <a:alpha val="43137"/>
                  </a:srgbClr>
                </a:outerShdw>
              </a:effectLst>
            </a:endParaRPr>
          </a:p>
          <a:p>
            <a:pPr eaLnBrk="0" hangingPunct="0">
              <a:spcBef>
                <a:spcPct val="50000"/>
              </a:spcBef>
            </a:pPr>
            <a:endParaRPr lang="en-US"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a:hlinkClick r:id="rId3"/>
          </p:cNvPr>
          <p:cNvSpPr txBox="1">
            <a:spLocks noChangeArrowheads="1"/>
          </p:cNvSpPr>
          <p:nvPr/>
        </p:nvSpPr>
        <p:spPr bwMode="auto">
          <a:xfrm>
            <a:off x="4419600" y="5105401"/>
            <a:ext cx="2814638" cy="466725"/>
          </a:xfrm>
          <a:prstGeom prst="rect">
            <a:avLst/>
          </a:prstGeom>
          <a:solidFill>
            <a:srgbClr val="FFFFCC"/>
          </a:solidFill>
          <a:ln w="9525">
            <a:solidFill>
              <a:srgbClr val="990000"/>
            </a:solidFill>
            <a:miter lim="800000"/>
            <a:headEnd/>
            <a:tailEnd/>
          </a:ln>
          <a:effectLst/>
        </p:spPr>
        <p:txBody>
          <a:bodyPr wrap="none">
            <a:spAutoFit/>
          </a:bodyPr>
          <a:lstStyle/>
          <a:p>
            <a:r>
              <a:rPr lang="en-US" b="1" dirty="0"/>
              <a:t>El Nino </a:t>
            </a:r>
            <a:r>
              <a:rPr lang="en-US" b="1" dirty="0">
                <a:hlinkClick r:id="rId4"/>
              </a:rPr>
              <a:t>Animation</a:t>
            </a:r>
            <a:endParaRPr lang="en-US" b="1" dirty="0"/>
          </a:p>
        </p:txBody>
      </p:sp>
      <p:sp>
        <p:nvSpPr>
          <p:cNvPr id="77828" name="Text Box 4"/>
          <p:cNvSpPr txBox="1">
            <a:spLocks noChangeArrowheads="1"/>
          </p:cNvSpPr>
          <p:nvPr/>
        </p:nvSpPr>
        <p:spPr bwMode="auto">
          <a:xfrm>
            <a:off x="381000" y="762000"/>
            <a:ext cx="9532938" cy="3293209"/>
          </a:xfrm>
          <a:prstGeom prst="rect">
            <a:avLst/>
          </a:prstGeom>
          <a:noFill/>
          <a:ln w="9525">
            <a:noFill/>
            <a:miter lim="800000"/>
            <a:headEnd/>
            <a:tailEnd/>
          </a:ln>
          <a:effectLst/>
        </p:spPr>
        <p:txBody>
          <a:bodyPr wrap="square">
            <a:spAutoFit/>
          </a:bodyPr>
          <a:lstStyle/>
          <a:p>
            <a:pPr marL="457200" indent="-457200"/>
            <a:r>
              <a:rPr lang="en-US" sz="4000" b="1" dirty="0"/>
              <a:t>World Wide Effects of El Niño</a:t>
            </a:r>
          </a:p>
          <a:p>
            <a:pPr marL="571500" indent="-571500">
              <a:lnSpc>
                <a:spcPct val="140000"/>
              </a:lnSpc>
              <a:buClr>
                <a:srgbClr val="00B0F0"/>
              </a:buClr>
              <a:buFont typeface="Wingdings" panose="05000000000000000000" pitchFamily="2" charset="2"/>
              <a:buChar char="q"/>
            </a:pPr>
            <a:r>
              <a:rPr lang="en-US" sz="4000" dirty="0" smtClean="0"/>
              <a:t>Weather </a:t>
            </a:r>
            <a:r>
              <a:rPr lang="en-US" sz="4000" dirty="0"/>
              <a:t>patterns</a:t>
            </a:r>
          </a:p>
          <a:p>
            <a:pPr marL="571500" indent="-571500">
              <a:lnSpc>
                <a:spcPct val="140000"/>
              </a:lnSpc>
              <a:buClr>
                <a:srgbClr val="00B0F0"/>
              </a:buClr>
              <a:buFont typeface="Wingdings" panose="05000000000000000000" pitchFamily="2" charset="2"/>
              <a:buChar char="q"/>
            </a:pPr>
            <a:r>
              <a:rPr lang="en-US" sz="4000" dirty="0"/>
              <a:t>Marine Life</a:t>
            </a:r>
          </a:p>
          <a:p>
            <a:pPr marL="571500" indent="-571500">
              <a:lnSpc>
                <a:spcPct val="140000"/>
              </a:lnSpc>
              <a:buClr>
                <a:srgbClr val="00B0F0"/>
              </a:buClr>
              <a:buFont typeface="Wingdings" panose="05000000000000000000" pitchFamily="2" charset="2"/>
              <a:buChar char="q"/>
            </a:pPr>
            <a:r>
              <a:rPr lang="en-US" sz="4000" dirty="0"/>
              <a:t>Economic resources</a:t>
            </a:r>
          </a:p>
        </p:txBody>
      </p:sp>
      <p:sp>
        <p:nvSpPr>
          <p:cNvPr id="77829" name="Text Box 5"/>
          <p:cNvSpPr txBox="1">
            <a:spLocks noChangeArrowheads="1"/>
          </p:cNvSpPr>
          <p:nvPr/>
        </p:nvSpPr>
        <p:spPr bwMode="auto">
          <a:xfrm>
            <a:off x="2422525" y="3240088"/>
            <a:ext cx="184150" cy="457200"/>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CH07\FG07_21.JPG"/>
          <p:cNvPicPr>
            <a:picLocks noChangeAspect="1" noChangeArrowheads="1"/>
          </p:cNvPicPr>
          <p:nvPr/>
        </p:nvPicPr>
        <p:blipFill>
          <a:blip r:embed="rId2" cstate="print"/>
          <a:srcRect/>
          <a:stretch>
            <a:fillRect/>
          </a:stretch>
        </p:blipFill>
        <p:spPr bwMode="auto">
          <a:xfrm>
            <a:off x="2392245" y="0"/>
            <a:ext cx="9780359" cy="6858000"/>
          </a:xfrm>
          <a:prstGeom prst="rect">
            <a:avLst/>
          </a:prstGeom>
          <a:noFill/>
        </p:spPr>
      </p:pic>
      <p:sp>
        <p:nvSpPr>
          <p:cNvPr id="79875" name="Rectangle 3"/>
          <p:cNvSpPr>
            <a:spLocks noChangeArrowheads="1"/>
          </p:cNvSpPr>
          <p:nvPr/>
        </p:nvSpPr>
        <p:spPr bwMode="auto">
          <a:xfrm>
            <a:off x="0" y="217982"/>
            <a:ext cx="2285999" cy="4430218"/>
          </a:xfrm>
          <a:prstGeom prst="rect">
            <a:avLst/>
          </a:prstGeom>
          <a:noFill/>
          <a:ln w="9525">
            <a:noFill/>
            <a:miter lim="800000"/>
            <a:headEnd/>
            <a:tailEnd/>
          </a:ln>
          <a:effectLst/>
        </p:spPr>
        <p:txBody>
          <a:bodyPr anchor="ctr"/>
          <a:lstStyle/>
          <a:p>
            <a:pPr algn="ctr"/>
            <a:r>
              <a:rPr lang="en-US" sz="4400" dirty="0">
                <a:solidFill>
                  <a:schemeClr val="tx2"/>
                </a:solidFill>
              </a:rPr>
              <a:t>Effects of severe El </a:t>
            </a:r>
            <a:r>
              <a:rPr lang="en-US" sz="4400" dirty="0" err="1">
                <a:solidFill>
                  <a:schemeClr val="tx2"/>
                </a:solidFill>
              </a:rPr>
              <a:t>Ni</a:t>
            </a:r>
            <a:r>
              <a:rPr lang="en-US" sz="4400" dirty="0" err="1">
                <a:solidFill>
                  <a:schemeClr val="tx2"/>
                </a:solidFill>
                <a:cs typeface="Times New Roman" pitchFamily="18" charset="0"/>
              </a:rPr>
              <a:t>ños</a:t>
            </a:r>
            <a:endParaRPr lang="en-US" sz="4400" dirty="0">
              <a:solidFill>
                <a:schemeClr val="tx2"/>
              </a:solidFill>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2124566" y="628233"/>
            <a:ext cx="8305800" cy="2800767"/>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003365"/>
                </a:solidFill>
              </a:rPr>
              <a:t>Surface Currents</a:t>
            </a:r>
          </a:p>
          <a:p>
            <a:pPr lvl="1">
              <a:spcBef>
                <a:spcPct val="50000"/>
              </a:spcBef>
            </a:pPr>
            <a:r>
              <a:rPr lang="en-US" sz="3200" dirty="0">
                <a:solidFill>
                  <a:srgbClr val="000000"/>
                </a:solidFill>
              </a:rPr>
              <a:t>The upper 400 meters of the ocean (10%).</a:t>
            </a:r>
          </a:p>
          <a:p>
            <a:pPr>
              <a:spcBef>
                <a:spcPct val="50000"/>
              </a:spcBef>
            </a:pPr>
            <a:r>
              <a:rPr lang="en-US" sz="3200" dirty="0">
                <a:solidFill>
                  <a:srgbClr val="003365"/>
                </a:solidFill>
              </a:rPr>
              <a:t>Deep Water Currents</a:t>
            </a:r>
          </a:p>
          <a:p>
            <a:pPr lvl="1">
              <a:spcBef>
                <a:spcPct val="50000"/>
              </a:spcBef>
            </a:pPr>
            <a:r>
              <a:rPr lang="en-US" sz="3200" dirty="0"/>
              <a:t>Thermal/Salinity currents (90%)</a:t>
            </a:r>
          </a:p>
        </p:txBody>
      </p:sp>
      <p:sp>
        <p:nvSpPr>
          <p:cNvPr id="31748" name="Rectangle 4"/>
          <p:cNvSpPr>
            <a:spLocks noChangeArrowheads="1"/>
          </p:cNvSpPr>
          <p:nvPr/>
        </p:nvSpPr>
        <p:spPr bwMode="auto">
          <a:xfrm>
            <a:off x="3810000" y="-106396"/>
            <a:ext cx="3995738" cy="701675"/>
          </a:xfrm>
          <a:prstGeom prst="rect">
            <a:avLst/>
          </a:prstGeom>
          <a:noFill/>
          <a:ln w="9525">
            <a:noFill/>
            <a:miter lim="800000"/>
            <a:headEnd/>
            <a:tailEnd/>
          </a:ln>
          <a:effectLst/>
        </p:spPr>
        <p:txBody>
          <a:bodyPr wrap="none">
            <a:spAutoFit/>
          </a:bodyPr>
          <a:lstStyle/>
          <a:p>
            <a:pPr>
              <a:spcBef>
                <a:spcPct val="50000"/>
              </a:spcBef>
            </a:pPr>
            <a:r>
              <a:rPr lang="en-US" sz="4000" b="1" dirty="0">
                <a:solidFill>
                  <a:srgbClr val="000000"/>
                </a:solidFill>
              </a:rPr>
              <a:t>Ocean Currents</a:t>
            </a:r>
          </a:p>
        </p:txBody>
      </p:sp>
      <p:pic>
        <p:nvPicPr>
          <p:cNvPr id="7" name="Picture 8" descr="http://www.physicalgeography.net/fundamentals/images/oceancurrents.gif"/>
          <p:cNvPicPr>
            <a:picLocks noChangeAspect="1" noChangeArrowheads="1"/>
          </p:cNvPicPr>
          <p:nvPr/>
        </p:nvPicPr>
        <p:blipFill>
          <a:blip r:embed="rId2" cstate="print"/>
          <a:srcRect/>
          <a:stretch>
            <a:fillRect/>
          </a:stretch>
        </p:blipFill>
        <p:spPr bwMode="auto">
          <a:xfrm>
            <a:off x="-290887" y="3429000"/>
            <a:ext cx="6568353" cy="3429000"/>
          </a:xfrm>
          <a:prstGeom prst="rect">
            <a:avLst/>
          </a:prstGeom>
          <a:noFill/>
        </p:spPr>
      </p:pic>
      <p:pic>
        <p:nvPicPr>
          <p:cNvPr id="31752" name="Picture 8" descr="http://www.enviroliteracy.org/images/page-spec/conveyor%20belt4.jpg"/>
          <p:cNvPicPr>
            <a:picLocks noChangeAspect="1" noChangeArrowheads="1"/>
          </p:cNvPicPr>
          <p:nvPr/>
        </p:nvPicPr>
        <p:blipFill>
          <a:blip r:embed="rId3" cstate="print"/>
          <a:srcRect/>
          <a:stretch>
            <a:fillRect/>
          </a:stretch>
        </p:blipFill>
        <p:spPr bwMode="auto">
          <a:xfrm>
            <a:off x="6476999" y="3461955"/>
            <a:ext cx="5348102" cy="33960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200400" y="271027"/>
            <a:ext cx="6534150" cy="641350"/>
          </a:xfrm>
          <a:prstGeom prst="rect">
            <a:avLst/>
          </a:prstGeom>
          <a:noFill/>
          <a:ln w="9525">
            <a:noFill/>
            <a:miter lim="800000"/>
            <a:headEnd/>
            <a:tailEnd/>
          </a:ln>
          <a:effectLst/>
        </p:spPr>
        <p:txBody>
          <a:bodyPr wrap="none">
            <a:spAutoFit/>
          </a:bodyPr>
          <a:lstStyle/>
          <a:p>
            <a:r>
              <a:rPr lang="en-US" sz="3600" b="1" dirty="0"/>
              <a:t>Wind-driven surface currents</a:t>
            </a:r>
          </a:p>
        </p:txBody>
      </p:sp>
      <p:grpSp>
        <p:nvGrpSpPr>
          <p:cNvPr id="55299" name="Group 3"/>
          <p:cNvGrpSpPr>
            <a:grpSpLocks/>
          </p:cNvGrpSpPr>
          <p:nvPr/>
        </p:nvGrpSpPr>
        <p:grpSpPr bwMode="auto">
          <a:xfrm>
            <a:off x="1516063" y="-6457950"/>
            <a:ext cx="10304463" cy="461665"/>
            <a:chOff x="0" y="0"/>
            <a:chExt cx="6491" cy="461665"/>
          </a:xfrm>
        </p:grpSpPr>
        <p:sp>
          <p:nvSpPr>
            <p:cNvPr id="55300" name="Rectangle 4"/>
            <p:cNvSpPr>
              <a:spLocks noChangeArrowheads="1"/>
            </p:cNvSpPr>
            <p:nvPr/>
          </p:nvSpPr>
          <p:spPr bwMode="auto">
            <a:xfrm>
              <a:off x="0" y="0"/>
              <a:ext cx="6491" cy="0"/>
            </a:xfrm>
            <a:prstGeom prst="rect">
              <a:avLst/>
            </a:prstGeom>
            <a:solidFill>
              <a:srgbClr val="FCFCDD"/>
            </a:solidFill>
            <a:ln w="9525">
              <a:noFill/>
              <a:miter lim="800000"/>
              <a:headEnd/>
              <a:tailEnd/>
            </a:ln>
            <a:effectLst/>
          </p:spPr>
          <p:txBody>
            <a:bodyPr/>
            <a:lstStyle/>
            <a:p>
              <a:endParaRPr lang="en-US"/>
            </a:p>
          </p:txBody>
        </p:sp>
        <p:grpSp>
          <p:nvGrpSpPr>
            <p:cNvPr id="55301" name="Group 5"/>
            <p:cNvGrpSpPr>
              <a:grpSpLocks/>
            </p:cNvGrpSpPr>
            <p:nvPr/>
          </p:nvGrpSpPr>
          <p:grpSpPr bwMode="auto">
            <a:xfrm>
              <a:off x="0" y="0"/>
              <a:ext cx="6491" cy="461665"/>
              <a:chOff x="0" y="0"/>
              <a:chExt cx="6491" cy="461665"/>
            </a:xfrm>
          </p:grpSpPr>
          <p:sp>
            <p:nvSpPr>
              <p:cNvPr id="55302" name="Rectangle 6"/>
              <p:cNvSpPr>
                <a:spLocks noChangeArrowheads="1"/>
              </p:cNvSpPr>
              <p:nvPr/>
            </p:nvSpPr>
            <p:spPr bwMode="auto">
              <a:xfrm>
                <a:off x="0" y="0"/>
                <a:ext cx="6491" cy="461665"/>
              </a:xfrm>
              <a:prstGeom prst="rect">
                <a:avLst/>
              </a:prstGeom>
              <a:solidFill>
                <a:srgbClr val="FCFCDD"/>
              </a:solidFill>
              <a:ln w="9525">
                <a:noFill/>
                <a:miter lim="800000"/>
                <a:headEnd/>
                <a:tailEnd/>
              </a:ln>
              <a:effectLst/>
            </p:spPr>
            <p:txBody>
              <a:bodyPr>
                <a:spAutoFit/>
              </a:bodyPr>
              <a:lstStyle/>
              <a:p>
                <a:endParaRPr lang="en-US"/>
              </a:p>
            </p:txBody>
          </p:sp>
          <p:sp>
            <p:nvSpPr>
              <p:cNvPr id="55303" name="Rectangle 7"/>
              <p:cNvSpPr>
                <a:spLocks noChangeArrowheads="1"/>
              </p:cNvSpPr>
              <p:nvPr/>
            </p:nvSpPr>
            <p:spPr bwMode="auto">
              <a:xfrm>
                <a:off x="0" y="0"/>
                <a:ext cx="5760" cy="461665"/>
              </a:xfrm>
              <a:prstGeom prst="rect">
                <a:avLst/>
              </a:prstGeom>
              <a:solidFill>
                <a:srgbClr val="FCFCDD"/>
              </a:solidFill>
              <a:ln w="9525">
                <a:noFill/>
                <a:miter lim="800000"/>
                <a:headEnd/>
                <a:tailEnd/>
              </a:ln>
              <a:effectLst/>
            </p:spPr>
            <p:txBody>
              <a:bodyPr>
                <a:spAutoFit/>
              </a:bodyPr>
              <a:lstStyle/>
              <a:p>
                <a:endParaRPr lang="en-US"/>
              </a:p>
            </p:txBody>
          </p:sp>
        </p:grpSp>
      </p:grpSp>
      <p:pic>
        <p:nvPicPr>
          <p:cNvPr id="55304" name="Picture 8" descr="http://www.physicalgeography.net/fundamentals/images/oceancurrents.gif"/>
          <p:cNvPicPr>
            <a:picLocks noChangeAspect="1" noChangeArrowheads="1"/>
          </p:cNvPicPr>
          <p:nvPr/>
        </p:nvPicPr>
        <p:blipFill>
          <a:blip r:embed="rId2" cstate="print"/>
          <a:srcRect/>
          <a:stretch>
            <a:fillRect/>
          </a:stretch>
        </p:blipFill>
        <p:spPr bwMode="auto">
          <a:xfrm>
            <a:off x="342900" y="833619"/>
            <a:ext cx="11506200" cy="60067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michelle\Kapiolani Comm College\Ocean 201\global_circulation_pressure.jpg"/>
          <p:cNvPicPr>
            <a:picLocks noChangeAspect="1" noChangeArrowheads="1"/>
          </p:cNvPicPr>
          <p:nvPr/>
        </p:nvPicPr>
        <p:blipFill>
          <a:blip r:embed="rId2" cstate="print"/>
          <a:srcRect/>
          <a:stretch>
            <a:fillRect/>
          </a:stretch>
        </p:blipFill>
        <p:spPr bwMode="auto">
          <a:xfrm>
            <a:off x="2176462" y="-113932"/>
            <a:ext cx="5138738" cy="6858000"/>
          </a:xfrm>
          <a:prstGeom prst="rect">
            <a:avLst/>
          </a:prstGeom>
          <a:noFill/>
        </p:spPr>
      </p:pic>
      <p:sp>
        <p:nvSpPr>
          <p:cNvPr id="39941" name="Line 5"/>
          <p:cNvSpPr>
            <a:spLocks noChangeShapeType="1"/>
          </p:cNvSpPr>
          <p:nvPr/>
        </p:nvSpPr>
        <p:spPr bwMode="auto">
          <a:xfrm flipH="1" flipV="1">
            <a:off x="2971800" y="457200"/>
            <a:ext cx="2133600" cy="76200"/>
          </a:xfrm>
          <a:prstGeom prst="line">
            <a:avLst/>
          </a:prstGeom>
          <a:noFill/>
          <a:ln w="38100">
            <a:solidFill>
              <a:srgbClr val="CC00CC"/>
            </a:solidFill>
            <a:round/>
            <a:headEnd/>
            <a:tailEnd type="triangle" w="med" len="med"/>
          </a:ln>
          <a:effectLst/>
        </p:spPr>
        <p:txBody>
          <a:bodyPr/>
          <a:lstStyle/>
          <a:p>
            <a:endParaRPr lang="en-US"/>
          </a:p>
        </p:txBody>
      </p:sp>
      <p:sp>
        <p:nvSpPr>
          <p:cNvPr id="39943" name="Line 7"/>
          <p:cNvSpPr>
            <a:spLocks noChangeShapeType="1"/>
          </p:cNvSpPr>
          <p:nvPr/>
        </p:nvSpPr>
        <p:spPr bwMode="auto">
          <a:xfrm flipH="1" flipV="1">
            <a:off x="4283075" y="1636713"/>
            <a:ext cx="2133600" cy="76200"/>
          </a:xfrm>
          <a:prstGeom prst="line">
            <a:avLst/>
          </a:prstGeom>
          <a:noFill/>
          <a:ln w="38100">
            <a:solidFill>
              <a:srgbClr val="CC00CC"/>
            </a:solidFill>
            <a:round/>
            <a:headEnd/>
            <a:tailEnd type="triangle" w="med" len="med"/>
          </a:ln>
          <a:effectLst/>
        </p:spPr>
        <p:txBody>
          <a:bodyPr/>
          <a:lstStyle/>
          <a:p>
            <a:endParaRPr lang="en-US"/>
          </a:p>
        </p:txBody>
      </p:sp>
      <p:sp>
        <p:nvSpPr>
          <p:cNvPr id="39945" name="Text Box 9"/>
          <p:cNvSpPr txBox="1">
            <a:spLocks noChangeArrowheads="1"/>
          </p:cNvSpPr>
          <p:nvPr/>
        </p:nvSpPr>
        <p:spPr bwMode="auto">
          <a:xfrm>
            <a:off x="1905000" y="4191001"/>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b="1"/>
              <a:t>30</a:t>
            </a:r>
            <a:r>
              <a:rPr lang="en-US" sz="1800" b="1" baseline="30000"/>
              <a:t>o</a:t>
            </a:r>
          </a:p>
        </p:txBody>
      </p:sp>
      <p:sp>
        <p:nvSpPr>
          <p:cNvPr id="39946" name="Text Box 10"/>
          <p:cNvSpPr txBox="1">
            <a:spLocks noChangeArrowheads="1"/>
          </p:cNvSpPr>
          <p:nvPr/>
        </p:nvSpPr>
        <p:spPr bwMode="auto">
          <a:xfrm>
            <a:off x="1905000" y="2438401"/>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b="1"/>
              <a:t>30</a:t>
            </a:r>
            <a:r>
              <a:rPr lang="en-US" sz="1800" b="1" baseline="30000"/>
              <a:t>o</a:t>
            </a:r>
          </a:p>
        </p:txBody>
      </p:sp>
      <p:sp>
        <p:nvSpPr>
          <p:cNvPr id="39947" name="Text Box 11"/>
          <p:cNvSpPr txBox="1">
            <a:spLocks noChangeArrowheads="1"/>
          </p:cNvSpPr>
          <p:nvPr/>
        </p:nvSpPr>
        <p:spPr bwMode="auto">
          <a:xfrm>
            <a:off x="1828800" y="5181601"/>
            <a:ext cx="609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b="1"/>
              <a:t>60</a:t>
            </a:r>
            <a:r>
              <a:rPr lang="en-US" sz="1800" b="1" baseline="30000"/>
              <a:t>o</a:t>
            </a:r>
          </a:p>
        </p:txBody>
      </p:sp>
      <p:sp>
        <p:nvSpPr>
          <p:cNvPr id="39948" name="Text Box 12"/>
          <p:cNvSpPr txBox="1">
            <a:spLocks noChangeArrowheads="1"/>
          </p:cNvSpPr>
          <p:nvPr/>
        </p:nvSpPr>
        <p:spPr bwMode="auto">
          <a:xfrm>
            <a:off x="1828800" y="1447801"/>
            <a:ext cx="609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b="1"/>
              <a:t>60</a:t>
            </a:r>
            <a:r>
              <a:rPr lang="en-US" sz="1800" b="1" baseline="30000"/>
              <a:t>o</a:t>
            </a:r>
          </a:p>
        </p:txBody>
      </p:sp>
      <p:sp>
        <p:nvSpPr>
          <p:cNvPr id="39949" name="Text Box 13"/>
          <p:cNvSpPr txBox="1">
            <a:spLocks noChangeArrowheads="1"/>
          </p:cNvSpPr>
          <p:nvPr/>
        </p:nvSpPr>
        <p:spPr bwMode="auto">
          <a:xfrm>
            <a:off x="1828800" y="6172201"/>
            <a:ext cx="609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b="1"/>
              <a:t>90</a:t>
            </a:r>
            <a:r>
              <a:rPr lang="en-US" sz="1800" b="1" baseline="30000"/>
              <a:t>o</a:t>
            </a:r>
          </a:p>
        </p:txBody>
      </p:sp>
      <p:sp>
        <p:nvSpPr>
          <p:cNvPr id="39950" name="Text Box 14"/>
          <p:cNvSpPr txBox="1">
            <a:spLocks noChangeArrowheads="1"/>
          </p:cNvSpPr>
          <p:nvPr/>
        </p:nvSpPr>
        <p:spPr bwMode="auto">
          <a:xfrm>
            <a:off x="1828800" y="228601"/>
            <a:ext cx="609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b="1"/>
              <a:t>90</a:t>
            </a:r>
            <a:r>
              <a:rPr lang="en-US" sz="1800" b="1" baseline="30000"/>
              <a:t>o</a:t>
            </a:r>
          </a:p>
        </p:txBody>
      </p:sp>
      <p:sp>
        <p:nvSpPr>
          <p:cNvPr id="39951" name="Text Box 15"/>
          <p:cNvSpPr txBox="1">
            <a:spLocks noChangeArrowheads="1"/>
          </p:cNvSpPr>
          <p:nvPr/>
        </p:nvSpPr>
        <p:spPr bwMode="auto">
          <a:xfrm>
            <a:off x="1828800" y="3352801"/>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b="1"/>
              <a:t> 0</a:t>
            </a:r>
            <a:r>
              <a:rPr lang="en-US" sz="1800" b="1" baseline="30000"/>
              <a:t>o</a:t>
            </a:r>
          </a:p>
        </p:txBody>
      </p:sp>
      <p:sp>
        <p:nvSpPr>
          <p:cNvPr id="20" name="Rectangle 3"/>
          <p:cNvSpPr>
            <a:spLocks noChangeArrowheads="1"/>
          </p:cNvSpPr>
          <p:nvPr/>
        </p:nvSpPr>
        <p:spPr bwMode="auto">
          <a:xfrm>
            <a:off x="7391400" y="1981200"/>
            <a:ext cx="4800600" cy="3724096"/>
          </a:xfrm>
          <a:prstGeom prst="rect">
            <a:avLst/>
          </a:prstGeom>
          <a:noFill/>
          <a:ln w="9525">
            <a:noFill/>
            <a:miter lim="800000"/>
            <a:headEnd/>
            <a:tailEnd/>
          </a:ln>
          <a:effectLst/>
        </p:spPr>
        <p:txBody>
          <a:bodyPr wrap="square">
            <a:spAutoFit/>
          </a:bodyPr>
          <a:lstStyle/>
          <a:p>
            <a:pPr marL="457200" indent="-457200">
              <a:spcBef>
                <a:spcPct val="50000"/>
              </a:spcBef>
            </a:pPr>
            <a:r>
              <a:rPr lang="en-US" sz="2800" b="1" dirty="0">
                <a:solidFill>
                  <a:srgbClr val="650065"/>
                </a:solidFill>
              </a:rPr>
              <a:t>Forces</a:t>
            </a:r>
          </a:p>
          <a:p>
            <a:pPr marL="457200" indent="-457200">
              <a:spcBef>
                <a:spcPct val="50000"/>
              </a:spcBef>
              <a:buFontTx/>
              <a:buAutoNum type="arabicPeriod"/>
            </a:pPr>
            <a:r>
              <a:rPr lang="en-US" sz="2800" b="1" dirty="0">
                <a:solidFill>
                  <a:srgbClr val="003365"/>
                </a:solidFill>
              </a:rPr>
              <a:t>Solar Heating (temp, density)</a:t>
            </a:r>
          </a:p>
          <a:p>
            <a:pPr marL="457200" indent="-457200">
              <a:spcBef>
                <a:spcPct val="50000"/>
              </a:spcBef>
              <a:buFontTx/>
              <a:buAutoNum type="arabicPeriod"/>
            </a:pPr>
            <a:r>
              <a:rPr lang="en-US" sz="2800" b="1" dirty="0">
                <a:solidFill>
                  <a:srgbClr val="003365"/>
                </a:solidFill>
              </a:rPr>
              <a:t>Winds</a:t>
            </a:r>
          </a:p>
          <a:p>
            <a:pPr marL="457200" indent="-457200">
              <a:spcBef>
                <a:spcPct val="50000"/>
              </a:spcBef>
              <a:buFontTx/>
              <a:buAutoNum type="arabicPeriod"/>
            </a:pPr>
            <a:r>
              <a:rPr lang="en-US" sz="2800" b="1" dirty="0">
                <a:solidFill>
                  <a:srgbClr val="003365"/>
                </a:solidFill>
              </a:rPr>
              <a:t>Coriolis</a:t>
            </a:r>
          </a:p>
          <a:p>
            <a:pPr marL="914400" lvl="1" indent="-457200">
              <a:spcBef>
                <a:spcPct val="50000"/>
              </a:spcBef>
            </a:pPr>
            <a:endParaRPr lang="en-US" sz="3600" b="1" dirty="0">
              <a:solidFill>
                <a:srgbClr val="650065"/>
              </a:solidFill>
            </a:endParaRPr>
          </a:p>
        </p:txBody>
      </p:sp>
      <p:sp>
        <p:nvSpPr>
          <p:cNvPr id="21" name="Rectangle 2"/>
          <p:cNvSpPr>
            <a:spLocks noChangeArrowheads="1"/>
          </p:cNvSpPr>
          <p:nvPr/>
        </p:nvSpPr>
        <p:spPr bwMode="auto">
          <a:xfrm>
            <a:off x="7239000" y="1447800"/>
            <a:ext cx="34290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0000"/>
                </a:solidFill>
              </a:rPr>
              <a:t>Surface Currents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609601"/>
            <a:ext cx="11658599" cy="2308324"/>
          </a:xfrm>
          <a:prstGeom prst="rect">
            <a:avLst/>
          </a:prstGeom>
          <a:noFill/>
          <a:ln w="9525">
            <a:noFill/>
            <a:miter lim="800000"/>
            <a:headEnd/>
            <a:tailEnd/>
          </a:ln>
          <a:effectLst/>
        </p:spPr>
        <p:txBody>
          <a:bodyPr wrap="square">
            <a:spAutoFit/>
          </a:bodyPr>
          <a:lstStyle/>
          <a:p>
            <a:pPr algn="ctr"/>
            <a:r>
              <a:rPr lang="en-US" sz="4800" b="1" dirty="0">
                <a:solidFill>
                  <a:srgbClr val="000099"/>
                </a:solidFill>
                <a:effectLst>
                  <a:outerShdw blurRad="38100" dist="38100" dir="2700000" algn="tl">
                    <a:srgbClr val="C0C0C0"/>
                  </a:outerShdw>
                </a:effectLst>
              </a:rPr>
              <a:t>What do Nike shoes, rubber ducks, and hockey gloves have to do with currents?</a:t>
            </a:r>
          </a:p>
        </p:txBody>
      </p:sp>
      <p:pic>
        <p:nvPicPr>
          <p:cNvPr id="57347" name="Picture 3" descr="C:\WINDOWS\Desktop\glove.jpg"/>
          <p:cNvPicPr>
            <a:picLocks noChangeAspect="1" noChangeArrowheads="1"/>
          </p:cNvPicPr>
          <p:nvPr/>
        </p:nvPicPr>
        <p:blipFill>
          <a:blip r:embed="rId2" cstate="print"/>
          <a:srcRect/>
          <a:stretch>
            <a:fillRect/>
          </a:stretch>
        </p:blipFill>
        <p:spPr bwMode="auto">
          <a:xfrm>
            <a:off x="8731737" y="2576810"/>
            <a:ext cx="3124200" cy="3124200"/>
          </a:xfrm>
          <a:prstGeom prst="rect">
            <a:avLst/>
          </a:prstGeom>
          <a:noFill/>
        </p:spPr>
      </p:pic>
      <p:pic>
        <p:nvPicPr>
          <p:cNvPr id="57348" name="Picture 4" descr="C:\WINDOWS\Desktop\rubber duck.jpg"/>
          <p:cNvPicPr>
            <a:picLocks noChangeAspect="1" noChangeArrowheads="1"/>
          </p:cNvPicPr>
          <p:nvPr/>
        </p:nvPicPr>
        <p:blipFill>
          <a:blip r:embed="rId3" cstate="print"/>
          <a:srcRect/>
          <a:stretch>
            <a:fillRect/>
          </a:stretch>
        </p:blipFill>
        <p:spPr bwMode="auto">
          <a:xfrm>
            <a:off x="4745139" y="3940076"/>
            <a:ext cx="3708941" cy="2917924"/>
          </a:xfrm>
          <a:prstGeom prst="rect">
            <a:avLst/>
          </a:prstGeom>
          <a:noFill/>
        </p:spPr>
      </p:pic>
      <p:pic>
        <p:nvPicPr>
          <p:cNvPr id="57349" name="Picture 5" descr="C:\WINDOWS\Desktop\nike.jpg"/>
          <p:cNvPicPr>
            <a:picLocks noChangeAspect="1" noChangeArrowheads="1"/>
          </p:cNvPicPr>
          <p:nvPr/>
        </p:nvPicPr>
        <p:blipFill>
          <a:blip r:embed="rId4" cstate="print"/>
          <a:srcRect/>
          <a:stretch>
            <a:fillRect/>
          </a:stretch>
        </p:blipFill>
        <p:spPr bwMode="auto">
          <a:xfrm>
            <a:off x="533400" y="2576810"/>
            <a:ext cx="3862826" cy="26494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3581400" y="304801"/>
            <a:ext cx="4114800" cy="771525"/>
          </a:xfrm>
          <a:prstGeom prst="rect">
            <a:avLst/>
          </a:prstGeom>
          <a:solidFill>
            <a:schemeClr val="bg1"/>
          </a:solidFill>
          <a:ln w="9525">
            <a:solidFill>
              <a:schemeClr val="tx1"/>
            </a:solidFill>
            <a:miter lim="800000"/>
            <a:headEnd/>
            <a:tailEnd/>
          </a:ln>
          <a:effectLst/>
        </p:spPr>
        <p:txBody>
          <a:bodyPr>
            <a:spAutoFit/>
          </a:bodyPr>
          <a:lstStyle/>
          <a:p>
            <a:r>
              <a:rPr lang="en-US" sz="4400" b="1">
                <a:solidFill>
                  <a:srgbClr val="FF0000"/>
                </a:solidFill>
              </a:rPr>
              <a:t>Lost at Sea</a:t>
            </a:r>
          </a:p>
        </p:txBody>
      </p:sp>
      <p:pic>
        <p:nvPicPr>
          <p:cNvPr id="92164" name="Picture 4" descr="http://img.dailymail.co.uk/i/pix/2007/06_03/duckGPX2706_468x280.jpg"/>
          <p:cNvPicPr>
            <a:picLocks noChangeAspect="1" noChangeArrowheads="1"/>
          </p:cNvPicPr>
          <p:nvPr/>
        </p:nvPicPr>
        <p:blipFill>
          <a:blip r:embed="rId3" cstate="print"/>
          <a:srcRect/>
          <a:stretch>
            <a:fillRect/>
          </a:stretch>
        </p:blipFill>
        <p:spPr bwMode="auto">
          <a:xfrm>
            <a:off x="1828800" y="1263651"/>
            <a:ext cx="8686800" cy="51974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524000" y="461964"/>
            <a:ext cx="9144000" cy="830997"/>
          </a:xfrm>
          <a:prstGeom prst="rect">
            <a:avLst/>
          </a:prstGeom>
          <a:noFill/>
          <a:ln w="9525">
            <a:noFill/>
            <a:miter lim="800000"/>
            <a:headEnd/>
            <a:tailEnd/>
          </a:ln>
          <a:effectLst/>
        </p:spPr>
        <p:txBody>
          <a:bodyPr>
            <a:spAutoFit/>
          </a:bodyPr>
          <a:lstStyle/>
          <a:p>
            <a:endParaRPr lang="en-US">
              <a:latin typeface="Times New Roman" pitchFamily="18" charset="0"/>
            </a:endParaRPr>
          </a:p>
          <a:p>
            <a:pPr eaLnBrk="0" hangingPunct="0"/>
            <a:endParaRPr lang="en-US">
              <a:latin typeface="Times New Roman" pitchFamily="18" charset="0"/>
            </a:endParaRPr>
          </a:p>
        </p:txBody>
      </p:sp>
      <p:sp>
        <p:nvSpPr>
          <p:cNvPr id="95236" name="Rectangle 4"/>
          <p:cNvSpPr>
            <a:spLocks noChangeArrowheads="1"/>
          </p:cNvSpPr>
          <p:nvPr/>
        </p:nvSpPr>
        <p:spPr bwMode="auto">
          <a:xfrm>
            <a:off x="457200" y="1447800"/>
            <a:ext cx="10896600" cy="4524315"/>
          </a:xfrm>
          <a:prstGeom prst="rect">
            <a:avLst/>
          </a:prstGeom>
          <a:noFill/>
          <a:ln w="9525">
            <a:noFill/>
            <a:miter lim="800000"/>
            <a:headEnd/>
            <a:tailEnd/>
          </a:ln>
          <a:effectLst/>
        </p:spPr>
        <p:txBody>
          <a:bodyPr wrap="square">
            <a:spAutoFit/>
          </a:bodyPr>
          <a:lstStyle/>
          <a:p>
            <a:pPr marL="973138" lvl="3" indent="-342900" eaLnBrk="0" hangingPunct="0">
              <a:spcBef>
                <a:spcPct val="50000"/>
              </a:spcBef>
              <a:buClr>
                <a:schemeClr val="accent2"/>
              </a:buClr>
              <a:buFont typeface="Wingdings" panose="05000000000000000000" pitchFamily="2" charset="2"/>
              <a:buChar char="q"/>
            </a:pPr>
            <a:r>
              <a:rPr lang="en-US" dirty="0"/>
              <a:t>January 1992 - shipwrecked in the Pacific Ocean, off the coast of China</a:t>
            </a:r>
          </a:p>
          <a:p>
            <a:pPr marL="973138" lvl="3" indent="-342900" eaLnBrk="0" hangingPunct="0">
              <a:spcBef>
                <a:spcPct val="50000"/>
              </a:spcBef>
              <a:buClr>
                <a:schemeClr val="accent2"/>
              </a:buClr>
              <a:buFont typeface="Wingdings" panose="05000000000000000000" pitchFamily="2" charset="2"/>
              <a:buChar char="q"/>
            </a:pPr>
            <a:r>
              <a:rPr lang="en-US" dirty="0"/>
              <a:t>November 1992 - half had drifted north to the Bering Sea and Alaska; the other half went south to Indonesia and Australia</a:t>
            </a:r>
          </a:p>
          <a:p>
            <a:pPr marL="973138" lvl="3" indent="-342900" eaLnBrk="0" hangingPunct="0">
              <a:spcBef>
                <a:spcPct val="50000"/>
              </a:spcBef>
              <a:buClr>
                <a:schemeClr val="accent2"/>
              </a:buClr>
              <a:buFont typeface="Wingdings" panose="05000000000000000000" pitchFamily="2" charset="2"/>
              <a:buChar char="q"/>
            </a:pPr>
            <a:r>
              <a:rPr lang="en-US" dirty="0"/>
              <a:t>1995 to 2000 - spent five years in the Arctic ice floes, slowly working their way through the glaciers</a:t>
            </a:r>
            <a:br>
              <a:rPr lang="en-US" dirty="0"/>
            </a:br>
            <a:r>
              <a:rPr lang="en-US" dirty="0"/>
              <a:t>2001 - the duckies bobbed over the place where the Titanic had sunk</a:t>
            </a:r>
          </a:p>
          <a:p>
            <a:pPr marL="973138" lvl="3" indent="-342900" eaLnBrk="0" hangingPunct="0">
              <a:spcBef>
                <a:spcPct val="50000"/>
              </a:spcBef>
              <a:buClr>
                <a:schemeClr val="accent2"/>
              </a:buClr>
              <a:buFont typeface="Wingdings" panose="05000000000000000000" pitchFamily="2" charset="2"/>
              <a:buChar char="q"/>
            </a:pPr>
            <a:r>
              <a:rPr lang="en-US" dirty="0"/>
              <a:t>2003 - they were predicted to begin washing up onshore in New England, but only one was spotted in Maine</a:t>
            </a:r>
          </a:p>
          <a:p>
            <a:pPr marL="973138" lvl="3" indent="-342900" eaLnBrk="0" hangingPunct="0">
              <a:spcBef>
                <a:spcPct val="50000"/>
              </a:spcBef>
              <a:buClr>
                <a:schemeClr val="accent2"/>
              </a:buClr>
              <a:buFont typeface="Wingdings" panose="05000000000000000000" pitchFamily="2" charset="2"/>
              <a:buChar char="q"/>
            </a:pPr>
            <a:r>
              <a:rPr lang="en-US" dirty="0"/>
              <a:t>2007 - a couple duckies and frogs were found on the beaches of Scotland and southwest England.</a:t>
            </a:r>
          </a:p>
        </p:txBody>
      </p:sp>
      <p:sp>
        <p:nvSpPr>
          <p:cNvPr id="95237" name="Text Box 5"/>
          <p:cNvSpPr txBox="1">
            <a:spLocks noChangeArrowheads="1"/>
          </p:cNvSpPr>
          <p:nvPr/>
        </p:nvSpPr>
        <p:spPr bwMode="auto">
          <a:xfrm>
            <a:off x="4267200" y="79375"/>
            <a:ext cx="3790950" cy="641350"/>
          </a:xfrm>
          <a:prstGeom prst="rect">
            <a:avLst/>
          </a:prstGeom>
          <a:noFill/>
          <a:ln w="9525">
            <a:noFill/>
            <a:miter lim="800000"/>
            <a:headEnd/>
            <a:tailEnd/>
          </a:ln>
          <a:effectLst/>
        </p:spPr>
        <p:txBody>
          <a:bodyPr wrap="none">
            <a:spAutoFit/>
          </a:bodyPr>
          <a:lstStyle/>
          <a:p>
            <a:r>
              <a:rPr lang="en-US" sz="3600" b="1"/>
              <a:t>Duckie Progress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3962400" y="0"/>
            <a:ext cx="5183188" cy="6858000"/>
          </a:xfrm>
          <a:prstGeom prst="rect">
            <a:avLst/>
          </a:prstGeom>
          <a:noFill/>
          <a:ln w="9525">
            <a:noFill/>
            <a:miter lim="800000"/>
            <a:headEnd/>
            <a:tailEnd/>
          </a:ln>
          <a:effectLst/>
        </p:spPr>
      </p:pic>
      <p:sp>
        <p:nvSpPr>
          <p:cNvPr id="58371" name="Text Box 3"/>
          <p:cNvSpPr txBox="1">
            <a:spLocks noChangeArrowheads="1"/>
          </p:cNvSpPr>
          <p:nvPr/>
        </p:nvSpPr>
        <p:spPr bwMode="auto">
          <a:xfrm>
            <a:off x="1584326" y="5907089"/>
            <a:ext cx="2125325" cy="830997"/>
          </a:xfrm>
          <a:prstGeom prst="rect">
            <a:avLst/>
          </a:prstGeom>
          <a:noFill/>
          <a:ln w="9525">
            <a:noFill/>
            <a:miter lim="800000"/>
            <a:headEnd/>
            <a:tailEnd/>
          </a:ln>
          <a:effectLst/>
        </p:spPr>
        <p:txBody>
          <a:bodyPr wrap="none">
            <a:spAutoFit/>
          </a:bodyPr>
          <a:lstStyle/>
          <a:p>
            <a:r>
              <a:rPr lang="en-US"/>
              <a:t>2004-2007 </a:t>
            </a:r>
          </a:p>
          <a:p>
            <a:r>
              <a:rPr lang="en-US"/>
              <a:t>Barber’s Point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602</TotalTime>
  <Words>1470</Words>
  <Application>Microsoft Office PowerPoint</Application>
  <PresentationFormat>Widescreen</PresentationFormat>
  <Paragraphs>172</Paragraphs>
  <Slides>25</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Arial Black</vt:lpstr>
      <vt:lpstr>Arial Narrow</vt:lpstr>
      <vt:lpstr>Calibri</vt:lpstr>
      <vt:lpstr>Constantia</vt:lpstr>
      <vt:lpstr>HwnTime-Roman</vt:lpstr>
      <vt:lpstr>Monotype Sorts</vt:lpstr>
      <vt:lpstr>Times</vt:lpstr>
      <vt:lpstr>Times New Roman</vt:lpstr>
      <vt:lpstr>Verdana</vt:lpstr>
      <vt:lpstr>Vivaldii</vt:lpstr>
      <vt:lpstr>Wingdings</vt:lpstr>
      <vt:lpstr>Wingdings 2</vt:lpstr>
      <vt:lpstr>Flow</vt:lpstr>
      <vt:lpstr>PowerPoint Presentation</vt:lpstr>
      <vt:lpstr>Why is Ocean Circulation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Surface and Deep-Sea Current Interactions</vt:lpstr>
      <vt:lpstr>Transport by Currents</vt:lpstr>
      <vt:lpstr>PowerPoint Presentation</vt:lpstr>
      <vt:lpstr>PowerPoint Presentation</vt:lpstr>
      <vt:lpstr>Upwelling and downwelling</vt:lpstr>
      <vt:lpstr>PowerPoint Presentation</vt:lpstr>
      <vt:lpstr>El Niño-Southern Oscillation (ENSO)</vt:lpstr>
      <vt:lpstr>PowerPoint Presentation</vt:lpstr>
      <vt:lpstr>Normal conditions in the Pacific Ocean</vt:lpstr>
      <vt:lpstr>El Niño conditions (ENSO warm phase)</vt:lpstr>
      <vt:lpstr>La Niña conditions (cool phase; opposite of El Niño)</vt:lpstr>
      <vt:lpstr>PowerPoint Presentation</vt:lpstr>
      <vt:lpstr>PowerPoint Presentation</vt:lpstr>
      <vt:lpstr>PowerPoint Presentation</vt:lpstr>
      <vt:lpstr>PowerPoint Presentation</vt:lpstr>
      <vt:lpstr>PowerPoint Presentation</vt:lpstr>
    </vt:vector>
  </TitlesOfParts>
  <Company>KCC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Smith</dc:creator>
  <cp:lastModifiedBy>Joseph Naumann</cp:lastModifiedBy>
  <cp:revision>30</cp:revision>
  <dcterms:created xsi:type="dcterms:W3CDTF">2010-10-27T08:49:28Z</dcterms:created>
  <dcterms:modified xsi:type="dcterms:W3CDTF">2018-09-03T01:27:45Z</dcterms:modified>
</cp:coreProperties>
</file>