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sldIdLst>
    <p:sldId id="256" r:id="rId2"/>
    <p:sldId id="273" r:id="rId3"/>
    <p:sldId id="274" r:id="rId4"/>
    <p:sldId id="336" r:id="rId5"/>
    <p:sldId id="337" r:id="rId6"/>
    <p:sldId id="338" r:id="rId7"/>
    <p:sldId id="275" r:id="rId8"/>
    <p:sldId id="276" r:id="rId9"/>
    <p:sldId id="277" r:id="rId10"/>
    <p:sldId id="278" r:id="rId11"/>
    <p:sldId id="279" r:id="rId12"/>
    <p:sldId id="281" r:id="rId13"/>
    <p:sldId id="282" r:id="rId14"/>
    <p:sldId id="270" r:id="rId15"/>
    <p:sldId id="330" r:id="rId16"/>
    <p:sldId id="331" r:id="rId17"/>
    <p:sldId id="354" r:id="rId18"/>
    <p:sldId id="284" r:id="rId19"/>
    <p:sldId id="355" r:id="rId20"/>
    <p:sldId id="285" r:id="rId21"/>
    <p:sldId id="286" r:id="rId22"/>
    <p:sldId id="283" r:id="rId23"/>
    <p:sldId id="356" r:id="rId24"/>
    <p:sldId id="339" r:id="rId25"/>
    <p:sldId id="340" r:id="rId26"/>
    <p:sldId id="341" r:id="rId27"/>
    <p:sldId id="352" r:id="rId28"/>
    <p:sldId id="342" r:id="rId29"/>
    <p:sldId id="343" r:id="rId30"/>
    <p:sldId id="344" r:id="rId31"/>
    <p:sldId id="345" r:id="rId32"/>
    <p:sldId id="346" r:id="rId33"/>
    <p:sldId id="347" r:id="rId34"/>
    <p:sldId id="348" r:id="rId35"/>
    <p:sldId id="349" r:id="rId36"/>
    <p:sldId id="350" r:id="rId37"/>
    <p:sldId id="351" r:id="rId38"/>
    <p:sldId id="35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CC99"/>
    <a:srgbClr val="000000"/>
    <a:srgbClr val="FF9900"/>
    <a:srgbClr val="FF00FF"/>
    <a:srgbClr val="990099"/>
    <a:srgbClr val="FF0000"/>
    <a:srgbClr val="00FF00"/>
    <a:srgbClr val="CC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579" autoAdjust="0"/>
  </p:normalViewPr>
  <p:slideViewPr>
    <p:cSldViewPr>
      <p:cViewPr varScale="1">
        <p:scale>
          <a:sx n="91" d="100"/>
          <a:sy n="91" d="100"/>
        </p:scale>
        <p:origin x="96" y="3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AAE8978-B929-49F4-BD42-89F147C805DD}" type="slidenum">
              <a:rPr lang="en-US" altLang="en-US" smtClean="0"/>
              <a:pPr/>
              <a:t>‹#›</a:t>
            </a:fld>
            <a:endParaRPr lang="en-US" altLang="en-US"/>
          </a:p>
        </p:txBody>
      </p:sp>
    </p:spTree>
    <p:extLst>
      <p:ext uri="{BB962C8B-B14F-4D97-AF65-F5344CB8AC3E}">
        <p14:creationId xmlns:p14="http://schemas.microsoft.com/office/powerpoint/2010/main" val="4063163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EE419D-FC80-4F39-B546-3AFA7F87936E}" type="slidenum">
              <a:rPr lang="en-US" altLang="en-US" smtClean="0"/>
              <a:pPr/>
              <a:t>‹#›</a:t>
            </a:fld>
            <a:endParaRPr lang="en-US" altLang="en-US"/>
          </a:p>
        </p:txBody>
      </p:sp>
    </p:spTree>
    <p:extLst>
      <p:ext uri="{BB962C8B-B14F-4D97-AF65-F5344CB8AC3E}">
        <p14:creationId xmlns:p14="http://schemas.microsoft.com/office/powerpoint/2010/main" val="385634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E5174FC-EC69-4E91-897F-E15555CCBCC7}" type="slidenum">
              <a:rPr lang="en-US" altLang="en-US" smtClean="0"/>
              <a:pPr/>
              <a:t>‹#›</a:t>
            </a:fld>
            <a:endParaRPr lang="en-US" altLang="en-US"/>
          </a:p>
        </p:txBody>
      </p:sp>
    </p:spTree>
    <p:extLst>
      <p:ext uri="{BB962C8B-B14F-4D97-AF65-F5344CB8AC3E}">
        <p14:creationId xmlns:p14="http://schemas.microsoft.com/office/powerpoint/2010/main" val="2690921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BA8099E-BDEE-424B-89A4-5D4AD16F7B58}" type="slidenum">
              <a:rPr lang="en-US" altLang="en-US" smtClean="0"/>
              <a:pPr/>
              <a:t>‹#›</a:t>
            </a:fld>
            <a:endParaRPr lang="en-US" altLang="en-US"/>
          </a:p>
        </p:txBody>
      </p:sp>
    </p:spTree>
    <p:extLst>
      <p:ext uri="{BB962C8B-B14F-4D97-AF65-F5344CB8AC3E}">
        <p14:creationId xmlns:p14="http://schemas.microsoft.com/office/powerpoint/2010/main" val="20047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CB7E0FD-45CB-429A-891D-FA99A88C65B1}" type="slidenum">
              <a:rPr lang="en-US" altLang="en-US" smtClean="0"/>
              <a:pPr/>
              <a:t>‹#›</a:t>
            </a:fld>
            <a:endParaRPr lang="en-US" altLang="en-US"/>
          </a:p>
        </p:txBody>
      </p:sp>
    </p:spTree>
    <p:extLst>
      <p:ext uri="{BB962C8B-B14F-4D97-AF65-F5344CB8AC3E}">
        <p14:creationId xmlns:p14="http://schemas.microsoft.com/office/powerpoint/2010/main" val="72278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3CD8E02-7AF3-4B42-BE11-36778DAA371A}" type="slidenum">
              <a:rPr lang="en-US" altLang="en-US" smtClean="0"/>
              <a:pPr/>
              <a:t>‹#›</a:t>
            </a:fld>
            <a:endParaRPr lang="en-US" altLang="en-US"/>
          </a:p>
        </p:txBody>
      </p:sp>
    </p:spTree>
    <p:extLst>
      <p:ext uri="{BB962C8B-B14F-4D97-AF65-F5344CB8AC3E}">
        <p14:creationId xmlns:p14="http://schemas.microsoft.com/office/powerpoint/2010/main" val="3648351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85477D6-C621-4871-8257-3ABA5C8087C7}" type="slidenum">
              <a:rPr lang="en-US" altLang="en-US" smtClean="0"/>
              <a:pPr/>
              <a:t>‹#›</a:t>
            </a:fld>
            <a:endParaRPr lang="en-US" altLang="en-US"/>
          </a:p>
        </p:txBody>
      </p:sp>
    </p:spTree>
    <p:extLst>
      <p:ext uri="{BB962C8B-B14F-4D97-AF65-F5344CB8AC3E}">
        <p14:creationId xmlns:p14="http://schemas.microsoft.com/office/powerpoint/2010/main" val="335992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9010712A-4015-4637-91D1-E4EE594E6E74}" type="slidenum">
              <a:rPr lang="en-US" altLang="en-US" smtClean="0"/>
              <a:pPr/>
              <a:t>‹#›</a:t>
            </a:fld>
            <a:endParaRPr lang="en-US" altLang="en-US"/>
          </a:p>
        </p:txBody>
      </p:sp>
    </p:spTree>
    <p:extLst>
      <p:ext uri="{BB962C8B-B14F-4D97-AF65-F5344CB8AC3E}">
        <p14:creationId xmlns:p14="http://schemas.microsoft.com/office/powerpoint/2010/main" val="397700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1B380A2-77E7-4E51-80E0-A1C825532FCC}" type="slidenum">
              <a:rPr lang="en-US" altLang="en-US" smtClean="0"/>
              <a:pPr/>
              <a:t>‹#›</a:t>
            </a:fld>
            <a:endParaRPr lang="en-US" altLang="en-US"/>
          </a:p>
        </p:txBody>
      </p:sp>
    </p:spTree>
    <p:extLst>
      <p:ext uri="{BB962C8B-B14F-4D97-AF65-F5344CB8AC3E}">
        <p14:creationId xmlns:p14="http://schemas.microsoft.com/office/powerpoint/2010/main" val="107379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865E1D5-B784-445F-8B0F-11F0956A19A0}" type="slidenum">
              <a:rPr lang="en-US" altLang="en-US" smtClean="0"/>
              <a:pPr/>
              <a:t>‹#›</a:t>
            </a:fld>
            <a:endParaRPr lang="en-US" altLang="en-US"/>
          </a:p>
        </p:txBody>
      </p:sp>
    </p:spTree>
    <p:extLst>
      <p:ext uri="{BB962C8B-B14F-4D97-AF65-F5344CB8AC3E}">
        <p14:creationId xmlns:p14="http://schemas.microsoft.com/office/powerpoint/2010/main" val="401570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8FCBF28-777C-4FEF-A468-1AA1C78DDA2C}" type="slidenum">
              <a:rPr lang="en-US" altLang="en-US" smtClean="0"/>
              <a:pPr/>
              <a:t>‹#›</a:t>
            </a:fld>
            <a:endParaRPr lang="en-US" altLang="en-US"/>
          </a:p>
        </p:txBody>
      </p:sp>
    </p:spTree>
    <p:extLst>
      <p:ext uri="{BB962C8B-B14F-4D97-AF65-F5344CB8AC3E}">
        <p14:creationId xmlns:p14="http://schemas.microsoft.com/office/powerpoint/2010/main" val="3042439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23000">
              <a:schemeClr val="accent2">
                <a:lumMod val="40000"/>
                <a:lumOff val="60000"/>
              </a:schemeClr>
            </a:gs>
            <a:gs pos="68150">
              <a:schemeClr val="accent2">
                <a:lumMod val="75000"/>
              </a:schemeClr>
            </a:gs>
            <a:gs pos="100000">
              <a:schemeClr val="accent2">
                <a:lumMod val="5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1D7C6-0BF2-4308-ACA8-5617C73F2C61}" type="slidenum">
              <a:rPr lang="en-US" altLang="en-US" smtClean="0"/>
              <a:pPr/>
              <a:t>‹#›</a:t>
            </a:fld>
            <a:endParaRPr lang="en-US" altLang="en-US"/>
          </a:p>
        </p:txBody>
      </p:sp>
    </p:spTree>
    <p:extLst>
      <p:ext uri="{BB962C8B-B14F-4D97-AF65-F5344CB8AC3E}">
        <p14:creationId xmlns:p14="http://schemas.microsoft.com/office/powerpoint/2010/main" val="24732772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1103350" y="1229519"/>
            <a:ext cx="10254135" cy="2514600"/>
          </a:xfrm>
        </p:spPr>
        <p:txBody>
          <a:bodyPr>
            <a:normAutofit/>
          </a:bodyPr>
          <a:lstStyle/>
          <a:p>
            <a:r>
              <a:rPr lang="en-US" altLang="en-US" sz="4000" b="1" dirty="0">
                <a:latin typeface="Arial Black" panose="020B0A04020102020204" pitchFamily="34" charset="0"/>
              </a:rPr>
              <a:t/>
            </a:r>
            <a:br>
              <a:rPr lang="en-US" altLang="en-US" sz="4000" b="1" dirty="0">
                <a:latin typeface="Arial Black" panose="020B0A04020102020204" pitchFamily="34" charset="0"/>
              </a:rPr>
            </a:br>
            <a:r>
              <a:rPr lang="en-US" altLang="en-US" sz="6000" b="1" dirty="0">
                <a:solidFill>
                  <a:srgbClr val="C00000"/>
                </a:solidFill>
                <a:effectLst>
                  <a:outerShdw blurRad="38100" dist="38100" dir="2700000" algn="tl">
                    <a:srgbClr val="C0C0C0"/>
                  </a:outerShdw>
                </a:effectLst>
                <a:latin typeface="Arial Black" panose="020B0A04020102020204" pitchFamily="34" charset="0"/>
                <a:cs typeface="Times New Roman" panose="02020603050405020304" pitchFamily="18" charset="0"/>
              </a:rPr>
              <a:t>The Geography of Soils</a:t>
            </a:r>
            <a:r>
              <a:rPr lang="en-US" altLang="en-US" sz="4000" b="1" dirty="0">
                <a:solidFill>
                  <a:srgbClr val="C00000"/>
                </a:solidFill>
                <a:latin typeface="Arial Black" panose="020B0A04020102020204" pitchFamily="34" charset="0"/>
              </a:rPr>
              <a:t> </a:t>
            </a:r>
            <a:r>
              <a:rPr lang="en-US" altLang="en-US" sz="4000" b="1" dirty="0">
                <a:latin typeface="Arial Black" panose="020B0A04020102020204" pitchFamily="34" charset="0"/>
              </a:rPr>
              <a:t/>
            </a:r>
            <a:br>
              <a:rPr lang="en-US" altLang="en-US" sz="4000" b="1" dirty="0">
                <a:latin typeface="Arial Black" panose="020B0A04020102020204" pitchFamily="34" charset="0"/>
              </a:rPr>
            </a:br>
            <a:endParaRPr lang="en-US" altLang="en-US" sz="4000" b="1" dirty="0">
              <a:latin typeface="Arial Black" panose="020B0A04020102020204" pitchFamily="34" charset="0"/>
            </a:endParaRPr>
          </a:p>
        </p:txBody>
      </p:sp>
      <p:sp>
        <p:nvSpPr>
          <p:cNvPr id="33798" name="Rectangle 6"/>
          <p:cNvSpPr>
            <a:spLocks noGrp="1" noChangeArrowheads="1"/>
          </p:cNvSpPr>
          <p:nvPr>
            <p:ph type="subTitle" idx="1"/>
          </p:nvPr>
        </p:nvSpPr>
        <p:spPr/>
        <p:txBody>
          <a:bodyPr/>
          <a:lstStyle/>
          <a:p>
            <a:endParaRPr lang="en-US" altLang="en-US" dirty="0" smtClean="0">
              <a:cs typeface="Times New Roman" panose="02020603050405020304" pitchFamily="18" charset="0"/>
            </a:endParaRPr>
          </a:p>
          <a:p>
            <a:r>
              <a:rPr lang="en-US" altLang="en-US" sz="6600" b="1" dirty="0" smtClean="0">
                <a:cs typeface="Times New Roman" panose="02020603050405020304" pitchFamily="18" charset="0"/>
              </a:rPr>
              <a:t>Physical </a:t>
            </a:r>
            <a:r>
              <a:rPr lang="en-US" altLang="en-US" sz="6600" b="1" dirty="0">
                <a:cs typeface="Times New Roman" panose="02020603050405020304" pitchFamily="18" charset="0"/>
              </a:rPr>
              <a:t>Geography</a:t>
            </a:r>
          </a:p>
          <a:p>
            <a:endParaRPr lang="en-US" altLang="en-US" dirty="0"/>
          </a:p>
        </p:txBody>
      </p:sp>
      <p:sp>
        <p:nvSpPr>
          <p:cNvPr id="33797" name="Rectangle 5"/>
          <p:cNvSpPr>
            <a:spLocks noChangeArrowheads="1"/>
          </p:cNvSpPr>
          <p:nvPr/>
        </p:nvSpPr>
        <p:spPr bwMode="auto">
          <a:xfrm>
            <a:off x="2209800" y="3886200"/>
            <a:ext cx="5715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b="1">
                <a:solidFill>
                  <a:schemeClr val="accent2"/>
                </a:solidFill>
                <a:latin typeface="Times New Roman" panose="02020603050405020304" pitchFamily="18" charset="0"/>
              </a:defRPr>
            </a:lvl1pPr>
            <a:lvl2pPr algn="ctr">
              <a:spcBef>
                <a:spcPct val="20000"/>
              </a:spcBef>
              <a:buSzPct val="80000"/>
              <a:defRPr sz="2800">
                <a:solidFill>
                  <a:schemeClr val="tx1"/>
                </a:solidFill>
                <a:latin typeface="Times New Roman" panose="02020603050405020304" pitchFamily="18" charset="0"/>
              </a:defRPr>
            </a:lvl2pPr>
            <a:lvl3pPr algn="ctr">
              <a:spcBef>
                <a:spcPct val="20000"/>
              </a:spcBef>
              <a:buSzPct val="80000"/>
              <a:defRPr sz="2400">
                <a:solidFill>
                  <a:schemeClr val="tx1"/>
                </a:solidFill>
                <a:latin typeface="Times New Roman" panose="02020603050405020304" pitchFamily="18" charset="0"/>
              </a:defRPr>
            </a:lvl3pPr>
            <a:lvl4pPr algn="ctr">
              <a:spcBef>
                <a:spcPct val="20000"/>
              </a:spcBef>
              <a:buClr>
                <a:srgbClr val="996633"/>
              </a:buClr>
              <a:buSzPct val="80000"/>
              <a:buFont typeface="Wingdings" panose="05000000000000000000" pitchFamily="2" charset="2"/>
              <a:defRPr sz="2000">
                <a:solidFill>
                  <a:schemeClr val="tx1"/>
                </a:solidFill>
                <a:latin typeface="Times New Roman" panose="02020603050405020304" pitchFamily="18" charset="0"/>
              </a:defRPr>
            </a:lvl4pPr>
            <a:lvl5pPr algn="ctr">
              <a:spcBef>
                <a:spcPct val="20000"/>
              </a:spcBef>
              <a:buFont typeface="Wingdings" panose="05000000000000000000" pitchFamily="2" charset="2"/>
              <a:defRPr sz="2000">
                <a:solidFill>
                  <a:schemeClr val="tx1"/>
                </a:solidFill>
                <a:latin typeface="Times New Roman" panose="02020603050405020304" pitchFamily="18" charset="0"/>
              </a:defRPr>
            </a:lvl5pPr>
            <a:lvl6pPr algn="ctr" fontAlgn="base">
              <a:spcBef>
                <a:spcPct val="20000"/>
              </a:spcBef>
              <a:spcAft>
                <a:spcPct val="0"/>
              </a:spcAft>
              <a:buFont typeface="Wingdings" panose="05000000000000000000" pitchFamily="2" charset="2"/>
              <a:defRPr sz="2000">
                <a:solidFill>
                  <a:schemeClr val="tx1"/>
                </a:solidFill>
                <a:latin typeface="Times New Roman" panose="02020603050405020304" pitchFamily="18" charset="0"/>
              </a:defRPr>
            </a:lvl6pPr>
            <a:lvl7pPr algn="ctr" fontAlgn="base">
              <a:spcBef>
                <a:spcPct val="20000"/>
              </a:spcBef>
              <a:spcAft>
                <a:spcPct val="0"/>
              </a:spcAft>
              <a:buFont typeface="Wingdings" panose="05000000000000000000" pitchFamily="2" charset="2"/>
              <a:defRPr sz="2000">
                <a:solidFill>
                  <a:schemeClr val="tx1"/>
                </a:solidFill>
                <a:latin typeface="Times New Roman" panose="02020603050405020304" pitchFamily="18" charset="0"/>
              </a:defRPr>
            </a:lvl7pPr>
            <a:lvl8pPr algn="ctr" fontAlgn="base">
              <a:spcBef>
                <a:spcPct val="20000"/>
              </a:spcBef>
              <a:spcAft>
                <a:spcPct val="0"/>
              </a:spcAft>
              <a:buFont typeface="Wingdings" panose="05000000000000000000" pitchFamily="2" charset="2"/>
              <a:defRPr sz="2000">
                <a:solidFill>
                  <a:schemeClr val="tx1"/>
                </a:solidFill>
                <a:latin typeface="Times New Roman" panose="02020603050405020304" pitchFamily="18" charset="0"/>
              </a:defRPr>
            </a:lvl8pPr>
            <a:lvl9pPr algn="ctr" fontAlgn="base">
              <a:spcBef>
                <a:spcPct val="20000"/>
              </a:spcBef>
              <a:spcAft>
                <a:spcPct val="0"/>
              </a:spcAft>
              <a:buFont typeface="Wingdings" panose="05000000000000000000" pitchFamily="2" charset="2"/>
              <a:defRPr sz="2000">
                <a:solidFill>
                  <a:schemeClr val="tx1"/>
                </a:solidFill>
                <a:latin typeface="Times New Roman" panose="02020603050405020304" pitchFamily="18" charset="0"/>
              </a:defRPr>
            </a:lvl9pPr>
          </a:lstStyle>
          <a:p>
            <a:endParaRPr lang="en-US" altLang="en-US" sz="2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19299" y="318195"/>
            <a:ext cx="11175855" cy="762000"/>
          </a:xfrm>
        </p:spPr>
        <p:txBody>
          <a:bodyPr>
            <a:normAutofit fontScale="90000"/>
          </a:bodyPr>
          <a:lstStyle/>
          <a:p>
            <a:r>
              <a:rPr lang="en-US" altLang="en-US" sz="3200" dirty="0" smtClean="0">
                <a:solidFill>
                  <a:srgbClr val="FF0000"/>
                </a:solidFill>
                <a:effectLst>
                  <a:outerShdw blurRad="38100" dist="38100" dir="2700000" algn="tl">
                    <a:srgbClr val="C0C0C0"/>
                  </a:outerShdw>
                </a:effectLst>
              </a:rPr>
              <a:t>Explain </a:t>
            </a:r>
            <a:r>
              <a:rPr lang="en-US" altLang="en-US" sz="3200" dirty="0">
                <a:solidFill>
                  <a:srgbClr val="FF0000"/>
                </a:solidFill>
                <a:effectLst>
                  <a:outerShdw blurRad="38100" dist="38100" dir="2700000" algn="tl">
                    <a:srgbClr val="C0C0C0"/>
                  </a:outerShdw>
                </a:effectLst>
              </a:rPr>
              <a:t>the difference between the </a:t>
            </a:r>
            <a:r>
              <a:rPr lang="en-US" altLang="en-US" sz="3200" dirty="0" err="1">
                <a:solidFill>
                  <a:srgbClr val="FFC000"/>
                </a:solidFill>
                <a:effectLst>
                  <a:outerShdw blurRad="38100" dist="38100" dir="2700000" algn="tl">
                    <a:srgbClr val="C0C0C0"/>
                  </a:outerShdw>
                </a:effectLst>
              </a:rPr>
              <a:t>eluviated</a:t>
            </a:r>
            <a:r>
              <a:rPr lang="en-US" altLang="en-US" sz="3200" dirty="0">
                <a:solidFill>
                  <a:srgbClr val="FFC000"/>
                </a:solidFill>
                <a:effectLst>
                  <a:outerShdw blurRad="38100" dist="38100" dir="2700000" algn="tl">
                    <a:srgbClr val="C0C0C0"/>
                  </a:outerShdw>
                </a:effectLst>
              </a:rPr>
              <a:t> layer</a:t>
            </a:r>
            <a:r>
              <a:rPr lang="en-US" altLang="en-US" sz="3200" dirty="0">
                <a:solidFill>
                  <a:srgbClr val="FF0000"/>
                </a:solidFill>
                <a:effectLst>
                  <a:outerShdw blurRad="38100" dist="38100" dir="2700000" algn="tl">
                    <a:srgbClr val="C0C0C0"/>
                  </a:outerShdw>
                </a:effectLst>
              </a:rPr>
              <a:t> and the </a:t>
            </a:r>
            <a:r>
              <a:rPr lang="en-US" altLang="en-US" sz="3200" dirty="0" err="1">
                <a:solidFill>
                  <a:srgbClr val="FFC000"/>
                </a:solidFill>
                <a:effectLst>
                  <a:outerShdw blurRad="38100" dist="38100" dir="2700000" algn="tl">
                    <a:srgbClr val="C0C0C0"/>
                  </a:outerShdw>
                </a:effectLst>
              </a:rPr>
              <a:t>illuviated</a:t>
            </a:r>
            <a:r>
              <a:rPr lang="en-US" altLang="en-US" sz="3200" dirty="0">
                <a:solidFill>
                  <a:srgbClr val="FFC000"/>
                </a:solidFill>
                <a:effectLst>
                  <a:outerShdw blurRad="38100" dist="38100" dir="2700000" algn="tl">
                    <a:srgbClr val="C0C0C0"/>
                  </a:outerShdw>
                </a:effectLst>
              </a:rPr>
              <a:t> layer.</a:t>
            </a:r>
            <a:r>
              <a:rPr lang="en-US" altLang="en-US" sz="3200" dirty="0">
                <a:solidFill>
                  <a:srgbClr val="FF0000"/>
                </a:solidFill>
                <a:effectLst>
                  <a:outerShdw blurRad="38100" dist="38100" dir="2700000" algn="tl">
                    <a:srgbClr val="C0C0C0"/>
                  </a:outerShdw>
                </a:effectLst>
              </a:rPr>
              <a:t>  Which horizons constitute the </a:t>
            </a:r>
            <a:r>
              <a:rPr lang="en-US" altLang="en-US" sz="3200" dirty="0" err="1">
                <a:solidFill>
                  <a:srgbClr val="FF0000"/>
                </a:solidFill>
                <a:effectLst>
                  <a:outerShdw blurRad="38100" dist="38100" dir="2700000" algn="tl">
                    <a:srgbClr val="C0C0C0"/>
                  </a:outerShdw>
                </a:effectLst>
              </a:rPr>
              <a:t>solum</a:t>
            </a:r>
            <a:r>
              <a:rPr lang="en-US" altLang="en-US" sz="3200" dirty="0">
                <a:solidFill>
                  <a:srgbClr val="FF0000"/>
                </a:solidFill>
                <a:effectLst>
                  <a:outerShdw blurRad="38100" dist="38100" dir="2700000" algn="tl">
                    <a:srgbClr val="C0C0C0"/>
                  </a:outerShdw>
                </a:effectLst>
              </a:rPr>
              <a:t>?</a:t>
            </a:r>
          </a:p>
        </p:txBody>
      </p:sp>
      <p:sp>
        <p:nvSpPr>
          <p:cNvPr id="64515" name="Rectangle 3"/>
          <p:cNvSpPr>
            <a:spLocks noGrp="1" noChangeArrowheads="1"/>
          </p:cNvSpPr>
          <p:nvPr>
            <p:ph idx="1"/>
          </p:nvPr>
        </p:nvSpPr>
        <p:spPr>
          <a:xfrm>
            <a:off x="220035" y="1343914"/>
            <a:ext cx="7258545" cy="5502871"/>
          </a:xfrm>
        </p:spPr>
        <p:txBody>
          <a:bodyPr/>
          <a:lstStyle/>
          <a:p>
            <a:pPr>
              <a:lnSpc>
                <a:spcPct val="80000"/>
              </a:lnSpc>
              <a:buSzPct val="150000"/>
              <a:buFontTx/>
              <a:buBlip>
                <a:blip r:embed="rId2"/>
              </a:buBlip>
            </a:pPr>
            <a:r>
              <a:rPr lang="en-US" altLang="en-US" sz="2000" dirty="0">
                <a:effectLst>
                  <a:outerShdw blurRad="38100" dist="38100" dir="2700000" algn="tl">
                    <a:srgbClr val="C0C0C0"/>
                  </a:outerShdw>
                </a:effectLst>
              </a:rPr>
              <a:t>T</a:t>
            </a:r>
            <a:r>
              <a:rPr lang="en-US" altLang="en-US" sz="2000" dirty="0"/>
              <a:t>he lower portion of the A horizon grades into the E horizon, which is a bit more pale and is made up of coarse sand, silt, and resistant minerals. Clays and oxides of aluminum and iron are leached (removed) from the E horizon and migrate to lower horizons with water as it percolates through the soil. This process of rinsing through upper horizons and removing finer particles and minerals is termed </a:t>
            </a:r>
            <a:r>
              <a:rPr lang="en-US" altLang="en-US" sz="2000" b="1" u="sng" dirty="0">
                <a:solidFill>
                  <a:schemeClr val="hlink"/>
                </a:solidFill>
                <a:effectLst>
                  <a:outerShdw blurRad="38100" dist="38100" dir="2700000" algn="tl">
                    <a:srgbClr val="C0C0C0"/>
                  </a:outerShdw>
                </a:effectLst>
              </a:rPr>
              <a:t>eluviation</a:t>
            </a:r>
            <a:r>
              <a:rPr lang="en-US" altLang="en-US" sz="2000" dirty="0"/>
              <a:t>; thus the designation E for this horizon. </a:t>
            </a:r>
            <a:r>
              <a:rPr lang="en-US" altLang="en-US" sz="2000" b="1" dirty="0">
                <a:solidFill>
                  <a:srgbClr val="FFFF00"/>
                </a:solidFill>
              </a:rPr>
              <a:t>The greater the precipitation in an area, the higher the rate of eluviation that occurs in the E horizon. </a:t>
            </a:r>
            <a:r>
              <a:rPr lang="en-US" altLang="en-US" sz="2000" b="1" dirty="0" smtClean="0">
                <a:solidFill>
                  <a:srgbClr val="FFFF00"/>
                </a:solidFill>
              </a:rPr>
              <a:t> </a:t>
            </a:r>
            <a:endParaRPr lang="en-US" altLang="en-US" sz="2000" b="1" dirty="0">
              <a:solidFill>
                <a:srgbClr val="FFFF00"/>
              </a:solidFill>
            </a:endParaRPr>
          </a:p>
          <a:p>
            <a:pPr>
              <a:lnSpc>
                <a:spcPct val="80000"/>
              </a:lnSpc>
              <a:buSzPct val="150000"/>
              <a:buFontTx/>
              <a:buBlip>
                <a:blip r:embed="rId2"/>
              </a:buBlip>
            </a:pPr>
            <a:r>
              <a:rPr lang="en-US" altLang="en-US" sz="2000" dirty="0">
                <a:effectLst>
                  <a:outerShdw blurRad="38100" dist="38100" dir="2700000" algn="tl">
                    <a:srgbClr val="C0C0C0"/>
                  </a:outerShdw>
                </a:effectLst>
              </a:rPr>
              <a:t>M</a:t>
            </a:r>
            <a:r>
              <a:rPr lang="en-US" altLang="en-US" sz="2000" dirty="0"/>
              <a:t>aterials are translocated to lower horizons by internal washing in the soil. In contrast to A horizons, B horizons demonstrate an accumulation of clays, aluminum, iron, and possibly humus.  These horizons are dominated by </a:t>
            </a:r>
            <a:r>
              <a:rPr lang="en-US" altLang="en-US" sz="2000" b="1" u="sng" dirty="0" smtClean="0">
                <a:solidFill>
                  <a:schemeClr val="hlink"/>
                </a:solidFill>
                <a:effectLst>
                  <a:outerShdw blurRad="38100" dist="38100" dir="2700000" algn="tl">
                    <a:srgbClr val="C0C0C0"/>
                  </a:outerShdw>
                </a:effectLst>
              </a:rPr>
              <a:t>illuviation</a:t>
            </a:r>
            <a:r>
              <a:rPr lang="en-US" altLang="en-US" sz="2000" dirty="0" smtClean="0">
                <a:solidFill>
                  <a:srgbClr val="FFFF00"/>
                </a:solidFill>
              </a:rPr>
              <a:t>— </a:t>
            </a:r>
            <a:r>
              <a:rPr lang="en-US" altLang="en-US" sz="2000" b="1" dirty="0" smtClean="0">
                <a:solidFill>
                  <a:srgbClr val="FFFF00"/>
                </a:solidFill>
                <a:effectLst>
                  <a:outerShdw blurRad="38100" dist="38100" dir="2700000" algn="tl">
                    <a:srgbClr val="000000">
                      <a:alpha val="43137"/>
                    </a:srgbClr>
                  </a:outerShdw>
                </a:effectLst>
              </a:rPr>
              <a:t>a depositional </a:t>
            </a:r>
            <a:r>
              <a:rPr lang="en-US" altLang="en-US" sz="2000" b="1" dirty="0">
                <a:solidFill>
                  <a:srgbClr val="FFFF00"/>
                </a:solidFill>
                <a:effectLst>
                  <a:outerShdw blurRad="38100" dist="38100" dir="2700000" algn="tl">
                    <a:srgbClr val="000000">
                      <a:alpha val="43137"/>
                    </a:srgbClr>
                  </a:outerShdw>
                </a:effectLst>
              </a:rPr>
              <a:t>process</a:t>
            </a:r>
            <a:r>
              <a:rPr lang="en-US" altLang="en-US" sz="2000" dirty="0">
                <a:solidFill>
                  <a:srgbClr val="FFFF00"/>
                </a:solidFill>
                <a:effectLst>
                  <a:outerShdw blurRad="38100" dist="38100" dir="2700000" algn="tl">
                    <a:srgbClr val="000000">
                      <a:alpha val="43137"/>
                    </a:srgbClr>
                  </a:outerShdw>
                </a:effectLst>
              </a:rPr>
              <a:t>.</a:t>
            </a:r>
            <a:r>
              <a:rPr lang="en-US" altLang="en-US" sz="2000" dirty="0"/>
              <a:t>  The C horizon is weathered bedrock or weathered parent material, excluding the bedrock itself.  This zone is identified as regolith.</a:t>
            </a:r>
          </a:p>
          <a:p>
            <a:pPr>
              <a:lnSpc>
                <a:spcPct val="80000"/>
              </a:lnSpc>
              <a:buSzPct val="150000"/>
              <a:buFontTx/>
              <a:buBlip>
                <a:blip r:embed="rId2"/>
              </a:buBlip>
            </a:pPr>
            <a:r>
              <a:rPr lang="en-US" altLang="en-US" sz="2000" dirty="0">
                <a:effectLst>
                  <a:outerShdw blurRad="38100" dist="38100" dir="2700000" algn="tl">
                    <a:srgbClr val="C0C0C0"/>
                  </a:outerShdw>
                </a:effectLst>
              </a:rPr>
              <a:t>The</a:t>
            </a:r>
            <a:r>
              <a:rPr lang="en-US" altLang="en-US" sz="2000" dirty="0"/>
              <a:t> combination of A horizon with its eluviation removals and the B horizon with its illuviation accumulations is designated the </a:t>
            </a:r>
            <a:r>
              <a:rPr lang="en-US" altLang="en-US" sz="2000" b="1" u="sng" dirty="0" err="1">
                <a:solidFill>
                  <a:schemeClr val="hlink"/>
                </a:solidFill>
                <a:effectLst>
                  <a:outerShdw blurRad="38100" dist="38100" dir="2700000" algn="tl">
                    <a:srgbClr val="C0C0C0"/>
                  </a:outerShdw>
                </a:effectLst>
              </a:rPr>
              <a:t>solum</a:t>
            </a:r>
            <a:r>
              <a:rPr lang="en-US" altLang="en-US" sz="2000" dirty="0"/>
              <a:t>, considered the true soil of the </a:t>
            </a:r>
            <a:r>
              <a:rPr lang="en-US" altLang="en-US" sz="2000" dirty="0" err="1"/>
              <a:t>pedon</a:t>
            </a:r>
            <a:r>
              <a:rPr lang="en-US" altLang="en-US" sz="2000" dirty="0"/>
              <a:t>. </a:t>
            </a:r>
            <a:r>
              <a:rPr lang="en-US" altLang="en-US" sz="2000" dirty="0" smtClean="0"/>
              <a:t> </a:t>
            </a:r>
            <a:r>
              <a:rPr lang="en-US" altLang="en-US" sz="2000" b="1" dirty="0" smtClean="0">
                <a:solidFill>
                  <a:srgbClr val="FF0000"/>
                </a:solidFill>
              </a:rPr>
              <a:t>We used to call it topsoil.</a:t>
            </a:r>
            <a:endParaRPr lang="en-US" altLang="en-US" sz="2000" b="1" dirty="0">
              <a:solidFill>
                <a:srgbClr val="FF0000"/>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8580" y="1068208"/>
            <a:ext cx="4713420" cy="577015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04820" y="-142665"/>
            <a:ext cx="12087180" cy="1267365"/>
          </a:xfrm>
        </p:spPr>
        <p:txBody>
          <a:bodyPr>
            <a:normAutofit/>
          </a:bodyPr>
          <a:lstStyle/>
          <a:p>
            <a:r>
              <a:rPr lang="en-US" altLang="en-US" sz="3200" dirty="0" smtClean="0">
                <a:solidFill>
                  <a:srgbClr val="FFFF00"/>
                </a:solidFill>
                <a:effectLst>
                  <a:outerShdw blurRad="38100" dist="38100" dir="2700000" algn="tl">
                    <a:srgbClr val="C0C0C0"/>
                  </a:outerShdw>
                </a:effectLst>
              </a:rPr>
              <a:t>Define </a:t>
            </a:r>
            <a:r>
              <a:rPr lang="en-US" altLang="en-US" sz="3200" dirty="0">
                <a:solidFill>
                  <a:srgbClr val="FFFF00"/>
                </a:solidFill>
                <a:effectLst>
                  <a:outerShdw blurRad="38100" dist="38100" dir="2700000" algn="tl">
                    <a:srgbClr val="C0C0C0"/>
                  </a:outerShdw>
                </a:effectLst>
              </a:rPr>
              <a:t>a soil separate. What are the various sizes of particles in soil? What is loam? Why is loam regarded so highly by agriculturalists?</a:t>
            </a:r>
          </a:p>
        </p:txBody>
      </p:sp>
      <p:sp>
        <p:nvSpPr>
          <p:cNvPr id="65539" name="Rectangle 3"/>
          <p:cNvSpPr>
            <a:spLocks noGrp="1" noChangeArrowheads="1"/>
          </p:cNvSpPr>
          <p:nvPr>
            <p:ph idx="1"/>
          </p:nvPr>
        </p:nvSpPr>
        <p:spPr>
          <a:xfrm>
            <a:off x="181630" y="1119562"/>
            <a:ext cx="7412165" cy="5738438"/>
          </a:xfrm>
        </p:spPr>
        <p:txBody>
          <a:bodyPr/>
          <a:lstStyle/>
          <a:p>
            <a:pPr>
              <a:lnSpc>
                <a:spcPct val="90000"/>
              </a:lnSpc>
            </a:pPr>
            <a:r>
              <a:rPr lang="en-US" altLang="en-US" sz="2800" dirty="0"/>
              <a:t>Individual mineral particles are called </a:t>
            </a:r>
            <a:r>
              <a:rPr lang="en-US" altLang="en-US" sz="2800" u="sng" dirty="0">
                <a:solidFill>
                  <a:srgbClr val="FF3300"/>
                </a:solidFill>
                <a:effectLst>
                  <a:outerShdw blurRad="38100" dist="38100" dir="2700000" algn="tl">
                    <a:srgbClr val="C0C0C0"/>
                  </a:outerShdw>
                </a:effectLst>
              </a:rPr>
              <a:t>soil separates</a:t>
            </a:r>
            <a:r>
              <a:rPr lang="en-US" altLang="en-US" sz="2800" dirty="0"/>
              <a:t>; those smaller than 2 mm in diameter (0.08 in.), such as very coarse sand, are considered </a:t>
            </a:r>
            <a:r>
              <a:rPr lang="en-US" altLang="en-US" sz="2800" u="sng" dirty="0"/>
              <a:t>part of the soil</a:t>
            </a:r>
            <a:r>
              <a:rPr lang="en-US" altLang="en-US" sz="2800" dirty="0"/>
              <a:t>, whereas larger particles are identified as </a:t>
            </a:r>
            <a:r>
              <a:rPr lang="en-US" altLang="en-US" sz="2800" u="sng" dirty="0"/>
              <a:t>pebbles, gravels, or cobbles</a:t>
            </a:r>
            <a:r>
              <a:rPr lang="en-US" altLang="en-US" sz="2800" dirty="0"/>
              <a:t>.  </a:t>
            </a:r>
            <a:r>
              <a:rPr lang="en-US" altLang="en-US" sz="2800" dirty="0" smtClean="0"/>
              <a:t>The illustration shows </a:t>
            </a:r>
            <a:r>
              <a:rPr lang="en-US" altLang="en-US" sz="2800" dirty="0"/>
              <a:t>a diagram of soil textures with sand, silt, and clay concentrations.  </a:t>
            </a:r>
            <a:endParaRPr lang="en-US" altLang="en-US" sz="2800" dirty="0" smtClean="0"/>
          </a:p>
          <a:p>
            <a:pPr>
              <a:lnSpc>
                <a:spcPct val="90000"/>
              </a:lnSpc>
            </a:pPr>
            <a:r>
              <a:rPr lang="en-US" altLang="en-US" sz="2800" dirty="0" smtClean="0"/>
              <a:t>For good farming, the </a:t>
            </a:r>
            <a:r>
              <a:rPr lang="en-US" altLang="en-US" sz="2800" u="sng" dirty="0" smtClean="0">
                <a:solidFill>
                  <a:srgbClr val="FF3300"/>
                </a:solidFill>
                <a:effectLst>
                  <a:outerShdw blurRad="38100" dist="38100" dir="2700000" algn="tl">
                    <a:srgbClr val="C0C0C0"/>
                  </a:outerShdw>
                </a:effectLst>
              </a:rPr>
              <a:t>common </a:t>
            </a:r>
            <a:r>
              <a:rPr lang="en-US" altLang="en-US" sz="2800" u="sng" dirty="0">
                <a:solidFill>
                  <a:srgbClr val="FF3300"/>
                </a:solidFill>
                <a:effectLst>
                  <a:outerShdw blurRad="38100" dist="38100" dir="2700000" algn="tl">
                    <a:srgbClr val="C0C0C0"/>
                  </a:outerShdw>
                </a:effectLst>
              </a:rPr>
              <a:t>designation loam</a:t>
            </a:r>
            <a:r>
              <a:rPr lang="en-US" altLang="en-US" sz="2800" dirty="0">
                <a:solidFill>
                  <a:srgbClr val="FF3300"/>
                </a:solidFill>
              </a:rPr>
              <a:t> </a:t>
            </a:r>
            <a:r>
              <a:rPr lang="en-US" altLang="en-US" sz="2800" dirty="0"/>
              <a:t>(mixture), which is a mix </a:t>
            </a:r>
            <a:r>
              <a:rPr lang="en-US" altLang="en-US" sz="2800" dirty="0" smtClean="0"/>
              <a:t>of </a:t>
            </a:r>
            <a:r>
              <a:rPr lang="en-US" altLang="en-US" sz="2800" dirty="0"/>
              <a:t>sand, silt, and clay in almost equal shares (ideal agricultural soil). A sandy loam with clay content below 30% is also excellent for farming because of its water-holding characteristics and ease of cultivation. </a:t>
            </a:r>
          </a:p>
        </p:txBody>
      </p:sp>
      <p:pic>
        <p:nvPicPr>
          <p:cNvPr id="2" name="Picture 1"/>
          <p:cNvPicPr>
            <a:picLocks noChangeAspect="1"/>
          </p:cNvPicPr>
          <p:nvPr/>
        </p:nvPicPr>
        <p:blipFill>
          <a:blip r:embed="rId2"/>
          <a:stretch>
            <a:fillRect/>
          </a:stretch>
        </p:blipFill>
        <p:spPr>
          <a:xfrm>
            <a:off x="7617488" y="1073802"/>
            <a:ext cx="4574512" cy="3033995"/>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5579" y="4121077"/>
            <a:ext cx="3504099" cy="270661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3225" y="87765"/>
            <a:ext cx="11905550" cy="1113745"/>
          </a:xfrm>
        </p:spPr>
        <p:txBody>
          <a:bodyPr>
            <a:noAutofit/>
          </a:bodyPr>
          <a:lstStyle/>
          <a:p>
            <a:pPr algn="ctr"/>
            <a:r>
              <a:rPr lang="en-US" altLang="en-US" sz="7200" dirty="0" smtClean="0">
                <a:solidFill>
                  <a:schemeClr val="accent6">
                    <a:lumMod val="50000"/>
                  </a:schemeClr>
                </a:solidFill>
                <a:effectLst>
                  <a:outerShdw blurRad="38100" dist="38100" dir="2700000" algn="tl">
                    <a:srgbClr val="C0C0C0"/>
                  </a:outerShdw>
                </a:effectLst>
              </a:rPr>
              <a:t>Everything is Connected</a:t>
            </a:r>
            <a:endParaRPr lang="en-US" altLang="en-US" sz="7200" dirty="0">
              <a:solidFill>
                <a:schemeClr val="accent6">
                  <a:lumMod val="50000"/>
                </a:schemeClr>
              </a:solidFill>
              <a:effectLst>
                <a:outerShdw blurRad="38100" dist="38100" dir="2700000" algn="tl">
                  <a:srgbClr val="C0C0C0"/>
                </a:outerShdw>
              </a:effectLst>
            </a:endParaRPr>
          </a:p>
        </p:txBody>
      </p:sp>
      <p:sp>
        <p:nvSpPr>
          <p:cNvPr id="67587" name="Rectangle 3"/>
          <p:cNvSpPr>
            <a:spLocks noGrp="1" noChangeArrowheads="1"/>
          </p:cNvSpPr>
          <p:nvPr>
            <p:ph idx="1"/>
          </p:nvPr>
        </p:nvSpPr>
        <p:spPr>
          <a:xfrm>
            <a:off x="450465" y="1316726"/>
            <a:ext cx="11521500" cy="5541276"/>
          </a:xfrm>
        </p:spPr>
        <p:txBody>
          <a:bodyPr>
            <a:normAutofit/>
          </a:bodyPr>
          <a:lstStyle/>
          <a:p>
            <a:pPr>
              <a:lnSpc>
                <a:spcPct val="80000"/>
              </a:lnSpc>
              <a:buSzPct val="150000"/>
              <a:buFontTx/>
              <a:buBlip>
                <a:blip r:embed="rId2"/>
              </a:buBlip>
            </a:pPr>
            <a:r>
              <a:rPr lang="en-US" altLang="en-US" dirty="0">
                <a:effectLst>
                  <a:outerShdw blurRad="38100" dist="38100" dir="2700000" algn="tl">
                    <a:srgbClr val="C0C0C0"/>
                  </a:outerShdw>
                </a:effectLst>
              </a:rPr>
              <a:t>W</a:t>
            </a:r>
            <a:r>
              <a:rPr lang="en-US" altLang="en-US" dirty="0"/>
              <a:t>orldwide, soil types show a close correlation to climate types. The moisture, evaporation, and temperature regimes associated with varying climates determine the chemical reactions, organic activity, and eluviation rates of soils. Not only is the present climate important, but many soils also exhibit the imprint of past climates, sometimes over thousands of years.</a:t>
            </a:r>
          </a:p>
          <a:p>
            <a:pPr>
              <a:lnSpc>
                <a:spcPct val="80000"/>
              </a:lnSpc>
              <a:buSzPct val="150000"/>
              <a:buFontTx/>
              <a:buBlip>
                <a:blip r:embed="rId2"/>
              </a:buBlip>
            </a:pPr>
            <a:r>
              <a:rPr lang="en-US" altLang="en-US" dirty="0">
                <a:effectLst>
                  <a:outerShdw blurRad="38100" dist="38100" dir="2700000" algn="tl">
                    <a:srgbClr val="C0C0C0"/>
                  </a:outerShdw>
                </a:effectLst>
              </a:rPr>
              <a:t>T</a:t>
            </a:r>
            <a:r>
              <a:rPr lang="en-US" altLang="en-US" dirty="0"/>
              <a:t>he organic content of soil is determined in part by the vegetation growing in that soil, as well as by animal and bacterial activity.  The chemical makeup of vegetation contributes to acidity or alkalinity in the soil solution.  For example, broadleaf trees tend to increase alkalinity, whereas </a:t>
            </a:r>
            <a:r>
              <a:rPr lang="en-US" altLang="en-US" dirty="0" err="1"/>
              <a:t>needleleaf</a:t>
            </a:r>
            <a:r>
              <a:rPr lang="en-US" altLang="en-US" dirty="0"/>
              <a:t> trees tend to produce higher acidity.</a:t>
            </a:r>
          </a:p>
          <a:p>
            <a:pPr>
              <a:lnSpc>
                <a:spcPct val="80000"/>
              </a:lnSpc>
              <a:buSzPct val="150000"/>
              <a:buFontTx/>
              <a:buBlip>
                <a:blip r:embed="rId2"/>
              </a:buBlip>
            </a:pPr>
            <a:r>
              <a:rPr lang="en-US" altLang="en-US" dirty="0">
                <a:effectLst>
                  <a:outerShdw blurRad="38100" dist="38100" dir="2700000" algn="tl">
                    <a:srgbClr val="C0C0C0"/>
                  </a:outerShdw>
                </a:effectLst>
              </a:rPr>
              <a:t>L</a:t>
            </a:r>
            <a:r>
              <a:rPr lang="en-US" altLang="en-US" dirty="0"/>
              <a:t>andforms also affect soil formation, mainly through slope and orientation.  Slopes that are too steep do not have full soil development, but slopes that are slight may inhibit soil drainage.  As for orientation, in the Northern Hemisphere, a southern slope exposure is warmest (slope faces the southern Sun), which affects water balance relationships.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4384"/>
            <a:ext cx="12192000" cy="937059"/>
          </a:xfrm>
        </p:spPr>
        <p:txBody>
          <a:bodyPr>
            <a:normAutofit/>
          </a:bodyPr>
          <a:lstStyle/>
          <a:p>
            <a:r>
              <a:rPr lang="en-US" altLang="en-US" sz="4000" dirty="0" smtClean="0">
                <a:solidFill>
                  <a:srgbClr val="FFC000"/>
                </a:solidFill>
                <a:effectLst>
                  <a:outerShdw blurRad="38100" dist="38100" dir="2700000" algn="tl">
                    <a:srgbClr val="C0C0C0"/>
                  </a:outerShdw>
                </a:effectLst>
              </a:rPr>
              <a:t>What </a:t>
            </a:r>
            <a:r>
              <a:rPr lang="en-US" altLang="en-US" sz="4000" dirty="0">
                <a:solidFill>
                  <a:srgbClr val="FFC000"/>
                </a:solidFill>
                <a:effectLst>
                  <a:outerShdw blurRad="38100" dist="38100" dir="2700000" algn="tl">
                    <a:srgbClr val="C0C0C0"/>
                  </a:outerShdw>
                </a:effectLst>
              </a:rPr>
              <a:t>cost estimates have been placed on soil erosion?</a:t>
            </a:r>
          </a:p>
        </p:txBody>
      </p:sp>
      <p:sp>
        <p:nvSpPr>
          <p:cNvPr id="68611" name="Rectangle 3"/>
          <p:cNvSpPr>
            <a:spLocks noGrp="1" noChangeArrowheads="1"/>
          </p:cNvSpPr>
          <p:nvPr>
            <p:ph idx="1"/>
          </p:nvPr>
        </p:nvSpPr>
        <p:spPr>
          <a:xfrm>
            <a:off x="450465" y="932676"/>
            <a:ext cx="11175855" cy="5925326"/>
          </a:xfrm>
        </p:spPr>
        <p:txBody>
          <a:bodyPr>
            <a:normAutofit/>
          </a:bodyPr>
          <a:lstStyle/>
          <a:p>
            <a:pPr>
              <a:lnSpc>
                <a:spcPct val="80000"/>
              </a:lnSpc>
            </a:pPr>
            <a:r>
              <a:rPr lang="en-US" altLang="en-US" dirty="0"/>
              <a:t>Much effort and many dollars are expended to create fertile soil conditions, yet we live in an era when the future of Earth's most fertile soils is threatened.  Soil erosion is created when soil holding vegetation is removed and the land is plowed regardless of topography (soil erodes by water).  Soil erosion is increasing worldwide.  </a:t>
            </a:r>
            <a:r>
              <a:rPr lang="en-US" altLang="en-US" b="1" dirty="0">
                <a:solidFill>
                  <a:srgbClr val="FFFF00"/>
                </a:solidFill>
                <a:effectLst>
                  <a:outerShdw blurRad="38100" dist="38100" dir="2700000" algn="tl">
                    <a:srgbClr val="000000">
                      <a:alpha val="43137"/>
                    </a:srgbClr>
                  </a:outerShdw>
                </a:effectLst>
              </a:rPr>
              <a:t>Some 35% of farmland is losing soil faster than it can form</a:t>
            </a:r>
            <a:r>
              <a:rPr lang="en-US" altLang="en-US" dirty="0"/>
              <a:t>–a loss exceeding 22.75 billion metric tons per year.  Increases in production resulting from artificial fertilizers and new crop designs partially mask this effect, but such compensations for soil loss are nearing an end.  Soil depletion and loss are at record levels from Iowa to China, Peru to Ethiopia, and the Middle East to the Americas.  The impact on society could be significant.  </a:t>
            </a:r>
            <a:r>
              <a:rPr lang="en-US" altLang="en-US" b="1" dirty="0">
                <a:solidFill>
                  <a:srgbClr val="FF0000"/>
                </a:solidFill>
                <a:effectLst>
                  <a:outerShdw blurRad="38100" dist="38100" dir="2700000" algn="tl">
                    <a:srgbClr val="000000">
                      <a:alpha val="43137"/>
                    </a:srgbClr>
                  </a:outerShdw>
                </a:effectLst>
              </a:rPr>
              <a:t>One 1995 study tabulated the market value of lost nutrients and other variables at over $25 billion a year in the United States and hundreds of billion dollars worldwide.  </a:t>
            </a:r>
            <a:r>
              <a:rPr lang="en-US" altLang="en-US" dirty="0"/>
              <a:t>The cost to bring soil erosion under control in the United States is estimated at approximately $8.5 billion, or about 30 cents on every dollar of damage and loss.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descr="FG18_08a"/>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a:xfrm>
            <a:off x="373655" y="0"/>
            <a:ext cx="11416391"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0" name="Rectangle 6"/>
          <p:cNvSpPr>
            <a:spLocks noGrp="1" noChangeArrowheads="1"/>
          </p:cNvSpPr>
          <p:nvPr>
            <p:ph type="title"/>
          </p:nvPr>
        </p:nvSpPr>
        <p:spPr>
          <a:xfrm>
            <a:off x="838200" y="365125"/>
            <a:ext cx="10515600" cy="759575"/>
          </a:xfrm>
        </p:spPr>
        <p:txBody>
          <a:bodyPr/>
          <a:lstStyle/>
          <a:p>
            <a:pPr algn="ctr"/>
            <a:r>
              <a:rPr lang="en-US" altLang="en-US" dirty="0"/>
              <a:t>Soil Degradation</a:t>
            </a:r>
          </a:p>
        </p:txBody>
      </p:sp>
      <p:sp>
        <p:nvSpPr>
          <p:cNvPr id="2" name="TextBox 1"/>
          <p:cNvSpPr txBox="1"/>
          <p:nvPr/>
        </p:nvSpPr>
        <p:spPr>
          <a:xfrm>
            <a:off x="412060" y="87765"/>
            <a:ext cx="11598310" cy="400110"/>
          </a:xfrm>
          <a:prstGeom prst="rect">
            <a:avLst/>
          </a:prstGeom>
          <a:noFill/>
        </p:spPr>
        <p:txBody>
          <a:bodyPr wrap="square" rtlCol="0">
            <a:spAutoFit/>
          </a:bodyPr>
          <a:lstStyle/>
          <a:p>
            <a:pPr algn="ctr"/>
            <a:r>
              <a:rPr lang="en-US" sz="2000" b="1" u="sng" dirty="0" smtClean="0">
                <a:solidFill>
                  <a:srgbClr val="FF0000"/>
                </a:solidFill>
              </a:rPr>
              <a:t>Very important degraded soil produces less food for a world with a growing population.</a:t>
            </a:r>
            <a:endParaRPr lang="en-US" sz="2000" b="1" u="sng"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872920" y="-9160"/>
            <a:ext cx="10515600" cy="788215"/>
          </a:xfrm>
        </p:spPr>
        <p:txBody>
          <a:bodyPr>
            <a:normAutofit fontScale="90000"/>
          </a:bodyPr>
          <a:lstStyle/>
          <a:p>
            <a:pPr algn="ctr"/>
            <a:r>
              <a:rPr lang="en-US" altLang="en-US" sz="6600" b="1" dirty="0">
                <a:effectLst>
                  <a:outerShdw blurRad="38100" dist="38100" dir="2700000" algn="tl">
                    <a:srgbClr val="C0C0C0"/>
                  </a:outerShdw>
                </a:effectLst>
              </a:rPr>
              <a:t>Dust Bowl</a:t>
            </a:r>
          </a:p>
        </p:txBody>
      </p:sp>
      <p:sp>
        <p:nvSpPr>
          <p:cNvPr id="117763" name="Rectangle 3"/>
          <p:cNvSpPr>
            <a:spLocks noGrp="1" noChangeArrowheads="1"/>
          </p:cNvSpPr>
          <p:nvPr>
            <p:ph idx="1"/>
          </p:nvPr>
        </p:nvSpPr>
        <p:spPr>
          <a:xfrm>
            <a:off x="104819" y="932675"/>
            <a:ext cx="11943955" cy="4647005"/>
          </a:xfrm>
        </p:spPr>
        <p:txBody>
          <a:bodyPr>
            <a:normAutofit lnSpcReduction="10000"/>
          </a:bodyPr>
          <a:lstStyle/>
          <a:p>
            <a:pPr>
              <a:lnSpc>
                <a:spcPct val="80000"/>
              </a:lnSpc>
              <a:buFontTx/>
              <a:buBlip>
                <a:blip r:embed="rId2"/>
              </a:buBlip>
            </a:pPr>
            <a:r>
              <a:rPr lang="en-US" altLang="en-US" dirty="0"/>
              <a:t>The Dust Bowl of the 1930s lasted about a decade. Its primary area of impact was on the southern Plains (the prairie states of Kansas, Texas, Oklahoma, and New Mexico).  The drought, windblown dust and agricultural devastation helped to lengthen the Great Depression whose effects were felt worldwide. </a:t>
            </a:r>
          </a:p>
          <a:p>
            <a:pPr>
              <a:lnSpc>
                <a:spcPct val="80000"/>
              </a:lnSpc>
              <a:buFontTx/>
              <a:buBlip>
                <a:blip r:embed="rId2"/>
              </a:buBlip>
            </a:pPr>
            <a:r>
              <a:rPr lang="en-US" altLang="en-US" dirty="0"/>
              <a:t>Poor agricultural practices and years of sustained drought caused the Dust </a:t>
            </a:r>
            <a:r>
              <a:rPr lang="en-US" altLang="en-US" dirty="0">
                <a:effectLst>
                  <a:outerShdw blurRad="38100" dist="38100" dir="2700000" algn="tl">
                    <a:srgbClr val="C0C0C0"/>
                  </a:outerShdw>
                </a:effectLst>
              </a:rPr>
              <a:t>Bowl. Plains grasslands had been deeply plowed and planted to wheat. During the years when there was adequate rainfall, the land produced bountiful crops. But as the droughts of the early 1930s deepened, the farmers kept plowing and planting and nothing would grow. </a:t>
            </a:r>
            <a:r>
              <a:rPr lang="en-US" altLang="en-US" b="1" dirty="0">
                <a:solidFill>
                  <a:srgbClr val="FF0000"/>
                </a:solidFill>
                <a:effectLst>
                  <a:outerShdw blurRad="38100" dist="38100" dir="2700000" algn="tl">
                    <a:srgbClr val="000000">
                      <a:alpha val="43137"/>
                    </a:srgbClr>
                  </a:outerShdw>
                </a:effectLst>
              </a:rPr>
              <a:t>The ground cover that held the soil in place was gone</a:t>
            </a:r>
            <a:r>
              <a:rPr lang="en-US" altLang="en-US" b="1" dirty="0">
                <a:solidFill>
                  <a:srgbClr val="FF0000"/>
                </a:solidFill>
                <a:effectLst>
                  <a:outerShdw blurRad="38100" dist="38100" dir="2700000" algn="tl">
                    <a:srgbClr val="C0C0C0"/>
                  </a:outerShdw>
                </a:effectLst>
              </a:rPr>
              <a:t>.</a:t>
            </a:r>
            <a:r>
              <a:rPr lang="en-US" altLang="en-US" dirty="0">
                <a:solidFill>
                  <a:srgbClr val="FF0000"/>
                </a:solidFill>
                <a:effectLst>
                  <a:outerShdw blurRad="38100" dist="38100" dir="2700000" algn="tl">
                    <a:srgbClr val="C0C0C0"/>
                  </a:outerShdw>
                </a:effectLst>
              </a:rPr>
              <a:t> </a:t>
            </a:r>
            <a:r>
              <a:rPr lang="en-US" altLang="en-US" dirty="0">
                <a:effectLst>
                  <a:outerShdw blurRad="38100" dist="38100" dir="2700000" algn="tl">
                    <a:srgbClr val="C0C0C0"/>
                  </a:outerShdw>
                </a:effectLst>
              </a:rPr>
              <a:t>The Plains winds whipped across the fields raising billowing clouds of dust to the </a:t>
            </a:r>
            <a:r>
              <a:rPr lang="en-US" altLang="en-US" dirty="0" err="1">
                <a:effectLst>
                  <a:outerShdw blurRad="38100" dist="38100" dir="2700000" algn="tl">
                    <a:srgbClr val="C0C0C0"/>
                  </a:outerShdw>
                </a:effectLst>
              </a:rPr>
              <a:t>skys</a:t>
            </a:r>
            <a:r>
              <a:rPr lang="en-US" altLang="en-US" dirty="0">
                <a:effectLst>
                  <a:outerShdw blurRad="38100" dist="38100" dir="2700000" algn="tl">
                    <a:srgbClr val="C0C0C0"/>
                  </a:outerShdw>
                </a:effectLst>
              </a:rPr>
              <a:t>. The </a:t>
            </a:r>
            <a:r>
              <a:rPr lang="en-US" altLang="en-US" dirty="0" err="1">
                <a:effectLst>
                  <a:outerShdw blurRad="38100" dist="38100" dir="2700000" algn="tl">
                    <a:srgbClr val="C0C0C0"/>
                  </a:outerShdw>
                </a:effectLst>
              </a:rPr>
              <a:t>skys</a:t>
            </a:r>
            <a:r>
              <a:rPr lang="en-US" altLang="en-US" dirty="0">
                <a:effectLst>
                  <a:outerShdw blurRad="38100" dist="38100" dir="2700000" algn="tl">
                    <a:srgbClr val="C0C0C0"/>
                  </a:outerShdw>
                </a:effectLst>
              </a:rPr>
              <a:t> could darken for days, and even the most well sealed homes could have a thick layer of dust on furniture. In some places the dust would drift like snow, covering farmsteads.</a:t>
            </a:r>
          </a:p>
        </p:txBody>
      </p:sp>
      <p:sp>
        <p:nvSpPr>
          <p:cNvPr id="2" name="TextBox 1"/>
          <p:cNvSpPr txBox="1"/>
          <p:nvPr/>
        </p:nvSpPr>
        <p:spPr>
          <a:xfrm>
            <a:off x="488870" y="5195630"/>
            <a:ext cx="11559904" cy="954107"/>
          </a:xfrm>
          <a:prstGeom prst="rect">
            <a:avLst/>
          </a:prstGeom>
          <a:noFill/>
          <a:ln w="34925">
            <a:solidFill>
              <a:srgbClr val="FF0000"/>
            </a:solidFill>
          </a:ln>
        </p:spPr>
        <p:txBody>
          <a:bodyPr wrap="square" rtlCol="0">
            <a:spAutoFit/>
          </a:bodyPr>
          <a:lstStyle/>
          <a:p>
            <a:r>
              <a:rPr lang="en-US" sz="2800" dirty="0" smtClean="0"/>
              <a:t>Analogy: If our skin were removed from our body, our fluids would leak out and we’d die. The grasses of the Great Plains acted like the earth’s skin there.</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96110" y="0"/>
            <a:ext cx="10515600" cy="702245"/>
          </a:xfrm>
        </p:spPr>
        <p:txBody>
          <a:bodyPr/>
          <a:lstStyle/>
          <a:p>
            <a:r>
              <a:rPr lang="en-US" altLang="en-US" dirty="0">
                <a:effectLst>
                  <a:outerShdw blurRad="38100" dist="38100" dir="2700000" algn="tl">
                    <a:srgbClr val="C0C0C0"/>
                  </a:outerShdw>
                </a:effectLst>
              </a:rPr>
              <a:t>Dust Bowl (continued)</a:t>
            </a:r>
          </a:p>
        </p:txBody>
      </p:sp>
      <p:sp>
        <p:nvSpPr>
          <p:cNvPr id="118787" name="Rectangle 3"/>
          <p:cNvSpPr>
            <a:spLocks noGrp="1" noChangeArrowheads="1"/>
          </p:cNvSpPr>
          <p:nvPr>
            <p:ph idx="1"/>
          </p:nvPr>
        </p:nvSpPr>
        <p:spPr>
          <a:xfrm>
            <a:off x="527275" y="855865"/>
            <a:ext cx="11483094" cy="3878905"/>
          </a:xfrm>
        </p:spPr>
        <p:txBody>
          <a:bodyPr/>
          <a:lstStyle/>
          <a:p>
            <a:pPr>
              <a:lnSpc>
                <a:spcPct val="90000"/>
              </a:lnSpc>
              <a:buFontTx/>
              <a:buBlip>
                <a:blip r:embed="rId2"/>
              </a:buBlip>
            </a:pPr>
            <a:r>
              <a:rPr lang="en-US" altLang="en-US" sz="2800" dirty="0">
                <a:effectLst>
                  <a:outerShdw blurRad="38100" dist="38100" dir="2700000" algn="tl">
                    <a:srgbClr val="C0C0C0"/>
                  </a:outerShdw>
                </a:effectLst>
              </a:rPr>
              <a:t>When the drought and dust storms showed no signs of letting up, many people abandoned their land. Others would have stayed but were forced out when they lost their land in bank foreclosures. </a:t>
            </a:r>
          </a:p>
          <a:p>
            <a:pPr>
              <a:lnSpc>
                <a:spcPct val="90000"/>
              </a:lnSpc>
              <a:buFontTx/>
              <a:buBlip>
                <a:blip r:embed="rId2"/>
              </a:buBlip>
            </a:pPr>
            <a:r>
              <a:rPr lang="en-US" altLang="en-US" sz="2800" dirty="0">
                <a:effectLst>
                  <a:outerShdw blurRad="38100" dist="38100" dir="2700000" algn="tl">
                    <a:srgbClr val="C0C0C0"/>
                  </a:outerShdw>
                </a:effectLst>
              </a:rPr>
              <a:t>The Dust Bowl exodus was the largest migration in American history. In all, one-quarter of the population left. By 1940, 2.5 million people had moved out of the Plains states.</a:t>
            </a:r>
          </a:p>
          <a:p>
            <a:pPr>
              <a:lnSpc>
                <a:spcPct val="90000"/>
              </a:lnSpc>
              <a:buFontTx/>
              <a:buBlip>
                <a:blip r:embed="rId2"/>
              </a:buBlip>
            </a:pPr>
            <a:r>
              <a:rPr lang="en-US" altLang="en-US" sz="2800" dirty="0">
                <a:effectLst>
                  <a:outerShdw blurRad="38100" dist="38100" dir="2700000" algn="tl">
                    <a:srgbClr val="C0C0C0"/>
                  </a:outerShdw>
                </a:effectLst>
              </a:rPr>
              <a:t>Through later governmental intervention and methods of </a:t>
            </a:r>
            <a:r>
              <a:rPr lang="en-US" altLang="en-US" sz="2800" u="sng" dirty="0">
                <a:effectLst>
                  <a:outerShdw blurRad="38100" dist="38100" dir="2700000" algn="tl">
                    <a:srgbClr val="C0C0C0"/>
                  </a:outerShdw>
                </a:effectLst>
              </a:rPr>
              <a:t>erosion-prevention farming</a:t>
            </a:r>
            <a:r>
              <a:rPr lang="en-US" altLang="en-US" sz="2800" dirty="0">
                <a:effectLst>
                  <a:outerShdw blurRad="38100" dist="38100" dir="2700000" algn="tl">
                    <a:srgbClr val="C0C0C0"/>
                  </a:outerShdw>
                </a:effectLst>
              </a:rPr>
              <a:t>, the Dust Bowl phenomenon has been virtually eliminated, thus left a historic reference.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16250" y="4290389"/>
            <a:ext cx="4181334" cy="256761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677326"/>
            <a:ext cx="2869980" cy="213944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671" y="4651498"/>
            <a:ext cx="3955715" cy="219109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64575"/>
            <a:ext cx="12192000" cy="6528532"/>
          </a:xfrm>
          <a:prstGeom prst="rect">
            <a:avLst/>
          </a:prstGeom>
        </p:spPr>
      </p:pic>
    </p:spTree>
    <p:extLst>
      <p:ext uri="{BB962C8B-B14F-4D97-AF65-F5344CB8AC3E}">
        <p14:creationId xmlns:p14="http://schemas.microsoft.com/office/powerpoint/2010/main" val="159773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0465" y="395005"/>
            <a:ext cx="9226300" cy="762000"/>
          </a:xfrm>
        </p:spPr>
        <p:txBody>
          <a:bodyPr>
            <a:noAutofit/>
          </a:bodyPr>
          <a:lstStyle/>
          <a:p>
            <a:r>
              <a:rPr lang="en-US" altLang="en-US" sz="3600" b="1" i="0" dirty="0" smtClean="0">
                <a:solidFill>
                  <a:srgbClr val="FFFF00"/>
                </a:solidFill>
                <a:effectLst>
                  <a:outerShdw blurRad="38100" dist="38100" dir="2700000" algn="tl">
                    <a:srgbClr val="C0C0C0"/>
                  </a:outerShdw>
                </a:effectLst>
              </a:rPr>
              <a:t>The </a:t>
            </a:r>
            <a:r>
              <a:rPr lang="en-US" altLang="en-US" sz="3600" b="1" i="0" dirty="0">
                <a:solidFill>
                  <a:srgbClr val="FFFF00"/>
                </a:solidFill>
                <a:effectLst>
                  <a:outerShdw blurRad="38100" dist="38100" dir="2700000" algn="tl">
                    <a:srgbClr val="C0C0C0"/>
                  </a:outerShdw>
                </a:effectLst>
              </a:rPr>
              <a:t>salinization process in arid and semiarid soils. </a:t>
            </a:r>
          </a:p>
        </p:txBody>
      </p:sp>
      <p:sp>
        <p:nvSpPr>
          <p:cNvPr id="70659" name="Rectangle 3"/>
          <p:cNvSpPr>
            <a:spLocks noGrp="1" noChangeArrowheads="1"/>
          </p:cNvSpPr>
          <p:nvPr>
            <p:ph idx="1"/>
          </p:nvPr>
        </p:nvSpPr>
        <p:spPr>
          <a:xfrm>
            <a:off x="680895" y="1393536"/>
            <a:ext cx="11060640" cy="5464466"/>
          </a:xfrm>
        </p:spPr>
        <p:txBody>
          <a:bodyPr/>
          <a:lstStyle/>
          <a:p>
            <a:pPr>
              <a:lnSpc>
                <a:spcPct val="90000"/>
              </a:lnSpc>
            </a:pPr>
            <a:r>
              <a:rPr lang="en-US" altLang="en-US" dirty="0"/>
              <a:t>A soil process that occurs in Aridisols and nearby soil orders is salinization.  Salinization results from poor water practices in  semiarid agricultural regions of the world.  Salts dissolved in soil water are brought to surface horizons and deposited there as surface water </a:t>
            </a:r>
            <a:r>
              <a:rPr lang="en-US" altLang="en-US" dirty="0" smtClean="0"/>
              <a:t>evaporates and is replaced by </a:t>
            </a:r>
            <a:r>
              <a:rPr lang="en-US" altLang="en-US" b="1" dirty="0" smtClean="0">
                <a:solidFill>
                  <a:srgbClr val="FFFF00"/>
                </a:solidFill>
              </a:rPr>
              <a:t>capillary action</a:t>
            </a:r>
            <a:r>
              <a:rPr lang="en-US" altLang="en-US" dirty="0" smtClean="0"/>
              <a:t>.  </a:t>
            </a:r>
            <a:r>
              <a:rPr lang="en-US" altLang="en-US" dirty="0"/>
              <a:t>Salinization damages and kills plants when salt deposits occur near the root zone. Vegetation grows best where soils are better drained and have lower salt content</a:t>
            </a:r>
            <a:r>
              <a:rPr lang="en-US" altLang="en-US" dirty="0" smtClean="0"/>
              <a:t>.</a:t>
            </a:r>
          </a:p>
          <a:p>
            <a:r>
              <a:rPr lang="en-US" altLang="en-US" dirty="0" err="1"/>
              <a:t>Salination</a:t>
            </a:r>
            <a:r>
              <a:rPr lang="en-US" altLang="en-US" dirty="0"/>
              <a:t> from irrigation water is also greatly increased by poor drainage and use of saline water for irrigating agricultural crops</a:t>
            </a:r>
            <a:r>
              <a:rPr lang="en-US" altLang="en-US" dirty="0" smtClean="0"/>
              <a:t>.</a:t>
            </a:r>
          </a:p>
          <a:p>
            <a:endParaRPr lang="en-US" altLang="en-US" dirty="0"/>
          </a:p>
          <a:p>
            <a:r>
              <a:rPr lang="en-US" altLang="en-US" dirty="0" smtClean="0"/>
              <a:t>Migration of power and productivity upstream in Mesopotamia.</a:t>
            </a:r>
            <a:endParaRPr lang="en-US"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760" y="126170"/>
            <a:ext cx="6291050" cy="6731830"/>
          </a:xfrm>
        </p:spPr>
        <p:txBody>
          <a:bodyPr/>
          <a:lstStyle/>
          <a:p>
            <a:r>
              <a:rPr lang="en-US" b="1" dirty="0" smtClean="0"/>
              <a:t>Soil Depletion Theory</a:t>
            </a:r>
            <a:br>
              <a:rPr lang="en-US" b="1" dirty="0" smtClean="0"/>
            </a:br>
            <a:r>
              <a:rPr lang="en-US" sz="3200" dirty="0" smtClean="0">
                <a:solidFill>
                  <a:srgbClr val="FF0000"/>
                </a:solidFill>
              </a:rPr>
              <a:t>1</a:t>
            </a:r>
            <a:r>
              <a:rPr lang="en-US" sz="3200" baseline="30000" dirty="0" smtClean="0">
                <a:solidFill>
                  <a:srgbClr val="FF0000"/>
                </a:solidFill>
              </a:rPr>
              <a:t>st</a:t>
            </a:r>
            <a:r>
              <a:rPr lang="en-US" sz="3200" dirty="0" smtClean="0">
                <a:solidFill>
                  <a:srgbClr val="FF0000"/>
                </a:solidFill>
              </a:rPr>
              <a:t> Kingdom </a:t>
            </a:r>
            <a:r>
              <a:rPr lang="en-US" sz="3200" b="1" dirty="0" smtClean="0"/>
              <a:t>– </a:t>
            </a:r>
            <a:r>
              <a:rPr lang="en-US" sz="3200" b="1" dirty="0" smtClean="0">
                <a:solidFill>
                  <a:srgbClr val="FFFF00"/>
                </a:solidFill>
              </a:rPr>
              <a:t>Sumer</a:t>
            </a:r>
            <a:r>
              <a:rPr lang="en-US" sz="3200" b="1" dirty="0" smtClean="0"/>
              <a:t> (</a:t>
            </a:r>
            <a:r>
              <a:rPr lang="en-US" sz="3200" b="1" dirty="0" err="1" smtClean="0"/>
              <a:t>Sumeria</a:t>
            </a:r>
            <a:r>
              <a:rPr lang="en-US" sz="3200" b="1" dirty="0" smtClean="0"/>
              <a:t>) Power based on production of fertile land. But, soil became depleted and power shifted upstream to fresh fertile land.</a:t>
            </a:r>
            <a:br>
              <a:rPr lang="en-US" sz="3200" b="1" dirty="0" smtClean="0"/>
            </a:br>
            <a:r>
              <a:rPr lang="en-US" sz="3200" b="1" dirty="0" smtClean="0">
                <a:solidFill>
                  <a:srgbClr val="FF0000"/>
                </a:solidFill>
              </a:rPr>
              <a:t>2</a:t>
            </a:r>
            <a:r>
              <a:rPr lang="en-US" sz="3200" b="1" baseline="30000" dirty="0" smtClean="0">
                <a:solidFill>
                  <a:srgbClr val="FF0000"/>
                </a:solidFill>
              </a:rPr>
              <a:t>nd</a:t>
            </a:r>
            <a:r>
              <a:rPr lang="en-US" sz="3200" b="1" dirty="0" smtClean="0">
                <a:solidFill>
                  <a:srgbClr val="FF0000"/>
                </a:solidFill>
              </a:rPr>
              <a:t> Kingdom </a:t>
            </a:r>
            <a:r>
              <a:rPr lang="en-US" sz="3200" b="1" dirty="0" smtClean="0">
                <a:solidFill>
                  <a:srgbClr val="FFFF00"/>
                </a:solidFill>
              </a:rPr>
              <a:t>Babylon</a:t>
            </a:r>
            <a:r>
              <a:rPr lang="en-US" sz="3200" b="1" dirty="0" smtClean="0"/>
              <a:t> (Babylonia) eventually depleted the soil (salinization) and power shifted farther upstream.</a:t>
            </a:r>
            <a:br>
              <a:rPr lang="en-US" sz="3200" b="1" dirty="0" smtClean="0"/>
            </a:br>
            <a:r>
              <a:rPr lang="en-US" sz="3200" b="1" dirty="0" smtClean="0">
                <a:solidFill>
                  <a:srgbClr val="FF0000"/>
                </a:solidFill>
              </a:rPr>
              <a:t>3</a:t>
            </a:r>
            <a:r>
              <a:rPr lang="en-US" sz="3200" b="1" baseline="30000" dirty="0" smtClean="0">
                <a:solidFill>
                  <a:srgbClr val="FF0000"/>
                </a:solidFill>
              </a:rPr>
              <a:t>rd</a:t>
            </a:r>
            <a:r>
              <a:rPr lang="en-US" sz="3200" b="1" dirty="0" smtClean="0">
                <a:solidFill>
                  <a:srgbClr val="FF0000"/>
                </a:solidFill>
              </a:rPr>
              <a:t> Kingdom </a:t>
            </a:r>
            <a:r>
              <a:rPr lang="en-US" sz="3200" b="1" dirty="0" smtClean="0"/>
              <a:t>– </a:t>
            </a:r>
            <a:r>
              <a:rPr lang="en-US" sz="3200" b="1" dirty="0" smtClean="0">
                <a:solidFill>
                  <a:srgbClr val="FFFF00"/>
                </a:solidFill>
              </a:rPr>
              <a:t>Assyria</a:t>
            </a:r>
            <a:r>
              <a:rPr lang="en-US" sz="3200" b="1" dirty="0" smtClean="0"/>
              <a:t> etcetera, etcetera moving further upstream each time. </a:t>
            </a:r>
            <a:br>
              <a:rPr lang="en-US" sz="3200" b="1" dirty="0" smtClean="0"/>
            </a:br>
            <a:endParaRPr lang="en-US" b="1" dirty="0"/>
          </a:p>
        </p:txBody>
      </p:sp>
      <p:pic>
        <p:nvPicPr>
          <p:cNvPr id="4" name="Content Placeholder 3"/>
          <p:cNvPicPr>
            <a:picLocks noGrp="1" noChangeAspect="1"/>
          </p:cNvPicPr>
          <p:nvPr>
            <p:ph idx="1"/>
          </p:nvPr>
        </p:nvPicPr>
        <p:blipFill>
          <a:blip r:embed="rId2"/>
          <a:stretch>
            <a:fillRect/>
          </a:stretch>
        </p:blipFill>
        <p:spPr>
          <a:xfrm>
            <a:off x="12153" y="0"/>
            <a:ext cx="5636238" cy="6858000"/>
          </a:xfrm>
          <a:prstGeom prst="rect">
            <a:avLst/>
          </a:prstGeom>
        </p:spPr>
      </p:pic>
      <p:sp>
        <p:nvSpPr>
          <p:cNvPr id="5" name="Oval 4"/>
          <p:cNvSpPr/>
          <p:nvPr/>
        </p:nvSpPr>
        <p:spPr>
          <a:xfrm>
            <a:off x="3369245" y="2660900"/>
            <a:ext cx="844910" cy="53767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29370" y="2929735"/>
            <a:ext cx="1319021" cy="400110"/>
          </a:xfrm>
          <a:prstGeom prst="rect">
            <a:avLst/>
          </a:prstGeom>
          <a:noFill/>
        </p:spPr>
        <p:txBody>
          <a:bodyPr wrap="square" rtlCol="0">
            <a:spAutoFit/>
          </a:bodyPr>
          <a:lstStyle/>
          <a:p>
            <a:r>
              <a:rPr lang="en-US" sz="2000" b="1" dirty="0" err="1" smtClean="0">
                <a:solidFill>
                  <a:srgbClr val="FF0000"/>
                </a:solidFill>
              </a:rPr>
              <a:t>Sumeria</a:t>
            </a:r>
            <a:endParaRPr lang="en-US" b="1" dirty="0">
              <a:solidFill>
                <a:srgbClr val="FF0000"/>
              </a:solidFill>
            </a:endParaRPr>
          </a:p>
        </p:txBody>
      </p:sp>
    </p:spTree>
    <p:extLst>
      <p:ext uri="{BB962C8B-B14F-4D97-AF65-F5344CB8AC3E}">
        <p14:creationId xmlns:p14="http://schemas.microsoft.com/office/powerpoint/2010/main" val="3519332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dirty="0">
                <a:solidFill>
                  <a:schemeClr val="accent4">
                    <a:lumMod val="60000"/>
                    <a:lumOff val="40000"/>
                  </a:schemeClr>
                </a:solidFill>
                <a:effectLst>
                  <a:outerShdw blurRad="38100" dist="38100" dir="2700000" algn="tl">
                    <a:srgbClr val="C0C0C0"/>
                  </a:outerShdw>
                </a:effectLst>
              </a:rPr>
              <a:t>Key Learning Concepts:</a:t>
            </a:r>
          </a:p>
        </p:txBody>
      </p:sp>
      <p:sp>
        <p:nvSpPr>
          <p:cNvPr id="59395" name="Rectangle 3"/>
          <p:cNvSpPr>
            <a:spLocks noGrp="1" noChangeArrowheads="1"/>
          </p:cNvSpPr>
          <p:nvPr>
            <p:ph idx="1"/>
          </p:nvPr>
        </p:nvSpPr>
        <p:spPr>
          <a:xfrm>
            <a:off x="488869" y="1676400"/>
            <a:ext cx="11406285" cy="3711255"/>
          </a:xfrm>
        </p:spPr>
        <p:txBody>
          <a:bodyPr/>
          <a:lstStyle/>
          <a:p>
            <a:pPr>
              <a:buFontTx/>
              <a:buBlip>
                <a:blip r:embed="rId2"/>
              </a:buBlip>
            </a:pPr>
            <a:r>
              <a:rPr lang="en-US" altLang="en-US" sz="2800" i="1" dirty="0">
                <a:solidFill>
                  <a:srgbClr val="0000FF"/>
                </a:solidFill>
                <a:effectLst>
                  <a:outerShdw blurRad="38100" dist="38100" dir="2700000" algn="tl">
                    <a:srgbClr val="C0C0C0"/>
                  </a:outerShdw>
                </a:effectLst>
              </a:rPr>
              <a:t>Define</a:t>
            </a:r>
            <a:r>
              <a:rPr lang="en-US" altLang="en-US" sz="2800" i="1" dirty="0"/>
              <a:t> </a:t>
            </a:r>
            <a:r>
              <a:rPr lang="en-US" altLang="en-US" sz="2800" dirty="0"/>
              <a:t>soil and soil science and </a:t>
            </a:r>
            <a:r>
              <a:rPr lang="en-US" altLang="en-US" sz="2800" i="1" dirty="0">
                <a:solidFill>
                  <a:srgbClr val="0000FF"/>
                </a:solidFill>
                <a:effectLst>
                  <a:outerShdw blurRad="38100" dist="38100" dir="2700000" algn="tl">
                    <a:srgbClr val="C0C0C0"/>
                  </a:outerShdw>
                </a:effectLst>
              </a:rPr>
              <a:t>describe</a:t>
            </a:r>
            <a:r>
              <a:rPr lang="en-US" altLang="en-US" sz="2800" dirty="0"/>
              <a:t> a </a:t>
            </a:r>
            <a:r>
              <a:rPr lang="en-US" altLang="en-US" sz="2800" dirty="0" smtClean="0"/>
              <a:t>typical </a:t>
            </a:r>
            <a:r>
              <a:rPr lang="en-US" altLang="en-US" sz="2800" dirty="0"/>
              <a:t>soil profile.</a:t>
            </a:r>
          </a:p>
          <a:p>
            <a:pPr>
              <a:buFontTx/>
              <a:buBlip>
                <a:blip r:embed="rId2"/>
              </a:buBlip>
            </a:pPr>
            <a:r>
              <a:rPr lang="en-US" altLang="en-US" sz="2800" i="1" dirty="0">
                <a:solidFill>
                  <a:srgbClr val="0000FF"/>
                </a:solidFill>
                <a:effectLst>
                  <a:outerShdw blurRad="38100" dist="38100" dir="2700000" algn="tl">
                    <a:srgbClr val="C0C0C0"/>
                  </a:outerShdw>
                </a:effectLst>
              </a:rPr>
              <a:t>Describe</a:t>
            </a:r>
            <a:r>
              <a:rPr lang="en-US" altLang="en-US" sz="2800" dirty="0"/>
              <a:t> soil properties of color, texture, structure, consistence, porosity, and soil moisture.</a:t>
            </a:r>
          </a:p>
          <a:p>
            <a:pPr>
              <a:buFontTx/>
              <a:buBlip>
                <a:blip r:embed="rId2"/>
              </a:buBlip>
            </a:pPr>
            <a:r>
              <a:rPr lang="en-US" altLang="en-US" sz="2800" i="1" dirty="0">
                <a:solidFill>
                  <a:srgbClr val="0000FF"/>
                </a:solidFill>
                <a:effectLst>
                  <a:outerShdw blurRad="38100" dist="38100" dir="2700000" algn="tl">
                    <a:srgbClr val="C0C0C0"/>
                  </a:outerShdw>
                </a:effectLst>
              </a:rPr>
              <a:t>Explain</a:t>
            </a:r>
            <a:r>
              <a:rPr lang="en-US" altLang="en-US" sz="2800" dirty="0"/>
              <a:t> basic soil </a:t>
            </a:r>
            <a:r>
              <a:rPr lang="en-US" altLang="en-US" sz="2800" dirty="0" smtClean="0"/>
              <a:t>chemistry and </a:t>
            </a:r>
            <a:r>
              <a:rPr lang="en-US" altLang="en-US" sz="2800" i="1" dirty="0">
                <a:solidFill>
                  <a:srgbClr val="0000FF"/>
                </a:solidFill>
                <a:effectLst>
                  <a:outerShdw blurRad="38100" dist="38100" dir="2700000" algn="tl">
                    <a:srgbClr val="C0C0C0"/>
                  </a:outerShdw>
                </a:effectLst>
              </a:rPr>
              <a:t>relate</a:t>
            </a:r>
            <a:r>
              <a:rPr lang="en-US" altLang="en-US" sz="2800" i="1" dirty="0"/>
              <a:t> </a:t>
            </a:r>
            <a:r>
              <a:rPr lang="en-US" altLang="en-US" sz="2800" dirty="0"/>
              <a:t> these concepts to soil fertility.</a:t>
            </a:r>
          </a:p>
          <a:p>
            <a:pPr>
              <a:buFontTx/>
              <a:buBlip>
                <a:blip r:embed="rId2"/>
              </a:buBlip>
            </a:pPr>
            <a:r>
              <a:rPr lang="en-US" altLang="en-US" sz="2800" i="1" dirty="0">
                <a:solidFill>
                  <a:srgbClr val="0000FF"/>
                </a:solidFill>
                <a:effectLst>
                  <a:outerShdw blurRad="38100" dist="38100" dir="2700000" algn="tl">
                    <a:srgbClr val="C0C0C0"/>
                  </a:outerShdw>
                </a:effectLst>
              </a:rPr>
              <a:t>Evaluate</a:t>
            </a:r>
            <a:r>
              <a:rPr lang="en-US" altLang="en-US" sz="2800" dirty="0"/>
              <a:t> principal soil formation factors, including the human element.</a:t>
            </a:r>
          </a:p>
          <a:p>
            <a:pPr>
              <a:buFontTx/>
              <a:buBlip>
                <a:blip r:embed="rId2"/>
              </a:buBlip>
            </a:pPr>
            <a:r>
              <a:rPr lang="en-US" altLang="en-US" sz="2800" dirty="0" smtClean="0"/>
              <a:t>.</a:t>
            </a:r>
            <a:endParaRPr lang="en-US" alt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12192000" cy="1163105"/>
          </a:xfrm>
        </p:spPr>
        <p:txBody>
          <a:bodyPr>
            <a:normAutofit fontScale="90000"/>
          </a:bodyPr>
          <a:lstStyle/>
          <a:p>
            <a:r>
              <a:rPr lang="en-US" altLang="en-US" sz="4000" dirty="0" smtClean="0">
                <a:solidFill>
                  <a:srgbClr val="FFFF00"/>
                </a:solidFill>
                <a:effectLst>
                  <a:outerShdw blurRad="38100" dist="38100" dir="2700000" algn="tl">
                    <a:srgbClr val="C0C0C0"/>
                  </a:outerShdw>
                </a:effectLst>
              </a:rPr>
              <a:t>The </a:t>
            </a:r>
            <a:r>
              <a:rPr lang="en-US" altLang="en-US" sz="4000" dirty="0">
                <a:solidFill>
                  <a:srgbClr val="FFFF00"/>
                </a:solidFill>
                <a:effectLst>
                  <a:outerShdw blurRad="38100" dist="38100" dir="2700000" algn="tl">
                    <a:srgbClr val="C0C0C0"/>
                  </a:outerShdw>
                </a:effectLst>
              </a:rPr>
              <a:t>soil orders </a:t>
            </a:r>
            <a:r>
              <a:rPr lang="en-US" altLang="en-US" sz="4000" dirty="0" smtClean="0">
                <a:solidFill>
                  <a:srgbClr val="FFFF00"/>
                </a:solidFill>
                <a:effectLst>
                  <a:outerShdw blurRad="38100" dist="38100" dir="2700000" algn="tl">
                    <a:srgbClr val="C0C0C0"/>
                  </a:outerShdw>
                </a:effectLst>
              </a:rPr>
              <a:t>associated </a:t>
            </a:r>
            <a:r>
              <a:rPr lang="en-US" altLang="en-US" sz="4000" dirty="0">
                <a:solidFill>
                  <a:srgbClr val="FFFF00"/>
                </a:solidFill>
                <a:effectLst>
                  <a:outerShdw blurRad="38100" dist="38100" dir="2700000" algn="tl">
                    <a:srgbClr val="C0C0C0"/>
                  </a:outerShdw>
                </a:effectLst>
              </a:rPr>
              <a:t>with Earth's most productive agricultural </a:t>
            </a:r>
            <a:r>
              <a:rPr lang="en-US" altLang="en-US" sz="4000" dirty="0" smtClean="0">
                <a:solidFill>
                  <a:srgbClr val="FFFF00"/>
                </a:solidFill>
                <a:effectLst>
                  <a:outerShdw blurRad="38100" dist="38100" dir="2700000" algn="tl">
                    <a:srgbClr val="C0C0C0"/>
                  </a:outerShdw>
                </a:effectLst>
              </a:rPr>
              <a:t>areas</a:t>
            </a:r>
            <a:endParaRPr lang="en-US" altLang="en-US" sz="4000" dirty="0">
              <a:solidFill>
                <a:srgbClr val="FFFF00"/>
              </a:solidFill>
              <a:effectLst>
                <a:outerShdw blurRad="38100" dist="38100" dir="2700000" algn="tl">
                  <a:srgbClr val="C0C0C0"/>
                </a:outerShdw>
              </a:effectLst>
            </a:endParaRPr>
          </a:p>
        </p:txBody>
      </p:sp>
      <p:sp>
        <p:nvSpPr>
          <p:cNvPr id="71683" name="Rectangle 3"/>
          <p:cNvSpPr>
            <a:spLocks noGrp="1" noChangeArrowheads="1"/>
          </p:cNvSpPr>
          <p:nvPr>
            <p:ph idx="1"/>
          </p:nvPr>
        </p:nvSpPr>
        <p:spPr>
          <a:xfrm>
            <a:off x="104819" y="1163105"/>
            <a:ext cx="6567255" cy="5694895"/>
          </a:xfrm>
        </p:spPr>
        <p:txBody>
          <a:bodyPr>
            <a:noAutofit/>
          </a:bodyPr>
          <a:lstStyle/>
          <a:p>
            <a:pPr>
              <a:lnSpc>
                <a:spcPct val="90000"/>
              </a:lnSpc>
              <a:buFontTx/>
              <a:buBlip>
                <a:blip r:embed="rId2"/>
              </a:buBlip>
            </a:pPr>
            <a:r>
              <a:rPr lang="en-US" altLang="en-US" sz="3200" b="1" u="sng" dirty="0">
                <a:solidFill>
                  <a:srgbClr val="FF0066"/>
                </a:solidFill>
                <a:effectLst>
                  <a:outerShdw blurRad="38100" dist="38100" dir="2700000" algn="tl">
                    <a:srgbClr val="C0C0C0"/>
                  </a:outerShdw>
                </a:effectLst>
              </a:rPr>
              <a:t>Mollisols</a:t>
            </a:r>
            <a:r>
              <a:rPr lang="en-US" altLang="en-US" sz="3200" dirty="0"/>
              <a:t> (grassland soils) are some of Earth's most significant agricultural soils.  There are seven recognized suborders, not all of which bear the same degree of fertility.  The dominant diagnostic horizon is called the </a:t>
            </a:r>
            <a:r>
              <a:rPr lang="en-US" altLang="en-US" sz="3200" dirty="0" err="1"/>
              <a:t>mollic</a:t>
            </a:r>
            <a:r>
              <a:rPr lang="en-US" altLang="en-US" sz="3200" dirty="0"/>
              <a:t> epipedon, which is a dark, organic surface layer some 25 cm thick.  As the Latin name implies, Mollisols are soft, even when dry, with granular or crumbly </a:t>
            </a:r>
            <a:r>
              <a:rPr lang="en-US" altLang="en-US" sz="3200" dirty="0" err="1"/>
              <a:t>peds</a:t>
            </a:r>
            <a:r>
              <a:rPr lang="en-US" altLang="en-US" sz="3200" dirty="0"/>
              <a:t>, loosely arranged when dry.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39440" y="1064325"/>
            <a:ext cx="3725285" cy="5784019"/>
          </a:xfrm>
          <a:prstGeom prst="rect">
            <a:avLst/>
          </a:prstGeom>
        </p:spPr>
      </p:pic>
      <p:sp>
        <p:nvSpPr>
          <p:cNvPr id="3" name="Rectangle 2"/>
          <p:cNvSpPr/>
          <p:nvPr/>
        </p:nvSpPr>
        <p:spPr>
          <a:xfrm>
            <a:off x="7790076" y="599029"/>
            <a:ext cx="3463897" cy="523220"/>
          </a:xfrm>
          <a:prstGeom prst="rect">
            <a:avLst/>
          </a:prstGeom>
        </p:spPr>
        <p:txBody>
          <a:bodyPr wrap="none">
            <a:spAutoFit/>
          </a:bodyPr>
          <a:lstStyle/>
          <a:p>
            <a:r>
              <a:rPr lang="en-US" sz="2800" b="1" dirty="0"/>
              <a:t>Mollisol Pedon Profile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503" y="318195"/>
            <a:ext cx="12192000" cy="806505"/>
          </a:xfrm>
        </p:spPr>
        <p:txBody>
          <a:bodyPr>
            <a:normAutofit/>
          </a:bodyPr>
          <a:lstStyle/>
          <a:p>
            <a:pPr algn="ctr"/>
            <a:r>
              <a:rPr lang="en-US" altLang="en-US" sz="4000" b="1" dirty="0">
                <a:solidFill>
                  <a:srgbClr val="FFFF00"/>
                </a:solidFill>
                <a:effectLst>
                  <a:outerShdw blurRad="38100" dist="38100" dir="2700000" algn="tl">
                    <a:srgbClr val="C0C0C0"/>
                  </a:outerShdw>
                </a:effectLst>
              </a:rPr>
              <a:t>Worldwide map of the general distribution of Mollisol soils.</a:t>
            </a:r>
          </a:p>
        </p:txBody>
      </p:sp>
      <p:graphicFrame>
        <p:nvGraphicFramePr>
          <p:cNvPr id="72707" name="Object 3"/>
          <p:cNvGraphicFramePr>
            <a:graphicFrameLocks noGrp="1" noChangeAspect="1"/>
          </p:cNvGraphicFramePr>
          <p:nvPr>
            <p:ph idx="1"/>
            <p:extLst>
              <p:ext uri="{D42A27DB-BD31-4B8C-83A1-F6EECF244321}">
                <p14:modId xmlns:p14="http://schemas.microsoft.com/office/powerpoint/2010/main" val="1884660544"/>
              </p:ext>
            </p:extLst>
          </p:nvPr>
        </p:nvGraphicFramePr>
        <p:xfrm>
          <a:off x="0" y="1296773"/>
          <a:ext cx="12191999" cy="6201725"/>
        </p:xfrm>
        <a:graphic>
          <a:graphicData uri="http://schemas.openxmlformats.org/presentationml/2006/ole">
            <mc:AlternateContent xmlns:mc="http://schemas.openxmlformats.org/markup-compatibility/2006">
              <mc:Choice xmlns:v="urn:schemas-microsoft-com:vml" Requires="v">
                <p:oleObj spid="_x0000_s72719" name="Bitmap Image" r:id="rId3" imgW="7582958" imgH="3858164" progId="Paint.Picture">
                  <p:embed/>
                </p:oleObj>
              </mc:Choice>
              <mc:Fallback>
                <p:oleObj name="Bitmap Image" r:id="rId3" imgW="7582958" imgH="385816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6773"/>
                        <a:ext cx="12191999" cy="620172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12192000" cy="1163105"/>
          </a:xfrm>
        </p:spPr>
        <p:txBody>
          <a:bodyPr>
            <a:normAutofit/>
          </a:bodyPr>
          <a:lstStyle/>
          <a:p>
            <a:r>
              <a:rPr lang="en-US" altLang="en-US" sz="3200" b="1" dirty="0" smtClean="0">
                <a:solidFill>
                  <a:srgbClr val="FFFF00"/>
                </a:solidFill>
                <a:effectLst>
                  <a:outerShdw blurRad="38100" dist="38100" dir="2700000" algn="tl">
                    <a:srgbClr val="C0C0C0"/>
                  </a:outerShdw>
                </a:effectLst>
              </a:rPr>
              <a:t>The slash-and-burn </a:t>
            </a:r>
            <a:r>
              <a:rPr lang="en-US" altLang="en-US" sz="3200" b="1" dirty="0">
                <a:solidFill>
                  <a:srgbClr val="FFFF00"/>
                </a:solidFill>
                <a:effectLst>
                  <a:outerShdw blurRad="38100" dist="38100" dir="2700000" algn="tl">
                    <a:srgbClr val="C0C0C0"/>
                  </a:outerShdw>
                </a:effectLst>
              </a:rPr>
              <a:t>shifting cultivation, as practiced in the past, </a:t>
            </a:r>
            <a:r>
              <a:rPr lang="en-US" altLang="en-US" sz="3200" b="1" dirty="0" smtClean="0">
                <a:solidFill>
                  <a:srgbClr val="FFFF00"/>
                </a:solidFill>
                <a:effectLst>
                  <a:outerShdw blurRad="38100" dist="38100" dir="2700000" algn="tl">
                    <a:srgbClr val="C0C0C0"/>
                  </a:outerShdw>
                </a:effectLst>
              </a:rPr>
              <a:t>was a </a:t>
            </a:r>
            <a:r>
              <a:rPr lang="en-US" altLang="en-US" sz="3200" b="1" dirty="0">
                <a:solidFill>
                  <a:srgbClr val="FFFF00"/>
                </a:solidFill>
                <a:effectLst>
                  <a:outerShdw blurRad="38100" dist="38100" dir="2700000" algn="tl">
                    <a:srgbClr val="C0C0C0"/>
                  </a:outerShdw>
                </a:effectLst>
              </a:rPr>
              <a:t>form of crop and soil rotation and conservation of soil properties?</a:t>
            </a:r>
          </a:p>
        </p:txBody>
      </p:sp>
      <p:sp>
        <p:nvSpPr>
          <p:cNvPr id="69635" name="Rectangle 3"/>
          <p:cNvSpPr>
            <a:spLocks noGrp="1" noChangeArrowheads="1"/>
          </p:cNvSpPr>
          <p:nvPr>
            <p:ph idx="1"/>
          </p:nvPr>
        </p:nvSpPr>
        <p:spPr>
          <a:xfrm>
            <a:off x="104821" y="1316726"/>
            <a:ext cx="11943954" cy="5541276"/>
          </a:xfrm>
        </p:spPr>
        <p:txBody>
          <a:bodyPr>
            <a:normAutofit lnSpcReduction="10000"/>
          </a:bodyPr>
          <a:lstStyle/>
          <a:p>
            <a:pPr>
              <a:lnSpc>
                <a:spcPct val="80000"/>
              </a:lnSpc>
            </a:pPr>
            <a:r>
              <a:rPr lang="en-US" altLang="en-US" sz="3200" dirty="0"/>
              <a:t>Earlier slash-and-burn shifting cultivation practices were adapted to equatorial and tropical soil conditions and formed a unique style of crop rotation.  The scenario went like this: people in the tropics cut down (slashed) and burned the rain forest in small tracts, cultivated the land with stick and hoe, and planted maize (corn), beans, and </a:t>
            </a:r>
            <a:r>
              <a:rPr lang="en-US" altLang="en-US" sz="3200" dirty="0" smtClean="0"/>
              <a:t>squash </a:t>
            </a:r>
            <a:r>
              <a:rPr lang="en-US" altLang="en-US" sz="3200" b="1" dirty="0" smtClean="0"/>
              <a:t>(</a:t>
            </a:r>
            <a:r>
              <a:rPr lang="en-US" altLang="en-US" sz="3200" b="1" dirty="0" err="1" smtClean="0"/>
              <a:t>interculture</a:t>
            </a:r>
            <a:r>
              <a:rPr lang="en-US" altLang="en-US" sz="3200" b="1" dirty="0" smtClean="0"/>
              <a:t> – planted together)</a:t>
            </a:r>
            <a:r>
              <a:rPr lang="en-US" altLang="en-US" sz="3200" dirty="0" smtClean="0"/>
              <a:t>.  </a:t>
            </a:r>
            <a:r>
              <a:rPr lang="en-US" altLang="en-US" sz="3200" dirty="0"/>
              <a:t>After several years the soil lost fertility, and the people moved on to the next tract to repeat the process.  After many years of movement from tract to tract, the group returned to the first patch to begin the cycle again.  This practice protected the limited fertility of the soils somewhat, allowing periods of recovery to follow active production.  However, the invasion of foreign plantation interests, development by local governments, vastly increased population pressures, and conversion of vast new tracts to pasturage halted this orderly native pattern of land rotation. </a:t>
            </a:r>
            <a:endParaRPr lang="en-US" alt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035" y="630272"/>
            <a:ext cx="10515600" cy="840382"/>
          </a:xfrm>
        </p:spPr>
        <p:txBody>
          <a:bodyPr/>
          <a:lstStyle/>
          <a:p>
            <a:r>
              <a:rPr lang="en-US" dirty="0" err="1" smtClean="0">
                <a:solidFill>
                  <a:srgbClr val="FFFF00"/>
                </a:solidFill>
              </a:rPr>
              <a:t>Milpa</a:t>
            </a:r>
            <a:r>
              <a:rPr lang="en-US" dirty="0" smtClean="0">
                <a:solidFill>
                  <a:srgbClr val="FFFF00"/>
                </a:solidFill>
              </a:rPr>
              <a:t> (slash and burn) intercultural planting</a:t>
            </a:r>
            <a:endParaRPr lang="en-US" dirty="0">
              <a:solidFill>
                <a:srgbClr val="FFFF00"/>
              </a:solidFill>
            </a:endParaRP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76" b="99648" l="1000" r="97889"/>
                    </a14:imgEffect>
                  </a14:imgLayer>
                </a14:imgProps>
              </a:ext>
            </a:extLst>
          </a:blip>
          <a:stretch>
            <a:fillRect/>
          </a:stretch>
        </p:blipFill>
        <p:spPr>
          <a:xfrm>
            <a:off x="5297275" y="2506662"/>
            <a:ext cx="6894725" cy="4351338"/>
          </a:xfrm>
          <a:prstGeom prst="rect">
            <a:avLst/>
          </a:prstGeom>
        </p:spPr>
      </p:pic>
      <p:sp>
        <p:nvSpPr>
          <p:cNvPr id="5" name="TextBox 4"/>
          <p:cNvSpPr txBox="1"/>
          <p:nvPr/>
        </p:nvSpPr>
        <p:spPr>
          <a:xfrm>
            <a:off x="412060" y="1815990"/>
            <a:ext cx="7796215" cy="3046988"/>
          </a:xfrm>
          <a:prstGeom prst="rect">
            <a:avLst/>
          </a:prstGeom>
          <a:noFill/>
        </p:spPr>
        <p:txBody>
          <a:bodyPr wrap="square" rtlCol="0">
            <a:spAutoFit/>
          </a:bodyPr>
          <a:lstStyle/>
          <a:p>
            <a:r>
              <a:rPr lang="en-US" sz="2400" dirty="0" smtClean="0"/>
              <a:t>They created a miniature rainforest so that no rain fell on exposed soil. Corn was the upper story plant. Beams (bush or climbing) provided the middle range cover. Finally, the squash vines provided the lower level of cover.  This minimized soil erosion for the few years this plot of land was used. They had developed an ingenious system which the Europeans didn’t appreciate because where they had lived in Europe never got the quantity of precipitation that fell on Mesoamerica.</a:t>
            </a:r>
            <a:endParaRPr lang="en-US" sz="2400" dirty="0"/>
          </a:p>
        </p:txBody>
      </p:sp>
    </p:spTree>
    <p:extLst>
      <p:ext uri="{BB962C8B-B14F-4D97-AF65-F5344CB8AC3E}">
        <p14:creationId xmlns:p14="http://schemas.microsoft.com/office/powerpoint/2010/main" val="3362379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1" y="894270"/>
            <a:ext cx="12191999" cy="2971801"/>
          </a:xfrm>
        </p:spPr>
        <p:txBody>
          <a:bodyPr>
            <a:noAutofit/>
          </a:bodyPr>
          <a:lstStyle/>
          <a:p>
            <a:pPr algn="ctr"/>
            <a:r>
              <a:rPr lang="en-US" sz="11500" dirty="0" smtClean="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S</a:t>
            </a:r>
            <a:r>
              <a:rPr lang="en-US" sz="11500" dirty="0" smtClean="0">
                <a:solidFill>
                  <a:srgbClr val="C00000"/>
                </a:solidFill>
                <a:effectLst>
                  <a:outerShdw blurRad="38100" dist="38100" dir="2700000" algn="tl">
                    <a:srgbClr val="000000">
                      <a:alpha val="43137"/>
                    </a:srgbClr>
                  </a:outerShdw>
                </a:effectLst>
                <a:latin typeface="Arial Black" panose="020B0A04020102020204" pitchFamily="34" charset="0"/>
              </a:rPr>
              <a:t>o</a:t>
            </a:r>
            <a:r>
              <a:rPr lang="en-US" sz="11500" dirty="0" smtClean="0">
                <a:solidFill>
                  <a:srgbClr val="663300"/>
                </a:solidFill>
                <a:effectLst>
                  <a:outerShdw blurRad="38100" dist="38100" dir="2700000" algn="tl">
                    <a:srgbClr val="000000">
                      <a:alpha val="43137"/>
                    </a:srgbClr>
                  </a:outerShdw>
                </a:effectLst>
                <a:latin typeface="Arial Black" panose="020B0A04020102020204" pitchFamily="34" charset="0"/>
              </a:rPr>
              <a:t>i</a:t>
            </a:r>
            <a:r>
              <a:rPr lang="en-US" sz="11500" dirty="0" smtClean="0">
                <a:solidFill>
                  <a:srgbClr val="FF9900"/>
                </a:solidFill>
                <a:effectLst>
                  <a:outerShdw blurRad="38100" dist="38100" dir="2700000" algn="tl">
                    <a:srgbClr val="000000">
                      <a:alpha val="43137"/>
                    </a:srgbClr>
                  </a:outerShdw>
                </a:effectLst>
                <a:latin typeface="Arial Black" panose="020B0A04020102020204" pitchFamily="34" charset="0"/>
              </a:rPr>
              <a:t>l</a:t>
            </a:r>
            <a:r>
              <a:rPr lang="en-US" sz="11500" dirty="0" smtClean="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11500" dirty="0" smtClean="0">
                <a:solidFill>
                  <a:srgbClr val="000000"/>
                </a:solidFill>
                <a:effectLst>
                  <a:outerShdw blurRad="38100" dist="38100" dir="2700000" algn="tl">
                    <a:srgbClr val="000000">
                      <a:alpha val="43137"/>
                    </a:srgbClr>
                  </a:outerShdw>
                </a:effectLst>
                <a:latin typeface="Arial Black" panose="020B0A04020102020204" pitchFamily="34" charset="0"/>
              </a:rPr>
              <a:t>C</a:t>
            </a:r>
            <a:r>
              <a:rPr lang="en-US" sz="11500" dirty="0" smtClean="0">
                <a:solidFill>
                  <a:schemeClr val="accent2">
                    <a:lumMod val="40000"/>
                    <a:lumOff val="60000"/>
                  </a:schemeClr>
                </a:solidFill>
                <a:effectLst>
                  <a:outerShdw blurRad="38100" dist="38100" dir="2700000" algn="tl">
                    <a:srgbClr val="000000">
                      <a:alpha val="43137"/>
                    </a:srgbClr>
                  </a:outerShdw>
                </a:effectLst>
                <a:latin typeface="Arial Black" panose="020B0A04020102020204" pitchFamily="34" charset="0"/>
              </a:rPr>
              <a:t>l</a:t>
            </a:r>
            <a:r>
              <a:rPr lang="en-US" sz="11500"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a</a:t>
            </a:r>
            <a:r>
              <a:rPr lang="en-US" sz="11500" dirty="0" smtClean="0">
                <a:solidFill>
                  <a:srgbClr val="800000"/>
                </a:solidFill>
                <a:effectLst>
                  <a:outerShdw blurRad="38100" dist="38100" dir="2700000" algn="tl">
                    <a:srgbClr val="000000">
                      <a:alpha val="43137"/>
                    </a:srgbClr>
                  </a:outerShdw>
                </a:effectLst>
                <a:latin typeface="Arial Black" panose="020B0A04020102020204" pitchFamily="34" charset="0"/>
              </a:rPr>
              <a:t>s</a:t>
            </a:r>
            <a:r>
              <a:rPr lang="en-US" sz="11500" dirty="0" smtClean="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s</a:t>
            </a:r>
            <a:r>
              <a:rPr lang="en-US" sz="11500" dirty="0" smtClean="0">
                <a:solidFill>
                  <a:schemeClr val="accent4">
                    <a:lumMod val="75000"/>
                  </a:schemeClr>
                </a:solidFill>
                <a:effectLst>
                  <a:outerShdw blurRad="38100" dist="38100" dir="2700000" algn="tl">
                    <a:srgbClr val="000000">
                      <a:alpha val="43137"/>
                    </a:srgbClr>
                  </a:outerShdw>
                </a:effectLst>
                <a:latin typeface="Arial Black" panose="020B0A04020102020204" pitchFamily="34" charset="0"/>
              </a:rPr>
              <a:t>i</a:t>
            </a:r>
            <a:r>
              <a:rPr lang="en-US" sz="11500" dirty="0" smtClean="0">
                <a:solidFill>
                  <a:srgbClr val="800000"/>
                </a:solidFill>
                <a:effectLst>
                  <a:outerShdw blurRad="38100" dist="38100" dir="2700000" algn="tl">
                    <a:srgbClr val="000000">
                      <a:alpha val="43137"/>
                    </a:srgbClr>
                  </a:outerShdw>
                </a:effectLst>
                <a:latin typeface="Arial Black" panose="020B0A04020102020204" pitchFamily="34" charset="0"/>
              </a:rPr>
              <a:t>f</a:t>
            </a:r>
            <a:r>
              <a:rPr lang="en-US" sz="11500" dirty="0" smtClean="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i</a:t>
            </a:r>
            <a:r>
              <a:rPr lang="en-US" sz="11500" dirty="0" smtClean="0">
                <a:solidFill>
                  <a:srgbClr val="996633"/>
                </a:solidFill>
                <a:effectLst>
                  <a:outerShdw blurRad="38100" dist="38100" dir="2700000" algn="tl">
                    <a:srgbClr val="000000">
                      <a:alpha val="43137"/>
                    </a:srgbClr>
                  </a:outerShdw>
                </a:effectLst>
                <a:latin typeface="Arial Black" panose="020B0A04020102020204" pitchFamily="34" charset="0"/>
              </a:rPr>
              <a:t>c</a:t>
            </a:r>
            <a:r>
              <a:rPr lang="en-US" sz="11500" dirty="0" smtClean="0">
                <a:solidFill>
                  <a:srgbClr val="800000"/>
                </a:solidFill>
                <a:effectLst>
                  <a:outerShdw blurRad="38100" dist="38100" dir="2700000" algn="tl">
                    <a:srgbClr val="000000">
                      <a:alpha val="43137"/>
                    </a:srgbClr>
                  </a:outerShdw>
                </a:effectLst>
                <a:latin typeface="Arial Black" panose="020B0A04020102020204" pitchFamily="34" charset="0"/>
              </a:rPr>
              <a:t>a</a:t>
            </a:r>
            <a:r>
              <a:rPr lang="en-US" sz="11500" dirty="0" smtClean="0">
                <a:solidFill>
                  <a:srgbClr val="FFCC99"/>
                </a:solidFill>
                <a:effectLst>
                  <a:outerShdw blurRad="38100" dist="38100" dir="2700000" algn="tl">
                    <a:srgbClr val="000000">
                      <a:alpha val="43137"/>
                    </a:srgbClr>
                  </a:outerShdw>
                </a:effectLst>
                <a:latin typeface="Arial Black" panose="020B0A04020102020204" pitchFamily="34" charset="0"/>
              </a:rPr>
              <a:t>t</a:t>
            </a:r>
            <a:r>
              <a:rPr lang="en-US" sz="11500" dirty="0" smtClean="0">
                <a:solidFill>
                  <a:srgbClr val="FF9933"/>
                </a:solidFill>
                <a:effectLst>
                  <a:outerShdw blurRad="38100" dist="38100" dir="2700000" algn="tl">
                    <a:srgbClr val="000000">
                      <a:alpha val="43137"/>
                    </a:srgbClr>
                  </a:outerShdw>
                </a:effectLst>
                <a:latin typeface="Arial Black" panose="020B0A04020102020204" pitchFamily="34" charset="0"/>
              </a:rPr>
              <a:t>i</a:t>
            </a:r>
            <a:r>
              <a:rPr lang="en-US" sz="11500" dirty="0" smtClean="0">
                <a:solidFill>
                  <a:srgbClr val="663300"/>
                </a:solidFill>
                <a:effectLst>
                  <a:outerShdw blurRad="38100" dist="38100" dir="2700000" algn="tl">
                    <a:srgbClr val="000000">
                      <a:alpha val="43137"/>
                    </a:srgbClr>
                  </a:outerShdw>
                </a:effectLst>
                <a:latin typeface="Arial Black" panose="020B0A04020102020204" pitchFamily="34" charset="0"/>
              </a:rPr>
              <a:t>o</a:t>
            </a:r>
            <a:r>
              <a:rPr lang="en-US" sz="11500" dirty="0" smtClean="0">
                <a:solidFill>
                  <a:srgbClr val="FFFF00"/>
                </a:solidFill>
                <a:effectLst>
                  <a:outerShdw blurRad="38100" dist="38100" dir="2700000" algn="tl">
                    <a:srgbClr val="000000">
                      <a:alpha val="43137"/>
                    </a:srgbClr>
                  </a:outerShdw>
                </a:effectLst>
                <a:latin typeface="Arial Black" panose="020B0A04020102020204" pitchFamily="34" charset="0"/>
              </a:rPr>
              <a:t>n</a:t>
            </a:r>
            <a:endParaRPr lang="en-US" sz="115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Subtitle 2"/>
          <p:cNvSpPr>
            <a:spLocks noGrp="1"/>
          </p:cNvSpPr>
          <p:nvPr>
            <p:ph type="subTitle" idx="1"/>
          </p:nvPr>
        </p:nvSpPr>
        <p:spPr>
          <a:xfrm>
            <a:off x="1523999" y="5202238"/>
            <a:ext cx="9144000" cy="1655762"/>
          </a:xfrm>
        </p:spPr>
        <p:txBody>
          <a:bodyPr/>
          <a:lstStyle/>
          <a:p>
            <a:endParaRPr lang="en-US" dirty="0"/>
          </a:p>
        </p:txBody>
      </p:sp>
      <p:pic>
        <p:nvPicPr>
          <p:cNvPr id="4" name="Picture 3"/>
          <p:cNvPicPr>
            <a:picLocks noChangeAspect="1"/>
          </p:cNvPicPr>
          <p:nvPr/>
        </p:nvPicPr>
        <p:blipFill>
          <a:blip r:embed="rId2"/>
          <a:stretch>
            <a:fillRect/>
          </a:stretch>
        </p:blipFill>
        <p:spPr>
          <a:xfrm>
            <a:off x="3369245" y="3600821"/>
            <a:ext cx="5952775" cy="3257179"/>
          </a:xfrm>
          <a:prstGeom prst="rect">
            <a:avLst/>
          </a:prstGeom>
        </p:spPr>
      </p:pic>
    </p:spTree>
    <p:extLst>
      <p:ext uri="{BB962C8B-B14F-4D97-AF65-F5344CB8AC3E}">
        <p14:creationId xmlns:p14="http://schemas.microsoft.com/office/powerpoint/2010/main" val="2191837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84212" y="0"/>
            <a:ext cx="9880770" cy="6858000"/>
          </a:xfrm>
          <a:prstGeom prst="rect">
            <a:avLst/>
          </a:prstGeom>
        </p:spPr>
      </p:pic>
    </p:spTree>
    <p:extLst>
      <p:ext uri="{BB962C8B-B14F-4D97-AF65-F5344CB8AC3E}">
        <p14:creationId xmlns:p14="http://schemas.microsoft.com/office/powerpoint/2010/main" val="1596913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2785"/>
          <a:stretch/>
        </p:blipFill>
        <p:spPr>
          <a:xfrm>
            <a:off x="-2341" y="320948"/>
            <a:ext cx="12194341" cy="6184024"/>
          </a:xfrm>
          <a:prstGeom prst="rect">
            <a:avLst/>
          </a:prstGeom>
        </p:spPr>
      </p:pic>
    </p:spTree>
    <p:extLst>
      <p:ext uri="{BB962C8B-B14F-4D97-AF65-F5344CB8AC3E}">
        <p14:creationId xmlns:p14="http://schemas.microsoft.com/office/powerpoint/2010/main" val="2219111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66"/>
            <a:ext cx="8999126" cy="6861566"/>
          </a:xfrm>
          <a:prstGeom prst="rect">
            <a:avLst/>
          </a:prstGeom>
        </p:spPr>
      </p:pic>
    </p:spTree>
    <p:extLst>
      <p:ext uri="{BB962C8B-B14F-4D97-AF65-F5344CB8AC3E}">
        <p14:creationId xmlns:p14="http://schemas.microsoft.com/office/powerpoint/2010/main" val="1762388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stretch>
            <a:fillRect/>
          </a:stretch>
        </p:blipFill>
        <p:spPr>
          <a:xfrm>
            <a:off x="8684653" y="219920"/>
            <a:ext cx="3523012" cy="6285052"/>
          </a:xfrm>
          <a:prstGeom prst="rect">
            <a:avLst/>
          </a:prstGeom>
        </p:spPr>
      </p:pic>
      <p:sp>
        <p:nvSpPr>
          <p:cNvPr id="7" name="Content Placeholder 6"/>
          <p:cNvSpPr>
            <a:spLocks noGrp="1"/>
          </p:cNvSpPr>
          <p:nvPr>
            <p:ph sz="half" idx="1"/>
          </p:nvPr>
        </p:nvSpPr>
        <p:spPr>
          <a:xfrm>
            <a:off x="277793" y="587030"/>
            <a:ext cx="8084102" cy="6270970"/>
          </a:xfrm>
        </p:spPr>
        <p:txBody>
          <a:bodyPr anchor="t">
            <a:normAutofit fontScale="85000" lnSpcReduction="20000"/>
          </a:bodyPr>
          <a:lstStyle/>
          <a:p>
            <a:r>
              <a:rPr lang="en-US" b="1" dirty="0">
                <a:solidFill>
                  <a:srgbClr val="FFFF00"/>
                </a:solidFill>
              </a:rPr>
              <a:t>Alfisols</a:t>
            </a:r>
            <a:r>
              <a:rPr lang="en-US" b="1" dirty="0">
                <a:solidFill>
                  <a:srgbClr val="FF0000"/>
                </a:solidFill>
              </a:rPr>
              <a:t> </a:t>
            </a:r>
            <a:r>
              <a:rPr lang="en-US" b="1" dirty="0">
                <a:solidFill>
                  <a:schemeClr val="tx1"/>
                </a:solidFill>
              </a:rPr>
              <a:t>are a soil order in USDA soil taxonomy. Alfisols form in semiarid to humid areas, typically under a hardwood forest cover. They have a clay-enriched subsoil and relatively high native fertility. "Alf" refers to </a:t>
            </a:r>
            <a:r>
              <a:rPr lang="en-US" b="1" dirty="0" err="1">
                <a:solidFill>
                  <a:schemeClr val="tx1"/>
                </a:solidFill>
              </a:rPr>
              <a:t>aluminium</a:t>
            </a:r>
            <a:r>
              <a:rPr lang="en-US" b="1" dirty="0">
                <a:solidFill>
                  <a:schemeClr val="tx1"/>
                </a:solidFill>
              </a:rPr>
              <a:t> (Al) and iron (Fe). Because of their productivity and abundance, the </a:t>
            </a:r>
            <a:r>
              <a:rPr lang="en-US" b="1" dirty="0">
                <a:solidFill>
                  <a:srgbClr val="FFFF00"/>
                </a:solidFill>
                <a:effectLst>
                  <a:outerShdw blurRad="38100" dist="38100" dir="2700000" algn="tl">
                    <a:srgbClr val="000000">
                      <a:alpha val="43137"/>
                    </a:srgbClr>
                  </a:outerShdw>
                </a:effectLst>
              </a:rPr>
              <a:t>Alfisols represent one of the more important soil orders for food and fiber production</a:t>
            </a:r>
            <a:r>
              <a:rPr lang="en-US" b="1" dirty="0">
                <a:solidFill>
                  <a:schemeClr val="tx1"/>
                </a:solidFill>
              </a:rPr>
              <a:t>. They are widely used both in agriculture and forestry, and are generally easier to keep fertile than other humid-climate soils, though those in Australia and Africa are still very deficient in nitrogen and available phosphorus. Those in monsoonal tropical regions, however, have a tendency to acidify when heavily cultivated, especially when nitrogenous fertilizers are used.</a:t>
            </a:r>
          </a:p>
          <a:p>
            <a:r>
              <a:rPr lang="en-US" b="1" dirty="0" smtClean="0">
                <a:solidFill>
                  <a:schemeClr val="tx1"/>
                </a:solidFill>
              </a:rPr>
              <a:t>Alfisols </a:t>
            </a:r>
            <a:r>
              <a:rPr lang="en-US" b="1" dirty="0">
                <a:solidFill>
                  <a:schemeClr val="tx1"/>
                </a:solidFill>
              </a:rPr>
              <a:t>occupy around one-tenth of the Earth's ice-free land surface. They are dominant in many areas, such as the Ohio River basin in the United States, southern and unglaciated Western Europe, the Baltic region and central European Russia, the drier parts of Peninsular India, Sudan in Africa, and many parts of South America.</a:t>
            </a:r>
          </a:p>
          <a:p>
            <a:r>
              <a:rPr lang="en-US" b="1" dirty="0" smtClean="0">
                <a:solidFill>
                  <a:schemeClr val="tx1"/>
                </a:solidFill>
              </a:rPr>
              <a:t>Alfisols </a:t>
            </a:r>
            <a:r>
              <a:rPr lang="en-US" b="1" dirty="0">
                <a:solidFill>
                  <a:schemeClr val="tx1"/>
                </a:solidFill>
              </a:rPr>
              <a:t>have undergone only moderate leaching. By definition, they have at least 35% base saturation, meaning calcium, magnesium, and potassium are relatively abundant. </a:t>
            </a:r>
            <a:r>
              <a:rPr lang="en-US" b="1" dirty="0" smtClean="0">
                <a:solidFill>
                  <a:schemeClr val="tx1"/>
                </a:solidFill>
              </a:rPr>
              <a:t>Alfisols </a:t>
            </a:r>
            <a:r>
              <a:rPr lang="en-US" b="1" dirty="0">
                <a:solidFill>
                  <a:schemeClr val="tx1"/>
                </a:solidFill>
              </a:rPr>
              <a:t>are commonly found in glaciated </a:t>
            </a:r>
            <a:r>
              <a:rPr lang="en-US" b="1" dirty="0" smtClean="0">
                <a:solidFill>
                  <a:schemeClr val="tx1"/>
                </a:solidFill>
              </a:rPr>
              <a:t>areas.</a:t>
            </a:r>
            <a:endParaRPr lang="en-US" b="1" dirty="0">
              <a:solidFill>
                <a:schemeClr val="tx1"/>
              </a:solidFill>
            </a:endParaRPr>
          </a:p>
        </p:txBody>
      </p:sp>
      <p:sp>
        <p:nvSpPr>
          <p:cNvPr id="2" name="Rectangle 1"/>
          <p:cNvSpPr/>
          <p:nvPr/>
        </p:nvSpPr>
        <p:spPr>
          <a:xfrm>
            <a:off x="9983532" y="2814520"/>
            <a:ext cx="1997663" cy="769441"/>
          </a:xfrm>
          <a:prstGeom prst="rect">
            <a:avLst/>
          </a:prstGeom>
        </p:spPr>
        <p:txBody>
          <a:bodyPr wrap="none">
            <a:spAutoFit/>
          </a:bodyPr>
          <a:lstStyle/>
          <a:p>
            <a:r>
              <a:rPr lang="en-US" sz="4400" b="1" dirty="0">
                <a:solidFill>
                  <a:srgbClr val="FFFF00"/>
                </a:solidFill>
              </a:rPr>
              <a:t>Alfisols </a:t>
            </a:r>
            <a:endParaRPr lang="en-US" dirty="0">
              <a:solidFill>
                <a:srgbClr val="FFFF00"/>
              </a:solidFill>
            </a:endParaRPr>
          </a:p>
        </p:txBody>
      </p:sp>
    </p:spTree>
    <p:extLst>
      <p:ext uri="{BB962C8B-B14F-4D97-AF65-F5344CB8AC3E}">
        <p14:creationId xmlns:p14="http://schemas.microsoft.com/office/powerpoint/2010/main" val="1438973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7947007" y="220784"/>
            <a:ext cx="3490088" cy="6226315"/>
          </a:xfrm>
          <a:prstGeom prst="rect">
            <a:avLst/>
          </a:prstGeom>
        </p:spPr>
      </p:pic>
      <p:sp>
        <p:nvSpPr>
          <p:cNvPr id="6" name="Content Placeholder 5"/>
          <p:cNvSpPr>
            <a:spLocks noGrp="1"/>
          </p:cNvSpPr>
          <p:nvPr>
            <p:ph sz="half" idx="1"/>
          </p:nvPr>
        </p:nvSpPr>
        <p:spPr>
          <a:xfrm>
            <a:off x="289367" y="932675"/>
            <a:ext cx="6933236" cy="5757491"/>
          </a:xfrm>
        </p:spPr>
        <p:txBody>
          <a:bodyPr anchor="t">
            <a:normAutofit fontScale="92500" lnSpcReduction="20000"/>
          </a:bodyPr>
          <a:lstStyle/>
          <a:p>
            <a:r>
              <a:rPr lang="en-US" b="1" dirty="0">
                <a:solidFill>
                  <a:srgbClr val="FFFF00"/>
                </a:solidFill>
              </a:rPr>
              <a:t>Aridisols</a:t>
            </a:r>
            <a:r>
              <a:rPr lang="en-US" b="1" dirty="0">
                <a:solidFill>
                  <a:srgbClr val="FF0000"/>
                </a:solidFill>
              </a:rPr>
              <a:t> </a:t>
            </a:r>
            <a:r>
              <a:rPr lang="en-US" b="1" dirty="0">
                <a:solidFill>
                  <a:schemeClr val="tx1"/>
                </a:solidFill>
              </a:rPr>
              <a:t>(or desert soils) are a soil order in USA soil taxonomy.[1] Aridisols (from the Latin </a:t>
            </a:r>
            <a:r>
              <a:rPr lang="en-US" b="1" dirty="0" err="1">
                <a:solidFill>
                  <a:schemeClr val="tx1"/>
                </a:solidFill>
              </a:rPr>
              <a:t>aridus</a:t>
            </a:r>
            <a:r>
              <a:rPr lang="en-US" b="1" dirty="0">
                <a:solidFill>
                  <a:schemeClr val="tx1"/>
                </a:solidFill>
              </a:rPr>
              <a:t>, for “dry”, and </a:t>
            </a:r>
            <a:r>
              <a:rPr lang="en-US" b="1" dirty="0" err="1">
                <a:solidFill>
                  <a:schemeClr val="tx1"/>
                </a:solidFill>
              </a:rPr>
              <a:t>solum</a:t>
            </a:r>
            <a:r>
              <a:rPr lang="en-US" b="1" dirty="0">
                <a:solidFill>
                  <a:schemeClr val="tx1"/>
                </a:solidFill>
              </a:rPr>
              <a:t>) form in an arid or semi-arid climate. Aridisols dominate the deserts and xeric </a:t>
            </a:r>
            <a:r>
              <a:rPr lang="en-US" b="1" dirty="0" err="1">
                <a:solidFill>
                  <a:schemeClr val="tx1"/>
                </a:solidFill>
              </a:rPr>
              <a:t>shrublands</a:t>
            </a:r>
            <a:r>
              <a:rPr lang="en-US" b="1" dirty="0">
                <a:solidFill>
                  <a:schemeClr val="tx1"/>
                </a:solidFill>
              </a:rPr>
              <a:t>, which occupy about one third of the Earth's land surface. Aridisols have a very low concentration of organic matter, reflecting the paucity of vegetative production on these dry soils. Water deficiency is the major defining characteristic of </a:t>
            </a:r>
            <a:r>
              <a:rPr lang="en-US" b="1" dirty="0" err="1">
                <a:solidFill>
                  <a:schemeClr val="tx1"/>
                </a:solidFill>
              </a:rPr>
              <a:t>aridisols</a:t>
            </a:r>
            <a:r>
              <a:rPr lang="en-US" b="1" dirty="0">
                <a:solidFill>
                  <a:schemeClr val="tx1"/>
                </a:solidFill>
              </a:rPr>
              <a:t>. Also required is sufficient age to exhibit subsoil weathering and development. Limited leaching in </a:t>
            </a:r>
            <a:r>
              <a:rPr lang="en-US" b="1" dirty="0" err="1">
                <a:solidFill>
                  <a:schemeClr val="tx1"/>
                </a:solidFill>
              </a:rPr>
              <a:t>aridisols</a:t>
            </a:r>
            <a:r>
              <a:rPr lang="en-US" b="1" dirty="0">
                <a:solidFill>
                  <a:schemeClr val="tx1"/>
                </a:solidFill>
              </a:rPr>
              <a:t> often results in one or more subsurface soil horizons in which suspended or dissolved minerals have been deposited: silicate clays, sodium, calcium carbonate, gypsum or soluble salts. These subsoil horizons can also be cemented by carbonates, gypsum or silica. Accumulation of salts on the surface can result in salinization. </a:t>
            </a:r>
          </a:p>
        </p:txBody>
      </p:sp>
      <p:sp>
        <p:nvSpPr>
          <p:cNvPr id="2" name="Rectangle 1"/>
          <p:cNvSpPr/>
          <p:nvPr/>
        </p:nvSpPr>
        <p:spPr>
          <a:xfrm>
            <a:off x="8784350" y="3322462"/>
            <a:ext cx="2135521" cy="707886"/>
          </a:xfrm>
          <a:prstGeom prst="rect">
            <a:avLst/>
          </a:prstGeom>
        </p:spPr>
        <p:txBody>
          <a:bodyPr wrap="none">
            <a:spAutoFit/>
          </a:bodyPr>
          <a:lstStyle/>
          <a:p>
            <a:r>
              <a:rPr lang="en-US" sz="4000" b="1" dirty="0">
                <a:solidFill>
                  <a:srgbClr val="FFFF00"/>
                </a:solidFill>
              </a:rPr>
              <a:t>Aridisols </a:t>
            </a:r>
            <a:endParaRPr lang="en-US" sz="4000" dirty="0">
              <a:solidFill>
                <a:srgbClr val="FFFF00"/>
              </a:solidFill>
            </a:endParaRPr>
          </a:p>
        </p:txBody>
      </p:sp>
    </p:spTree>
    <p:extLst>
      <p:ext uri="{BB962C8B-B14F-4D97-AF65-F5344CB8AC3E}">
        <p14:creationId xmlns:p14="http://schemas.microsoft.com/office/powerpoint/2010/main" val="1607043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30722" y="126170"/>
            <a:ext cx="11444690" cy="762000"/>
          </a:xfrm>
        </p:spPr>
        <p:txBody>
          <a:bodyPr>
            <a:normAutofit fontScale="90000"/>
          </a:bodyPr>
          <a:lstStyle/>
          <a:p>
            <a:r>
              <a:rPr lang="en-US" altLang="en-US" sz="2800" dirty="0">
                <a:solidFill>
                  <a:schemeClr val="accent6">
                    <a:lumMod val="60000"/>
                    <a:lumOff val="40000"/>
                  </a:schemeClr>
                </a:solidFill>
                <a:effectLst>
                  <a:outerShdw blurRad="38100" dist="38100" dir="2700000" algn="tl">
                    <a:srgbClr val="C0C0C0"/>
                  </a:outerShdw>
                </a:effectLst>
              </a:rPr>
              <a:t>1. Soils provide the foundation for animal and plant life and therefore are critical to Earth's ecosystems. </a:t>
            </a:r>
          </a:p>
        </p:txBody>
      </p:sp>
      <p:sp>
        <p:nvSpPr>
          <p:cNvPr id="60419" name="Rectangle 3"/>
          <p:cNvSpPr>
            <a:spLocks noGrp="1" noChangeArrowheads="1"/>
          </p:cNvSpPr>
          <p:nvPr>
            <p:ph idx="1"/>
          </p:nvPr>
        </p:nvSpPr>
        <p:spPr>
          <a:xfrm>
            <a:off x="242895" y="1047890"/>
            <a:ext cx="11598310" cy="2957622"/>
          </a:xfrm>
        </p:spPr>
        <p:txBody>
          <a:bodyPr/>
          <a:lstStyle/>
          <a:p>
            <a:r>
              <a:rPr lang="en-US" altLang="en-US" dirty="0"/>
              <a:t>Soil is a dynamic natural body comprised of fine materials in which plants grow, and which is composed of both </a:t>
            </a:r>
            <a:r>
              <a:rPr lang="en-US" altLang="en-US" dirty="0" smtClean="0">
                <a:solidFill>
                  <a:schemeClr val="accent1"/>
                </a:solidFill>
                <a:effectLst>
                  <a:outerShdw blurRad="38100" dist="38100" dir="2700000" algn="tl">
                    <a:srgbClr val="C0C0C0"/>
                  </a:outerShdw>
                </a:effectLst>
              </a:rPr>
              <a:t>mineral,</a:t>
            </a:r>
            <a:r>
              <a:rPr lang="en-US" altLang="en-US" dirty="0" smtClean="0"/>
              <a:t>  </a:t>
            </a:r>
            <a:r>
              <a:rPr lang="en-US" altLang="en-US" dirty="0">
                <a:solidFill>
                  <a:schemeClr val="accent1"/>
                </a:solidFill>
                <a:effectLst>
                  <a:outerShdw blurRad="38100" dist="38100" dir="2700000" algn="tl">
                    <a:srgbClr val="C0C0C0"/>
                  </a:outerShdw>
                </a:effectLst>
              </a:rPr>
              <a:t>organic</a:t>
            </a:r>
            <a:r>
              <a:rPr lang="en-US" altLang="en-US" dirty="0"/>
              <a:t> </a:t>
            </a:r>
            <a:r>
              <a:rPr lang="en-US" altLang="en-US" dirty="0" smtClean="0"/>
              <a:t>matter (living and dead), </a:t>
            </a:r>
            <a:r>
              <a:rPr lang="en-US" altLang="en-US" b="1" dirty="0" smtClean="0">
                <a:solidFill>
                  <a:schemeClr val="accent5">
                    <a:lumMod val="40000"/>
                    <a:lumOff val="60000"/>
                  </a:schemeClr>
                </a:solidFill>
              </a:rPr>
              <a:t>water</a:t>
            </a:r>
            <a:r>
              <a:rPr lang="en-US" altLang="en-US" dirty="0" smtClean="0"/>
              <a:t>, and </a:t>
            </a:r>
            <a:r>
              <a:rPr lang="en-US" altLang="en-US" b="1" dirty="0" smtClean="0">
                <a:solidFill>
                  <a:schemeClr val="accent5">
                    <a:lumMod val="40000"/>
                    <a:lumOff val="60000"/>
                  </a:schemeClr>
                </a:solidFill>
              </a:rPr>
              <a:t>air</a:t>
            </a:r>
            <a:r>
              <a:rPr lang="en-US" altLang="en-US" dirty="0" smtClean="0"/>
              <a:t>.  </a:t>
            </a:r>
            <a:r>
              <a:rPr lang="en-US" altLang="en-US" dirty="0"/>
              <a:t>Specific soil conditions determine soil fertility, which is the ability of soil to support plant productivity.  Plants capture sunlight and fix carbon in organic compounds that sustain the biosphere</a:t>
            </a:r>
            <a:r>
              <a:rPr lang="en-US" altLang="en-US" dirty="0" smtClean="0"/>
              <a:t>.</a:t>
            </a:r>
          </a:p>
          <a:p>
            <a:r>
              <a:rPr lang="en-US" altLang="en-US" dirty="0" smtClean="0"/>
              <a:t>Soil should be seen as a living thing, not as </a:t>
            </a:r>
            <a:r>
              <a:rPr lang="en-US" altLang="en-US" dirty="0" err="1" smtClean="0"/>
              <a:t>inamimate</a:t>
            </a:r>
            <a:r>
              <a:rPr lang="en-US" altLang="en-US" dirty="0" smtClean="0"/>
              <a:t>.</a:t>
            </a:r>
            <a:endParaRPr lang="en-US" altLang="en-US" dirty="0"/>
          </a:p>
        </p:txBody>
      </p:sp>
      <p:pic>
        <p:nvPicPr>
          <p:cNvPr id="2" name="Picture 1"/>
          <p:cNvPicPr>
            <a:picLocks noChangeAspect="1"/>
          </p:cNvPicPr>
          <p:nvPr/>
        </p:nvPicPr>
        <p:blipFill>
          <a:blip r:embed="rId2"/>
          <a:stretch>
            <a:fillRect/>
          </a:stretch>
        </p:blipFill>
        <p:spPr>
          <a:xfrm>
            <a:off x="220035" y="3570092"/>
            <a:ext cx="3231294" cy="3110805"/>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1655" y="3570092"/>
            <a:ext cx="4992265" cy="3115943"/>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69135" y="3544575"/>
            <a:ext cx="3264424" cy="31327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8710459" y="396432"/>
            <a:ext cx="3248891" cy="5796023"/>
          </a:xfrm>
          <a:prstGeom prst="rect">
            <a:avLst/>
          </a:prstGeom>
        </p:spPr>
      </p:pic>
      <p:sp>
        <p:nvSpPr>
          <p:cNvPr id="6" name="Content Placeholder 5"/>
          <p:cNvSpPr>
            <a:spLocks noGrp="1"/>
          </p:cNvSpPr>
          <p:nvPr>
            <p:ph sz="half" idx="1"/>
          </p:nvPr>
        </p:nvSpPr>
        <p:spPr>
          <a:xfrm>
            <a:off x="208344" y="396432"/>
            <a:ext cx="7315200" cy="6461568"/>
          </a:xfrm>
        </p:spPr>
        <p:txBody>
          <a:bodyPr anchor="t">
            <a:normAutofit fontScale="92500" lnSpcReduction="20000"/>
          </a:bodyPr>
          <a:lstStyle/>
          <a:p>
            <a:r>
              <a:rPr lang="en-US" b="1" dirty="0">
                <a:solidFill>
                  <a:srgbClr val="FFFF00"/>
                </a:solidFill>
              </a:rPr>
              <a:t>Gelisols </a:t>
            </a:r>
            <a:r>
              <a:rPr lang="en-US" b="1" dirty="0">
                <a:solidFill>
                  <a:schemeClr val="tx1"/>
                </a:solidFill>
              </a:rPr>
              <a:t>are an order in USDA soil taxonomy. They are soils of very cold climates which are defined as containing permafrost within two meters of the soil surface. The word "</a:t>
            </a:r>
            <a:r>
              <a:rPr lang="en-US" b="1" dirty="0" err="1">
                <a:solidFill>
                  <a:schemeClr val="tx1"/>
                </a:solidFill>
              </a:rPr>
              <a:t>gelisol</a:t>
            </a:r>
            <a:r>
              <a:rPr lang="en-US" b="1" dirty="0">
                <a:solidFill>
                  <a:schemeClr val="tx1"/>
                </a:solidFill>
              </a:rPr>
              <a:t>" comes from the Latin </a:t>
            </a:r>
            <a:r>
              <a:rPr lang="en-US" b="1" dirty="0" err="1">
                <a:solidFill>
                  <a:schemeClr val="tx1"/>
                </a:solidFill>
              </a:rPr>
              <a:t>gelare</a:t>
            </a:r>
            <a:r>
              <a:rPr lang="en-US" b="1" dirty="0">
                <a:solidFill>
                  <a:schemeClr val="tx1"/>
                </a:solidFill>
              </a:rPr>
              <a:t> meaning "to freeze", a reference to the process of cryoturbation that occurs from the alternating thawing and freezing characteristic of </a:t>
            </a:r>
            <a:r>
              <a:rPr lang="en-US" b="1" dirty="0" err="1">
                <a:solidFill>
                  <a:schemeClr val="tx1"/>
                </a:solidFill>
              </a:rPr>
              <a:t>gelisols</a:t>
            </a:r>
            <a:r>
              <a:rPr lang="en-US" b="1" dirty="0">
                <a:solidFill>
                  <a:schemeClr val="tx1"/>
                </a:solidFill>
              </a:rPr>
              <a:t>.</a:t>
            </a:r>
          </a:p>
          <a:p>
            <a:r>
              <a:rPr lang="en-US" b="1" dirty="0" smtClean="0">
                <a:solidFill>
                  <a:schemeClr val="tx1"/>
                </a:solidFill>
              </a:rPr>
              <a:t>Structurally</a:t>
            </a:r>
            <a:r>
              <a:rPr lang="en-US" b="1" dirty="0">
                <a:solidFill>
                  <a:schemeClr val="tx1"/>
                </a:solidFill>
              </a:rPr>
              <a:t>, </a:t>
            </a:r>
            <a:r>
              <a:rPr lang="en-US" b="1" dirty="0" err="1">
                <a:solidFill>
                  <a:schemeClr val="tx1"/>
                </a:solidFill>
              </a:rPr>
              <a:t>gelisols</a:t>
            </a:r>
            <a:r>
              <a:rPr lang="en-US" b="1" dirty="0">
                <a:solidFill>
                  <a:schemeClr val="tx1"/>
                </a:solidFill>
              </a:rPr>
              <a:t> may have a B horizon and more commonly have an A horizon and/or O horizon resting on the permafrost. Because soil organic matter accumulates in the upper layer, most </a:t>
            </a:r>
            <a:r>
              <a:rPr lang="en-US" b="1" dirty="0" err="1">
                <a:solidFill>
                  <a:schemeClr val="tx1"/>
                </a:solidFill>
              </a:rPr>
              <a:t>gelisols</a:t>
            </a:r>
            <a:r>
              <a:rPr lang="en-US" b="1" dirty="0">
                <a:solidFill>
                  <a:schemeClr val="tx1"/>
                </a:solidFill>
              </a:rPr>
              <a:t> are black or dark brown in soil color, followed by a shallow mineral layer. Despite the influence of glaciation in most areas where </a:t>
            </a:r>
            <a:r>
              <a:rPr lang="en-US" b="1" dirty="0" err="1">
                <a:solidFill>
                  <a:schemeClr val="tx1"/>
                </a:solidFill>
              </a:rPr>
              <a:t>gelisols</a:t>
            </a:r>
            <a:r>
              <a:rPr lang="en-US" b="1" dirty="0">
                <a:solidFill>
                  <a:schemeClr val="tx1"/>
                </a:solidFill>
              </a:rPr>
              <a:t> occur, chemically they are not highly fertile because nutrients, especially calcium and potassium, are very easily leached above the permafrost. The permafrost greatly restricts the engineering use of </a:t>
            </a:r>
            <a:r>
              <a:rPr lang="en-US" b="1" dirty="0" err="1">
                <a:solidFill>
                  <a:schemeClr val="tx1"/>
                </a:solidFill>
              </a:rPr>
              <a:t>gelisols</a:t>
            </a:r>
            <a:r>
              <a:rPr lang="en-US" b="1" dirty="0">
                <a:solidFill>
                  <a:schemeClr val="tx1"/>
                </a:solidFill>
              </a:rPr>
              <a:t>, as large structures (e.g. buildings) subside as the frozen earth thaws when they are put in place. </a:t>
            </a:r>
          </a:p>
        </p:txBody>
      </p:sp>
      <p:sp>
        <p:nvSpPr>
          <p:cNvPr id="2" name="Rectangle 1"/>
          <p:cNvSpPr/>
          <p:nvPr/>
        </p:nvSpPr>
        <p:spPr>
          <a:xfrm>
            <a:off x="9667665" y="2925111"/>
            <a:ext cx="1951175" cy="707886"/>
          </a:xfrm>
          <a:prstGeom prst="rect">
            <a:avLst/>
          </a:prstGeom>
        </p:spPr>
        <p:txBody>
          <a:bodyPr wrap="none">
            <a:spAutoFit/>
          </a:bodyPr>
          <a:lstStyle/>
          <a:p>
            <a:r>
              <a:rPr lang="en-US" sz="4000" b="1" dirty="0">
                <a:solidFill>
                  <a:srgbClr val="FFFF00"/>
                </a:solidFill>
              </a:rPr>
              <a:t>Gelisols </a:t>
            </a:r>
            <a:endParaRPr lang="en-US" dirty="0"/>
          </a:p>
        </p:txBody>
      </p:sp>
    </p:spTree>
    <p:extLst>
      <p:ext uri="{BB962C8B-B14F-4D97-AF65-F5344CB8AC3E}">
        <p14:creationId xmlns:p14="http://schemas.microsoft.com/office/powerpoint/2010/main" val="6082364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8299269" y="315409"/>
            <a:ext cx="3594908" cy="6096965"/>
          </a:xfrm>
          <a:prstGeom prst="rect">
            <a:avLst/>
          </a:prstGeom>
        </p:spPr>
      </p:pic>
      <p:sp>
        <p:nvSpPr>
          <p:cNvPr id="6" name="Content Placeholder 5"/>
          <p:cNvSpPr>
            <a:spLocks noGrp="1"/>
          </p:cNvSpPr>
          <p:nvPr>
            <p:ph sz="half" idx="1"/>
          </p:nvPr>
        </p:nvSpPr>
        <p:spPr>
          <a:xfrm>
            <a:off x="451413" y="162046"/>
            <a:ext cx="7500395" cy="6695954"/>
          </a:xfrm>
        </p:spPr>
        <p:txBody>
          <a:bodyPr anchor="t">
            <a:normAutofit fontScale="85000" lnSpcReduction="10000"/>
          </a:bodyPr>
          <a:lstStyle/>
          <a:p>
            <a:r>
              <a:rPr lang="en-US" b="1" dirty="0">
                <a:solidFill>
                  <a:srgbClr val="FFFF00"/>
                </a:solidFill>
              </a:rPr>
              <a:t>Ultisols</a:t>
            </a:r>
            <a:r>
              <a:rPr lang="en-US" b="1" dirty="0">
                <a:solidFill>
                  <a:schemeClr val="tx1"/>
                </a:solidFill>
              </a:rPr>
              <a:t>, commonly known as red clay soils, are one of twelve soil orders in the United States Department of Agriculture soil taxonomy. The word "</a:t>
            </a:r>
            <a:r>
              <a:rPr lang="en-US" b="1" dirty="0" err="1">
                <a:solidFill>
                  <a:schemeClr val="tx1"/>
                </a:solidFill>
              </a:rPr>
              <a:t>ultisol</a:t>
            </a:r>
            <a:r>
              <a:rPr lang="en-US" b="1" dirty="0">
                <a:solidFill>
                  <a:schemeClr val="tx1"/>
                </a:solidFill>
              </a:rPr>
              <a:t>" is derived from "ultimate", because </a:t>
            </a:r>
            <a:r>
              <a:rPr lang="en-US" b="1" dirty="0" err="1">
                <a:solidFill>
                  <a:schemeClr val="tx1"/>
                </a:solidFill>
              </a:rPr>
              <a:t>ultisols</a:t>
            </a:r>
            <a:r>
              <a:rPr lang="en-US" b="1" dirty="0">
                <a:solidFill>
                  <a:schemeClr val="tx1"/>
                </a:solidFill>
              </a:rPr>
              <a:t> were seen as the ultimate product of continuous weathering of minerals in a humid, temperate climate without new soil formation via glaciation. They are defined as mineral soils which contain no calcareous (calcium carbonate containing) material anywhere within the soil, have less than 10% </a:t>
            </a:r>
            <a:r>
              <a:rPr lang="en-US" b="1" dirty="0" err="1">
                <a:solidFill>
                  <a:schemeClr val="tx1"/>
                </a:solidFill>
              </a:rPr>
              <a:t>weatherable</a:t>
            </a:r>
            <a:r>
              <a:rPr lang="en-US" b="1" dirty="0">
                <a:solidFill>
                  <a:schemeClr val="tx1"/>
                </a:solidFill>
              </a:rPr>
              <a:t> minerals in the extreme top layer of soil, and have less than 35% base saturation throughout the soil. Ultisols occur in humid temperate or tropical regions. While the term is usually applied to the red clay soils of the Southern United States, </a:t>
            </a:r>
            <a:r>
              <a:rPr lang="en-US" b="1" dirty="0" err="1">
                <a:solidFill>
                  <a:schemeClr val="tx1"/>
                </a:solidFill>
              </a:rPr>
              <a:t>ultisols</a:t>
            </a:r>
            <a:r>
              <a:rPr lang="en-US" b="1" dirty="0">
                <a:solidFill>
                  <a:schemeClr val="tx1"/>
                </a:solidFill>
              </a:rPr>
              <a:t> are also found in regions of Africa, Asia, and South America. Ultisols vary in color from purplish-red, to a bright reddish-orange, to pale yellowish-orange and even some subdued yellowish-brown tones. They are typically quite acidic, often having a pH of less than 5. The red and yellow colors result from the accumulation of iron oxide (rust), which is highly insoluble in water. </a:t>
            </a:r>
          </a:p>
        </p:txBody>
      </p:sp>
      <p:sp>
        <p:nvSpPr>
          <p:cNvPr id="2" name="Rectangle 1"/>
          <p:cNvSpPr/>
          <p:nvPr/>
        </p:nvSpPr>
        <p:spPr>
          <a:xfrm>
            <a:off x="9014780" y="3325357"/>
            <a:ext cx="1763624" cy="707886"/>
          </a:xfrm>
          <a:prstGeom prst="rect">
            <a:avLst/>
          </a:prstGeom>
        </p:spPr>
        <p:txBody>
          <a:bodyPr wrap="none">
            <a:spAutoFit/>
          </a:bodyPr>
          <a:lstStyle/>
          <a:p>
            <a:r>
              <a:rPr lang="en-US" sz="4000" b="1" dirty="0">
                <a:solidFill>
                  <a:srgbClr val="FFFF00"/>
                </a:solidFill>
              </a:rPr>
              <a:t>Ultisols</a:t>
            </a:r>
            <a:endParaRPr lang="en-US" sz="4000" dirty="0"/>
          </a:p>
        </p:txBody>
      </p:sp>
    </p:spTree>
    <p:extLst>
      <p:ext uri="{BB962C8B-B14F-4D97-AF65-F5344CB8AC3E}">
        <p14:creationId xmlns:p14="http://schemas.microsoft.com/office/powerpoint/2010/main" val="2377672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7524651" y="456588"/>
            <a:ext cx="4336852" cy="6140982"/>
          </a:xfrm>
          <a:prstGeom prst="rect">
            <a:avLst/>
          </a:prstGeom>
        </p:spPr>
      </p:pic>
      <p:sp>
        <p:nvSpPr>
          <p:cNvPr id="6" name="Content Placeholder 5"/>
          <p:cNvSpPr>
            <a:spLocks noGrp="1"/>
          </p:cNvSpPr>
          <p:nvPr>
            <p:ph sz="half" idx="1"/>
          </p:nvPr>
        </p:nvSpPr>
        <p:spPr>
          <a:xfrm>
            <a:off x="381965" y="150472"/>
            <a:ext cx="6794339" cy="6707528"/>
          </a:xfrm>
        </p:spPr>
        <p:txBody>
          <a:bodyPr anchor="t">
            <a:normAutofit fontScale="85000" lnSpcReduction="10000"/>
          </a:bodyPr>
          <a:lstStyle/>
          <a:p>
            <a:r>
              <a:rPr lang="en-US" b="1" dirty="0">
                <a:solidFill>
                  <a:schemeClr val="tx1"/>
                </a:solidFill>
              </a:rPr>
              <a:t>In soil science, </a:t>
            </a:r>
            <a:r>
              <a:rPr lang="en-US" b="1" dirty="0" err="1">
                <a:solidFill>
                  <a:schemeClr val="tx1"/>
                </a:solidFill>
              </a:rPr>
              <a:t>Podzols</a:t>
            </a:r>
            <a:r>
              <a:rPr lang="en-US" b="1" dirty="0">
                <a:solidFill>
                  <a:schemeClr val="tx1"/>
                </a:solidFill>
              </a:rPr>
              <a:t> (known as </a:t>
            </a:r>
            <a:r>
              <a:rPr lang="en-US" b="1" dirty="0" err="1">
                <a:solidFill>
                  <a:srgbClr val="FFFF00"/>
                </a:solidFill>
              </a:rPr>
              <a:t>Spodosols</a:t>
            </a:r>
            <a:r>
              <a:rPr lang="en-US" dirty="0">
                <a:solidFill>
                  <a:srgbClr val="FFFF00"/>
                </a:solidFill>
              </a:rPr>
              <a:t> </a:t>
            </a:r>
            <a:r>
              <a:rPr lang="en-US" b="1" dirty="0">
                <a:solidFill>
                  <a:schemeClr val="tx1"/>
                </a:solidFill>
              </a:rPr>
              <a:t>in China and the United States of America and </a:t>
            </a:r>
            <a:r>
              <a:rPr lang="en-US" b="1" dirty="0" err="1">
                <a:solidFill>
                  <a:schemeClr val="tx1"/>
                </a:solidFill>
              </a:rPr>
              <a:t>Podosols</a:t>
            </a:r>
            <a:r>
              <a:rPr lang="en-US" b="1" dirty="0">
                <a:solidFill>
                  <a:schemeClr val="tx1"/>
                </a:solidFill>
              </a:rPr>
              <a:t> in Australia)[citation needed] are the typical soils of coniferous, or boreal forests. They are also the typical soils of eucalypt forests and heathlands in southern Australia. In Western Europe </a:t>
            </a:r>
            <a:r>
              <a:rPr lang="en-US" b="1" dirty="0" err="1">
                <a:solidFill>
                  <a:schemeClr val="tx1"/>
                </a:solidFill>
              </a:rPr>
              <a:t>Podzols</a:t>
            </a:r>
            <a:r>
              <a:rPr lang="en-US" b="1" dirty="0">
                <a:solidFill>
                  <a:schemeClr val="tx1"/>
                </a:solidFill>
              </a:rPr>
              <a:t> develop on heathland, which is often a construct of human interference through grazing and burning. Many </a:t>
            </a:r>
            <a:r>
              <a:rPr lang="en-US" b="1" dirty="0" err="1">
                <a:solidFill>
                  <a:schemeClr val="tx1"/>
                </a:solidFill>
              </a:rPr>
              <a:t>podzols</a:t>
            </a:r>
            <a:r>
              <a:rPr lang="en-US" b="1" dirty="0">
                <a:solidFill>
                  <a:schemeClr val="tx1"/>
                </a:solidFill>
              </a:rPr>
              <a:t> in this region may have developed over the past 3000 years in response to vegetation and climatic </a:t>
            </a:r>
            <a:r>
              <a:rPr lang="en-US" b="1" dirty="0" smtClean="0">
                <a:solidFill>
                  <a:schemeClr val="tx1"/>
                </a:solidFill>
              </a:rPr>
              <a:t>changes</a:t>
            </a:r>
            <a:endParaRPr lang="en-US" b="1" dirty="0">
              <a:solidFill>
                <a:schemeClr val="tx1"/>
              </a:solidFill>
            </a:endParaRPr>
          </a:p>
          <a:p>
            <a:r>
              <a:rPr lang="en-US" b="1" dirty="0" err="1">
                <a:solidFill>
                  <a:schemeClr val="tx1"/>
                </a:solidFill>
              </a:rPr>
              <a:t>Podzols</a:t>
            </a:r>
            <a:r>
              <a:rPr lang="en-US" b="1" dirty="0">
                <a:solidFill>
                  <a:schemeClr val="tx1"/>
                </a:solidFill>
              </a:rPr>
              <a:t> are able to occur on almost any parent material but generally derive from either quartz-rich sands and sandstones or sedimentary debris from magmatic rocks, provided there is high precipitation.[5] Most </a:t>
            </a:r>
            <a:r>
              <a:rPr lang="en-US" b="1" dirty="0" err="1">
                <a:solidFill>
                  <a:schemeClr val="tx1"/>
                </a:solidFill>
              </a:rPr>
              <a:t>Podzols</a:t>
            </a:r>
            <a:r>
              <a:rPr lang="en-US" b="1" dirty="0">
                <a:solidFill>
                  <a:schemeClr val="tx1"/>
                </a:solidFill>
              </a:rPr>
              <a:t> are poor soils for agriculture due to the sandy portion, resulting in a low level of moisture and nutrients. Some are sandy and excessively drained. Others have shallow rooting zones and poor drainage due to subsoil cementation. A low pH further compounds issues, </a:t>
            </a:r>
          </a:p>
        </p:txBody>
      </p:sp>
      <p:sp>
        <p:nvSpPr>
          <p:cNvPr id="2" name="Rectangle 1"/>
          <p:cNvSpPr/>
          <p:nvPr/>
        </p:nvSpPr>
        <p:spPr>
          <a:xfrm>
            <a:off x="8669135" y="2353660"/>
            <a:ext cx="1604927" cy="646331"/>
          </a:xfrm>
          <a:prstGeom prst="rect">
            <a:avLst/>
          </a:prstGeom>
        </p:spPr>
        <p:txBody>
          <a:bodyPr wrap="none">
            <a:spAutoFit/>
          </a:bodyPr>
          <a:lstStyle/>
          <a:p>
            <a:r>
              <a:rPr lang="en-US" sz="3600" b="1" dirty="0">
                <a:solidFill>
                  <a:srgbClr val="FFFF00"/>
                </a:solidFill>
              </a:rPr>
              <a:t>Ultisols</a:t>
            </a:r>
            <a:endParaRPr lang="en-US" sz="3600" dirty="0"/>
          </a:p>
        </p:txBody>
      </p:sp>
    </p:spTree>
    <p:extLst>
      <p:ext uri="{BB962C8B-B14F-4D97-AF65-F5344CB8AC3E}">
        <p14:creationId xmlns:p14="http://schemas.microsoft.com/office/powerpoint/2010/main" val="4139226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7882060" y="405114"/>
            <a:ext cx="3299450" cy="5741043"/>
          </a:xfrm>
          <a:prstGeom prst="rect">
            <a:avLst/>
          </a:prstGeom>
        </p:spPr>
      </p:pic>
      <p:sp>
        <p:nvSpPr>
          <p:cNvPr id="6" name="Content Placeholder 5"/>
          <p:cNvSpPr>
            <a:spLocks noGrp="1"/>
          </p:cNvSpPr>
          <p:nvPr>
            <p:ph sz="half" idx="1"/>
          </p:nvPr>
        </p:nvSpPr>
        <p:spPr>
          <a:xfrm>
            <a:off x="243068" y="324091"/>
            <a:ext cx="6910085" cy="6383438"/>
          </a:xfrm>
        </p:spPr>
        <p:txBody>
          <a:bodyPr anchor="t">
            <a:normAutofit fontScale="92500" lnSpcReduction="20000"/>
          </a:bodyPr>
          <a:lstStyle/>
          <a:p>
            <a:r>
              <a:rPr lang="en-US" b="1" dirty="0">
                <a:solidFill>
                  <a:srgbClr val="FFFF00"/>
                </a:solidFill>
              </a:rPr>
              <a:t>Oxisols</a:t>
            </a:r>
            <a:r>
              <a:rPr lang="en-US" dirty="0">
                <a:solidFill>
                  <a:srgbClr val="FFFF00"/>
                </a:solidFill>
              </a:rPr>
              <a:t> </a:t>
            </a:r>
            <a:r>
              <a:rPr lang="en-US" b="1" dirty="0">
                <a:solidFill>
                  <a:schemeClr val="tx1"/>
                </a:solidFill>
              </a:rPr>
              <a:t>are an order in USDA soil taxonomy, best known for their occurrence in tropical rain forest, 15–25 degrees north and south of the Equator. They are classified as </a:t>
            </a:r>
            <a:r>
              <a:rPr lang="en-US" b="1" dirty="0" err="1">
                <a:solidFill>
                  <a:schemeClr val="tx1"/>
                </a:solidFill>
              </a:rPr>
              <a:t>ferralsols</a:t>
            </a:r>
            <a:r>
              <a:rPr lang="en-US" b="1" dirty="0">
                <a:solidFill>
                  <a:schemeClr val="tx1"/>
                </a:solidFill>
              </a:rPr>
              <a:t> in the World Reference Base for Soil Resources</a:t>
            </a:r>
            <a:r>
              <a:rPr lang="en-US" b="1" dirty="0" smtClean="0">
                <a:solidFill>
                  <a:schemeClr val="tx1"/>
                </a:solidFill>
              </a:rPr>
              <a:t>; </a:t>
            </a:r>
            <a:r>
              <a:rPr lang="en-US" b="1" dirty="0">
                <a:solidFill>
                  <a:schemeClr val="tx1"/>
                </a:solidFill>
              </a:rPr>
              <a:t>some </a:t>
            </a:r>
            <a:r>
              <a:rPr lang="en-US" b="1" dirty="0" err="1">
                <a:solidFill>
                  <a:schemeClr val="tx1"/>
                </a:solidFill>
              </a:rPr>
              <a:t>oxisols</a:t>
            </a:r>
            <a:r>
              <a:rPr lang="en-US" b="1" dirty="0">
                <a:solidFill>
                  <a:schemeClr val="tx1"/>
                </a:solidFill>
              </a:rPr>
              <a:t> have been previously </a:t>
            </a:r>
            <a:r>
              <a:rPr lang="en-US" b="1" dirty="0" smtClean="0">
                <a:solidFill>
                  <a:schemeClr val="tx1"/>
                </a:solidFill>
              </a:rPr>
              <a:t>classified </a:t>
            </a:r>
            <a:r>
              <a:rPr lang="en-US" b="1" dirty="0">
                <a:solidFill>
                  <a:schemeClr val="tx1"/>
                </a:solidFill>
              </a:rPr>
              <a:t>as laterite soils. </a:t>
            </a:r>
            <a:endParaRPr lang="en-US" b="1" dirty="0" smtClean="0">
              <a:solidFill>
                <a:schemeClr val="tx1"/>
              </a:solidFill>
            </a:endParaRPr>
          </a:p>
          <a:p>
            <a:r>
              <a:rPr lang="en-US" b="1" dirty="0">
                <a:solidFill>
                  <a:schemeClr val="tx1"/>
                </a:solidFill>
              </a:rPr>
              <a:t>The main processes of soil formation of </a:t>
            </a:r>
            <a:r>
              <a:rPr lang="en-US" b="1" dirty="0" err="1">
                <a:solidFill>
                  <a:schemeClr val="tx1"/>
                </a:solidFill>
              </a:rPr>
              <a:t>oxisols</a:t>
            </a:r>
            <a:r>
              <a:rPr lang="en-US" b="1" dirty="0">
                <a:solidFill>
                  <a:schemeClr val="tx1"/>
                </a:solidFill>
              </a:rPr>
              <a:t> are weathering, </a:t>
            </a:r>
            <a:r>
              <a:rPr lang="en-US" b="1" dirty="0" err="1">
                <a:solidFill>
                  <a:schemeClr val="tx1"/>
                </a:solidFill>
              </a:rPr>
              <a:t>humification</a:t>
            </a:r>
            <a:r>
              <a:rPr lang="en-US" b="1" dirty="0">
                <a:solidFill>
                  <a:schemeClr val="tx1"/>
                </a:solidFill>
              </a:rPr>
              <a:t> and </a:t>
            </a:r>
            <a:r>
              <a:rPr lang="en-US" b="1" dirty="0" err="1">
                <a:solidFill>
                  <a:schemeClr val="tx1"/>
                </a:solidFill>
              </a:rPr>
              <a:t>pedoturbation</a:t>
            </a:r>
            <a:r>
              <a:rPr lang="en-US" b="1" dirty="0">
                <a:solidFill>
                  <a:schemeClr val="tx1"/>
                </a:solidFill>
              </a:rPr>
              <a:t> due to animals. These processes produce the characteristic soil profile. They are defined as soils containing at all depths no more than 10 percent </a:t>
            </a:r>
            <a:r>
              <a:rPr lang="en-US" b="1" dirty="0" err="1">
                <a:solidFill>
                  <a:schemeClr val="tx1"/>
                </a:solidFill>
              </a:rPr>
              <a:t>weatherable</a:t>
            </a:r>
            <a:r>
              <a:rPr lang="en-US" b="1" dirty="0">
                <a:solidFill>
                  <a:schemeClr val="tx1"/>
                </a:solidFill>
              </a:rPr>
              <a:t> minerals, and low cation exchange capacity. Oxisols are always a red or yellowish color, due to the high concentration of iron(III) and </a:t>
            </a:r>
            <a:r>
              <a:rPr lang="en-US" b="1" dirty="0" err="1">
                <a:solidFill>
                  <a:schemeClr val="tx1"/>
                </a:solidFill>
              </a:rPr>
              <a:t>aluminium</a:t>
            </a:r>
            <a:r>
              <a:rPr lang="en-US" b="1" dirty="0">
                <a:solidFill>
                  <a:schemeClr val="tx1"/>
                </a:solidFill>
              </a:rPr>
              <a:t> oxides and hydroxides. They also contain quartz and kaolin, plus small amounts of other clay minerals and organic </a:t>
            </a:r>
            <a:r>
              <a:rPr lang="en-US" b="1" dirty="0" smtClean="0">
                <a:solidFill>
                  <a:schemeClr val="tx1"/>
                </a:solidFill>
              </a:rPr>
              <a:t>matter (organic matter decomposes very quickly under the hot, moist conditions). </a:t>
            </a:r>
            <a:endParaRPr lang="en-US" b="1" dirty="0">
              <a:solidFill>
                <a:schemeClr val="tx1"/>
              </a:solidFill>
            </a:endParaRPr>
          </a:p>
          <a:p>
            <a:endParaRPr lang="en-US" dirty="0"/>
          </a:p>
          <a:p>
            <a:endParaRPr lang="en-US" dirty="0"/>
          </a:p>
        </p:txBody>
      </p:sp>
      <p:sp>
        <p:nvSpPr>
          <p:cNvPr id="2" name="Rectangle 1"/>
          <p:cNvSpPr/>
          <p:nvPr/>
        </p:nvSpPr>
        <p:spPr>
          <a:xfrm>
            <a:off x="8599837" y="3146478"/>
            <a:ext cx="1654684" cy="646331"/>
          </a:xfrm>
          <a:prstGeom prst="rect">
            <a:avLst/>
          </a:prstGeom>
        </p:spPr>
        <p:txBody>
          <a:bodyPr wrap="none">
            <a:spAutoFit/>
          </a:bodyPr>
          <a:lstStyle/>
          <a:p>
            <a:r>
              <a:rPr lang="en-US" sz="3600" b="1" dirty="0">
                <a:solidFill>
                  <a:srgbClr val="FFFF00"/>
                </a:solidFill>
              </a:rPr>
              <a:t>Oxisols</a:t>
            </a:r>
            <a:r>
              <a:rPr lang="en-US" sz="3600" dirty="0">
                <a:solidFill>
                  <a:srgbClr val="FFFF00"/>
                </a:solidFill>
              </a:rPr>
              <a:t> </a:t>
            </a:r>
            <a:endParaRPr lang="en-US" sz="3600" dirty="0"/>
          </a:p>
        </p:txBody>
      </p:sp>
    </p:spTree>
    <p:extLst>
      <p:ext uri="{BB962C8B-B14F-4D97-AF65-F5344CB8AC3E}">
        <p14:creationId xmlns:p14="http://schemas.microsoft.com/office/powerpoint/2010/main" val="520297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170239"/>
            <a:ext cx="8534400" cy="1507067"/>
          </a:xfrm>
        </p:spPr>
        <p:txBody>
          <a:bodyPr/>
          <a:lstStyle/>
          <a:p>
            <a:endParaRPr lang="en-US"/>
          </a:p>
        </p:txBody>
      </p:sp>
      <p:sp>
        <p:nvSpPr>
          <p:cNvPr id="3" name="Content Placeholder 2"/>
          <p:cNvSpPr>
            <a:spLocks noGrp="1"/>
          </p:cNvSpPr>
          <p:nvPr>
            <p:ph sz="half" idx="1"/>
          </p:nvPr>
        </p:nvSpPr>
        <p:spPr>
          <a:xfrm>
            <a:off x="838200" y="894270"/>
            <a:ext cx="5181600" cy="5282693"/>
          </a:xfrm>
        </p:spPr>
        <p:txBody>
          <a:bodyPr>
            <a:noAutofit/>
          </a:bodyPr>
          <a:lstStyle/>
          <a:p>
            <a:r>
              <a:rPr lang="en-US" b="1" dirty="0">
                <a:solidFill>
                  <a:srgbClr val="FFFF00"/>
                </a:solidFill>
              </a:rPr>
              <a:t>Inceptisols</a:t>
            </a:r>
            <a:r>
              <a:rPr lang="en-US" dirty="0">
                <a:solidFill>
                  <a:srgbClr val="FFFF00"/>
                </a:solidFill>
              </a:rPr>
              <a:t> </a:t>
            </a:r>
            <a:r>
              <a:rPr lang="en-US" dirty="0">
                <a:solidFill>
                  <a:schemeClr val="tx1"/>
                </a:solidFill>
              </a:rPr>
              <a:t>are a soil order in USDA soil taxonomy. They form quickly through alteration of parent material. They are more developed than entisols. They have no accumulation of clays, iron oxide, </a:t>
            </a:r>
            <a:r>
              <a:rPr lang="en-US" dirty="0" err="1">
                <a:solidFill>
                  <a:schemeClr val="tx1"/>
                </a:solidFill>
              </a:rPr>
              <a:t>aluminium</a:t>
            </a:r>
            <a:r>
              <a:rPr lang="en-US" dirty="0">
                <a:solidFill>
                  <a:schemeClr val="tx1"/>
                </a:solidFill>
              </a:rPr>
              <a:t> oxide or organic matter. They have an </a:t>
            </a:r>
            <a:r>
              <a:rPr lang="en-US" dirty="0" err="1">
                <a:solidFill>
                  <a:schemeClr val="tx1"/>
                </a:solidFill>
              </a:rPr>
              <a:t>ochric</a:t>
            </a:r>
            <a:r>
              <a:rPr lang="en-US" dirty="0">
                <a:solidFill>
                  <a:schemeClr val="tx1"/>
                </a:solidFill>
              </a:rPr>
              <a:t> or </a:t>
            </a:r>
            <a:r>
              <a:rPr lang="en-US" dirty="0" err="1">
                <a:solidFill>
                  <a:schemeClr val="tx1"/>
                </a:solidFill>
              </a:rPr>
              <a:t>umbric</a:t>
            </a:r>
            <a:r>
              <a:rPr lang="en-US" dirty="0">
                <a:solidFill>
                  <a:schemeClr val="tx1"/>
                </a:solidFill>
              </a:rPr>
              <a:t> horizon and a cambic subsurface horizon. </a:t>
            </a:r>
          </a:p>
        </p:txBody>
      </p:sp>
      <p:pic>
        <p:nvPicPr>
          <p:cNvPr id="5" name="Content Placeholder 4"/>
          <p:cNvPicPr>
            <a:picLocks noGrp="1" noChangeAspect="1"/>
          </p:cNvPicPr>
          <p:nvPr>
            <p:ph sz="half" idx="2"/>
          </p:nvPr>
        </p:nvPicPr>
        <p:blipFill>
          <a:blip r:embed="rId2"/>
          <a:stretch>
            <a:fillRect/>
          </a:stretch>
        </p:blipFill>
        <p:spPr>
          <a:xfrm>
            <a:off x="6756492" y="431157"/>
            <a:ext cx="3440803" cy="5888135"/>
          </a:xfrm>
          <a:prstGeom prst="rect">
            <a:avLst/>
          </a:prstGeom>
        </p:spPr>
      </p:pic>
      <p:sp>
        <p:nvSpPr>
          <p:cNvPr id="4" name="Rectangle 3"/>
          <p:cNvSpPr/>
          <p:nvPr/>
        </p:nvSpPr>
        <p:spPr>
          <a:xfrm>
            <a:off x="7555390" y="2616032"/>
            <a:ext cx="2338910" cy="646331"/>
          </a:xfrm>
          <a:prstGeom prst="rect">
            <a:avLst/>
          </a:prstGeom>
        </p:spPr>
        <p:txBody>
          <a:bodyPr wrap="none">
            <a:spAutoFit/>
          </a:bodyPr>
          <a:lstStyle/>
          <a:p>
            <a:r>
              <a:rPr lang="en-US" sz="3600" b="1" dirty="0">
                <a:solidFill>
                  <a:srgbClr val="FFFF00"/>
                </a:solidFill>
              </a:rPr>
              <a:t>Inceptisols </a:t>
            </a:r>
            <a:endParaRPr lang="en-US" b="1" dirty="0">
              <a:solidFill>
                <a:srgbClr val="FFFF00"/>
              </a:solidFill>
            </a:endParaRPr>
          </a:p>
        </p:txBody>
      </p:sp>
    </p:spTree>
    <p:extLst>
      <p:ext uri="{BB962C8B-B14F-4D97-AF65-F5344CB8AC3E}">
        <p14:creationId xmlns:p14="http://schemas.microsoft.com/office/powerpoint/2010/main" val="2095509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8400300" y="453243"/>
            <a:ext cx="3513204" cy="6061516"/>
          </a:xfrm>
          <a:prstGeom prst="rect">
            <a:avLst/>
          </a:prstGeom>
        </p:spPr>
      </p:pic>
      <p:sp>
        <p:nvSpPr>
          <p:cNvPr id="6" name="Content Placeholder 5"/>
          <p:cNvSpPr>
            <a:spLocks noGrp="1"/>
          </p:cNvSpPr>
          <p:nvPr>
            <p:ph sz="half" idx="1"/>
          </p:nvPr>
        </p:nvSpPr>
        <p:spPr>
          <a:xfrm>
            <a:off x="127322" y="141789"/>
            <a:ext cx="7274448" cy="6617826"/>
          </a:xfrm>
        </p:spPr>
        <p:txBody>
          <a:bodyPr>
            <a:noAutofit/>
          </a:bodyPr>
          <a:lstStyle/>
          <a:p>
            <a:r>
              <a:rPr lang="en-US" b="1" dirty="0">
                <a:solidFill>
                  <a:srgbClr val="FFFF00"/>
                </a:solidFill>
              </a:rPr>
              <a:t>Mollisols</a:t>
            </a:r>
            <a:r>
              <a:rPr lang="en-US" dirty="0">
                <a:solidFill>
                  <a:srgbClr val="FFFF00"/>
                </a:solidFill>
              </a:rPr>
              <a:t> </a:t>
            </a:r>
            <a:r>
              <a:rPr lang="en-US" b="1" dirty="0">
                <a:solidFill>
                  <a:schemeClr val="tx1"/>
                </a:solidFill>
              </a:rPr>
              <a:t>have deep, high organic matter, nutrient-enriched surface soil (A horizon), typically between 60–80 cm in depth. This fertile surface horizon, known as a </a:t>
            </a:r>
            <a:r>
              <a:rPr lang="en-US" b="1" dirty="0" err="1">
                <a:solidFill>
                  <a:schemeClr val="tx1"/>
                </a:solidFill>
              </a:rPr>
              <a:t>mollic</a:t>
            </a:r>
            <a:r>
              <a:rPr lang="en-US" b="1" dirty="0">
                <a:solidFill>
                  <a:schemeClr val="tx1"/>
                </a:solidFill>
              </a:rPr>
              <a:t> epipedon, is the defining diagnostic feature of Mollisols. </a:t>
            </a:r>
            <a:r>
              <a:rPr lang="en-US" b="1" dirty="0" err="1">
                <a:solidFill>
                  <a:schemeClr val="tx1"/>
                </a:solidFill>
              </a:rPr>
              <a:t>Mollic</a:t>
            </a:r>
            <a:r>
              <a:rPr lang="en-US" b="1" dirty="0">
                <a:solidFill>
                  <a:schemeClr val="tx1"/>
                </a:solidFill>
              </a:rPr>
              <a:t> epipedons result from the long-term addition of organic materials derived from plant roots, and typically have soft, granular, soil structure.</a:t>
            </a:r>
          </a:p>
          <a:p>
            <a:endParaRPr lang="en-US" b="1" dirty="0">
              <a:solidFill>
                <a:schemeClr val="tx1"/>
              </a:solidFill>
            </a:endParaRPr>
          </a:p>
          <a:p>
            <a:r>
              <a:rPr lang="en-US" b="1" dirty="0">
                <a:solidFill>
                  <a:schemeClr val="tx1"/>
                </a:solidFill>
              </a:rPr>
              <a:t>Mollisols occur in savannahs and mountain valleys (such as Central Asia, or the North American Great Plains). These environments have historically been strongly influenced by fire and abundant </a:t>
            </a:r>
            <a:r>
              <a:rPr lang="en-US" b="1" dirty="0" err="1">
                <a:solidFill>
                  <a:schemeClr val="tx1"/>
                </a:solidFill>
              </a:rPr>
              <a:t>pedoturbation</a:t>
            </a:r>
            <a:r>
              <a:rPr lang="en-US" b="1" dirty="0">
                <a:solidFill>
                  <a:schemeClr val="tx1"/>
                </a:solidFill>
              </a:rPr>
              <a:t> from organisms such as ants and earthworms. </a:t>
            </a:r>
          </a:p>
        </p:txBody>
      </p:sp>
      <p:sp>
        <p:nvSpPr>
          <p:cNvPr id="2" name="Rectangle 1"/>
          <p:cNvSpPr/>
          <p:nvPr/>
        </p:nvSpPr>
        <p:spPr>
          <a:xfrm>
            <a:off x="9048265" y="2786931"/>
            <a:ext cx="2217274" cy="707886"/>
          </a:xfrm>
          <a:prstGeom prst="rect">
            <a:avLst/>
          </a:prstGeom>
        </p:spPr>
        <p:txBody>
          <a:bodyPr wrap="none">
            <a:spAutoFit/>
          </a:bodyPr>
          <a:lstStyle/>
          <a:p>
            <a:r>
              <a:rPr lang="en-US" sz="4000" b="1" dirty="0">
                <a:solidFill>
                  <a:srgbClr val="FFFF00"/>
                </a:solidFill>
              </a:rPr>
              <a:t>Mollisols</a:t>
            </a:r>
            <a:r>
              <a:rPr lang="en-US" sz="4000" dirty="0">
                <a:solidFill>
                  <a:srgbClr val="FFFF00"/>
                </a:solidFill>
              </a:rPr>
              <a:t> </a:t>
            </a:r>
            <a:endParaRPr lang="en-US" sz="4000" dirty="0"/>
          </a:p>
        </p:txBody>
      </p:sp>
    </p:spTree>
    <p:extLst>
      <p:ext uri="{BB962C8B-B14F-4D97-AF65-F5344CB8AC3E}">
        <p14:creationId xmlns:p14="http://schemas.microsoft.com/office/powerpoint/2010/main" val="717651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8926312" y="497712"/>
            <a:ext cx="3229836" cy="5671594"/>
          </a:xfrm>
          <a:prstGeom prst="rect">
            <a:avLst/>
          </a:prstGeom>
        </p:spPr>
      </p:pic>
      <p:sp>
        <p:nvSpPr>
          <p:cNvPr id="6" name="Content Placeholder 5"/>
          <p:cNvSpPr>
            <a:spLocks noGrp="1"/>
          </p:cNvSpPr>
          <p:nvPr>
            <p:ph sz="half" idx="1"/>
          </p:nvPr>
        </p:nvSpPr>
        <p:spPr>
          <a:xfrm>
            <a:off x="405115" y="300942"/>
            <a:ext cx="8110400" cy="6557058"/>
          </a:xfrm>
        </p:spPr>
        <p:txBody>
          <a:bodyPr>
            <a:normAutofit fontScale="92500" lnSpcReduction="10000"/>
          </a:bodyPr>
          <a:lstStyle/>
          <a:p>
            <a:r>
              <a:rPr lang="en-US" b="1" dirty="0" smtClean="0">
                <a:solidFill>
                  <a:schemeClr val="tx1"/>
                </a:solidFill>
              </a:rPr>
              <a:t>in </a:t>
            </a:r>
            <a:r>
              <a:rPr lang="en-US" b="1" dirty="0">
                <a:solidFill>
                  <a:schemeClr val="tx1"/>
                </a:solidFill>
              </a:rPr>
              <a:t>both the FAO and USDA soil taxonomy, a</a:t>
            </a:r>
            <a:r>
              <a:rPr lang="en-US" dirty="0"/>
              <a:t> </a:t>
            </a:r>
            <a:r>
              <a:rPr lang="en-US" b="1" dirty="0">
                <a:solidFill>
                  <a:srgbClr val="FFFF00"/>
                </a:solidFill>
              </a:rPr>
              <a:t>vertisol</a:t>
            </a:r>
            <a:r>
              <a:rPr lang="en-US" dirty="0">
                <a:solidFill>
                  <a:srgbClr val="FFFF00"/>
                </a:solidFill>
              </a:rPr>
              <a:t> </a:t>
            </a:r>
            <a:r>
              <a:rPr lang="en-US" b="1" dirty="0" smtClean="0">
                <a:solidFill>
                  <a:schemeClr val="tx1"/>
                </a:solidFill>
              </a:rPr>
              <a:t>is </a:t>
            </a:r>
            <a:r>
              <a:rPr lang="en-US" b="1" dirty="0">
                <a:solidFill>
                  <a:schemeClr val="tx1"/>
                </a:solidFill>
              </a:rPr>
              <a:t>a soil in which there is a high content of expansive clay known as montmorillonite that forms deep cracks in drier seasons or years. Alternate shrinking and swelling causes self-mulching, where the soil material consistently mixes itself, causing </a:t>
            </a:r>
            <a:r>
              <a:rPr lang="en-US" b="1" dirty="0" err="1">
                <a:solidFill>
                  <a:schemeClr val="tx1"/>
                </a:solidFill>
              </a:rPr>
              <a:t>vertisols</a:t>
            </a:r>
            <a:r>
              <a:rPr lang="en-US" b="1" dirty="0">
                <a:solidFill>
                  <a:schemeClr val="tx1"/>
                </a:solidFill>
              </a:rPr>
              <a:t> to have an extremely deep A horizon and no B horizon. (A soil with no B horizon is called an A/C soil). This heaving of the underlying material to the surface often creates a </a:t>
            </a:r>
            <a:r>
              <a:rPr lang="en-US" b="1" dirty="0" err="1">
                <a:solidFill>
                  <a:schemeClr val="tx1"/>
                </a:solidFill>
              </a:rPr>
              <a:t>microrelief</a:t>
            </a:r>
            <a:r>
              <a:rPr lang="en-US" b="1" dirty="0">
                <a:solidFill>
                  <a:schemeClr val="tx1"/>
                </a:solidFill>
              </a:rPr>
              <a:t> known as </a:t>
            </a:r>
            <a:r>
              <a:rPr lang="en-US" b="1" dirty="0" err="1">
                <a:solidFill>
                  <a:schemeClr val="tx1"/>
                </a:solidFill>
              </a:rPr>
              <a:t>gilgai</a:t>
            </a:r>
            <a:r>
              <a:rPr lang="en-US" b="1" dirty="0">
                <a:solidFill>
                  <a:schemeClr val="tx1"/>
                </a:solidFill>
              </a:rPr>
              <a:t>.</a:t>
            </a:r>
          </a:p>
          <a:p>
            <a:endParaRPr lang="en-US" b="1" dirty="0">
              <a:solidFill>
                <a:schemeClr val="tx1"/>
              </a:solidFill>
            </a:endParaRPr>
          </a:p>
          <a:p>
            <a:r>
              <a:rPr lang="en-US" b="1" dirty="0" err="1">
                <a:solidFill>
                  <a:schemeClr val="tx1"/>
                </a:solidFill>
              </a:rPr>
              <a:t>Vertisols</a:t>
            </a:r>
            <a:r>
              <a:rPr lang="en-US" b="1" dirty="0">
                <a:solidFill>
                  <a:schemeClr val="tx1"/>
                </a:solidFill>
              </a:rPr>
              <a:t> typically form from highly basic rocks, such as basalt, in climates that are seasonally humid or subject to erratic droughts and floods, or that impeded drainage. Depending on the parent material and the climate, they can range from grey or red to the more familiar deep black (known as "black earths" in Australia, "black gumbo" in East Texas, and "black cotton" soils in East Africa). </a:t>
            </a:r>
          </a:p>
        </p:txBody>
      </p:sp>
      <p:sp>
        <p:nvSpPr>
          <p:cNvPr id="2" name="Rectangle 1"/>
          <p:cNvSpPr/>
          <p:nvPr/>
        </p:nvSpPr>
        <p:spPr>
          <a:xfrm>
            <a:off x="8984877" y="2971145"/>
            <a:ext cx="1719253" cy="646331"/>
          </a:xfrm>
          <a:prstGeom prst="rect">
            <a:avLst/>
          </a:prstGeom>
        </p:spPr>
        <p:txBody>
          <a:bodyPr wrap="none">
            <a:spAutoFit/>
          </a:bodyPr>
          <a:lstStyle/>
          <a:p>
            <a:r>
              <a:rPr lang="en-US" sz="3600" b="1" dirty="0">
                <a:solidFill>
                  <a:srgbClr val="FFFF00"/>
                </a:solidFill>
              </a:rPr>
              <a:t>vertisol</a:t>
            </a:r>
            <a:r>
              <a:rPr lang="en-US" sz="3600" dirty="0">
                <a:solidFill>
                  <a:srgbClr val="FFFF00"/>
                </a:solidFill>
              </a:rPr>
              <a:t> </a:t>
            </a:r>
            <a:endParaRPr lang="en-US" sz="3600" dirty="0"/>
          </a:p>
        </p:txBody>
      </p:sp>
    </p:spTree>
    <p:extLst>
      <p:ext uri="{BB962C8B-B14F-4D97-AF65-F5344CB8AC3E}">
        <p14:creationId xmlns:p14="http://schemas.microsoft.com/office/powerpoint/2010/main" val="1931594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8130608" y="405115"/>
            <a:ext cx="3257695" cy="5811727"/>
          </a:xfrm>
          <a:prstGeom prst="rect">
            <a:avLst/>
          </a:prstGeom>
        </p:spPr>
      </p:pic>
      <p:sp>
        <p:nvSpPr>
          <p:cNvPr id="6" name="Content Placeholder 5"/>
          <p:cNvSpPr>
            <a:spLocks noGrp="1"/>
          </p:cNvSpPr>
          <p:nvPr>
            <p:ph sz="half" idx="1"/>
          </p:nvPr>
        </p:nvSpPr>
        <p:spPr>
          <a:xfrm>
            <a:off x="266218" y="185195"/>
            <a:ext cx="7233655" cy="6672805"/>
          </a:xfrm>
        </p:spPr>
        <p:txBody>
          <a:bodyPr anchor="t">
            <a:normAutofit fontScale="85000" lnSpcReduction="10000"/>
          </a:bodyPr>
          <a:lstStyle/>
          <a:p>
            <a:r>
              <a:rPr lang="en-US" b="1" dirty="0" smtClean="0">
                <a:solidFill>
                  <a:srgbClr val="FFFF00"/>
                </a:solidFill>
              </a:rPr>
              <a:t>A</a:t>
            </a:r>
            <a:r>
              <a:rPr lang="en-US" dirty="0" smtClean="0">
                <a:solidFill>
                  <a:srgbClr val="FFFF00"/>
                </a:solidFill>
              </a:rPr>
              <a:t> </a:t>
            </a:r>
            <a:r>
              <a:rPr lang="en-US" b="1" dirty="0" smtClean="0">
                <a:solidFill>
                  <a:srgbClr val="FFFF00"/>
                </a:solidFill>
              </a:rPr>
              <a:t>histosol</a:t>
            </a:r>
            <a:r>
              <a:rPr lang="en-US" dirty="0" smtClean="0">
                <a:solidFill>
                  <a:srgbClr val="FFFF00"/>
                </a:solidFill>
              </a:rPr>
              <a:t> </a:t>
            </a:r>
            <a:r>
              <a:rPr lang="en-US" b="1" dirty="0" smtClean="0">
                <a:solidFill>
                  <a:schemeClr val="tx1"/>
                </a:solidFill>
              </a:rPr>
              <a:t>is </a:t>
            </a:r>
            <a:r>
              <a:rPr lang="en-US" b="1" dirty="0">
                <a:solidFill>
                  <a:schemeClr val="tx1"/>
                </a:solidFill>
              </a:rPr>
              <a:t>a soil consisting primarily of organic materials. They are defined as having 40 </a:t>
            </a:r>
            <a:r>
              <a:rPr lang="en-US" b="1" dirty="0" err="1">
                <a:solidFill>
                  <a:schemeClr val="tx1"/>
                </a:solidFill>
              </a:rPr>
              <a:t>centimetres</a:t>
            </a:r>
            <a:r>
              <a:rPr lang="en-US" b="1" dirty="0">
                <a:solidFill>
                  <a:schemeClr val="tx1"/>
                </a:solidFill>
              </a:rPr>
              <a:t> (16 in) or more of organic soil material in the upper 80 </a:t>
            </a:r>
            <a:r>
              <a:rPr lang="en-US" b="1" dirty="0" err="1">
                <a:solidFill>
                  <a:schemeClr val="tx1"/>
                </a:solidFill>
              </a:rPr>
              <a:t>centimetres</a:t>
            </a:r>
            <a:r>
              <a:rPr lang="en-US" b="1" dirty="0">
                <a:solidFill>
                  <a:schemeClr val="tx1"/>
                </a:solidFill>
              </a:rPr>
              <a:t> (31 in). Organic soil material has an organic carbon content (by weight) of 12 to 18 percent, or more, depending on the clay content of the soil. These materials include </a:t>
            </a:r>
            <a:r>
              <a:rPr lang="en-US" b="1" dirty="0" smtClean="0">
                <a:solidFill>
                  <a:schemeClr val="tx1"/>
                </a:solidFill>
              </a:rPr>
              <a:t>muck, </a:t>
            </a:r>
            <a:r>
              <a:rPr lang="en-US" b="1" dirty="0">
                <a:solidFill>
                  <a:schemeClr val="tx1"/>
                </a:solidFill>
              </a:rPr>
              <a:t>mucky </a:t>
            </a:r>
            <a:r>
              <a:rPr lang="en-US" b="1" dirty="0" smtClean="0">
                <a:solidFill>
                  <a:schemeClr val="tx1"/>
                </a:solidFill>
              </a:rPr>
              <a:t>peat, </a:t>
            </a:r>
            <a:r>
              <a:rPr lang="en-US" b="1" dirty="0">
                <a:solidFill>
                  <a:schemeClr val="tx1"/>
                </a:solidFill>
              </a:rPr>
              <a:t>or peat </a:t>
            </a:r>
            <a:r>
              <a:rPr lang="en-US" b="1" dirty="0" smtClean="0">
                <a:solidFill>
                  <a:schemeClr val="tx1"/>
                </a:solidFill>
              </a:rPr>
              <a:t>Aquic </a:t>
            </a:r>
            <a:r>
              <a:rPr lang="en-US" b="1" dirty="0">
                <a:solidFill>
                  <a:schemeClr val="tx1"/>
                </a:solidFill>
              </a:rPr>
              <a:t>conditions or artificial drainage are required</a:t>
            </a:r>
            <a:r>
              <a:rPr lang="en-US" b="1" dirty="0" smtClean="0">
                <a:solidFill>
                  <a:schemeClr val="tx1"/>
                </a:solidFill>
              </a:rPr>
              <a:t>. Typically</a:t>
            </a:r>
            <a:r>
              <a:rPr lang="en-US" b="1" dirty="0">
                <a:solidFill>
                  <a:schemeClr val="tx1"/>
                </a:solidFill>
              </a:rPr>
              <a:t>, </a:t>
            </a:r>
            <a:r>
              <a:rPr lang="en-US" b="1" dirty="0" err="1">
                <a:solidFill>
                  <a:schemeClr val="tx1"/>
                </a:solidFill>
              </a:rPr>
              <a:t>histosols</a:t>
            </a:r>
            <a:r>
              <a:rPr lang="en-US" b="1" dirty="0">
                <a:solidFill>
                  <a:schemeClr val="tx1"/>
                </a:solidFill>
              </a:rPr>
              <a:t> have very low bulk density and are poorly drained because the organic matter holds water very well. Most are acidic and many are very deficient in major plant nutrients which are washed away in the consistently moist soil.</a:t>
            </a:r>
          </a:p>
          <a:p>
            <a:r>
              <a:rPr lang="en-US" b="1" dirty="0" err="1" smtClean="0">
                <a:solidFill>
                  <a:schemeClr val="tx1"/>
                </a:solidFill>
              </a:rPr>
              <a:t>Histosols</a:t>
            </a:r>
            <a:r>
              <a:rPr lang="en-US" b="1" dirty="0" smtClean="0">
                <a:solidFill>
                  <a:schemeClr val="tx1"/>
                </a:solidFill>
              </a:rPr>
              <a:t> </a:t>
            </a:r>
            <a:r>
              <a:rPr lang="en-US" b="1" dirty="0">
                <a:solidFill>
                  <a:schemeClr val="tx1"/>
                </a:solidFill>
              </a:rPr>
              <a:t>form whenever organic matter forms at a more rapid rate than it is destroyed. This occurs because of restricted drainage precluding aerobic decomposition, and the remains of plants and animals remain within the soil. Thus, </a:t>
            </a:r>
            <a:r>
              <a:rPr lang="en-US" b="1" dirty="0" err="1">
                <a:solidFill>
                  <a:schemeClr val="tx1"/>
                </a:solidFill>
              </a:rPr>
              <a:t>histosols</a:t>
            </a:r>
            <a:r>
              <a:rPr lang="en-US" b="1" dirty="0">
                <a:solidFill>
                  <a:schemeClr val="tx1"/>
                </a:solidFill>
              </a:rPr>
              <a:t> are very important ecologically because they, and </a:t>
            </a:r>
            <a:r>
              <a:rPr lang="en-US" b="1" dirty="0" err="1">
                <a:solidFill>
                  <a:schemeClr val="tx1"/>
                </a:solidFill>
              </a:rPr>
              <a:t>gelisols</a:t>
            </a:r>
            <a:r>
              <a:rPr lang="en-US" b="1" dirty="0">
                <a:solidFill>
                  <a:schemeClr val="tx1"/>
                </a:solidFill>
              </a:rPr>
              <a:t>, store large quantities of organic carbon. If accumulation continues for a long enough period, coal forms. </a:t>
            </a:r>
          </a:p>
        </p:txBody>
      </p:sp>
      <p:sp>
        <p:nvSpPr>
          <p:cNvPr id="2" name="Rectangle 1"/>
          <p:cNvSpPr/>
          <p:nvPr/>
        </p:nvSpPr>
        <p:spPr>
          <a:xfrm>
            <a:off x="8976375" y="2507280"/>
            <a:ext cx="1781193" cy="646331"/>
          </a:xfrm>
          <a:prstGeom prst="rect">
            <a:avLst/>
          </a:prstGeom>
        </p:spPr>
        <p:txBody>
          <a:bodyPr wrap="none">
            <a:spAutoFit/>
          </a:bodyPr>
          <a:lstStyle/>
          <a:p>
            <a:r>
              <a:rPr lang="en-US" sz="3600" b="1" dirty="0">
                <a:solidFill>
                  <a:srgbClr val="FFFF00"/>
                </a:solidFill>
              </a:rPr>
              <a:t>histosol </a:t>
            </a:r>
            <a:endParaRPr lang="en-US" b="1" dirty="0">
              <a:solidFill>
                <a:srgbClr val="FFFF00"/>
              </a:solidFill>
            </a:endParaRPr>
          </a:p>
        </p:txBody>
      </p:sp>
    </p:spTree>
    <p:extLst>
      <p:ext uri="{BB962C8B-B14F-4D97-AF65-F5344CB8AC3E}">
        <p14:creationId xmlns:p14="http://schemas.microsoft.com/office/powerpoint/2010/main" val="21141766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5250" y="471815"/>
            <a:ext cx="6567255" cy="6260015"/>
          </a:xfrm>
        </p:spPr>
        <p:txBody>
          <a:bodyPr>
            <a:normAutofit/>
          </a:bodyPr>
          <a:lstStyle/>
          <a:p>
            <a:r>
              <a:rPr lang="en-US" dirty="0"/>
              <a:t>In USDA soil taxonomy, </a:t>
            </a:r>
            <a:r>
              <a:rPr lang="en-US" b="1" dirty="0">
                <a:solidFill>
                  <a:srgbClr val="FFFF00"/>
                </a:solidFill>
              </a:rPr>
              <a:t>entisols</a:t>
            </a:r>
            <a:r>
              <a:rPr lang="en-US" dirty="0">
                <a:solidFill>
                  <a:srgbClr val="FFFF00"/>
                </a:solidFill>
              </a:rPr>
              <a:t> </a:t>
            </a:r>
            <a:r>
              <a:rPr lang="en-US" dirty="0"/>
              <a:t>are defined as soils that do not show any profile development other than an A horizon. An </a:t>
            </a:r>
            <a:r>
              <a:rPr lang="en-US" dirty="0" err="1"/>
              <a:t>entisol</a:t>
            </a:r>
            <a:r>
              <a:rPr lang="en-US" dirty="0"/>
              <a:t> has no diagnostic horizons, and most are basically unaltered from their parent material, which can be unconsolidated sediment or rock. Entisols are the second most abundant soil order (after </a:t>
            </a:r>
            <a:r>
              <a:rPr lang="en-US" dirty="0" err="1"/>
              <a:t>inceptisols</a:t>
            </a:r>
            <a:r>
              <a:rPr lang="en-US" dirty="0"/>
              <a:t>), occupying about 16% of the global ice-free land area.</a:t>
            </a:r>
          </a:p>
          <a:p>
            <a:endParaRPr lang="en-US" dirty="0"/>
          </a:p>
        </p:txBody>
      </p:sp>
      <p:pic>
        <p:nvPicPr>
          <p:cNvPr id="5" name="Content Placeholder 4"/>
          <p:cNvPicPr>
            <a:picLocks noGrp="1" noChangeAspect="1"/>
          </p:cNvPicPr>
          <p:nvPr>
            <p:ph sz="half" idx="2"/>
          </p:nvPr>
        </p:nvPicPr>
        <p:blipFill>
          <a:blip r:embed="rId2"/>
          <a:stretch>
            <a:fillRect/>
          </a:stretch>
        </p:blipFill>
        <p:spPr>
          <a:xfrm>
            <a:off x="8093060" y="356600"/>
            <a:ext cx="3557855" cy="6350771"/>
          </a:xfrm>
          <a:prstGeom prst="rect">
            <a:avLst/>
          </a:prstGeom>
        </p:spPr>
      </p:pic>
      <p:sp>
        <p:nvSpPr>
          <p:cNvPr id="6" name="Rectangle 5"/>
          <p:cNvSpPr/>
          <p:nvPr/>
        </p:nvSpPr>
        <p:spPr>
          <a:xfrm>
            <a:off x="9283615" y="3218265"/>
            <a:ext cx="1770549" cy="646331"/>
          </a:xfrm>
          <a:prstGeom prst="rect">
            <a:avLst/>
          </a:prstGeom>
        </p:spPr>
        <p:txBody>
          <a:bodyPr wrap="none">
            <a:spAutoFit/>
          </a:bodyPr>
          <a:lstStyle/>
          <a:p>
            <a:r>
              <a:rPr lang="en-US" sz="3600" b="1" dirty="0">
                <a:solidFill>
                  <a:srgbClr val="FFFF00"/>
                </a:solidFill>
              </a:rPr>
              <a:t>entisols</a:t>
            </a:r>
            <a:r>
              <a:rPr lang="en-US" sz="3600" dirty="0">
                <a:solidFill>
                  <a:srgbClr val="FFFF00"/>
                </a:solidFill>
              </a:rPr>
              <a:t> </a:t>
            </a:r>
            <a:endParaRPr lang="en-US" sz="3600" dirty="0"/>
          </a:p>
        </p:txBody>
      </p:sp>
    </p:spTree>
    <p:extLst>
      <p:ext uri="{BB962C8B-B14F-4D97-AF65-F5344CB8AC3E}">
        <p14:creationId xmlns:p14="http://schemas.microsoft.com/office/powerpoint/2010/main" val="2634656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312" y="548625"/>
            <a:ext cx="12197725" cy="5635349"/>
          </a:xfrm>
          <a:prstGeom prst="rect">
            <a:avLst/>
          </a:prstGeom>
        </p:spPr>
      </p:pic>
    </p:spTree>
    <p:extLst>
      <p:ext uri="{BB962C8B-B14F-4D97-AF65-F5344CB8AC3E}">
        <p14:creationId xmlns:p14="http://schemas.microsoft.com/office/powerpoint/2010/main" val="748972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49" y="1"/>
            <a:ext cx="12260155" cy="6855396"/>
          </a:xfrm>
          <a:prstGeom prst="rect">
            <a:avLst/>
          </a:prstGeom>
        </p:spPr>
      </p:pic>
    </p:spTree>
    <p:extLst>
      <p:ext uri="{BB962C8B-B14F-4D97-AF65-F5344CB8AC3E}">
        <p14:creationId xmlns:p14="http://schemas.microsoft.com/office/powerpoint/2010/main" val="2999200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3" y="0"/>
            <a:ext cx="7345372" cy="1325563"/>
          </a:xfrm>
        </p:spPr>
        <p:txBody>
          <a:bodyPr/>
          <a:lstStyle/>
          <a:p>
            <a:r>
              <a:rPr lang="en-US" b="1" dirty="0" smtClean="0">
                <a:solidFill>
                  <a:srgbClr val="FFFF00"/>
                </a:solidFill>
                <a:effectLst>
                  <a:outerShdw blurRad="38100" dist="38100" dir="2700000" algn="tl">
                    <a:srgbClr val="000000">
                      <a:alpha val="43137"/>
                    </a:srgbClr>
                  </a:outerShdw>
                </a:effectLst>
              </a:rPr>
              <a:t>This is what we want to avoid!</a:t>
            </a:r>
            <a:endParaRPr lang="en-US" b="1" dirty="0">
              <a:solidFill>
                <a:srgbClr val="FFFF0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2524335" y="1454950"/>
            <a:ext cx="7104925" cy="5399743"/>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752" b="100000" l="10000" r="90000"/>
                    </a14:imgEffect>
                  </a14:imgLayer>
                </a14:imgProps>
              </a:ext>
            </a:extLst>
          </a:blip>
          <a:stretch>
            <a:fillRect/>
          </a:stretch>
        </p:blipFill>
        <p:spPr>
          <a:xfrm>
            <a:off x="4444585" y="1346622"/>
            <a:ext cx="2253695" cy="2810076"/>
          </a:xfrm>
          <a:prstGeom prst="rect">
            <a:avLst/>
          </a:prstGeom>
        </p:spPr>
      </p:pic>
    </p:spTree>
    <p:extLst>
      <p:ext uri="{BB962C8B-B14F-4D97-AF65-F5344CB8AC3E}">
        <p14:creationId xmlns:p14="http://schemas.microsoft.com/office/powerpoint/2010/main" val="3477903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58439" y="164575"/>
            <a:ext cx="11636715" cy="1568975"/>
          </a:xfrm>
        </p:spPr>
        <p:txBody>
          <a:bodyPr>
            <a:normAutofit/>
          </a:bodyPr>
          <a:lstStyle/>
          <a:p>
            <a:r>
              <a:rPr lang="en-US" altLang="en-US" sz="3400" dirty="0">
                <a:solidFill>
                  <a:schemeClr val="accent5">
                    <a:lumMod val="40000"/>
                    <a:lumOff val="60000"/>
                  </a:schemeClr>
                </a:solidFill>
                <a:effectLst>
                  <a:outerShdw blurRad="38100" dist="38100" dir="2700000" algn="tl">
                    <a:srgbClr val="C0C0C0"/>
                  </a:outerShdw>
                </a:effectLst>
              </a:rPr>
              <a:t>2.  What are the differences among soil science, </a:t>
            </a:r>
            <a:r>
              <a:rPr lang="en-US" altLang="en-US" sz="3400" dirty="0" err="1">
                <a:solidFill>
                  <a:schemeClr val="accent5">
                    <a:lumMod val="40000"/>
                    <a:lumOff val="60000"/>
                  </a:schemeClr>
                </a:solidFill>
                <a:effectLst>
                  <a:outerShdw blurRad="38100" dist="38100" dir="2700000" algn="tl">
                    <a:srgbClr val="C0C0C0"/>
                  </a:outerShdw>
                </a:effectLst>
              </a:rPr>
              <a:t>pedology</a:t>
            </a:r>
            <a:r>
              <a:rPr lang="en-US" altLang="en-US" sz="3400" dirty="0">
                <a:solidFill>
                  <a:schemeClr val="accent5">
                    <a:lumMod val="40000"/>
                    <a:lumOff val="60000"/>
                  </a:schemeClr>
                </a:solidFill>
                <a:effectLst>
                  <a:outerShdw blurRad="38100" dist="38100" dir="2700000" algn="tl">
                    <a:srgbClr val="C0C0C0"/>
                  </a:outerShdw>
                </a:effectLst>
              </a:rPr>
              <a:t>, and </a:t>
            </a:r>
            <a:r>
              <a:rPr lang="en-US" altLang="en-US" sz="3400" dirty="0" err="1">
                <a:solidFill>
                  <a:schemeClr val="accent5">
                    <a:lumMod val="40000"/>
                    <a:lumOff val="60000"/>
                  </a:schemeClr>
                </a:solidFill>
                <a:effectLst>
                  <a:outerShdw blurRad="38100" dist="38100" dir="2700000" algn="tl">
                    <a:srgbClr val="C0C0C0"/>
                  </a:outerShdw>
                </a:effectLst>
              </a:rPr>
              <a:t>edaphology</a:t>
            </a:r>
            <a:r>
              <a:rPr lang="en-US" altLang="en-US" sz="3400" dirty="0">
                <a:solidFill>
                  <a:schemeClr val="accent5">
                    <a:lumMod val="40000"/>
                    <a:lumOff val="60000"/>
                  </a:schemeClr>
                </a:solidFill>
                <a:effectLst>
                  <a:outerShdw blurRad="38100" dist="38100" dir="2700000" algn="tl">
                    <a:srgbClr val="C0C0C0"/>
                  </a:outerShdw>
                </a:effectLst>
              </a:rPr>
              <a:t>?</a:t>
            </a:r>
          </a:p>
        </p:txBody>
      </p:sp>
      <p:sp>
        <p:nvSpPr>
          <p:cNvPr id="61443" name="Rectangle 3"/>
          <p:cNvSpPr>
            <a:spLocks noGrp="1" noChangeArrowheads="1"/>
          </p:cNvSpPr>
          <p:nvPr>
            <p:ph idx="1"/>
          </p:nvPr>
        </p:nvSpPr>
        <p:spPr>
          <a:xfrm>
            <a:off x="412060" y="1623965"/>
            <a:ext cx="11483094" cy="5234035"/>
          </a:xfrm>
        </p:spPr>
        <p:txBody>
          <a:bodyPr/>
          <a:lstStyle/>
          <a:p>
            <a:pPr>
              <a:lnSpc>
                <a:spcPct val="80000"/>
              </a:lnSpc>
              <a:buFontTx/>
              <a:buBlip>
                <a:blip r:embed="rId2"/>
              </a:buBlip>
            </a:pPr>
            <a:r>
              <a:rPr lang="en-US" altLang="en-US" sz="2800" u="sng" dirty="0">
                <a:solidFill>
                  <a:srgbClr val="FFFF00"/>
                </a:solidFill>
                <a:effectLst>
                  <a:outerShdw blurRad="38100" dist="38100" dir="2700000" algn="tl">
                    <a:srgbClr val="C0C0C0"/>
                  </a:outerShdw>
                </a:effectLst>
              </a:rPr>
              <a:t>Soil science</a:t>
            </a:r>
            <a:r>
              <a:rPr lang="en-US" altLang="en-US" sz="2800" dirty="0">
                <a:solidFill>
                  <a:srgbClr val="FFFF00"/>
                </a:solidFill>
              </a:rPr>
              <a:t> </a:t>
            </a:r>
            <a:r>
              <a:rPr lang="en-US" altLang="en-US" sz="2800" dirty="0"/>
              <a:t>is interdisciplinary, involving physics, chemistry, biology, mineralogy, hydrology, taxonomy, climatology, and cartography.  </a:t>
            </a:r>
            <a:endParaRPr lang="en-US" altLang="en-US" sz="2800" dirty="0" smtClean="0"/>
          </a:p>
          <a:p>
            <a:pPr>
              <a:lnSpc>
                <a:spcPct val="80000"/>
              </a:lnSpc>
              <a:buFontTx/>
              <a:buBlip>
                <a:blip r:embed="rId2"/>
              </a:buBlip>
            </a:pPr>
            <a:r>
              <a:rPr lang="en-US" altLang="en-US" sz="2800" u="sng" dirty="0" err="1" smtClean="0">
                <a:solidFill>
                  <a:srgbClr val="FFFF00"/>
                </a:solidFill>
                <a:effectLst>
                  <a:outerShdw blurRad="38100" dist="38100" dir="2700000" algn="tl">
                    <a:srgbClr val="C0C0C0"/>
                  </a:outerShdw>
                </a:effectLst>
              </a:rPr>
              <a:t>Pedology</a:t>
            </a:r>
            <a:r>
              <a:rPr lang="en-US" altLang="en-US" sz="2800" dirty="0" smtClean="0"/>
              <a:t> </a:t>
            </a:r>
            <a:r>
              <a:rPr lang="en-US" altLang="en-US" sz="2800" dirty="0"/>
              <a:t>concerns the origin, classification, distribution, and description of soil.  </a:t>
            </a:r>
            <a:r>
              <a:rPr lang="en-US" altLang="en-US" sz="2800" dirty="0" err="1"/>
              <a:t>Pedology</a:t>
            </a:r>
            <a:r>
              <a:rPr lang="en-US" altLang="en-US" sz="2800" dirty="0"/>
              <a:t> is at the center of learning about soils, yet is does not dwell on its practical uses.  </a:t>
            </a:r>
            <a:endParaRPr lang="en-US" altLang="en-US" sz="2800" dirty="0" smtClean="0"/>
          </a:p>
          <a:p>
            <a:pPr>
              <a:lnSpc>
                <a:spcPct val="80000"/>
              </a:lnSpc>
              <a:buFontTx/>
              <a:buBlip>
                <a:blip r:embed="rId2"/>
              </a:buBlip>
            </a:pPr>
            <a:r>
              <a:rPr lang="en-US" altLang="en-US" sz="2800" u="sng" dirty="0" err="1" smtClean="0">
                <a:solidFill>
                  <a:srgbClr val="FFFF00"/>
                </a:solidFill>
                <a:effectLst>
                  <a:outerShdw blurRad="38100" dist="38100" dir="2700000" algn="tl">
                    <a:srgbClr val="C0C0C0"/>
                  </a:outerShdw>
                </a:effectLst>
              </a:rPr>
              <a:t>Edaphology</a:t>
            </a:r>
            <a:r>
              <a:rPr lang="en-US" altLang="en-US" sz="2800" dirty="0" smtClean="0"/>
              <a:t> </a:t>
            </a:r>
            <a:r>
              <a:rPr lang="en-US" altLang="en-US" sz="2800" dirty="0"/>
              <a:t>focuses on soil as a medium for sustaining higher plants.  </a:t>
            </a:r>
            <a:r>
              <a:rPr lang="en-US" altLang="en-US" sz="2800" dirty="0" err="1"/>
              <a:t>Edaphology</a:t>
            </a:r>
            <a:r>
              <a:rPr lang="en-US" altLang="en-US" sz="2800" dirty="0"/>
              <a:t> emphasizes plant growth, fertility, and the differences in productivity among soils.  </a:t>
            </a:r>
            <a:r>
              <a:rPr lang="en-US" altLang="en-US" sz="2800" dirty="0" err="1"/>
              <a:t>Pedology</a:t>
            </a:r>
            <a:r>
              <a:rPr lang="en-US" altLang="en-US" sz="2800" dirty="0"/>
              <a:t> gives us a general understanding of soils and their classification, whereas </a:t>
            </a:r>
            <a:r>
              <a:rPr lang="en-US" altLang="en-US" sz="2800" dirty="0" err="1"/>
              <a:t>edaphology</a:t>
            </a:r>
            <a:r>
              <a:rPr lang="en-US" altLang="en-US" sz="2800" dirty="0"/>
              <a:t> reflects society's concern for food and fiber production and the management of soils to increase fertility and reduce soil losses.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1000"/>
                                        <p:tgtEl>
                                          <p:spTgt spid="61443">
                                            <p:txEl>
                                              <p:pRg st="0" end="0"/>
                                            </p:txEl>
                                          </p:spTgt>
                                        </p:tgtEl>
                                      </p:cBhvr>
                                    </p:animEffect>
                                    <p:anim calcmode="lin" valueType="num">
                                      <p:cBhvr>
                                        <p:cTn id="8" dur="10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43">
                                            <p:txEl>
                                              <p:pRg st="1" end="1"/>
                                            </p:txEl>
                                          </p:spTgt>
                                        </p:tgtEl>
                                        <p:attrNameLst>
                                          <p:attrName>style.visibility</p:attrName>
                                        </p:attrNameLst>
                                      </p:cBhvr>
                                      <p:to>
                                        <p:strVal val="visible"/>
                                      </p:to>
                                    </p:set>
                                    <p:animEffect transition="in" filter="fade">
                                      <p:cBhvr>
                                        <p:cTn id="14" dur="1000"/>
                                        <p:tgtEl>
                                          <p:spTgt spid="61443">
                                            <p:txEl>
                                              <p:pRg st="1" end="1"/>
                                            </p:txEl>
                                          </p:spTgt>
                                        </p:tgtEl>
                                      </p:cBhvr>
                                    </p:animEffect>
                                    <p:anim calcmode="lin" valueType="num">
                                      <p:cBhvr>
                                        <p:cTn id="15" dur="10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14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43">
                                            <p:txEl>
                                              <p:pRg st="2" end="2"/>
                                            </p:txEl>
                                          </p:spTgt>
                                        </p:tgtEl>
                                        <p:attrNameLst>
                                          <p:attrName>style.visibility</p:attrName>
                                        </p:attrNameLst>
                                      </p:cBhvr>
                                      <p:to>
                                        <p:strVal val="visible"/>
                                      </p:to>
                                    </p:set>
                                    <p:animEffect transition="in" filter="fade">
                                      <p:cBhvr>
                                        <p:cTn id="21" dur="1000"/>
                                        <p:tgtEl>
                                          <p:spTgt spid="61443">
                                            <p:txEl>
                                              <p:pRg st="2" end="2"/>
                                            </p:txEl>
                                          </p:spTgt>
                                        </p:tgtEl>
                                      </p:cBhvr>
                                    </p:animEffect>
                                    <p:anim calcmode="lin" valueType="num">
                                      <p:cBhvr>
                                        <p:cTn id="22" dur="10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144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07859" y="164575"/>
            <a:ext cx="8758238" cy="762000"/>
          </a:xfrm>
        </p:spPr>
        <p:txBody>
          <a:bodyPr>
            <a:normAutofit fontScale="90000"/>
          </a:bodyPr>
          <a:lstStyle/>
          <a:p>
            <a:r>
              <a:rPr lang="en-US" altLang="en-US" sz="4000" dirty="0" smtClean="0">
                <a:solidFill>
                  <a:srgbClr val="FF00FF"/>
                </a:solidFill>
                <a:effectLst>
                  <a:outerShdw blurRad="38100" dist="38100" dir="2700000" algn="tl">
                    <a:srgbClr val="C0C0C0"/>
                  </a:outerShdw>
                </a:effectLst>
              </a:rPr>
              <a:t>Polypedon </a:t>
            </a:r>
            <a:r>
              <a:rPr lang="en-US" altLang="en-US" sz="4000" dirty="0">
                <a:solidFill>
                  <a:srgbClr val="FF00FF"/>
                </a:solidFill>
                <a:effectLst>
                  <a:outerShdw blurRad="38100" dist="38100" dir="2700000" algn="tl">
                    <a:srgbClr val="C0C0C0"/>
                  </a:outerShdw>
                </a:effectLst>
              </a:rPr>
              <a:t>and </a:t>
            </a:r>
            <a:r>
              <a:rPr lang="en-US" altLang="en-US" sz="4000" dirty="0" err="1">
                <a:solidFill>
                  <a:srgbClr val="FF00FF"/>
                </a:solidFill>
                <a:effectLst>
                  <a:outerShdw blurRad="38100" dist="38100" dir="2700000" algn="tl">
                    <a:srgbClr val="C0C0C0"/>
                  </a:outerShdw>
                </a:effectLst>
              </a:rPr>
              <a:t>pedon</a:t>
            </a:r>
            <a:r>
              <a:rPr lang="en-US" altLang="en-US" sz="4000" dirty="0">
                <a:solidFill>
                  <a:srgbClr val="FF00FF"/>
                </a:solidFill>
                <a:effectLst>
                  <a:outerShdw blurRad="38100" dist="38100" dir="2700000" algn="tl">
                    <a:srgbClr val="C0C0C0"/>
                  </a:outerShdw>
                </a:effectLst>
              </a:rPr>
              <a:t>, the basic units of soil.</a:t>
            </a:r>
          </a:p>
        </p:txBody>
      </p:sp>
      <p:sp>
        <p:nvSpPr>
          <p:cNvPr id="62467" name="Rectangle 3"/>
          <p:cNvSpPr>
            <a:spLocks noGrp="1" noChangeArrowheads="1"/>
          </p:cNvSpPr>
          <p:nvPr>
            <p:ph idx="1"/>
          </p:nvPr>
        </p:nvSpPr>
        <p:spPr>
          <a:xfrm>
            <a:off x="258440" y="926574"/>
            <a:ext cx="6605660" cy="5931425"/>
          </a:xfrm>
        </p:spPr>
        <p:txBody>
          <a:bodyPr/>
          <a:lstStyle/>
          <a:p>
            <a:pPr>
              <a:lnSpc>
                <a:spcPct val="90000"/>
              </a:lnSpc>
              <a:buSzPct val="150000"/>
            </a:pPr>
            <a:r>
              <a:rPr lang="en-US" altLang="en-US" sz="2400" dirty="0"/>
              <a:t>A soil profile selected for study should extend from the surface to the lowest extent of plant roots, or to the point where regolith or bedrock is encountered.  Such a profile, known as a </a:t>
            </a:r>
            <a:r>
              <a:rPr lang="en-US" altLang="en-US" sz="2400" b="1" dirty="0" err="1">
                <a:solidFill>
                  <a:srgbClr val="33CC33"/>
                </a:solidFill>
                <a:effectLst>
                  <a:outerShdw blurRad="38100" dist="38100" dir="2700000" algn="tl">
                    <a:schemeClr val="tx1"/>
                  </a:outerShdw>
                </a:effectLst>
              </a:rPr>
              <a:t>pedon</a:t>
            </a:r>
            <a:r>
              <a:rPr lang="en-US" altLang="en-US" sz="2400" dirty="0"/>
              <a:t>, is imagined as a hexagonal </a:t>
            </a:r>
            <a:r>
              <a:rPr lang="en-US" altLang="en-US" sz="2400" dirty="0" smtClean="0"/>
              <a:t>column.  </a:t>
            </a:r>
            <a:r>
              <a:rPr lang="en-US" altLang="en-US" sz="2400" dirty="0"/>
              <a:t>At the sides of the </a:t>
            </a:r>
            <a:r>
              <a:rPr lang="en-US" altLang="en-US" sz="2400" dirty="0" err="1"/>
              <a:t>pedon</a:t>
            </a:r>
            <a:r>
              <a:rPr lang="en-US" altLang="en-US" sz="2400" dirty="0"/>
              <a:t>, the various layers of the soil profile are visible in cross section</a:t>
            </a:r>
            <a:r>
              <a:rPr lang="en-US" altLang="en-US" sz="2400" dirty="0">
                <a:solidFill>
                  <a:srgbClr val="FFFF00"/>
                </a:solidFill>
              </a:rPr>
              <a:t>.  </a:t>
            </a:r>
            <a:r>
              <a:rPr lang="en-US" altLang="en-US" sz="2400" u="sng" dirty="0">
                <a:solidFill>
                  <a:srgbClr val="FFFF00"/>
                </a:solidFill>
              </a:rPr>
              <a:t>A </a:t>
            </a:r>
            <a:r>
              <a:rPr lang="en-US" altLang="en-US" sz="2400" u="sng" dirty="0" err="1">
                <a:solidFill>
                  <a:srgbClr val="FFFF00"/>
                </a:solidFill>
              </a:rPr>
              <a:t>pedon</a:t>
            </a:r>
            <a:r>
              <a:rPr lang="en-US" altLang="en-US" sz="2400" u="sng" dirty="0">
                <a:solidFill>
                  <a:srgbClr val="FFFF00"/>
                </a:solidFill>
              </a:rPr>
              <a:t> is the basic sampling unit in soil surveys</a:t>
            </a:r>
            <a:r>
              <a:rPr lang="en-US" altLang="en-US" sz="2400" dirty="0">
                <a:solidFill>
                  <a:srgbClr val="FFFF00"/>
                </a:solidFill>
              </a:rPr>
              <a:t>.</a:t>
            </a:r>
            <a:r>
              <a:rPr lang="en-US" altLang="en-US" sz="2400" dirty="0"/>
              <a:t>  </a:t>
            </a:r>
            <a:endParaRPr lang="en-US" altLang="en-US" sz="2400" dirty="0" smtClean="0"/>
          </a:p>
          <a:p>
            <a:pPr>
              <a:lnSpc>
                <a:spcPct val="90000"/>
              </a:lnSpc>
              <a:buSzPct val="150000"/>
            </a:pPr>
            <a:r>
              <a:rPr lang="en-US" altLang="en-US" sz="2400" dirty="0" smtClean="0"/>
              <a:t>Many </a:t>
            </a:r>
            <a:r>
              <a:rPr lang="en-US" altLang="en-US" sz="2400" dirty="0" err="1"/>
              <a:t>pedons</a:t>
            </a:r>
            <a:r>
              <a:rPr lang="en-US" altLang="en-US" sz="2400" dirty="0"/>
              <a:t> together in one area comprise a </a:t>
            </a:r>
            <a:r>
              <a:rPr lang="en-US" altLang="en-US" sz="2400" b="1" dirty="0">
                <a:solidFill>
                  <a:srgbClr val="33CC33"/>
                </a:solidFill>
                <a:effectLst>
                  <a:outerShdw blurRad="38100" dist="38100" dir="2700000" algn="tl">
                    <a:schemeClr val="tx1"/>
                  </a:outerShdw>
                </a:effectLst>
              </a:rPr>
              <a:t>polypedon</a:t>
            </a:r>
            <a:r>
              <a:rPr lang="en-US" altLang="en-US" sz="2400" dirty="0"/>
              <a:t>, which has distinctive characteristics differentiating it from surrounding </a:t>
            </a:r>
            <a:r>
              <a:rPr lang="en-US" altLang="en-US" sz="2400" dirty="0" err="1"/>
              <a:t>polypedons</a:t>
            </a:r>
            <a:r>
              <a:rPr lang="en-US" altLang="en-US" sz="2400" dirty="0"/>
              <a:t>.  These </a:t>
            </a:r>
            <a:r>
              <a:rPr lang="en-US" altLang="en-US" sz="2400" dirty="0" err="1"/>
              <a:t>polypedons</a:t>
            </a:r>
            <a:r>
              <a:rPr lang="en-US" altLang="en-US" sz="2400" dirty="0"/>
              <a:t> are the essential soil individuals, constituting an identifiable series of soils in an area. A polypedon has a minimum dimension of about 1 m</a:t>
            </a:r>
            <a:r>
              <a:rPr lang="en-US" altLang="en-US" sz="2400" baseline="30000" dirty="0"/>
              <a:t>2</a:t>
            </a:r>
            <a:r>
              <a:rPr lang="en-US" altLang="en-US" sz="2400" dirty="0"/>
              <a:t> and no specified maximum size. It is the soil unit used in preparing local soil maps.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74081" y="2276850"/>
            <a:ext cx="5417917" cy="35332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27275" y="126170"/>
            <a:ext cx="11214260" cy="762000"/>
          </a:xfrm>
        </p:spPr>
        <p:txBody>
          <a:bodyPr>
            <a:normAutofit fontScale="90000"/>
          </a:bodyPr>
          <a:lstStyle/>
          <a:p>
            <a:r>
              <a:rPr lang="en-US" altLang="en-US" sz="2800" dirty="0">
                <a:solidFill>
                  <a:srgbClr val="FFFF00"/>
                </a:solidFill>
                <a:effectLst>
                  <a:outerShdw blurRad="38100" dist="38100" dir="2700000" algn="tl">
                    <a:srgbClr val="C0C0C0"/>
                  </a:outerShdw>
                </a:effectLst>
              </a:rPr>
              <a:t>4. Characterize the principal aspects of each soil horizon. Where does the main accumulation of organic material occur? Where does humus form?</a:t>
            </a:r>
            <a:r>
              <a:rPr lang="en-US" altLang="en-US" sz="2800" dirty="0">
                <a:solidFill>
                  <a:srgbClr val="FFFF00"/>
                </a:solidFill>
              </a:rPr>
              <a:t> </a:t>
            </a:r>
          </a:p>
        </p:txBody>
      </p:sp>
      <p:sp>
        <p:nvSpPr>
          <p:cNvPr id="63491" name="Rectangle 3"/>
          <p:cNvSpPr>
            <a:spLocks noGrp="1" noChangeArrowheads="1"/>
          </p:cNvSpPr>
          <p:nvPr>
            <p:ph idx="1"/>
          </p:nvPr>
        </p:nvSpPr>
        <p:spPr>
          <a:xfrm>
            <a:off x="246288" y="1086295"/>
            <a:ext cx="11483094" cy="5771705"/>
          </a:xfrm>
        </p:spPr>
        <p:txBody>
          <a:bodyPr>
            <a:normAutofit lnSpcReduction="10000"/>
          </a:bodyPr>
          <a:lstStyle/>
          <a:p>
            <a:pPr>
              <a:lnSpc>
                <a:spcPct val="80000"/>
              </a:lnSpc>
              <a:buClr>
                <a:schemeClr val="accent1"/>
              </a:buClr>
              <a:buSzPct val="120000"/>
              <a:buFont typeface="Wingdings" panose="05000000000000000000" pitchFamily="2" charset="2"/>
              <a:buChar char="v"/>
            </a:pPr>
            <a:r>
              <a:rPr lang="en-US" altLang="en-US" sz="2400" dirty="0">
                <a:solidFill>
                  <a:schemeClr val="bg1"/>
                </a:solidFill>
                <a:effectLst>
                  <a:outerShdw blurRad="38100" dist="38100" dir="2700000" algn="tl">
                    <a:srgbClr val="C0C0C0"/>
                  </a:outerShdw>
                </a:effectLst>
              </a:rPr>
              <a:t>E</a:t>
            </a:r>
            <a:r>
              <a:rPr lang="en-US" altLang="en-US" sz="2400" dirty="0">
                <a:solidFill>
                  <a:schemeClr val="bg1"/>
                </a:solidFill>
              </a:rPr>
              <a:t>ach layer exposed in a </a:t>
            </a:r>
            <a:r>
              <a:rPr lang="en-US" altLang="en-US" sz="2400" dirty="0" err="1">
                <a:solidFill>
                  <a:schemeClr val="bg1"/>
                </a:solidFill>
              </a:rPr>
              <a:t>pedon</a:t>
            </a:r>
            <a:r>
              <a:rPr lang="en-US" altLang="en-US" sz="2400" dirty="0">
                <a:solidFill>
                  <a:schemeClr val="bg1"/>
                </a:solidFill>
              </a:rPr>
              <a:t> is a soil horizon.  A </a:t>
            </a:r>
            <a:r>
              <a:rPr lang="en-US" altLang="en-US" sz="2400" b="1" dirty="0">
                <a:solidFill>
                  <a:srgbClr val="FFC000"/>
                </a:solidFill>
                <a:effectLst>
                  <a:outerShdw blurRad="38100" dist="38100" dir="2700000" algn="tl">
                    <a:schemeClr val="tx1"/>
                  </a:outerShdw>
                </a:effectLst>
              </a:rPr>
              <a:t>horizon</a:t>
            </a:r>
            <a:r>
              <a:rPr lang="en-US" altLang="en-US" sz="2400" dirty="0"/>
              <a:t> </a:t>
            </a:r>
            <a:r>
              <a:rPr lang="en-US" altLang="en-US" sz="2400" dirty="0">
                <a:solidFill>
                  <a:schemeClr val="bg1"/>
                </a:solidFill>
              </a:rPr>
              <a:t>is roughly parallel to the </a:t>
            </a:r>
            <a:r>
              <a:rPr lang="en-US" altLang="en-US" sz="2400" dirty="0" err="1">
                <a:solidFill>
                  <a:schemeClr val="bg1"/>
                </a:solidFill>
              </a:rPr>
              <a:t>pedon's</a:t>
            </a:r>
            <a:r>
              <a:rPr lang="en-US" altLang="en-US" sz="2400" dirty="0">
                <a:solidFill>
                  <a:schemeClr val="bg1"/>
                </a:solidFill>
              </a:rPr>
              <a:t> surface and has characteristics distinctly different from horizons directly above or below.  The boundary between horizons usually is visible in the field, using the properties of color, texture, structure, consistence, porosity, the presence or absence of certain minerals, moisture, and chemical processes.  </a:t>
            </a:r>
            <a:endParaRPr lang="en-US" altLang="en-US" sz="2400" dirty="0" smtClean="0">
              <a:solidFill>
                <a:schemeClr val="bg1"/>
              </a:solidFill>
            </a:endParaRPr>
          </a:p>
          <a:p>
            <a:pPr>
              <a:lnSpc>
                <a:spcPct val="80000"/>
              </a:lnSpc>
              <a:buClr>
                <a:schemeClr val="accent1"/>
              </a:buClr>
              <a:buSzPct val="120000"/>
              <a:buFont typeface="Wingdings" panose="05000000000000000000" pitchFamily="2" charset="2"/>
              <a:buChar char="v"/>
            </a:pPr>
            <a:endParaRPr lang="en-US" altLang="en-US" sz="2400" dirty="0">
              <a:solidFill>
                <a:schemeClr val="bg1"/>
              </a:solidFill>
            </a:endParaRPr>
          </a:p>
          <a:p>
            <a:pPr lvl="1">
              <a:lnSpc>
                <a:spcPct val="80000"/>
              </a:lnSpc>
              <a:buClr>
                <a:schemeClr val="accent1"/>
              </a:buClr>
              <a:buSzPct val="120000"/>
              <a:buFont typeface="Wingdings" panose="05000000000000000000" pitchFamily="2" charset="2"/>
              <a:buChar char="v"/>
            </a:pPr>
            <a:r>
              <a:rPr lang="en-US" altLang="en-US" dirty="0">
                <a:effectLst>
                  <a:outerShdw blurRad="38100" dist="38100" dir="2700000" algn="tl">
                    <a:srgbClr val="C0C0C0"/>
                  </a:outerShdw>
                </a:effectLst>
              </a:rPr>
              <a:t>A</a:t>
            </a:r>
            <a:r>
              <a:rPr lang="en-US" altLang="en-US" dirty="0"/>
              <a:t>t the top of the soil profile is the O horizon, composed of organic material derived from plant and animal litter that was deposited on the surface and transformed into humus.  </a:t>
            </a:r>
            <a:r>
              <a:rPr lang="en-US" altLang="en-US" b="1" dirty="0">
                <a:solidFill>
                  <a:srgbClr val="FFC000"/>
                </a:solidFill>
                <a:effectLst>
                  <a:outerShdw blurRad="38100" dist="38100" dir="2700000" algn="tl">
                    <a:schemeClr val="tx1"/>
                  </a:outerShdw>
                </a:effectLst>
              </a:rPr>
              <a:t>Humus</a:t>
            </a:r>
            <a:r>
              <a:rPr lang="en-US" altLang="en-US" dirty="0"/>
              <a:t> is a mixture of decomposed organic materials in the soil and is usually dark in color.  </a:t>
            </a:r>
            <a:endParaRPr lang="en-US" altLang="en-US" dirty="0" smtClean="0"/>
          </a:p>
          <a:p>
            <a:pPr lvl="1">
              <a:lnSpc>
                <a:spcPct val="80000"/>
              </a:lnSpc>
              <a:buClr>
                <a:schemeClr val="accent1"/>
              </a:buClr>
              <a:buSzPct val="120000"/>
              <a:buFont typeface="Wingdings" panose="05000000000000000000" pitchFamily="2" charset="2"/>
              <a:buChar char="v"/>
            </a:pPr>
            <a:endParaRPr lang="en-US" altLang="en-US" dirty="0" smtClean="0"/>
          </a:p>
          <a:p>
            <a:pPr lvl="1">
              <a:lnSpc>
                <a:spcPct val="80000"/>
              </a:lnSpc>
              <a:buClr>
                <a:schemeClr val="accent1"/>
              </a:buClr>
              <a:buSzPct val="120000"/>
              <a:buFont typeface="Wingdings" panose="05000000000000000000" pitchFamily="2" charset="2"/>
              <a:buChar char="v"/>
            </a:pPr>
            <a:r>
              <a:rPr lang="en-US" altLang="en-US" dirty="0" smtClean="0"/>
              <a:t>At </a:t>
            </a:r>
            <a:r>
              <a:rPr lang="en-US" altLang="en-US" dirty="0"/>
              <a:t>the bottom of the soil profile is the R horizon, representing either unconsolidated material or consolidated bedrock of granite, sandstone, limestone, or other rock.  </a:t>
            </a:r>
            <a:endParaRPr lang="en-US" altLang="en-US" dirty="0" smtClean="0"/>
          </a:p>
          <a:p>
            <a:pPr lvl="1">
              <a:lnSpc>
                <a:spcPct val="80000"/>
              </a:lnSpc>
              <a:buClr>
                <a:schemeClr val="accent1"/>
              </a:buClr>
              <a:buSzPct val="120000"/>
              <a:buFont typeface="Wingdings" panose="05000000000000000000" pitchFamily="2" charset="2"/>
              <a:buChar char="v"/>
            </a:pPr>
            <a:endParaRPr lang="en-US" altLang="en-US" dirty="0" smtClean="0"/>
          </a:p>
          <a:p>
            <a:pPr lvl="1">
              <a:lnSpc>
                <a:spcPct val="80000"/>
              </a:lnSpc>
              <a:buClr>
                <a:schemeClr val="accent1"/>
              </a:buClr>
              <a:buSzPct val="120000"/>
              <a:buFont typeface="Wingdings" panose="05000000000000000000" pitchFamily="2" charset="2"/>
              <a:buChar char="v"/>
            </a:pPr>
            <a:r>
              <a:rPr lang="en-US" altLang="en-US" dirty="0" smtClean="0"/>
              <a:t>The </a:t>
            </a:r>
            <a:r>
              <a:rPr lang="en-US" altLang="en-US" dirty="0"/>
              <a:t>A, B, and C horizons mark differing mineral strata between O and R; these middle layers are composed of sand, silt, clay, and other weathered by-products.  In the A horizon, the presence of humus and clay particles is particularly important, for they provide essential chemical links between soil nutrients and plants.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Geosystem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762</TotalTime>
  <Words>4063</Words>
  <Application>Microsoft Office PowerPoint</Application>
  <PresentationFormat>Widescreen</PresentationFormat>
  <Paragraphs>99</Paragraphs>
  <Slides>38</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Arial Black</vt:lpstr>
      <vt:lpstr>Calibri</vt:lpstr>
      <vt:lpstr>Calibri Light</vt:lpstr>
      <vt:lpstr>Times New Roman</vt:lpstr>
      <vt:lpstr>Wingdings</vt:lpstr>
      <vt:lpstr>AGeosystems</vt:lpstr>
      <vt:lpstr>Bitmap Image</vt:lpstr>
      <vt:lpstr> The Geography of Soils  </vt:lpstr>
      <vt:lpstr>Key Learning Concepts:</vt:lpstr>
      <vt:lpstr>1. Soils provide the foundation for animal and plant life and therefore are critical to Earth's ecosystems. </vt:lpstr>
      <vt:lpstr>PowerPoint Presentation</vt:lpstr>
      <vt:lpstr>PowerPoint Presentation</vt:lpstr>
      <vt:lpstr>This is what we want to avoid!</vt:lpstr>
      <vt:lpstr>2.  What are the differences among soil science, pedology, and edaphology?</vt:lpstr>
      <vt:lpstr>Polypedon and pedon, the basic units of soil.</vt:lpstr>
      <vt:lpstr>4. Characterize the principal aspects of each soil horizon. Where does the main accumulation of organic material occur? Where does humus form? </vt:lpstr>
      <vt:lpstr>Explain the difference between the eluviated layer and the illuviated layer.  Which horizons constitute the solum?</vt:lpstr>
      <vt:lpstr>Define a soil separate. What are the various sizes of particles in soil? What is loam? Why is loam regarded so highly by agriculturalists?</vt:lpstr>
      <vt:lpstr>Everything is Connected</vt:lpstr>
      <vt:lpstr>What cost estimates have been placed on soil erosion?</vt:lpstr>
      <vt:lpstr>Soil Degradation</vt:lpstr>
      <vt:lpstr>Dust Bowl</vt:lpstr>
      <vt:lpstr>Dust Bowl (continued)</vt:lpstr>
      <vt:lpstr>PowerPoint Presentation</vt:lpstr>
      <vt:lpstr>The salinization process in arid and semiarid soils. </vt:lpstr>
      <vt:lpstr>Soil Depletion Theory 1st Kingdom – Sumer (Sumeria) Power based on production of fertile land. But, soil became depleted and power shifted upstream to fresh fertile land. 2nd Kingdom Babylon (Babylonia) eventually depleted the soil (salinization) and power shifted farther upstream. 3rd Kingdom – Assyria etcetera, etcetera moving further upstream each time.  </vt:lpstr>
      <vt:lpstr>The soil orders associated with Earth's most productive agricultural areas</vt:lpstr>
      <vt:lpstr>Worldwide map of the general distribution of Mollisol soils.</vt:lpstr>
      <vt:lpstr>The slash-and-burn shifting cultivation, as practiced in the past, was a form of crop and soil rotation and conservation of soil properties?</vt:lpstr>
      <vt:lpstr>Milpa (slash and burn) intercultural planting</vt:lpstr>
      <vt:lpstr>Soil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Los Rios 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E. Thomsen</dc:creator>
  <cp:lastModifiedBy>Joseph Naumann</cp:lastModifiedBy>
  <cp:revision>62</cp:revision>
  <cp:lastPrinted>1601-01-01T00:00:00Z</cp:lastPrinted>
  <dcterms:created xsi:type="dcterms:W3CDTF">2002-04-01T15:31:29Z</dcterms:created>
  <dcterms:modified xsi:type="dcterms:W3CDTF">2018-11-13T20:09:28Z</dcterms:modified>
</cp:coreProperties>
</file>