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04" r:id="rId3"/>
    <p:sldId id="319" r:id="rId4"/>
    <p:sldId id="307" r:id="rId5"/>
    <p:sldId id="257" r:id="rId6"/>
    <p:sldId id="308" r:id="rId7"/>
    <p:sldId id="272" r:id="rId8"/>
    <p:sldId id="258" r:id="rId9"/>
    <p:sldId id="316" r:id="rId10"/>
    <p:sldId id="285" r:id="rId11"/>
    <p:sldId id="317" r:id="rId12"/>
    <p:sldId id="328" r:id="rId13"/>
    <p:sldId id="322" r:id="rId14"/>
    <p:sldId id="326" r:id="rId15"/>
    <p:sldId id="323" r:id="rId16"/>
    <p:sldId id="325" r:id="rId17"/>
    <p:sldId id="324" r:id="rId18"/>
    <p:sldId id="327" r:id="rId19"/>
    <p:sldId id="298" r:id="rId20"/>
    <p:sldId id="271" r:id="rId21"/>
    <p:sldId id="263" r:id="rId22"/>
    <p:sldId id="264" r:id="rId23"/>
    <p:sldId id="265" r:id="rId24"/>
    <p:sldId id="266" r:id="rId25"/>
    <p:sldId id="267" r:id="rId26"/>
    <p:sldId id="299" r:id="rId27"/>
    <p:sldId id="269" r:id="rId28"/>
    <p:sldId id="270" r:id="rId29"/>
    <p:sldId id="311" r:id="rId30"/>
    <p:sldId id="312" r:id="rId31"/>
    <p:sldId id="300" r:id="rId32"/>
    <p:sldId id="301" r:id="rId33"/>
    <p:sldId id="309" r:id="rId34"/>
    <p:sldId id="310" r:id="rId35"/>
    <p:sldId id="302" r:id="rId36"/>
    <p:sldId id="305" r:id="rId37"/>
    <p:sldId id="313" r:id="rId38"/>
    <p:sldId id="314" r:id="rId39"/>
    <p:sldId id="315" r:id="rId40"/>
    <p:sldId id="318" r:id="rId41"/>
    <p:sldId id="303" r:id="rId42"/>
    <p:sldId id="320" r:id="rId43"/>
    <p:sldId id="321" r:id="rId44"/>
    <p:sldId id="330" r:id="rId45"/>
    <p:sldId id="32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69" autoAdjust="0"/>
  </p:normalViewPr>
  <p:slideViewPr>
    <p:cSldViewPr>
      <p:cViewPr varScale="1">
        <p:scale>
          <a:sx n="73" d="100"/>
          <a:sy n="73" d="100"/>
        </p:scale>
        <p:origin x="12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C3BCB9-DFF4-4212-B9DA-A2F07115F225}" type="datetimeFigureOut">
              <a:rPr lang="en-US" smtClean="0"/>
              <a:pPr/>
              <a:t>8/26/2018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8349CE-16C0-4D29-83F9-3DE9CFEC2C2E}" type="slidenum">
              <a:rPr lang="en-US" smtClean="0"/>
              <a:pPr/>
              <a:t>‹#›</a:t>
            </a:fld>
            <a:endParaRPr lang="en-US"/>
          </a:p>
        </p:txBody>
      </p:sp>
    </p:spTree>
    <p:extLst>
      <p:ext uri="{BB962C8B-B14F-4D97-AF65-F5344CB8AC3E}">
        <p14:creationId xmlns:p14="http://schemas.microsoft.com/office/powerpoint/2010/main" val="104956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61056-CD96-4BE8-B17B-24B884E22937}" type="datetimeFigureOut">
              <a:rPr lang="en-US" smtClean="0"/>
              <a:pPr/>
              <a:t>8/26/2018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2CEEC-DD9C-4E56-A9F7-C1825497EBC8}" type="slidenum">
              <a:rPr lang="en-US" smtClean="0"/>
              <a:pPr/>
              <a:t>‹#›</a:t>
            </a:fld>
            <a:endParaRPr lang="en-US"/>
          </a:p>
        </p:txBody>
      </p:sp>
    </p:spTree>
    <p:extLst>
      <p:ext uri="{BB962C8B-B14F-4D97-AF65-F5344CB8AC3E}">
        <p14:creationId xmlns:p14="http://schemas.microsoft.com/office/powerpoint/2010/main" val="88662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82CEEC-DD9C-4E56-A9F7-C1825497EBC8}" type="slidenum">
              <a:rPr lang="en-US" smtClean="0"/>
              <a:pPr/>
              <a:t>24</a:t>
            </a:fld>
            <a:endParaRPr lang="en-US"/>
          </a:p>
        </p:txBody>
      </p:sp>
    </p:spTree>
    <p:extLst>
      <p:ext uri="{BB962C8B-B14F-4D97-AF65-F5344CB8AC3E}">
        <p14:creationId xmlns:p14="http://schemas.microsoft.com/office/powerpoint/2010/main" val="386652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8803E-63E9-4E57-AC0D-617A927186B1}"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8803E-63E9-4E57-AC0D-617A927186B1}"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8803E-63E9-4E57-AC0D-617A927186B1}"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8803E-63E9-4E57-AC0D-617A927186B1}"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8803E-63E9-4E57-AC0D-617A927186B1}"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8803E-63E9-4E57-AC0D-617A927186B1}"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8803E-63E9-4E57-AC0D-617A927186B1}" type="datetimeFigureOut">
              <a:rPr lang="en-US" smtClean="0"/>
              <a:pPr/>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8803E-63E9-4E57-AC0D-617A927186B1}" type="datetimeFigureOut">
              <a:rPr lang="en-US" smtClean="0"/>
              <a:pPr/>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8803E-63E9-4E57-AC0D-617A927186B1}" type="datetimeFigureOut">
              <a:rPr lang="en-US" smtClean="0"/>
              <a:pPr/>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8803E-63E9-4E57-AC0D-617A927186B1}"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8803E-63E9-4E57-AC0D-617A927186B1}"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D6E-8D98-4A9C-BC42-36B5610B10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803E-63E9-4E57-AC0D-617A927186B1}" type="datetimeFigureOut">
              <a:rPr lang="en-US" smtClean="0"/>
              <a:pPr/>
              <a:t>8/26/2018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D6E-8D98-4A9C-BC42-36B5610B10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UXvmrD99mMw" TargetMode="External"/><Relationship Id="rId2" Type="http://schemas.openxmlformats.org/officeDocument/2006/relationships/hyperlink" Target="http://www.youtube.com/watch?v=Cti0dfsSEyY&amp;feature=related"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youtube.com/watch?v=1hQvxq5X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hyperlink" Target="http://brainz.org/15-coolest-cases-biomimicry/"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Burmese_pythons_in_Florida" TargetMode="External"/><Relationship Id="rId13" Type="http://schemas.openxmlformats.org/officeDocument/2006/relationships/hyperlink" Target="https://en.wikipedia.org/wiki/Multiflora_rose" TargetMode="External"/><Relationship Id="rId18" Type="http://schemas.openxmlformats.org/officeDocument/2006/relationships/hyperlink" Target="https://en.wikipedia.org/wiki/Gypsy_moth" TargetMode="External"/><Relationship Id="rId3" Type="http://schemas.openxmlformats.org/officeDocument/2006/relationships/hyperlink" Target="https://en.wikipedia.org/wiki/Kali_tragus" TargetMode="External"/><Relationship Id="rId21" Type="http://schemas.openxmlformats.org/officeDocument/2006/relationships/hyperlink" Target="https://en.wikipedia.org/wiki/Plantago_lanceolata" TargetMode="External"/><Relationship Id="rId7" Type="http://schemas.openxmlformats.org/officeDocument/2006/relationships/hyperlink" Target="https://en.wikipedia.org/wiki/Brown_tree_snake" TargetMode="External"/><Relationship Id="rId12" Type="http://schemas.openxmlformats.org/officeDocument/2006/relationships/hyperlink" Target="https://en.wikipedia.org/wiki/Hemlock_woolly_adelgid" TargetMode="External"/><Relationship Id="rId17" Type="http://schemas.openxmlformats.org/officeDocument/2006/relationships/hyperlink" Target="https://en.wikipedia.org/wiki/Dutch_elm_disease" TargetMode="External"/><Relationship Id="rId2" Type="http://schemas.openxmlformats.org/officeDocument/2006/relationships/hyperlink" Target="https://en.wikipedia.org/wiki/Kudzu" TargetMode="External"/><Relationship Id="rId16" Type="http://schemas.openxmlformats.org/officeDocument/2006/relationships/hyperlink" Target="https://en.wikipedia.org/wiki/Giant_African_land_snail" TargetMode="External"/><Relationship Id="rId20" Type="http://schemas.openxmlformats.org/officeDocument/2006/relationships/hyperlink" Target="https://en.wikipedia.org/wiki/House_sparrow" TargetMode="External"/><Relationship Id="rId1" Type="http://schemas.openxmlformats.org/officeDocument/2006/relationships/slideLayout" Target="../slideLayouts/slideLayout4.xml"/><Relationship Id="rId6" Type="http://schemas.openxmlformats.org/officeDocument/2006/relationships/hyperlink" Target="https://en.wikipedia.org/wiki/European_starling#North_America" TargetMode="External"/><Relationship Id="rId11" Type="http://schemas.openxmlformats.org/officeDocument/2006/relationships/hyperlink" Target="https://en.wikipedia.org/wiki/Emerald_ash_borer" TargetMode="External"/><Relationship Id="rId5" Type="http://schemas.openxmlformats.org/officeDocument/2006/relationships/hyperlink" Target="https://en.wikipedia.org/wiki/Zebra_mussels" TargetMode="External"/><Relationship Id="rId15" Type="http://schemas.openxmlformats.org/officeDocument/2006/relationships/hyperlink" Target="https://en.wikipedia.org/wiki/Snakehead_(fish)" TargetMode="External"/><Relationship Id="rId10" Type="http://schemas.openxmlformats.org/officeDocument/2006/relationships/hyperlink" Target="https://en.wikipedia.org/wiki/Asian_carp" TargetMode="External"/><Relationship Id="rId19" Type="http://schemas.openxmlformats.org/officeDocument/2006/relationships/hyperlink" Target="https://en.wikipedia.org/wiki/Oak_wilt" TargetMode="External"/><Relationship Id="rId4" Type="http://schemas.openxmlformats.org/officeDocument/2006/relationships/hyperlink" Target="https://en.wikipedia.org/wiki/Privet" TargetMode="External"/><Relationship Id="rId9" Type="http://schemas.openxmlformats.org/officeDocument/2006/relationships/hyperlink" Target="https://en.wikipedia.org/wiki/Africanized_bee" TargetMode="External"/><Relationship Id="rId14" Type="http://schemas.openxmlformats.org/officeDocument/2006/relationships/hyperlink" Target="https://en.wikipedia.org/wiki/Spiny_waterflea" TargetMode="External"/><Relationship Id="rId22"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Zoysi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sz="6700" b="1" i="1" dirty="0" smtClean="0"/>
              <a:t>The </a:t>
            </a:r>
            <a:r>
              <a:rPr lang="en-US" sz="6700" b="1" i="1" dirty="0" smtClean="0">
                <a:solidFill>
                  <a:srgbClr val="FF0000"/>
                </a:solidFill>
              </a:rPr>
              <a:t>Four Laws of Ecology</a:t>
            </a:r>
            <a:r>
              <a:rPr lang="en-US" i="1" dirty="0" smtClean="0"/>
              <a:t/>
            </a:r>
            <a:br>
              <a:rPr lang="en-US" i="1" dirty="0" smtClean="0"/>
            </a:br>
            <a:r>
              <a:rPr lang="en-US" sz="4000" i="1" dirty="0" smtClean="0"/>
              <a:t>Formulated by physicist and ecologist,             </a:t>
            </a:r>
            <a:r>
              <a:rPr lang="en-US" sz="4000" b="1" i="1" dirty="0" smtClean="0">
                <a:solidFill>
                  <a:srgbClr val="002060"/>
                </a:solidFill>
              </a:rPr>
              <a:t>Barry Commoner (he taught at Washington U. in St. Louis, Missouri)</a:t>
            </a:r>
            <a:r>
              <a:rPr lang="en-US" sz="4000" i="1" dirty="0" smtClean="0"/>
              <a:t>.</a:t>
            </a:r>
            <a:endParaRPr lang="en-US" sz="4000" dirty="0"/>
          </a:p>
        </p:txBody>
      </p:sp>
      <p:pic>
        <p:nvPicPr>
          <p:cNvPr id="4" name="Picture 3" descr="barrycommoner.jpg"/>
          <p:cNvPicPr>
            <a:picLocks noChangeAspect="1"/>
          </p:cNvPicPr>
          <p:nvPr/>
        </p:nvPicPr>
        <p:blipFill>
          <a:blip r:embed="rId2" cstate="print"/>
          <a:stretch>
            <a:fillRect/>
          </a:stretch>
        </p:blipFill>
        <p:spPr>
          <a:xfrm>
            <a:off x="2895600" y="2667000"/>
            <a:ext cx="3124200" cy="3124200"/>
          </a:xfrm>
          <a:prstGeom prst="rect">
            <a:avLst/>
          </a:prstGeom>
        </p:spPr>
      </p:pic>
      <p:sp>
        <p:nvSpPr>
          <p:cNvPr id="5" name="TextBox 4"/>
          <p:cNvSpPr txBox="1"/>
          <p:nvPr/>
        </p:nvSpPr>
        <p:spPr>
          <a:xfrm>
            <a:off x="2438400" y="6019800"/>
            <a:ext cx="5095241" cy="369332"/>
          </a:xfrm>
          <a:prstGeom prst="rect">
            <a:avLst/>
          </a:prstGeom>
          <a:noFill/>
        </p:spPr>
        <p:txBody>
          <a:bodyPr wrap="none" rtlCol="0">
            <a:spAutoFit/>
          </a:bodyPr>
          <a:lstStyle/>
          <a:p>
            <a:r>
              <a:rPr lang="en-US" dirty="0" smtClean="0"/>
              <a:t>Source: http://emilymorash07.tripod.com/id12.html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i="1" dirty="0" smtClean="0"/>
              <a:t>3</a:t>
            </a:r>
            <a:r>
              <a:rPr lang="en-US" b="1" i="1" baseline="30000" dirty="0" smtClean="0"/>
              <a:t>rd</a:t>
            </a:r>
            <a:r>
              <a:rPr lang="en-US" b="1" i="1" dirty="0" smtClean="0"/>
              <a:t> Law:</a:t>
            </a:r>
            <a:r>
              <a:rPr lang="en-US" b="1" i="1" dirty="0" smtClean="0">
                <a:solidFill>
                  <a:srgbClr val="00B050"/>
                </a:solidFill>
              </a:rPr>
              <a:t> Nature knows best</a:t>
            </a:r>
            <a:endParaRPr lang="en-US" dirty="0">
              <a:solidFill>
                <a:srgbClr val="00B050"/>
              </a:solidFill>
            </a:endParaRPr>
          </a:p>
        </p:txBody>
      </p:sp>
      <p:sp>
        <p:nvSpPr>
          <p:cNvPr id="3" name="Content Placeholder 2"/>
          <p:cNvSpPr>
            <a:spLocks noGrp="1"/>
          </p:cNvSpPr>
          <p:nvPr>
            <p:ph idx="1"/>
          </p:nvPr>
        </p:nvSpPr>
        <p:spPr>
          <a:xfrm>
            <a:off x="381000" y="914400"/>
            <a:ext cx="6019800" cy="5943600"/>
          </a:xfrm>
        </p:spPr>
        <p:txBody>
          <a:bodyPr>
            <a:normAutofit fontScale="92500"/>
          </a:bodyPr>
          <a:lstStyle/>
          <a:p>
            <a:pPr>
              <a:buNone/>
            </a:pPr>
            <a:r>
              <a:rPr lang="en-US" i="1" dirty="0" smtClean="0"/>
              <a:t>Law #3:</a:t>
            </a:r>
          </a:p>
          <a:p>
            <a:pPr>
              <a:buNone/>
            </a:pPr>
            <a:r>
              <a:rPr lang="en-US" i="1" dirty="0" smtClean="0"/>
              <a:t>Real food vs. vitamins </a:t>
            </a:r>
            <a:r>
              <a:rPr lang="en-US" sz="2000" dirty="0" smtClean="0">
                <a:hlinkClick r:id="rId2"/>
              </a:rPr>
              <a:t>http://www.youtube.com/watch?v=Cti0dfsSEyY&amp;feature=related</a:t>
            </a:r>
            <a:endParaRPr lang="en-US" sz="2000" dirty="0" smtClean="0"/>
          </a:p>
          <a:p>
            <a:pPr>
              <a:buNone/>
            </a:pPr>
            <a:endParaRPr lang="en-US" sz="2400" dirty="0" smtClean="0"/>
          </a:p>
          <a:p>
            <a:pPr>
              <a:buNone/>
            </a:pPr>
            <a:r>
              <a:rPr lang="en-US" i="1" dirty="0" smtClean="0"/>
              <a:t>Pesticides vs. natural enemies: </a:t>
            </a:r>
            <a:r>
              <a:rPr lang="en-US" sz="2000" i="1" dirty="0" smtClean="0">
                <a:hlinkClick r:id="rId3"/>
              </a:rPr>
              <a:t>http://www.youtube.com/watch?v=UXvmrD99mMw</a:t>
            </a:r>
            <a:endParaRPr lang="en-US" sz="2000" i="1" dirty="0" smtClean="0"/>
          </a:p>
          <a:p>
            <a:pPr>
              <a:buNone/>
            </a:pPr>
            <a:endParaRPr lang="en-US" sz="2000" i="1" dirty="0" smtClean="0"/>
          </a:p>
          <a:p>
            <a:pPr>
              <a:buNone/>
            </a:pPr>
            <a:r>
              <a:rPr lang="en-US" sz="2900" i="1" dirty="0" smtClean="0"/>
              <a:t>Wild (or prescribed) fires vs. stopping fires</a:t>
            </a:r>
          </a:p>
          <a:p>
            <a:pPr>
              <a:buNone/>
            </a:pPr>
            <a:r>
              <a:rPr lang="en-US" sz="2400" i="1" dirty="0" smtClean="0">
                <a:hlinkClick r:id="rId4"/>
              </a:rPr>
              <a:t>http://www.youtube.com/watch?v=1hQvxq5XC-E</a:t>
            </a:r>
            <a:endParaRPr lang="en-US" sz="2400" i="1" dirty="0" smtClean="0"/>
          </a:p>
          <a:p>
            <a:pPr>
              <a:buNone/>
            </a:pPr>
            <a:endParaRPr lang="en-US" sz="2800" i="1" dirty="0" smtClean="0"/>
          </a:p>
          <a:p>
            <a:pPr>
              <a:buNone/>
            </a:pPr>
            <a:r>
              <a:rPr lang="en-US" sz="2800" i="1" dirty="0" smtClean="0"/>
              <a:t>Biodgradable versus non-biodegradable molecules</a:t>
            </a:r>
          </a:p>
        </p:txBody>
      </p:sp>
      <p:pic>
        <p:nvPicPr>
          <p:cNvPr id="11" name="Picture 2" descr="starlighthippie"/>
          <p:cNvPicPr>
            <a:picLocks noChangeAspect="1" noChangeArrowheads="1"/>
          </p:cNvPicPr>
          <p:nvPr/>
        </p:nvPicPr>
        <p:blipFill>
          <a:blip r:embed="rId5" cstate="print"/>
          <a:srcRect/>
          <a:stretch>
            <a:fillRect/>
          </a:stretch>
        </p:blipFill>
        <p:spPr bwMode="auto">
          <a:xfrm>
            <a:off x="6058524" y="1066800"/>
            <a:ext cx="3085476"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a:solidFill>
                  <a:srgbClr val="FF0000"/>
                </a:solidFill>
              </a:rPr>
              <a:t>Biodgradable versus </a:t>
            </a:r>
            <a:r>
              <a:rPr lang="en-US" b="1" dirty="0" smtClean="0">
                <a:solidFill>
                  <a:srgbClr val="FF0000"/>
                </a:solidFill>
              </a:rPr>
              <a:t>non-biodegradable molecules</a:t>
            </a:r>
            <a:endParaRPr lang="en-US" b="1" dirty="0">
              <a:solidFill>
                <a:srgbClr val="FF0000"/>
              </a:solidFill>
            </a:endParaRPr>
          </a:p>
        </p:txBody>
      </p:sp>
      <p:sp>
        <p:nvSpPr>
          <p:cNvPr id="3" name="Content Placeholder 2"/>
          <p:cNvSpPr>
            <a:spLocks noGrp="1"/>
          </p:cNvSpPr>
          <p:nvPr>
            <p:ph idx="1"/>
          </p:nvPr>
        </p:nvSpPr>
        <p:spPr>
          <a:xfrm>
            <a:off x="457200" y="1600200"/>
            <a:ext cx="8534400" cy="5105400"/>
          </a:xfrm>
        </p:spPr>
        <p:txBody>
          <a:bodyPr>
            <a:normAutofit/>
          </a:bodyPr>
          <a:lstStyle/>
          <a:p>
            <a:r>
              <a:rPr lang="en-US" dirty="0" smtClean="0"/>
              <a:t>Somehow some way, nature (natural processes and organisms) are able to reduce complex </a:t>
            </a:r>
            <a:r>
              <a:rPr lang="en-US" b="1" dirty="0" smtClean="0">
                <a:solidFill>
                  <a:srgbClr val="FF0000"/>
                </a:solidFill>
              </a:rPr>
              <a:t>biodegradable</a:t>
            </a:r>
            <a:r>
              <a:rPr lang="en-US" dirty="0" smtClean="0"/>
              <a:t> molecules which nature has made to simpler molecules or elements so that they can be recycled.</a:t>
            </a:r>
          </a:p>
          <a:p>
            <a:r>
              <a:rPr lang="en-US" dirty="0" smtClean="0"/>
              <a:t>Humans have created molecules which are non-biodegradable, so natural processes cannot reduce them to simpler, reusable parts. Many of these are harmful to living things: DDT, dioxin, etc. </a:t>
            </a:r>
            <a:endParaRPr lang="en-US" dirty="0"/>
          </a:p>
        </p:txBody>
      </p:sp>
    </p:spTree>
    <p:extLst>
      <p:ext uri="{BB962C8B-B14F-4D97-AF65-F5344CB8AC3E}">
        <p14:creationId xmlns:p14="http://schemas.microsoft.com/office/powerpoint/2010/main" val="252053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7303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 y="0"/>
            <a:ext cx="9130473" cy="6858000"/>
          </a:xfrm>
          <a:prstGeom prst="rect">
            <a:avLst/>
          </a:prstGeom>
        </p:spPr>
      </p:pic>
    </p:spTree>
    <p:extLst>
      <p:ext uri="{BB962C8B-B14F-4D97-AF65-F5344CB8AC3E}">
        <p14:creationId xmlns:p14="http://schemas.microsoft.com/office/powerpoint/2010/main" val="219053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3400"/>
            <a:ext cx="9144000" cy="1362075"/>
          </a:xfrm>
        </p:spPr>
        <p:txBody>
          <a:bodyPr>
            <a:normAutofit fontScale="90000"/>
          </a:bodyPr>
          <a:lstStyle/>
          <a:p>
            <a:r>
              <a:rPr lang="en-US" dirty="0" smtClean="0"/>
              <a:t>So what are the </a:t>
            </a:r>
            <a:r>
              <a:rPr lang="en-US" dirty="0" smtClean="0">
                <a:solidFill>
                  <a:srgbClr val="FF0000"/>
                </a:solidFill>
              </a:rPr>
              <a:t>consequences</a:t>
            </a:r>
            <a:r>
              <a:rPr lang="en-US" dirty="0" smtClean="0"/>
              <a:t> of having a lot of DDT stored in fat cells?</a:t>
            </a:r>
            <a:endParaRPr lang="en-US" dirty="0"/>
          </a:p>
        </p:txBody>
      </p:sp>
      <p:sp>
        <p:nvSpPr>
          <p:cNvPr id="4" name="TextBox 3"/>
          <p:cNvSpPr txBox="1"/>
          <p:nvPr/>
        </p:nvSpPr>
        <p:spPr>
          <a:xfrm>
            <a:off x="304800" y="1447800"/>
            <a:ext cx="8305800" cy="2246769"/>
          </a:xfrm>
          <a:prstGeom prst="rect">
            <a:avLst/>
          </a:prstGeom>
          <a:noFill/>
        </p:spPr>
        <p:txBody>
          <a:bodyPr wrap="square" rtlCol="0">
            <a:spAutoFit/>
          </a:bodyPr>
          <a:lstStyle/>
          <a:p>
            <a:r>
              <a:rPr lang="en-US" sz="2800" dirty="0" err="1" smtClean="0"/>
              <a:t>Biomagnification</a:t>
            </a:r>
            <a:r>
              <a:rPr lang="en-US" sz="2800" dirty="0" smtClean="0"/>
              <a:t> occurs when a substance enters the body and </a:t>
            </a:r>
            <a:r>
              <a:rPr lang="en-US" sz="2800" b="1" dirty="0" smtClean="0">
                <a:solidFill>
                  <a:srgbClr val="FF0000"/>
                </a:solidFill>
              </a:rPr>
              <a:t>does not pass through </a:t>
            </a:r>
            <a:r>
              <a:rPr lang="en-US" sz="2800" dirty="0" smtClean="0"/>
              <a:t>it when the animal urinates or defecates.  No, it stays stored in the body, often in fat cells, and the amount continues to increase as the animal continues to take in food containing DDT.</a:t>
            </a:r>
            <a:endParaRPr lang="en-US" dirty="0"/>
          </a:p>
        </p:txBody>
      </p:sp>
    </p:spTree>
    <p:extLst>
      <p:ext uri="{BB962C8B-B14F-4D97-AF65-F5344CB8AC3E}">
        <p14:creationId xmlns:p14="http://schemas.microsoft.com/office/powerpoint/2010/main" val="128525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of things like DDT</a:t>
            </a:r>
            <a:endParaRPr lang="en-US" dirty="0"/>
          </a:p>
        </p:txBody>
      </p:sp>
      <p:pic>
        <p:nvPicPr>
          <p:cNvPr id="4" name="Content Placeholder 3"/>
          <p:cNvPicPr>
            <a:picLocks noGrp="1" noChangeAspect="1"/>
          </p:cNvPicPr>
          <p:nvPr>
            <p:ph idx="1"/>
          </p:nvPr>
        </p:nvPicPr>
        <p:blipFill>
          <a:blip r:embed="rId2"/>
          <a:stretch>
            <a:fillRect/>
          </a:stretch>
        </p:blipFill>
        <p:spPr>
          <a:xfrm>
            <a:off x="0" y="-30479"/>
            <a:ext cx="9144000" cy="6858000"/>
          </a:xfrm>
          <a:prstGeom prst="rect">
            <a:avLst/>
          </a:prstGeom>
        </p:spPr>
      </p:pic>
    </p:spTree>
    <p:extLst>
      <p:ext uri="{BB962C8B-B14F-4D97-AF65-F5344CB8AC3E}">
        <p14:creationId xmlns:p14="http://schemas.microsoft.com/office/powerpoint/2010/main" val="103900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solidFill>
                  <a:srgbClr val="FF0000"/>
                </a:solidFill>
              </a:rPr>
              <a:t>Returning the DDT to the food chain</a:t>
            </a:r>
            <a:endParaRPr lang="en-US" dirty="0">
              <a:solidFill>
                <a:srgbClr val="FF0000"/>
              </a:solidFill>
            </a:endParaRPr>
          </a:p>
        </p:txBody>
      </p:sp>
      <p:sp>
        <p:nvSpPr>
          <p:cNvPr id="3" name="Content Placeholder 2"/>
          <p:cNvSpPr>
            <a:spLocks noGrp="1"/>
          </p:cNvSpPr>
          <p:nvPr>
            <p:ph idx="1"/>
          </p:nvPr>
        </p:nvSpPr>
        <p:spPr>
          <a:xfrm>
            <a:off x="533400" y="685800"/>
            <a:ext cx="8229600" cy="6096000"/>
          </a:xfrm>
        </p:spPr>
        <p:txBody>
          <a:bodyPr>
            <a:normAutofit/>
          </a:bodyPr>
          <a:lstStyle/>
          <a:p>
            <a:r>
              <a:rPr lang="en-US" dirty="0" smtClean="0"/>
              <a:t>When the animals with DDT stored in their fat cells die, the DDT returns to the soil to be taken up by grass and reenter the food chain.</a:t>
            </a:r>
          </a:p>
          <a:p>
            <a:endParaRPr lang="en-US" sz="2400" dirty="0"/>
          </a:p>
          <a:p>
            <a:r>
              <a:rPr lang="en-US" dirty="0" smtClean="0"/>
              <a:t>If the birds, and fish for that matter, die in or on a water body, as their body decays, the DDT reenters the water and is taken in by phytoplankton and thus reenter the food chain.</a:t>
            </a:r>
          </a:p>
          <a:p>
            <a:endParaRPr lang="en-US" sz="2400" dirty="0"/>
          </a:p>
          <a:p>
            <a:r>
              <a:rPr lang="en-US" dirty="0" smtClean="0"/>
              <a:t>And so the cycle goes on and on and on …..</a:t>
            </a:r>
            <a:endParaRPr lang="en-US" dirty="0"/>
          </a:p>
        </p:txBody>
      </p:sp>
    </p:spTree>
    <p:extLst>
      <p:ext uri="{BB962C8B-B14F-4D97-AF65-F5344CB8AC3E}">
        <p14:creationId xmlns:p14="http://schemas.microsoft.com/office/powerpoint/2010/main" val="162174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they understood the dangers, this is what they did</a:t>
            </a:r>
            <a:endParaRPr lang="en-US" dirty="0"/>
          </a:p>
        </p:txBody>
      </p:sp>
      <p:pic>
        <p:nvPicPr>
          <p:cNvPr id="4" name="Content Placeholder 3"/>
          <p:cNvPicPr>
            <a:picLocks noGrp="1" noChangeAspect="1"/>
          </p:cNvPicPr>
          <p:nvPr>
            <p:ph idx="1"/>
          </p:nvPr>
        </p:nvPicPr>
        <p:blipFill>
          <a:blip r:embed="rId2"/>
          <a:stretch>
            <a:fillRect/>
          </a:stretch>
        </p:blipFill>
        <p:spPr>
          <a:xfrm>
            <a:off x="-8709" y="1524000"/>
            <a:ext cx="9228909" cy="4160928"/>
          </a:xfrm>
          <a:prstGeom prst="rect">
            <a:avLst/>
          </a:prstGeom>
        </p:spPr>
      </p:pic>
      <p:sp>
        <p:nvSpPr>
          <p:cNvPr id="5" name="TextBox 4"/>
          <p:cNvSpPr txBox="1"/>
          <p:nvPr/>
        </p:nvSpPr>
        <p:spPr>
          <a:xfrm>
            <a:off x="-8709" y="5867400"/>
            <a:ext cx="9228909" cy="954107"/>
          </a:xfrm>
          <a:prstGeom prst="rect">
            <a:avLst/>
          </a:prstGeom>
          <a:noFill/>
        </p:spPr>
        <p:txBody>
          <a:bodyPr wrap="square" rtlCol="0">
            <a:spAutoFit/>
          </a:bodyPr>
          <a:lstStyle/>
          <a:p>
            <a:r>
              <a:rPr lang="en-US" sz="2800" dirty="0" smtClean="0"/>
              <a:t>They were trying to control insect disease vectors, and children often ran back and forth through the “fog.”</a:t>
            </a:r>
            <a:endParaRPr lang="en-US" sz="2800" dirty="0"/>
          </a:p>
        </p:txBody>
      </p:sp>
    </p:spTree>
    <p:extLst>
      <p:ext uri="{BB962C8B-B14F-4D97-AF65-F5344CB8AC3E}">
        <p14:creationId xmlns:p14="http://schemas.microsoft.com/office/powerpoint/2010/main" val="418647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54" y="18506"/>
            <a:ext cx="9148354" cy="6861266"/>
          </a:xfrm>
          <a:prstGeom prst="rect">
            <a:avLst/>
          </a:prstGeom>
        </p:spPr>
      </p:pic>
    </p:spTree>
    <p:extLst>
      <p:ext uri="{BB962C8B-B14F-4D97-AF65-F5344CB8AC3E}">
        <p14:creationId xmlns:p14="http://schemas.microsoft.com/office/powerpoint/2010/main" val="121873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_morpho_butterfly.jpg"/>
          <p:cNvPicPr>
            <a:picLocks noChangeAspect="1"/>
          </p:cNvPicPr>
          <p:nvPr/>
        </p:nvPicPr>
        <p:blipFill>
          <a:blip r:embed="rId2" cstate="print"/>
          <a:stretch>
            <a:fillRect/>
          </a:stretch>
        </p:blipFill>
        <p:spPr>
          <a:xfrm>
            <a:off x="304800" y="1371600"/>
            <a:ext cx="4038600" cy="3651176"/>
          </a:xfrm>
          <a:prstGeom prst="rect">
            <a:avLst/>
          </a:prstGeom>
          <a:noFill/>
          <a:ln>
            <a:noFill/>
          </a:ln>
        </p:spPr>
      </p:pic>
      <p:sp>
        <p:nvSpPr>
          <p:cNvPr id="2" name="Title 1"/>
          <p:cNvSpPr>
            <a:spLocks noGrp="1"/>
          </p:cNvSpPr>
          <p:nvPr>
            <p:ph type="title"/>
          </p:nvPr>
        </p:nvSpPr>
        <p:spPr>
          <a:xfrm>
            <a:off x="0" y="0"/>
            <a:ext cx="9144000" cy="1143000"/>
          </a:xfrm>
          <a:solidFill>
            <a:schemeClr val="tx2"/>
          </a:solidFill>
        </p:spPr>
        <p:txBody>
          <a:bodyPr>
            <a:normAutofit fontScale="90000"/>
          </a:bodyPr>
          <a:lstStyle/>
          <a:p>
            <a:r>
              <a:rPr lang="en-US" b="1" dirty="0" smtClean="0">
                <a:solidFill>
                  <a:srgbClr val="00B050"/>
                </a:solidFill>
              </a:rPr>
              <a:t>   </a:t>
            </a:r>
            <a:r>
              <a:rPr lang="en-US" b="1" dirty="0" smtClean="0">
                <a:solidFill>
                  <a:schemeClr val="bg1"/>
                </a:solidFill>
              </a:rPr>
              <a:t>Nature knows best: How the natural world is inspiring new innovations </a:t>
            </a:r>
            <a:endParaRPr lang="en-US" dirty="0">
              <a:solidFill>
                <a:schemeClr val="bg1"/>
              </a:solidFill>
            </a:endParaRPr>
          </a:p>
        </p:txBody>
      </p:sp>
      <p:sp>
        <p:nvSpPr>
          <p:cNvPr id="3" name="Content Placeholder 2"/>
          <p:cNvSpPr>
            <a:spLocks noGrp="1"/>
          </p:cNvSpPr>
          <p:nvPr>
            <p:ph idx="1"/>
          </p:nvPr>
        </p:nvSpPr>
        <p:spPr>
          <a:xfrm>
            <a:off x="4191000" y="1371600"/>
            <a:ext cx="4953000" cy="5181600"/>
          </a:xfrm>
        </p:spPr>
        <p:txBody>
          <a:bodyPr>
            <a:normAutofit fontScale="85000" lnSpcReduction="10000"/>
          </a:bodyPr>
          <a:lstStyle/>
          <a:p>
            <a:r>
              <a:rPr lang="en-US" sz="3600" dirty="0" smtClean="0"/>
              <a:t>When we look at the world around us, we see what has survived the test of time. In other words, </a:t>
            </a:r>
            <a:r>
              <a:rPr lang="en-US" sz="3600" dirty="0" smtClean="0">
                <a:solidFill>
                  <a:schemeClr val="accent2">
                    <a:lumMod val="75000"/>
                  </a:schemeClr>
                </a:solidFill>
              </a:rPr>
              <a:t>nature doesn't just show us results - it shows us the most optimal ideas available</a:t>
            </a:r>
            <a:r>
              <a:rPr lang="en-US" sz="3600" dirty="0" smtClean="0"/>
              <a:t>.</a:t>
            </a:r>
          </a:p>
          <a:p>
            <a:endParaRPr lang="en-US" sz="3600" dirty="0" smtClean="0"/>
          </a:p>
          <a:p>
            <a:r>
              <a:rPr lang="en-US" sz="3600" dirty="0" smtClean="0"/>
              <a:t>As a result, scientists are creating more </a:t>
            </a:r>
            <a:r>
              <a:rPr lang="en-US" sz="3600" dirty="0" smtClean="0">
                <a:solidFill>
                  <a:srgbClr val="FF0000"/>
                </a:solidFill>
              </a:rPr>
              <a:t>products </a:t>
            </a:r>
            <a:r>
              <a:rPr lang="en-US" sz="3600" dirty="0" smtClean="0"/>
              <a:t>that are </a:t>
            </a:r>
            <a:r>
              <a:rPr lang="en-US" sz="3600" dirty="0" smtClean="0">
                <a:solidFill>
                  <a:schemeClr val="accent3">
                    <a:lumMod val="50000"/>
                  </a:schemeClr>
                </a:solidFill>
              </a:rPr>
              <a:t>inspired by nature</a:t>
            </a:r>
            <a:r>
              <a:rPr lang="en-US" sz="3600" dirty="0" smtClean="0"/>
              <a:t>.</a:t>
            </a:r>
          </a:p>
          <a:p>
            <a:pPr>
              <a:buNone/>
            </a:pPr>
            <a:endParaRPr lang="en-US" dirty="0"/>
          </a:p>
        </p:txBody>
      </p:sp>
      <p:sp>
        <p:nvSpPr>
          <p:cNvPr id="5" name="Rectangle 4"/>
          <p:cNvSpPr/>
          <p:nvPr/>
        </p:nvSpPr>
        <p:spPr>
          <a:xfrm>
            <a:off x="533400" y="5105400"/>
            <a:ext cx="3657600" cy="1200329"/>
          </a:xfrm>
          <a:prstGeom prst="rect">
            <a:avLst/>
          </a:prstGeom>
          <a:solidFill>
            <a:schemeClr val="accent1">
              <a:lumMod val="50000"/>
            </a:schemeClr>
          </a:solidFill>
        </p:spPr>
        <p:txBody>
          <a:bodyPr wrap="square">
            <a:spAutoFit/>
          </a:bodyPr>
          <a:lstStyle/>
          <a:p>
            <a:pPr algn="ctr"/>
            <a:r>
              <a:rPr lang="en-US" sz="2400" dirty="0" smtClean="0">
                <a:solidFill>
                  <a:schemeClr val="bg1"/>
                </a:solidFill>
              </a:rPr>
              <a:t>The BlackBerry phone </a:t>
            </a:r>
            <a:r>
              <a:rPr lang="en-US" sz="2400" dirty="0" smtClean="0">
                <a:solidFill>
                  <a:schemeClr val="bg1"/>
                </a:solidFill>
                <a:sym typeface="Wingdings" pitchFamily="2" charset="2"/>
              </a:rPr>
              <a:t> was </a:t>
            </a:r>
            <a:r>
              <a:rPr lang="en-US" sz="2400" dirty="0" smtClean="0">
                <a:solidFill>
                  <a:schemeClr val="bg1"/>
                </a:solidFill>
              </a:rPr>
              <a:t>inspired by a butterfly's wing.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His book may still be available – </a:t>
            </a:r>
            <a:r>
              <a:rPr lang="en-US" b="1" dirty="0" smtClean="0">
                <a:solidFill>
                  <a:srgbClr val="FF0000"/>
                </a:solidFill>
              </a:rPr>
              <a:t>certainly in used books.</a:t>
            </a:r>
            <a:endParaRPr lang="en-US" b="1" dirty="0">
              <a:solidFill>
                <a:srgbClr val="FF0000"/>
              </a:solidFill>
            </a:endParaRPr>
          </a:p>
        </p:txBody>
      </p:sp>
      <p:sp>
        <p:nvSpPr>
          <p:cNvPr id="3" name="Content Placeholder 2"/>
          <p:cNvSpPr>
            <a:spLocks noGrp="1"/>
          </p:cNvSpPr>
          <p:nvPr>
            <p:ph idx="1"/>
          </p:nvPr>
        </p:nvSpPr>
        <p:spPr>
          <a:xfrm>
            <a:off x="152400" y="1143000"/>
            <a:ext cx="8839200" cy="5715000"/>
          </a:xfrm>
        </p:spPr>
        <p:txBody>
          <a:bodyPr>
            <a:normAutofit lnSpcReduction="10000"/>
          </a:bodyPr>
          <a:lstStyle/>
          <a:p>
            <a:r>
              <a:rPr lang="en-US" dirty="0" smtClean="0"/>
              <a:t>Barry Commoner wrote many books.</a:t>
            </a:r>
          </a:p>
          <a:p>
            <a:r>
              <a:rPr lang="en-US" dirty="0" smtClean="0"/>
              <a:t>In </a:t>
            </a:r>
            <a:r>
              <a:rPr lang="en-US" b="1" i="1" dirty="0" smtClean="0">
                <a:solidFill>
                  <a:srgbClr val="00B0F0"/>
                </a:solidFill>
              </a:rPr>
              <a:t>The Closing Circle</a:t>
            </a:r>
            <a:r>
              <a:rPr lang="en-US" dirty="0" smtClean="0"/>
              <a:t>, he explained the four laws of ecology. It should be reissued because it is one of the most important books of the 20</a:t>
            </a:r>
            <a:r>
              <a:rPr lang="en-US" baseline="30000" dirty="0" smtClean="0"/>
              <a:t>th</a:t>
            </a:r>
            <a:r>
              <a:rPr lang="en-US" dirty="0" smtClean="0"/>
              <a:t> century and possibly the 21</a:t>
            </a:r>
            <a:r>
              <a:rPr lang="en-US" baseline="30000" dirty="0" smtClean="0"/>
              <a:t>st</a:t>
            </a:r>
            <a:r>
              <a:rPr lang="en-US" dirty="0" smtClean="0"/>
              <a:t>.</a:t>
            </a:r>
            <a:endParaRPr lang="en-US" dirty="0"/>
          </a:p>
          <a:p>
            <a:endParaRPr lang="en-US" dirty="0" smtClean="0"/>
          </a:p>
          <a:p>
            <a:r>
              <a:rPr lang="en-US" dirty="0" smtClean="0"/>
              <a:t>I took a 2-semester course in ecology (biogeography) in 1964 which opened my eyes and mind to a greater appreciation of nature.</a:t>
            </a:r>
          </a:p>
          <a:p>
            <a:r>
              <a:rPr lang="en-US" dirty="0" smtClean="0"/>
              <a:t>Around 1971, I read </a:t>
            </a:r>
            <a:r>
              <a:rPr lang="en-US" i="1" dirty="0" smtClean="0"/>
              <a:t>The Closing Circle </a:t>
            </a:r>
            <a:r>
              <a:rPr lang="en-US" dirty="0" smtClean="0"/>
              <a:t>and it spoke to my heart and soul.</a:t>
            </a:r>
            <a:endParaRPr lang="en-US" dirty="0"/>
          </a:p>
        </p:txBody>
      </p:sp>
    </p:spTree>
    <p:extLst>
      <p:ext uri="{BB962C8B-B14F-4D97-AF65-F5344CB8AC3E}">
        <p14:creationId xmlns:p14="http://schemas.microsoft.com/office/powerpoint/2010/main" val="121012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781800" cy="1143000"/>
          </a:xfrm>
        </p:spPr>
        <p:txBody>
          <a:bodyPr>
            <a:normAutofit/>
          </a:bodyPr>
          <a:lstStyle/>
          <a:p>
            <a:r>
              <a:rPr lang="en-US" sz="4800" b="1" dirty="0" smtClean="0">
                <a:solidFill>
                  <a:srgbClr val="00B050"/>
                </a:solidFill>
              </a:rPr>
              <a:t>Nature-inspired designs</a:t>
            </a:r>
            <a:r>
              <a:rPr lang="en-US" sz="4800" b="1" dirty="0" smtClean="0"/>
              <a:t> </a:t>
            </a:r>
            <a:endParaRPr lang="en-US" sz="4800" dirty="0"/>
          </a:p>
        </p:txBody>
      </p:sp>
      <p:sp>
        <p:nvSpPr>
          <p:cNvPr id="3" name="Content Placeholder 2"/>
          <p:cNvSpPr>
            <a:spLocks noGrp="1"/>
          </p:cNvSpPr>
          <p:nvPr>
            <p:ph idx="1"/>
          </p:nvPr>
        </p:nvSpPr>
        <p:spPr>
          <a:xfrm>
            <a:off x="304800" y="1905000"/>
            <a:ext cx="5562600" cy="4495800"/>
          </a:xfrm>
        </p:spPr>
        <p:txBody>
          <a:bodyPr>
            <a:noAutofit/>
          </a:bodyPr>
          <a:lstStyle/>
          <a:p>
            <a:pPr>
              <a:buNone/>
            </a:pPr>
            <a:r>
              <a:rPr lang="en-US" sz="4000" dirty="0" smtClean="0">
                <a:solidFill>
                  <a:schemeClr val="tx2"/>
                </a:solidFill>
              </a:rPr>
              <a:t>   </a:t>
            </a:r>
            <a:r>
              <a:rPr lang="en-US" sz="3600" dirty="0" smtClean="0">
                <a:solidFill>
                  <a:schemeClr val="tx2"/>
                </a:solidFill>
              </a:rPr>
              <a:t>Bio-inspiration</a:t>
            </a:r>
            <a:r>
              <a:rPr lang="en-US" sz="3600" dirty="0" smtClean="0"/>
              <a:t>, also known as </a:t>
            </a:r>
            <a:r>
              <a:rPr lang="en-US" sz="3600" dirty="0" err="1" smtClean="0">
                <a:solidFill>
                  <a:srgbClr val="C00000"/>
                </a:solidFill>
              </a:rPr>
              <a:t>biomimicry</a:t>
            </a:r>
            <a:r>
              <a:rPr lang="en-US" sz="3600" dirty="0" smtClean="0"/>
              <a:t>, is a discipline that studies and </a:t>
            </a:r>
            <a:r>
              <a:rPr lang="en-US" sz="3600" dirty="0" smtClean="0">
                <a:solidFill>
                  <a:srgbClr val="00CC99"/>
                </a:solidFill>
              </a:rPr>
              <a:t>learns from nature's best ideas</a:t>
            </a:r>
            <a:r>
              <a:rPr lang="en-US" sz="3600" dirty="0" smtClean="0"/>
              <a:t> to generate breakthrough products and technologies.</a:t>
            </a:r>
            <a:endParaRPr lang="en-US" sz="4000" dirty="0"/>
          </a:p>
        </p:txBody>
      </p:sp>
      <p:pic>
        <p:nvPicPr>
          <p:cNvPr id="1026" name="Picture 2" descr="http://www.fastcompany.com/files/feature-129-biomimicry3LG.jpg"/>
          <p:cNvPicPr>
            <a:picLocks noChangeAspect="1" noChangeArrowheads="1"/>
          </p:cNvPicPr>
          <p:nvPr/>
        </p:nvPicPr>
        <p:blipFill>
          <a:blip r:embed="rId2" cstate="print"/>
          <a:srcRect/>
          <a:stretch>
            <a:fillRect/>
          </a:stretch>
        </p:blipFill>
        <p:spPr bwMode="auto">
          <a:xfrm>
            <a:off x="6096000" y="2133600"/>
            <a:ext cx="2781300" cy="3810000"/>
          </a:xfrm>
          <a:prstGeom prst="rect">
            <a:avLst/>
          </a:prstGeom>
          <a:noFill/>
        </p:spPr>
      </p:pic>
      <p:pic>
        <p:nvPicPr>
          <p:cNvPr id="1028" name="Picture 4" descr="http://www.utopiacrowd.com/wp-content/uploads/2009/01/solar-leaf.jpeg"/>
          <p:cNvPicPr>
            <a:picLocks noChangeAspect="1" noChangeArrowheads="1"/>
          </p:cNvPicPr>
          <p:nvPr/>
        </p:nvPicPr>
        <p:blipFill>
          <a:blip r:embed="rId3" cstate="print"/>
          <a:srcRect/>
          <a:stretch>
            <a:fillRect/>
          </a:stretch>
        </p:blipFill>
        <p:spPr bwMode="auto">
          <a:xfrm>
            <a:off x="457200" y="381000"/>
            <a:ext cx="1732844" cy="1143000"/>
          </a:xfrm>
          <a:prstGeom prst="rect">
            <a:avLst/>
          </a:prstGeom>
          <a:noFill/>
        </p:spPr>
      </p:pic>
      <p:sp>
        <p:nvSpPr>
          <p:cNvPr id="6" name="TextBox 5"/>
          <p:cNvSpPr txBox="1"/>
          <p:nvPr/>
        </p:nvSpPr>
        <p:spPr>
          <a:xfrm>
            <a:off x="914400" y="762000"/>
            <a:ext cx="914400" cy="307777"/>
          </a:xfrm>
          <a:prstGeom prst="rect">
            <a:avLst/>
          </a:prstGeom>
          <a:noFill/>
        </p:spPr>
        <p:txBody>
          <a:bodyPr wrap="square" rtlCol="0">
            <a:spAutoFit/>
          </a:bodyPr>
          <a:lstStyle/>
          <a:p>
            <a:r>
              <a:rPr lang="en-US" sz="1400" b="1" dirty="0" smtClean="0">
                <a:solidFill>
                  <a:schemeClr val="bg1"/>
                </a:solidFill>
              </a:rPr>
              <a:t>Solar Leaf</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86283" y="2951621"/>
            <a:ext cx="3200400" cy="3693319"/>
          </a:xfrm>
          <a:prstGeom prst="rect">
            <a:avLst/>
          </a:prstGeom>
        </p:spPr>
        <p:txBody>
          <a:bodyPr wrap="square">
            <a:spAutoFit/>
          </a:bodyPr>
          <a:lstStyle/>
          <a:p>
            <a:pPr algn="ctr"/>
            <a:r>
              <a:rPr lang="en-US" dirty="0" smtClean="0"/>
              <a:t>A Speedo swimsuit line </a:t>
            </a:r>
            <a:endParaRPr lang="en-US" dirty="0" smtClean="0">
              <a:sym typeface="Wingdings" pitchFamily="2" charset="2"/>
            </a:endParaRPr>
          </a:p>
          <a:p>
            <a:pPr algn="ctr"/>
            <a:endParaRPr lang="en-US" dirty="0" smtClean="0">
              <a:sym typeface="Wingdings" pitchFamily="2" charset="2"/>
            </a:endParaRPr>
          </a:p>
          <a:p>
            <a:pPr algn="ctr"/>
            <a:endParaRPr lang="en-US" dirty="0" smtClean="0">
              <a:sym typeface="Wingdings" pitchFamily="2" charset="2"/>
            </a:endParaRPr>
          </a:p>
          <a:p>
            <a:pPr algn="ctr"/>
            <a:endParaRPr lang="en-US" dirty="0" smtClean="0">
              <a:sym typeface="Wingdings" pitchFamily="2" charset="2"/>
            </a:endParaRPr>
          </a:p>
          <a:p>
            <a:pPr algn="ctr"/>
            <a:endParaRPr lang="en-US" dirty="0" smtClean="0">
              <a:sym typeface="Wingdings" pitchFamily="2" charset="2"/>
            </a:endParaRPr>
          </a:p>
          <a:p>
            <a:pPr algn="ctr"/>
            <a:endParaRPr lang="en-US" dirty="0" smtClean="0">
              <a:sym typeface="Wingdings" pitchFamily="2" charset="2"/>
            </a:endParaRPr>
          </a:p>
          <a:p>
            <a:pPr algn="ctr"/>
            <a:endParaRPr lang="en-US" dirty="0" smtClean="0">
              <a:sym typeface="Wingdings" pitchFamily="2" charset="2"/>
            </a:endParaRPr>
          </a:p>
          <a:p>
            <a:pPr algn="ctr"/>
            <a:endParaRPr lang="en-US" dirty="0" smtClean="0"/>
          </a:p>
          <a:p>
            <a:pPr algn="ctr"/>
            <a:endParaRPr lang="en-US" dirty="0" smtClean="0"/>
          </a:p>
          <a:p>
            <a:pPr algn="ctr"/>
            <a:endParaRPr lang="en-US" dirty="0" smtClean="0"/>
          </a:p>
          <a:p>
            <a:pPr algn="ctr"/>
            <a:endParaRPr lang="en-US" dirty="0"/>
          </a:p>
          <a:p>
            <a:pPr algn="ctr"/>
            <a:endParaRPr lang="en-US" dirty="0" smtClean="0"/>
          </a:p>
          <a:p>
            <a:pPr algn="ctr"/>
            <a:r>
              <a:rPr lang="en-US" dirty="0" smtClean="0"/>
              <a:t>inspired by shark's skin</a:t>
            </a:r>
          </a:p>
        </p:txBody>
      </p:sp>
      <p:sp>
        <p:nvSpPr>
          <p:cNvPr id="2" name="Title 1"/>
          <p:cNvSpPr>
            <a:spLocks noGrp="1"/>
          </p:cNvSpPr>
          <p:nvPr>
            <p:ph type="title"/>
          </p:nvPr>
        </p:nvSpPr>
        <p:spPr>
          <a:xfrm>
            <a:off x="304800" y="457200"/>
            <a:ext cx="8610600" cy="1143000"/>
          </a:xfrm>
        </p:spPr>
        <p:txBody>
          <a:bodyPr>
            <a:normAutofit fontScale="90000"/>
          </a:bodyPr>
          <a:lstStyle/>
          <a:p>
            <a:r>
              <a:rPr lang="en-US" b="1" dirty="0" smtClean="0"/>
              <a:t>Nature knows best: How the natural world is inspiring new innovations </a:t>
            </a:r>
            <a:br>
              <a:rPr lang="en-US" b="1" dirty="0" smtClean="0"/>
            </a:br>
            <a:endParaRPr lang="en-US" dirty="0"/>
          </a:p>
        </p:txBody>
      </p:sp>
      <p:sp>
        <p:nvSpPr>
          <p:cNvPr id="3" name="Content Placeholder 2"/>
          <p:cNvSpPr>
            <a:spLocks noGrp="1"/>
          </p:cNvSpPr>
          <p:nvPr>
            <p:ph idx="1"/>
          </p:nvPr>
        </p:nvSpPr>
        <p:spPr>
          <a:xfrm>
            <a:off x="304800" y="1524000"/>
            <a:ext cx="8458200" cy="1295400"/>
          </a:xfrm>
          <a:ln w="31750">
            <a:solidFill>
              <a:schemeClr val="tx1"/>
            </a:solidFill>
          </a:ln>
        </p:spPr>
        <p:txBody>
          <a:bodyPr>
            <a:normAutofit/>
          </a:bodyPr>
          <a:lstStyle/>
          <a:p>
            <a:r>
              <a:rPr lang="en-US" dirty="0" smtClean="0"/>
              <a:t>Go to the Following Website for Examples: </a:t>
            </a:r>
            <a:r>
              <a:rPr lang="en-US" dirty="0" smtClean="0">
                <a:hlinkClick r:id="rId2"/>
              </a:rPr>
              <a:t>http://brainz.org/15-coolest-cases-biomimicry/</a:t>
            </a:r>
            <a:endParaRPr lang="en-US" dirty="0" smtClean="0"/>
          </a:p>
          <a:p>
            <a:pPr>
              <a:buNone/>
            </a:pPr>
            <a:endParaRPr lang="en-US" dirty="0" smtClean="0"/>
          </a:p>
          <a:p>
            <a:endParaRPr lang="en-US" dirty="0" smtClean="0"/>
          </a:p>
          <a:p>
            <a:pPr>
              <a:buNone/>
            </a:pPr>
            <a:endParaRPr lang="en-US" b="1" dirty="0" smtClean="0"/>
          </a:p>
          <a:p>
            <a:pPr>
              <a:buNone/>
            </a:pPr>
            <a:endParaRPr lang="en-US" dirty="0"/>
          </a:p>
          <a:p>
            <a:pPr>
              <a:buNone/>
            </a:pPr>
            <a:endParaRPr lang="en-US" dirty="0" smtClean="0"/>
          </a:p>
          <a:p>
            <a:pPr>
              <a:buNone/>
            </a:pPr>
            <a:endParaRPr lang="en-US" dirty="0"/>
          </a:p>
        </p:txBody>
      </p:sp>
      <p:pic>
        <p:nvPicPr>
          <p:cNvPr id="5" name="Picture 4" descr="fastskin.jpg"/>
          <p:cNvPicPr>
            <a:picLocks noChangeAspect="1"/>
          </p:cNvPicPr>
          <p:nvPr/>
        </p:nvPicPr>
        <p:blipFill>
          <a:blip r:embed="rId3" cstate="print"/>
          <a:stretch>
            <a:fillRect/>
          </a:stretch>
        </p:blipFill>
        <p:spPr>
          <a:xfrm>
            <a:off x="5410200" y="3352801"/>
            <a:ext cx="2362200" cy="2875722"/>
          </a:xfrm>
          <a:prstGeom prst="rect">
            <a:avLst/>
          </a:prstGeom>
        </p:spPr>
      </p:pic>
      <p:sp>
        <p:nvSpPr>
          <p:cNvPr id="6" name="Rectangle 5"/>
          <p:cNvSpPr/>
          <p:nvPr/>
        </p:nvSpPr>
        <p:spPr>
          <a:xfrm>
            <a:off x="785167" y="2940938"/>
            <a:ext cx="2590800" cy="3693319"/>
          </a:xfrm>
          <a:prstGeom prst="rect">
            <a:avLst/>
          </a:prstGeom>
        </p:spPr>
        <p:txBody>
          <a:bodyPr wrap="square">
            <a:spAutoFit/>
          </a:bodyPr>
          <a:lstStyle/>
          <a:p>
            <a:pPr algn="ctr"/>
            <a:r>
              <a:rPr lang="en-US" dirty="0" smtClean="0"/>
              <a:t>A new car design </a:t>
            </a:r>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pPr algn="ctr"/>
            <a:r>
              <a:rPr lang="en-US" dirty="0" smtClean="0"/>
              <a:t>inspired by a boxfish</a:t>
            </a:r>
          </a:p>
        </p:txBody>
      </p:sp>
      <p:grpSp>
        <p:nvGrpSpPr>
          <p:cNvPr id="12" name="Group 11"/>
          <p:cNvGrpSpPr/>
          <p:nvPr/>
        </p:nvGrpSpPr>
        <p:grpSpPr>
          <a:xfrm>
            <a:off x="479082" y="3352801"/>
            <a:ext cx="3635717" cy="2895600"/>
            <a:chOff x="381000" y="3886200"/>
            <a:chExt cx="3202968" cy="2438401"/>
          </a:xfrm>
        </p:grpSpPr>
        <p:pic>
          <p:nvPicPr>
            <p:cNvPr id="12290" name="Picture 2" descr="Boxfish"/>
            <p:cNvPicPr>
              <a:picLocks noChangeAspect="1" noChangeArrowheads="1"/>
            </p:cNvPicPr>
            <p:nvPr/>
          </p:nvPicPr>
          <p:blipFill>
            <a:blip r:embed="rId4" cstate="print"/>
            <a:srcRect/>
            <a:stretch>
              <a:fillRect/>
            </a:stretch>
          </p:blipFill>
          <p:spPr bwMode="auto">
            <a:xfrm>
              <a:off x="381000" y="3886200"/>
              <a:ext cx="1600200" cy="1217247"/>
            </a:xfrm>
            <a:prstGeom prst="rect">
              <a:avLst/>
            </a:prstGeom>
            <a:noFill/>
          </p:spPr>
        </p:pic>
        <p:pic>
          <p:nvPicPr>
            <p:cNvPr id="12292" name="Picture 4" descr="From Boxfish to Car"/>
            <p:cNvPicPr>
              <a:picLocks noChangeAspect="1" noChangeArrowheads="1"/>
            </p:cNvPicPr>
            <p:nvPr/>
          </p:nvPicPr>
          <p:blipFill>
            <a:blip r:embed="rId5" cstate="print"/>
            <a:srcRect/>
            <a:stretch>
              <a:fillRect/>
            </a:stretch>
          </p:blipFill>
          <p:spPr bwMode="auto">
            <a:xfrm>
              <a:off x="1981200" y="3886200"/>
              <a:ext cx="1602768" cy="1219200"/>
            </a:xfrm>
            <a:prstGeom prst="rect">
              <a:avLst/>
            </a:prstGeom>
            <a:noFill/>
          </p:spPr>
        </p:pic>
        <p:pic>
          <p:nvPicPr>
            <p:cNvPr id="12294" name="Picture 6" descr="Car Body"/>
            <p:cNvPicPr>
              <a:picLocks noChangeAspect="1" noChangeArrowheads="1"/>
            </p:cNvPicPr>
            <p:nvPr/>
          </p:nvPicPr>
          <p:blipFill>
            <a:blip r:embed="rId6" cstate="print"/>
            <a:srcRect/>
            <a:stretch>
              <a:fillRect/>
            </a:stretch>
          </p:blipFill>
          <p:spPr bwMode="auto">
            <a:xfrm>
              <a:off x="381000" y="5105401"/>
              <a:ext cx="1600200" cy="1219200"/>
            </a:xfrm>
            <a:prstGeom prst="rect">
              <a:avLst/>
            </a:prstGeom>
            <a:noFill/>
          </p:spPr>
        </p:pic>
        <p:pic>
          <p:nvPicPr>
            <p:cNvPr id="12296" name="Picture 8" descr="Mercedes-Benz bionic car at the MoMA"/>
            <p:cNvPicPr>
              <a:picLocks noChangeAspect="1" noChangeArrowheads="1"/>
            </p:cNvPicPr>
            <p:nvPr/>
          </p:nvPicPr>
          <p:blipFill>
            <a:blip r:embed="rId7" cstate="print"/>
            <a:srcRect/>
            <a:stretch>
              <a:fillRect/>
            </a:stretch>
          </p:blipFill>
          <p:spPr bwMode="auto">
            <a:xfrm>
              <a:off x="1981200" y="5105401"/>
              <a:ext cx="1600200" cy="1199024"/>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rawing by Terry Hart from 'Hartboy' profile found on Flikr, creative commons"/>
          <p:cNvPicPr>
            <a:picLocks noChangeAspect="1" noChangeArrowheads="1"/>
          </p:cNvPicPr>
          <p:nvPr/>
        </p:nvPicPr>
        <p:blipFill>
          <a:blip r:embed="rId2" cstate="print"/>
          <a:srcRect/>
          <a:stretch>
            <a:fillRect/>
          </a:stretch>
        </p:blipFill>
        <p:spPr bwMode="auto">
          <a:xfrm>
            <a:off x="-19594" y="2027208"/>
            <a:ext cx="3753394" cy="4119579"/>
          </a:xfrm>
          <a:prstGeom prst="rect">
            <a:avLst/>
          </a:prstGeom>
          <a:noFill/>
        </p:spPr>
      </p:pic>
      <p:sp>
        <p:nvSpPr>
          <p:cNvPr id="2" name="Title 1"/>
          <p:cNvSpPr>
            <a:spLocks noGrp="1"/>
          </p:cNvSpPr>
          <p:nvPr>
            <p:ph type="title"/>
          </p:nvPr>
        </p:nvSpPr>
        <p:spPr>
          <a:xfrm>
            <a:off x="228600" y="76200"/>
            <a:ext cx="8763000" cy="1143000"/>
          </a:xfrm>
        </p:spPr>
        <p:txBody>
          <a:bodyPr>
            <a:normAutofit fontScale="90000"/>
          </a:bodyPr>
          <a:lstStyle/>
          <a:p>
            <a:pPr algn="l"/>
            <a:r>
              <a:rPr lang="en-US" b="1" i="1" dirty="0" smtClean="0">
                <a:solidFill>
                  <a:srgbClr val="00B050"/>
                </a:solidFill>
              </a:rPr>
              <a:t>4</a:t>
            </a:r>
            <a:r>
              <a:rPr lang="en-US" b="1" i="1" baseline="30000" dirty="0" smtClean="0">
                <a:solidFill>
                  <a:srgbClr val="00B050"/>
                </a:solidFill>
              </a:rPr>
              <a:t>th</a:t>
            </a:r>
            <a:r>
              <a:rPr lang="en-US" b="1" i="1" dirty="0" smtClean="0">
                <a:solidFill>
                  <a:srgbClr val="00B050"/>
                </a:solidFill>
              </a:rPr>
              <a:t> Law: “There is no such thing as a   </a:t>
            </a:r>
            <a:br>
              <a:rPr lang="en-US" b="1" i="1" dirty="0" smtClean="0">
                <a:solidFill>
                  <a:srgbClr val="00B050"/>
                </a:solidFill>
              </a:rPr>
            </a:br>
            <a:r>
              <a:rPr lang="en-US" b="1" i="1" dirty="0" smtClean="0">
                <a:solidFill>
                  <a:srgbClr val="00B050"/>
                </a:solidFill>
              </a:rPr>
              <a:t>                free lunch”</a:t>
            </a:r>
            <a:r>
              <a:rPr lang="en-US" i="1"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a:xfrm>
            <a:off x="3733800" y="1981200"/>
            <a:ext cx="5257800" cy="3521018"/>
          </a:xfrm>
          <a:solidFill>
            <a:schemeClr val="tx1">
              <a:lumMod val="75000"/>
              <a:lumOff val="25000"/>
            </a:schemeClr>
          </a:solidFill>
        </p:spPr>
        <p:txBody>
          <a:bodyPr>
            <a:normAutofit fontScale="92500"/>
          </a:bodyPr>
          <a:lstStyle/>
          <a:p>
            <a:pPr algn="ctr">
              <a:buNone/>
            </a:pPr>
            <a:r>
              <a:rPr lang="en-US" i="1" dirty="0" smtClean="0">
                <a:solidFill>
                  <a:schemeClr val="bg1"/>
                </a:solidFill>
              </a:rPr>
              <a:t>This law basically means you have to do something in order to get something in return.</a:t>
            </a:r>
          </a:p>
          <a:p>
            <a:pPr algn="ctr">
              <a:buNone/>
            </a:pPr>
            <a:r>
              <a:rPr lang="en-US" i="1" dirty="0" smtClean="0">
                <a:solidFill>
                  <a:schemeClr val="bg1"/>
                </a:solidFill>
              </a:rPr>
              <a:t>OR</a:t>
            </a:r>
          </a:p>
          <a:p>
            <a:pPr algn="ctr">
              <a:buNone/>
            </a:pPr>
            <a:r>
              <a:rPr lang="en-US" sz="4400" dirty="0" smtClean="0">
                <a:solidFill>
                  <a:srgbClr val="FF0000"/>
                </a:solidFill>
              </a:rPr>
              <a:t>Everything has consequences.</a:t>
            </a:r>
          </a:p>
          <a:p>
            <a:pPr>
              <a:buNone/>
            </a:pPr>
            <a:endParaRPr lang="en-US" dirty="0" smtClean="0"/>
          </a:p>
          <a:p>
            <a:pPr>
              <a:buNone/>
            </a:pPr>
            <a:endParaRPr lang="en-US" i="1" dirty="0" smtClean="0"/>
          </a:p>
        </p:txBody>
      </p:sp>
      <p:sp>
        <p:nvSpPr>
          <p:cNvPr id="4" name="Rectangle 3"/>
          <p:cNvSpPr/>
          <p:nvPr/>
        </p:nvSpPr>
        <p:spPr>
          <a:xfrm>
            <a:off x="457200" y="1371600"/>
            <a:ext cx="8305800" cy="584775"/>
          </a:xfrm>
          <a:prstGeom prst="rect">
            <a:avLst/>
          </a:prstGeom>
        </p:spPr>
        <p:txBody>
          <a:bodyPr wrap="square">
            <a:spAutoFit/>
          </a:bodyPr>
          <a:lstStyle/>
          <a:p>
            <a:r>
              <a:rPr lang="en-US" sz="3200" i="1" dirty="0" smtClean="0"/>
              <a:t>Everything you do, must have a reason behind it. </a:t>
            </a:r>
          </a:p>
        </p:txBody>
      </p:sp>
      <p:sp>
        <p:nvSpPr>
          <p:cNvPr id="5" name="Rectangle 4"/>
          <p:cNvSpPr/>
          <p:nvPr/>
        </p:nvSpPr>
        <p:spPr>
          <a:xfrm>
            <a:off x="76200" y="5666380"/>
            <a:ext cx="8915400" cy="1200329"/>
          </a:xfrm>
          <a:prstGeom prst="rect">
            <a:avLst/>
          </a:prstGeom>
          <a:ln w="38100">
            <a:solidFill>
              <a:schemeClr val="tx1"/>
            </a:solidFill>
          </a:ln>
        </p:spPr>
        <p:txBody>
          <a:bodyPr wrap="square">
            <a:spAutoFit/>
          </a:bodyPr>
          <a:lstStyle/>
          <a:p>
            <a:pPr>
              <a:buNone/>
            </a:pPr>
            <a:r>
              <a:rPr lang="en-US" sz="2400" i="1" dirty="0" smtClean="0"/>
              <a:t>For example, a “free” pizza party. </a:t>
            </a:r>
          </a:p>
          <a:p>
            <a:pPr>
              <a:buNone/>
            </a:pPr>
            <a:r>
              <a:rPr lang="en-US" sz="2400" i="1" dirty="0" smtClean="0"/>
              <a:t>In order to win the party, you have to fill out a survey.</a:t>
            </a:r>
          </a:p>
          <a:p>
            <a:pPr>
              <a:buNone/>
            </a:pPr>
            <a:r>
              <a:rPr lang="en-US" sz="2400" i="1" dirty="0" smtClean="0"/>
              <a:t>Survey info gets sold off… you get annoying texts from companies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i="1" dirty="0" smtClean="0">
                <a:solidFill>
                  <a:srgbClr val="00B050"/>
                </a:solidFill>
              </a:rPr>
              <a:t>“There is no such thing as a free lunch”</a:t>
            </a:r>
            <a:r>
              <a:rPr lang="en-US" i="1"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a:xfrm>
            <a:off x="533400" y="1676400"/>
            <a:ext cx="4495800" cy="2514600"/>
          </a:xfrm>
          <a:ln w="0">
            <a:noFill/>
          </a:ln>
        </p:spPr>
        <p:txBody>
          <a:bodyPr>
            <a:normAutofit/>
          </a:bodyPr>
          <a:lstStyle/>
          <a:p>
            <a:pPr>
              <a:buNone/>
            </a:pPr>
            <a:r>
              <a:rPr lang="en-US" dirty="0" smtClean="0"/>
              <a:t>Because the global </a:t>
            </a:r>
          </a:p>
          <a:p>
            <a:pPr>
              <a:buNone/>
            </a:pPr>
            <a:r>
              <a:rPr lang="en-US" b="1" dirty="0" smtClean="0">
                <a:solidFill>
                  <a:srgbClr val="00B0F0"/>
                </a:solidFill>
              </a:rPr>
              <a:t>ecosystem is a connected </a:t>
            </a:r>
          </a:p>
          <a:p>
            <a:pPr>
              <a:buNone/>
            </a:pPr>
            <a:r>
              <a:rPr lang="en-US" b="1" dirty="0" smtClean="0">
                <a:solidFill>
                  <a:srgbClr val="00B0F0"/>
                </a:solidFill>
              </a:rPr>
              <a:t>whole</a:t>
            </a:r>
            <a:r>
              <a:rPr lang="en-US" dirty="0" smtClean="0"/>
              <a:t>, in which </a:t>
            </a:r>
            <a:r>
              <a:rPr lang="en-US" b="1" dirty="0" smtClean="0">
                <a:solidFill>
                  <a:srgbClr val="00B0F0"/>
                </a:solidFill>
              </a:rPr>
              <a:t>nothing </a:t>
            </a:r>
          </a:p>
          <a:p>
            <a:pPr>
              <a:buNone/>
            </a:pPr>
            <a:r>
              <a:rPr lang="en-US" b="1" dirty="0" smtClean="0">
                <a:solidFill>
                  <a:srgbClr val="00B0F0"/>
                </a:solidFill>
              </a:rPr>
              <a:t>can be gained or lost</a:t>
            </a:r>
            <a:r>
              <a:rPr lang="en-US" dirty="0" smtClean="0"/>
              <a:t>,</a:t>
            </a:r>
          </a:p>
        </p:txBody>
      </p:sp>
      <p:sp>
        <p:nvSpPr>
          <p:cNvPr id="4" name="Rectangle 3"/>
          <p:cNvSpPr/>
          <p:nvPr/>
        </p:nvSpPr>
        <p:spPr>
          <a:xfrm>
            <a:off x="533400" y="914400"/>
            <a:ext cx="8382000" cy="584775"/>
          </a:xfrm>
          <a:prstGeom prst="rect">
            <a:avLst/>
          </a:prstGeom>
        </p:spPr>
        <p:txBody>
          <a:bodyPr wrap="square">
            <a:spAutoFit/>
          </a:bodyPr>
          <a:lstStyle/>
          <a:p>
            <a:pPr>
              <a:buNone/>
            </a:pPr>
            <a:r>
              <a:rPr lang="en-US" sz="3200" dirty="0" smtClean="0"/>
              <a:t>This ecological law embodies the previous 3 laws. </a:t>
            </a:r>
          </a:p>
        </p:txBody>
      </p:sp>
      <p:sp>
        <p:nvSpPr>
          <p:cNvPr id="6" name="Rectangle 5"/>
          <p:cNvSpPr/>
          <p:nvPr/>
        </p:nvSpPr>
        <p:spPr>
          <a:xfrm>
            <a:off x="304800" y="5486400"/>
            <a:ext cx="8534400" cy="1200329"/>
          </a:xfrm>
          <a:prstGeom prst="rect">
            <a:avLst/>
          </a:prstGeom>
          <a:ln w="38100">
            <a:solidFill>
              <a:schemeClr val="tx1"/>
            </a:solidFill>
          </a:ln>
        </p:spPr>
        <p:txBody>
          <a:bodyPr wrap="square">
            <a:spAutoFit/>
          </a:bodyPr>
          <a:lstStyle/>
          <a:p>
            <a:pPr lvl="1"/>
            <a:r>
              <a:rPr lang="en-US" sz="3600" b="1" dirty="0" smtClean="0">
                <a:solidFill>
                  <a:schemeClr val="accent4">
                    <a:lumMod val="75000"/>
                  </a:schemeClr>
                </a:solidFill>
              </a:rPr>
              <a:t>Payment</a:t>
            </a:r>
            <a:r>
              <a:rPr lang="en-US" sz="3600" b="1" dirty="0" smtClean="0"/>
              <a:t> of this price </a:t>
            </a:r>
            <a:r>
              <a:rPr lang="en-US" sz="3600" b="1" dirty="0" smtClean="0">
                <a:solidFill>
                  <a:schemeClr val="accent4">
                    <a:lumMod val="75000"/>
                  </a:schemeClr>
                </a:solidFill>
              </a:rPr>
              <a:t>cannot be avoided</a:t>
            </a:r>
            <a:r>
              <a:rPr lang="en-US" sz="3600" b="1" dirty="0" smtClean="0"/>
              <a:t>; it can </a:t>
            </a:r>
            <a:r>
              <a:rPr lang="en-US" sz="3600" b="1" dirty="0" smtClean="0">
                <a:solidFill>
                  <a:schemeClr val="accent4">
                    <a:lumMod val="75000"/>
                  </a:schemeClr>
                </a:solidFill>
              </a:rPr>
              <a:t>only be delayed</a:t>
            </a:r>
            <a:r>
              <a:rPr lang="en-US" sz="3600" b="1" dirty="0" smtClean="0"/>
              <a:t>.</a:t>
            </a:r>
            <a:endParaRPr lang="en-US" sz="3600" b="1" dirty="0"/>
          </a:p>
        </p:txBody>
      </p:sp>
      <p:pic>
        <p:nvPicPr>
          <p:cNvPr id="7" name="Picture 2" descr="http://t2.gstatic.com/images?q=tbn:ANd9GcTq3A5CtvVsX9jwMjjSE7P-WpwtbuY3Uhgal9QT9NVmnm7ZXs3V0w&amp;t=1"/>
          <p:cNvPicPr>
            <a:picLocks noChangeAspect="1" noChangeArrowheads="1"/>
          </p:cNvPicPr>
          <p:nvPr/>
        </p:nvPicPr>
        <p:blipFill>
          <a:blip r:embed="rId2" cstate="print"/>
          <a:srcRect/>
          <a:stretch>
            <a:fillRect/>
          </a:stretch>
        </p:blipFill>
        <p:spPr bwMode="auto">
          <a:xfrm>
            <a:off x="5029200" y="1371600"/>
            <a:ext cx="3733800" cy="2895600"/>
          </a:xfrm>
          <a:prstGeom prst="rect">
            <a:avLst/>
          </a:prstGeom>
          <a:noFill/>
        </p:spPr>
      </p:pic>
      <p:sp>
        <p:nvSpPr>
          <p:cNvPr id="8" name="Rectangle 7"/>
          <p:cNvSpPr/>
          <p:nvPr/>
        </p:nvSpPr>
        <p:spPr>
          <a:xfrm>
            <a:off x="0" y="4191000"/>
            <a:ext cx="8991600" cy="1077218"/>
          </a:xfrm>
          <a:prstGeom prst="rect">
            <a:avLst/>
          </a:prstGeom>
        </p:spPr>
        <p:txBody>
          <a:bodyPr wrap="square">
            <a:spAutoFit/>
          </a:bodyPr>
          <a:lstStyle/>
          <a:p>
            <a:pPr lvl="1"/>
            <a:r>
              <a:rPr lang="en-US" sz="3200" b="1" dirty="0" smtClean="0">
                <a:solidFill>
                  <a:srgbClr val="FF0000"/>
                </a:solidFill>
              </a:rPr>
              <a:t>anything extracted </a:t>
            </a:r>
            <a:r>
              <a:rPr lang="en-US" sz="3200" b="1" dirty="0" smtClean="0"/>
              <a:t>from it by human effort</a:t>
            </a:r>
          </a:p>
          <a:p>
            <a:pPr lvl="1"/>
            <a:r>
              <a:rPr lang="en-US" sz="3200" b="1" dirty="0" smtClean="0">
                <a:solidFill>
                  <a:srgbClr val="FF0000"/>
                </a:solidFill>
              </a:rPr>
              <a:t>must be replaced.</a:t>
            </a:r>
            <a:r>
              <a:rPr lang="en-US" sz="3200" b="1"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tx2"/>
          </a:solidFill>
        </p:spPr>
        <p:txBody>
          <a:bodyPr>
            <a:normAutofit fontScale="90000"/>
          </a:bodyPr>
          <a:lstStyle/>
          <a:p>
            <a:r>
              <a:rPr lang="en-US" dirty="0" smtClean="0">
                <a:solidFill>
                  <a:schemeClr val="bg1"/>
                </a:solidFill>
              </a:rPr>
              <a:t>EXAMPLE #1: Tall smokestacks</a:t>
            </a:r>
            <a:endParaRPr lang="en-US" dirty="0">
              <a:solidFill>
                <a:schemeClr val="bg1"/>
              </a:solidFill>
            </a:endParaRPr>
          </a:p>
        </p:txBody>
      </p:sp>
      <p:sp>
        <p:nvSpPr>
          <p:cNvPr id="3" name="Content Placeholder 2"/>
          <p:cNvSpPr>
            <a:spLocks noGrp="1"/>
          </p:cNvSpPr>
          <p:nvPr>
            <p:ph idx="1"/>
          </p:nvPr>
        </p:nvSpPr>
        <p:spPr>
          <a:xfrm>
            <a:off x="152400" y="838200"/>
            <a:ext cx="8686800" cy="2819400"/>
          </a:xfrm>
        </p:spPr>
        <p:txBody>
          <a:bodyPr>
            <a:normAutofit/>
          </a:bodyPr>
          <a:lstStyle/>
          <a:p>
            <a:r>
              <a:rPr lang="en-US" dirty="0" smtClean="0">
                <a:solidFill>
                  <a:srgbClr val="C00000"/>
                </a:solidFill>
              </a:rPr>
              <a:t>Tall stacks </a:t>
            </a:r>
            <a:r>
              <a:rPr lang="en-US" dirty="0" smtClean="0"/>
              <a:t>were originally designed to take local pollutants that resulted from manufacturing processes and put them just high enough into the atmosphere that they would be dispersed away from the local area.</a:t>
            </a:r>
          </a:p>
        </p:txBody>
      </p:sp>
      <p:pic>
        <p:nvPicPr>
          <p:cNvPr id="4" name="Picture 3" descr="smoke stack.jpg"/>
          <p:cNvPicPr>
            <a:picLocks noChangeAspect="1"/>
          </p:cNvPicPr>
          <p:nvPr/>
        </p:nvPicPr>
        <p:blipFill>
          <a:blip r:embed="rId3" cstate="print"/>
          <a:stretch>
            <a:fillRect/>
          </a:stretch>
        </p:blipFill>
        <p:spPr>
          <a:xfrm>
            <a:off x="533400" y="3657600"/>
            <a:ext cx="3581400" cy="2590546"/>
          </a:xfrm>
          <a:prstGeom prst="rect">
            <a:avLst/>
          </a:prstGeom>
        </p:spPr>
      </p:pic>
      <p:sp>
        <p:nvSpPr>
          <p:cNvPr id="6" name="Rectangle 5"/>
          <p:cNvSpPr/>
          <p:nvPr/>
        </p:nvSpPr>
        <p:spPr>
          <a:xfrm>
            <a:off x="4343400" y="3657600"/>
            <a:ext cx="4572000" cy="2554545"/>
          </a:xfrm>
          <a:prstGeom prst="rect">
            <a:avLst/>
          </a:prstGeom>
        </p:spPr>
        <p:txBody>
          <a:bodyPr>
            <a:spAutoFit/>
          </a:bodyPr>
          <a:lstStyle/>
          <a:p>
            <a:pPr lvl="1"/>
            <a:r>
              <a:rPr lang="en-US" sz="3200" dirty="0" smtClean="0"/>
              <a:t>The phrase used at the time to describe this process was </a:t>
            </a:r>
            <a:r>
              <a:rPr lang="en-US" sz="3200" dirty="0" smtClean="0">
                <a:solidFill>
                  <a:srgbClr val="C00000"/>
                </a:solidFill>
              </a:rPr>
              <a:t>“The solution to pollution is dilution.”</a:t>
            </a:r>
            <a:r>
              <a:rPr lang="en-US" sz="32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tx2"/>
          </a:solidFill>
        </p:spPr>
        <p:txBody>
          <a:bodyPr>
            <a:normAutofit fontScale="90000"/>
          </a:bodyPr>
          <a:lstStyle/>
          <a:p>
            <a:r>
              <a:rPr lang="en-US" dirty="0" smtClean="0">
                <a:solidFill>
                  <a:schemeClr val="bg1"/>
                </a:solidFill>
              </a:rPr>
              <a:t>EXAMPLE: Tall smokestacks</a:t>
            </a:r>
            <a:endParaRPr lang="en-US" dirty="0">
              <a:solidFill>
                <a:schemeClr val="bg1"/>
              </a:solidFill>
            </a:endParaRPr>
          </a:p>
        </p:txBody>
      </p:sp>
      <p:sp>
        <p:nvSpPr>
          <p:cNvPr id="3" name="Content Placeholder 2"/>
          <p:cNvSpPr>
            <a:spLocks noGrp="1"/>
          </p:cNvSpPr>
          <p:nvPr>
            <p:ph idx="1"/>
          </p:nvPr>
        </p:nvSpPr>
        <p:spPr>
          <a:xfrm>
            <a:off x="457200" y="762000"/>
            <a:ext cx="8686800" cy="2209800"/>
          </a:xfrm>
        </p:spPr>
        <p:txBody>
          <a:bodyPr>
            <a:normAutofit/>
          </a:bodyPr>
          <a:lstStyle/>
          <a:p>
            <a:pPr>
              <a:buNone/>
            </a:pPr>
            <a:r>
              <a:rPr lang="en-US" sz="2800" dirty="0" smtClean="0"/>
              <a:t>Over time, however, people in downwind locations </a:t>
            </a:r>
          </a:p>
          <a:p>
            <a:pPr>
              <a:buNone/>
            </a:pPr>
            <a:r>
              <a:rPr lang="en-US" sz="2800" dirty="0" smtClean="0"/>
              <a:t>complained that they were the victims of pollutants from </a:t>
            </a:r>
          </a:p>
          <a:p>
            <a:pPr>
              <a:buNone/>
            </a:pPr>
            <a:r>
              <a:rPr lang="en-US" sz="2800" dirty="0" smtClean="0"/>
              <a:t>elsewhere and they reacted politically to have the process </a:t>
            </a:r>
          </a:p>
          <a:p>
            <a:pPr>
              <a:buNone/>
            </a:pPr>
            <a:r>
              <a:rPr lang="en-US" sz="2800" dirty="0" smtClean="0"/>
              <a:t>stopped. </a:t>
            </a:r>
          </a:p>
        </p:txBody>
      </p:sp>
      <p:pic>
        <p:nvPicPr>
          <p:cNvPr id="4" name="Picture 3" descr="smoke stack.jpg"/>
          <p:cNvPicPr>
            <a:picLocks noChangeAspect="1"/>
          </p:cNvPicPr>
          <p:nvPr/>
        </p:nvPicPr>
        <p:blipFill>
          <a:blip r:embed="rId2" cstate="print"/>
          <a:stretch>
            <a:fillRect/>
          </a:stretch>
        </p:blipFill>
        <p:spPr>
          <a:xfrm>
            <a:off x="457200" y="3048000"/>
            <a:ext cx="3581400" cy="3429000"/>
          </a:xfrm>
          <a:prstGeom prst="rect">
            <a:avLst/>
          </a:prstGeom>
        </p:spPr>
      </p:pic>
      <p:sp>
        <p:nvSpPr>
          <p:cNvPr id="5" name="Rectangle 4"/>
          <p:cNvSpPr/>
          <p:nvPr/>
        </p:nvSpPr>
        <p:spPr>
          <a:xfrm>
            <a:off x="4191000" y="2590800"/>
            <a:ext cx="4953000" cy="3970318"/>
          </a:xfrm>
          <a:prstGeom prst="rect">
            <a:avLst/>
          </a:prstGeom>
        </p:spPr>
        <p:txBody>
          <a:bodyPr wrap="square">
            <a:spAutoFit/>
          </a:bodyPr>
          <a:lstStyle/>
          <a:p>
            <a:r>
              <a:rPr lang="en-US" sz="2800" dirty="0" smtClean="0"/>
              <a:t>Hence, there was a call for the enforcement of a </a:t>
            </a:r>
            <a:r>
              <a:rPr lang="en-US" sz="2800" dirty="0" smtClean="0">
                <a:solidFill>
                  <a:srgbClr val="FF0000"/>
                </a:solidFill>
              </a:rPr>
              <a:t>“polluter pays” principle</a:t>
            </a:r>
            <a:r>
              <a:rPr lang="en-US" sz="2800" dirty="0" smtClean="0"/>
              <a:t>: </a:t>
            </a:r>
            <a:r>
              <a:rPr lang="en-US" sz="2800" dirty="0" smtClean="0">
                <a:solidFill>
                  <a:schemeClr val="accent5">
                    <a:lumMod val="50000"/>
                  </a:schemeClr>
                </a:solidFill>
              </a:rPr>
              <a:t>those causing the harm from pollution to others must pay for the cleanup and removal of the pollutants and the repair of their adverse impacts</a:t>
            </a:r>
            <a:r>
              <a:rPr lang="en-US" sz="2800" dirty="0" smtClean="0"/>
              <a:t> on the built as well as natural environment.</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49" y="76200"/>
            <a:ext cx="8229600" cy="1143000"/>
          </a:xfrm>
        </p:spPr>
        <p:txBody>
          <a:bodyPr>
            <a:normAutofit fontScale="90000"/>
          </a:bodyPr>
          <a:lstStyle/>
          <a:p>
            <a:r>
              <a:rPr lang="en-US" dirty="0" smtClean="0"/>
              <a:t>EXAMPLES: Things may seem free, but have hidden “costs”. HOW?</a:t>
            </a:r>
            <a:endParaRPr lang="en-US" dirty="0"/>
          </a:p>
        </p:txBody>
      </p:sp>
      <p:sp>
        <p:nvSpPr>
          <p:cNvPr id="3" name="Content Placeholder 2"/>
          <p:cNvSpPr>
            <a:spLocks noGrp="1"/>
          </p:cNvSpPr>
          <p:nvPr>
            <p:ph idx="1"/>
          </p:nvPr>
        </p:nvSpPr>
        <p:spPr>
          <a:xfrm>
            <a:off x="0" y="1219200"/>
            <a:ext cx="6477000" cy="4525963"/>
          </a:xfrm>
        </p:spPr>
        <p:txBody>
          <a:bodyPr>
            <a:normAutofit/>
          </a:bodyPr>
          <a:lstStyle/>
          <a:p>
            <a:r>
              <a:rPr lang="en-US" dirty="0" smtClean="0"/>
              <a:t>Oil comes shooting out of the ground.</a:t>
            </a:r>
          </a:p>
          <a:p>
            <a:r>
              <a:rPr lang="en-US" dirty="0" smtClean="0"/>
              <a:t>Free phones with a 3 year plan. </a:t>
            </a:r>
          </a:p>
          <a:p>
            <a:endParaRPr lang="en-US" dirty="0" smtClean="0"/>
          </a:p>
        </p:txBody>
      </p:sp>
      <p:pic>
        <p:nvPicPr>
          <p:cNvPr id="4" name="Picture 3" descr="oil strike.jpg"/>
          <p:cNvPicPr>
            <a:picLocks noChangeAspect="1"/>
          </p:cNvPicPr>
          <p:nvPr/>
        </p:nvPicPr>
        <p:blipFill>
          <a:blip r:embed="rId2"/>
          <a:stretch>
            <a:fillRect/>
          </a:stretch>
        </p:blipFill>
        <p:spPr>
          <a:xfrm>
            <a:off x="6172200" y="1242750"/>
            <a:ext cx="2971800" cy="3773714"/>
          </a:xfrm>
          <a:prstGeom prst="rect">
            <a:avLst/>
          </a:prstGeom>
        </p:spPr>
      </p:pic>
      <p:pic>
        <p:nvPicPr>
          <p:cNvPr id="5" name="Picture 4" descr="http://t3.gstatic.com/images?q=tbn:ANd9GcQgW0bRmmO5F1vR0OncANKxMtuACM9Eqf-NoH7AiMVEaUMS1wOc"/>
          <p:cNvPicPr>
            <a:picLocks noChangeAspect="1" noChangeArrowheads="1"/>
          </p:cNvPicPr>
          <p:nvPr/>
        </p:nvPicPr>
        <p:blipFill>
          <a:blip r:embed="rId3" cstate="print"/>
          <a:srcRect/>
          <a:stretch>
            <a:fillRect/>
          </a:stretch>
        </p:blipFill>
        <p:spPr bwMode="auto">
          <a:xfrm>
            <a:off x="304800" y="3048000"/>
            <a:ext cx="2667000" cy="3810000"/>
          </a:xfrm>
          <a:prstGeom prst="rect">
            <a:avLst/>
          </a:prstGeom>
          <a:noFill/>
        </p:spPr>
      </p:pic>
      <p:sp>
        <p:nvSpPr>
          <p:cNvPr id="8" name="Content Placeholder 2"/>
          <p:cNvSpPr txBox="1">
            <a:spLocks/>
          </p:cNvSpPr>
          <p:nvPr/>
        </p:nvSpPr>
        <p:spPr>
          <a:xfrm>
            <a:off x="3429000" y="4906963"/>
            <a:ext cx="6477000" cy="1676400"/>
          </a:xfrm>
          <a:prstGeom prst="rect">
            <a:avLst/>
          </a:prstGeom>
        </p:spPr>
        <p:txBody>
          <a:bodyPr vert="horz" lIns="91440" tIns="45720" rIns="91440" bIns="45720" rtlCol="0">
            <a:normAutofit/>
          </a:bodyPr>
          <a:lstStyle/>
          <a:p>
            <a:pPr>
              <a:buFont typeface="Arial" pitchFamily="34" charset="0"/>
              <a:buChar char="•"/>
            </a:pPr>
            <a:r>
              <a:rPr lang="en-US" sz="3200" dirty="0" smtClean="0"/>
              <a:t>Free samples at grocery stores. </a:t>
            </a:r>
          </a:p>
          <a:p>
            <a:pPr>
              <a:buNone/>
            </a:pPr>
            <a:r>
              <a:rPr lang="en-US" sz="3200" dirty="0" smtClean="0"/>
              <a:t> </a:t>
            </a:r>
          </a:p>
          <a:p>
            <a:pPr>
              <a:buFont typeface="Arial" pitchFamily="34" charset="0"/>
              <a:buChar char="•"/>
            </a:pPr>
            <a:r>
              <a:rPr lang="en-US" sz="3200" dirty="0" smtClean="0"/>
              <a:t>Love.  Admiration.  Respect.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EXAMPLE #2: </a:t>
            </a:r>
            <a:r>
              <a:rPr lang="en-US" b="1" dirty="0" smtClean="0">
                <a:solidFill>
                  <a:srgbClr val="FF0000"/>
                </a:solidFill>
              </a:rPr>
              <a:t>OIL</a:t>
            </a:r>
            <a:endParaRPr lang="en-US" b="1" dirty="0">
              <a:solidFill>
                <a:srgbClr val="FF0000"/>
              </a:solidFill>
            </a:endParaRPr>
          </a:p>
        </p:txBody>
      </p:sp>
      <p:sp>
        <p:nvSpPr>
          <p:cNvPr id="3" name="Content Placeholder 2"/>
          <p:cNvSpPr>
            <a:spLocks noGrp="1"/>
          </p:cNvSpPr>
          <p:nvPr>
            <p:ph idx="1"/>
          </p:nvPr>
        </p:nvSpPr>
        <p:spPr>
          <a:xfrm>
            <a:off x="457200" y="914401"/>
            <a:ext cx="8229600" cy="1447800"/>
          </a:xfrm>
        </p:spPr>
        <p:txBody>
          <a:bodyPr/>
          <a:lstStyle/>
          <a:p>
            <a:r>
              <a:rPr lang="en-US" dirty="0" smtClean="0"/>
              <a:t>Oil comes shooting out of the ground.  </a:t>
            </a:r>
          </a:p>
          <a:p>
            <a:r>
              <a:rPr lang="en-US" dirty="0" smtClean="0"/>
              <a:t>It seems “free”, but it costs us.  HOW?</a:t>
            </a:r>
          </a:p>
          <a:p>
            <a:pPr>
              <a:buNone/>
            </a:pPr>
            <a:endParaRPr lang="en-US" dirty="0" smtClean="0"/>
          </a:p>
        </p:txBody>
      </p:sp>
      <p:pic>
        <p:nvPicPr>
          <p:cNvPr id="4" name="Picture 3" descr="oil strike.jpg"/>
          <p:cNvPicPr>
            <a:picLocks noChangeAspect="1"/>
          </p:cNvPicPr>
          <p:nvPr/>
        </p:nvPicPr>
        <p:blipFill>
          <a:blip r:embed="rId2" cstate="print"/>
          <a:stretch>
            <a:fillRect/>
          </a:stretch>
        </p:blipFill>
        <p:spPr>
          <a:xfrm>
            <a:off x="1524000" y="2286000"/>
            <a:ext cx="5791200" cy="42817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r>
              <a:rPr lang="en-US" b="1" dirty="0" smtClean="0">
                <a:solidFill>
                  <a:srgbClr val="C00000"/>
                </a:solidFill>
              </a:rPr>
              <a:t>Hidden</a:t>
            </a:r>
            <a:r>
              <a:rPr lang="en-US" b="1" dirty="0" smtClean="0"/>
              <a:t> Costs</a:t>
            </a:r>
            <a:endParaRPr lang="en-US" b="1" dirty="0"/>
          </a:p>
        </p:txBody>
      </p:sp>
      <p:sp>
        <p:nvSpPr>
          <p:cNvPr id="3" name="Content Placeholder 2"/>
          <p:cNvSpPr>
            <a:spLocks noGrp="1"/>
          </p:cNvSpPr>
          <p:nvPr>
            <p:ph idx="1"/>
          </p:nvPr>
        </p:nvSpPr>
        <p:spPr>
          <a:xfrm>
            <a:off x="152400" y="1600200"/>
            <a:ext cx="5835800" cy="4525963"/>
          </a:xfrm>
        </p:spPr>
        <p:txBody>
          <a:bodyPr/>
          <a:lstStyle/>
          <a:p>
            <a:pPr>
              <a:buNone/>
            </a:pPr>
            <a:r>
              <a:rPr lang="en-US" dirty="0" smtClean="0"/>
              <a:t>    </a:t>
            </a:r>
            <a:r>
              <a:rPr lang="en-US" dirty="0" smtClean="0">
                <a:solidFill>
                  <a:schemeClr val="tx2"/>
                </a:solidFill>
              </a:rPr>
              <a:t>Other examples:</a:t>
            </a:r>
          </a:p>
          <a:p>
            <a:pPr>
              <a:buNone/>
            </a:pPr>
            <a:endParaRPr lang="en-US" dirty="0" smtClean="0"/>
          </a:p>
          <a:p>
            <a:r>
              <a:rPr lang="en-US" dirty="0" smtClean="0"/>
              <a:t>Free phones with a 3 year plan.  </a:t>
            </a:r>
          </a:p>
          <a:p>
            <a:r>
              <a:rPr lang="en-US" dirty="0" smtClean="0"/>
              <a:t>Free samples at grocery stores.  </a:t>
            </a:r>
          </a:p>
          <a:p>
            <a:r>
              <a:rPr lang="en-US" dirty="0" smtClean="0"/>
              <a:t>Magazine subscription with automatic renewal on you credit card. </a:t>
            </a:r>
          </a:p>
          <a:p>
            <a:endParaRPr lang="en-US" dirty="0" smtClean="0"/>
          </a:p>
          <a:p>
            <a:endParaRPr lang="en-US" dirty="0"/>
          </a:p>
        </p:txBody>
      </p:sp>
      <p:pic>
        <p:nvPicPr>
          <p:cNvPr id="4" name="Picture 3" descr="http://t3.gstatic.com/images?q=tbn:ANd9GcQgW0bRmmO5F1vR0OncANKxMtuACM9Eqf-NoH7AiMVEaUMS1wOc"/>
          <p:cNvPicPr>
            <a:picLocks noChangeAspect="1" noChangeArrowheads="1"/>
          </p:cNvPicPr>
          <p:nvPr/>
        </p:nvPicPr>
        <p:blipFill>
          <a:blip r:embed="rId2" cstate="print"/>
          <a:srcRect/>
          <a:stretch>
            <a:fillRect/>
          </a:stretch>
        </p:blipFill>
        <p:spPr bwMode="auto">
          <a:xfrm>
            <a:off x="5988200" y="1905000"/>
            <a:ext cx="3155800" cy="4508286"/>
          </a:xfrm>
          <a:prstGeom prst="rect">
            <a:avLst/>
          </a:prstGeom>
          <a:noFill/>
        </p:spPr>
      </p:pic>
      <p:sp>
        <p:nvSpPr>
          <p:cNvPr id="5" name="Rectangle 4"/>
          <p:cNvSpPr/>
          <p:nvPr/>
        </p:nvSpPr>
        <p:spPr>
          <a:xfrm>
            <a:off x="609600" y="914400"/>
            <a:ext cx="8045600" cy="584775"/>
          </a:xfrm>
          <a:prstGeom prst="rect">
            <a:avLst/>
          </a:prstGeom>
        </p:spPr>
        <p:txBody>
          <a:bodyPr wrap="none">
            <a:spAutoFit/>
          </a:bodyPr>
          <a:lstStyle/>
          <a:p>
            <a:r>
              <a:rPr lang="en-US" sz="3200" dirty="0" smtClean="0"/>
              <a:t>Things may seem free, but have hidden “costs”.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9"/>
            <a:ext cx="8229600" cy="715962"/>
          </a:xfrm>
        </p:spPr>
        <p:txBody>
          <a:bodyPr>
            <a:normAutofit fontScale="90000"/>
          </a:bodyPr>
          <a:lstStyle/>
          <a:p>
            <a:r>
              <a:rPr lang="en-US" dirty="0" smtClean="0"/>
              <a:t>The Columbian Exchange</a:t>
            </a:r>
            <a:endParaRPr lang="en-US" dirty="0"/>
          </a:p>
        </p:txBody>
      </p:sp>
      <p:sp>
        <p:nvSpPr>
          <p:cNvPr id="3" name="Content Placeholder 2"/>
          <p:cNvSpPr>
            <a:spLocks noGrp="1"/>
          </p:cNvSpPr>
          <p:nvPr>
            <p:ph idx="1"/>
          </p:nvPr>
        </p:nvSpPr>
        <p:spPr>
          <a:xfrm>
            <a:off x="228600" y="707253"/>
            <a:ext cx="8915400" cy="5998347"/>
          </a:xfrm>
        </p:spPr>
        <p:txBody>
          <a:bodyPr>
            <a:normAutofit/>
          </a:bodyPr>
          <a:lstStyle/>
          <a:p>
            <a:r>
              <a:rPr lang="en-US" dirty="0" smtClean="0"/>
              <a:t>The European discovery of the Americas began a great transfer of species from one side of the Atlantic Ocean to another. Other than seeing </a:t>
            </a:r>
            <a:r>
              <a:rPr lang="en-US" b="1" dirty="0" smtClean="0">
                <a:solidFill>
                  <a:srgbClr val="FF0000"/>
                </a:solidFill>
              </a:rPr>
              <a:t>Europeans as an invasive species in the Americas, </a:t>
            </a:r>
            <a:r>
              <a:rPr lang="en-US" dirty="0" smtClean="0"/>
              <a:t>they brought many new species to the Americas and took many species from the Americas to Europe. In some cases the results were desirable, in others the results were harmful to the ecosystems. Unknowingly, Europeans were vectors for many serious diseases so that 90% of the Native Americans died from them, as they had no resistance to those bacteria or viruses.</a:t>
            </a:r>
            <a:endParaRPr lang="en-US" dirty="0"/>
          </a:p>
        </p:txBody>
      </p:sp>
    </p:spTree>
    <p:extLst>
      <p:ext uri="{BB962C8B-B14F-4D97-AF65-F5344CB8AC3E}">
        <p14:creationId xmlns:p14="http://schemas.microsoft.com/office/powerpoint/2010/main" val="243512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548" y="304800"/>
            <a:ext cx="3937452" cy="6172200"/>
          </a:xfrm>
        </p:spPr>
        <p:txBody>
          <a:bodyPr/>
          <a:lstStyle/>
          <a:p>
            <a:r>
              <a:rPr lang="en-US" dirty="0" smtClean="0"/>
              <a:t>We must come to realize that all this talk about ecology is important because we are talking about human survival</a:t>
            </a:r>
            <a:endParaRPr lang="en-US" dirty="0"/>
          </a:p>
        </p:txBody>
      </p:sp>
      <p:pic>
        <p:nvPicPr>
          <p:cNvPr id="4" name="Content Placeholder 3"/>
          <p:cNvPicPr>
            <a:picLocks noGrp="1" noChangeAspect="1"/>
          </p:cNvPicPr>
          <p:nvPr>
            <p:ph idx="1"/>
          </p:nvPr>
        </p:nvPicPr>
        <p:blipFill>
          <a:blip r:embed="rId2"/>
          <a:stretch>
            <a:fillRect/>
          </a:stretch>
        </p:blipFill>
        <p:spPr>
          <a:xfrm>
            <a:off x="0" y="0"/>
            <a:ext cx="5206548" cy="6858000"/>
          </a:xfrm>
          <a:prstGeom prst="rect">
            <a:avLst/>
          </a:prstGeom>
        </p:spPr>
      </p:pic>
      <p:sp>
        <p:nvSpPr>
          <p:cNvPr id="5" name="Oval 4"/>
          <p:cNvSpPr/>
          <p:nvPr/>
        </p:nvSpPr>
        <p:spPr>
          <a:xfrm>
            <a:off x="1066800" y="5943600"/>
            <a:ext cx="3124200" cy="914400"/>
          </a:xfrm>
          <a:prstGeom prst="ellipse">
            <a:avLst/>
          </a:prstGeom>
          <a:noFill/>
          <a:ln w="635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465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531"/>
            <a:ext cx="5105400" cy="692331"/>
          </a:xfrm>
        </p:spPr>
        <p:txBody>
          <a:bodyPr>
            <a:normAutofit fontScale="90000"/>
          </a:bodyPr>
          <a:lstStyle/>
          <a:p>
            <a:r>
              <a:rPr lang="en-US" dirty="0" smtClean="0"/>
              <a:t>Columbian Exchange</a:t>
            </a:r>
            <a:endParaRPr lang="en-US" dirty="0"/>
          </a:p>
        </p:txBody>
      </p:sp>
      <p:sp>
        <p:nvSpPr>
          <p:cNvPr id="3" name="Text Placeholder 2"/>
          <p:cNvSpPr>
            <a:spLocks noGrp="1"/>
          </p:cNvSpPr>
          <p:nvPr>
            <p:ph type="body" idx="1"/>
          </p:nvPr>
        </p:nvSpPr>
        <p:spPr>
          <a:xfrm>
            <a:off x="457200" y="810397"/>
            <a:ext cx="4040188" cy="639762"/>
          </a:xfrm>
        </p:spPr>
        <p:txBody>
          <a:bodyPr>
            <a:normAutofit/>
          </a:bodyPr>
          <a:lstStyle/>
          <a:p>
            <a:r>
              <a:rPr lang="en-US" sz="1800" dirty="0" smtClean="0"/>
              <a:t>Brought to the Americas</a:t>
            </a:r>
            <a:endParaRPr lang="en-US" sz="1800" dirty="0"/>
          </a:p>
        </p:txBody>
      </p:sp>
      <p:sp>
        <p:nvSpPr>
          <p:cNvPr id="4" name="Content Placeholder 3"/>
          <p:cNvSpPr>
            <a:spLocks noGrp="1"/>
          </p:cNvSpPr>
          <p:nvPr>
            <p:ph sz="half" idx="2"/>
          </p:nvPr>
        </p:nvSpPr>
        <p:spPr>
          <a:xfrm>
            <a:off x="457200" y="1450159"/>
            <a:ext cx="2606540" cy="2838993"/>
          </a:xfrm>
        </p:spPr>
        <p:txBody>
          <a:bodyPr>
            <a:normAutofit lnSpcReduction="10000"/>
          </a:bodyPr>
          <a:lstStyle/>
          <a:p>
            <a:r>
              <a:rPr lang="en-US" dirty="0" smtClean="0"/>
              <a:t>Europeans</a:t>
            </a:r>
          </a:p>
          <a:p>
            <a:r>
              <a:rPr lang="en-US" dirty="0" smtClean="0"/>
              <a:t>Syphilis &amp; other diseases</a:t>
            </a:r>
            <a:endParaRPr lang="en-US" dirty="0"/>
          </a:p>
          <a:p>
            <a:r>
              <a:rPr lang="en-US" dirty="0" smtClean="0"/>
              <a:t>Cows &amp; sheep </a:t>
            </a:r>
          </a:p>
          <a:p>
            <a:r>
              <a:rPr lang="en-US" dirty="0" smtClean="0"/>
              <a:t>Horses &amp; oxen</a:t>
            </a:r>
          </a:p>
          <a:p>
            <a:r>
              <a:rPr lang="en-US" dirty="0" smtClean="0"/>
              <a:t>Wheat, oats, rye, barley</a:t>
            </a:r>
          </a:p>
          <a:p>
            <a:endParaRPr lang="en-US" dirty="0"/>
          </a:p>
        </p:txBody>
      </p:sp>
      <p:sp>
        <p:nvSpPr>
          <p:cNvPr id="5" name="Text Placeholder 4"/>
          <p:cNvSpPr>
            <a:spLocks noGrp="1"/>
          </p:cNvSpPr>
          <p:nvPr>
            <p:ph type="body" sz="quarter" idx="3"/>
          </p:nvPr>
        </p:nvSpPr>
        <p:spPr>
          <a:xfrm>
            <a:off x="415835" y="4340474"/>
            <a:ext cx="2632166" cy="639762"/>
          </a:xfrm>
        </p:spPr>
        <p:txBody>
          <a:bodyPr>
            <a:normAutofit/>
          </a:bodyPr>
          <a:lstStyle/>
          <a:p>
            <a:r>
              <a:rPr lang="en-US" sz="1600" dirty="0" smtClean="0"/>
              <a:t>Brought to Eastern Hemisphere</a:t>
            </a:r>
            <a:endParaRPr lang="en-US" sz="1600" dirty="0"/>
          </a:p>
        </p:txBody>
      </p:sp>
      <p:sp>
        <p:nvSpPr>
          <p:cNvPr id="6" name="Content Placeholder 5"/>
          <p:cNvSpPr>
            <a:spLocks noGrp="1"/>
          </p:cNvSpPr>
          <p:nvPr>
            <p:ph sz="quarter" idx="4"/>
          </p:nvPr>
        </p:nvSpPr>
        <p:spPr>
          <a:xfrm>
            <a:off x="381000" y="4980236"/>
            <a:ext cx="4041775" cy="1826441"/>
          </a:xfrm>
        </p:spPr>
        <p:txBody>
          <a:bodyPr/>
          <a:lstStyle/>
          <a:p>
            <a:r>
              <a:rPr lang="en-US" dirty="0" smtClean="0"/>
              <a:t>Gonorrhea</a:t>
            </a:r>
          </a:p>
          <a:p>
            <a:r>
              <a:rPr lang="en-US" dirty="0" smtClean="0"/>
              <a:t>Tomato</a:t>
            </a:r>
          </a:p>
          <a:p>
            <a:r>
              <a:rPr lang="en-US" dirty="0" smtClean="0"/>
              <a:t>Potato</a:t>
            </a:r>
          </a:p>
          <a:p>
            <a:r>
              <a:rPr lang="en-US" dirty="0" smtClean="0"/>
              <a:t>Maize (corn)</a:t>
            </a:r>
          </a:p>
        </p:txBody>
      </p:sp>
      <p:pic>
        <p:nvPicPr>
          <p:cNvPr id="7" name="Picture 6"/>
          <p:cNvPicPr>
            <a:picLocks noChangeAspect="1"/>
          </p:cNvPicPr>
          <p:nvPr/>
        </p:nvPicPr>
        <p:blipFill>
          <a:blip r:embed="rId2"/>
          <a:stretch>
            <a:fillRect/>
          </a:stretch>
        </p:blipFill>
        <p:spPr>
          <a:xfrm>
            <a:off x="3063740" y="810396"/>
            <a:ext cx="6047603" cy="6047603"/>
          </a:xfrm>
          <a:prstGeom prst="rect">
            <a:avLst/>
          </a:prstGeom>
        </p:spPr>
      </p:pic>
    </p:spTree>
    <p:extLst>
      <p:ext uri="{BB962C8B-B14F-4D97-AF65-F5344CB8AC3E}">
        <p14:creationId xmlns:p14="http://schemas.microsoft.com/office/powerpoint/2010/main" val="337024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Invasive species – adding a new component to a system</a:t>
            </a:r>
            <a:endParaRPr lang="en-US" dirty="0"/>
          </a:p>
        </p:txBody>
      </p:sp>
      <p:sp>
        <p:nvSpPr>
          <p:cNvPr id="3" name="Content Placeholder 2"/>
          <p:cNvSpPr>
            <a:spLocks noGrp="1"/>
          </p:cNvSpPr>
          <p:nvPr>
            <p:ph idx="1"/>
          </p:nvPr>
        </p:nvSpPr>
        <p:spPr/>
        <p:txBody>
          <a:bodyPr/>
          <a:lstStyle/>
          <a:p>
            <a:r>
              <a:rPr lang="en-US" dirty="0" smtClean="0"/>
              <a:t>Kudzu introduced to the United States thinking it could be used for animal fodder.</a:t>
            </a:r>
          </a:p>
          <a:p>
            <a:r>
              <a:rPr lang="en-US" dirty="0" smtClean="0"/>
              <a:t>Result: The plant seems to have no natural enemies here so it grows like crazy and had destroyed thousands of acres of forest in the southeastern USA. The vine covered the trees, cutting off sunlight to the leaves of the trees.</a:t>
            </a:r>
          </a:p>
          <a:p>
            <a:endParaRPr lang="en-US" dirty="0"/>
          </a:p>
        </p:txBody>
      </p:sp>
    </p:spTree>
    <p:extLst>
      <p:ext uri="{BB962C8B-B14F-4D97-AF65-F5344CB8AC3E}">
        <p14:creationId xmlns:p14="http://schemas.microsoft.com/office/powerpoint/2010/main" val="2087838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886"/>
            <a:ext cx="8229600" cy="1143000"/>
          </a:xfrm>
        </p:spPr>
        <p:txBody>
          <a:bodyPr/>
          <a:lstStyle/>
          <a:p>
            <a:r>
              <a:rPr lang="en-US" dirty="0" smtClean="0"/>
              <a:t>Kudzu covering everything</a:t>
            </a:r>
            <a:endParaRPr lang="en-US" dirty="0"/>
          </a:p>
        </p:txBody>
      </p:sp>
      <p:pic>
        <p:nvPicPr>
          <p:cNvPr id="4" name="Content Placeholder 3"/>
          <p:cNvPicPr>
            <a:picLocks noGrp="1" noChangeAspect="1"/>
          </p:cNvPicPr>
          <p:nvPr>
            <p:ph idx="1"/>
          </p:nvPr>
        </p:nvPicPr>
        <p:blipFill>
          <a:blip r:embed="rId2"/>
          <a:stretch>
            <a:fillRect/>
          </a:stretch>
        </p:blipFill>
        <p:spPr>
          <a:xfrm>
            <a:off x="0" y="1132114"/>
            <a:ext cx="9144000" cy="5715000"/>
          </a:xfrm>
          <a:prstGeom prst="rect">
            <a:avLst/>
          </a:prstGeom>
        </p:spPr>
      </p:pic>
    </p:spTree>
    <p:extLst>
      <p:ext uri="{BB962C8B-B14F-4D97-AF65-F5344CB8AC3E}">
        <p14:creationId xmlns:p14="http://schemas.microsoft.com/office/powerpoint/2010/main" val="575086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49" y="0"/>
            <a:ext cx="8229600" cy="838200"/>
          </a:xfrm>
        </p:spPr>
        <p:txBody>
          <a:bodyPr>
            <a:normAutofit fontScale="90000"/>
          </a:bodyPr>
          <a:lstStyle/>
          <a:p>
            <a:r>
              <a:rPr lang="en-US" dirty="0" smtClean="0"/>
              <a:t>The U.S. list of Invasive species is long</a:t>
            </a:r>
            <a:endParaRPr lang="en-US" dirty="0"/>
          </a:p>
        </p:txBody>
      </p:sp>
      <p:sp>
        <p:nvSpPr>
          <p:cNvPr id="4" name="Content Placeholder 3"/>
          <p:cNvSpPr>
            <a:spLocks noGrp="1"/>
          </p:cNvSpPr>
          <p:nvPr>
            <p:ph sz="half" idx="1"/>
          </p:nvPr>
        </p:nvSpPr>
        <p:spPr>
          <a:xfrm>
            <a:off x="457200" y="914400"/>
            <a:ext cx="4038600" cy="5334000"/>
          </a:xfrm>
        </p:spPr>
        <p:txBody>
          <a:bodyPr/>
          <a:lstStyle/>
          <a:p>
            <a:r>
              <a:rPr lang="en-US" dirty="0">
                <a:hlinkClick r:id="rId2" tooltip="Kudzu"/>
              </a:rPr>
              <a:t>Kudzu</a:t>
            </a:r>
            <a:endParaRPr lang="en-US" dirty="0" smtClean="0"/>
          </a:p>
          <a:p>
            <a:r>
              <a:rPr lang="en-US" dirty="0">
                <a:hlinkClick r:id="rId3" tooltip="Kali tragus"/>
              </a:rPr>
              <a:t>Common </a:t>
            </a:r>
            <a:r>
              <a:rPr lang="en-US" dirty="0" smtClean="0">
                <a:hlinkClick r:id="rId3" tooltip="Kali tragus"/>
              </a:rPr>
              <a:t>tumbleweed</a:t>
            </a:r>
            <a:endParaRPr lang="en-US" dirty="0" smtClean="0"/>
          </a:p>
          <a:p>
            <a:r>
              <a:rPr lang="en-US" dirty="0" smtClean="0">
                <a:hlinkClick r:id="rId4" tooltip="Privet"/>
              </a:rPr>
              <a:t>Privet</a:t>
            </a:r>
            <a:endParaRPr lang="en-US" dirty="0" smtClean="0"/>
          </a:p>
          <a:p>
            <a:r>
              <a:rPr lang="en-US" dirty="0">
                <a:hlinkClick r:id="rId5" tooltip="Zebra mussels"/>
              </a:rPr>
              <a:t>Zebra </a:t>
            </a:r>
            <a:r>
              <a:rPr lang="en-US" dirty="0" smtClean="0">
                <a:hlinkClick r:id="rId5" tooltip="Zebra mussels"/>
              </a:rPr>
              <a:t>mussels</a:t>
            </a:r>
            <a:endParaRPr lang="en-US" dirty="0" smtClean="0"/>
          </a:p>
          <a:p>
            <a:r>
              <a:rPr lang="en-US" dirty="0">
                <a:hlinkClick r:id="rId6" tooltip="European starling"/>
              </a:rPr>
              <a:t>European </a:t>
            </a:r>
            <a:r>
              <a:rPr lang="en-US" dirty="0" smtClean="0">
                <a:hlinkClick r:id="rId6" tooltip="European starling"/>
              </a:rPr>
              <a:t>starlings</a:t>
            </a:r>
            <a:endParaRPr lang="en-US" dirty="0" smtClean="0"/>
          </a:p>
          <a:p>
            <a:r>
              <a:rPr lang="en-US" dirty="0">
                <a:hlinkClick r:id="rId7" tooltip="Brown tree snake"/>
              </a:rPr>
              <a:t>Brown tree </a:t>
            </a:r>
            <a:r>
              <a:rPr lang="en-US" dirty="0" smtClean="0">
                <a:hlinkClick r:id="rId7" tooltip="Brown tree snake"/>
              </a:rPr>
              <a:t>snake</a:t>
            </a:r>
            <a:endParaRPr lang="en-US" dirty="0" smtClean="0"/>
          </a:p>
          <a:p>
            <a:r>
              <a:rPr lang="en-US" dirty="0">
                <a:hlinkClick r:id="rId8" tooltip="Burmese pythons in Florida"/>
              </a:rPr>
              <a:t>Burmese </a:t>
            </a:r>
            <a:r>
              <a:rPr lang="en-US" dirty="0" smtClean="0">
                <a:hlinkClick r:id="rId8" tooltip="Burmese pythons in Florida"/>
              </a:rPr>
              <a:t>pythons</a:t>
            </a:r>
            <a:endParaRPr lang="en-US" dirty="0" smtClean="0"/>
          </a:p>
          <a:p>
            <a:r>
              <a:rPr lang="en-US" dirty="0">
                <a:hlinkClick r:id="rId9" tooltip="Africanized bee"/>
              </a:rPr>
              <a:t>Africanized </a:t>
            </a:r>
            <a:r>
              <a:rPr lang="en-US" dirty="0" smtClean="0">
                <a:hlinkClick r:id="rId9" tooltip="Africanized bee"/>
              </a:rPr>
              <a:t>bee</a:t>
            </a:r>
            <a:endParaRPr lang="en-US" dirty="0" smtClean="0"/>
          </a:p>
          <a:p>
            <a:r>
              <a:rPr lang="en-US" dirty="0">
                <a:hlinkClick r:id="rId10" tooltip="Asian carp"/>
              </a:rPr>
              <a:t>Asian </a:t>
            </a:r>
            <a:r>
              <a:rPr lang="en-US" dirty="0" smtClean="0">
                <a:hlinkClick r:id="rId10" tooltip="Asian carp"/>
              </a:rPr>
              <a:t>carp</a:t>
            </a:r>
            <a:endParaRPr lang="en-US" dirty="0" smtClean="0"/>
          </a:p>
          <a:p>
            <a:r>
              <a:rPr lang="en-US" dirty="0">
                <a:hlinkClick r:id="rId11" tooltip="Emerald ash borer"/>
              </a:rPr>
              <a:t>Emerald ash borer</a:t>
            </a:r>
            <a:endParaRPr lang="en-US" dirty="0"/>
          </a:p>
        </p:txBody>
      </p:sp>
      <p:sp>
        <p:nvSpPr>
          <p:cNvPr id="5" name="Content Placeholder 4"/>
          <p:cNvSpPr>
            <a:spLocks noGrp="1"/>
          </p:cNvSpPr>
          <p:nvPr>
            <p:ph sz="half" idx="2"/>
          </p:nvPr>
        </p:nvSpPr>
        <p:spPr>
          <a:xfrm>
            <a:off x="4648200" y="914400"/>
            <a:ext cx="4038600" cy="5334000"/>
          </a:xfrm>
        </p:spPr>
        <p:txBody>
          <a:bodyPr/>
          <a:lstStyle/>
          <a:p>
            <a:r>
              <a:rPr lang="en-US" dirty="0">
                <a:hlinkClick r:id="rId12" tooltip="Hemlock woolly adelgid"/>
              </a:rPr>
              <a:t>Hemlock woolly </a:t>
            </a:r>
            <a:r>
              <a:rPr lang="en-US" dirty="0" err="1" smtClean="0">
                <a:hlinkClick r:id="rId12" tooltip="Hemlock woolly adelgid"/>
              </a:rPr>
              <a:t>adelgid</a:t>
            </a:r>
            <a:endParaRPr lang="en-US" dirty="0" smtClean="0"/>
          </a:p>
          <a:p>
            <a:r>
              <a:rPr lang="en-US" dirty="0">
                <a:hlinkClick r:id="rId13" tooltip="Multiflora rose"/>
              </a:rPr>
              <a:t>Multiflora </a:t>
            </a:r>
            <a:r>
              <a:rPr lang="en-US" dirty="0" smtClean="0">
                <a:hlinkClick r:id="rId13" tooltip="Multiflora rose"/>
              </a:rPr>
              <a:t>rose</a:t>
            </a:r>
            <a:endParaRPr lang="en-US" dirty="0" smtClean="0"/>
          </a:p>
          <a:p>
            <a:r>
              <a:rPr lang="en-US" dirty="0">
                <a:hlinkClick r:id="rId14" tooltip="Spiny waterflea"/>
              </a:rPr>
              <a:t>Spiny </a:t>
            </a:r>
            <a:r>
              <a:rPr lang="en-US" dirty="0" err="1" smtClean="0">
                <a:hlinkClick r:id="rId14" tooltip="Spiny waterflea"/>
              </a:rPr>
              <a:t>waterflea</a:t>
            </a:r>
            <a:endParaRPr lang="en-US" dirty="0" smtClean="0"/>
          </a:p>
          <a:p>
            <a:r>
              <a:rPr lang="en-US" dirty="0">
                <a:hlinkClick r:id="rId15" tooltip="Snakehead (fish)"/>
              </a:rPr>
              <a:t>Snakehead </a:t>
            </a:r>
            <a:r>
              <a:rPr lang="en-US" dirty="0" smtClean="0">
                <a:hlinkClick r:id="rId15" tooltip="Snakehead (fish)"/>
              </a:rPr>
              <a:t>fish</a:t>
            </a:r>
            <a:endParaRPr lang="en-US" dirty="0" smtClean="0"/>
          </a:p>
          <a:p>
            <a:r>
              <a:rPr lang="en-US" dirty="0">
                <a:hlinkClick r:id="rId16" tooltip="Giant African land snail"/>
              </a:rPr>
              <a:t>Giant African </a:t>
            </a:r>
            <a:r>
              <a:rPr lang="en-US" dirty="0" smtClean="0">
                <a:hlinkClick r:id="rId16" tooltip="Giant African land snail"/>
              </a:rPr>
              <a:t>Snail</a:t>
            </a:r>
            <a:endParaRPr lang="en-US" dirty="0" smtClean="0"/>
          </a:p>
          <a:p>
            <a:r>
              <a:rPr lang="en-US" dirty="0">
                <a:hlinkClick r:id="rId17" tooltip="Dutch elm disease"/>
              </a:rPr>
              <a:t>Dutch elm disease</a:t>
            </a:r>
            <a:r>
              <a:rPr lang="en-US" dirty="0"/>
              <a:t> </a:t>
            </a:r>
            <a:endParaRPr lang="en-US" dirty="0" smtClean="0"/>
          </a:p>
          <a:p>
            <a:r>
              <a:rPr lang="en-US" dirty="0">
                <a:hlinkClick r:id="rId18" tooltip="Gypsy moth"/>
              </a:rPr>
              <a:t>gypsy </a:t>
            </a:r>
            <a:r>
              <a:rPr lang="en-US" dirty="0" smtClean="0">
                <a:hlinkClick r:id="rId18" tooltip="Gypsy moth"/>
              </a:rPr>
              <a:t>moth</a:t>
            </a:r>
            <a:endParaRPr lang="en-US" dirty="0" smtClean="0"/>
          </a:p>
          <a:p>
            <a:r>
              <a:rPr lang="en-US" dirty="0">
                <a:hlinkClick r:id="rId19" tooltip="Oak wilt"/>
              </a:rPr>
              <a:t>oak wilt</a:t>
            </a:r>
            <a:r>
              <a:rPr lang="en-US" dirty="0" smtClean="0"/>
              <a:t>,</a:t>
            </a:r>
          </a:p>
          <a:p>
            <a:r>
              <a:rPr lang="en-US" dirty="0">
                <a:hlinkClick r:id="rId20" tooltip="House sparrow"/>
              </a:rPr>
              <a:t>house sparrow</a:t>
            </a:r>
            <a:r>
              <a:rPr lang="en-US" dirty="0" smtClean="0"/>
              <a:t>.</a:t>
            </a:r>
          </a:p>
          <a:p>
            <a:r>
              <a:rPr lang="en-US" i="1" dirty="0" err="1">
                <a:hlinkClick r:id="rId21" tooltip="Plantago lanceolata"/>
              </a:rPr>
              <a:t>Plantago</a:t>
            </a:r>
            <a:r>
              <a:rPr lang="en-US" i="1" dirty="0">
                <a:hlinkClick r:id="rId21" tooltip="Plantago lanceolata"/>
              </a:rPr>
              <a:t> </a:t>
            </a:r>
            <a:r>
              <a:rPr lang="en-US" i="1" dirty="0" err="1">
                <a:hlinkClick r:id="rId21" tooltip="Plantago lanceolata"/>
              </a:rPr>
              <a:t>lanceolata</a:t>
            </a:r>
            <a:endParaRPr lang="en-US" dirty="0"/>
          </a:p>
        </p:txBody>
      </p:sp>
      <p:sp>
        <p:nvSpPr>
          <p:cNvPr id="8" name="TextBox 7"/>
          <p:cNvSpPr txBox="1"/>
          <p:nvPr/>
        </p:nvSpPr>
        <p:spPr>
          <a:xfrm>
            <a:off x="481149" y="6248400"/>
            <a:ext cx="8434251" cy="523220"/>
          </a:xfrm>
          <a:prstGeom prst="rect">
            <a:avLst/>
          </a:prstGeom>
          <a:noFill/>
        </p:spPr>
        <p:txBody>
          <a:bodyPr wrap="square" rtlCol="0">
            <a:spAutoFit/>
          </a:bodyPr>
          <a:lstStyle/>
          <a:p>
            <a:r>
              <a:rPr lang="en-US" sz="2800" b="1" dirty="0" smtClean="0">
                <a:solidFill>
                  <a:srgbClr val="00B0F0"/>
                </a:solidFill>
              </a:rPr>
              <a:t>Click on the links  to see Wikipedia articles on them.</a:t>
            </a:r>
            <a:endParaRPr lang="en-US" sz="2800" b="1" dirty="0">
              <a:solidFill>
                <a:srgbClr val="00B0F0"/>
              </a:solidFill>
            </a:endParaRPr>
          </a:p>
        </p:txBody>
      </p:sp>
      <p:pic>
        <p:nvPicPr>
          <p:cNvPr id="1025" name="Picture 1" descr="LigustrumLucidumFlower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525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36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complete list of invasive species</a:t>
            </a:r>
            <a:endParaRPr lang="en-US" dirty="0"/>
          </a:p>
        </p:txBody>
      </p:sp>
      <p:sp>
        <p:nvSpPr>
          <p:cNvPr id="6" name="Content Placeholder 5"/>
          <p:cNvSpPr>
            <a:spLocks noGrp="1"/>
          </p:cNvSpPr>
          <p:nvPr>
            <p:ph idx="1"/>
          </p:nvPr>
        </p:nvSpPr>
        <p:spPr>
          <a:xfrm>
            <a:off x="457200" y="1600200"/>
            <a:ext cx="8229600" cy="4953000"/>
          </a:xfrm>
        </p:spPr>
        <p:txBody>
          <a:bodyPr>
            <a:normAutofit/>
          </a:bodyPr>
          <a:lstStyle/>
          <a:p>
            <a:r>
              <a:rPr lang="en-US" dirty="0" smtClean="0"/>
              <a:t>A complete list might contain thousands of entries.</a:t>
            </a:r>
          </a:p>
          <a:p>
            <a:r>
              <a:rPr lang="en-US" dirty="0" smtClean="0"/>
              <a:t>Some species might not be threatening to ecosystems but just be bothersome. The English plantain is just a weed that most people would not like in their lovely lawns. Some may be desirable such as </a:t>
            </a:r>
            <a:r>
              <a:rPr lang="en-US" dirty="0" err="1" smtClean="0">
                <a:hlinkClick r:id="rId2" tooltip="Zoysia"/>
              </a:rPr>
              <a:t>Zoysia</a:t>
            </a:r>
            <a:r>
              <a:rPr lang="en-US" dirty="0" smtClean="0"/>
              <a:t> grass.</a:t>
            </a:r>
          </a:p>
          <a:p>
            <a:r>
              <a:rPr lang="en-US" dirty="0" smtClean="0"/>
              <a:t>Others, like Kudzu can completely alter the local ecosystem.</a:t>
            </a:r>
            <a:endParaRPr lang="en-US" dirty="0"/>
          </a:p>
        </p:txBody>
      </p:sp>
    </p:spTree>
    <p:extLst>
      <p:ext uri="{BB962C8B-B14F-4D97-AF65-F5344CB8AC3E}">
        <p14:creationId xmlns:p14="http://schemas.microsoft.com/office/powerpoint/2010/main" val="948511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rmAutofit fontScale="90000"/>
          </a:bodyPr>
          <a:lstStyle/>
          <a:p>
            <a:r>
              <a:rPr lang="en-US" dirty="0" smtClean="0"/>
              <a:t>Removing a component of a system</a:t>
            </a:r>
            <a:endParaRPr lang="en-US" dirty="0"/>
          </a:p>
        </p:txBody>
      </p:sp>
      <p:sp>
        <p:nvSpPr>
          <p:cNvPr id="3" name="Content Placeholder 2"/>
          <p:cNvSpPr>
            <a:spLocks noGrp="1"/>
          </p:cNvSpPr>
          <p:nvPr>
            <p:ph idx="1"/>
          </p:nvPr>
        </p:nvSpPr>
        <p:spPr>
          <a:xfrm>
            <a:off x="152400" y="838200"/>
            <a:ext cx="8839200" cy="5791200"/>
          </a:xfrm>
        </p:spPr>
        <p:txBody>
          <a:bodyPr/>
          <a:lstStyle/>
          <a:p>
            <a:r>
              <a:rPr lang="en-US" dirty="0" smtClean="0"/>
              <a:t>Most people found milkweed to be an unwelcome vine and used herbicides to kill the plants.</a:t>
            </a:r>
          </a:p>
          <a:p>
            <a:r>
              <a:rPr lang="en-US" dirty="0" smtClean="0"/>
              <a:t>Unfortunately Monarch Butterflies only feed on milkweed, so the survival of that species was threatened.</a:t>
            </a:r>
          </a:p>
          <a:p>
            <a:r>
              <a:rPr lang="en-US" dirty="0" smtClean="0"/>
              <a:t>Now people are being encouraged to grow milkweed because Monarch Butterflies are beautiful and are among the important pollinators, and many food crops are not self-pollinating and need pollinators like the butterflies, bees, etc.,</a:t>
            </a:r>
            <a:endParaRPr lang="en-US" dirty="0"/>
          </a:p>
        </p:txBody>
      </p:sp>
    </p:spTree>
    <p:extLst>
      <p:ext uri="{BB962C8B-B14F-4D97-AF65-F5344CB8AC3E}">
        <p14:creationId xmlns:p14="http://schemas.microsoft.com/office/powerpoint/2010/main" val="348385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304" y="13063"/>
            <a:ext cx="4563291" cy="6844937"/>
          </a:xfrm>
          <a:prstGeom prst="rect">
            <a:avLst/>
          </a:prstGeom>
        </p:spPr>
      </p:pic>
      <p:pic>
        <p:nvPicPr>
          <p:cNvPr id="5" name="Picture 4"/>
          <p:cNvPicPr>
            <a:picLocks noChangeAspect="1"/>
          </p:cNvPicPr>
          <p:nvPr/>
        </p:nvPicPr>
        <p:blipFill rotWithShape="1">
          <a:blip r:embed="rId3"/>
          <a:srcRect b="28616"/>
          <a:stretch/>
        </p:blipFill>
        <p:spPr>
          <a:xfrm>
            <a:off x="4534987" y="3002008"/>
            <a:ext cx="4609013" cy="3855992"/>
          </a:xfrm>
          <a:prstGeom prst="rect">
            <a:avLst/>
          </a:prstGeom>
        </p:spPr>
      </p:pic>
      <p:pic>
        <p:nvPicPr>
          <p:cNvPr id="6" name="Picture 5"/>
          <p:cNvPicPr>
            <a:picLocks noChangeAspect="1"/>
          </p:cNvPicPr>
          <p:nvPr/>
        </p:nvPicPr>
        <p:blipFill>
          <a:blip r:embed="rId4"/>
          <a:stretch>
            <a:fillRect/>
          </a:stretch>
        </p:blipFill>
        <p:spPr>
          <a:xfrm>
            <a:off x="4518656" y="-8803"/>
            <a:ext cx="4625343" cy="3075853"/>
          </a:xfrm>
          <a:prstGeom prst="rect">
            <a:avLst/>
          </a:prstGeom>
        </p:spPr>
      </p:pic>
    </p:spTree>
    <p:extLst>
      <p:ext uri="{BB962C8B-B14F-4D97-AF65-F5344CB8AC3E}">
        <p14:creationId xmlns:p14="http://schemas.microsoft.com/office/powerpoint/2010/main" val="212698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0"/>
            <a:ext cx="8229600" cy="563562"/>
          </a:xfrm>
        </p:spPr>
        <p:txBody>
          <a:bodyPr>
            <a:normAutofit fontScale="90000"/>
          </a:bodyPr>
          <a:lstStyle/>
          <a:p>
            <a:r>
              <a:rPr lang="en-US" dirty="0" smtClean="0"/>
              <a:t>Extinct Animals (very incomplete list)</a:t>
            </a:r>
            <a:endParaRPr lang="en-US" dirty="0"/>
          </a:p>
        </p:txBody>
      </p:sp>
      <p:sp>
        <p:nvSpPr>
          <p:cNvPr id="4" name="Content Placeholder 3"/>
          <p:cNvSpPr>
            <a:spLocks noGrp="1"/>
          </p:cNvSpPr>
          <p:nvPr>
            <p:ph sz="half" idx="1"/>
          </p:nvPr>
        </p:nvSpPr>
        <p:spPr>
          <a:xfrm>
            <a:off x="435429" y="838200"/>
            <a:ext cx="2612571" cy="5867400"/>
          </a:xfrm>
        </p:spPr>
        <p:txBody>
          <a:bodyPr>
            <a:normAutofit fontScale="62500" lnSpcReduction="20000"/>
          </a:bodyPr>
          <a:lstStyle/>
          <a:p>
            <a:pPr marL="0" indent="-457200">
              <a:buNone/>
            </a:pPr>
            <a:r>
              <a:rPr lang="en-US" dirty="0"/>
              <a:t>Aurochs</a:t>
            </a:r>
          </a:p>
          <a:p>
            <a:pPr marL="0" indent="-457200">
              <a:buNone/>
            </a:pPr>
            <a:r>
              <a:rPr lang="en-US" dirty="0"/>
              <a:t>Arabian Gazelle</a:t>
            </a:r>
          </a:p>
          <a:p>
            <a:pPr marL="0" indent="-457200">
              <a:buNone/>
            </a:pPr>
            <a:r>
              <a:rPr lang="en-US" dirty="0"/>
              <a:t>Big-eared Hopping </a:t>
            </a:r>
            <a:r>
              <a:rPr lang="en-US" dirty="0" err="1"/>
              <a:t>Mous</a:t>
            </a:r>
            <a:endParaRPr lang="en-US" dirty="0"/>
          </a:p>
          <a:p>
            <a:pPr marL="0" indent="-457200">
              <a:buNone/>
            </a:pPr>
            <a:r>
              <a:rPr lang="en-US" dirty="0"/>
              <a:t>Bulldog Rat</a:t>
            </a:r>
          </a:p>
          <a:p>
            <a:pPr marL="0" indent="-457200">
              <a:buNone/>
            </a:pPr>
            <a:r>
              <a:rPr lang="en-US" dirty="0"/>
              <a:t>Panay Giant Fruit Bat</a:t>
            </a:r>
          </a:p>
          <a:p>
            <a:pPr marL="0" indent="-457200">
              <a:buNone/>
            </a:pPr>
            <a:r>
              <a:rPr lang="en-US" dirty="0"/>
              <a:t>Dusky Flying Fox</a:t>
            </a:r>
          </a:p>
          <a:p>
            <a:pPr marL="0" indent="-457200">
              <a:buNone/>
            </a:pPr>
            <a:r>
              <a:rPr lang="en-US" dirty="0"/>
              <a:t>Elephant Bird</a:t>
            </a:r>
          </a:p>
          <a:p>
            <a:pPr marL="0" indent="-457200">
              <a:buNone/>
            </a:pPr>
            <a:r>
              <a:rPr lang="en-US" dirty="0"/>
              <a:t>Upland Moa</a:t>
            </a:r>
          </a:p>
          <a:p>
            <a:pPr marL="0" indent="-457200">
              <a:buNone/>
            </a:pPr>
            <a:r>
              <a:rPr lang="en-US" dirty="0"/>
              <a:t>King Island Emu</a:t>
            </a:r>
          </a:p>
          <a:p>
            <a:pPr marL="0" indent="-457200">
              <a:buNone/>
            </a:pPr>
            <a:r>
              <a:rPr lang="en-US" dirty="0"/>
              <a:t>Korean Crested </a:t>
            </a:r>
            <a:r>
              <a:rPr lang="en-US" dirty="0" err="1"/>
              <a:t>Shelduck</a:t>
            </a:r>
            <a:endParaRPr lang="en-US" dirty="0"/>
          </a:p>
          <a:p>
            <a:pPr marL="0" indent="-457200">
              <a:buNone/>
            </a:pPr>
            <a:r>
              <a:rPr lang="en-US" dirty="0"/>
              <a:t>Mauritian </a:t>
            </a:r>
            <a:r>
              <a:rPr lang="en-US" dirty="0" err="1"/>
              <a:t>Shelduck</a:t>
            </a:r>
            <a:endParaRPr lang="en-US" dirty="0"/>
          </a:p>
          <a:p>
            <a:pPr marL="0" indent="-457200">
              <a:buNone/>
            </a:pPr>
            <a:r>
              <a:rPr lang="en-US" dirty="0"/>
              <a:t>Amsterdam Island Duck</a:t>
            </a:r>
          </a:p>
          <a:p>
            <a:pPr marL="0" indent="-457200">
              <a:buNone/>
            </a:pPr>
            <a:r>
              <a:rPr lang="en-US" dirty="0"/>
              <a:t>Mauritian Duck</a:t>
            </a:r>
          </a:p>
          <a:p>
            <a:pPr marL="0" indent="-457200">
              <a:buNone/>
            </a:pPr>
            <a:r>
              <a:rPr lang="en-US" dirty="0"/>
              <a:t>Javanese </a:t>
            </a:r>
            <a:r>
              <a:rPr lang="en-US" dirty="0" err="1"/>
              <a:t>LapwingEskimo</a:t>
            </a:r>
            <a:r>
              <a:rPr lang="en-US" dirty="0"/>
              <a:t> </a:t>
            </a:r>
            <a:r>
              <a:rPr lang="en-US" dirty="0" err="1"/>
              <a:t>Curle</a:t>
            </a:r>
            <a:endParaRPr lang="en-US" dirty="0"/>
          </a:p>
          <a:p>
            <a:pPr marL="0" indent="-457200">
              <a:buNone/>
            </a:pPr>
            <a:r>
              <a:rPr lang="en-US" dirty="0"/>
              <a:t>Great Auk</a:t>
            </a:r>
          </a:p>
          <a:p>
            <a:pPr marL="0" indent="-457200">
              <a:buNone/>
            </a:pPr>
            <a:r>
              <a:rPr lang="en-US" dirty="0" smtClean="0"/>
              <a:t>Pemberton's </a:t>
            </a:r>
            <a:r>
              <a:rPr lang="en-US" dirty="0"/>
              <a:t>Long-Tailed Hopping Mouse</a:t>
            </a:r>
          </a:p>
          <a:p>
            <a:pPr marL="0" indent="-457200">
              <a:buNone/>
            </a:pPr>
            <a:r>
              <a:rPr lang="en-US" dirty="0" smtClean="0"/>
              <a:t>Deer Mouse</a:t>
            </a:r>
            <a:endParaRPr lang="en-US" dirty="0"/>
          </a:p>
        </p:txBody>
      </p:sp>
      <p:sp>
        <p:nvSpPr>
          <p:cNvPr id="5" name="Content Placeholder 4"/>
          <p:cNvSpPr>
            <a:spLocks noGrp="1"/>
          </p:cNvSpPr>
          <p:nvPr>
            <p:ph sz="half" idx="2"/>
          </p:nvPr>
        </p:nvSpPr>
        <p:spPr>
          <a:xfrm>
            <a:off x="5867400" y="762000"/>
            <a:ext cx="2714897" cy="5867400"/>
          </a:xfrm>
        </p:spPr>
        <p:txBody>
          <a:bodyPr>
            <a:normAutofit fontScale="62500" lnSpcReduction="20000"/>
          </a:bodyPr>
          <a:lstStyle/>
          <a:p>
            <a:pPr marL="0" indent="0">
              <a:buNone/>
            </a:pPr>
            <a:r>
              <a:rPr lang="en-US" dirty="0"/>
              <a:t>Passenger Pigeon</a:t>
            </a:r>
          </a:p>
          <a:p>
            <a:pPr marL="0" indent="0">
              <a:buNone/>
            </a:pPr>
            <a:r>
              <a:rPr lang="en-US" dirty="0"/>
              <a:t>Bonin Woodpigeon</a:t>
            </a:r>
          </a:p>
          <a:p>
            <a:pPr marL="0" indent="0">
              <a:buNone/>
            </a:pPr>
            <a:r>
              <a:rPr lang="en-US" dirty="0"/>
              <a:t>Liverpool Pigeon</a:t>
            </a:r>
          </a:p>
          <a:p>
            <a:pPr marL="0" indent="0">
              <a:buNone/>
            </a:pPr>
            <a:r>
              <a:rPr lang="en-US" dirty="0"/>
              <a:t>Sulu Bleeding-heart</a:t>
            </a:r>
          </a:p>
          <a:p>
            <a:pPr marL="0" indent="0">
              <a:buNone/>
            </a:pPr>
            <a:r>
              <a:rPr lang="en-US" dirty="0"/>
              <a:t>Thick-billed Ground-Dove</a:t>
            </a:r>
          </a:p>
          <a:p>
            <a:pPr marL="0" indent="0">
              <a:buNone/>
            </a:pPr>
            <a:r>
              <a:rPr lang="en-US" dirty="0"/>
              <a:t>Negros Fruit-Dove</a:t>
            </a:r>
          </a:p>
          <a:p>
            <a:pPr marL="0" indent="0">
              <a:buNone/>
            </a:pPr>
            <a:r>
              <a:rPr lang="en-US" dirty="0"/>
              <a:t>Dodo</a:t>
            </a:r>
          </a:p>
          <a:p>
            <a:pPr marL="0" indent="0">
              <a:buNone/>
            </a:pPr>
            <a:r>
              <a:rPr lang="en-US" dirty="0"/>
              <a:t>New Zealand Greater Short-tailed Bat</a:t>
            </a:r>
          </a:p>
          <a:p>
            <a:pPr marL="0" indent="0">
              <a:buNone/>
            </a:pPr>
            <a:r>
              <a:rPr lang="en-US" dirty="0" err="1"/>
              <a:t>Marcano's</a:t>
            </a:r>
            <a:r>
              <a:rPr lang="en-US" dirty="0"/>
              <a:t> </a:t>
            </a:r>
            <a:r>
              <a:rPr lang="en-US" dirty="0" err="1"/>
              <a:t>Solenodon</a:t>
            </a:r>
            <a:endParaRPr lang="en-US" dirty="0"/>
          </a:p>
          <a:p>
            <a:pPr marL="0" indent="0">
              <a:buNone/>
            </a:pPr>
            <a:r>
              <a:rPr lang="en-US" dirty="0"/>
              <a:t>Balearic Shrew</a:t>
            </a:r>
          </a:p>
          <a:p>
            <a:pPr marL="0" indent="0">
              <a:buNone/>
            </a:pPr>
            <a:r>
              <a:rPr lang="en-US" dirty="0"/>
              <a:t>Chadwick Beach Cotton Mouse</a:t>
            </a:r>
          </a:p>
          <a:p>
            <a:pPr marL="0" indent="0">
              <a:buNone/>
            </a:pPr>
            <a:r>
              <a:rPr lang="en-US" dirty="0"/>
              <a:t>Gould's Mouse</a:t>
            </a:r>
          </a:p>
          <a:p>
            <a:pPr marL="0" indent="0">
              <a:buNone/>
            </a:pPr>
            <a:r>
              <a:rPr lang="en-US" dirty="0"/>
              <a:t>Falkland Island Wolf</a:t>
            </a:r>
          </a:p>
          <a:p>
            <a:pPr marL="0" indent="0">
              <a:buNone/>
            </a:pPr>
            <a:r>
              <a:rPr lang="en-US" dirty="0"/>
              <a:t>Bali Tiger</a:t>
            </a:r>
          </a:p>
          <a:p>
            <a:pPr marL="0" indent="0">
              <a:buNone/>
            </a:pPr>
            <a:r>
              <a:rPr lang="en-US" dirty="0"/>
              <a:t>Tasmanian Tiger</a:t>
            </a:r>
          </a:p>
          <a:p>
            <a:pPr marL="0" indent="0">
              <a:buNone/>
            </a:pPr>
            <a:r>
              <a:rPr lang="en-US" dirty="0"/>
              <a:t>Japanese Wolf</a:t>
            </a:r>
          </a:p>
          <a:p>
            <a:pPr marL="0" indent="0">
              <a:buNone/>
            </a:pPr>
            <a:r>
              <a:rPr lang="en-US" dirty="0"/>
              <a:t>Mexican Grizzly Bear</a:t>
            </a:r>
          </a:p>
          <a:p>
            <a:pPr marL="0" indent="0">
              <a:buNone/>
            </a:pPr>
            <a:r>
              <a:rPr lang="en-US" dirty="0"/>
              <a:t>Sea Mink</a:t>
            </a:r>
          </a:p>
        </p:txBody>
      </p:sp>
      <p:sp>
        <p:nvSpPr>
          <p:cNvPr id="7" name="Rectangle 6"/>
          <p:cNvSpPr/>
          <p:nvPr/>
        </p:nvSpPr>
        <p:spPr>
          <a:xfrm>
            <a:off x="3124200" y="682577"/>
            <a:ext cx="2667000" cy="5355312"/>
          </a:xfrm>
          <a:prstGeom prst="rect">
            <a:avLst/>
          </a:prstGeom>
        </p:spPr>
        <p:txBody>
          <a:bodyPr wrap="square">
            <a:spAutoFit/>
          </a:bodyPr>
          <a:lstStyle/>
          <a:p>
            <a:pPr indent="-457200"/>
            <a:r>
              <a:rPr lang="en-US" dirty="0"/>
              <a:t>Japanese Sea Lion</a:t>
            </a:r>
          </a:p>
          <a:p>
            <a:pPr indent="-457200"/>
            <a:r>
              <a:rPr lang="en-US" dirty="0"/>
              <a:t>Caspian Tiger</a:t>
            </a:r>
          </a:p>
          <a:p>
            <a:pPr indent="-457200"/>
            <a:r>
              <a:rPr lang="en-US" dirty="0" err="1"/>
              <a:t>Javan</a:t>
            </a:r>
            <a:r>
              <a:rPr lang="en-US" dirty="0"/>
              <a:t> Tiger</a:t>
            </a:r>
          </a:p>
          <a:p>
            <a:pPr indent="-457200"/>
            <a:r>
              <a:rPr lang="en-US" dirty="0"/>
              <a:t>Caribbean Monk Seal</a:t>
            </a:r>
          </a:p>
          <a:p>
            <a:pPr indent="-457200"/>
            <a:r>
              <a:rPr lang="en-US" dirty="0"/>
              <a:t>Western Black Rhinoceros</a:t>
            </a:r>
          </a:p>
          <a:p>
            <a:pPr indent="-457200"/>
            <a:r>
              <a:rPr lang="en-US" dirty="0"/>
              <a:t>Puerto Rican Flower Bat</a:t>
            </a:r>
          </a:p>
          <a:p>
            <a:pPr indent="-457200"/>
            <a:r>
              <a:rPr lang="en-US" dirty="0"/>
              <a:t>Dusky Flying Fox</a:t>
            </a:r>
          </a:p>
          <a:p>
            <a:pPr indent="-457200"/>
            <a:r>
              <a:rPr lang="en-US" dirty="0"/>
              <a:t>Broad-faced </a:t>
            </a:r>
            <a:r>
              <a:rPr lang="en-US" dirty="0" err="1"/>
              <a:t>Potoroo</a:t>
            </a:r>
            <a:endParaRPr lang="en-US" dirty="0"/>
          </a:p>
          <a:p>
            <a:pPr indent="-457200"/>
            <a:r>
              <a:rPr lang="en-US" dirty="0"/>
              <a:t>Lake Mackay Hare-Wallaby</a:t>
            </a:r>
          </a:p>
          <a:p>
            <a:pPr indent="-457200"/>
            <a:r>
              <a:rPr lang="en-US" dirty="0"/>
              <a:t>Desert Rat-</a:t>
            </a:r>
            <a:r>
              <a:rPr lang="en-US" dirty="0" err="1"/>
              <a:t>kangarooToolache</a:t>
            </a:r>
            <a:r>
              <a:rPr lang="en-US" dirty="0"/>
              <a:t> Wallaby</a:t>
            </a:r>
          </a:p>
          <a:p>
            <a:pPr indent="-457200"/>
            <a:r>
              <a:rPr lang="en-US" dirty="0"/>
              <a:t>Pig-footed Bandicoot</a:t>
            </a:r>
          </a:p>
          <a:p>
            <a:pPr indent="-457200"/>
            <a:r>
              <a:rPr lang="en-US" dirty="0"/>
              <a:t>Red-bellied Gracile Opossum</a:t>
            </a:r>
          </a:p>
          <a:p>
            <a:pPr indent="-457200"/>
            <a:r>
              <a:rPr lang="en-US" dirty="0"/>
              <a:t>Steller's Sea Cow</a:t>
            </a:r>
          </a:p>
          <a:p>
            <a:pPr indent="-457200"/>
            <a:r>
              <a:rPr lang="en-US" dirty="0" err="1"/>
              <a:t>Oriente</a:t>
            </a:r>
            <a:r>
              <a:rPr lang="en-US" dirty="0"/>
              <a:t> Cave Rat</a:t>
            </a:r>
          </a:p>
          <a:p>
            <a:pPr indent="-457200"/>
            <a:r>
              <a:rPr lang="en-US" dirty="0"/>
              <a:t>Darling Downs Hopping </a:t>
            </a:r>
            <a:r>
              <a:rPr lang="en-US" dirty="0" smtClean="0"/>
              <a:t>Mouse</a:t>
            </a:r>
            <a:endParaRPr lang="en-US" dirty="0"/>
          </a:p>
        </p:txBody>
      </p:sp>
    </p:spTree>
    <p:extLst>
      <p:ext uri="{BB962C8B-B14F-4D97-AF65-F5344CB8AC3E}">
        <p14:creationId xmlns:p14="http://schemas.microsoft.com/office/powerpoint/2010/main" val="2452047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762000"/>
          </a:xfrm>
        </p:spPr>
        <p:txBody>
          <a:bodyPr>
            <a:normAutofit fontScale="90000"/>
          </a:bodyPr>
          <a:lstStyle/>
          <a:p>
            <a:r>
              <a:rPr lang="en-US" dirty="0" smtClean="0"/>
              <a:t>Modern extinctions in Africa (partial list)</a:t>
            </a:r>
            <a:endParaRPr lang="en-US" dirty="0"/>
          </a:p>
        </p:txBody>
      </p:sp>
      <p:sp>
        <p:nvSpPr>
          <p:cNvPr id="8" name="Content Placeholder 7"/>
          <p:cNvSpPr>
            <a:spLocks noGrp="1"/>
          </p:cNvSpPr>
          <p:nvPr>
            <p:ph sz="half" idx="1"/>
          </p:nvPr>
        </p:nvSpPr>
        <p:spPr>
          <a:xfrm>
            <a:off x="457200" y="762000"/>
            <a:ext cx="4038600" cy="5791200"/>
          </a:xfrm>
        </p:spPr>
        <p:txBody>
          <a:bodyPr>
            <a:normAutofit fontScale="25000" lnSpcReduction="20000"/>
          </a:bodyPr>
          <a:lstStyle/>
          <a:p>
            <a:r>
              <a:rPr lang="en-US" dirty="0"/>
              <a:t> </a:t>
            </a:r>
            <a:r>
              <a:rPr lang="en-US" sz="4800" dirty="0" err="1"/>
              <a:t>Acalypha</a:t>
            </a:r>
            <a:r>
              <a:rPr lang="en-US" sz="4800" dirty="0"/>
              <a:t> </a:t>
            </a:r>
            <a:r>
              <a:rPr lang="en-US" sz="4800" dirty="0" err="1"/>
              <a:t>rubrinervis</a:t>
            </a:r>
            <a:r>
              <a:rPr lang="en-US" sz="4800" dirty="0"/>
              <a:t> (1870, Saint Helena)</a:t>
            </a:r>
          </a:p>
          <a:p>
            <a:r>
              <a:rPr lang="en-US" sz="4800" dirty="0"/>
              <a:t>    </a:t>
            </a:r>
            <a:r>
              <a:rPr lang="en-US" sz="4800" dirty="0" err="1"/>
              <a:t>Aspalathus</a:t>
            </a:r>
            <a:r>
              <a:rPr lang="en-US" sz="4800" dirty="0"/>
              <a:t> </a:t>
            </a:r>
            <a:r>
              <a:rPr lang="en-US" sz="4800" dirty="0" err="1"/>
              <a:t>complicata</a:t>
            </a:r>
            <a:r>
              <a:rPr lang="en-US" sz="4800" dirty="0"/>
              <a:t> (1940s, South Africa: Cape Flora) [33]</a:t>
            </a:r>
          </a:p>
          <a:p>
            <a:r>
              <a:rPr lang="en-US" sz="4800" dirty="0"/>
              <a:t>    </a:t>
            </a:r>
            <a:r>
              <a:rPr lang="en-US" sz="4800" dirty="0" err="1"/>
              <a:t>Aspalathus</a:t>
            </a:r>
            <a:r>
              <a:rPr lang="en-US" sz="4800" dirty="0"/>
              <a:t> </a:t>
            </a:r>
            <a:r>
              <a:rPr lang="en-US" sz="4800" dirty="0" err="1"/>
              <a:t>cordicarpa</a:t>
            </a:r>
            <a:r>
              <a:rPr lang="en-US" sz="4800" dirty="0"/>
              <a:t> (1950s, South Africa: Cape Flora) [33]</a:t>
            </a:r>
          </a:p>
          <a:p>
            <a:r>
              <a:rPr lang="en-US" sz="4800" dirty="0"/>
              <a:t>    </a:t>
            </a:r>
            <a:r>
              <a:rPr lang="en-US" sz="4800" dirty="0" err="1"/>
              <a:t>Aspalathus</a:t>
            </a:r>
            <a:r>
              <a:rPr lang="en-US" sz="4800" dirty="0"/>
              <a:t> </a:t>
            </a:r>
            <a:r>
              <a:rPr lang="en-US" sz="4800" dirty="0" err="1"/>
              <a:t>variegata</a:t>
            </a:r>
            <a:r>
              <a:rPr lang="en-US" sz="4800" dirty="0"/>
              <a:t> (1900, South Africa: Cape Flora) [33]</a:t>
            </a:r>
          </a:p>
          <a:p>
            <a:r>
              <a:rPr lang="en-US" sz="4800" dirty="0"/>
              <a:t>    </a:t>
            </a:r>
            <a:r>
              <a:rPr lang="en-US" sz="4800" dirty="0" err="1"/>
              <a:t>Barleria</a:t>
            </a:r>
            <a:r>
              <a:rPr lang="en-US" sz="4800" dirty="0"/>
              <a:t> </a:t>
            </a:r>
            <a:r>
              <a:rPr lang="en-US" sz="4800" dirty="0" err="1"/>
              <a:t>natalensis</a:t>
            </a:r>
            <a:r>
              <a:rPr lang="en-US" sz="4800" dirty="0"/>
              <a:t> (1900, South Africa) [33]</a:t>
            </a:r>
          </a:p>
          <a:p>
            <a:r>
              <a:rPr lang="en-US" sz="4800" dirty="0"/>
              <a:t>    </a:t>
            </a:r>
            <a:r>
              <a:rPr lang="en-US" sz="4800" dirty="0" err="1"/>
              <a:t>Brachystelma</a:t>
            </a:r>
            <a:r>
              <a:rPr lang="en-US" sz="4800" dirty="0"/>
              <a:t> </a:t>
            </a:r>
            <a:r>
              <a:rPr lang="en-US" sz="4800" dirty="0" err="1"/>
              <a:t>schoenlandianum</a:t>
            </a:r>
            <a:r>
              <a:rPr lang="en-US" sz="4800" dirty="0"/>
              <a:t> (1900, South Africa: Cape Flora) [33]</a:t>
            </a:r>
          </a:p>
          <a:p>
            <a:r>
              <a:rPr lang="en-US" sz="4800" dirty="0"/>
              <a:t>    </a:t>
            </a:r>
            <a:r>
              <a:rPr lang="en-US" sz="4800" dirty="0" err="1"/>
              <a:t>Byttneria</a:t>
            </a:r>
            <a:r>
              <a:rPr lang="en-US" sz="4800" dirty="0"/>
              <a:t> </a:t>
            </a:r>
            <a:r>
              <a:rPr lang="en-US" sz="4800" dirty="0" err="1"/>
              <a:t>ivorensis</a:t>
            </a:r>
            <a:r>
              <a:rPr lang="en-US" sz="4800" dirty="0"/>
              <a:t> (1896, Côte d'Ivoire)</a:t>
            </a:r>
          </a:p>
          <a:p>
            <a:r>
              <a:rPr lang="en-US" sz="4800" dirty="0"/>
              <a:t>    </a:t>
            </a:r>
            <a:r>
              <a:rPr lang="en-US" sz="4800" dirty="0" err="1"/>
              <a:t>Cephalophyllum</a:t>
            </a:r>
            <a:r>
              <a:rPr lang="en-US" sz="4800" dirty="0"/>
              <a:t> </a:t>
            </a:r>
            <a:r>
              <a:rPr lang="en-US" sz="4800" dirty="0" err="1"/>
              <a:t>parvulum</a:t>
            </a:r>
            <a:r>
              <a:rPr lang="en-US" sz="4800" dirty="0"/>
              <a:t> (1900, South Africa: Cape Flora) [33]</a:t>
            </a:r>
          </a:p>
          <a:p>
            <a:r>
              <a:rPr lang="en-US" sz="4800" dirty="0"/>
              <a:t>    </a:t>
            </a:r>
            <a:r>
              <a:rPr lang="en-US" sz="4800" dirty="0" err="1"/>
              <a:t>Ceropegia</a:t>
            </a:r>
            <a:r>
              <a:rPr lang="en-US" sz="4800" dirty="0"/>
              <a:t> </a:t>
            </a:r>
            <a:r>
              <a:rPr lang="en-US" sz="4800" dirty="0" err="1"/>
              <a:t>antennifera</a:t>
            </a:r>
            <a:r>
              <a:rPr lang="en-US" sz="4800" dirty="0"/>
              <a:t> (1910, South Africa) [33]</a:t>
            </a:r>
          </a:p>
          <a:p>
            <a:r>
              <a:rPr lang="en-US" sz="4800" dirty="0"/>
              <a:t>    </a:t>
            </a:r>
            <a:r>
              <a:rPr lang="en-US" sz="4800" dirty="0" err="1"/>
              <a:t>Ceropegia</a:t>
            </a:r>
            <a:r>
              <a:rPr lang="en-US" sz="4800" dirty="0"/>
              <a:t> </a:t>
            </a:r>
            <a:r>
              <a:rPr lang="en-US" sz="4800" dirty="0" err="1"/>
              <a:t>bowkeri</a:t>
            </a:r>
            <a:r>
              <a:rPr lang="en-US" sz="4800" dirty="0"/>
              <a:t> (1900, South Africa) [33]</a:t>
            </a:r>
          </a:p>
          <a:p>
            <a:r>
              <a:rPr lang="en-US" sz="4800" dirty="0"/>
              <a:t>    </a:t>
            </a:r>
            <a:r>
              <a:rPr lang="en-US" sz="4800" dirty="0" err="1"/>
              <a:t>Coffea</a:t>
            </a:r>
            <a:r>
              <a:rPr lang="en-US" sz="4800" dirty="0"/>
              <a:t> </a:t>
            </a:r>
            <a:r>
              <a:rPr lang="en-US" sz="4800" dirty="0" err="1"/>
              <a:t>lemblinii</a:t>
            </a:r>
            <a:r>
              <a:rPr lang="en-US" sz="4800" dirty="0"/>
              <a:t> (1907, Côte d'Ivoire)</a:t>
            </a:r>
          </a:p>
          <a:p>
            <a:r>
              <a:rPr lang="en-US" sz="4800" dirty="0"/>
              <a:t>    </a:t>
            </a:r>
            <a:r>
              <a:rPr lang="en-US" sz="4800" dirty="0" err="1"/>
              <a:t>Conophytum</a:t>
            </a:r>
            <a:r>
              <a:rPr lang="en-US" sz="4800" dirty="0"/>
              <a:t> </a:t>
            </a:r>
            <a:r>
              <a:rPr lang="en-US" sz="4800" dirty="0" err="1"/>
              <a:t>semivestitum</a:t>
            </a:r>
            <a:r>
              <a:rPr lang="en-US" sz="4800" dirty="0"/>
              <a:t> (1900, South Africa) [33]</a:t>
            </a:r>
          </a:p>
          <a:p>
            <a:r>
              <a:rPr lang="en-US" sz="4800" dirty="0"/>
              <a:t>    </a:t>
            </a:r>
            <a:r>
              <a:rPr lang="en-US" sz="4800" dirty="0" err="1"/>
              <a:t>Crassula</a:t>
            </a:r>
            <a:r>
              <a:rPr lang="en-US" sz="4800" dirty="0"/>
              <a:t> </a:t>
            </a:r>
            <a:r>
              <a:rPr lang="en-US" sz="4800" dirty="0" err="1"/>
              <a:t>subulata</a:t>
            </a:r>
            <a:r>
              <a:rPr lang="en-US" sz="4800" dirty="0"/>
              <a:t> (1900, South Africa: Cape Flora) [33]</a:t>
            </a:r>
          </a:p>
          <a:p>
            <a:r>
              <a:rPr lang="en-US" sz="4800" dirty="0"/>
              <a:t>    </a:t>
            </a:r>
            <a:r>
              <a:rPr lang="en-US" sz="4800" dirty="0" err="1"/>
              <a:t>Cyclopia</a:t>
            </a:r>
            <a:r>
              <a:rPr lang="en-US" sz="4800" dirty="0"/>
              <a:t> </a:t>
            </a:r>
            <a:r>
              <a:rPr lang="en-US" sz="4800" dirty="0" err="1"/>
              <a:t>filiformis</a:t>
            </a:r>
            <a:r>
              <a:rPr lang="en-US" sz="4800" dirty="0"/>
              <a:t> (1900, South Africa: Cape Flora) [33]</a:t>
            </a:r>
          </a:p>
          <a:p>
            <a:r>
              <a:rPr lang="en-US" sz="4800" dirty="0"/>
              <a:t>    </a:t>
            </a:r>
            <a:r>
              <a:rPr lang="en-US" sz="4800" dirty="0" err="1"/>
              <a:t>Disa</a:t>
            </a:r>
            <a:r>
              <a:rPr lang="en-US" sz="4800" dirty="0"/>
              <a:t> </a:t>
            </a:r>
            <a:r>
              <a:rPr lang="en-US" sz="4800" dirty="0" err="1"/>
              <a:t>forcipata</a:t>
            </a:r>
            <a:r>
              <a:rPr lang="en-US" sz="4800" dirty="0"/>
              <a:t> (1900, South Africa: Cape Flora) [33]</a:t>
            </a:r>
          </a:p>
          <a:p>
            <a:r>
              <a:rPr lang="en-US" sz="4800" dirty="0"/>
              <a:t>    </a:t>
            </a:r>
            <a:r>
              <a:rPr lang="en-US" sz="4800" dirty="0" err="1"/>
              <a:t>Dryopteris</a:t>
            </a:r>
            <a:r>
              <a:rPr lang="en-US" sz="4800" dirty="0"/>
              <a:t> </a:t>
            </a:r>
            <a:r>
              <a:rPr lang="en-US" sz="4800" dirty="0" err="1"/>
              <a:t>ascensionis</a:t>
            </a:r>
            <a:r>
              <a:rPr lang="en-US" sz="4800" dirty="0"/>
              <a:t> (1889, Ascension Island)</a:t>
            </a:r>
          </a:p>
          <a:p>
            <a:r>
              <a:rPr lang="en-US" sz="4800" dirty="0"/>
              <a:t>    Erica </a:t>
            </a:r>
            <a:r>
              <a:rPr lang="en-US" sz="4800" dirty="0" err="1"/>
              <a:t>alexandri</a:t>
            </a:r>
            <a:r>
              <a:rPr lang="en-US" sz="4800" dirty="0"/>
              <a:t> subsp. </a:t>
            </a:r>
            <a:r>
              <a:rPr lang="en-US" sz="4800" dirty="0" err="1"/>
              <a:t>acockii</a:t>
            </a:r>
            <a:r>
              <a:rPr lang="en-US" sz="4800" dirty="0"/>
              <a:t> (1940, South Africa: Cape Flora) [33]</a:t>
            </a:r>
          </a:p>
          <a:p>
            <a:r>
              <a:rPr lang="en-US" sz="4800" dirty="0"/>
              <a:t>    Erica </a:t>
            </a:r>
            <a:r>
              <a:rPr lang="en-US" sz="4800" dirty="0" err="1"/>
              <a:t>foliacea</a:t>
            </a:r>
            <a:r>
              <a:rPr lang="en-US" sz="4800" dirty="0"/>
              <a:t> subsp. </a:t>
            </a:r>
            <a:r>
              <a:rPr lang="en-US" sz="4800" dirty="0" err="1"/>
              <a:t>fulgens</a:t>
            </a:r>
            <a:r>
              <a:rPr lang="en-US" sz="4800" dirty="0"/>
              <a:t> (1900, South Africa: Cape Flora) [33]</a:t>
            </a:r>
          </a:p>
          <a:p>
            <a:r>
              <a:rPr lang="en-US" sz="4800" dirty="0"/>
              <a:t>    Erica </a:t>
            </a:r>
            <a:r>
              <a:rPr lang="en-US" sz="4800" dirty="0" err="1"/>
              <a:t>pyramidalis</a:t>
            </a:r>
            <a:r>
              <a:rPr lang="en-US" sz="4800" dirty="0"/>
              <a:t> var. </a:t>
            </a:r>
            <a:r>
              <a:rPr lang="en-US" sz="4800" dirty="0" err="1"/>
              <a:t>pyramidalis</a:t>
            </a:r>
            <a:r>
              <a:rPr lang="en-US" sz="4800" dirty="0"/>
              <a:t> (1910, South Africa: Cape Flora) [33]</a:t>
            </a:r>
          </a:p>
          <a:p>
            <a:r>
              <a:rPr lang="en-US" sz="4800" dirty="0"/>
              <a:t>    Eugenia </a:t>
            </a:r>
            <a:r>
              <a:rPr lang="en-US" sz="4800" dirty="0" err="1"/>
              <a:t>pusilla</a:t>
            </a:r>
            <a:r>
              <a:rPr lang="en-US" sz="4800" dirty="0"/>
              <a:t> (1920, South Africa) [33]</a:t>
            </a:r>
          </a:p>
          <a:p>
            <a:r>
              <a:rPr lang="en-US" sz="4800" dirty="0"/>
              <a:t>    </a:t>
            </a:r>
            <a:r>
              <a:rPr lang="en-US" sz="4800" dirty="0" err="1"/>
              <a:t>Helichrysum</a:t>
            </a:r>
            <a:r>
              <a:rPr lang="en-US" sz="4800" dirty="0"/>
              <a:t> </a:t>
            </a:r>
            <a:r>
              <a:rPr lang="en-US" sz="4800" dirty="0" err="1"/>
              <a:t>outeniquense</a:t>
            </a:r>
            <a:r>
              <a:rPr lang="en-US" sz="4800" dirty="0"/>
              <a:t> (1950, South Africa: Cape Flora</a:t>
            </a:r>
            <a:r>
              <a:rPr lang="en-US" sz="4800" dirty="0" smtClean="0"/>
              <a:t>)</a:t>
            </a:r>
            <a:endParaRPr lang="en-US" sz="4800" dirty="0"/>
          </a:p>
        </p:txBody>
      </p:sp>
      <p:sp>
        <p:nvSpPr>
          <p:cNvPr id="9" name="Content Placeholder 8"/>
          <p:cNvSpPr>
            <a:spLocks noGrp="1"/>
          </p:cNvSpPr>
          <p:nvPr>
            <p:ph sz="half" idx="2"/>
          </p:nvPr>
        </p:nvSpPr>
        <p:spPr>
          <a:xfrm>
            <a:off x="4648200" y="685800"/>
            <a:ext cx="4267200" cy="5867400"/>
          </a:xfrm>
        </p:spPr>
        <p:txBody>
          <a:bodyPr>
            <a:normAutofit fontScale="25000" lnSpcReduction="20000"/>
          </a:bodyPr>
          <a:lstStyle/>
          <a:p>
            <a:r>
              <a:rPr lang="en-US" sz="4800" dirty="0" err="1"/>
              <a:t>Lampranthus</a:t>
            </a:r>
            <a:r>
              <a:rPr lang="en-US" sz="4800" dirty="0"/>
              <a:t> </a:t>
            </a:r>
            <a:r>
              <a:rPr lang="en-US" sz="4800" dirty="0" err="1"/>
              <a:t>vanzijliae</a:t>
            </a:r>
            <a:r>
              <a:rPr lang="en-US" sz="4800" dirty="0"/>
              <a:t> (1920, South Africa: Cape Flora) [33]</a:t>
            </a:r>
          </a:p>
          <a:p>
            <a:r>
              <a:rPr lang="en-US" sz="4800" dirty="0"/>
              <a:t>    </a:t>
            </a:r>
            <a:r>
              <a:rPr lang="en-US" sz="4800" dirty="0" err="1"/>
              <a:t>Leucadendron</a:t>
            </a:r>
            <a:r>
              <a:rPr lang="en-US" sz="4800" dirty="0"/>
              <a:t> grandiflorum (1805, South Africa: Cape Flora) [33]</a:t>
            </a:r>
          </a:p>
          <a:p>
            <a:r>
              <a:rPr lang="en-US" sz="4800" dirty="0"/>
              <a:t>    </a:t>
            </a:r>
            <a:r>
              <a:rPr lang="en-US" sz="4800" dirty="0" err="1"/>
              <a:t>Leucadendron</a:t>
            </a:r>
            <a:r>
              <a:rPr lang="en-US" sz="4800" dirty="0"/>
              <a:t> </a:t>
            </a:r>
            <a:r>
              <a:rPr lang="en-US" sz="4800" dirty="0" err="1"/>
              <a:t>spirale</a:t>
            </a:r>
            <a:r>
              <a:rPr lang="en-US" sz="4800" dirty="0"/>
              <a:t> (1930, South Africa: Cape Flora) [33]</a:t>
            </a:r>
          </a:p>
          <a:p>
            <a:r>
              <a:rPr lang="en-US" sz="4800" dirty="0"/>
              <a:t>    </a:t>
            </a:r>
            <a:r>
              <a:rPr lang="en-US" sz="4800" dirty="0" err="1"/>
              <a:t>Liparia</a:t>
            </a:r>
            <a:r>
              <a:rPr lang="en-US" sz="4800" dirty="0"/>
              <a:t> </a:t>
            </a:r>
            <a:r>
              <a:rPr lang="en-US" sz="4800" dirty="0" err="1"/>
              <a:t>graminifolia</a:t>
            </a:r>
            <a:r>
              <a:rPr lang="en-US" sz="4800" dirty="0"/>
              <a:t> (1830, South Africa: Cape Flora) [33]</a:t>
            </a:r>
          </a:p>
          <a:p>
            <a:r>
              <a:rPr lang="en-US" sz="4800" dirty="0"/>
              <a:t>    </a:t>
            </a:r>
            <a:r>
              <a:rPr lang="en-US" sz="4800" dirty="0" err="1"/>
              <a:t>Macledium</a:t>
            </a:r>
            <a:r>
              <a:rPr lang="en-US" sz="4800" dirty="0"/>
              <a:t> </a:t>
            </a:r>
            <a:r>
              <a:rPr lang="en-US" sz="4800" dirty="0" err="1"/>
              <a:t>pretoriense</a:t>
            </a:r>
            <a:r>
              <a:rPr lang="en-US" sz="4800" dirty="0"/>
              <a:t> (1925, South Africa) [33]</a:t>
            </a:r>
          </a:p>
          <a:p>
            <a:r>
              <a:rPr lang="en-US" sz="4800" dirty="0"/>
              <a:t>    </a:t>
            </a:r>
            <a:r>
              <a:rPr lang="en-US" sz="4800" dirty="0" err="1"/>
              <a:t>Macrostylis</a:t>
            </a:r>
            <a:r>
              <a:rPr lang="en-US" sz="4800" dirty="0"/>
              <a:t> </a:t>
            </a:r>
            <a:r>
              <a:rPr lang="en-US" sz="4800" dirty="0" err="1"/>
              <a:t>villosa</a:t>
            </a:r>
            <a:r>
              <a:rPr lang="en-US" sz="4800" dirty="0"/>
              <a:t> subsp. minor (1980, South Africa: Cape Flora) [33]</a:t>
            </a:r>
          </a:p>
          <a:p>
            <a:r>
              <a:rPr lang="en-US" sz="4800" dirty="0"/>
              <a:t>    Nemesia </a:t>
            </a:r>
            <a:r>
              <a:rPr lang="en-US" sz="4800" dirty="0" err="1"/>
              <a:t>micrantha</a:t>
            </a:r>
            <a:r>
              <a:rPr lang="en-US" sz="4800" dirty="0"/>
              <a:t> (1900, South Africa: Cape Flora) [33]</a:t>
            </a:r>
          </a:p>
          <a:p>
            <a:r>
              <a:rPr lang="en-US" sz="4800" dirty="0"/>
              <a:t>    Saint Helena Olive – </a:t>
            </a:r>
            <a:r>
              <a:rPr lang="en-US" sz="4800" dirty="0" err="1"/>
              <a:t>Nesiota</a:t>
            </a:r>
            <a:r>
              <a:rPr lang="en-US" sz="4800" dirty="0"/>
              <a:t> </a:t>
            </a:r>
            <a:r>
              <a:rPr lang="en-US" sz="4800" dirty="0" err="1"/>
              <a:t>elliptica</a:t>
            </a:r>
            <a:r>
              <a:rPr lang="en-US" sz="4800" dirty="0"/>
              <a:t> (2003, Saint Helena)</a:t>
            </a:r>
          </a:p>
          <a:p>
            <a:r>
              <a:rPr lang="en-US" sz="4800" dirty="0"/>
              <a:t>    </a:t>
            </a:r>
            <a:r>
              <a:rPr lang="en-US" sz="4800" dirty="0" err="1"/>
              <a:t>Oldenlandia</a:t>
            </a:r>
            <a:r>
              <a:rPr lang="en-US" sz="4800" dirty="0"/>
              <a:t> </a:t>
            </a:r>
            <a:r>
              <a:rPr lang="en-US" sz="4800" dirty="0" err="1"/>
              <a:t>adscensionis</a:t>
            </a:r>
            <a:r>
              <a:rPr lang="en-US" sz="4800" dirty="0"/>
              <a:t> (1889, Ascension Island)</a:t>
            </a:r>
          </a:p>
          <a:p>
            <a:r>
              <a:rPr lang="en-US" sz="4800" dirty="0"/>
              <a:t>    </a:t>
            </a:r>
            <a:r>
              <a:rPr lang="en-US" sz="4800" dirty="0" err="1"/>
              <a:t>Orchidea</a:t>
            </a:r>
            <a:r>
              <a:rPr lang="en-US" sz="4800" dirty="0"/>
              <a:t> </a:t>
            </a:r>
            <a:r>
              <a:rPr lang="en-US" sz="4800" dirty="0" err="1"/>
              <a:t>eupolyanthis</a:t>
            </a:r>
            <a:r>
              <a:rPr lang="en-US" sz="4800" dirty="0"/>
              <a:t> (1910, Cameroon)</a:t>
            </a:r>
          </a:p>
          <a:p>
            <a:r>
              <a:rPr lang="en-US" sz="4800" dirty="0"/>
              <a:t>    </a:t>
            </a:r>
            <a:r>
              <a:rPr lang="en-US" sz="4800" dirty="0" err="1"/>
              <a:t>Osteospermum</a:t>
            </a:r>
            <a:r>
              <a:rPr lang="en-US" sz="4800" dirty="0"/>
              <a:t> </a:t>
            </a:r>
            <a:r>
              <a:rPr lang="en-US" sz="4800" dirty="0" err="1"/>
              <a:t>hirsutum</a:t>
            </a:r>
            <a:r>
              <a:rPr lang="en-US" sz="4800" dirty="0"/>
              <a:t> (1900, South Africa: Cape Flora) [33]</a:t>
            </a:r>
          </a:p>
          <a:p>
            <a:r>
              <a:rPr lang="en-US" sz="4800" dirty="0"/>
              <a:t>    </a:t>
            </a:r>
            <a:r>
              <a:rPr lang="en-US" sz="4800" dirty="0" err="1"/>
              <a:t>Pausinystalia</a:t>
            </a:r>
            <a:r>
              <a:rPr lang="en-US" sz="4800" dirty="0"/>
              <a:t> </a:t>
            </a:r>
            <a:r>
              <a:rPr lang="en-US" sz="4800" dirty="0" err="1"/>
              <a:t>brachythyrsum</a:t>
            </a:r>
            <a:r>
              <a:rPr lang="en-US" sz="4800" dirty="0"/>
              <a:t> (1898, Cameroon)</a:t>
            </a:r>
          </a:p>
          <a:p>
            <a:r>
              <a:rPr lang="en-US" sz="4800" dirty="0"/>
              <a:t>    </a:t>
            </a:r>
            <a:r>
              <a:rPr lang="en-US" sz="4800" dirty="0" err="1"/>
              <a:t>Polhillia</a:t>
            </a:r>
            <a:r>
              <a:rPr lang="en-US" sz="4800" dirty="0"/>
              <a:t> </a:t>
            </a:r>
            <a:r>
              <a:rPr lang="en-US" sz="4800" dirty="0" err="1"/>
              <a:t>ignota</a:t>
            </a:r>
            <a:r>
              <a:rPr lang="en-US" sz="4800" dirty="0"/>
              <a:t> (1950s, South Africa: Cape Flora) [33]</a:t>
            </a:r>
          </a:p>
          <a:p>
            <a:r>
              <a:rPr lang="en-US" sz="4800" dirty="0"/>
              <a:t>    </a:t>
            </a:r>
            <a:r>
              <a:rPr lang="en-US" sz="4800" dirty="0" err="1"/>
              <a:t>Psoralea</a:t>
            </a:r>
            <a:r>
              <a:rPr lang="en-US" sz="4800" dirty="0"/>
              <a:t> </a:t>
            </a:r>
            <a:r>
              <a:rPr lang="en-US" sz="4800" dirty="0" err="1"/>
              <a:t>cataracta</a:t>
            </a:r>
            <a:r>
              <a:rPr lang="en-US" sz="4800" dirty="0"/>
              <a:t> (1900, South Africa: Cape Flora) [33]</a:t>
            </a:r>
          </a:p>
          <a:p>
            <a:r>
              <a:rPr lang="en-US" sz="4800" dirty="0"/>
              <a:t>    </a:t>
            </a:r>
            <a:r>
              <a:rPr lang="en-US" sz="4800" dirty="0" err="1"/>
              <a:t>Psoralea</a:t>
            </a:r>
            <a:r>
              <a:rPr lang="en-US" sz="4800" dirty="0"/>
              <a:t> </a:t>
            </a:r>
            <a:r>
              <a:rPr lang="en-US" sz="4800" dirty="0" err="1"/>
              <a:t>gueinzii</a:t>
            </a:r>
            <a:r>
              <a:rPr lang="en-US" sz="4800" dirty="0"/>
              <a:t> (1930, South Africa: Cape Flora) [33]</a:t>
            </a:r>
          </a:p>
          <a:p>
            <a:r>
              <a:rPr lang="en-US" sz="4800" dirty="0"/>
              <a:t>    </a:t>
            </a:r>
            <a:r>
              <a:rPr lang="en-US" sz="4800" dirty="0" err="1"/>
              <a:t>Silphium</a:t>
            </a:r>
            <a:r>
              <a:rPr lang="en-US" sz="4800" dirty="0"/>
              <a:t> – Ferula ? (c. 50, Cyrene)</a:t>
            </a:r>
          </a:p>
          <a:p>
            <a:r>
              <a:rPr lang="en-US" sz="4800" dirty="0"/>
              <a:t>    </a:t>
            </a:r>
            <a:r>
              <a:rPr lang="en-US" sz="4800" dirty="0" err="1"/>
              <a:t>Sporobolus</a:t>
            </a:r>
            <a:r>
              <a:rPr lang="en-US" sz="4800" dirty="0"/>
              <a:t> </a:t>
            </a:r>
            <a:r>
              <a:rPr lang="en-US" sz="4800" dirty="0" err="1"/>
              <a:t>durus</a:t>
            </a:r>
            <a:r>
              <a:rPr lang="en-US" sz="4800" dirty="0"/>
              <a:t> (1886, Ascension Island)</a:t>
            </a:r>
          </a:p>
          <a:p>
            <a:r>
              <a:rPr lang="en-US" sz="4800" dirty="0"/>
              <a:t>    </a:t>
            </a:r>
            <a:r>
              <a:rPr lang="en-US" sz="4800" dirty="0" err="1"/>
              <a:t>Thamnea</a:t>
            </a:r>
            <a:r>
              <a:rPr lang="en-US" sz="4800" dirty="0"/>
              <a:t> </a:t>
            </a:r>
            <a:r>
              <a:rPr lang="en-US" sz="4800" dirty="0" err="1"/>
              <a:t>depressa</a:t>
            </a:r>
            <a:r>
              <a:rPr lang="en-US" sz="4800" dirty="0"/>
              <a:t> (1900, South Africa: Cape Flora) [33]</a:t>
            </a:r>
          </a:p>
          <a:p>
            <a:r>
              <a:rPr lang="en-US" sz="4800" dirty="0"/>
              <a:t>    </a:t>
            </a:r>
            <a:r>
              <a:rPr lang="en-US" sz="4800" dirty="0" err="1"/>
              <a:t>Trochetiopsis</a:t>
            </a:r>
            <a:r>
              <a:rPr lang="en-US" sz="4800" dirty="0"/>
              <a:t> </a:t>
            </a:r>
            <a:r>
              <a:rPr lang="en-US" sz="4800" dirty="0" err="1"/>
              <a:t>melanoxylon</a:t>
            </a:r>
            <a:r>
              <a:rPr lang="en-US" sz="4800" dirty="0"/>
              <a:t> (1771, Saint Helena)</a:t>
            </a:r>
          </a:p>
          <a:p>
            <a:r>
              <a:rPr lang="en-US" sz="4800" dirty="0"/>
              <a:t>    </a:t>
            </a:r>
            <a:r>
              <a:rPr lang="en-US" sz="4800" dirty="0" err="1"/>
              <a:t>Vernonella</a:t>
            </a:r>
            <a:r>
              <a:rPr lang="en-US" sz="4800" dirty="0"/>
              <a:t> </a:t>
            </a:r>
            <a:r>
              <a:rPr lang="en-US" sz="4800" dirty="0" err="1"/>
              <a:t>africana</a:t>
            </a:r>
            <a:r>
              <a:rPr lang="en-US" sz="4800" dirty="0"/>
              <a:t> (1900, South Africa) [33]</a:t>
            </a:r>
          </a:p>
          <a:p>
            <a:r>
              <a:rPr lang="en-US" sz="4800" dirty="0"/>
              <a:t>    </a:t>
            </a:r>
            <a:r>
              <a:rPr lang="en-US" sz="4800" dirty="0" err="1"/>
              <a:t>Willdenowia</a:t>
            </a:r>
            <a:r>
              <a:rPr lang="en-US" sz="4800" dirty="0"/>
              <a:t> </a:t>
            </a:r>
            <a:r>
              <a:rPr lang="en-US" sz="4800" dirty="0" err="1"/>
              <a:t>affinis</a:t>
            </a:r>
            <a:r>
              <a:rPr lang="en-US" sz="4800" dirty="0"/>
              <a:t> (1920, South Africa: Cape Flora) [33]</a:t>
            </a:r>
          </a:p>
          <a:p>
            <a:r>
              <a:rPr lang="en-US" sz="4800" dirty="0"/>
              <a:t>    </a:t>
            </a:r>
            <a:r>
              <a:rPr lang="en-US" sz="4800" dirty="0" err="1"/>
              <a:t>Xysmalobium</a:t>
            </a:r>
            <a:r>
              <a:rPr lang="en-US" sz="4800" dirty="0"/>
              <a:t> </a:t>
            </a:r>
            <a:r>
              <a:rPr lang="en-US" sz="4800" dirty="0" err="1"/>
              <a:t>baurii</a:t>
            </a:r>
            <a:r>
              <a:rPr lang="en-US" sz="4800" dirty="0"/>
              <a:t> (1900, South Africa) [33</a:t>
            </a:r>
            <a:r>
              <a:rPr lang="en-US" sz="4800" dirty="0" smtClean="0"/>
              <a:t>]</a:t>
            </a:r>
            <a:endParaRPr lang="en-US" sz="4800" dirty="0"/>
          </a:p>
          <a:p>
            <a:r>
              <a:rPr lang="en-US" sz="4800" dirty="0"/>
              <a:t>    Saint Helena Heliotrope – </a:t>
            </a:r>
            <a:r>
              <a:rPr lang="en-US" sz="4800" dirty="0" err="1"/>
              <a:t>Heliotropium</a:t>
            </a:r>
            <a:r>
              <a:rPr lang="en-US" sz="4800" dirty="0"/>
              <a:t> </a:t>
            </a:r>
            <a:r>
              <a:rPr lang="en-US" sz="4800" dirty="0" err="1"/>
              <a:t>pannifolium</a:t>
            </a:r>
            <a:r>
              <a:rPr lang="en-US" sz="4800" dirty="0"/>
              <a:t> (1808, Saint Helena)</a:t>
            </a:r>
          </a:p>
          <a:p>
            <a:r>
              <a:rPr lang="en-US" sz="4800" dirty="0"/>
              <a:t>    </a:t>
            </a:r>
            <a:r>
              <a:rPr lang="en-US" sz="4800" dirty="0" err="1"/>
              <a:t>Isolepis</a:t>
            </a:r>
            <a:r>
              <a:rPr lang="en-US" sz="4800" dirty="0"/>
              <a:t> </a:t>
            </a:r>
            <a:r>
              <a:rPr lang="en-US" sz="4800" dirty="0" err="1"/>
              <a:t>bulbifera</a:t>
            </a:r>
            <a:r>
              <a:rPr lang="en-US" sz="4800" dirty="0"/>
              <a:t> (1950, South Africa: Cape Flora) [33</a:t>
            </a:r>
            <a:r>
              <a:rPr lang="en-US" sz="4800" dirty="0" smtClean="0"/>
              <a:t>]</a:t>
            </a:r>
            <a:endParaRPr lang="en-US" sz="4400" dirty="0"/>
          </a:p>
        </p:txBody>
      </p:sp>
      <p:sp>
        <p:nvSpPr>
          <p:cNvPr id="10" name="TextBox 9"/>
          <p:cNvSpPr txBox="1"/>
          <p:nvPr/>
        </p:nvSpPr>
        <p:spPr>
          <a:xfrm>
            <a:off x="559526" y="6172200"/>
            <a:ext cx="8382000" cy="523220"/>
          </a:xfrm>
          <a:prstGeom prst="rect">
            <a:avLst/>
          </a:prstGeom>
          <a:noFill/>
        </p:spPr>
        <p:txBody>
          <a:bodyPr wrap="square" rtlCol="0">
            <a:spAutoFit/>
          </a:bodyPr>
          <a:lstStyle/>
          <a:p>
            <a:pPr algn="ctr"/>
            <a:r>
              <a:rPr lang="en-US" sz="2800" b="1" dirty="0" smtClean="0">
                <a:solidFill>
                  <a:srgbClr val="FF0000"/>
                </a:solidFill>
              </a:rPr>
              <a:t>There are similar lists for every continent</a:t>
            </a:r>
            <a:endParaRPr lang="en-US" sz="2800" b="1" dirty="0">
              <a:solidFill>
                <a:srgbClr val="FF0000"/>
              </a:solidFill>
            </a:endParaRPr>
          </a:p>
        </p:txBody>
      </p:sp>
    </p:spTree>
    <p:extLst>
      <p:ext uri="{BB962C8B-B14F-4D97-AF65-F5344CB8AC3E}">
        <p14:creationId xmlns:p14="http://schemas.microsoft.com/office/powerpoint/2010/main" val="1545446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125"/>
            <a:ext cx="9144000" cy="659675"/>
          </a:xfrm>
        </p:spPr>
        <p:txBody>
          <a:bodyPr>
            <a:noAutofit/>
          </a:bodyPr>
          <a:lstStyle/>
          <a:p>
            <a:r>
              <a:rPr lang="en-US" sz="3200" dirty="0" smtClean="0"/>
              <a:t>Threat to biodiversity &amp; biodiversity is very important</a:t>
            </a:r>
            <a:endParaRPr lang="en-US" sz="3200" dirty="0"/>
          </a:p>
        </p:txBody>
      </p:sp>
      <p:sp>
        <p:nvSpPr>
          <p:cNvPr id="6" name="Content Placeholder 5"/>
          <p:cNvSpPr>
            <a:spLocks noGrp="1"/>
          </p:cNvSpPr>
          <p:nvPr>
            <p:ph idx="1"/>
          </p:nvPr>
        </p:nvSpPr>
        <p:spPr>
          <a:xfrm>
            <a:off x="228600" y="762000"/>
            <a:ext cx="8229600" cy="6096000"/>
          </a:xfrm>
        </p:spPr>
        <p:txBody>
          <a:bodyPr>
            <a:normAutofit fontScale="92500" lnSpcReduction="20000"/>
          </a:bodyPr>
          <a:lstStyle/>
          <a:p>
            <a:r>
              <a:rPr lang="en-US" sz="3300" b="1" dirty="0"/>
              <a:t>Healthy ecosystems and rich biodiversity:</a:t>
            </a:r>
          </a:p>
          <a:p>
            <a:pPr lvl="1"/>
            <a:r>
              <a:rPr lang="en-US" smtClean="0"/>
              <a:t>    </a:t>
            </a:r>
            <a:r>
              <a:rPr lang="en-US" dirty="0"/>
              <a:t>Increase ecosystem productivity; each species in an ecosystem has a specific niche—a role to play.</a:t>
            </a:r>
          </a:p>
          <a:p>
            <a:pPr lvl="1"/>
            <a:r>
              <a:rPr lang="en-US" dirty="0"/>
              <a:t>    Support a larger number of plant species and, therefore, a greater variety of crops.</a:t>
            </a:r>
          </a:p>
          <a:p>
            <a:pPr lvl="1"/>
            <a:r>
              <a:rPr lang="en-US" dirty="0"/>
              <a:t>    Protect freshwater resources.</a:t>
            </a:r>
          </a:p>
          <a:p>
            <a:pPr lvl="1"/>
            <a:r>
              <a:rPr lang="en-US" dirty="0"/>
              <a:t>    Promote soils formation and protection.</a:t>
            </a:r>
          </a:p>
          <a:p>
            <a:pPr lvl="1"/>
            <a:r>
              <a:rPr lang="en-US" dirty="0"/>
              <a:t>    Provide for nutrient storage and recycling.</a:t>
            </a:r>
          </a:p>
          <a:p>
            <a:pPr lvl="1"/>
            <a:r>
              <a:rPr lang="en-US" dirty="0"/>
              <a:t>    Aid in breaking down pollutants.</a:t>
            </a:r>
          </a:p>
          <a:p>
            <a:pPr lvl="1"/>
            <a:r>
              <a:rPr lang="en-US" dirty="0"/>
              <a:t>    Contribute to climate stability.</a:t>
            </a:r>
          </a:p>
          <a:p>
            <a:pPr lvl="1"/>
            <a:r>
              <a:rPr lang="en-US" dirty="0"/>
              <a:t>    Speed recovery from natural disasters.</a:t>
            </a:r>
          </a:p>
          <a:p>
            <a:pPr lvl="1"/>
            <a:r>
              <a:rPr lang="en-US" dirty="0"/>
              <a:t>    Provide more food resources.</a:t>
            </a:r>
          </a:p>
          <a:p>
            <a:pPr lvl="1"/>
            <a:r>
              <a:rPr lang="en-US" dirty="0"/>
              <a:t>    Provide more medicinal resources and pharmaceutical drugs.</a:t>
            </a:r>
          </a:p>
          <a:p>
            <a:pPr lvl="1"/>
            <a:r>
              <a:rPr lang="en-US" dirty="0"/>
              <a:t>    Offer environments for recreation and tourism.</a:t>
            </a:r>
          </a:p>
          <a:p>
            <a:pPr lvl="1"/>
            <a:endParaRPr lang="en-US" dirty="0"/>
          </a:p>
        </p:txBody>
      </p:sp>
    </p:spTree>
    <p:extLst>
      <p:ext uri="{BB962C8B-B14F-4D97-AF65-F5344CB8AC3E}">
        <p14:creationId xmlns:p14="http://schemas.microsoft.com/office/powerpoint/2010/main" val="331136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pider%20web%20with%20d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rtlCol="0">
            <a:normAutofit/>
          </a:bodyPr>
          <a:lstStyle/>
          <a:p>
            <a:pPr eaLnBrk="1" fontAlgn="auto" hangingPunct="1">
              <a:spcAft>
                <a:spcPts val="0"/>
              </a:spcAft>
              <a:defRPr/>
            </a:pPr>
            <a:r>
              <a:rPr lang="en-US" sz="8800" b="1" dirty="0" smtClean="0">
                <a:solidFill>
                  <a:srgbClr val="FF0000"/>
                </a:solidFill>
                <a:effectLst>
                  <a:outerShdw blurRad="38100" dist="38100" dir="2700000" algn="tl">
                    <a:srgbClr val="000000">
                      <a:alpha val="43137"/>
                    </a:srgbClr>
                  </a:outerShdw>
                </a:effectLst>
              </a:rPr>
              <a:t>Law One</a:t>
            </a:r>
          </a:p>
        </p:txBody>
      </p:sp>
      <p:sp>
        <p:nvSpPr>
          <p:cNvPr id="3" name="Subtitle 2"/>
          <p:cNvSpPr>
            <a:spLocks noGrp="1"/>
          </p:cNvSpPr>
          <p:nvPr>
            <p:ph type="subTitle" idx="1"/>
          </p:nvPr>
        </p:nvSpPr>
        <p:spPr>
          <a:xfrm>
            <a:off x="457200" y="3886200"/>
            <a:ext cx="8229600" cy="1752600"/>
          </a:xfrm>
        </p:spPr>
        <p:txBody>
          <a:bodyPr rtlCol="0">
            <a:normAutofit/>
          </a:bodyPr>
          <a:lstStyle/>
          <a:p>
            <a:pPr eaLnBrk="1" fontAlgn="auto" hangingPunct="1">
              <a:spcAft>
                <a:spcPts val="0"/>
              </a:spcAft>
              <a:defRPr/>
            </a:pPr>
            <a:r>
              <a:rPr lang="en-US" sz="5400" b="1" dirty="0" smtClean="0">
                <a:solidFill>
                  <a:srgbClr val="FFFF00"/>
                </a:solidFill>
                <a:effectLst>
                  <a:outerShdw blurRad="38100" dist="38100" dir="2700000" algn="tl">
                    <a:srgbClr val="000000">
                      <a:alpha val="43137"/>
                    </a:srgbClr>
                  </a:outerShdw>
                </a:effectLst>
              </a:rPr>
              <a:t>Everything is connected</a:t>
            </a:r>
          </a:p>
        </p:txBody>
      </p:sp>
    </p:spTree>
    <p:extLst>
      <p:ext uri="{BB962C8B-B14F-4D97-AF65-F5344CB8AC3E}">
        <p14:creationId xmlns:p14="http://schemas.microsoft.com/office/powerpoint/2010/main" val="1440175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4572000"/>
          </a:xfrm>
          <a:prstGeom prst="rect">
            <a:avLst/>
          </a:prstGeom>
        </p:spPr>
      </p:pic>
      <p:sp>
        <p:nvSpPr>
          <p:cNvPr id="2" name="Title 1"/>
          <p:cNvSpPr>
            <a:spLocks noGrp="1"/>
          </p:cNvSpPr>
          <p:nvPr>
            <p:ph type="title"/>
          </p:nvPr>
        </p:nvSpPr>
        <p:spPr>
          <a:xfrm>
            <a:off x="0" y="4609010"/>
            <a:ext cx="9144000" cy="2248989"/>
          </a:xfrm>
        </p:spPr>
        <p:txBody>
          <a:bodyPr/>
          <a:lstStyle/>
          <a:p>
            <a:r>
              <a:rPr lang="en-US" b="1" dirty="0" smtClean="0">
                <a:solidFill>
                  <a:srgbClr val="00B050"/>
                </a:solidFill>
                <a:effectLst>
                  <a:outerShdw blurRad="38100" dist="38100" dir="2700000" algn="tl">
                    <a:srgbClr val="000000">
                      <a:alpha val="43137"/>
                    </a:srgbClr>
                  </a:outerShdw>
                </a:effectLst>
              </a:rPr>
              <a:t>Ultimately all animal life depends on plants for food</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7854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152400"/>
            <a:ext cx="8229600" cy="1143000"/>
          </a:xfrm>
        </p:spPr>
        <p:txBody>
          <a:bodyPr>
            <a:normAutofit fontScale="90000"/>
          </a:bodyPr>
          <a:lstStyle/>
          <a:p>
            <a:r>
              <a:rPr lang="en-US" dirty="0" smtClean="0"/>
              <a:t>Having a sustainable earth for humanity</a:t>
            </a:r>
            <a:endParaRPr lang="en-US" dirty="0"/>
          </a:p>
        </p:txBody>
      </p:sp>
      <p:sp>
        <p:nvSpPr>
          <p:cNvPr id="3" name="Content Placeholder 2"/>
          <p:cNvSpPr>
            <a:spLocks noGrp="1"/>
          </p:cNvSpPr>
          <p:nvPr>
            <p:ph idx="1"/>
          </p:nvPr>
        </p:nvSpPr>
        <p:spPr>
          <a:xfrm>
            <a:off x="461554" y="1301931"/>
            <a:ext cx="8229600" cy="5257800"/>
          </a:xfrm>
        </p:spPr>
        <p:txBody>
          <a:bodyPr/>
          <a:lstStyle/>
          <a:p>
            <a:r>
              <a:rPr lang="en-US" dirty="0" smtClean="0"/>
              <a:t>Before humans make big changes on the earth, they need to understand these laws and </a:t>
            </a:r>
            <a:r>
              <a:rPr lang="en-US" b="1" dirty="0" smtClean="0">
                <a:solidFill>
                  <a:srgbClr val="FF0000"/>
                </a:solidFill>
              </a:rPr>
              <a:t>make efforts to understand the possible consequence</a:t>
            </a:r>
            <a:r>
              <a:rPr lang="en-US" dirty="0" smtClean="0"/>
              <a:t>s of their actions before they act.</a:t>
            </a:r>
          </a:p>
          <a:p>
            <a:r>
              <a:rPr lang="en-US" dirty="0" smtClean="0"/>
              <a:t>With more than 7 billion people and an extremely powerful technology, humans are capable of doing things with huge consequences. We no longer have the luxury of learning from our mistakes because </a:t>
            </a:r>
            <a:r>
              <a:rPr lang="en-US" b="1" dirty="0" smtClean="0">
                <a:solidFill>
                  <a:srgbClr val="FF0000"/>
                </a:solidFill>
              </a:rPr>
              <a:t>today mistakes can have disastrous consequences.</a:t>
            </a:r>
            <a:endParaRPr lang="en-US" b="1" dirty="0">
              <a:solidFill>
                <a:srgbClr val="FF0000"/>
              </a:solidFill>
            </a:endParaRPr>
          </a:p>
        </p:txBody>
      </p:sp>
    </p:spTree>
    <p:extLst>
      <p:ext uri="{BB962C8B-B14F-4D97-AF65-F5344CB8AC3E}">
        <p14:creationId xmlns:p14="http://schemas.microsoft.com/office/powerpoint/2010/main" val="25525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00"/>
            <a:ext cx="9144000" cy="4572000"/>
          </a:xfrm>
          <a:prstGeom prst="rect">
            <a:avLst/>
          </a:prstGeom>
        </p:spPr>
      </p:pic>
    </p:spTree>
    <p:extLst>
      <p:ext uri="{BB962C8B-B14F-4D97-AF65-F5344CB8AC3E}">
        <p14:creationId xmlns:p14="http://schemas.microsoft.com/office/powerpoint/2010/main" val="1724802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4724400"/>
            <a:ext cx="9165770" cy="2133600"/>
          </a:xfrm>
        </p:spPr>
        <p:txBody>
          <a:bodyPr>
            <a:normAutofit/>
          </a:bodyPr>
          <a:lstStyle/>
          <a:p>
            <a:r>
              <a:rPr lang="en-US" sz="5400" b="1" dirty="0" smtClean="0">
                <a:solidFill>
                  <a:srgbClr val="FFC000"/>
                </a:solidFill>
                <a:effectLst>
                  <a:glow rad="127000">
                    <a:srgbClr val="FFFF00"/>
                  </a:glow>
                </a:effectLst>
              </a:rPr>
              <a:t>As we’ve seen, it is a solar powered world</a:t>
            </a:r>
            <a:endParaRPr lang="en-US" sz="5400" b="1" dirty="0">
              <a:solidFill>
                <a:srgbClr val="FFC000"/>
              </a:solidFill>
              <a:effectLst>
                <a:glow rad="127000">
                  <a:srgbClr val="FFFF00"/>
                </a:glow>
              </a:effectLst>
            </a:endParaRPr>
          </a:p>
        </p:txBody>
      </p:sp>
      <p:pic>
        <p:nvPicPr>
          <p:cNvPr id="4" name="Content Placeholder 3"/>
          <p:cNvPicPr>
            <a:picLocks noGrp="1" noChangeAspect="1"/>
          </p:cNvPicPr>
          <p:nvPr>
            <p:ph idx="1"/>
          </p:nvPr>
        </p:nvPicPr>
        <p:blipFill>
          <a:blip r:embed="rId2"/>
          <a:stretch>
            <a:fillRect/>
          </a:stretch>
        </p:blipFill>
        <p:spPr>
          <a:xfrm>
            <a:off x="-21772" y="-10886"/>
            <a:ext cx="9165771" cy="4582886"/>
          </a:xfrm>
          <a:prstGeom prst="rect">
            <a:avLst/>
          </a:prstGeom>
        </p:spPr>
      </p:pic>
    </p:spTree>
    <p:extLst>
      <p:ext uri="{BB962C8B-B14F-4D97-AF65-F5344CB8AC3E}">
        <p14:creationId xmlns:p14="http://schemas.microsoft.com/office/powerpoint/2010/main" val="2035258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1417638"/>
          </a:xfrm>
        </p:spPr>
        <p:txBody>
          <a:bodyPr>
            <a:noAutofit/>
          </a:bodyPr>
          <a:lstStyle/>
          <a:p>
            <a:r>
              <a:rPr lang="en-US" sz="3200" dirty="0" smtClean="0"/>
              <a:t>The Four Laws of Ecology are guidelines for maintaining a habitable biosphere</a:t>
            </a:r>
            <a:endParaRPr lang="en-US" sz="3200" dirty="0"/>
          </a:p>
        </p:txBody>
      </p:sp>
      <p:pic>
        <p:nvPicPr>
          <p:cNvPr id="4" name="Content Placeholder 3"/>
          <p:cNvPicPr>
            <a:picLocks noGrp="1" noChangeAspect="1"/>
          </p:cNvPicPr>
          <p:nvPr>
            <p:ph idx="1"/>
          </p:nvPr>
        </p:nvPicPr>
        <p:blipFill>
          <a:blip r:embed="rId2"/>
          <a:stretch>
            <a:fillRect/>
          </a:stretch>
        </p:blipFill>
        <p:spPr>
          <a:xfrm>
            <a:off x="1219200" y="1368544"/>
            <a:ext cx="7924800" cy="5660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1981200" cy="2225458"/>
          </a:xfrm>
          <a:prstGeom prst="rect">
            <a:avLst/>
          </a:prstGeom>
        </p:spPr>
      </p:pic>
      <p:cxnSp>
        <p:nvCxnSpPr>
          <p:cNvPr id="7" name="Straight Connector 6"/>
          <p:cNvCxnSpPr/>
          <p:nvPr/>
        </p:nvCxnSpPr>
        <p:spPr>
          <a:xfrm flipH="1">
            <a:off x="1485900" y="2362200"/>
            <a:ext cx="419100" cy="32766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2438400"/>
            <a:ext cx="1828800" cy="19812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1951038"/>
            <a:ext cx="2362200" cy="1341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2438400"/>
            <a:ext cx="1714500" cy="355588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43200" y="1737360"/>
            <a:ext cx="26126"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56263" y="1603942"/>
            <a:ext cx="6374674" cy="1186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19252" y="1989761"/>
            <a:ext cx="4204063" cy="223828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8515" y="1642665"/>
            <a:ext cx="6374674" cy="118654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65615" y="2176065"/>
            <a:ext cx="4470763" cy="32045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2438400"/>
            <a:ext cx="1219200" cy="2554545"/>
          </a:xfrm>
          <a:prstGeom prst="rect">
            <a:avLst/>
          </a:prstGeom>
          <a:noFill/>
        </p:spPr>
        <p:txBody>
          <a:bodyPr wrap="square" rtlCol="0">
            <a:spAutoFit/>
          </a:bodyPr>
          <a:lstStyle/>
          <a:p>
            <a:r>
              <a:rPr lang="en-US" sz="2000" b="1" dirty="0" smtClean="0">
                <a:solidFill>
                  <a:srgbClr val="FF0000"/>
                </a:solidFill>
              </a:rPr>
              <a:t>Don’t forget that the sun is the power generator for the earth</a:t>
            </a:r>
            <a:endParaRPr lang="en-US" sz="2000" b="1" dirty="0">
              <a:solidFill>
                <a:srgbClr val="FF0000"/>
              </a:solidFill>
            </a:endParaRPr>
          </a:p>
        </p:txBody>
      </p:sp>
    </p:spTree>
    <p:extLst>
      <p:ext uri="{BB962C8B-B14F-4D97-AF65-F5344CB8AC3E}">
        <p14:creationId xmlns:p14="http://schemas.microsoft.com/office/powerpoint/2010/main" val="3605158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391" y="457200"/>
            <a:ext cx="2222546" cy="1143000"/>
          </a:xfrm>
        </p:spPr>
        <p:txBody>
          <a:bodyPr>
            <a:noAutofit/>
          </a:bodyPr>
          <a:lstStyle/>
          <a:p>
            <a:r>
              <a:rPr lang="en-US" sz="3600" b="1" dirty="0" smtClean="0">
                <a:solidFill>
                  <a:srgbClr val="FF0000"/>
                </a:solidFill>
              </a:rPr>
              <a:t>A thought to ponder</a:t>
            </a:r>
            <a:endParaRPr lang="en-US" sz="36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50391" y="0"/>
            <a:ext cx="6858000" cy="6858000"/>
          </a:xfrm>
          <a:prstGeom prst="rect">
            <a:avLst/>
          </a:prstGeom>
        </p:spPr>
      </p:pic>
    </p:spTree>
    <p:extLst>
      <p:ext uri="{BB962C8B-B14F-4D97-AF65-F5344CB8AC3E}">
        <p14:creationId xmlns:p14="http://schemas.microsoft.com/office/powerpoint/2010/main" val="146696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nnections brushes for Photoshop etc - example by graphicxtras.com"/>
          <p:cNvPicPr>
            <a:picLocks noChangeAspect="1" noChangeArrowheads="1"/>
          </p:cNvPicPr>
          <p:nvPr/>
        </p:nvPicPr>
        <p:blipFill>
          <a:blip r:embed="rId2" cstate="print">
            <a:duotone>
              <a:prstClr val="black"/>
              <a:srgbClr val="D9C3A5">
                <a:tint val="50000"/>
                <a:satMod val="180000"/>
              </a:srgbClr>
            </a:duotone>
          </a:blip>
          <a:srcRect t="14444"/>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143000"/>
          </a:xfrm>
        </p:spPr>
        <p:txBody>
          <a:bodyPr>
            <a:noAutofit/>
          </a:bodyPr>
          <a:lstStyle/>
          <a:p>
            <a:pPr algn="l"/>
            <a:endParaRPr lang="en-US" dirty="0">
              <a:solidFill>
                <a:srgbClr val="00B050"/>
              </a:solidFill>
            </a:endParaRPr>
          </a:p>
        </p:txBody>
      </p:sp>
      <p:sp>
        <p:nvSpPr>
          <p:cNvPr id="3" name="Content Placeholder 2"/>
          <p:cNvSpPr>
            <a:spLocks noGrp="1"/>
          </p:cNvSpPr>
          <p:nvPr>
            <p:ph idx="1"/>
          </p:nvPr>
        </p:nvSpPr>
        <p:spPr>
          <a:xfrm>
            <a:off x="457200" y="2971800"/>
            <a:ext cx="8382000" cy="1981199"/>
          </a:xfrm>
        </p:spPr>
        <p:txBody>
          <a:bodyPr>
            <a:normAutofit lnSpcReduction="10000"/>
          </a:bodyPr>
          <a:lstStyle/>
          <a:p>
            <a:pPr algn="ctr">
              <a:buNone/>
            </a:pPr>
            <a:r>
              <a:rPr lang="en-US" sz="4000" b="1" i="1" dirty="0" smtClean="0">
                <a:solidFill>
                  <a:srgbClr val="FFFF00"/>
                </a:solidFill>
              </a:rPr>
              <a:t>    </a:t>
            </a:r>
            <a:r>
              <a:rPr lang="en-US" sz="4400" b="1" i="1" dirty="0" smtClean="0">
                <a:solidFill>
                  <a:srgbClr val="FFFF00"/>
                </a:solidFill>
              </a:rPr>
              <a:t>Humans and other species are connected (dependent) on a number of other species</a:t>
            </a:r>
            <a:r>
              <a:rPr lang="en-US" sz="3600" i="1" dirty="0" smtClean="0">
                <a:solidFill>
                  <a:schemeClr val="bg1"/>
                </a:solidFill>
              </a:rPr>
              <a:t>.</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Spider%20web%20with%20d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
            <a:ext cx="8458200" cy="3200400"/>
          </a:xfrm>
        </p:spPr>
        <p:txBody>
          <a:bodyPr rtlCol="0">
            <a:normAutofit fontScale="90000"/>
          </a:bodyPr>
          <a:lstStyle/>
          <a:p>
            <a:pPr algn="l"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rPr>
              <a:t>Everything is connected to everything else</a:t>
            </a:r>
            <a:r>
              <a:rPr lang="en-US" dirty="0" smtClean="0">
                <a:solidFill>
                  <a:srgbClr val="FFFF00"/>
                </a:solidFill>
                <a:effectLst>
                  <a:outerShdw blurRad="38100" dist="38100" dir="2700000" algn="tl">
                    <a:srgbClr val="000000">
                      <a:alpha val="43137"/>
                    </a:srgbClr>
                  </a:outerShdw>
                </a:effectLst>
              </a:rPr>
              <a:t> - humans and other species are connected to &amp; dependant on a number of other species, as well as the inanimate  environment.</a:t>
            </a:r>
            <a:endParaRPr lang="en-US" b="1" dirty="0" smtClean="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 y="3886200"/>
            <a:ext cx="8915400" cy="1752600"/>
          </a:xfrm>
        </p:spPr>
        <p:txBody>
          <a:bodyPr rtlCol="0">
            <a:normAutofit/>
          </a:bodyPr>
          <a:lstStyle/>
          <a:p>
            <a:pPr algn="l" eaLnBrk="1" fontAlgn="auto" hangingPunct="1">
              <a:spcAft>
                <a:spcPts val="0"/>
              </a:spcAft>
              <a:buFont typeface="Arial" charset="0"/>
              <a:buNone/>
              <a:defRPr/>
            </a:pPr>
            <a:r>
              <a:rPr lang="en-US" b="1" i="1" u="sng" dirty="0" smtClean="0">
                <a:solidFill>
                  <a:srgbClr val="FFFF00"/>
                </a:solidFill>
                <a:effectLst>
                  <a:outerShdw blurRad="38100" dist="38100" dir="2700000" algn="tl">
                    <a:srgbClr val="000000">
                      <a:alpha val="43137"/>
                    </a:srgbClr>
                  </a:outerShdw>
                </a:effectLst>
              </a:rPr>
              <a:t>The Four Laws of Ecology</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Formulated by physicist and ecologist, Barry Commoner</a:t>
            </a:r>
            <a:r>
              <a:rPr lang="en-US" b="1" dirty="0" smtClean="0"/>
              <a:t>.</a:t>
            </a:r>
            <a:endParaRPr lang="en-US"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5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onnections brushes for Photoshop etc - example by graphicxtras.com"/>
          <p:cNvPicPr>
            <a:picLocks noChangeAspect="1" noChangeArrowheads="1"/>
          </p:cNvPicPr>
          <p:nvPr/>
        </p:nvPicPr>
        <p:blipFill>
          <a:blip r:embed="rId2" cstate="print">
            <a:duotone>
              <a:prstClr val="black"/>
              <a:srgbClr val="D9C3A5">
                <a:tint val="50000"/>
                <a:satMod val="180000"/>
              </a:srgbClr>
            </a:duotone>
            <a:lum bright="83000"/>
          </a:blip>
          <a:srcRect t="14444"/>
          <a:stretch>
            <a:fillRect/>
          </a:stretch>
        </p:blipFill>
        <p:spPr bwMode="auto">
          <a:xfrm>
            <a:off x="0" y="1371600"/>
            <a:ext cx="9144000" cy="5486400"/>
          </a:xfrm>
          <a:prstGeom prst="rect">
            <a:avLst/>
          </a:prstGeom>
          <a:noFill/>
        </p:spPr>
      </p:pic>
      <p:sp>
        <p:nvSpPr>
          <p:cNvPr id="2" name="Title 1"/>
          <p:cNvSpPr>
            <a:spLocks noGrp="1"/>
          </p:cNvSpPr>
          <p:nvPr>
            <p:ph type="title"/>
          </p:nvPr>
        </p:nvSpPr>
        <p:spPr>
          <a:xfrm>
            <a:off x="457200" y="152400"/>
            <a:ext cx="8458200" cy="1143000"/>
          </a:xfrm>
        </p:spPr>
        <p:txBody>
          <a:bodyPr>
            <a:normAutofit fontScale="90000"/>
          </a:bodyPr>
          <a:lstStyle/>
          <a:p>
            <a:pPr algn="l"/>
            <a:r>
              <a:rPr lang="en-US" b="1" i="1" dirty="0" smtClean="0"/>
              <a:t>1</a:t>
            </a:r>
            <a:r>
              <a:rPr lang="en-US" b="1" i="1" baseline="30000" dirty="0" smtClean="0"/>
              <a:t>st</a:t>
            </a:r>
            <a:r>
              <a:rPr lang="en-US" b="1" i="1" dirty="0" smtClean="0"/>
              <a:t> Law: </a:t>
            </a:r>
            <a:r>
              <a:rPr lang="en-US" b="1" i="1" dirty="0" smtClean="0">
                <a:solidFill>
                  <a:srgbClr val="00B050"/>
                </a:solidFill>
              </a:rPr>
              <a:t>Everything is connected to </a:t>
            </a:r>
            <a:br>
              <a:rPr lang="en-US" b="1" i="1" dirty="0" smtClean="0">
                <a:solidFill>
                  <a:srgbClr val="00B050"/>
                </a:solidFill>
              </a:rPr>
            </a:br>
            <a:r>
              <a:rPr lang="en-US" b="1" i="1" dirty="0" smtClean="0">
                <a:solidFill>
                  <a:srgbClr val="00B050"/>
                </a:solidFill>
              </a:rPr>
              <a:t>               everything else</a:t>
            </a:r>
            <a:endParaRPr lang="en-US" dirty="0">
              <a:solidFill>
                <a:srgbClr val="00B050"/>
              </a:solidFill>
            </a:endParaRPr>
          </a:p>
        </p:txBody>
      </p:sp>
      <p:sp>
        <p:nvSpPr>
          <p:cNvPr id="4" name="TextBox 3"/>
          <p:cNvSpPr txBox="1"/>
          <p:nvPr/>
        </p:nvSpPr>
        <p:spPr>
          <a:xfrm>
            <a:off x="457200" y="1295400"/>
            <a:ext cx="8382000" cy="3170099"/>
          </a:xfrm>
          <a:prstGeom prst="rect">
            <a:avLst/>
          </a:prstGeom>
          <a:noFill/>
        </p:spPr>
        <p:txBody>
          <a:bodyPr wrap="square" rtlCol="0">
            <a:spAutoFit/>
          </a:bodyPr>
          <a:lstStyle/>
          <a:p>
            <a:r>
              <a:rPr lang="en-US" sz="4000" b="1" dirty="0" smtClean="0">
                <a:solidFill>
                  <a:srgbClr val="FF0000"/>
                </a:solidFill>
              </a:rPr>
              <a:t>Making connections: </a:t>
            </a:r>
          </a:p>
          <a:p>
            <a:endParaRPr lang="en-US" sz="3200" b="1" dirty="0" smtClean="0"/>
          </a:p>
          <a:p>
            <a:pPr marL="457200" indent="-457200">
              <a:buAutoNum type="arabicPeriod"/>
            </a:pPr>
            <a:r>
              <a:rPr lang="en-US" sz="3200" dirty="0" smtClean="0"/>
              <a:t>What is the connection between the rise of McDonalds outlets in China and the massive deforestation in the Amazon forest in Brazil.</a:t>
            </a:r>
          </a:p>
          <a:p>
            <a:pPr marL="457200" indent="-457200"/>
            <a:r>
              <a:rPr lang="en-US" sz="3200" dirty="0" smtClean="0"/>
              <a:t> </a:t>
            </a:r>
          </a:p>
        </p:txBody>
      </p:sp>
      <p:sp>
        <p:nvSpPr>
          <p:cNvPr id="5" name="Rectangle 4"/>
          <p:cNvSpPr/>
          <p:nvPr/>
        </p:nvSpPr>
        <p:spPr>
          <a:xfrm>
            <a:off x="1981200" y="4800600"/>
            <a:ext cx="184731" cy="369332"/>
          </a:xfrm>
          <a:prstGeom prst="rect">
            <a:avLst/>
          </a:prstGeom>
        </p:spPr>
        <p:txBody>
          <a:bodyPr wrap="none">
            <a:spAutoFit/>
          </a:bodyPr>
          <a:lstStyle/>
          <a:p>
            <a:endParaRPr lang="en-US" dirty="0"/>
          </a:p>
        </p:txBody>
      </p:sp>
      <p:sp>
        <p:nvSpPr>
          <p:cNvPr id="3" name="TextBox 2"/>
          <p:cNvSpPr txBox="1"/>
          <p:nvPr/>
        </p:nvSpPr>
        <p:spPr>
          <a:xfrm>
            <a:off x="762000" y="4173583"/>
            <a:ext cx="7391400" cy="2308324"/>
          </a:xfrm>
          <a:prstGeom prst="rect">
            <a:avLst/>
          </a:prstGeom>
          <a:noFill/>
        </p:spPr>
        <p:txBody>
          <a:bodyPr wrap="square" rtlCol="0">
            <a:spAutoFit/>
          </a:bodyPr>
          <a:lstStyle/>
          <a:p>
            <a:r>
              <a:rPr lang="en-US" sz="2400" dirty="0" smtClean="0"/>
              <a:t>Answer:  forests are cut down to provide more pasture land for cattle grazing. The cattle are raised to be slaughtered and to provide beef to sell. More burgers sold in China means China wants to buy more beef, encouraging Brazilians to cut down more forests so they can sell more beef.</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i="1" dirty="0" smtClean="0"/>
              <a:t>2</a:t>
            </a:r>
            <a:r>
              <a:rPr lang="en-US" b="1" i="1" baseline="30000" dirty="0" smtClean="0"/>
              <a:t>nd</a:t>
            </a:r>
            <a:r>
              <a:rPr lang="en-US" b="1" i="1" dirty="0" smtClean="0"/>
              <a:t> Law: </a:t>
            </a:r>
            <a:r>
              <a:rPr lang="en-US" b="1" i="1" dirty="0" smtClean="0">
                <a:solidFill>
                  <a:srgbClr val="00B050"/>
                </a:solidFill>
              </a:rPr>
              <a:t>Everything must go somewhere</a:t>
            </a:r>
            <a:endParaRPr lang="en-US" dirty="0">
              <a:solidFill>
                <a:srgbClr val="00B050"/>
              </a:solidFill>
            </a:endParaRPr>
          </a:p>
        </p:txBody>
      </p:sp>
      <p:sp>
        <p:nvSpPr>
          <p:cNvPr id="3" name="Content Placeholder 2"/>
          <p:cNvSpPr>
            <a:spLocks noGrp="1"/>
          </p:cNvSpPr>
          <p:nvPr>
            <p:ph idx="1"/>
          </p:nvPr>
        </p:nvSpPr>
        <p:spPr>
          <a:xfrm>
            <a:off x="152400" y="2057400"/>
            <a:ext cx="4724400" cy="4724400"/>
          </a:xfrm>
          <a:noFill/>
          <a:ln w="41275" cmpd="sng">
            <a:solidFill>
              <a:schemeClr val="tx1"/>
            </a:solidFill>
            <a:miter lim="800000"/>
          </a:ln>
        </p:spPr>
        <p:txBody>
          <a:bodyPr>
            <a:normAutofit lnSpcReduction="10000"/>
          </a:bodyPr>
          <a:lstStyle/>
          <a:p>
            <a:pPr>
              <a:buNone/>
            </a:pPr>
            <a:r>
              <a:rPr lang="en-US" sz="5100" i="1" dirty="0" smtClean="0"/>
              <a:t>   </a:t>
            </a:r>
            <a:r>
              <a:rPr lang="en-US" sz="3500" i="1" dirty="0" smtClean="0"/>
              <a:t>For example, </a:t>
            </a:r>
            <a:r>
              <a:rPr lang="en-US" sz="3500" i="1" dirty="0" smtClean="0">
                <a:solidFill>
                  <a:srgbClr val="0070C0"/>
                </a:solidFill>
              </a:rPr>
              <a:t>when you burn wood</a:t>
            </a:r>
            <a:r>
              <a:rPr lang="en-US" sz="3500" i="1" dirty="0" smtClean="0"/>
              <a:t>, </a:t>
            </a:r>
            <a:r>
              <a:rPr lang="en-US" sz="3500" i="1" dirty="0" smtClean="0">
                <a:solidFill>
                  <a:srgbClr val="0070C0"/>
                </a:solidFill>
              </a:rPr>
              <a:t>it doesn't disappear</a:t>
            </a:r>
            <a:r>
              <a:rPr lang="en-US" sz="3500" i="1" dirty="0" smtClean="0"/>
              <a:t>, it turns into smoke (water vapor, CO</a:t>
            </a:r>
            <a:r>
              <a:rPr lang="en-US" sz="3500" i="1" baseline="30000" dirty="0" smtClean="0"/>
              <a:t>2</a:t>
            </a:r>
            <a:r>
              <a:rPr lang="en-US" sz="3500" i="1" dirty="0" smtClean="0"/>
              <a:t>, &amp; gasses) which rises into the air, and ash, which settles down to the earth surface.</a:t>
            </a:r>
            <a:endParaRPr lang="en-US" sz="3000" dirty="0"/>
          </a:p>
        </p:txBody>
      </p:sp>
      <p:pic>
        <p:nvPicPr>
          <p:cNvPr id="15362" name="Picture 2" descr="http://t0.gstatic.com/images?q=tbn:ANd9GcSJnAivdm7xVwKzc5jOt9q4noXWZXNtwukXqo_eux17ET_TLXEU"/>
          <p:cNvPicPr>
            <a:picLocks noChangeAspect="1" noChangeArrowheads="1"/>
          </p:cNvPicPr>
          <p:nvPr/>
        </p:nvPicPr>
        <p:blipFill>
          <a:blip r:embed="rId2" cstate="print"/>
          <a:srcRect/>
          <a:stretch>
            <a:fillRect/>
          </a:stretch>
        </p:blipFill>
        <p:spPr bwMode="auto">
          <a:xfrm>
            <a:off x="5029200" y="2438400"/>
            <a:ext cx="3662312" cy="3962400"/>
          </a:xfrm>
          <a:prstGeom prst="rect">
            <a:avLst/>
          </a:prstGeom>
          <a:noFill/>
        </p:spPr>
      </p:pic>
      <p:sp>
        <p:nvSpPr>
          <p:cNvPr id="7" name="Rectangle 6"/>
          <p:cNvSpPr/>
          <p:nvPr/>
        </p:nvSpPr>
        <p:spPr>
          <a:xfrm>
            <a:off x="533400" y="914400"/>
            <a:ext cx="8001000" cy="1077218"/>
          </a:xfrm>
          <a:prstGeom prst="rect">
            <a:avLst/>
          </a:prstGeom>
        </p:spPr>
        <p:txBody>
          <a:bodyPr wrap="square">
            <a:spAutoFit/>
          </a:bodyPr>
          <a:lstStyle/>
          <a:p>
            <a:pPr algn="ctr"/>
            <a:r>
              <a:rPr lang="en-US" i="1" dirty="0" smtClean="0"/>
              <a:t> </a:t>
            </a:r>
            <a:r>
              <a:rPr lang="en-US" sz="3200" i="1" dirty="0" smtClean="0"/>
              <a:t>No matter what you do, and no matter what you use, it has to go somewhere. </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Indicates connectedness too</a:t>
            </a:r>
            <a:endParaRPr lang="en-US" dirty="0"/>
          </a:p>
        </p:txBody>
      </p:sp>
      <p:pic>
        <p:nvPicPr>
          <p:cNvPr id="4" name="Content Placeholder 3"/>
          <p:cNvPicPr>
            <a:picLocks noGrp="1" noChangeAspect="1"/>
          </p:cNvPicPr>
          <p:nvPr>
            <p:ph idx="1"/>
          </p:nvPr>
        </p:nvPicPr>
        <p:blipFill>
          <a:blip r:embed="rId2"/>
          <a:stretch>
            <a:fillRect/>
          </a:stretch>
        </p:blipFill>
        <p:spPr>
          <a:xfrm>
            <a:off x="17417" y="1219200"/>
            <a:ext cx="9144001" cy="4087550"/>
          </a:xfrm>
          <a:prstGeom prst="rect">
            <a:avLst/>
          </a:prstGeom>
        </p:spPr>
      </p:pic>
      <p:sp>
        <p:nvSpPr>
          <p:cNvPr id="5" name="TextBox 4"/>
          <p:cNvSpPr txBox="1"/>
          <p:nvPr/>
        </p:nvSpPr>
        <p:spPr>
          <a:xfrm>
            <a:off x="17417" y="5638800"/>
            <a:ext cx="9144001" cy="523220"/>
          </a:xfrm>
          <a:prstGeom prst="rect">
            <a:avLst/>
          </a:prstGeom>
          <a:noFill/>
        </p:spPr>
        <p:txBody>
          <a:bodyPr wrap="square" rtlCol="0">
            <a:spAutoFit/>
          </a:bodyPr>
          <a:lstStyle/>
          <a:p>
            <a:r>
              <a:rPr lang="en-US" sz="2800" b="1" dirty="0" smtClean="0">
                <a:solidFill>
                  <a:srgbClr val="FF0000"/>
                </a:solidFill>
              </a:rPr>
              <a:t>Illustrates energy transfers and recycling reusable resources.</a:t>
            </a:r>
            <a:endParaRPr lang="en-US" sz="2800" b="1" dirty="0">
              <a:solidFill>
                <a:srgbClr val="FF0000"/>
              </a:solidFill>
            </a:endParaRPr>
          </a:p>
        </p:txBody>
      </p:sp>
    </p:spTree>
    <p:extLst>
      <p:ext uri="{BB962C8B-B14F-4D97-AF65-F5344CB8AC3E}">
        <p14:creationId xmlns:p14="http://schemas.microsoft.com/office/powerpoint/2010/main" val="231074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2581</Words>
  <Application>Microsoft Office PowerPoint</Application>
  <PresentationFormat>On-screen Show (4:3)</PresentationFormat>
  <Paragraphs>299</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Office Theme</vt:lpstr>
      <vt:lpstr>The Four Laws of Ecology Formulated by physicist and ecologist,             Barry Commoner (he taught at Washington U. in St. Louis, Missouri).</vt:lpstr>
      <vt:lpstr>His book may still be available – certainly in used books.</vt:lpstr>
      <vt:lpstr>We must come to realize that all this talk about ecology is important because we are talking about human survival</vt:lpstr>
      <vt:lpstr>Law One</vt:lpstr>
      <vt:lpstr>PowerPoint Presentation</vt:lpstr>
      <vt:lpstr>Everything is connected to everything else - humans and other species are connected to &amp; dependant on a number of other species, as well as the inanimate  environment.</vt:lpstr>
      <vt:lpstr>1st Law: Everything is connected to                 everything else</vt:lpstr>
      <vt:lpstr>2nd Law: Everything must go somewhere</vt:lpstr>
      <vt:lpstr>Indicates connectedness too</vt:lpstr>
      <vt:lpstr>3rd Law: Nature knows best</vt:lpstr>
      <vt:lpstr>Biodgradable versus non-biodegradable molecules</vt:lpstr>
      <vt:lpstr>PowerPoint Presentation</vt:lpstr>
      <vt:lpstr>PowerPoint Presentation</vt:lpstr>
      <vt:lpstr>So what are the consequences of having a lot of DDT stored in fat cells?</vt:lpstr>
      <vt:lpstr>Recycling of things like DDT</vt:lpstr>
      <vt:lpstr>Returning the DDT to the food chain</vt:lpstr>
      <vt:lpstr>Before they understood the dangers, this is what they did</vt:lpstr>
      <vt:lpstr>PowerPoint Presentation</vt:lpstr>
      <vt:lpstr>   Nature knows best: How the natural world is inspiring new innovations </vt:lpstr>
      <vt:lpstr>Nature-inspired designs </vt:lpstr>
      <vt:lpstr>Nature knows best: How the natural world is inspiring new innovations  </vt:lpstr>
      <vt:lpstr>4th Law: “There is no such thing as a                    free lunch” </vt:lpstr>
      <vt:lpstr>“There is no such thing as a free lunch” </vt:lpstr>
      <vt:lpstr>EXAMPLE #1: Tall smokestacks</vt:lpstr>
      <vt:lpstr>EXAMPLE: Tall smokestacks</vt:lpstr>
      <vt:lpstr>EXAMPLES: Things may seem free, but have hidden “costs”. HOW?</vt:lpstr>
      <vt:lpstr>EXAMPLE #2: OIL</vt:lpstr>
      <vt:lpstr> Hidden Costs</vt:lpstr>
      <vt:lpstr>The Columbian Exchange</vt:lpstr>
      <vt:lpstr>Columbian Exchange</vt:lpstr>
      <vt:lpstr>Invasive species – adding a new component to a system</vt:lpstr>
      <vt:lpstr>Kudzu covering everything</vt:lpstr>
      <vt:lpstr>The U.S. list of Invasive species is long</vt:lpstr>
      <vt:lpstr>A complete list of invasive species</vt:lpstr>
      <vt:lpstr>Removing a component of a system</vt:lpstr>
      <vt:lpstr>PowerPoint Presentation</vt:lpstr>
      <vt:lpstr>Extinct Animals (very incomplete list)</vt:lpstr>
      <vt:lpstr>Modern extinctions in Africa (partial list)</vt:lpstr>
      <vt:lpstr>Threat to biodiversity &amp; biodiversity is very important</vt:lpstr>
      <vt:lpstr>Ultimately all animal life depends on plants for food</vt:lpstr>
      <vt:lpstr>Having a sustainable earth for humanity</vt:lpstr>
      <vt:lpstr>PowerPoint Presentation</vt:lpstr>
      <vt:lpstr>As we’ve seen, it is a solar powered world</vt:lpstr>
      <vt:lpstr>The Four Laws of Ecology are guidelines for maintaining a habitable biosphere</vt:lpstr>
      <vt:lpstr>A thought to ponder</vt:lpstr>
    </vt:vector>
  </TitlesOfParts>
  <Company>International School Manila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Laws of Ecology Formulated by physicist and ecologist, Barry Commoner.</dc:title>
  <dc:creator>cookk</dc:creator>
  <cp:lastModifiedBy>Joseph Naumann</cp:lastModifiedBy>
  <cp:revision>115</cp:revision>
  <dcterms:created xsi:type="dcterms:W3CDTF">2011-05-12T00:16:52Z</dcterms:created>
  <dcterms:modified xsi:type="dcterms:W3CDTF">2018-08-26T20:33:33Z</dcterms:modified>
</cp:coreProperties>
</file>