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0" r:id="rId14"/>
    <p:sldId id="289" r:id="rId15"/>
    <p:sldId id="290" r:id="rId16"/>
    <p:sldId id="291" r:id="rId17"/>
    <p:sldId id="269" r:id="rId18"/>
    <p:sldId id="292" r:id="rId19"/>
    <p:sldId id="293" r:id="rId20"/>
    <p:sldId id="294" r:id="rId21"/>
    <p:sldId id="270" r:id="rId22"/>
    <p:sldId id="295" r:id="rId23"/>
    <p:sldId id="296" r:id="rId24"/>
    <p:sldId id="297" r:id="rId25"/>
    <p:sldId id="298" r:id="rId26"/>
    <p:sldId id="299" r:id="rId27"/>
    <p:sldId id="300" r:id="rId28"/>
    <p:sldId id="301" r:id="rId29"/>
    <p:sldId id="302" r:id="rId30"/>
    <p:sldId id="317" r:id="rId31"/>
    <p:sldId id="303" r:id="rId32"/>
    <p:sldId id="304" r:id="rId33"/>
    <p:sldId id="305" r:id="rId34"/>
    <p:sldId id="286" r:id="rId35"/>
    <p:sldId id="287" r:id="rId36"/>
    <p:sldId id="318" r:id="rId37"/>
    <p:sldId id="288" r:id="rId38"/>
    <p:sldId id="306" r:id="rId39"/>
    <p:sldId id="307" r:id="rId40"/>
    <p:sldId id="308" r:id="rId41"/>
    <p:sldId id="271" r:id="rId42"/>
    <p:sldId id="273" r:id="rId43"/>
    <p:sldId id="274" r:id="rId44"/>
    <p:sldId id="319" r:id="rId45"/>
    <p:sldId id="277" r:id="rId46"/>
    <p:sldId id="278" r:id="rId47"/>
    <p:sldId id="279" r:id="rId48"/>
    <p:sldId id="280" r:id="rId49"/>
    <p:sldId id="281" r:id="rId50"/>
    <p:sldId id="282" r:id="rId51"/>
    <p:sldId id="272" r:id="rId52"/>
    <p:sldId id="275" r:id="rId53"/>
    <p:sldId id="276" r:id="rId54"/>
    <p:sldId id="309" r:id="rId55"/>
    <p:sldId id="310" r:id="rId56"/>
    <p:sldId id="311" r:id="rId57"/>
    <p:sldId id="283" r:id="rId58"/>
    <p:sldId id="284" r:id="rId59"/>
    <p:sldId id="285" r:id="rId60"/>
    <p:sldId id="312" r:id="rId61"/>
    <p:sldId id="313" r:id="rId62"/>
    <p:sldId id="314" r:id="rId63"/>
    <p:sldId id="316" r:id="rId64"/>
    <p:sldId id="315"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79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912F6-5E3A-4B9F-BC3B-8902A70404AD}" type="datetimeFigureOut">
              <a:rPr lang="en-US" smtClean="0"/>
              <a:t>11/11/2018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1098D-B68B-4918-95B4-04FC6EA51366}" type="slidenum">
              <a:rPr lang="en-US" smtClean="0"/>
              <a:t>‹#›</a:t>
            </a:fld>
            <a:endParaRPr lang="en-US"/>
          </a:p>
        </p:txBody>
      </p:sp>
    </p:spTree>
    <p:extLst>
      <p:ext uri="{BB962C8B-B14F-4D97-AF65-F5344CB8AC3E}">
        <p14:creationId xmlns:p14="http://schemas.microsoft.com/office/powerpoint/2010/main" val="4210563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1098D-B68B-4918-95B4-04FC6EA51366}" type="slidenum">
              <a:rPr lang="en-US" smtClean="0"/>
              <a:t>40</a:t>
            </a:fld>
            <a:endParaRPr lang="en-US"/>
          </a:p>
        </p:txBody>
      </p:sp>
    </p:spTree>
    <p:extLst>
      <p:ext uri="{BB962C8B-B14F-4D97-AF65-F5344CB8AC3E}">
        <p14:creationId xmlns:p14="http://schemas.microsoft.com/office/powerpoint/2010/main" val="101661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61DDB62-614D-4F31-9BFE-3B4632F38F36}"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CD108A6-1194-4F7D-9188-E358FF70709C}" type="slidenum">
              <a:rPr lang="en-US" altLang="en-US"/>
              <a:pPr/>
              <a:t>‹#›</a:t>
            </a:fld>
            <a:endParaRPr lang="en-US" altLang="en-US"/>
          </a:p>
        </p:txBody>
      </p:sp>
    </p:spTree>
    <p:extLst>
      <p:ext uri="{BB962C8B-B14F-4D97-AF65-F5344CB8AC3E}">
        <p14:creationId xmlns:p14="http://schemas.microsoft.com/office/powerpoint/2010/main" val="410458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7C97B2-EB8E-4824-A9EC-23FD50F29B58}"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75AA115-6826-43BC-9B7E-63A014758412}" type="slidenum">
              <a:rPr lang="en-US" altLang="en-US"/>
              <a:pPr/>
              <a:t>‹#›</a:t>
            </a:fld>
            <a:endParaRPr lang="en-US" altLang="en-US"/>
          </a:p>
        </p:txBody>
      </p:sp>
    </p:spTree>
    <p:extLst>
      <p:ext uri="{BB962C8B-B14F-4D97-AF65-F5344CB8AC3E}">
        <p14:creationId xmlns:p14="http://schemas.microsoft.com/office/powerpoint/2010/main" val="232378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508E65-401C-4A08-8A6D-B7F77715131A}"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7BFCBF6-9B5A-4A86-B656-6688958D660B}" type="slidenum">
              <a:rPr lang="en-US" altLang="en-US"/>
              <a:pPr/>
              <a:t>‹#›</a:t>
            </a:fld>
            <a:endParaRPr lang="en-US" altLang="en-US"/>
          </a:p>
        </p:txBody>
      </p:sp>
    </p:spTree>
    <p:extLst>
      <p:ext uri="{BB962C8B-B14F-4D97-AF65-F5344CB8AC3E}">
        <p14:creationId xmlns:p14="http://schemas.microsoft.com/office/powerpoint/2010/main" val="3233307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F923539-D0AF-4044-B3D4-B0FF77FDAB3E}"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9B3618-4998-4880-867F-CE417F1222BC}" type="slidenum">
              <a:rPr lang="en-US" altLang="en-US"/>
              <a:pPr/>
              <a:t>‹#›</a:t>
            </a:fld>
            <a:endParaRPr lang="en-US" altLang="en-US"/>
          </a:p>
        </p:txBody>
      </p:sp>
    </p:spTree>
    <p:extLst>
      <p:ext uri="{BB962C8B-B14F-4D97-AF65-F5344CB8AC3E}">
        <p14:creationId xmlns:p14="http://schemas.microsoft.com/office/powerpoint/2010/main" val="75500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643C4A-56F5-4A6C-80FD-7544727621F8}"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31B377-6B78-451B-AEE4-31298A240C9A}" type="slidenum">
              <a:rPr lang="en-US" altLang="en-US"/>
              <a:pPr/>
              <a:t>‹#›</a:t>
            </a:fld>
            <a:endParaRPr lang="en-US" altLang="en-US"/>
          </a:p>
        </p:txBody>
      </p:sp>
    </p:spTree>
    <p:extLst>
      <p:ext uri="{BB962C8B-B14F-4D97-AF65-F5344CB8AC3E}">
        <p14:creationId xmlns:p14="http://schemas.microsoft.com/office/powerpoint/2010/main" val="174143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AE60FC0-3046-4729-9B54-26136714387B}" type="datetimeFigureOut">
              <a:rPr lang="en-US"/>
              <a:pPr>
                <a:defRPr/>
              </a:pPr>
              <a:t>11/11/2018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0B5C230-3616-46C2-B48E-FA8B383313F4}" type="slidenum">
              <a:rPr lang="en-US" altLang="en-US"/>
              <a:pPr/>
              <a:t>‹#›</a:t>
            </a:fld>
            <a:endParaRPr lang="en-US" altLang="en-US"/>
          </a:p>
        </p:txBody>
      </p:sp>
    </p:spTree>
    <p:extLst>
      <p:ext uri="{BB962C8B-B14F-4D97-AF65-F5344CB8AC3E}">
        <p14:creationId xmlns:p14="http://schemas.microsoft.com/office/powerpoint/2010/main" val="1229728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90200A9-1A95-4845-A1A3-EB8588036714}" type="datetimeFigureOut">
              <a:rPr lang="en-US"/>
              <a:pPr>
                <a:defRPr/>
              </a:pPr>
              <a:t>11/11/2018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0D0A512-FE87-495A-86E5-68F53CCCC85D}" type="slidenum">
              <a:rPr lang="en-US" altLang="en-US"/>
              <a:pPr/>
              <a:t>‹#›</a:t>
            </a:fld>
            <a:endParaRPr lang="en-US" altLang="en-US"/>
          </a:p>
        </p:txBody>
      </p:sp>
    </p:spTree>
    <p:extLst>
      <p:ext uri="{BB962C8B-B14F-4D97-AF65-F5344CB8AC3E}">
        <p14:creationId xmlns:p14="http://schemas.microsoft.com/office/powerpoint/2010/main" val="267191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906A8F-7BF5-40A6-94EB-406871E50ECF}" type="datetimeFigureOut">
              <a:rPr lang="en-US"/>
              <a:pPr>
                <a:defRPr/>
              </a:pPr>
              <a:t>11/11/2018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0328C6-2CAF-4633-966A-4A7109655717}" type="slidenum">
              <a:rPr lang="en-US" altLang="en-US"/>
              <a:pPr/>
              <a:t>‹#›</a:t>
            </a:fld>
            <a:endParaRPr lang="en-US" altLang="en-US"/>
          </a:p>
        </p:txBody>
      </p:sp>
    </p:spTree>
    <p:extLst>
      <p:ext uri="{BB962C8B-B14F-4D97-AF65-F5344CB8AC3E}">
        <p14:creationId xmlns:p14="http://schemas.microsoft.com/office/powerpoint/2010/main" val="302402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7B553A-1D9D-4FB2-95DA-D24CAE4A1C93}" type="datetimeFigureOut">
              <a:rPr lang="en-US"/>
              <a:pPr>
                <a:defRPr/>
              </a:pPr>
              <a:t>11/11/2018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D634CD9-CB76-4753-9064-55E0704E135E}" type="slidenum">
              <a:rPr lang="en-US" altLang="en-US"/>
              <a:pPr/>
              <a:t>‹#›</a:t>
            </a:fld>
            <a:endParaRPr lang="en-US" altLang="en-US"/>
          </a:p>
        </p:txBody>
      </p:sp>
    </p:spTree>
    <p:extLst>
      <p:ext uri="{BB962C8B-B14F-4D97-AF65-F5344CB8AC3E}">
        <p14:creationId xmlns:p14="http://schemas.microsoft.com/office/powerpoint/2010/main" val="415048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8C1437-181B-47FA-9796-9121A401C3E1}" type="datetimeFigureOut">
              <a:rPr lang="en-US"/>
              <a:pPr>
                <a:defRPr/>
              </a:pPr>
              <a:t>11/11/2018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FF835AA-DF2B-4085-9949-18EE3F9A3E93}" type="slidenum">
              <a:rPr lang="en-US" altLang="en-US"/>
              <a:pPr/>
              <a:t>‹#›</a:t>
            </a:fld>
            <a:endParaRPr lang="en-US" altLang="en-US"/>
          </a:p>
        </p:txBody>
      </p:sp>
    </p:spTree>
    <p:extLst>
      <p:ext uri="{BB962C8B-B14F-4D97-AF65-F5344CB8AC3E}">
        <p14:creationId xmlns:p14="http://schemas.microsoft.com/office/powerpoint/2010/main" val="353141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F0B260-84FB-4D98-97BE-7ADEAE3E464F}" type="datetimeFigureOut">
              <a:rPr lang="en-US"/>
              <a:pPr>
                <a:defRPr/>
              </a:pPr>
              <a:t>11/11/2018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81A2D71-8A22-471D-BEAB-2EDE4BC3DD44}" type="slidenum">
              <a:rPr lang="en-US" altLang="en-US"/>
              <a:pPr/>
              <a:t>‹#›</a:t>
            </a:fld>
            <a:endParaRPr lang="en-US" altLang="en-US"/>
          </a:p>
        </p:txBody>
      </p:sp>
    </p:spTree>
    <p:extLst>
      <p:ext uri="{BB962C8B-B14F-4D97-AF65-F5344CB8AC3E}">
        <p14:creationId xmlns:p14="http://schemas.microsoft.com/office/powerpoint/2010/main" val="3891936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58000">
              <a:srgbClr val="558ED5"/>
            </a:gs>
            <a:gs pos="100000">
              <a:srgbClr val="E1E8F5"/>
            </a:gs>
          </a:gsLst>
          <a:lin ang="27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61F784E-1262-4313-B269-AEC6CC2071F1}" type="datetimeFigureOut">
              <a:rPr lang="en-US"/>
              <a:pPr>
                <a:defRPr/>
              </a:pPr>
              <a:t>11/11/2018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3760642-15E1-4283-A065-46C93863CA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as.org/irp/imint/docs/rst/Sect14/Sect14_1a.html" TargetMode="External"/><Relationship Id="rId2" Type="http://schemas.openxmlformats.org/officeDocument/2006/relationships/hyperlink" Target="http://www.fas.org/irp/imint/docs/rst/Sect14/Sect14_1d.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2m.biglobe.ne.jp/~ZenTech/English/Climate/index.ht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www.uwsp.edu/geo/faculty/ritter/glossary/l_n/mollisol_soil.html" TargetMode="External"/><Relationship Id="rId2" Type="http://schemas.openxmlformats.org/officeDocument/2006/relationships/hyperlink" Target="http://www.uwsp.edu/geo/faculty/ritter/glossary/a_d/alfisol.html" TargetMode="Externa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hyperlink" Target="http://www.uwsp.edu/geo/faculty/ritter/glossary/s_u/spodosol_soil.html"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fas.org/irp/imint/docs/rst/Sect14/Sect14_1a.html" TargetMode="External"/><Relationship Id="rId2" Type="http://schemas.openxmlformats.org/officeDocument/2006/relationships/hyperlink" Target="http://southhill.vsb.bc.ca/Departments/Humanities/Geogpraphy/Kyle/Notes/2_Atmosphere/Climographs/WorldClimates.htm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altLang="en-US" b="1" dirty="0" smtClean="0"/>
              <a:t>Climate Classifications: Köppen</a:t>
            </a:r>
          </a:p>
        </p:txBody>
      </p:sp>
      <p:sp>
        <p:nvSpPr>
          <p:cNvPr id="3" name="Subtitle 2"/>
          <p:cNvSpPr>
            <a:spLocks noGrp="1"/>
          </p:cNvSpPr>
          <p:nvPr>
            <p:ph type="subTitle" idx="1"/>
          </p:nvPr>
        </p:nvSpPr>
        <p:spPr>
          <a:xfrm>
            <a:off x="1371600" y="3886200"/>
            <a:ext cx="6400800" cy="2133600"/>
          </a:xfrm>
        </p:spPr>
        <p:txBody>
          <a:bodyPr rtlCol="0">
            <a:normAutofit fontScale="85000" lnSpcReduction="20000"/>
          </a:bodyPr>
          <a:lstStyle/>
          <a:p>
            <a:pPr eaLnBrk="1" fontAlgn="auto" hangingPunct="1">
              <a:spcAft>
                <a:spcPts val="0"/>
              </a:spcAft>
              <a:defRPr/>
            </a:pPr>
            <a:r>
              <a:rPr lang="en-US" b="1" dirty="0" smtClean="0">
                <a:solidFill>
                  <a:schemeClr val="tx2">
                    <a:lumMod val="75000"/>
                  </a:schemeClr>
                </a:solidFill>
                <a:effectLst>
                  <a:outerShdw blurRad="38100" dist="38100" dir="2700000" algn="tl">
                    <a:srgbClr val="000000">
                      <a:alpha val="43137"/>
                    </a:srgbClr>
                  </a:outerShdw>
                </a:effectLst>
                <a:hlinkClick r:id="rId2"/>
              </a:rPr>
              <a:t>Great Weather &amp; Climate Site</a:t>
            </a:r>
            <a:endParaRPr lang="en-US" b="1" dirty="0" smtClean="0">
              <a:solidFill>
                <a:schemeClr val="tx2">
                  <a:lumMod val="75000"/>
                </a:schemeClr>
              </a:solidFill>
              <a:effectLst>
                <a:outerShdw blurRad="38100" dist="38100" dir="2700000" algn="tl">
                  <a:srgbClr val="000000">
                    <a:alpha val="43137"/>
                  </a:srgbClr>
                </a:outerShdw>
              </a:effectLst>
            </a:endParaRPr>
          </a:p>
          <a:p>
            <a:pPr eaLnBrk="1" fontAlgn="auto" hangingPunct="1">
              <a:spcAft>
                <a:spcPts val="0"/>
              </a:spcAft>
              <a:defRPr/>
            </a:pPr>
            <a:r>
              <a:rPr lang="en-US" b="1" dirty="0" smtClean="0">
                <a:solidFill>
                  <a:schemeClr val="tx2">
                    <a:lumMod val="75000"/>
                  </a:schemeClr>
                </a:solidFill>
                <a:effectLst>
                  <a:outerShdw blurRad="38100" dist="38100" dir="2700000" algn="tl">
                    <a:srgbClr val="000000">
                      <a:alpha val="43137"/>
                    </a:srgbClr>
                  </a:outerShdw>
                </a:effectLst>
              </a:rPr>
              <a:t>Check it out!</a:t>
            </a:r>
          </a:p>
          <a:p>
            <a:pPr eaLnBrk="1" fontAlgn="auto" hangingPunct="1">
              <a:spcAft>
                <a:spcPts val="0"/>
              </a:spcAft>
              <a:defRPr/>
            </a:pPr>
            <a:r>
              <a:rPr lang="en-US" b="1" dirty="0" smtClean="0">
                <a:solidFill>
                  <a:schemeClr val="tx2">
                    <a:lumMod val="75000"/>
                  </a:schemeClr>
                </a:solidFill>
                <a:effectLst>
                  <a:outerShdw blurRad="38100" dist="38100" dir="2700000" algn="tl">
                    <a:srgbClr val="000000">
                      <a:alpha val="43137"/>
                    </a:srgbClr>
                  </a:outerShdw>
                </a:effectLst>
                <a:hlinkClick r:id="rId3"/>
              </a:rPr>
              <a:t>METEOROLOGY - WEATHER AND CLIMATE: A CONDENSED PRIMER</a:t>
            </a:r>
            <a:endParaRPr lang="en-US" b="1" dirty="0" smtClean="0">
              <a:solidFill>
                <a:schemeClr val="tx2">
                  <a:lumMod val="75000"/>
                </a:schemeClr>
              </a:solidFill>
              <a:effectLst>
                <a:outerShdw blurRad="38100" dist="38100" dir="2700000" algn="tl">
                  <a:srgbClr val="000000">
                    <a:alpha val="43137"/>
                  </a:srgbClr>
                </a:outerShdw>
              </a:effectLst>
            </a:endParaRPr>
          </a:p>
          <a:p>
            <a:pPr eaLnBrk="1" fontAlgn="auto" hangingPunct="1">
              <a:spcAft>
                <a:spcPts val="0"/>
              </a:spcAft>
              <a:defRPr/>
            </a:pPr>
            <a:r>
              <a:rPr lang="en-US" b="1" dirty="0" smtClean="0">
                <a:solidFill>
                  <a:schemeClr val="tx2">
                    <a:lumMod val="75000"/>
                  </a:schemeClr>
                </a:solidFill>
                <a:effectLst>
                  <a:outerShdw blurRad="38100" dist="38100" dir="2700000" algn="tl">
                    <a:srgbClr val="000000">
                      <a:alpha val="43137"/>
                    </a:srgbClr>
                  </a:outerShdw>
                </a:effectLst>
              </a:rPr>
              <a:t>This Presents the Whole Picture!</a:t>
            </a:r>
          </a:p>
          <a:p>
            <a:pPr eaLnBrk="1" fontAlgn="auto" hangingPunct="1">
              <a:spcAft>
                <a:spcPts val="0"/>
              </a:spcAft>
              <a:defRPr/>
            </a:pPr>
            <a:endParaRPr lang="en-US" dirty="0" smtClean="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49213"/>
            <a:ext cx="9144000" cy="6907213"/>
          </a:xfrm>
          <a:noFill/>
        </p:spPr>
      </p:pic>
      <p:sp>
        <p:nvSpPr>
          <p:cNvPr id="11267" name="Title 1"/>
          <p:cNvSpPr>
            <a:spLocks noGrp="1"/>
          </p:cNvSpPr>
          <p:nvPr>
            <p:ph type="title"/>
          </p:nvPr>
        </p:nvSpPr>
        <p:spPr>
          <a:xfrm>
            <a:off x="6553200" y="2819400"/>
            <a:ext cx="2133600" cy="3733800"/>
          </a:xfrm>
        </p:spPr>
        <p:txBody>
          <a:bodyPr/>
          <a:lstStyle/>
          <a:p>
            <a:pPr eaLnBrk="1" hangingPunct="1"/>
            <a:r>
              <a:rPr lang="en-US" altLang="en-US" smtClean="0"/>
              <a:t>Asian Climate Regions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74638"/>
            <a:ext cx="3276600" cy="4754562"/>
          </a:xfrm>
        </p:spPr>
        <p:txBody>
          <a:bodyPr/>
          <a:lstStyle/>
          <a:p>
            <a:pPr eaLnBrk="1" hangingPunct="1"/>
            <a:r>
              <a:rPr lang="en-US" altLang="en-US" smtClean="0"/>
              <a:t>Southwest Asia (Middle East) Climate Regions</a:t>
            </a:r>
          </a:p>
        </p:txBody>
      </p:sp>
      <p:pic>
        <p:nvPicPr>
          <p:cNvPr id="122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97250" y="0"/>
            <a:ext cx="5746750" cy="6858000"/>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65088"/>
            <a:ext cx="8077200" cy="6923088"/>
          </a:xfrm>
          <a:noFill/>
        </p:spPr>
      </p:pic>
      <p:sp>
        <p:nvSpPr>
          <p:cNvPr id="13315" name="Title 1"/>
          <p:cNvSpPr>
            <a:spLocks noGrp="1"/>
          </p:cNvSpPr>
          <p:nvPr>
            <p:ph type="title"/>
          </p:nvPr>
        </p:nvSpPr>
        <p:spPr>
          <a:xfrm>
            <a:off x="0" y="0"/>
            <a:ext cx="2895600" cy="1143000"/>
          </a:xfrm>
        </p:spPr>
        <p:txBody>
          <a:bodyPr/>
          <a:lstStyle/>
          <a:p>
            <a:pPr eaLnBrk="1" hangingPunct="1"/>
            <a:r>
              <a:rPr lang="en-US" altLang="en-US" smtClean="0"/>
              <a:t>Australia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dirty="0" err="1" smtClean="0"/>
              <a:t>Af</a:t>
            </a:r>
            <a:r>
              <a:rPr lang="en-US" dirty="0" smtClean="0"/>
              <a:t> – Tropical Wet (Tropical Rainforest)</a:t>
            </a:r>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 y="994643"/>
            <a:ext cx="9163135" cy="5863357"/>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1143000"/>
          </a:xfrm>
        </p:spPr>
        <p:txBody>
          <a:bodyPr/>
          <a:lstStyle/>
          <a:p>
            <a:pPr eaLnBrk="1" hangingPunct="1"/>
            <a:r>
              <a:rPr lang="en-US" altLang="en-US" b="1" smtClean="0"/>
              <a:t>Tropical Rainforest (Af)</a:t>
            </a:r>
            <a:endParaRPr lang="en-US" altLang="en-US" smtClean="0"/>
          </a:p>
        </p:txBody>
      </p:sp>
      <p:sp>
        <p:nvSpPr>
          <p:cNvPr id="15363" name="Content Placeholder 3"/>
          <p:cNvSpPr>
            <a:spLocks noGrp="1"/>
          </p:cNvSpPr>
          <p:nvPr>
            <p:ph sz="half" idx="2"/>
          </p:nvPr>
        </p:nvSpPr>
        <p:spPr>
          <a:xfrm>
            <a:off x="4267200" y="1219200"/>
            <a:ext cx="4648200" cy="5638800"/>
          </a:xfrm>
        </p:spPr>
        <p:txBody>
          <a:bodyPr/>
          <a:lstStyle/>
          <a:p>
            <a:pPr eaLnBrk="1" hangingPunct="1"/>
            <a:r>
              <a:rPr lang="en-US" altLang="en-US" sz="3200" b="1" smtClean="0"/>
              <a:t>Characteristics</a:t>
            </a:r>
          </a:p>
          <a:p>
            <a:pPr lvl="1" eaLnBrk="1" hangingPunct="1"/>
            <a:r>
              <a:rPr lang="en-US" altLang="en-US" sz="2800" smtClean="0"/>
              <a:t>Constant high temperatures. </a:t>
            </a:r>
          </a:p>
          <a:p>
            <a:pPr lvl="1" eaLnBrk="1" hangingPunct="1"/>
            <a:r>
              <a:rPr lang="en-US" altLang="en-US" sz="2800" smtClean="0"/>
              <a:t>"Equal" day length. </a:t>
            </a:r>
          </a:p>
          <a:p>
            <a:pPr lvl="1" eaLnBrk="1" hangingPunct="1"/>
            <a:r>
              <a:rPr lang="en-US" altLang="en-US" sz="2800" smtClean="0"/>
              <a:t>Lowest annual temperature range of any climate. </a:t>
            </a:r>
          </a:p>
          <a:p>
            <a:pPr lvl="1" eaLnBrk="1" hangingPunct="1"/>
            <a:r>
              <a:rPr lang="en-US" altLang="en-US" sz="2800" smtClean="0"/>
              <a:t>Evenly distributed, heavy precipitation. </a:t>
            </a:r>
          </a:p>
          <a:p>
            <a:pPr lvl="1" eaLnBrk="1" hangingPunct="1"/>
            <a:r>
              <a:rPr lang="en-US" altLang="en-US" sz="2800" smtClean="0"/>
              <a:t>Much cloud cover and high humidity. </a:t>
            </a:r>
          </a:p>
          <a:p>
            <a:pPr eaLnBrk="1" hangingPunct="1"/>
            <a:endParaRPr lang="en-US" altLang="en-US" sz="3200" smtClean="0"/>
          </a:p>
        </p:txBody>
      </p:sp>
      <p:pic>
        <p:nvPicPr>
          <p:cNvPr id="1536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663" y="1676400"/>
            <a:ext cx="3962400" cy="3440113"/>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0"/>
            <a:ext cx="8229600" cy="1143000"/>
          </a:xfrm>
        </p:spPr>
        <p:txBody>
          <a:bodyPr/>
          <a:lstStyle/>
          <a:p>
            <a:pPr eaLnBrk="1" hangingPunct="1"/>
            <a:r>
              <a:rPr lang="en-US" altLang="en-US" smtClean="0"/>
              <a:t>Af</a:t>
            </a:r>
          </a:p>
        </p:txBody>
      </p:sp>
      <p:sp>
        <p:nvSpPr>
          <p:cNvPr id="16387" name="Content Placeholder 3"/>
          <p:cNvSpPr>
            <a:spLocks noGrp="1"/>
          </p:cNvSpPr>
          <p:nvPr>
            <p:ph sz="half" idx="2"/>
          </p:nvPr>
        </p:nvSpPr>
        <p:spPr>
          <a:xfrm>
            <a:off x="4648200" y="1143000"/>
            <a:ext cx="4038600" cy="4983163"/>
          </a:xfrm>
        </p:spPr>
        <p:txBody>
          <a:bodyPr/>
          <a:lstStyle/>
          <a:p>
            <a:pPr eaLnBrk="1" hangingPunct="1"/>
            <a:r>
              <a:rPr lang="en-US" altLang="en-US" sz="3200" b="1" smtClean="0"/>
              <a:t>Controlling Factors</a:t>
            </a:r>
          </a:p>
          <a:p>
            <a:pPr lvl="1" eaLnBrk="1" hangingPunct="1"/>
            <a:r>
              <a:rPr lang="en-US" altLang="en-US" sz="2800" smtClean="0"/>
              <a:t>High year-round insolation and precipitation of ITCZ. </a:t>
            </a:r>
          </a:p>
          <a:p>
            <a:pPr lvl="1" eaLnBrk="1" hangingPunct="1"/>
            <a:r>
              <a:rPr lang="en-US" altLang="en-US" sz="2800" smtClean="0"/>
              <a:t>Rising air along trade wind coasts. </a:t>
            </a:r>
          </a:p>
          <a:p>
            <a:pPr lvl="1" eaLnBrk="1" hangingPunct="1"/>
            <a:r>
              <a:rPr lang="en-US" altLang="en-US" sz="2800" smtClean="0"/>
              <a:t>mE air masses. </a:t>
            </a:r>
          </a:p>
          <a:p>
            <a:pPr eaLnBrk="1" hangingPunct="1"/>
            <a:endParaRPr lang="en-US" altLang="en-US" sz="3200" smtClean="0"/>
          </a:p>
        </p:txBody>
      </p:sp>
      <p:sp>
        <p:nvSpPr>
          <p:cNvPr id="16388" name="Content Placeholder 5"/>
          <p:cNvSpPr>
            <a:spLocks noGrp="1"/>
          </p:cNvSpPr>
          <p:nvPr>
            <p:ph sz="half" idx="1"/>
          </p:nvPr>
        </p:nvSpPr>
        <p:spPr>
          <a:xfrm>
            <a:off x="457200" y="1066800"/>
            <a:ext cx="4038600" cy="5791200"/>
          </a:xfrm>
        </p:spPr>
        <p:txBody>
          <a:bodyPr/>
          <a:lstStyle/>
          <a:p>
            <a:pPr eaLnBrk="1" hangingPunct="1"/>
            <a:r>
              <a:rPr lang="en-US" altLang="en-US" b="1" smtClean="0"/>
              <a:t>Geographic Distribution </a:t>
            </a:r>
          </a:p>
          <a:p>
            <a:pPr lvl="1" eaLnBrk="1" hangingPunct="1"/>
            <a:r>
              <a:rPr lang="en-US" altLang="en-US" smtClean="0"/>
              <a:t>Amazon Basin, </a:t>
            </a:r>
          </a:p>
          <a:p>
            <a:pPr lvl="1" eaLnBrk="1" hangingPunct="1"/>
            <a:r>
              <a:rPr lang="en-US" altLang="en-US" smtClean="0"/>
              <a:t>Congo River Basin, </a:t>
            </a:r>
          </a:p>
          <a:p>
            <a:pPr lvl="1" eaLnBrk="1" hangingPunct="1"/>
            <a:r>
              <a:rPr lang="en-US" altLang="en-US" smtClean="0"/>
              <a:t>East coast of Central America, </a:t>
            </a:r>
          </a:p>
          <a:p>
            <a:pPr lvl="1" eaLnBrk="1" hangingPunct="1"/>
            <a:r>
              <a:rPr lang="en-US" altLang="en-US" smtClean="0"/>
              <a:t>East coast and interior of Brazil, </a:t>
            </a:r>
          </a:p>
          <a:p>
            <a:pPr lvl="1" eaLnBrk="1" hangingPunct="1"/>
            <a:r>
              <a:rPr lang="en-US" altLang="en-US" smtClean="0"/>
              <a:t>East coast of Madagascar, </a:t>
            </a:r>
          </a:p>
          <a:p>
            <a:pPr lvl="1" eaLnBrk="1" hangingPunct="1"/>
            <a:r>
              <a:rPr lang="en-US" altLang="en-US" smtClean="0"/>
              <a:t>Malaysia, </a:t>
            </a:r>
          </a:p>
          <a:p>
            <a:pPr lvl="1" eaLnBrk="1" hangingPunct="1"/>
            <a:r>
              <a:rPr lang="en-US" altLang="en-US" smtClean="0"/>
              <a:t>Indonesia, </a:t>
            </a:r>
          </a:p>
          <a:p>
            <a:pPr lvl="1" eaLnBrk="1" hangingPunct="1"/>
            <a:r>
              <a:rPr lang="en-US" altLang="en-US" smtClean="0"/>
              <a:t>Philippines. </a:t>
            </a:r>
          </a:p>
          <a:p>
            <a:pPr eaLnBrk="1" hangingPunct="1"/>
            <a:endParaRPr lang="en-US" alt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pPr algn="l" eaLnBrk="1" hangingPunct="1"/>
            <a:r>
              <a:rPr lang="en-US" altLang="en-US" dirty="0" err="1" smtClean="0"/>
              <a:t>Af</a:t>
            </a:r>
            <a:r>
              <a:rPr lang="en-US" altLang="en-US" dirty="0" smtClean="0"/>
              <a:t> Vegetation</a:t>
            </a:r>
            <a:endParaRPr lang="en-US" altLang="en-US" dirty="0" smtClean="0"/>
          </a:p>
        </p:txBody>
      </p:sp>
      <p:sp>
        <p:nvSpPr>
          <p:cNvPr id="17411" name="Content Placeholder 2"/>
          <p:cNvSpPr>
            <a:spLocks noGrp="1"/>
          </p:cNvSpPr>
          <p:nvPr>
            <p:ph sz="half" idx="1"/>
          </p:nvPr>
        </p:nvSpPr>
        <p:spPr/>
        <p:txBody>
          <a:bodyPr/>
          <a:lstStyle/>
          <a:p>
            <a:pPr eaLnBrk="1" hangingPunct="1"/>
            <a:r>
              <a:rPr lang="en-US" altLang="en-US" smtClean="0"/>
              <a:t>Tropical broadleaf evergreen forests with vines (lianas), Bromelias, and epiphytes. </a:t>
            </a:r>
          </a:p>
        </p:txBody>
      </p:sp>
      <p:pic>
        <p:nvPicPr>
          <p:cNvPr id="1741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83438" y="0"/>
            <a:ext cx="4660562" cy="6817761"/>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1143000"/>
          </a:xfrm>
        </p:spPr>
        <p:txBody>
          <a:bodyPr/>
          <a:lstStyle/>
          <a:p>
            <a:pPr eaLnBrk="1" hangingPunct="1"/>
            <a:r>
              <a:rPr lang="en-US" altLang="en-US" smtClean="0"/>
              <a:t>Am Climates – Tropical Monsoon</a:t>
            </a: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960" y="977900"/>
            <a:ext cx="9167919" cy="58674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lstStyle/>
          <a:p>
            <a:pPr eaLnBrk="1" hangingPunct="1"/>
            <a:r>
              <a:rPr lang="en-US" altLang="en-US" b="1" smtClean="0"/>
              <a:t>Tropical Monsoon Climate (Am)</a:t>
            </a:r>
            <a:endParaRPr lang="en-US" altLang="en-US" smtClean="0"/>
          </a:p>
        </p:txBody>
      </p:sp>
      <p:sp>
        <p:nvSpPr>
          <p:cNvPr id="19459" name="Content Placeholder 3"/>
          <p:cNvSpPr>
            <a:spLocks noGrp="1"/>
          </p:cNvSpPr>
          <p:nvPr>
            <p:ph sz="half" idx="2"/>
          </p:nvPr>
        </p:nvSpPr>
        <p:spPr/>
        <p:txBody>
          <a:bodyPr/>
          <a:lstStyle/>
          <a:p>
            <a:pPr eaLnBrk="1" hangingPunct="1"/>
            <a:r>
              <a:rPr lang="en-US" altLang="en-US" sz="3200" b="1" smtClean="0"/>
              <a:t>Characteristics </a:t>
            </a:r>
          </a:p>
          <a:p>
            <a:pPr lvl="1" eaLnBrk="1" hangingPunct="1"/>
            <a:r>
              <a:rPr lang="en-US" altLang="en-US" sz="2800" smtClean="0"/>
              <a:t>Heavy high-sun rain; short low-sun drought.  Highest temperature just before rainy period. </a:t>
            </a:r>
          </a:p>
          <a:p>
            <a:pPr eaLnBrk="1" hangingPunct="1"/>
            <a:endParaRPr lang="en-US" altLang="en-US" smtClean="0"/>
          </a:p>
        </p:txBody>
      </p:sp>
      <p:pic>
        <p:nvPicPr>
          <p:cNvPr id="1946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4775" y="1676400"/>
            <a:ext cx="4367213" cy="3325813"/>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a:lstStyle/>
          <a:p>
            <a:pPr eaLnBrk="1" hangingPunct="1"/>
            <a:r>
              <a:rPr lang="en-US" altLang="en-US" smtClean="0"/>
              <a:t>Am</a:t>
            </a:r>
          </a:p>
        </p:txBody>
      </p:sp>
      <p:sp>
        <p:nvSpPr>
          <p:cNvPr id="20483" name="Content Placeholder 2"/>
          <p:cNvSpPr>
            <a:spLocks noGrp="1"/>
          </p:cNvSpPr>
          <p:nvPr>
            <p:ph sz="half" idx="1"/>
          </p:nvPr>
        </p:nvSpPr>
        <p:spPr>
          <a:xfrm>
            <a:off x="457200" y="1143000"/>
            <a:ext cx="4038600" cy="5715000"/>
          </a:xfrm>
        </p:spPr>
        <p:txBody>
          <a:bodyPr/>
          <a:lstStyle/>
          <a:p>
            <a:pPr eaLnBrk="1" hangingPunct="1"/>
            <a:r>
              <a:rPr lang="en-US" altLang="en-US" sz="3200" b="1" smtClean="0"/>
              <a:t>Geographic Distribution</a:t>
            </a:r>
          </a:p>
          <a:p>
            <a:pPr lvl="1" eaLnBrk="1" hangingPunct="1"/>
            <a:r>
              <a:rPr lang="en-US" altLang="en-US" sz="2800" smtClean="0"/>
              <a:t>Coastal areas of southwest India,  Sri Lanka, Bangladesh, Mynamar (Burma),  </a:t>
            </a:r>
          </a:p>
          <a:p>
            <a:pPr lvl="1" eaLnBrk="1" hangingPunct="1"/>
            <a:r>
              <a:rPr lang="en-US" altLang="en-US" sz="2800" smtClean="0"/>
              <a:t>Southwestern Africa,  </a:t>
            </a:r>
          </a:p>
          <a:p>
            <a:pPr lvl="1" eaLnBrk="1" hangingPunct="1"/>
            <a:r>
              <a:rPr lang="en-US" altLang="en-US" sz="2800" smtClean="0"/>
              <a:t>French Guiana,  </a:t>
            </a:r>
          </a:p>
          <a:p>
            <a:pPr lvl="1" eaLnBrk="1" hangingPunct="1"/>
            <a:r>
              <a:rPr lang="en-US" altLang="en-US" sz="2800" smtClean="0"/>
              <a:t>northeast and southeast Brazil. </a:t>
            </a:r>
          </a:p>
          <a:p>
            <a:pPr eaLnBrk="1" hangingPunct="1"/>
            <a:endParaRPr lang="en-US" altLang="en-US" smtClean="0"/>
          </a:p>
        </p:txBody>
      </p:sp>
      <p:sp>
        <p:nvSpPr>
          <p:cNvPr id="20484" name="Content Placeholder 3"/>
          <p:cNvSpPr>
            <a:spLocks noGrp="1"/>
          </p:cNvSpPr>
          <p:nvPr>
            <p:ph sz="half" idx="2"/>
          </p:nvPr>
        </p:nvSpPr>
        <p:spPr>
          <a:xfrm>
            <a:off x="4648200" y="1143000"/>
            <a:ext cx="4038600" cy="5715000"/>
          </a:xfrm>
        </p:spPr>
        <p:txBody>
          <a:bodyPr/>
          <a:lstStyle/>
          <a:p>
            <a:pPr eaLnBrk="1" hangingPunct="1"/>
            <a:r>
              <a:rPr lang="en-US" altLang="en-US" sz="3200" b="1" smtClean="0"/>
              <a:t>Controlling Factors</a:t>
            </a:r>
          </a:p>
          <a:p>
            <a:pPr lvl="1" eaLnBrk="1" hangingPunct="1"/>
            <a:r>
              <a:rPr lang="en-US" altLang="en-US" sz="2800" smtClean="0"/>
              <a:t>Summer onshore/winter offshore air movement related to shifting ITCZ or monsoon circulation. mE air masses during high-sun; stable mT or cT -&gt; low-sun</a:t>
            </a:r>
          </a:p>
          <a:p>
            <a:pPr eaLnBrk="1" hangingPunct="1"/>
            <a:endParaRPr lang="en-US" alt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73" t="2160" r="6527" b="4929"/>
          <a:stretch/>
        </p:blipFill>
        <p:spPr>
          <a:xfrm>
            <a:off x="-12700" y="-12700"/>
            <a:ext cx="9144000" cy="6858000"/>
          </a:xfrm>
          <a:noFill/>
        </p:spPr>
      </p:pic>
      <p:sp>
        <p:nvSpPr>
          <p:cNvPr id="2" name="Title 1"/>
          <p:cNvSpPr>
            <a:spLocks noGrp="1"/>
          </p:cNvSpPr>
          <p:nvPr>
            <p:ph type="title"/>
          </p:nvPr>
        </p:nvSpPr>
        <p:spPr>
          <a:xfrm>
            <a:off x="3276600" y="5943600"/>
            <a:ext cx="4419600" cy="685800"/>
          </a:xfrm>
        </p:spPr>
        <p:txBody>
          <a:bodyPr rtlCol="0">
            <a:normAutofit fontScale="90000"/>
          </a:bodyPr>
          <a:lstStyle/>
          <a:p>
            <a:pPr eaLnBrk="1" fontAlgn="auto" hangingPunct="1">
              <a:spcAft>
                <a:spcPts val="0"/>
              </a:spcAft>
              <a:defRPr/>
            </a:pPr>
            <a:r>
              <a:rPr lang="en-US" dirty="0" smtClean="0"/>
              <a:t>Letter Definitions</a:t>
            </a:r>
          </a:p>
        </p:txBody>
      </p:sp>
      <p:pic>
        <p:nvPicPr>
          <p:cNvPr id="3" name="Picture 2"/>
          <p:cNvPicPr>
            <a:picLocks noChangeAspect="1"/>
          </p:cNvPicPr>
          <p:nvPr/>
        </p:nvPicPr>
        <p:blipFill>
          <a:blip r:embed="rId3"/>
          <a:stretch>
            <a:fillRect/>
          </a:stretch>
        </p:blipFill>
        <p:spPr>
          <a:xfrm>
            <a:off x="1" y="0"/>
            <a:ext cx="9144000" cy="6858000"/>
          </a:xfrm>
          <a:prstGeom prst="rect">
            <a:avLst/>
          </a:prstGeom>
        </p:spPr>
      </p:pic>
      <p:pic>
        <p:nvPicPr>
          <p:cNvPr id="4" name="Picture 3"/>
          <p:cNvPicPr>
            <a:picLocks noChangeAspect="1"/>
          </p:cNvPicPr>
          <p:nvPr/>
        </p:nvPicPr>
        <p:blipFill>
          <a:blip r:embed="rId4"/>
          <a:stretch>
            <a:fillRect/>
          </a:stretch>
        </p:blipFill>
        <p:spPr>
          <a:xfrm>
            <a:off x="25400" y="330200"/>
            <a:ext cx="9105899" cy="65405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3400" y="0"/>
            <a:ext cx="8229600" cy="1143000"/>
          </a:xfrm>
        </p:spPr>
        <p:txBody>
          <a:bodyPr/>
          <a:lstStyle/>
          <a:p>
            <a:pPr eaLnBrk="1" hangingPunct="1"/>
            <a:r>
              <a:rPr lang="en-US" altLang="en-US" dirty="0" smtClean="0"/>
              <a:t>Am Vegetation</a:t>
            </a:r>
            <a:endParaRPr lang="en-US" altLang="en-US" dirty="0" smtClean="0"/>
          </a:p>
        </p:txBody>
      </p:sp>
      <p:sp>
        <p:nvSpPr>
          <p:cNvPr id="21507" name="Content Placeholder 2"/>
          <p:cNvSpPr>
            <a:spLocks noGrp="1"/>
          </p:cNvSpPr>
          <p:nvPr>
            <p:ph sz="half" idx="1"/>
          </p:nvPr>
        </p:nvSpPr>
        <p:spPr>
          <a:xfrm>
            <a:off x="457200" y="990601"/>
            <a:ext cx="8686800" cy="1524000"/>
          </a:xfrm>
        </p:spPr>
        <p:txBody>
          <a:bodyPr/>
          <a:lstStyle/>
          <a:p>
            <a:pPr eaLnBrk="1" hangingPunct="1"/>
            <a:r>
              <a:rPr lang="en-US" altLang="en-US" dirty="0" smtClean="0"/>
              <a:t>Tropical broadleaf evergreen rainforest with some deciduous trees and plants (dormant in the dry season)</a:t>
            </a:r>
          </a:p>
        </p:txBody>
      </p:sp>
      <p:pic>
        <p:nvPicPr>
          <p:cNvPr id="2150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05000" y="2042128"/>
            <a:ext cx="7188200" cy="4841272"/>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33400" y="0"/>
            <a:ext cx="8229600" cy="1143000"/>
          </a:xfrm>
        </p:spPr>
        <p:txBody>
          <a:bodyPr/>
          <a:lstStyle/>
          <a:p>
            <a:pPr eaLnBrk="1" hangingPunct="1"/>
            <a:r>
              <a:rPr lang="en-US" altLang="en-US" smtClean="0"/>
              <a:t>Aw Climate – Tropical Savanna</a:t>
            </a:r>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143000"/>
            <a:ext cx="8610600" cy="5510213"/>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b="1" smtClean="0"/>
              <a:t>Wet Dry Tropical Climate (Aw)</a:t>
            </a:r>
            <a:endParaRPr lang="en-US" altLang="en-US" smtClean="0"/>
          </a:p>
        </p:txBody>
      </p:sp>
      <p:sp>
        <p:nvSpPr>
          <p:cNvPr id="23555" name="Content Placeholder 3"/>
          <p:cNvSpPr>
            <a:spLocks noGrp="1"/>
          </p:cNvSpPr>
          <p:nvPr>
            <p:ph sz="half" idx="2"/>
          </p:nvPr>
        </p:nvSpPr>
        <p:spPr/>
        <p:txBody>
          <a:bodyPr/>
          <a:lstStyle/>
          <a:p>
            <a:pPr eaLnBrk="1" hangingPunct="1"/>
            <a:r>
              <a:rPr lang="en-US" altLang="en-US" b="1" smtClean="0"/>
              <a:t>Characteristics</a:t>
            </a:r>
          </a:p>
          <a:p>
            <a:pPr eaLnBrk="1" hangingPunct="1"/>
            <a:r>
              <a:rPr lang="en-US" altLang="en-US" smtClean="0"/>
              <a:t>High-sun wet season, low sun dry periods.  Rainfall less than monsoon.  </a:t>
            </a:r>
          </a:p>
          <a:p>
            <a:pPr eaLnBrk="1" hangingPunct="1"/>
            <a:r>
              <a:rPr lang="en-US" altLang="en-US" smtClean="0"/>
              <a:t>Highest temperature ranges of low latitude wet climates.</a:t>
            </a:r>
          </a:p>
          <a:p>
            <a:pPr eaLnBrk="1" hangingPunct="1"/>
            <a:endParaRPr lang="en-US" altLang="en-US" smtClean="0"/>
          </a:p>
        </p:txBody>
      </p:sp>
      <p:pic>
        <p:nvPicPr>
          <p:cNvPr id="2355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7950" y="2133600"/>
            <a:ext cx="4278313" cy="312420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1143000"/>
          </a:xfrm>
        </p:spPr>
        <p:txBody>
          <a:bodyPr/>
          <a:lstStyle/>
          <a:p>
            <a:pPr eaLnBrk="1" hangingPunct="1"/>
            <a:r>
              <a:rPr lang="en-US" altLang="en-US" smtClean="0"/>
              <a:t>Aw</a:t>
            </a:r>
          </a:p>
        </p:txBody>
      </p:sp>
      <p:sp>
        <p:nvSpPr>
          <p:cNvPr id="24579" name="Content Placeholder 2"/>
          <p:cNvSpPr>
            <a:spLocks noGrp="1"/>
          </p:cNvSpPr>
          <p:nvPr>
            <p:ph sz="half" idx="1"/>
          </p:nvPr>
        </p:nvSpPr>
        <p:spPr>
          <a:xfrm>
            <a:off x="457200" y="1143000"/>
            <a:ext cx="4038600" cy="5486400"/>
          </a:xfrm>
        </p:spPr>
        <p:txBody>
          <a:bodyPr/>
          <a:lstStyle/>
          <a:p>
            <a:pPr eaLnBrk="1" hangingPunct="1"/>
            <a:r>
              <a:rPr lang="en-US" altLang="en-US" b="1" smtClean="0"/>
              <a:t>Geographic Distribution</a:t>
            </a:r>
          </a:p>
          <a:p>
            <a:pPr lvl="1" eaLnBrk="1" hangingPunct="1"/>
            <a:r>
              <a:rPr lang="en-US" altLang="en-US" smtClean="0"/>
              <a:t>Northern and eastern India, interior Myanmar (Burma) and Indo-Chinese Peninsula; northern Australia; south central Africa; Ilanos of Venezuela, Campos of Brazil; </a:t>
            </a:r>
          </a:p>
          <a:p>
            <a:pPr lvl="1" eaLnBrk="1" hangingPunct="1"/>
            <a:r>
              <a:rPr lang="en-US" altLang="en-US" smtClean="0"/>
              <a:t>Western Central America; south Florida, and Caribbean Islands. </a:t>
            </a:r>
          </a:p>
          <a:p>
            <a:pPr eaLnBrk="1" hangingPunct="1"/>
            <a:endParaRPr lang="en-US" altLang="en-US" smtClean="0"/>
          </a:p>
        </p:txBody>
      </p:sp>
      <p:sp>
        <p:nvSpPr>
          <p:cNvPr id="24580" name="Content Placeholder 3"/>
          <p:cNvSpPr>
            <a:spLocks noGrp="1"/>
          </p:cNvSpPr>
          <p:nvPr>
            <p:ph sz="half" idx="2"/>
          </p:nvPr>
        </p:nvSpPr>
        <p:spPr>
          <a:xfrm>
            <a:off x="4648200" y="1143000"/>
            <a:ext cx="4038600" cy="4983163"/>
          </a:xfrm>
        </p:spPr>
        <p:txBody>
          <a:bodyPr/>
          <a:lstStyle/>
          <a:p>
            <a:pPr eaLnBrk="1" hangingPunct="1"/>
            <a:r>
              <a:rPr lang="en-US" altLang="en-US" sz="3200" b="1" smtClean="0"/>
              <a:t>Controlling Factors</a:t>
            </a:r>
          </a:p>
          <a:p>
            <a:pPr lvl="1" eaLnBrk="1" hangingPunct="1"/>
            <a:r>
              <a:rPr lang="en-US" altLang="en-US" sz="2800" smtClean="0"/>
              <a:t>Shifting influence of high-sun ITCZ and low sun STH influence. High sun mE air masses; low-sun cT air masses</a:t>
            </a:r>
          </a:p>
          <a:p>
            <a:pPr eaLnBrk="1" hangingPunct="1"/>
            <a:endParaRPr lang="en-US" altLang="en-US" sz="32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0"/>
            <a:ext cx="8229600" cy="1143000"/>
          </a:xfrm>
        </p:spPr>
        <p:txBody>
          <a:bodyPr/>
          <a:lstStyle/>
          <a:p>
            <a:pPr algn="l" eaLnBrk="1" hangingPunct="1"/>
            <a:r>
              <a:rPr lang="en-US" altLang="en-US" dirty="0" smtClean="0"/>
              <a:t>Aw Vegetation</a:t>
            </a:r>
            <a:endParaRPr lang="en-US" altLang="en-US" dirty="0" smtClean="0"/>
          </a:p>
        </p:txBody>
      </p:sp>
      <p:sp>
        <p:nvSpPr>
          <p:cNvPr id="25603" name="Content Placeholder 2"/>
          <p:cNvSpPr>
            <a:spLocks noGrp="1"/>
          </p:cNvSpPr>
          <p:nvPr>
            <p:ph sz="half" idx="1"/>
          </p:nvPr>
        </p:nvSpPr>
        <p:spPr>
          <a:xfrm>
            <a:off x="38100" y="1295400"/>
            <a:ext cx="3619500" cy="4953000"/>
          </a:xfrm>
        </p:spPr>
        <p:txBody>
          <a:bodyPr/>
          <a:lstStyle/>
          <a:p>
            <a:pPr eaLnBrk="1" hangingPunct="1"/>
            <a:r>
              <a:rPr lang="en-US" altLang="en-US" dirty="0" smtClean="0"/>
              <a:t>Tall to short continuous grasslands with scattered trees and galleria forests (along the banks of streams, often arching over the river to enclose it unless it is a very wide river.  </a:t>
            </a:r>
          </a:p>
        </p:txBody>
      </p:sp>
      <p:pic>
        <p:nvPicPr>
          <p:cNvPr id="2560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25400"/>
            <a:ext cx="4889500" cy="3186308"/>
          </a:xfrm>
          <a:noFill/>
        </p:spPr>
      </p:pic>
      <p:pic>
        <p:nvPicPr>
          <p:cNvPr id="256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14675"/>
            <a:ext cx="48641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274638"/>
            <a:ext cx="4876800" cy="1143000"/>
          </a:xfrm>
        </p:spPr>
        <p:txBody>
          <a:bodyPr/>
          <a:lstStyle/>
          <a:p>
            <a:pPr eaLnBrk="1" hangingPunct="1"/>
            <a:r>
              <a:rPr lang="en-US" altLang="en-US" smtClean="0"/>
              <a:t>Aw – galleria forest</a:t>
            </a:r>
          </a:p>
        </p:txBody>
      </p:sp>
      <p:sp>
        <p:nvSpPr>
          <p:cNvPr id="26627" name="Content Placeholder 4"/>
          <p:cNvSpPr>
            <a:spLocks noGrp="1"/>
          </p:cNvSpPr>
          <p:nvPr>
            <p:ph idx="1"/>
          </p:nvPr>
        </p:nvSpPr>
        <p:spPr>
          <a:xfrm>
            <a:off x="457200" y="1600200"/>
            <a:ext cx="4419600" cy="4525963"/>
          </a:xfrm>
        </p:spPr>
        <p:txBody>
          <a:bodyPr/>
          <a:lstStyle/>
          <a:p>
            <a:pPr eaLnBrk="1" hangingPunct="1"/>
            <a:r>
              <a:rPr lang="en-US" altLang="en-US" smtClean="0"/>
              <a:t>Forest along the river transitioning to grassland as distance from the river bank increases.</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t="9941" r="27940"/>
          <a:stretch>
            <a:fillRect/>
          </a:stretch>
        </p:blipFill>
        <p:spPr bwMode="auto">
          <a:xfrm>
            <a:off x="5022850" y="0"/>
            <a:ext cx="412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0"/>
            <a:ext cx="8229600" cy="1143000"/>
          </a:xfrm>
        </p:spPr>
        <p:txBody>
          <a:bodyPr/>
          <a:lstStyle/>
          <a:p>
            <a:pPr eaLnBrk="1" hangingPunct="1"/>
            <a:r>
              <a:rPr lang="en-US" altLang="en-US" b="1" dirty="0" smtClean="0"/>
              <a:t>Tropical Desert Climate (BWh)</a:t>
            </a:r>
            <a:endParaRPr lang="en-US" altLang="en-US" dirty="0" smtClean="0"/>
          </a:p>
        </p:txBody>
      </p:sp>
      <p:sp>
        <p:nvSpPr>
          <p:cNvPr id="4" name="Content Placeholder 3"/>
          <p:cNvSpPr>
            <a:spLocks noGrp="1"/>
          </p:cNvSpPr>
          <p:nvPr>
            <p:ph sz="half" idx="2"/>
          </p:nvPr>
        </p:nvSpPr>
        <p:spPr>
          <a:xfrm>
            <a:off x="4495800" y="1066800"/>
            <a:ext cx="4648200" cy="5791200"/>
          </a:xfrm>
        </p:spPr>
        <p:txBody>
          <a:bodyPr rtlCol="0">
            <a:normAutofit fontScale="92500"/>
          </a:bodyPr>
          <a:lstStyle/>
          <a:p>
            <a:pPr eaLnBrk="1" fontAlgn="auto" hangingPunct="1">
              <a:spcAft>
                <a:spcPts val="0"/>
              </a:spcAft>
              <a:defRPr/>
            </a:pPr>
            <a:r>
              <a:rPr lang="en-US" b="1" dirty="0" smtClean="0"/>
              <a:t>Characteristics</a:t>
            </a:r>
          </a:p>
          <a:p>
            <a:pPr lvl="1" eaLnBrk="1" fontAlgn="auto" hangingPunct="1">
              <a:spcAft>
                <a:spcPts val="0"/>
              </a:spcAft>
              <a:defRPr/>
            </a:pPr>
            <a:r>
              <a:rPr lang="en-US" dirty="0" smtClean="0"/>
              <a:t>Among the driest places on earth Mean annual temperature above 64.4</a:t>
            </a:r>
            <a:r>
              <a:rPr lang="en-US" baseline="30000" dirty="0" smtClean="0"/>
              <a:t>o</a:t>
            </a:r>
            <a:r>
              <a:rPr lang="en-US" dirty="0" smtClean="0"/>
              <a:t> F (18</a:t>
            </a:r>
            <a:r>
              <a:rPr lang="en-US" baseline="30000" dirty="0" smtClean="0"/>
              <a:t>o</a:t>
            </a:r>
            <a:r>
              <a:rPr lang="en-US" dirty="0" smtClean="0"/>
              <a:t>C) </a:t>
            </a:r>
          </a:p>
          <a:p>
            <a:pPr lvl="1" eaLnBrk="1" fontAlgn="auto" hangingPunct="1">
              <a:spcAft>
                <a:spcPts val="0"/>
              </a:spcAft>
              <a:defRPr/>
            </a:pPr>
            <a:r>
              <a:rPr lang="en-US" dirty="0" smtClean="0"/>
              <a:t>Low relative humidity  </a:t>
            </a:r>
          </a:p>
          <a:p>
            <a:pPr lvl="1" eaLnBrk="1" fontAlgn="auto" hangingPunct="1">
              <a:spcAft>
                <a:spcPts val="0"/>
              </a:spcAft>
              <a:defRPr/>
            </a:pPr>
            <a:r>
              <a:rPr lang="en-US" dirty="0" smtClean="0"/>
              <a:t>Irregular and unreliable rainfall </a:t>
            </a:r>
          </a:p>
          <a:p>
            <a:pPr lvl="1" eaLnBrk="1" fontAlgn="auto" hangingPunct="1">
              <a:spcAft>
                <a:spcPts val="0"/>
              </a:spcAft>
              <a:defRPr/>
            </a:pPr>
            <a:r>
              <a:rPr lang="en-US" dirty="0" smtClean="0"/>
              <a:t>Highest percentage of sunshine of any climate </a:t>
            </a:r>
          </a:p>
          <a:p>
            <a:pPr lvl="1" eaLnBrk="1" fontAlgn="auto" hangingPunct="1">
              <a:spcAft>
                <a:spcPts val="0"/>
              </a:spcAft>
              <a:defRPr/>
            </a:pPr>
            <a:r>
              <a:rPr lang="en-US" dirty="0" smtClean="0"/>
              <a:t>Large diurnal temperature range </a:t>
            </a:r>
          </a:p>
          <a:p>
            <a:pPr lvl="1" eaLnBrk="1" fontAlgn="auto" hangingPunct="1">
              <a:spcAft>
                <a:spcPts val="0"/>
              </a:spcAft>
              <a:defRPr/>
            </a:pPr>
            <a:r>
              <a:rPr lang="en-US" dirty="0" smtClean="0"/>
              <a:t>Highest daytime temperature of any climate </a:t>
            </a:r>
          </a:p>
          <a:p>
            <a:pPr lvl="1" eaLnBrk="1" fontAlgn="auto" hangingPunct="1">
              <a:spcAft>
                <a:spcPts val="0"/>
              </a:spcAft>
              <a:defRPr/>
            </a:pPr>
            <a:r>
              <a:rPr lang="en-US" dirty="0" smtClean="0"/>
              <a:t>Annual precipitation less than half the annual potential </a:t>
            </a:r>
            <a:r>
              <a:rPr lang="en-US" dirty="0" err="1" smtClean="0"/>
              <a:t>evapotranspiration</a:t>
            </a:r>
            <a:endParaRPr lang="en-US" dirty="0" smtClean="0"/>
          </a:p>
          <a:p>
            <a:pPr eaLnBrk="1" fontAlgn="auto" hangingPunct="1">
              <a:spcAft>
                <a:spcPts val="0"/>
              </a:spcAft>
              <a:defRPr/>
            </a:pPr>
            <a:endParaRPr lang="en-US" dirty="0" smtClean="0"/>
          </a:p>
        </p:txBody>
      </p:sp>
      <p:pic>
        <p:nvPicPr>
          <p:cNvPr id="2765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4300" y="1981200"/>
            <a:ext cx="4356100" cy="3049588"/>
          </a:xfr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0"/>
            <a:ext cx="8229600" cy="1143000"/>
          </a:xfrm>
        </p:spPr>
        <p:txBody>
          <a:bodyPr/>
          <a:lstStyle/>
          <a:p>
            <a:pPr eaLnBrk="1" hangingPunct="1"/>
            <a:r>
              <a:rPr lang="en-US" altLang="en-US" dirty="0" smtClean="0"/>
              <a:t>BWh</a:t>
            </a:r>
          </a:p>
        </p:txBody>
      </p:sp>
      <p:sp>
        <p:nvSpPr>
          <p:cNvPr id="28675" name="Content Placeholder 2"/>
          <p:cNvSpPr>
            <a:spLocks noGrp="1"/>
          </p:cNvSpPr>
          <p:nvPr>
            <p:ph sz="half" idx="1"/>
          </p:nvPr>
        </p:nvSpPr>
        <p:spPr>
          <a:xfrm>
            <a:off x="228600" y="1219200"/>
            <a:ext cx="4267200" cy="5638800"/>
          </a:xfrm>
        </p:spPr>
        <p:txBody>
          <a:bodyPr/>
          <a:lstStyle/>
          <a:p>
            <a:pPr eaLnBrk="1" hangingPunct="1"/>
            <a:r>
              <a:rPr lang="en-US" altLang="en-US" sz="3200" b="1" smtClean="0"/>
              <a:t>Geographic Distribution</a:t>
            </a:r>
          </a:p>
          <a:p>
            <a:pPr lvl="1" eaLnBrk="1" hangingPunct="1"/>
            <a:r>
              <a:rPr lang="en-US" altLang="en-US" sz="2800" smtClean="0"/>
              <a:t>coastal Chile and Peru southern Argentina </a:t>
            </a:r>
          </a:p>
          <a:p>
            <a:pPr lvl="1" eaLnBrk="1" hangingPunct="1"/>
            <a:r>
              <a:rPr lang="en-US" altLang="en-US" sz="2800" smtClean="0"/>
              <a:t>southwest Africa </a:t>
            </a:r>
          </a:p>
          <a:p>
            <a:pPr lvl="1" eaLnBrk="1" hangingPunct="1"/>
            <a:r>
              <a:rPr lang="en-US" altLang="en-US" sz="2800" smtClean="0"/>
              <a:t>north Africa  </a:t>
            </a:r>
          </a:p>
          <a:p>
            <a:pPr lvl="1" eaLnBrk="1" hangingPunct="1"/>
            <a:r>
              <a:rPr lang="en-US" altLang="en-US" sz="2800" smtClean="0"/>
              <a:t>Arabia, Iran </a:t>
            </a:r>
          </a:p>
          <a:p>
            <a:pPr lvl="1" eaLnBrk="1" hangingPunct="1"/>
            <a:r>
              <a:rPr lang="en-US" altLang="en-US" sz="2800" smtClean="0"/>
              <a:t>Pakistan, and western India;  </a:t>
            </a:r>
          </a:p>
          <a:p>
            <a:pPr lvl="1" eaLnBrk="1" hangingPunct="1"/>
            <a:r>
              <a:rPr lang="en-US" altLang="en-US" sz="2800" smtClean="0"/>
              <a:t>Baja California and interior Mexico </a:t>
            </a:r>
          </a:p>
          <a:p>
            <a:pPr eaLnBrk="1" hangingPunct="1"/>
            <a:endParaRPr lang="en-US" altLang="en-US" smtClean="0"/>
          </a:p>
        </p:txBody>
      </p:sp>
      <p:sp>
        <p:nvSpPr>
          <p:cNvPr id="28676" name="Content Placeholder 3"/>
          <p:cNvSpPr>
            <a:spLocks noGrp="1"/>
          </p:cNvSpPr>
          <p:nvPr>
            <p:ph sz="half" idx="2"/>
          </p:nvPr>
        </p:nvSpPr>
        <p:spPr>
          <a:xfrm>
            <a:off x="4648200" y="1295400"/>
            <a:ext cx="4038600" cy="4830763"/>
          </a:xfrm>
        </p:spPr>
        <p:txBody>
          <a:bodyPr/>
          <a:lstStyle/>
          <a:p>
            <a:pPr eaLnBrk="1" hangingPunct="1"/>
            <a:r>
              <a:rPr lang="en-US" altLang="en-US" sz="3200" b="1" smtClean="0"/>
              <a:t>Controlling Factors</a:t>
            </a:r>
          </a:p>
          <a:p>
            <a:pPr lvl="1" eaLnBrk="1" hangingPunct="1"/>
            <a:r>
              <a:rPr lang="en-US" altLang="en-US" sz="2800" smtClean="0"/>
              <a:t>Descending, diverging, circulation of subtropical highs Continentality linked often with rain shadow location.  </a:t>
            </a:r>
          </a:p>
          <a:p>
            <a:pPr lvl="1" eaLnBrk="1" hangingPunct="1"/>
            <a:r>
              <a:rPr lang="en-US" altLang="en-US" sz="2800" smtClean="0"/>
              <a:t>cT air masses</a:t>
            </a:r>
          </a:p>
          <a:p>
            <a:pPr lvl="1" eaLnBrk="1" hangingPunct="1"/>
            <a:endParaRPr lang="en-US" altLang="en-US" sz="28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425700"/>
            <a:ext cx="663481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a:spLocks noGrp="1"/>
          </p:cNvSpPr>
          <p:nvPr>
            <p:ph type="title"/>
          </p:nvPr>
        </p:nvSpPr>
        <p:spPr>
          <a:xfrm>
            <a:off x="228600" y="38100"/>
            <a:ext cx="8229600" cy="723900"/>
          </a:xfrm>
        </p:spPr>
        <p:txBody>
          <a:bodyPr/>
          <a:lstStyle/>
          <a:p>
            <a:pPr eaLnBrk="1" hangingPunct="1"/>
            <a:r>
              <a:rPr lang="en-US" altLang="en-US" dirty="0" smtClean="0"/>
              <a:t>BWh types</a:t>
            </a:r>
            <a:endParaRPr lang="en-US" altLang="en-US" dirty="0" smtClean="0"/>
          </a:p>
        </p:txBody>
      </p:sp>
      <p:sp>
        <p:nvSpPr>
          <p:cNvPr id="29699" name="Content Placeholder 2"/>
          <p:cNvSpPr>
            <a:spLocks noGrp="1"/>
          </p:cNvSpPr>
          <p:nvPr>
            <p:ph sz="half" idx="1"/>
          </p:nvPr>
        </p:nvSpPr>
        <p:spPr>
          <a:xfrm>
            <a:off x="25400" y="509066"/>
            <a:ext cx="8813800" cy="2430463"/>
          </a:xfrm>
        </p:spPr>
        <p:txBody>
          <a:bodyPr/>
          <a:lstStyle/>
          <a:p>
            <a:pPr eaLnBrk="1" hangingPunct="1"/>
            <a:r>
              <a:rPr lang="en-US" altLang="en-US" dirty="0" smtClean="0"/>
              <a:t>Types </a:t>
            </a:r>
            <a:r>
              <a:rPr lang="en-US" altLang="en-US" dirty="0" smtClean="0"/>
              <a:t>of desert</a:t>
            </a:r>
          </a:p>
          <a:p>
            <a:pPr lvl="1" eaLnBrk="1" hangingPunct="1"/>
            <a:r>
              <a:rPr lang="en-US" altLang="en-US" dirty="0" err="1" smtClean="0"/>
              <a:t>Reg</a:t>
            </a:r>
            <a:r>
              <a:rPr lang="en-US" altLang="en-US" dirty="0" smtClean="0"/>
              <a:t>- gravel and rock surface</a:t>
            </a:r>
          </a:p>
          <a:p>
            <a:pPr lvl="1" eaLnBrk="1" hangingPunct="1"/>
            <a:r>
              <a:rPr lang="en-US" altLang="en-US" dirty="0" smtClean="0"/>
              <a:t>Erg – sand dunes</a:t>
            </a:r>
          </a:p>
          <a:p>
            <a:pPr lvl="1" eaLnBrk="1" hangingPunct="1"/>
            <a:r>
              <a:rPr lang="en-US" altLang="en-US" dirty="0" smtClean="0"/>
              <a:t>Hamada – large expanses of unbroken rock</a:t>
            </a:r>
          </a:p>
        </p:txBody>
      </p:sp>
      <p:sp>
        <p:nvSpPr>
          <p:cNvPr id="29700" name="Content Placeholder 3"/>
          <p:cNvSpPr>
            <a:spLocks noGrp="1"/>
          </p:cNvSpPr>
          <p:nvPr>
            <p:ph sz="half" idx="2"/>
          </p:nvPr>
        </p:nvSpPr>
        <p:spPr>
          <a:xfrm>
            <a:off x="2895600" y="2444229"/>
            <a:ext cx="4038600" cy="990600"/>
          </a:xfrm>
        </p:spPr>
        <p:txBody>
          <a:bodyPr/>
          <a:lstStyle/>
          <a:p>
            <a:pPr eaLnBrk="1" hangingPunct="1">
              <a:buFont typeface="Arial" panose="020B0604020202020204" pitchFamily="34" charset="0"/>
              <a:buNone/>
            </a:pPr>
            <a:r>
              <a:rPr lang="en-US" altLang="en-US" dirty="0" err="1" smtClean="0"/>
              <a:t>Reg</a:t>
            </a:r>
            <a:r>
              <a:rPr lang="en-US" altLang="en-US" dirty="0" smtClean="0"/>
              <a:t> desert surface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0"/>
            <a:ext cx="8229600" cy="1143000"/>
          </a:xfrm>
        </p:spPr>
        <p:txBody>
          <a:bodyPr/>
          <a:lstStyle/>
          <a:p>
            <a:pPr eaLnBrk="1" hangingPunct="1"/>
            <a:r>
              <a:rPr lang="en-US" altLang="en-US" dirty="0" smtClean="0"/>
              <a:t>BWh</a:t>
            </a:r>
          </a:p>
        </p:txBody>
      </p:sp>
      <p:sp>
        <p:nvSpPr>
          <p:cNvPr id="30723" name="Content Placeholder 2"/>
          <p:cNvSpPr>
            <a:spLocks noGrp="1"/>
          </p:cNvSpPr>
          <p:nvPr>
            <p:ph sz="half" idx="1"/>
          </p:nvPr>
        </p:nvSpPr>
        <p:spPr>
          <a:xfrm>
            <a:off x="457200" y="1600200"/>
            <a:ext cx="4038600" cy="914400"/>
          </a:xfrm>
        </p:spPr>
        <p:txBody>
          <a:bodyPr/>
          <a:lstStyle/>
          <a:p>
            <a:pPr eaLnBrk="1" hangingPunct="1"/>
            <a:r>
              <a:rPr lang="en-US" altLang="en-US" smtClean="0"/>
              <a:t>Erg desert surface</a:t>
            </a:r>
          </a:p>
        </p:txBody>
      </p:sp>
      <p:sp>
        <p:nvSpPr>
          <p:cNvPr id="30724" name="Content Placeholder 3"/>
          <p:cNvSpPr>
            <a:spLocks noGrp="1"/>
          </p:cNvSpPr>
          <p:nvPr>
            <p:ph sz="half" idx="2"/>
          </p:nvPr>
        </p:nvSpPr>
        <p:spPr>
          <a:xfrm>
            <a:off x="4648200" y="1600200"/>
            <a:ext cx="4038600" cy="838200"/>
          </a:xfrm>
        </p:spPr>
        <p:txBody>
          <a:bodyPr/>
          <a:lstStyle/>
          <a:p>
            <a:pPr eaLnBrk="1" hangingPunct="1"/>
            <a:r>
              <a:rPr lang="en-US" altLang="en-US" smtClean="0"/>
              <a:t>Hamada desert surface</a:t>
            </a:r>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6" y="2552700"/>
            <a:ext cx="481942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rtlCol="0">
            <a:normAutofit fontScale="90000"/>
          </a:bodyPr>
          <a:lstStyle/>
          <a:p>
            <a:pPr eaLnBrk="1" fontAlgn="auto" hangingPunct="1">
              <a:spcAft>
                <a:spcPts val="0"/>
              </a:spcAft>
              <a:defRPr/>
            </a:pPr>
            <a:r>
              <a:rPr lang="en-US" dirty="0" smtClean="0"/>
              <a:t>Category, Name &amp; Description</a:t>
            </a:r>
          </a:p>
        </p:txBody>
      </p:sp>
      <p:pic>
        <p:nvPicPr>
          <p:cNvPr id="40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685800"/>
            <a:ext cx="4267200" cy="6159500"/>
          </a:xfrm>
          <a:noFill/>
        </p:spPr>
      </p:pic>
      <p:pic>
        <p:nvPicPr>
          <p:cNvPr id="41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441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dirty="0"/>
              <a:t>BWh Vegetation (?)</a:t>
            </a:r>
          </a:p>
        </p:txBody>
      </p:sp>
      <p:sp>
        <p:nvSpPr>
          <p:cNvPr id="3" name="Content Placeholder 2"/>
          <p:cNvSpPr>
            <a:spLocks noGrp="1"/>
          </p:cNvSpPr>
          <p:nvPr>
            <p:ph sz="half" idx="1"/>
          </p:nvPr>
        </p:nvSpPr>
        <p:spPr>
          <a:xfrm>
            <a:off x="152400" y="741362"/>
            <a:ext cx="3505200" cy="1697037"/>
          </a:xfrm>
        </p:spPr>
        <p:txBody>
          <a:bodyPr/>
          <a:lstStyle/>
          <a:p>
            <a:r>
              <a:rPr lang="en-US" dirty="0"/>
              <a:t>Little or no vegetation (xerophytic </a:t>
            </a:r>
            <a:r>
              <a:rPr lang="en-US" dirty="0" smtClean="0"/>
              <a:t>plants, if any)</a:t>
            </a:r>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0" y="4211053"/>
            <a:ext cx="9144000" cy="2646947"/>
          </a:xfrm>
          <a:prstGeom prst="rect">
            <a:avLst/>
          </a:prstGeom>
        </p:spPr>
      </p:pic>
      <p:sp>
        <p:nvSpPr>
          <p:cNvPr id="6" name="TextBox 5"/>
          <p:cNvSpPr txBox="1"/>
          <p:nvPr/>
        </p:nvSpPr>
        <p:spPr>
          <a:xfrm>
            <a:off x="685800" y="4211053"/>
            <a:ext cx="6781800" cy="369332"/>
          </a:xfrm>
          <a:prstGeom prst="rect">
            <a:avLst/>
          </a:prstGeom>
          <a:noFill/>
        </p:spPr>
        <p:txBody>
          <a:bodyPr wrap="square" rtlCol="0">
            <a:spAutoFit/>
          </a:bodyPr>
          <a:lstStyle/>
          <a:p>
            <a:r>
              <a:rPr lang="en-US" dirty="0" smtClean="0"/>
              <a:t>Sonoran Desert in Arizona</a:t>
            </a:r>
            <a:endParaRPr lang="en-US" dirty="0"/>
          </a:p>
        </p:txBody>
      </p:sp>
      <p:pic>
        <p:nvPicPr>
          <p:cNvPr id="7" name="Picture 6"/>
          <p:cNvPicPr>
            <a:picLocks noChangeAspect="1"/>
          </p:cNvPicPr>
          <p:nvPr/>
        </p:nvPicPr>
        <p:blipFill rotWithShape="1">
          <a:blip r:embed="rId3"/>
          <a:srcRect t="5680"/>
          <a:stretch/>
        </p:blipFill>
        <p:spPr>
          <a:xfrm>
            <a:off x="4191000" y="638143"/>
            <a:ext cx="4927600" cy="3572909"/>
          </a:xfrm>
          <a:prstGeom prst="rect">
            <a:avLst/>
          </a:prstGeom>
        </p:spPr>
      </p:pic>
    </p:spTree>
    <p:extLst>
      <p:ext uri="{BB962C8B-B14F-4D97-AF65-F5344CB8AC3E}">
        <p14:creationId xmlns:p14="http://schemas.microsoft.com/office/powerpoint/2010/main" val="602133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0"/>
            <a:ext cx="8229600" cy="1143000"/>
          </a:xfrm>
        </p:spPr>
        <p:txBody>
          <a:bodyPr/>
          <a:lstStyle/>
          <a:p>
            <a:pPr eaLnBrk="1" hangingPunct="1"/>
            <a:r>
              <a:rPr lang="en-US" altLang="en-US" b="1" smtClean="0"/>
              <a:t>Tropical Steppe Climate (BSh)</a:t>
            </a:r>
            <a:endParaRPr lang="en-US" altLang="en-US" smtClean="0"/>
          </a:p>
        </p:txBody>
      </p:sp>
      <p:sp>
        <p:nvSpPr>
          <p:cNvPr id="31747" name="Content Placeholder 3"/>
          <p:cNvSpPr>
            <a:spLocks noGrp="1"/>
          </p:cNvSpPr>
          <p:nvPr>
            <p:ph sz="half" idx="2"/>
          </p:nvPr>
        </p:nvSpPr>
        <p:spPr>
          <a:xfrm>
            <a:off x="4343400" y="1066800"/>
            <a:ext cx="4800600" cy="5791200"/>
          </a:xfrm>
        </p:spPr>
        <p:txBody>
          <a:bodyPr/>
          <a:lstStyle/>
          <a:p>
            <a:pPr eaLnBrk="1" hangingPunct="1"/>
            <a:r>
              <a:rPr lang="en-US" altLang="en-US" sz="3200" b="1" smtClean="0"/>
              <a:t>Characteristics</a:t>
            </a:r>
          </a:p>
          <a:p>
            <a:pPr lvl="1" eaLnBrk="1" hangingPunct="1"/>
            <a:r>
              <a:rPr lang="en-US" altLang="en-US" sz="2800" smtClean="0"/>
              <a:t>Semiarid Annual rainfall distribution similar to nearest humid climate </a:t>
            </a:r>
          </a:p>
          <a:p>
            <a:pPr lvl="1" eaLnBrk="1" hangingPunct="1"/>
            <a:r>
              <a:rPr lang="en-US" altLang="en-US" sz="2800" smtClean="0"/>
              <a:t>Annual precipitation more than half, but less than annual potential evapotranspiration </a:t>
            </a:r>
          </a:p>
          <a:p>
            <a:pPr lvl="1" eaLnBrk="1" hangingPunct="1"/>
            <a:r>
              <a:rPr lang="en-US" altLang="en-US" sz="2800" smtClean="0"/>
              <a:t>Mean annual temperatures above 64.4</a:t>
            </a:r>
            <a:r>
              <a:rPr lang="en-US" altLang="en-US" sz="2800" baseline="30000" smtClean="0"/>
              <a:t>o</a:t>
            </a:r>
            <a:r>
              <a:rPr lang="en-US" altLang="en-US" sz="2800" smtClean="0"/>
              <a:t>C (18</a:t>
            </a:r>
            <a:r>
              <a:rPr lang="en-US" altLang="en-US" sz="2800" baseline="30000" smtClean="0"/>
              <a:t>o</a:t>
            </a:r>
            <a:r>
              <a:rPr lang="en-US" altLang="en-US" sz="2800" smtClean="0"/>
              <a:t>C)</a:t>
            </a:r>
          </a:p>
          <a:p>
            <a:pPr eaLnBrk="1" hangingPunct="1"/>
            <a:endParaRPr lang="en-US" altLang="en-US" smtClean="0"/>
          </a:p>
        </p:txBody>
      </p:sp>
      <p:pic>
        <p:nvPicPr>
          <p:cNvPr id="3174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363" y="1981200"/>
            <a:ext cx="4237037" cy="3090863"/>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33400" y="0"/>
            <a:ext cx="8229600" cy="1143000"/>
          </a:xfrm>
        </p:spPr>
        <p:txBody>
          <a:bodyPr/>
          <a:lstStyle/>
          <a:p>
            <a:pPr eaLnBrk="1" hangingPunct="1"/>
            <a:r>
              <a:rPr lang="en-US" altLang="en-US" smtClean="0"/>
              <a:t>BSh</a:t>
            </a:r>
          </a:p>
        </p:txBody>
      </p:sp>
      <p:sp>
        <p:nvSpPr>
          <p:cNvPr id="32771" name="Content Placeholder 2"/>
          <p:cNvSpPr>
            <a:spLocks noGrp="1"/>
          </p:cNvSpPr>
          <p:nvPr>
            <p:ph sz="half" idx="1"/>
          </p:nvPr>
        </p:nvSpPr>
        <p:spPr>
          <a:xfrm>
            <a:off x="152400" y="990600"/>
            <a:ext cx="4343400" cy="5867400"/>
          </a:xfrm>
        </p:spPr>
        <p:txBody>
          <a:bodyPr/>
          <a:lstStyle/>
          <a:p>
            <a:pPr eaLnBrk="1" hangingPunct="1"/>
            <a:r>
              <a:rPr lang="en-US" altLang="en-US" sz="3200" b="1" smtClean="0"/>
              <a:t>Geographic Distribution</a:t>
            </a:r>
          </a:p>
          <a:p>
            <a:pPr lvl="1" eaLnBrk="1" hangingPunct="1"/>
            <a:r>
              <a:rPr lang="en-US" altLang="en-US" sz="2800" smtClean="0"/>
              <a:t>Peripheral to deserts especially in:   </a:t>
            </a:r>
          </a:p>
          <a:p>
            <a:pPr lvl="2" eaLnBrk="1" hangingPunct="1"/>
            <a:r>
              <a:rPr lang="en-US" altLang="en-US" sz="2400" smtClean="0"/>
              <a:t>Australia </a:t>
            </a:r>
          </a:p>
          <a:p>
            <a:pPr lvl="2" eaLnBrk="1" hangingPunct="1"/>
            <a:r>
              <a:rPr lang="en-US" altLang="en-US" sz="2400" smtClean="0"/>
              <a:t>northern and southern Africa </a:t>
            </a:r>
          </a:p>
          <a:p>
            <a:pPr lvl="2" eaLnBrk="1" hangingPunct="1"/>
            <a:r>
              <a:rPr lang="en-US" altLang="en-US" sz="2400" smtClean="0"/>
              <a:t>southwest Asia </a:t>
            </a:r>
          </a:p>
          <a:p>
            <a:pPr lvl="2" eaLnBrk="1" hangingPunct="1"/>
            <a:r>
              <a:rPr lang="en-US" altLang="en-US" sz="2400" smtClean="0"/>
              <a:t>Argentina </a:t>
            </a:r>
          </a:p>
          <a:p>
            <a:pPr lvl="2" eaLnBrk="1" hangingPunct="1"/>
            <a:r>
              <a:rPr lang="en-US" altLang="en-US" sz="2400" smtClean="0"/>
              <a:t>western United States</a:t>
            </a:r>
          </a:p>
        </p:txBody>
      </p:sp>
      <p:sp>
        <p:nvSpPr>
          <p:cNvPr id="32772" name="Content Placeholder 3"/>
          <p:cNvSpPr>
            <a:spLocks noGrp="1"/>
          </p:cNvSpPr>
          <p:nvPr>
            <p:ph sz="half" idx="2"/>
          </p:nvPr>
        </p:nvSpPr>
        <p:spPr>
          <a:xfrm>
            <a:off x="4648200" y="1143000"/>
            <a:ext cx="4267200" cy="4983163"/>
          </a:xfrm>
        </p:spPr>
        <p:txBody>
          <a:bodyPr/>
          <a:lstStyle/>
          <a:p>
            <a:pPr eaLnBrk="1" hangingPunct="1"/>
            <a:r>
              <a:rPr lang="en-US" altLang="en-US" sz="3200" b="1" smtClean="0"/>
              <a:t>Controlling Factors</a:t>
            </a:r>
          </a:p>
          <a:p>
            <a:pPr lvl="1" eaLnBrk="1" hangingPunct="1"/>
            <a:r>
              <a:rPr lang="en-US" altLang="en-US" sz="2800" smtClean="0"/>
              <a:t>Descending, diverging, circulation of subtropical highs Continentality linked often with rainshadow location.  </a:t>
            </a:r>
          </a:p>
          <a:p>
            <a:pPr eaLnBrk="1" hangingPunct="1"/>
            <a:endParaRPr lang="en-US" altLang="en-US" sz="3200"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0"/>
            <a:ext cx="8229600" cy="762000"/>
          </a:xfrm>
        </p:spPr>
        <p:txBody>
          <a:bodyPr/>
          <a:lstStyle/>
          <a:p>
            <a:pPr eaLnBrk="1" hangingPunct="1"/>
            <a:r>
              <a:rPr lang="en-US" altLang="en-US" dirty="0" err="1" smtClean="0"/>
              <a:t>BSh</a:t>
            </a:r>
            <a:r>
              <a:rPr lang="en-US" altLang="en-US" dirty="0" smtClean="0"/>
              <a:t> Vegetation</a:t>
            </a:r>
            <a:endParaRPr lang="en-US" altLang="en-US" dirty="0" smtClean="0"/>
          </a:p>
        </p:txBody>
      </p:sp>
      <p:sp>
        <p:nvSpPr>
          <p:cNvPr id="33795" name="Content Placeholder 2"/>
          <p:cNvSpPr>
            <a:spLocks noGrp="1"/>
          </p:cNvSpPr>
          <p:nvPr>
            <p:ph sz="half" idx="1"/>
          </p:nvPr>
        </p:nvSpPr>
        <p:spPr>
          <a:xfrm>
            <a:off x="38100" y="762000"/>
            <a:ext cx="9105900" cy="1752600"/>
          </a:xfrm>
        </p:spPr>
        <p:txBody>
          <a:bodyPr/>
          <a:lstStyle/>
          <a:p>
            <a:pPr eaLnBrk="1" hangingPunct="1"/>
            <a:r>
              <a:rPr lang="en-US" altLang="en-US" dirty="0" smtClean="0"/>
              <a:t>Almost continuous short grass transitioning to bunch grass (bare ground between patches) and then transitioning to desert. It is subject to desertification: permanently transitioning from steppe to desert.</a:t>
            </a:r>
          </a:p>
        </p:txBody>
      </p:sp>
      <p:pic>
        <p:nvPicPr>
          <p:cNvPr id="3379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89511" y="2648290"/>
            <a:ext cx="6603078" cy="424781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457200" y="0"/>
            <a:ext cx="8229600" cy="1143000"/>
          </a:xfrm>
        </p:spPr>
        <p:txBody>
          <a:bodyPr/>
          <a:lstStyle/>
          <a:p>
            <a:pPr eaLnBrk="1" hangingPunct="1"/>
            <a:r>
              <a:rPr lang="en-US" altLang="en-US" b="1" smtClean="0"/>
              <a:t>Midlatitude Desert Climate (BWk)</a:t>
            </a:r>
            <a:endParaRPr lang="en-US" altLang="en-US" smtClean="0"/>
          </a:p>
        </p:txBody>
      </p:sp>
      <p:sp>
        <p:nvSpPr>
          <p:cNvPr id="34819" name="Content Placeholder 5"/>
          <p:cNvSpPr>
            <a:spLocks noGrp="1"/>
          </p:cNvSpPr>
          <p:nvPr>
            <p:ph sz="half" idx="2"/>
          </p:nvPr>
        </p:nvSpPr>
        <p:spPr>
          <a:xfrm>
            <a:off x="4495800" y="990600"/>
            <a:ext cx="4191000" cy="5867400"/>
          </a:xfrm>
        </p:spPr>
        <p:txBody>
          <a:bodyPr/>
          <a:lstStyle/>
          <a:p>
            <a:pPr eaLnBrk="1" hangingPunct="1"/>
            <a:r>
              <a:rPr lang="en-US" altLang="en-US" sz="3200" b="1" smtClean="0"/>
              <a:t>Characteristics</a:t>
            </a:r>
          </a:p>
          <a:p>
            <a:pPr lvl="1" eaLnBrk="1" hangingPunct="1"/>
            <a:r>
              <a:rPr lang="en-US" altLang="en-US" sz="2800" smtClean="0"/>
              <a:t>Aridity; low relative humidity. </a:t>
            </a:r>
          </a:p>
          <a:p>
            <a:pPr lvl="1" eaLnBrk="1" hangingPunct="1"/>
            <a:r>
              <a:rPr lang="en-US" altLang="en-US" sz="2800" smtClean="0"/>
              <a:t>Irregular rainfall. </a:t>
            </a:r>
          </a:p>
          <a:p>
            <a:pPr lvl="1" eaLnBrk="1" hangingPunct="1"/>
            <a:r>
              <a:rPr lang="en-US" altLang="en-US" sz="2800" smtClean="0"/>
              <a:t>High percentage of sunshine. </a:t>
            </a:r>
          </a:p>
          <a:p>
            <a:pPr lvl="1" eaLnBrk="1" hangingPunct="1"/>
            <a:r>
              <a:rPr lang="en-US" altLang="en-US" sz="2800" smtClean="0"/>
              <a:t>Larger temperature range than Tropical Desert. </a:t>
            </a:r>
          </a:p>
          <a:p>
            <a:pPr lvl="1" eaLnBrk="1" hangingPunct="1"/>
            <a:r>
              <a:rPr lang="en-US" altLang="en-US" sz="2800" smtClean="0"/>
              <a:t>More precipitation than Tropical Desert. </a:t>
            </a:r>
          </a:p>
          <a:p>
            <a:pPr eaLnBrk="1" hangingPunct="1"/>
            <a:endParaRPr lang="en-US" altLang="en-US" smtClean="0"/>
          </a:p>
        </p:txBody>
      </p:sp>
      <p:pic>
        <p:nvPicPr>
          <p:cNvPr id="3482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8275" y="2005013"/>
            <a:ext cx="4251325" cy="3100387"/>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8229600" cy="1143000"/>
          </a:xfrm>
        </p:spPr>
        <p:txBody>
          <a:bodyPr/>
          <a:lstStyle/>
          <a:p>
            <a:pPr eaLnBrk="1" hangingPunct="1"/>
            <a:r>
              <a:rPr lang="en-US" altLang="en-US" smtClean="0"/>
              <a:t>BWk</a:t>
            </a:r>
          </a:p>
        </p:txBody>
      </p:sp>
      <p:sp>
        <p:nvSpPr>
          <p:cNvPr id="35843" name="Content Placeholder 2"/>
          <p:cNvSpPr>
            <a:spLocks noGrp="1"/>
          </p:cNvSpPr>
          <p:nvPr>
            <p:ph sz="half" idx="1"/>
          </p:nvPr>
        </p:nvSpPr>
        <p:spPr>
          <a:xfrm>
            <a:off x="457200" y="1219200"/>
            <a:ext cx="4038600" cy="4525963"/>
          </a:xfrm>
        </p:spPr>
        <p:txBody>
          <a:bodyPr/>
          <a:lstStyle/>
          <a:p>
            <a:pPr eaLnBrk="1" hangingPunct="1"/>
            <a:r>
              <a:rPr lang="en-US" altLang="en-US" sz="3200" b="1" smtClean="0"/>
              <a:t>Geographic Distribution</a:t>
            </a:r>
          </a:p>
          <a:p>
            <a:pPr lvl="1" eaLnBrk="1" hangingPunct="1"/>
            <a:r>
              <a:rPr lang="en-US" altLang="en-US" sz="2800" smtClean="0"/>
              <a:t>inner Asia </a:t>
            </a:r>
          </a:p>
          <a:p>
            <a:pPr lvl="1" eaLnBrk="1" hangingPunct="1"/>
            <a:r>
              <a:rPr lang="en-US" altLang="en-US" sz="2800" smtClean="0"/>
              <a:t>(interior) western U.S. </a:t>
            </a:r>
          </a:p>
          <a:p>
            <a:pPr eaLnBrk="1" hangingPunct="1"/>
            <a:endParaRPr lang="en-US" altLang="en-US" sz="3200" smtClean="0"/>
          </a:p>
        </p:txBody>
      </p:sp>
      <p:sp>
        <p:nvSpPr>
          <p:cNvPr id="35844" name="Content Placeholder 3"/>
          <p:cNvSpPr>
            <a:spLocks noGrp="1"/>
          </p:cNvSpPr>
          <p:nvPr>
            <p:ph sz="half" idx="2"/>
          </p:nvPr>
        </p:nvSpPr>
        <p:spPr>
          <a:xfrm>
            <a:off x="4648200" y="1143000"/>
            <a:ext cx="4267200" cy="5562600"/>
          </a:xfrm>
        </p:spPr>
        <p:txBody>
          <a:bodyPr/>
          <a:lstStyle/>
          <a:p>
            <a:pPr eaLnBrk="1" hangingPunct="1"/>
            <a:r>
              <a:rPr lang="en-US" altLang="en-US" sz="3200" b="1" smtClean="0"/>
              <a:t>Controlling Factors</a:t>
            </a:r>
          </a:p>
          <a:p>
            <a:pPr lvl="1" eaLnBrk="1" hangingPunct="1"/>
            <a:r>
              <a:rPr lang="en-US" altLang="en-US" sz="2800" smtClean="0"/>
              <a:t>Continentality often linked to rain shadow. </a:t>
            </a:r>
          </a:p>
          <a:p>
            <a:pPr lvl="1" eaLnBrk="1" hangingPunct="1"/>
            <a:r>
              <a:rPr lang="en-US" altLang="en-US" sz="2800" smtClean="0"/>
              <a:t>Subtropical high pressure or high pressure ridging. </a:t>
            </a:r>
          </a:p>
          <a:p>
            <a:pPr lvl="1" eaLnBrk="1" hangingPunct="1"/>
            <a:r>
              <a:rPr lang="en-US" altLang="en-US" sz="2800" smtClean="0"/>
              <a:t>cT air mass during summer. </a:t>
            </a:r>
          </a:p>
          <a:p>
            <a:pPr lvl="1" eaLnBrk="1" hangingPunct="1"/>
            <a:r>
              <a:rPr lang="en-US" altLang="en-US" sz="2800" smtClean="0"/>
              <a:t>mTs air masses; cP air masses especially on northern limits. </a:t>
            </a:r>
          </a:p>
          <a:p>
            <a:pPr eaLnBrk="1" hangingPunct="1"/>
            <a:endParaRPr lang="en-US" altLang="en-US"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3900"/>
          </a:xfrm>
        </p:spPr>
        <p:txBody>
          <a:bodyPr/>
          <a:lstStyle/>
          <a:p>
            <a:r>
              <a:rPr lang="en-US" dirty="0" smtClean="0"/>
              <a:t>Xerophyte Adaptations </a:t>
            </a:r>
            <a:endParaRPr lang="en-US" dirty="0"/>
          </a:p>
        </p:txBody>
      </p:sp>
      <p:pic>
        <p:nvPicPr>
          <p:cNvPr id="5" name="Content Placeholder 4"/>
          <p:cNvPicPr>
            <a:picLocks noGrp="1" noChangeAspect="1"/>
          </p:cNvPicPr>
          <p:nvPr>
            <p:ph sz="half" idx="1"/>
          </p:nvPr>
        </p:nvPicPr>
        <p:blipFill rotWithShape="1">
          <a:blip r:embed="rId2"/>
          <a:srcRect l="1887" t="11181" r="1887" b="4349"/>
          <a:stretch/>
        </p:blipFill>
        <p:spPr>
          <a:xfrm>
            <a:off x="0" y="723900"/>
            <a:ext cx="9144000" cy="6096000"/>
          </a:xfrm>
          <a:prstGeom prst="rect">
            <a:avLst/>
          </a:prstGeom>
        </p:spPr>
      </p:pic>
    </p:spTree>
    <p:extLst>
      <p:ext uri="{BB962C8B-B14F-4D97-AF65-F5344CB8AC3E}">
        <p14:creationId xmlns:p14="http://schemas.microsoft.com/office/powerpoint/2010/main" val="109982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792162"/>
          </a:xfrm>
        </p:spPr>
        <p:txBody>
          <a:bodyPr/>
          <a:lstStyle/>
          <a:p>
            <a:pPr eaLnBrk="1" hangingPunct="1"/>
            <a:r>
              <a:rPr lang="en-US" altLang="en-US" dirty="0" err="1" smtClean="0"/>
              <a:t>BWk</a:t>
            </a:r>
            <a:r>
              <a:rPr lang="en-US" altLang="en-US" dirty="0" smtClean="0"/>
              <a:t> Vegetation</a:t>
            </a:r>
            <a:endParaRPr lang="en-US" altLang="en-US" dirty="0" smtClean="0"/>
          </a:p>
        </p:txBody>
      </p:sp>
      <p:sp>
        <p:nvSpPr>
          <p:cNvPr id="36867" name="Content Placeholder 2"/>
          <p:cNvSpPr>
            <a:spLocks noGrp="1"/>
          </p:cNvSpPr>
          <p:nvPr>
            <p:ph sz="half" idx="1"/>
          </p:nvPr>
        </p:nvSpPr>
        <p:spPr>
          <a:xfrm>
            <a:off x="457200" y="1066800"/>
            <a:ext cx="8686800" cy="838200"/>
          </a:xfrm>
        </p:spPr>
        <p:txBody>
          <a:bodyPr/>
          <a:lstStyle/>
          <a:p>
            <a:pPr eaLnBrk="1" hangingPunct="1"/>
            <a:r>
              <a:rPr lang="en-US" altLang="en-US" dirty="0" err="1" smtClean="0"/>
              <a:t>Semidesert</a:t>
            </a:r>
            <a:r>
              <a:rPr lang="en-US" altLang="en-US" dirty="0" smtClean="0"/>
              <a:t> and desert vegetation – Xerophytic plants.</a:t>
            </a:r>
          </a:p>
        </p:txBody>
      </p:sp>
      <p:pic>
        <p:nvPicPr>
          <p:cNvPr id="3686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1573" y="1727200"/>
            <a:ext cx="8112527" cy="510540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0"/>
            <a:ext cx="8229600" cy="1143000"/>
          </a:xfrm>
        </p:spPr>
        <p:txBody>
          <a:bodyPr/>
          <a:lstStyle/>
          <a:p>
            <a:pPr eaLnBrk="1" hangingPunct="1"/>
            <a:r>
              <a:rPr lang="en-US" altLang="en-US" b="1" smtClean="0"/>
              <a:t>Midlatitude Steppe (BSk)</a:t>
            </a:r>
            <a:endParaRPr lang="en-US" altLang="en-US" smtClean="0"/>
          </a:p>
        </p:txBody>
      </p:sp>
      <p:sp>
        <p:nvSpPr>
          <p:cNvPr id="37891" name="Content Placeholder 3"/>
          <p:cNvSpPr>
            <a:spLocks noGrp="1"/>
          </p:cNvSpPr>
          <p:nvPr>
            <p:ph sz="half" idx="2"/>
          </p:nvPr>
        </p:nvSpPr>
        <p:spPr>
          <a:xfrm>
            <a:off x="4419600" y="914400"/>
            <a:ext cx="4724400" cy="5943600"/>
          </a:xfrm>
        </p:spPr>
        <p:txBody>
          <a:bodyPr/>
          <a:lstStyle/>
          <a:p>
            <a:pPr eaLnBrk="1" hangingPunct="1"/>
            <a:r>
              <a:rPr lang="en-US" altLang="en-US" sz="3200" b="1" smtClean="0"/>
              <a:t>Characteristics</a:t>
            </a:r>
          </a:p>
          <a:p>
            <a:pPr lvl="1" eaLnBrk="1" hangingPunct="1"/>
            <a:r>
              <a:rPr lang="en-US" altLang="en-US" sz="2800" smtClean="0"/>
              <a:t>Semiarid</a:t>
            </a:r>
          </a:p>
          <a:p>
            <a:pPr lvl="1" eaLnBrk="1" hangingPunct="1"/>
            <a:r>
              <a:rPr lang="en-US" altLang="en-US" sz="2800" smtClean="0"/>
              <a:t>Rainfall distribution similar to nearest humid climate</a:t>
            </a:r>
          </a:p>
          <a:p>
            <a:pPr lvl="1" eaLnBrk="1" hangingPunct="1"/>
            <a:r>
              <a:rPr lang="en-US" altLang="en-US" sz="2800" smtClean="0"/>
              <a:t>Temperatures vary with latitude, elevation, and continentality</a:t>
            </a:r>
          </a:p>
          <a:p>
            <a:pPr lvl="1" eaLnBrk="1" hangingPunct="1"/>
            <a:r>
              <a:rPr lang="en-US" altLang="en-US" sz="2800" smtClean="0"/>
              <a:t>Larger temperature range than Tropical Steppe</a:t>
            </a:r>
          </a:p>
          <a:p>
            <a:pPr lvl="1" eaLnBrk="1" hangingPunct="1"/>
            <a:r>
              <a:rPr lang="en-US" altLang="en-US" sz="2800" smtClean="0"/>
              <a:t>More precipitation than Tropical Steppe</a:t>
            </a:r>
          </a:p>
          <a:p>
            <a:pPr eaLnBrk="1" hangingPunct="1"/>
            <a:endParaRPr lang="en-US" altLang="en-US" smtClean="0"/>
          </a:p>
        </p:txBody>
      </p:sp>
      <p:pic>
        <p:nvPicPr>
          <p:cNvPr id="3789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5750" y="1905000"/>
            <a:ext cx="4032250" cy="3043238"/>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0"/>
            <a:ext cx="8229600" cy="1143000"/>
          </a:xfrm>
        </p:spPr>
        <p:txBody>
          <a:bodyPr/>
          <a:lstStyle/>
          <a:p>
            <a:pPr eaLnBrk="1" hangingPunct="1"/>
            <a:r>
              <a:rPr lang="en-US" altLang="en-US" smtClean="0"/>
              <a:t>BSk</a:t>
            </a:r>
          </a:p>
        </p:txBody>
      </p:sp>
      <p:sp>
        <p:nvSpPr>
          <p:cNvPr id="38915" name="Content Placeholder 2"/>
          <p:cNvSpPr>
            <a:spLocks noGrp="1"/>
          </p:cNvSpPr>
          <p:nvPr>
            <p:ph sz="half" idx="1"/>
          </p:nvPr>
        </p:nvSpPr>
        <p:spPr/>
        <p:txBody>
          <a:bodyPr/>
          <a:lstStyle/>
          <a:p>
            <a:pPr eaLnBrk="1" hangingPunct="1"/>
            <a:r>
              <a:rPr lang="en-US" altLang="en-US" sz="3200" b="1" smtClean="0"/>
              <a:t>Geographic Distribution</a:t>
            </a:r>
          </a:p>
          <a:p>
            <a:pPr lvl="1" eaLnBrk="1" hangingPunct="1"/>
            <a:r>
              <a:rPr lang="en-US" altLang="en-US" sz="2800" smtClean="0"/>
              <a:t>Inner Asia; </a:t>
            </a:r>
          </a:p>
          <a:p>
            <a:pPr lvl="1" eaLnBrk="1" hangingPunct="1"/>
            <a:r>
              <a:rPr lang="en-US" altLang="en-US" sz="2800" smtClean="0"/>
              <a:t>Western U.S.</a:t>
            </a:r>
          </a:p>
          <a:p>
            <a:pPr eaLnBrk="1" hangingPunct="1"/>
            <a:endParaRPr lang="en-US" altLang="en-US" smtClean="0"/>
          </a:p>
        </p:txBody>
      </p:sp>
      <p:sp>
        <p:nvSpPr>
          <p:cNvPr id="38916" name="Content Placeholder 3"/>
          <p:cNvSpPr>
            <a:spLocks noGrp="1"/>
          </p:cNvSpPr>
          <p:nvPr>
            <p:ph sz="half" idx="2"/>
          </p:nvPr>
        </p:nvSpPr>
        <p:spPr/>
        <p:txBody>
          <a:bodyPr/>
          <a:lstStyle/>
          <a:p>
            <a:pPr eaLnBrk="1" hangingPunct="1"/>
            <a:r>
              <a:rPr lang="en-US" altLang="en-US" sz="3200" b="1" smtClean="0"/>
              <a:t>Controlling Factors</a:t>
            </a:r>
          </a:p>
          <a:p>
            <a:pPr lvl="1" eaLnBrk="1" hangingPunct="1"/>
            <a:r>
              <a:rPr lang="en-US" altLang="en-US" sz="2800" smtClean="0"/>
              <a:t>Essentially the same as deserts;</a:t>
            </a:r>
          </a:p>
          <a:p>
            <a:pPr lvl="1" eaLnBrk="1" hangingPunct="1"/>
            <a:r>
              <a:rPr lang="en-US" altLang="en-US" sz="2800" smtClean="0"/>
              <a:t>Transitional to humid climates;</a:t>
            </a:r>
          </a:p>
          <a:p>
            <a:pPr lvl="1" eaLnBrk="1" hangingPunct="1"/>
            <a:r>
              <a:rPr lang="en-US" altLang="en-US" sz="2800" smtClean="0"/>
              <a:t>Leeward orographic influence (rainshadow)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143000"/>
          </a:xfrm>
        </p:spPr>
        <p:txBody>
          <a:bodyPr/>
          <a:lstStyle/>
          <a:p>
            <a:pPr eaLnBrk="1" hangingPunct="1"/>
            <a:r>
              <a:rPr lang="en-US" altLang="en-US" b="1" smtClean="0"/>
              <a:t>World Map of Climate Types</a:t>
            </a:r>
          </a:p>
        </p:txBody>
      </p:sp>
      <p:pic>
        <p:nvPicPr>
          <p:cNvPr id="51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525" y="914400"/>
            <a:ext cx="9134475" cy="4835525"/>
          </a:xfrm>
          <a:noFill/>
        </p:spPr>
      </p:pic>
      <p:sp>
        <p:nvSpPr>
          <p:cNvPr id="5124" name="TextBox 4"/>
          <p:cNvSpPr txBox="1">
            <a:spLocks noChangeArrowheads="1"/>
          </p:cNvSpPr>
          <p:nvPr/>
        </p:nvSpPr>
        <p:spPr bwMode="auto">
          <a:xfrm>
            <a:off x="1219200" y="6019800"/>
            <a:ext cx="6819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Calibri" panose="020F0502020204030204" pitchFamily="34" charset="0"/>
                <a:hlinkClick r:id="rId3"/>
              </a:rPr>
              <a:t>Check the </a:t>
            </a:r>
            <a:r>
              <a:rPr lang="en-US" altLang="en-US" sz="2400" b="1" i="1">
                <a:latin typeface="Calibri" panose="020F0502020204030204" pitchFamily="34" charset="0"/>
                <a:hlinkClick r:id="rId3"/>
              </a:rPr>
              <a:t>World Climate Guide </a:t>
            </a:r>
            <a:r>
              <a:rPr lang="en-US" altLang="en-US" sz="2400" b="1">
                <a:latin typeface="Calibri" panose="020F0502020204030204" pitchFamily="34" charset="0"/>
                <a:hlinkClick r:id="rId3"/>
              </a:rPr>
              <a:t>for specific locations</a:t>
            </a:r>
            <a:endParaRPr lang="en-US" altLang="en-US" sz="2400" b="1">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893125"/>
            <a:ext cx="9118600" cy="5977576"/>
          </a:xfrm>
          <a:noFill/>
        </p:spPr>
      </p:pic>
      <p:sp>
        <p:nvSpPr>
          <p:cNvPr id="39938" name="Title 1"/>
          <p:cNvSpPr>
            <a:spLocks noGrp="1"/>
          </p:cNvSpPr>
          <p:nvPr>
            <p:ph type="title"/>
          </p:nvPr>
        </p:nvSpPr>
        <p:spPr>
          <a:xfrm>
            <a:off x="457200" y="0"/>
            <a:ext cx="8229600" cy="838200"/>
          </a:xfrm>
        </p:spPr>
        <p:txBody>
          <a:bodyPr/>
          <a:lstStyle/>
          <a:p>
            <a:pPr eaLnBrk="1" hangingPunct="1"/>
            <a:r>
              <a:rPr lang="en-US" altLang="en-US" dirty="0" err="1" smtClean="0"/>
              <a:t>BSk</a:t>
            </a:r>
            <a:endParaRPr lang="en-US" altLang="en-US" dirty="0" smtClean="0"/>
          </a:p>
        </p:txBody>
      </p:sp>
      <p:sp>
        <p:nvSpPr>
          <p:cNvPr id="39939" name="Content Placeholder 2"/>
          <p:cNvSpPr>
            <a:spLocks noGrp="1"/>
          </p:cNvSpPr>
          <p:nvPr>
            <p:ph sz="half" idx="1"/>
          </p:nvPr>
        </p:nvSpPr>
        <p:spPr>
          <a:xfrm>
            <a:off x="0" y="838201"/>
            <a:ext cx="9144000" cy="1371600"/>
          </a:xfrm>
        </p:spPr>
        <p:txBody>
          <a:bodyPr/>
          <a:lstStyle/>
          <a:p>
            <a:pPr eaLnBrk="1" hangingPunct="1"/>
            <a:r>
              <a:rPr lang="en-US" altLang="en-US" dirty="0" smtClean="0"/>
              <a:t>Short grass with scattered small shrubs transitioning to </a:t>
            </a:r>
            <a:r>
              <a:rPr lang="en-US" altLang="en-US" dirty="0" err="1" smtClean="0"/>
              <a:t>BWk</a:t>
            </a:r>
            <a:r>
              <a:rPr lang="en-US" altLang="en-US" dirty="0" smtClean="0"/>
              <a:t> desert.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b="1" smtClean="0"/>
              <a:t>Humid Subtropical Climate (Cfa)</a:t>
            </a:r>
            <a:endParaRPr lang="en-US" altLang="en-US" smtClean="0"/>
          </a:p>
        </p:txBody>
      </p:sp>
      <p:sp>
        <p:nvSpPr>
          <p:cNvPr id="3" name="Content Placeholder 2"/>
          <p:cNvSpPr>
            <a:spLocks noGrp="1"/>
          </p:cNvSpPr>
          <p:nvPr>
            <p:ph idx="1"/>
          </p:nvPr>
        </p:nvSpPr>
        <p:spPr>
          <a:xfrm>
            <a:off x="5410200" y="1600200"/>
            <a:ext cx="3581400" cy="5029200"/>
          </a:xfrm>
        </p:spPr>
        <p:txBody>
          <a:bodyPr rtlCol="0">
            <a:normAutofit lnSpcReduction="10000"/>
          </a:bodyPr>
          <a:lstStyle/>
          <a:p>
            <a:pPr eaLnBrk="1" fontAlgn="auto" hangingPunct="1">
              <a:spcAft>
                <a:spcPts val="0"/>
              </a:spcAft>
              <a:defRPr/>
            </a:pPr>
            <a:r>
              <a:rPr lang="en-US" b="1" dirty="0" smtClean="0"/>
              <a:t>Characteristics</a:t>
            </a:r>
          </a:p>
          <a:p>
            <a:pPr lvl="1" eaLnBrk="1" fontAlgn="auto" hangingPunct="1">
              <a:spcAft>
                <a:spcPts val="0"/>
              </a:spcAft>
              <a:defRPr/>
            </a:pPr>
            <a:r>
              <a:rPr lang="en-US" dirty="0" smtClean="0"/>
              <a:t>High humidity; summers like humid tropics. Frost with polar air masses in winter.  </a:t>
            </a:r>
          </a:p>
          <a:p>
            <a:pPr lvl="1" eaLnBrk="1" fontAlgn="auto" hangingPunct="1">
              <a:spcAft>
                <a:spcPts val="0"/>
              </a:spcAft>
              <a:defRPr/>
            </a:pPr>
            <a:r>
              <a:rPr lang="en-US" dirty="0" smtClean="0"/>
              <a:t>25 to 100 in of precipitation, decreasing inland. </a:t>
            </a:r>
          </a:p>
          <a:p>
            <a:pPr lvl="1" eaLnBrk="1" fontAlgn="auto" hangingPunct="1">
              <a:spcAft>
                <a:spcPts val="0"/>
              </a:spcAft>
              <a:defRPr/>
            </a:pPr>
            <a:r>
              <a:rPr lang="en-US" dirty="0" smtClean="0"/>
              <a:t>Monsoon influence in Asia. </a:t>
            </a: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51054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en-US" smtClean="0"/>
              <a:t>Cfa</a:t>
            </a:r>
          </a:p>
        </p:txBody>
      </p:sp>
      <p:sp>
        <p:nvSpPr>
          <p:cNvPr id="41987" name="Content Placeholder 2"/>
          <p:cNvSpPr>
            <a:spLocks noGrp="1"/>
          </p:cNvSpPr>
          <p:nvPr>
            <p:ph sz="half" idx="1"/>
          </p:nvPr>
        </p:nvSpPr>
        <p:spPr>
          <a:xfrm>
            <a:off x="457200" y="1600200"/>
            <a:ext cx="4038600" cy="5105400"/>
          </a:xfrm>
        </p:spPr>
        <p:txBody>
          <a:bodyPr/>
          <a:lstStyle/>
          <a:p>
            <a:pPr eaLnBrk="1" hangingPunct="1"/>
            <a:r>
              <a:rPr lang="en-US" altLang="en-US" b="1" smtClean="0"/>
              <a:t>Geographic Distribution </a:t>
            </a:r>
          </a:p>
          <a:p>
            <a:pPr lvl="1" eaLnBrk="1" hangingPunct="1"/>
            <a:r>
              <a:rPr lang="en-US" altLang="en-US" smtClean="0"/>
              <a:t>Southeastern U.S. southeastern South America; </a:t>
            </a:r>
          </a:p>
          <a:p>
            <a:pPr lvl="1" eaLnBrk="1" hangingPunct="1"/>
            <a:r>
              <a:rPr lang="en-US" altLang="en-US" smtClean="0"/>
              <a:t>coastal southeast South Africa; </a:t>
            </a:r>
          </a:p>
          <a:p>
            <a:pPr lvl="1" eaLnBrk="1" hangingPunct="1"/>
            <a:r>
              <a:rPr lang="en-US" altLang="en-US" smtClean="0"/>
              <a:t>eastern Australia; </a:t>
            </a:r>
          </a:p>
          <a:p>
            <a:pPr lvl="1" eaLnBrk="1" hangingPunct="1"/>
            <a:r>
              <a:rPr lang="en-US" altLang="en-US" smtClean="0"/>
              <a:t>eastern Asia from northern India through south China to Japan.</a:t>
            </a:r>
          </a:p>
        </p:txBody>
      </p:sp>
      <p:sp>
        <p:nvSpPr>
          <p:cNvPr id="41988" name="Content Placeholder 3"/>
          <p:cNvSpPr>
            <a:spLocks noGrp="1"/>
          </p:cNvSpPr>
          <p:nvPr>
            <p:ph sz="half" idx="2"/>
          </p:nvPr>
        </p:nvSpPr>
        <p:spPr>
          <a:xfrm>
            <a:off x="4648200" y="1600200"/>
            <a:ext cx="4038600" cy="4953000"/>
          </a:xfrm>
        </p:spPr>
        <p:txBody>
          <a:bodyPr/>
          <a:lstStyle/>
          <a:p>
            <a:pPr eaLnBrk="1" hangingPunct="1"/>
            <a:r>
              <a:rPr lang="en-US" altLang="en-US" b="1" smtClean="0"/>
              <a:t>Controlling Factors</a:t>
            </a:r>
          </a:p>
          <a:p>
            <a:pPr lvl="1" eaLnBrk="1" hangingPunct="1"/>
            <a:r>
              <a:rPr lang="en-US" altLang="en-US" smtClean="0"/>
              <a:t>East coast location between 20</a:t>
            </a:r>
            <a:r>
              <a:rPr lang="en-US" altLang="en-US" baseline="30000" smtClean="0"/>
              <a:t>o</a:t>
            </a:r>
            <a:r>
              <a:rPr lang="en-US" altLang="en-US" smtClean="0"/>
              <a:t> and 40</a:t>
            </a:r>
            <a:r>
              <a:rPr lang="en-US" altLang="en-US" baseline="30000" smtClean="0"/>
              <a:t>o</a:t>
            </a:r>
            <a:r>
              <a:rPr lang="en-US" altLang="en-US" smtClean="0"/>
              <a:t> N and S latitudes. Humid (mTu air masses) onshore air movement in summer.  </a:t>
            </a:r>
          </a:p>
          <a:p>
            <a:pPr lvl="1" eaLnBrk="1" hangingPunct="1"/>
            <a:r>
              <a:rPr lang="en-US" altLang="en-US" smtClean="0"/>
              <a:t>Cyclonic storms in winter (cP air masses)</a:t>
            </a:r>
          </a:p>
          <a:p>
            <a:pPr eaLnBrk="1" hangingPunct="1"/>
            <a:endParaRPr lang="en-US" altLang="en-US"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81000" y="152400"/>
            <a:ext cx="8229600" cy="1143000"/>
          </a:xfrm>
        </p:spPr>
        <p:txBody>
          <a:bodyPr/>
          <a:lstStyle/>
          <a:p>
            <a:pPr eaLnBrk="1" hangingPunct="1"/>
            <a:endParaRPr lang="en-US" altLang="en-US" smtClean="0"/>
          </a:p>
        </p:txBody>
      </p:sp>
      <p:sp>
        <p:nvSpPr>
          <p:cNvPr id="43011" name="Content Placeholder 2"/>
          <p:cNvSpPr>
            <a:spLocks noGrp="1"/>
          </p:cNvSpPr>
          <p:nvPr>
            <p:ph sz="half" idx="1"/>
          </p:nvPr>
        </p:nvSpPr>
        <p:spPr>
          <a:xfrm>
            <a:off x="152400" y="1320800"/>
            <a:ext cx="3505200" cy="4525963"/>
          </a:xfrm>
        </p:spPr>
        <p:txBody>
          <a:bodyPr/>
          <a:lstStyle/>
          <a:p>
            <a:pPr eaLnBrk="1" hangingPunct="1"/>
            <a:r>
              <a:rPr lang="en-US" altLang="en-US" dirty="0" smtClean="0"/>
              <a:t>The ample precipitation and generally mild temperatures of the humid subtropical climate support a lush environment of temperate deciduous to temperate evergreen forests.  </a:t>
            </a:r>
          </a:p>
        </p:txBody>
      </p:sp>
      <p:pic>
        <p:nvPicPr>
          <p:cNvPr id="4301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88007" y="0"/>
            <a:ext cx="5555993" cy="6858000"/>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2542" y="-50800"/>
            <a:ext cx="3686858" cy="3041650"/>
          </a:xfrm>
        </p:spPr>
        <p:txBody>
          <a:bodyPr/>
          <a:lstStyle/>
          <a:p>
            <a:r>
              <a:rPr lang="en-US" dirty="0" err="1" smtClean="0"/>
              <a:t>Cfa</a:t>
            </a:r>
            <a:r>
              <a:rPr lang="en-US" dirty="0" smtClean="0"/>
              <a:t> Vegetation</a:t>
            </a:r>
            <a:br>
              <a:rPr lang="en-US" dirty="0" smtClean="0"/>
            </a:br>
            <a:r>
              <a:rPr lang="en-US" dirty="0" smtClean="0"/>
              <a:t>Missouri &amp; Arkansas Ozark </a:t>
            </a:r>
            <a:br>
              <a:rPr lang="en-US" dirty="0" smtClean="0"/>
            </a:br>
            <a:r>
              <a:rPr lang="en-US" dirty="0" smtClean="0"/>
              <a:t>forests</a:t>
            </a:r>
            <a:endParaRPr lang="en-US" dirty="0"/>
          </a:p>
        </p:txBody>
      </p:sp>
      <p:pic>
        <p:nvPicPr>
          <p:cNvPr id="6" name="Content Placeholder 5"/>
          <p:cNvPicPr>
            <a:picLocks noGrp="1" noChangeAspect="1"/>
          </p:cNvPicPr>
          <p:nvPr>
            <p:ph sz="half" idx="1"/>
          </p:nvPr>
        </p:nvPicPr>
        <p:blipFill>
          <a:blip r:embed="rId2"/>
          <a:stretch>
            <a:fillRect/>
          </a:stretch>
        </p:blipFill>
        <p:spPr>
          <a:xfrm>
            <a:off x="-1" y="0"/>
            <a:ext cx="5482543" cy="3733800"/>
          </a:xfrm>
          <a:prstGeom prst="rect">
            <a:avLst/>
          </a:prstGeom>
        </p:spPr>
      </p:pic>
      <p:pic>
        <p:nvPicPr>
          <p:cNvPr id="5" name="Content Placeholder 4"/>
          <p:cNvPicPr>
            <a:picLocks noGrp="1" noChangeAspect="1"/>
          </p:cNvPicPr>
          <p:nvPr>
            <p:ph sz="half" idx="2"/>
          </p:nvPr>
        </p:nvPicPr>
        <p:blipFill>
          <a:blip r:embed="rId3"/>
          <a:stretch>
            <a:fillRect/>
          </a:stretch>
        </p:blipFill>
        <p:spPr>
          <a:xfrm>
            <a:off x="4203700" y="3007868"/>
            <a:ext cx="4953000" cy="3850132"/>
          </a:xfrm>
          <a:prstGeom prst="rect">
            <a:avLst/>
          </a:prstGeom>
        </p:spPr>
      </p:pic>
      <p:pic>
        <p:nvPicPr>
          <p:cNvPr id="7" name="Picture 6"/>
          <p:cNvPicPr>
            <a:picLocks noChangeAspect="1"/>
          </p:cNvPicPr>
          <p:nvPr/>
        </p:nvPicPr>
        <p:blipFill>
          <a:blip r:embed="rId4"/>
          <a:stretch>
            <a:fillRect/>
          </a:stretch>
        </p:blipFill>
        <p:spPr>
          <a:xfrm>
            <a:off x="-1" y="3750818"/>
            <a:ext cx="4203701" cy="3107182"/>
          </a:xfrm>
          <a:prstGeom prst="rect">
            <a:avLst/>
          </a:prstGeom>
        </p:spPr>
      </p:pic>
    </p:spTree>
    <p:extLst>
      <p:ext uri="{BB962C8B-B14F-4D97-AF65-F5344CB8AC3E}">
        <p14:creationId xmlns:p14="http://schemas.microsoft.com/office/powerpoint/2010/main" val="4133869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t>Mediterranean or Dry Summer </a:t>
            </a:r>
            <a:br>
              <a:rPr lang="en-US" b="1" dirty="0" smtClean="0"/>
            </a:br>
            <a:r>
              <a:rPr lang="en-US" b="1" dirty="0" smtClean="0"/>
              <a:t>Subtropical Climate (</a:t>
            </a:r>
            <a:r>
              <a:rPr lang="en-US" b="1" dirty="0" err="1" smtClean="0"/>
              <a:t>Csa</a:t>
            </a:r>
            <a:r>
              <a:rPr lang="en-US" b="1" dirty="0" smtClean="0"/>
              <a:t>, </a:t>
            </a:r>
            <a:r>
              <a:rPr lang="en-US" b="1" dirty="0" err="1" smtClean="0"/>
              <a:t>Csb</a:t>
            </a:r>
            <a:r>
              <a:rPr lang="en-US" b="1" dirty="0" smtClean="0"/>
              <a:t>)</a:t>
            </a:r>
            <a:endParaRPr lang="en-US" dirty="0" smtClean="0"/>
          </a:p>
        </p:txBody>
      </p:sp>
      <p:sp>
        <p:nvSpPr>
          <p:cNvPr id="44035" name="Content Placeholder 3"/>
          <p:cNvSpPr>
            <a:spLocks noGrp="1"/>
          </p:cNvSpPr>
          <p:nvPr>
            <p:ph sz="half" idx="2"/>
          </p:nvPr>
        </p:nvSpPr>
        <p:spPr>
          <a:xfrm>
            <a:off x="4800600" y="1600200"/>
            <a:ext cx="4343400" cy="5257800"/>
          </a:xfrm>
        </p:spPr>
        <p:txBody>
          <a:bodyPr/>
          <a:lstStyle/>
          <a:p>
            <a:pPr eaLnBrk="1" hangingPunct="1"/>
            <a:r>
              <a:rPr lang="en-US" altLang="en-US" b="1" smtClean="0"/>
              <a:t>Characteristics</a:t>
            </a:r>
          </a:p>
          <a:p>
            <a:pPr lvl="1" eaLnBrk="1" hangingPunct="1"/>
            <a:r>
              <a:rPr lang="en-US" altLang="en-US" smtClean="0"/>
              <a:t>Mild, moist winters, hot dry summers inland </a:t>
            </a:r>
          </a:p>
          <a:p>
            <a:pPr lvl="1" eaLnBrk="1" hangingPunct="1"/>
            <a:r>
              <a:rPr lang="en-US" altLang="en-US" smtClean="0"/>
              <a:t>Cool, often foggy coasts </a:t>
            </a:r>
          </a:p>
          <a:p>
            <a:pPr lvl="1" eaLnBrk="1" hangingPunct="1"/>
            <a:r>
              <a:rPr lang="en-US" altLang="en-US" smtClean="0"/>
              <a:t>High percentage of sunshine </a:t>
            </a:r>
          </a:p>
          <a:p>
            <a:pPr lvl="1" eaLnBrk="1" hangingPunct="1"/>
            <a:r>
              <a:rPr lang="en-US" altLang="en-US" smtClean="0"/>
              <a:t>High summer diurnal temperature range </a:t>
            </a:r>
          </a:p>
          <a:p>
            <a:pPr lvl="1" eaLnBrk="1" hangingPunct="1"/>
            <a:r>
              <a:rPr lang="en-US" altLang="en-US" smtClean="0"/>
              <a:t>Frost danger during winter </a:t>
            </a:r>
          </a:p>
          <a:p>
            <a:pPr eaLnBrk="1" hangingPunct="1"/>
            <a:endParaRPr lang="en-US" altLang="en-US" smtClean="0"/>
          </a:p>
        </p:txBody>
      </p:sp>
      <p:pic>
        <p:nvPicPr>
          <p:cNvPr id="4403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600200"/>
            <a:ext cx="4557713" cy="327660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0"/>
            <a:ext cx="8229600" cy="1143000"/>
          </a:xfrm>
        </p:spPr>
        <p:txBody>
          <a:bodyPr/>
          <a:lstStyle/>
          <a:p>
            <a:pPr eaLnBrk="1" hangingPunct="1"/>
            <a:r>
              <a:rPr lang="en-US" altLang="en-US" smtClean="0"/>
              <a:t>Csa; Csb</a:t>
            </a:r>
          </a:p>
        </p:txBody>
      </p:sp>
      <p:sp>
        <p:nvSpPr>
          <p:cNvPr id="3" name="Content Placeholder 2"/>
          <p:cNvSpPr>
            <a:spLocks noGrp="1"/>
          </p:cNvSpPr>
          <p:nvPr>
            <p:ph sz="half" idx="1"/>
          </p:nvPr>
        </p:nvSpPr>
        <p:spPr>
          <a:xfrm>
            <a:off x="457200" y="1143000"/>
            <a:ext cx="4038600" cy="5715000"/>
          </a:xfrm>
        </p:spPr>
        <p:txBody>
          <a:bodyPr rtlCol="0">
            <a:normAutofit fontScale="92500" lnSpcReduction="20000"/>
          </a:bodyPr>
          <a:lstStyle/>
          <a:p>
            <a:pPr eaLnBrk="1" fontAlgn="auto" hangingPunct="1">
              <a:spcAft>
                <a:spcPts val="0"/>
              </a:spcAft>
              <a:defRPr/>
            </a:pPr>
            <a:r>
              <a:rPr lang="en-US" sz="3800" b="1" dirty="0" smtClean="0"/>
              <a:t>Geographic Distribution</a:t>
            </a:r>
          </a:p>
          <a:p>
            <a:pPr lvl="1" eaLnBrk="1" fontAlgn="auto" hangingPunct="1">
              <a:spcAft>
                <a:spcPts val="0"/>
              </a:spcAft>
              <a:defRPr/>
            </a:pPr>
            <a:r>
              <a:rPr lang="en-US" sz="3300" dirty="0" smtClean="0"/>
              <a:t>Central California </a:t>
            </a:r>
          </a:p>
          <a:p>
            <a:pPr lvl="1" eaLnBrk="1" fontAlgn="auto" hangingPunct="1">
              <a:spcAft>
                <a:spcPts val="0"/>
              </a:spcAft>
              <a:defRPr/>
            </a:pPr>
            <a:r>
              <a:rPr lang="en-US" sz="3300" dirty="0" smtClean="0"/>
              <a:t>central Chile </a:t>
            </a:r>
          </a:p>
          <a:p>
            <a:pPr lvl="1" eaLnBrk="1" fontAlgn="auto" hangingPunct="1">
              <a:spcAft>
                <a:spcPts val="0"/>
              </a:spcAft>
              <a:defRPr/>
            </a:pPr>
            <a:r>
              <a:rPr lang="en-US" sz="3300" dirty="0" smtClean="0"/>
              <a:t>Mediterranean Sea borderlands </a:t>
            </a:r>
          </a:p>
          <a:p>
            <a:pPr lvl="1" eaLnBrk="1" fontAlgn="auto" hangingPunct="1">
              <a:spcAft>
                <a:spcPts val="0"/>
              </a:spcAft>
              <a:defRPr/>
            </a:pPr>
            <a:r>
              <a:rPr lang="en-US" sz="3300" dirty="0" smtClean="0"/>
              <a:t>Iranian Highlands </a:t>
            </a:r>
          </a:p>
          <a:p>
            <a:pPr lvl="1" eaLnBrk="1" fontAlgn="auto" hangingPunct="1">
              <a:spcAft>
                <a:spcPts val="0"/>
              </a:spcAft>
              <a:defRPr/>
            </a:pPr>
            <a:r>
              <a:rPr lang="en-US" sz="3300" dirty="0" err="1" smtClean="0"/>
              <a:t>Capetown</a:t>
            </a:r>
            <a:r>
              <a:rPr lang="en-US" sz="3300" dirty="0" smtClean="0"/>
              <a:t> area of South Africa </a:t>
            </a:r>
          </a:p>
          <a:p>
            <a:pPr lvl="1" eaLnBrk="1" fontAlgn="auto" hangingPunct="1">
              <a:spcAft>
                <a:spcPts val="0"/>
              </a:spcAft>
              <a:defRPr/>
            </a:pPr>
            <a:r>
              <a:rPr lang="en-US" sz="3300" dirty="0" smtClean="0"/>
              <a:t>southwestern Australia </a:t>
            </a:r>
          </a:p>
          <a:p>
            <a:pPr eaLnBrk="1" fontAlgn="auto" hangingPunct="1">
              <a:spcAft>
                <a:spcPts val="0"/>
              </a:spcAft>
              <a:defRPr/>
            </a:pPr>
            <a:endParaRPr lang="en-US" dirty="0" smtClean="0"/>
          </a:p>
        </p:txBody>
      </p:sp>
      <p:sp>
        <p:nvSpPr>
          <p:cNvPr id="4" name="Content Placeholder 3"/>
          <p:cNvSpPr>
            <a:spLocks noGrp="1"/>
          </p:cNvSpPr>
          <p:nvPr>
            <p:ph sz="half" idx="2"/>
          </p:nvPr>
        </p:nvSpPr>
        <p:spPr>
          <a:xfrm>
            <a:off x="4419600" y="1066800"/>
            <a:ext cx="4724400" cy="5791200"/>
          </a:xfrm>
        </p:spPr>
        <p:txBody>
          <a:bodyPr rtlCol="0">
            <a:normAutofit fontScale="92500" lnSpcReduction="20000"/>
          </a:bodyPr>
          <a:lstStyle/>
          <a:p>
            <a:pPr eaLnBrk="1" fontAlgn="auto" hangingPunct="1">
              <a:spcAft>
                <a:spcPts val="0"/>
              </a:spcAft>
              <a:defRPr/>
            </a:pPr>
            <a:r>
              <a:rPr lang="en-US" sz="3500" b="1" dirty="0" smtClean="0"/>
              <a:t>Controlling Factors</a:t>
            </a:r>
          </a:p>
          <a:p>
            <a:pPr lvl="1" eaLnBrk="1" fontAlgn="auto" hangingPunct="1">
              <a:spcAft>
                <a:spcPts val="0"/>
              </a:spcAft>
              <a:defRPr/>
            </a:pPr>
            <a:r>
              <a:rPr lang="en-US" sz="3000" dirty="0" smtClean="0"/>
              <a:t>West coast location between 30</a:t>
            </a:r>
            <a:r>
              <a:rPr lang="en-US" sz="3000" baseline="30000" dirty="0" smtClean="0"/>
              <a:t>o</a:t>
            </a:r>
            <a:r>
              <a:rPr lang="en-US" sz="3000" dirty="0" smtClean="0"/>
              <a:t> and 40</a:t>
            </a:r>
            <a:r>
              <a:rPr lang="en-US" sz="3000" baseline="30000" dirty="0" smtClean="0"/>
              <a:t>o</a:t>
            </a:r>
            <a:r>
              <a:rPr lang="en-US" sz="3000" dirty="0" smtClean="0"/>
              <a:t> N and S latitude. </a:t>
            </a:r>
          </a:p>
          <a:p>
            <a:pPr lvl="1" eaLnBrk="1" fontAlgn="auto" hangingPunct="1">
              <a:spcAft>
                <a:spcPts val="0"/>
              </a:spcAft>
              <a:defRPr/>
            </a:pPr>
            <a:r>
              <a:rPr lang="en-US" sz="3000" dirty="0" smtClean="0"/>
              <a:t>Alternating between Subtropical High in summer and Polar Front/</a:t>
            </a:r>
            <a:r>
              <a:rPr lang="en-US" sz="3000" dirty="0" err="1" smtClean="0"/>
              <a:t>Westerlies</a:t>
            </a:r>
            <a:r>
              <a:rPr lang="en-US" sz="3000" dirty="0" smtClean="0"/>
              <a:t> in winter. </a:t>
            </a:r>
          </a:p>
          <a:p>
            <a:pPr lvl="1" eaLnBrk="1" fontAlgn="auto" hangingPunct="1">
              <a:spcAft>
                <a:spcPts val="0"/>
              </a:spcAft>
              <a:defRPr/>
            </a:pPr>
            <a:r>
              <a:rPr lang="en-US" sz="3000" dirty="0" smtClean="0"/>
              <a:t>Cyclonic precipitation during the winter. </a:t>
            </a:r>
          </a:p>
          <a:p>
            <a:pPr lvl="1" eaLnBrk="1" fontAlgn="auto" hangingPunct="1">
              <a:spcAft>
                <a:spcPts val="0"/>
              </a:spcAft>
              <a:defRPr/>
            </a:pPr>
            <a:r>
              <a:rPr lang="en-US" sz="3000" dirty="0" smtClean="0"/>
              <a:t>Summer air masses: </a:t>
            </a:r>
            <a:r>
              <a:rPr lang="en-US" sz="3000" dirty="0" err="1" smtClean="0"/>
              <a:t>mT</a:t>
            </a:r>
            <a:r>
              <a:rPr lang="en-US" sz="3000" baseline="-25000" dirty="0" err="1" smtClean="0"/>
              <a:t>s</a:t>
            </a:r>
            <a:r>
              <a:rPr lang="en-US" sz="3000" dirty="0" smtClean="0"/>
              <a:t>, </a:t>
            </a:r>
            <a:r>
              <a:rPr lang="en-US" sz="3000" dirty="0" err="1" smtClean="0"/>
              <a:t>cT</a:t>
            </a:r>
            <a:r>
              <a:rPr lang="en-US" sz="3000" dirty="0" smtClean="0"/>
              <a:t> </a:t>
            </a:r>
          </a:p>
          <a:p>
            <a:pPr lvl="1" eaLnBrk="1" fontAlgn="auto" hangingPunct="1">
              <a:spcAft>
                <a:spcPts val="0"/>
              </a:spcAft>
              <a:defRPr/>
            </a:pPr>
            <a:r>
              <a:rPr lang="en-US" sz="3000" dirty="0" smtClean="0"/>
              <a:t>Winter air masses: </a:t>
            </a:r>
            <a:r>
              <a:rPr lang="en-US" sz="3000" dirty="0" err="1" smtClean="0"/>
              <a:t>mT</a:t>
            </a:r>
            <a:r>
              <a:rPr lang="en-US" sz="3000" dirty="0" smtClean="0"/>
              <a:t>, </a:t>
            </a:r>
            <a:r>
              <a:rPr lang="en-US" sz="3000" dirty="0" err="1" smtClean="0"/>
              <a:t>mP</a:t>
            </a:r>
            <a:r>
              <a:rPr lang="en-US" sz="3000" dirty="0" smtClean="0"/>
              <a:t>, </a:t>
            </a:r>
            <a:r>
              <a:rPr lang="en-US" sz="3000" dirty="0" err="1" smtClean="0"/>
              <a:t>cP</a:t>
            </a:r>
            <a:r>
              <a:rPr lang="en-US" sz="3000" dirty="0" smtClean="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81000" y="0"/>
            <a:ext cx="8229600" cy="609600"/>
          </a:xfrm>
        </p:spPr>
        <p:txBody>
          <a:bodyPr/>
          <a:lstStyle/>
          <a:p>
            <a:pPr algn="l" eaLnBrk="1" hangingPunct="1"/>
            <a:r>
              <a:rPr lang="en-US" altLang="en-US" dirty="0" err="1" smtClean="0"/>
              <a:t>Csa</a:t>
            </a:r>
            <a:r>
              <a:rPr lang="en-US" altLang="en-US" dirty="0" smtClean="0"/>
              <a:t>; </a:t>
            </a:r>
            <a:r>
              <a:rPr lang="en-US" altLang="en-US" dirty="0" err="1" smtClean="0"/>
              <a:t>Csb</a:t>
            </a:r>
            <a:endParaRPr lang="en-US" altLang="en-US" dirty="0" smtClean="0"/>
          </a:p>
        </p:txBody>
      </p:sp>
      <p:sp>
        <p:nvSpPr>
          <p:cNvPr id="3" name="Content Placeholder 2"/>
          <p:cNvSpPr>
            <a:spLocks noGrp="1"/>
          </p:cNvSpPr>
          <p:nvPr>
            <p:ph sz="half" idx="1"/>
          </p:nvPr>
        </p:nvSpPr>
        <p:spPr>
          <a:xfrm>
            <a:off x="0" y="838200"/>
            <a:ext cx="3505200" cy="6019800"/>
          </a:xfrm>
        </p:spPr>
        <p:txBody>
          <a:bodyPr rtlCol="0">
            <a:normAutofit lnSpcReduction="10000"/>
          </a:bodyPr>
          <a:lstStyle/>
          <a:p>
            <a:pPr eaLnBrk="1" fontAlgn="auto" hangingPunct="1">
              <a:spcAft>
                <a:spcPts val="0"/>
              </a:spcAft>
              <a:defRPr/>
            </a:pPr>
            <a:r>
              <a:rPr lang="en-US" dirty="0" smtClean="0"/>
              <a:t>Small, thick evergreen leaves of the </a:t>
            </a:r>
            <a:r>
              <a:rPr lang="en-US" b="1" dirty="0" smtClean="0">
                <a:solidFill>
                  <a:srgbClr val="FF0000"/>
                </a:solidFill>
              </a:rPr>
              <a:t>sclerophyll</a:t>
            </a:r>
            <a:r>
              <a:rPr lang="en-US" dirty="0" smtClean="0"/>
              <a:t> forest combats water loss during the drought conditions of the dry summer found in the Mediterranean climate. The picture depicts a sclerophyll scrub forest in the subalpine zone in New Zealand.</a:t>
            </a:r>
          </a:p>
        </p:txBody>
      </p:sp>
      <p:pic>
        <p:nvPicPr>
          <p:cNvPr id="4608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20316"/>
            <a:ext cx="4876800" cy="3658798"/>
          </a:xfrm>
          <a:noFill/>
        </p:spPr>
      </p:pic>
      <p:pic>
        <p:nvPicPr>
          <p:cNvPr id="2" name="Picture 1"/>
          <p:cNvPicPr>
            <a:picLocks noChangeAspect="1"/>
          </p:cNvPicPr>
          <p:nvPr/>
        </p:nvPicPr>
        <p:blipFill>
          <a:blip r:embed="rId3"/>
          <a:stretch>
            <a:fillRect/>
          </a:stretch>
        </p:blipFill>
        <p:spPr>
          <a:xfrm>
            <a:off x="4292600" y="3608070"/>
            <a:ext cx="4876800" cy="324993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33400" y="0"/>
            <a:ext cx="8229600" cy="1143000"/>
          </a:xfrm>
        </p:spPr>
        <p:txBody>
          <a:bodyPr/>
          <a:lstStyle/>
          <a:p>
            <a:pPr eaLnBrk="1" hangingPunct="1"/>
            <a:r>
              <a:rPr lang="en-US" altLang="en-US" b="1" smtClean="0"/>
              <a:t>Marine West Coast Climate (Cfb)</a:t>
            </a:r>
            <a:endParaRPr lang="en-US" altLang="en-US" smtClean="0"/>
          </a:p>
        </p:txBody>
      </p:sp>
      <p:sp>
        <p:nvSpPr>
          <p:cNvPr id="47107" name="Content Placeholder 3"/>
          <p:cNvSpPr>
            <a:spLocks noGrp="1"/>
          </p:cNvSpPr>
          <p:nvPr>
            <p:ph sz="half" idx="2"/>
          </p:nvPr>
        </p:nvSpPr>
        <p:spPr>
          <a:xfrm>
            <a:off x="3962400" y="914400"/>
            <a:ext cx="5181600" cy="5791200"/>
          </a:xfrm>
        </p:spPr>
        <p:txBody>
          <a:bodyPr/>
          <a:lstStyle/>
          <a:p>
            <a:pPr eaLnBrk="1" hangingPunct="1"/>
            <a:r>
              <a:rPr lang="en-US" altLang="en-US" sz="3600" b="1" smtClean="0"/>
              <a:t>Characteristics</a:t>
            </a:r>
          </a:p>
          <a:p>
            <a:pPr lvl="1" eaLnBrk="1" hangingPunct="1"/>
            <a:r>
              <a:rPr lang="en-US" altLang="en-US" sz="3200" smtClean="0"/>
              <a:t>Mild winters, mild summers. </a:t>
            </a:r>
          </a:p>
          <a:p>
            <a:pPr lvl="1" eaLnBrk="1" hangingPunct="1"/>
            <a:r>
              <a:rPr lang="en-US" altLang="en-US" sz="3200" smtClean="0"/>
              <a:t>Low annual temperature range. </a:t>
            </a:r>
          </a:p>
          <a:p>
            <a:pPr lvl="1" eaLnBrk="1" hangingPunct="1"/>
            <a:r>
              <a:rPr lang="en-US" altLang="en-US" sz="3200" smtClean="0"/>
              <a:t>Heavy cloud cover; high humidity. </a:t>
            </a:r>
          </a:p>
          <a:p>
            <a:pPr lvl="1" eaLnBrk="1" hangingPunct="1"/>
            <a:r>
              <a:rPr lang="en-US" altLang="en-US" sz="3200" smtClean="0"/>
              <a:t>Frequent cyclonic storms, with prolonged rain, drizzle and fog. </a:t>
            </a:r>
          </a:p>
          <a:p>
            <a:pPr eaLnBrk="1" hangingPunct="1"/>
            <a:endParaRPr lang="en-US" altLang="en-US" smtClean="0"/>
          </a:p>
        </p:txBody>
      </p:sp>
      <p:pic>
        <p:nvPicPr>
          <p:cNvPr id="4710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295400"/>
            <a:ext cx="3467100" cy="2524125"/>
          </a:xfrm>
          <a:noFill/>
        </p:spPr>
      </p:pic>
      <p:pic>
        <p:nvPicPr>
          <p:cNvPr id="471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38600"/>
            <a:ext cx="3498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0"/>
            <a:ext cx="8229600" cy="1143000"/>
          </a:xfrm>
        </p:spPr>
        <p:txBody>
          <a:bodyPr/>
          <a:lstStyle/>
          <a:p>
            <a:pPr eaLnBrk="1" hangingPunct="1"/>
            <a:r>
              <a:rPr lang="en-US" altLang="en-US" smtClean="0"/>
              <a:t>Cfb</a:t>
            </a:r>
          </a:p>
        </p:txBody>
      </p:sp>
      <p:sp>
        <p:nvSpPr>
          <p:cNvPr id="48131" name="Content Placeholder 2"/>
          <p:cNvSpPr>
            <a:spLocks noGrp="1"/>
          </p:cNvSpPr>
          <p:nvPr>
            <p:ph sz="half" idx="1"/>
          </p:nvPr>
        </p:nvSpPr>
        <p:spPr>
          <a:xfrm>
            <a:off x="304800" y="1219200"/>
            <a:ext cx="4191000" cy="5486400"/>
          </a:xfrm>
        </p:spPr>
        <p:txBody>
          <a:bodyPr/>
          <a:lstStyle/>
          <a:p>
            <a:pPr eaLnBrk="1" hangingPunct="1"/>
            <a:r>
              <a:rPr lang="en-US" altLang="en-US" b="1" smtClean="0"/>
              <a:t>Geographic Distribution</a:t>
            </a:r>
          </a:p>
          <a:p>
            <a:pPr lvl="1" eaLnBrk="1" hangingPunct="1"/>
            <a:r>
              <a:rPr lang="en-US" altLang="en-US" smtClean="0"/>
              <a:t>Coastal Oregon, Washington, British Columbia, and southern Alaska </a:t>
            </a:r>
          </a:p>
          <a:p>
            <a:pPr lvl="1" eaLnBrk="1" hangingPunct="1"/>
            <a:r>
              <a:rPr lang="en-US" altLang="en-US" smtClean="0"/>
              <a:t>Southern Chile; interior South Africa </a:t>
            </a:r>
          </a:p>
          <a:p>
            <a:pPr lvl="1" eaLnBrk="1" hangingPunct="1"/>
            <a:r>
              <a:rPr lang="en-US" altLang="en-US" smtClean="0"/>
              <a:t>southeast Australia and New Zealand </a:t>
            </a:r>
          </a:p>
          <a:p>
            <a:pPr lvl="1" eaLnBrk="1" hangingPunct="1"/>
            <a:r>
              <a:rPr lang="en-US" altLang="en-US" smtClean="0"/>
              <a:t>northwest Europe </a:t>
            </a:r>
          </a:p>
          <a:p>
            <a:pPr eaLnBrk="1" hangingPunct="1"/>
            <a:endParaRPr lang="en-US" altLang="en-US" smtClean="0"/>
          </a:p>
        </p:txBody>
      </p:sp>
      <p:sp>
        <p:nvSpPr>
          <p:cNvPr id="48132" name="Content Placeholder 3"/>
          <p:cNvSpPr>
            <a:spLocks noGrp="1"/>
          </p:cNvSpPr>
          <p:nvPr>
            <p:ph sz="half" idx="2"/>
          </p:nvPr>
        </p:nvSpPr>
        <p:spPr>
          <a:xfrm>
            <a:off x="4648200" y="1143000"/>
            <a:ext cx="4343400" cy="5715000"/>
          </a:xfrm>
        </p:spPr>
        <p:txBody>
          <a:bodyPr/>
          <a:lstStyle/>
          <a:p>
            <a:pPr eaLnBrk="1" hangingPunct="1"/>
            <a:r>
              <a:rPr lang="en-US" altLang="en-US" b="1" smtClean="0"/>
              <a:t>Controlling Factors</a:t>
            </a:r>
          </a:p>
          <a:p>
            <a:pPr lvl="1" eaLnBrk="1" hangingPunct="1"/>
            <a:r>
              <a:rPr lang="en-US" altLang="en-US" smtClean="0"/>
              <a:t>West coast location; year round influence of the Westerlies. </a:t>
            </a:r>
          </a:p>
          <a:p>
            <a:pPr lvl="1" eaLnBrk="1" hangingPunct="1"/>
            <a:r>
              <a:rPr lang="en-US" altLang="en-US" smtClean="0"/>
              <a:t>Warm ocean currents along some coasts. </a:t>
            </a:r>
          </a:p>
          <a:p>
            <a:pPr lvl="1" eaLnBrk="1" hangingPunct="1"/>
            <a:r>
              <a:rPr lang="en-US" altLang="en-US" smtClean="0"/>
              <a:t>Windward orographic influence in North America. </a:t>
            </a:r>
          </a:p>
          <a:p>
            <a:pPr lvl="1" eaLnBrk="1" hangingPunct="1"/>
            <a:r>
              <a:rPr lang="en-US" altLang="en-US" smtClean="0"/>
              <a:t>Located further inland in Europe due to east - west orientation of mountains. </a:t>
            </a:r>
          </a:p>
          <a:p>
            <a:pPr eaLnBrk="1" hangingPunct="1"/>
            <a:endParaRPr lang="en-US" altLang="en-US"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0"/>
            <a:ext cx="8229600" cy="1143000"/>
          </a:xfrm>
        </p:spPr>
        <p:txBody>
          <a:bodyPr/>
          <a:lstStyle/>
          <a:p>
            <a:pPr eaLnBrk="1" hangingPunct="1"/>
            <a:r>
              <a:rPr lang="en-US" altLang="en-US" smtClean="0"/>
              <a:t>North America Climate Regions</a:t>
            </a: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 y="838200"/>
            <a:ext cx="9156701" cy="6019800"/>
          </a:xfrm>
          <a:noFill/>
        </p:spPr>
      </p:pic>
      <p:sp>
        <p:nvSpPr>
          <p:cNvPr id="2" name="Oval 1"/>
          <p:cNvSpPr/>
          <p:nvPr/>
        </p:nvSpPr>
        <p:spPr>
          <a:xfrm>
            <a:off x="4800600" y="4343400"/>
            <a:ext cx="228600" cy="2286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57700" y="3974068"/>
            <a:ext cx="1143000" cy="369332"/>
          </a:xfrm>
          <a:prstGeom prst="rect">
            <a:avLst/>
          </a:prstGeom>
          <a:noFill/>
        </p:spPr>
        <p:txBody>
          <a:bodyPr wrap="square" rtlCol="0">
            <a:spAutoFit/>
          </a:bodyPr>
          <a:lstStyle/>
          <a:p>
            <a:r>
              <a:rPr lang="en-US" dirty="0" smtClean="0"/>
              <a:t>St. Louis</a:t>
            </a:r>
            <a:endParaRPr lang="en-US" dirty="0"/>
          </a:p>
        </p:txBody>
      </p:sp>
      <p:sp>
        <p:nvSpPr>
          <p:cNvPr id="4" name="TextBox 3"/>
          <p:cNvSpPr txBox="1"/>
          <p:nvPr/>
        </p:nvSpPr>
        <p:spPr>
          <a:xfrm>
            <a:off x="6705600" y="4158734"/>
            <a:ext cx="2438400" cy="1754326"/>
          </a:xfrm>
          <a:prstGeom prst="rect">
            <a:avLst/>
          </a:prstGeom>
          <a:noFill/>
        </p:spPr>
        <p:txBody>
          <a:bodyPr wrap="square" rtlCol="0">
            <a:spAutoFit/>
          </a:bodyPr>
          <a:lstStyle/>
          <a:p>
            <a:r>
              <a:rPr lang="en-US" dirty="0" smtClean="0"/>
              <a:t>St. Louis is usually located on or very near the border between </a:t>
            </a:r>
            <a:r>
              <a:rPr lang="en-US" dirty="0" err="1" smtClean="0"/>
              <a:t>Cfa</a:t>
            </a:r>
            <a:r>
              <a:rPr lang="en-US" dirty="0" smtClean="0"/>
              <a:t> and </a:t>
            </a:r>
            <a:r>
              <a:rPr lang="en-US" dirty="0" err="1" smtClean="0"/>
              <a:t>Dfa</a:t>
            </a:r>
            <a:r>
              <a:rPr lang="en-US" dirty="0" smtClean="0"/>
              <a:t>. It is in a transition zone.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62000" y="0"/>
            <a:ext cx="7848600" cy="571500"/>
          </a:xfrm>
        </p:spPr>
        <p:txBody>
          <a:bodyPr/>
          <a:lstStyle/>
          <a:p>
            <a:pPr eaLnBrk="1" hangingPunct="1"/>
            <a:r>
              <a:rPr lang="en-US" altLang="en-US" dirty="0" err="1" smtClean="0"/>
              <a:t>Cfb</a:t>
            </a:r>
            <a:r>
              <a:rPr lang="en-US" altLang="en-US" dirty="0" smtClean="0"/>
              <a:t> Vegetation</a:t>
            </a:r>
            <a:endParaRPr lang="en-US" altLang="en-US" dirty="0" smtClean="0"/>
          </a:p>
        </p:txBody>
      </p:sp>
      <p:sp>
        <p:nvSpPr>
          <p:cNvPr id="3" name="Content Placeholder 2"/>
          <p:cNvSpPr>
            <a:spLocks noGrp="1"/>
          </p:cNvSpPr>
          <p:nvPr>
            <p:ph sz="half" idx="1"/>
          </p:nvPr>
        </p:nvSpPr>
        <p:spPr>
          <a:xfrm>
            <a:off x="0" y="571500"/>
            <a:ext cx="9144000" cy="3124200"/>
          </a:xfrm>
        </p:spPr>
        <p:txBody>
          <a:bodyPr rtlCol="0">
            <a:normAutofit fontScale="77500" lnSpcReduction="20000"/>
          </a:bodyPr>
          <a:lstStyle/>
          <a:p>
            <a:pPr eaLnBrk="1" fontAlgn="auto" hangingPunct="1">
              <a:spcAft>
                <a:spcPts val="0"/>
              </a:spcAft>
              <a:defRPr/>
            </a:pPr>
            <a:r>
              <a:rPr lang="en-US" dirty="0" smtClean="0"/>
              <a:t>The significant difference between climate characteristics of Vancouver and London, both Marine West Coast climates, arises from location, local topography, and ocean current influence. The dry summer in Vancouver is due in part to subsiding, subtropical high pressure lying to the south. Precipitation is nearly double that of London due to local </a:t>
            </a:r>
            <a:r>
              <a:rPr lang="en-US" dirty="0" err="1" smtClean="0"/>
              <a:t>orographic</a:t>
            </a:r>
            <a:r>
              <a:rPr lang="en-US" dirty="0" smtClean="0"/>
              <a:t> uplift of air. Milder winter temperatures in London arise from the moderating influence of the North Atlantic Drift, a warm ocean current.</a:t>
            </a:r>
          </a:p>
          <a:p>
            <a:pPr eaLnBrk="1" fontAlgn="auto" hangingPunct="1">
              <a:spcAft>
                <a:spcPts val="0"/>
              </a:spcAft>
              <a:defRPr/>
            </a:pPr>
            <a:r>
              <a:rPr lang="en-US" dirty="0" smtClean="0"/>
              <a:t>Due to the north-south orientation of mountain systems along the west coast of North America, the Marine West Coast climate is restricted to coastal locations. The Marine West Coast climate extends further inland in Europe due to the predominate east-west orientation of mountains.</a:t>
            </a:r>
          </a:p>
          <a:p>
            <a:pPr eaLnBrk="1" fontAlgn="auto" hangingPunct="1">
              <a:spcAft>
                <a:spcPts val="0"/>
              </a:spcAft>
              <a:defRPr/>
            </a:pPr>
            <a:endParaRPr lang="en-US" dirty="0" smtClean="0"/>
          </a:p>
        </p:txBody>
      </p:sp>
      <p:pic>
        <p:nvPicPr>
          <p:cNvPr id="4915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35500" y="3669393"/>
            <a:ext cx="4267200" cy="3200400"/>
          </a:xfrm>
          <a:noFill/>
        </p:spPr>
      </p:pic>
      <p:pic>
        <p:nvPicPr>
          <p:cNvPr id="2" name="Picture 1"/>
          <p:cNvPicPr>
            <a:picLocks noChangeAspect="1"/>
          </p:cNvPicPr>
          <p:nvPr/>
        </p:nvPicPr>
        <p:blipFill rotWithShape="1">
          <a:blip r:embed="rId3"/>
          <a:srcRect l="5832" t="5556" r="6667" b="5556"/>
          <a:stretch/>
        </p:blipFill>
        <p:spPr>
          <a:xfrm>
            <a:off x="228599" y="3657600"/>
            <a:ext cx="4200525" cy="3200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t>Humid Continental Climate (</a:t>
            </a:r>
            <a:r>
              <a:rPr lang="en-US" b="1" dirty="0" err="1" smtClean="0"/>
              <a:t>Dfa</a:t>
            </a:r>
            <a:r>
              <a:rPr lang="en-US" b="1" dirty="0" smtClean="0"/>
              <a:t>, </a:t>
            </a:r>
            <a:r>
              <a:rPr lang="en-US" b="1" dirty="0" err="1" smtClean="0"/>
              <a:t>Dfb</a:t>
            </a:r>
            <a:r>
              <a:rPr lang="en-US" b="1" dirty="0" smtClean="0"/>
              <a:t>)</a:t>
            </a:r>
            <a:endParaRPr lang="en-US" dirty="0" smtClean="0"/>
          </a:p>
        </p:txBody>
      </p:sp>
      <p:sp>
        <p:nvSpPr>
          <p:cNvPr id="3" name="Content Placeholder 2"/>
          <p:cNvSpPr>
            <a:spLocks noGrp="1"/>
          </p:cNvSpPr>
          <p:nvPr>
            <p:ph idx="1"/>
          </p:nvPr>
        </p:nvSpPr>
        <p:spPr>
          <a:xfrm>
            <a:off x="4572000" y="1295400"/>
            <a:ext cx="4572000" cy="5410200"/>
          </a:xfrm>
        </p:spPr>
        <p:txBody>
          <a:bodyPr rtlCol="0">
            <a:normAutofit fontScale="85000" lnSpcReduction="10000"/>
          </a:bodyPr>
          <a:lstStyle/>
          <a:p>
            <a:pPr eaLnBrk="1" fontAlgn="auto" hangingPunct="1">
              <a:spcAft>
                <a:spcPts val="0"/>
              </a:spcAft>
              <a:defRPr/>
            </a:pPr>
            <a:r>
              <a:rPr lang="en-US" b="1" dirty="0" smtClean="0"/>
              <a:t>Characteristics</a:t>
            </a:r>
          </a:p>
          <a:p>
            <a:pPr lvl="1" eaLnBrk="1" fontAlgn="auto" hangingPunct="1">
              <a:spcAft>
                <a:spcPts val="0"/>
              </a:spcAft>
              <a:defRPr/>
            </a:pPr>
            <a:r>
              <a:rPr lang="en-US" b="1" dirty="0" smtClean="0"/>
              <a:t>Warm Summer Subtype: </a:t>
            </a:r>
            <a:r>
              <a:rPr lang="en-US" b="1" dirty="0" err="1" smtClean="0"/>
              <a:t>Dfa</a:t>
            </a:r>
            <a:endParaRPr lang="en-US" b="1" dirty="0" smtClean="0"/>
          </a:p>
          <a:p>
            <a:pPr lvl="2" eaLnBrk="1" fontAlgn="auto" hangingPunct="1">
              <a:spcAft>
                <a:spcPts val="0"/>
              </a:spcAft>
              <a:defRPr/>
            </a:pPr>
            <a:r>
              <a:rPr lang="en-US" dirty="0" smtClean="0"/>
              <a:t>Hot humid summers; occasional winter cold waves. </a:t>
            </a:r>
          </a:p>
          <a:p>
            <a:pPr lvl="2" eaLnBrk="1" fontAlgn="auto" hangingPunct="1">
              <a:spcAft>
                <a:spcPts val="0"/>
              </a:spcAft>
              <a:defRPr/>
            </a:pPr>
            <a:r>
              <a:rPr lang="en-US" dirty="0" smtClean="0"/>
              <a:t>Large annual temperature ranges. </a:t>
            </a:r>
          </a:p>
          <a:p>
            <a:pPr lvl="2" eaLnBrk="1" fontAlgn="auto" hangingPunct="1">
              <a:spcAft>
                <a:spcPts val="0"/>
              </a:spcAft>
              <a:defRPr/>
            </a:pPr>
            <a:r>
              <a:rPr lang="en-US" dirty="0" smtClean="0"/>
              <a:t>Weather variability. </a:t>
            </a:r>
          </a:p>
          <a:p>
            <a:pPr lvl="1" eaLnBrk="1" fontAlgn="auto" hangingPunct="1">
              <a:spcAft>
                <a:spcPts val="0"/>
              </a:spcAft>
              <a:defRPr/>
            </a:pPr>
            <a:r>
              <a:rPr lang="en-US" b="1" dirty="0" smtClean="0"/>
              <a:t>Cool Summer Subtype: </a:t>
            </a:r>
            <a:r>
              <a:rPr lang="en-US" b="1" dirty="0" err="1" smtClean="0"/>
              <a:t>Dfb</a:t>
            </a:r>
            <a:endParaRPr lang="en-US" b="1" dirty="0" smtClean="0"/>
          </a:p>
          <a:p>
            <a:pPr lvl="2" eaLnBrk="1" fontAlgn="auto" hangingPunct="1">
              <a:spcAft>
                <a:spcPts val="0"/>
              </a:spcAft>
              <a:defRPr/>
            </a:pPr>
            <a:r>
              <a:rPr lang="en-US" dirty="0" smtClean="0"/>
              <a:t>Moderate summers; long cold winters. </a:t>
            </a:r>
          </a:p>
          <a:p>
            <a:pPr lvl="2" eaLnBrk="1" fontAlgn="auto" hangingPunct="1">
              <a:spcAft>
                <a:spcPts val="0"/>
              </a:spcAft>
              <a:defRPr/>
            </a:pPr>
            <a:r>
              <a:rPr lang="en-US" dirty="0" smtClean="0"/>
              <a:t>Large annual temperature ranges. </a:t>
            </a:r>
          </a:p>
          <a:p>
            <a:pPr lvl="2" eaLnBrk="1" fontAlgn="auto" hangingPunct="1">
              <a:spcAft>
                <a:spcPts val="0"/>
              </a:spcAft>
              <a:defRPr/>
            </a:pPr>
            <a:r>
              <a:rPr lang="en-US" dirty="0" smtClean="0"/>
              <a:t>Variable weather. </a:t>
            </a:r>
          </a:p>
          <a:p>
            <a:pPr lvl="2" eaLnBrk="1" fontAlgn="auto" hangingPunct="1">
              <a:spcAft>
                <a:spcPts val="0"/>
              </a:spcAft>
              <a:defRPr/>
            </a:pPr>
            <a:r>
              <a:rPr lang="en-US" dirty="0" smtClean="0"/>
              <a:t>Less precipitation than warm summer subtype. </a:t>
            </a:r>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43545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1000" y="0"/>
            <a:ext cx="8229600" cy="1143000"/>
          </a:xfrm>
        </p:spPr>
        <p:txBody>
          <a:bodyPr/>
          <a:lstStyle/>
          <a:p>
            <a:pPr eaLnBrk="1" hangingPunct="1"/>
            <a:r>
              <a:rPr lang="en-US" altLang="en-US" smtClean="0"/>
              <a:t>Dfa; Dfb</a:t>
            </a:r>
          </a:p>
        </p:txBody>
      </p:sp>
      <p:sp>
        <p:nvSpPr>
          <p:cNvPr id="3" name="Content Placeholder 2"/>
          <p:cNvSpPr>
            <a:spLocks noGrp="1"/>
          </p:cNvSpPr>
          <p:nvPr>
            <p:ph sz="half" idx="1"/>
          </p:nvPr>
        </p:nvSpPr>
        <p:spPr>
          <a:xfrm>
            <a:off x="228600" y="1066800"/>
            <a:ext cx="4191000" cy="5562600"/>
          </a:xfrm>
        </p:spPr>
        <p:txBody>
          <a:bodyPr rtlCol="0">
            <a:normAutofit lnSpcReduction="10000"/>
          </a:bodyPr>
          <a:lstStyle/>
          <a:p>
            <a:pPr eaLnBrk="1" fontAlgn="auto" hangingPunct="1">
              <a:spcAft>
                <a:spcPts val="0"/>
              </a:spcAft>
              <a:defRPr/>
            </a:pPr>
            <a:r>
              <a:rPr lang="en-US" b="1" dirty="0" smtClean="0"/>
              <a:t>Geographic Distribution</a:t>
            </a:r>
          </a:p>
          <a:p>
            <a:pPr lvl="1" eaLnBrk="1" fontAlgn="auto" hangingPunct="1">
              <a:spcAft>
                <a:spcPts val="0"/>
              </a:spcAft>
              <a:defRPr/>
            </a:pPr>
            <a:r>
              <a:rPr lang="en-US" b="1" dirty="0" smtClean="0"/>
              <a:t>Warm Summer Subtype - </a:t>
            </a:r>
            <a:r>
              <a:rPr lang="en-US" b="1" dirty="0" err="1" smtClean="0"/>
              <a:t>Dfa</a:t>
            </a:r>
            <a:endParaRPr lang="en-US" b="1" dirty="0" smtClean="0"/>
          </a:p>
          <a:p>
            <a:pPr lvl="2" eaLnBrk="1" fontAlgn="auto" hangingPunct="1">
              <a:spcAft>
                <a:spcPts val="0"/>
              </a:spcAft>
              <a:defRPr/>
            </a:pPr>
            <a:r>
              <a:rPr lang="en-US" dirty="0" smtClean="0"/>
              <a:t>Eastern and Midwestern U.S. from Atlantic coast to 100th meridian. </a:t>
            </a:r>
          </a:p>
          <a:p>
            <a:pPr lvl="2" eaLnBrk="1" fontAlgn="auto" hangingPunct="1">
              <a:spcAft>
                <a:spcPts val="0"/>
              </a:spcAft>
              <a:defRPr/>
            </a:pPr>
            <a:r>
              <a:rPr lang="en-US" dirty="0" smtClean="0"/>
              <a:t>east central Europe. </a:t>
            </a:r>
          </a:p>
          <a:p>
            <a:pPr lvl="2" eaLnBrk="1" fontAlgn="auto" hangingPunct="1">
              <a:spcAft>
                <a:spcPts val="0"/>
              </a:spcAft>
              <a:defRPr/>
            </a:pPr>
            <a:r>
              <a:rPr lang="en-US" dirty="0" smtClean="0"/>
              <a:t>northern China. </a:t>
            </a:r>
          </a:p>
          <a:p>
            <a:pPr lvl="2" eaLnBrk="1" fontAlgn="auto" hangingPunct="1">
              <a:spcAft>
                <a:spcPts val="0"/>
              </a:spcAft>
              <a:defRPr/>
            </a:pPr>
            <a:r>
              <a:rPr lang="en-US" dirty="0" smtClean="0"/>
              <a:t>northern Korea. </a:t>
            </a:r>
          </a:p>
          <a:p>
            <a:pPr lvl="1" eaLnBrk="1" fontAlgn="auto" hangingPunct="1">
              <a:spcAft>
                <a:spcPts val="0"/>
              </a:spcAft>
              <a:defRPr/>
            </a:pPr>
            <a:r>
              <a:rPr lang="en-US" b="1" dirty="0" smtClean="0"/>
              <a:t>Cool Summer Subtype - </a:t>
            </a:r>
            <a:r>
              <a:rPr lang="en-US" b="1" dirty="0" err="1" smtClean="0"/>
              <a:t>Dfb</a:t>
            </a:r>
            <a:endParaRPr lang="en-US" b="1" dirty="0" smtClean="0"/>
          </a:p>
          <a:p>
            <a:pPr lvl="2" eaLnBrk="1" fontAlgn="auto" hangingPunct="1">
              <a:spcAft>
                <a:spcPts val="0"/>
              </a:spcAft>
              <a:defRPr/>
            </a:pPr>
            <a:r>
              <a:rPr lang="en-US" dirty="0" smtClean="0"/>
              <a:t>New England, Great Lakes region. </a:t>
            </a:r>
          </a:p>
          <a:p>
            <a:pPr lvl="2" eaLnBrk="1" fontAlgn="auto" hangingPunct="1">
              <a:spcAft>
                <a:spcPts val="0"/>
              </a:spcAft>
              <a:defRPr/>
            </a:pPr>
            <a:r>
              <a:rPr lang="en-US" dirty="0" smtClean="0"/>
              <a:t>south and central Canada. </a:t>
            </a:r>
          </a:p>
          <a:p>
            <a:pPr lvl="2" eaLnBrk="1" fontAlgn="auto" hangingPunct="1">
              <a:spcAft>
                <a:spcPts val="0"/>
              </a:spcAft>
              <a:defRPr/>
            </a:pPr>
            <a:r>
              <a:rPr lang="en-US" dirty="0" smtClean="0"/>
              <a:t>Scandinavia, eastern Europe, Russia </a:t>
            </a:r>
          </a:p>
          <a:p>
            <a:pPr eaLnBrk="1" fontAlgn="auto" hangingPunct="1">
              <a:spcAft>
                <a:spcPts val="0"/>
              </a:spcAft>
              <a:defRPr/>
            </a:pPr>
            <a:endParaRPr lang="en-US" dirty="0" smtClean="0"/>
          </a:p>
        </p:txBody>
      </p:sp>
      <p:sp>
        <p:nvSpPr>
          <p:cNvPr id="4" name="Content Placeholder 3"/>
          <p:cNvSpPr>
            <a:spLocks noGrp="1"/>
          </p:cNvSpPr>
          <p:nvPr>
            <p:ph sz="half" idx="2"/>
          </p:nvPr>
        </p:nvSpPr>
        <p:spPr>
          <a:xfrm>
            <a:off x="4648200" y="1066800"/>
            <a:ext cx="4038600" cy="5059363"/>
          </a:xfrm>
        </p:spPr>
        <p:txBody>
          <a:bodyPr rtlCol="0">
            <a:normAutofit lnSpcReduction="10000"/>
          </a:bodyPr>
          <a:lstStyle/>
          <a:p>
            <a:pPr eaLnBrk="1" fontAlgn="auto" hangingPunct="1">
              <a:spcAft>
                <a:spcPts val="0"/>
              </a:spcAft>
              <a:defRPr/>
            </a:pPr>
            <a:r>
              <a:rPr lang="en-US" b="1" dirty="0" smtClean="0"/>
              <a:t>Controlling Factors</a:t>
            </a:r>
          </a:p>
          <a:p>
            <a:pPr lvl="1" eaLnBrk="1" fontAlgn="auto" hangingPunct="1">
              <a:spcAft>
                <a:spcPts val="0"/>
              </a:spcAft>
              <a:defRPr/>
            </a:pPr>
            <a:r>
              <a:rPr lang="en-US" dirty="0" smtClean="0"/>
              <a:t>Cyclonic, polar front storm systems. </a:t>
            </a:r>
          </a:p>
          <a:p>
            <a:pPr lvl="1" eaLnBrk="1" fontAlgn="auto" hangingPunct="1">
              <a:spcAft>
                <a:spcPts val="0"/>
              </a:spcAft>
              <a:defRPr/>
            </a:pPr>
            <a:r>
              <a:rPr lang="en-US" dirty="0" smtClean="0"/>
              <a:t>Prevailing </a:t>
            </a:r>
            <a:r>
              <a:rPr lang="en-US" dirty="0" err="1" smtClean="0"/>
              <a:t>westerlies</a:t>
            </a:r>
            <a:r>
              <a:rPr lang="en-US" dirty="0" smtClean="0"/>
              <a:t> dominate. </a:t>
            </a:r>
          </a:p>
          <a:p>
            <a:pPr lvl="1" eaLnBrk="1" fontAlgn="auto" hangingPunct="1">
              <a:spcAft>
                <a:spcPts val="0"/>
              </a:spcAft>
              <a:defRPr/>
            </a:pPr>
            <a:r>
              <a:rPr lang="en-US" dirty="0" err="1" smtClean="0"/>
              <a:t>Continentality</a:t>
            </a:r>
            <a:r>
              <a:rPr lang="en-US" dirty="0" smtClean="0"/>
              <a:t>; </a:t>
            </a:r>
          </a:p>
          <a:p>
            <a:pPr lvl="1" eaLnBrk="1" fontAlgn="auto" hangingPunct="1">
              <a:spcAft>
                <a:spcPts val="0"/>
              </a:spcAft>
              <a:defRPr/>
            </a:pPr>
            <a:r>
              <a:rPr lang="en-US" dirty="0" smtClean="0"/>
              <a:t>Polar anticyclone in winter. </a:t>
            </a:r>
          </a:p>
          <a:p>
            <a:pPr lvl="1" eaLnBrk="1" fontAlgn="auto" hangingPunct="1">
              <a:spcAft>
                <a:spcPts val="0"/>
              </a:spcAft>
              <a:defRPr/>
            </a:pPr>
            <a:r>
              <a:rPr lang="en-US" dirty="0" err="1" smtClean="0"/>
              <a:t>cP</a:t>
            </a:r>
            <a:r>
              <a:rPr lang="en-US" dirty="0" smtClean="0"/>
              <a:t>, </a:t>
            </a:r>
            <a:r>
              <a:rPr lang="en-US" dirty="0" err="1" smtClean="0"/>
              <a:t>mT</a:t>
            </a:r>
            <a:r>
              <a:rPr lang="en-US" dirty="0" smtClean="0"/>
              <a:t>, </a:t>
            </a:r>
            <a:r>
              <a:rPr lang="en-US" dirty="0" err="1" smtClean="0"/>
              <a:t>mP</a:t>
            </a:r>
            <a:r>
              <a:rPr lang="en-US" dirty="0" smtClean="0"/>
              <a:t> modified, </a:t>
            </a:r>
            <a:r>
              <a:rPr lang="en-US" dirty="0" err="1" smtClean="0"/>
              <a:t>cA</a:t>
            </a:r>
            <a:r>
              <a:rPr lang="en-US" dirty="0" smtClean="0"/>
              <a:t> (rare but on </a:t>
            </a:r>
            <a:r>
              <a:rPr lang="en-US" dirty="0" err="1" smtClean="0"/>
              <a:t>poleward</a:t>
            </a:r>
            <a:r>
              <a:rPr lang="en-US" dirty="0" smtClean="0"/>
              <a:t> limits) air masses </a:t>
            </a:r>
          </a:p>
          <a:p>
            <a:pPr eaLnBrk="1" fontAlgn="auto" hangingPunct="1">
              <a:spcAft>
                <a:spcPts val="0"/>
              </a:spcAft>
              <a:defRPr/>
            </a:pPr>
            <a:endParaRPr lang="en-US"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0"/>
            <a:ext cx="8229600" cy="1143000"/>
          </a:xfrm>
        </p:spPr>
        <p:txBody>
          <a:bodyPr/>
          <a:lstStyle/>
          <a:p>
            <a:pPr eaLnBrk="1" hangingPunct="1"/>
            <a:r>
              <a:rPr lang="en-US" altLang="en-US" dirty="0" err="1" smtClean="0"/>
              <a:t>Dfa</a:t>
            </a:r>
            <a:r>
              <a:rPr lang="en-US" altLang="en-US" dirty="0" smtClean="0"/>
              <a:t>; </a:t>
            </a:r>
            <a:r>
              <a:rPr lang="en-US" altLang="en-US" dirty="0" err="1" smtClean="0"/>
              <a:t>Dfb</a:t>
            </a:r>
            <a:r>
              <a:rPr lang="en-US" altLang="en-US" dirty="0" smtClean="0"/>
              <a:t> Vegetation</a:t>
            </a:r>
            <a:endParaRPr lang="en-US" altLang="en-US" dirty="0" smtClean="0"/>
          </a:p>
        </p:txBody>
      </p:sp>
      <p:sp>
        <p:nvSpPr>
          <p:cNvPr id="52227" name="Content Placeholder 2"/>
          <p:cNvSpPr>
            <a:spLocks noGrp="1"/>
          </p:cNvSpPr>
          <p:nvPr>
            <p:ph sz="half" idx="1"/>
          </p:nvPr>
        </p:nvSpPr>
        <p:spPr>
          <a:xfrm>
            <a:off x="12700" y="1143000"/>
            <a:ext cx="3873500" cy="5715000"/>
          </a:xfrm>
        </p:spPr>
        <p:txBody>
          <a:bodyPr/>
          <a:lstStyle/>
          <a:p>
            <a:pPr eaLnBrk="1" hangingPunct="1"/>
            <a:r>
              <a:rPr lang="en-US" altLang="en-US" dirty="0" smtClean="0"/>
              <a:t>The humid continental climate supports a diversity of ecosystems, from temperate deciduous forests to parklands and grasslands. </a:t>
            </a:r>
            <a:r>
              <a:rPr lang="en-US" altLang="en-US" dirty="0" err="1" smtClean="0">
                <a:hlinkClick r:id="rId2"/>
              </a:rPr>
              <a:t>Alfisols</a:t>
            </a:r>
            <a:r>
              <a:rPr lang="en-US" altLang="en-US" dirty="0" smtClean="0"/>
              <a:t> and </a:t>
            </a:r>
            <a:r>
              <a:rPr lang="en-US" altLang="en-US" dirty="0" err="1" smtClean="0">
                <a:hlinkClick r:id="rId3"/>
              </a:rPr>
              <a:t>mollisols</a:t>
            </a:r>
            <a:r>
              <a:rPr lang="en-US" altLang="en-US" dirty="0" smtClean="0"/>
              <a:t> are the dominant soils, though </a:t>
            </a:r>
            <a:r>
              <a:rPr lang="en-US" altLang="en-US" dirty="0" err="1" smtClean="0">
                <a:hlinkClick r:id="rId4"/>
              </a:rPr>
              <a:t>spodosols</a:t>
            </a:r>
            <a:r>
              <a:rPr lang="en-US" altLang="en-US" dirty="0" smtClean="0"/>
              <a:t> can be found where coniferous vegetation flourishes.</a:t>
            </a:r>
          </a:p>
        </p:txBody>
      </p:sp>
      <p:pic>
        <p:nvPicPr>
          <p:cNvPr id="5222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267200" y="990600"/>
            <a:ext cx="4889500" cy="5867400"/>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143000"/>
          </a:xfrm>
        </p:spPr>
        <p:txBody>
          <a:bodyPr/>
          <a:lstStyle/>
          <a:p>
            <a:pPr eaLnBrk="1" hangingPunct="1"/>
            <a:r>
              <a:rPr lang="en-US" altLang="en-US" b="1" smtClean="0"/>
              <a:t>Subarctic Climate (Dfc, Dfd)</a:t>
            </a:r>
            <a:endParaRPr lang="en-US" altLang="en-US" smtClean="0"/>
          </a:p>
        </p:txBody>
      </p:sp>
      <p:sp>
        <p:nvSpPr>
          <p:cNvPr id="53251" name="Content Placeholder 3"/>
          <p:cNvSpPr>
            <a:spLocks noGrp="1"/>
          </p:cNvSpPr>
          <p:nvPr>
            <p:ph sz="half" idx="2"/>
          </p:nvPr>
        </p:nvSpPr>
        <p:spPr/>
        <p:txBody>
          <a:bodyPr/>
          <a:lstStyle/>
          <a:p>
            <a:pPr eaLnBrk="1" hangingPunct="1"/>
            <a:r>
              <a:rPr lang="en-US" altLang="en-US" sz="3200" b="1" smtClean="0"/>
              <a:t>Characteristics</a:t>
            </a:r>
          </a:p>
          <a:p>
            <a:pPr lvl="1" eaLnBrk="1" hangingPunct="1"/>
            <a:r>
              <a:rPr lang="en-US" altLang="en-US" sz="2800" smtClean="0"/>
              <a:t>Brief, cool summers; long, bitterly cold winters. Largest annual temperature ranges. </a:t>
            </a:r>
          </a:p>
          <a:p>
            <a:pPr lvl="1" eaLnBrk="1" hangingPunct="1"/>
            <a:r>
              <a:rPr lang="en-US" altLang="en-US" sz="2800" smtClean="0"/>
              <a:t>Lowest temperatures outside of Antarctica.</a:t>
            </a:r>
          </a:p>
          <a:p>
            <a:pPr eaLnBrk="1" hangingPunct="1"/>
            <a:endParaRPr lang="en-US" altLang="en-US" smtClean="0"/>
          </a:p>
        </p:txBody>
      </p:sp>
      <p:pic>
        <p:nvPicPr>
          <p:cNvPr id="5325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1288" y="1981200"/>
            <a:ext cx="4103687" cy="3040063"/>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0"/>
            <a:ext cx="8229600" cy="1143000"/>
          </a:xfrm>
        </p:spPr>
        <p:txBody>
          <a:bodyPr/>
          <a:lstStyle/>
          <a:p>
            <a:pPr eaLnBrk="1" hangingPunct="1"/>
            <a:r>
              <a:rPr lang="en-US" altLang="en-US" smtClean="0"/>
              <a:t>Dfc; Dfd</a:t>
            </a:r>
          </a:p>
        </p:txBody>
      </p:sp>
      <p:sp>
        <p:nvSpPr>
          <p:cNvPr id="54275" name="Content Placeholder 2"/>
          <p:cNvSpPr>
            <a:spLocks noGrp="1"/>
          </p:cNvSpPr>
          <p:nvPr>
            <p:ph sz="half" idx="1"/>
          </p:nvPr>
        </p:nvSpPr>
        <p:spPr>
          <a:xfrm>
            <a:off x="457200" y="914400"/>
            <a:ext cx="4038600" cy="5715000"/>
          </a:xfrm>
        </p:spPr>
        <p:txBody>
          <a:bodyPr/>
          <a:lstStyle/>
          <a:p>
            <a:pPr eaLnBrk="1" hangingPunct="1"/>
            <a:r>
              <a:rPr lang="en-US" altLang="en-US" sz="3200" b="1" smtClean="0"/>
              <a:t>Geographical Distribution</a:t>
            </a:r>
          </a:p>
          <a:p>
            <a:pPr lvl="1" eaLnBrk="1" hangingPunct="1"/>
            <a:r>
              <a:rPr lang="en-US" altLang="en-US" sz="2800" smtClean="0"/>
              <a:t>Northern N. America from Newfoundland to Alaska; Northern Eurasia from Scandinavia through most of Siberia. </a:t>
            </a:r>
          </a:p>
          <a:p>
            <a:pPr lvl="1" eaLnBrk="1" hangingPunct="1"/>
            <a:r>
              <a:rPr lang="en-US" altLang="en-US" sz="2800" smtClean="0"/>
              <a:t>Virtually nonexistent in the Southern Hemisphere</a:t>
            </a:r>
          </a:p>
          <a:p>
            <a:pPr eaLnBrk="1" hangingPunct="1"/>
            <a:endParaRPr lang="en-US" altLang="en-US" smtClean="0"/>
          </a:p>
        </p:txBody>
      </p:sp>
      <p:sp>
        <p:nvSpPr>
          <p:cNvPr id="54276" name="Content Placeholder 3"/>
          <p:cNvSpPr>
            <a:spLocks noGrp="1"/>
          </p:cNvSpPr>
          <p:nvPr>
            <p:ph sz="half" idx="2"/>
          </p:nvPr>
        </p:nvSpPr>
        <p:spPr>
          <a:xfrm>
            <a:off x="4648200" y="914400"/>
            <a:ext cx="4343400" cy="5791200"/>
          </a:xfrm>
        </p:spPr>
        <p:txBody>
          <a:bodyPr/>
          <a:lstStyle/>
          <a:p>
            <a:pPr eaLnBrk="1" hangingPunct="1"/>
            <a:r>
              <a:rPr lang="en-US" altLang="en-US" sz="3200" b="1" smtClean="0"/>
              <a:t>Controlling Factors</a:t>
            </a:r>
          </a:p>
          <a:p>
            <a:pPr lvl="1" eaLnBrk="1" hangingPunct="1"/>
            <a:r>
              <a:rPr lang="en-US" altLang="en-US" sz="2800" smtClean="0"/>
              <a:t>Location in the higher middle latitudes (50</a:t>
            </a:r>
            <a:r>
              <a:rPr lang="en-US" altLang="en-US" sz="2800" baseline="30000" smtClean="0"/>
              <a:t>o</a:t>
            </a:r>
            <a:r>
              <a:rPr lang="en-US" altLang="en-US" sz="2800" smtClean="0"/>
              <a:t> to 70</a:t>
            </a:r>
            <a:r>
              <a:rPr lang="en-US" altLang="en-US" sz="2800" baseline="30000" smtClean="0"/>
              <a:t>o</a:t>
            </a:r>
            <a:r>
              <a:rPr lang="en-US" altLang="en-US" sz="2800" smtClean="0"/>
              <a:t> ). Westerlies in summer; strong polar anticyclone and Easterlies in winter. </a:t>
            </a:r>
          </a:p>
          <a:p>
            <a:pPr lvl="1" eaLnBrk="1" hangingPunct="1"/>
            <a:r>
              <a:rPr lang="en-US" altLang="en-US" sz="2800" smtClean="0"/>
              <a:t>Occasional cyclonic storms. </a:t>
            </a:r>
          </a:p>
          <a:p>
            <a:pPr lvl="1" eaLnBrk="1" hangingPunct="1"/>
            <a:r>
              <a:rPr lang="en-US" altLang="en-US" sz="2800" smtClean="0"/>
              <a:t>Extreme continentality. </a:t>
            </a:r>
          </a:p>
          <a:p>
            <a:pPr lvl="1" eaLnBrk="1" hangingPunct="1"/>
            <a:r>
              <a:rPr lang="en-US" altLang="en-US" sz="2800" smtClean="0"/>
              <a:t>cP, cA, mP air masses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0"/>
            <a:ext cx="8229600" cy="609600"/>
          </a:xfrm>
        </p:spPr>
        <p:txBody>
          <a:bodyPr/>
          <a:lstStyle/>
          <a:p>
            <a:pPr eaLnBrk="1" hangingPunct="1"/>
            <a:r>
              <a:rPr lang="en-US" altLang="en-US" dirty="0" err="1" smtClean="0"/>
              <a:t>Dfc</a:t>
            </a:r>
            <a:r>
              <a:rPr lang="en-US" altLang="en-US" dirty="0" smtClean="0"/>
              <a:t>; </a:t>
            </a:r>
            <a:r>
              <a:rPr lang="en-US" altLang="en-US" dirty="0" err="1" smtClean="0"/>
              <a:t>Dfd</a:t>
            </a:r>
            <a:endParaRPr lang="en-US" altLang="en-US" dirty="0" smtClean="0"/>
          </a:p>
        </p:txBody>
      </p:sp>
      <p:sp>
        <p:nvSpPr>
          <p:cNvPr id="55299" name="Content Placeholder 2"/>
          <p:cNvSpPr>
            <a:spLocks noGrp="1"/>
          </p:cNvSpPr>
          <p:nvPr>
            <p:ph sz="half" idx="1"/>
          </p:nvPr>
        </p:nvSpPr>
        <p:spPr>
          <a:xfrm>
            <a:off x="-12700" y="457200"/>
            <a:ext cx="9105900" cy="1419225"/>
          </a:xfrm>
        </p:spPr>
        <p:txBody>
          <a:bodyPr/>
          <a:lstStyle/>
          <a:p>
            <a:pPr eaLnBrk="1" hangingPunct="1"/>
            <a:r>
              <a:rPr lang="en-US" altLang="en-US" dirty="0" smtClean="0"/>
              <a:t>Snow covered coniferous forest, typical natural vegetation of the Subarctic climate. Conical shape of tree helps capture insolation at low angles</a:t>
            </a:r>
            <a:r>
              <a:rPr lang="en-US" altLang="en-US" dirty="0" smtClean="0"/>
              <a:t>. Boreal forests - Taiga</a:t>
            </a:r>
            <a:endParaRPr lang="en-US" altLang="en-US" dirty="0" smtClean="0"/>
          </a:p>
        </p:txBody>
      </p:sp>
      <p:pic>
        <p:nvPicPr>
          <p:cNvPr id="5530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400" y="2171700"/>
            <a:ext cx="6248400" cy="4686300"/>
          </a:xfrm>
          <a:noFill/>
        </p:spPr>
      </p:pic>
      <p:pic>
        <p:nvPicPr>
          <p:cNvPr id="2" name="Picture 1"/>
          <p:cNvPicPr>
            <a:picLocks noChangeAspect="1"/>
          </p:cNvPicPr>
          <p:nvPr/>
        </p:nvPicPr>
        <p:blipFill>
          <a:blip r:embed="rId3"/>
          <a:stretch>
            <a:fillRect/>
          </a:stretch>
        </p:blipFill>
        <p:spPr>
          <a:xfrm>
            <a:off x="5985979" y="2171700"/>
            <a:ext cx="3107221" cy="46863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0"/>
            <a:ext cx="8229600" cy="1143000"/>
          </a:xfrm>
        </p:spPr>
        <p:txBody>
          <a:bodyPr/>
          <a:lstStyle/>
          <a:p>
            <a:pPr eaLnBrk="1" hangingPunct="1"/>
            <a:r>
              <a:rPr lang="en-US" altLang="en-US" b="1" smtClean="0"/>
              <a:t>Tundra Climate (ET)</a:t>
            </a:r>
            <a:endParaRPr lang="en-US" altLang="en-US" smtClean="0"/>
          </a:p>
        </p:txBody>
      </p:sp>
      <p:sp>
        <p:nvSpPr>
          <p:cNvPr id="56323" name="Content Placeholder 3"/>
          <p:cNvSpPr>
            <a:spLocks noGrp="1"/>
          </p:cNvSpPr>
          <p:nvPr>
            <p:ph sz="half" idx="2"/>
          </p:nvPr>
        </p:nvSpPr>
        <p:spPr>
          <a:xfrm>
            <a:off x="4648200" y="1600200"/>
            <a:ext cx="4038600" cy="5257800"/>
          </a:xfrm>
        </p:spPr>
        <p:txBody>
          <a:bodyPr/>
          <a:lstStyle/>
          <a:p>
            <a:pPr eaLnBrk="1" hangingPunct="1"/>
            <a:r>
              <a:rPr lang="en-US" altLang="en-US" sz="3600" b="1" smtClean="0"/>
              <a:t>Characteristics</a:t>
            </a:r>
          </a:p>
          <a:p>
            <a:pPr lvl="1" eaLnBrk="1" hangingPunct="1"/>
            <a:r>
              <a:rPr lang="en-US" altLang="en-US" sz="3200" smtClean="0"/>
              <a:t>"Summer-less"; at least 9 months average below freezing. </a:t>
            </a:r>
          </a:p>
          <a:p>
            <a:pPr lvl="1" eaLnBrk="1" hangingPunct="1"/>
            <a:r>
              <a:rPr lang="en-US" altLang="en-US" sz="3200" smtClean="0"/>
              <a:t>Low evaporation; precipitation usually below 10 in. </a:t>
            </a:r>
          </a:p>
          <a:p>
            <a:pPr eaLnBrk="1" hangingPunct="1"/>
            <a:endParaRPr lang="en-US" altLang="en-US" smtClean="0"/>
          </a:p>
        </p:txBody>
      </p:sp>
      <p:pic>
        <p:nvPicPr>
          <p:cNvPr id="5632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9863" y="1905000"/>
            <a:ext cx="4154487" cy="3116263"/>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smtClean="0"/>
              <a:t>ET</a:t>
            </a:r>
          </a:p>
        </p:txBody>
      </p:sp>
      <p:sp>
        <p:nvSpPr>
          <p:cNvPr id="57347" name="Content Placeholder 2"/>
          <p:cNvSpPr>
            <a:spLocks noGrp="1"/>
          </p:cNvSpPr>
          <p:nvPr>
            <p:ph sz="half" idx="1"/>
          </p:nvPr>
        </p:nvSpPr>
        <p:spPr/>
        <p:txBody>
          <a:bodyPr/>
          <a:lstStyle/>
          <a:p>
            <a:pPr eaLnBrk="1" hangingPunct="1"/>
            <a:r>
              <a:rPr lang="en-US" altLang="en-US" sz="3200" b="1" smtClean="0"/>
              <a:t>Geographic Distribution</a:t>
            </a:r>
          </a:p>
          <a:p>
            <a:pPr lvl="1" eaLnBrk="1" hangingPunct="1"/>
            <a:r>
              <a:rPr lang="en-US" altLang="en-US" sz="2800" smtClean="0"/>
              <a:t>Arctic ocean border lands of North America; </a:t>
            </a:r>
          </a:p>
          <a:p>
            <a:pPr lvl="1" eaLnBrk="1" hangingPunct="1"/>
            <a:r>
              <a:rPr lang="en-US" altLang="en-US" sz="2800" smtClean="0"/>
              <a:t>Greenland and Eurasia; </a:t>
            </a:r>
          </a:p>
          <a:p>
            <a:pPr lvl="1" eaLnBrk="1" hangingPunct="1"/>
            <a:r>
              <a:rPr lang="en-US" altLang="en-US" sz="2800" smtClean="0"/>
              <a:t>Antarctic Peninsulas; </a:t>
            </a:r>
          </a:p>
          <a:p>
            <a:pPr lvl="1" eaLnBrk="1" hangingPunct="1"/>
            <a:r>
              <a:rPr lang="en-US" altLang="en-US" sz="2800" smtClean="0"/>
              <a:t>some polar islands. </a:t>
            </a:r>
          </a:p>
          <a:p>
            <a:pPr eaLnBrk="1" hangingPunct="1"/>
            <a:endParaRPr lang="en-US" altLang="en-US" smtClean="0"/>
          </a:p>
        </p:txBody>
      </p:sp>
      <p:sp>
        <p:nvSpPr>
          <p:cNvPr id="57348" name="Content Placeholder 3"/>
          <p:cNvSpPr>
            <a:spLocks noGrp="1"/>
          </p:cNvSpPr>
          <p:nvPr>
            <p:ph sz="half" idx="2"/>
          </p:nvPr>
        </p:nvSpPr>
        <p:spPr>
          <a:xfrm>
            <a:off x="4648200" y="1600200"/>
            <a:ext cx="4038600" cy="5105400"/>
          </a:xfrm>
        </p:spPr>
        <p:txBody>
          <a:bodyPr/>
          <a:lstStyle/>
          <a:p>
            <a:pPr eaLnBrk="1" hangingPunct="1"/>
            <a:r>
              <a:rPr lang="en-US" altLang="en-US" sz="3200" b="1" smtClean="0"/>
              <a:t>Controlling Factors</a:t>
            </a:r>
          </a:p>
          <a:p>
            <a:pPr lvl="1" eaLnBrk="1" hangingPunct="1"/>
            <a:r>
              <a:rPr lang="en-US" altLang="en-US" sz="2800" smtClean="0"/>
              <a:t>Location in the high latitudes; </a:t>
            </a:r>
          </a:p>
          <a:p>
            <a:pPr lvl="1" eaLnBrk="1" hangingPunct="1"/>
            <a:r>
              <a:rPr lang="en-US" altLang="en-US" sz="2800" smtClean="0"/>
              <a:t>Subsidence and divergence of the polar anticylone </a:t>
            </a:r>
          </a:p>
          <a:p>
            <a:pPr lvl="1" eaLnBrk="1" hangingPunct="1"/>
            <a:r>
              <a:rPr lang="en-US" altLang="en-US" sz="2800" smtClean="0"/>
              <a:t>Arctic front cyclones </a:t>
            </a:r>
          </a:p>
          <a:p>
            <a:pPr lvl="1" eaLnBrk="1" hangingPunct="1"/>
            <a:r>
              <a:rPr lang="en-US" altLang="en-US" sz="2800" smtClean="0"/>
              <a:t>cA, mP, cP </a:t>
            </a:r>
          </a:p>
          <a:p>
            <a:pPr eaLnBrk="1" hangingPunct="1"/>
            <a:endParaRPr lang="en-US" altLang="en-US" sz="320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0"/>
            <a:ext cx="8229600" cy="685800"/>
          </a:xfrm>
        </p:spPr>
        <p:txBody>
          <a:bodyPr/>
          <a:lstStyle/>
          <a:p>
            <a:pPr eaLnBrk="1" hangingPunct="1"/>
            <a:r>
              <a:rPr lang="en-US" altLang="en-US" dirty="0" smtClean="0"/>
              <a:t>ET Vegetation</a:t>
            </a:r>
            <a:endParaRPr lang="en-US" altLang="en-US" dirty="0" smtClean="0"/>
          </a:p>
        </p:txBody>
      </p:sp>
      <p:sp>
        <p:nvSpPr>
          <p:cNvPr id="58371" name="Content Placeholder 2"/>
          <p:cNvSpPr>
            <a:spLocks noGrp="1"/>
          </p:cNvSpPr>
          <p:nvPr>
            <p:ph sz="half" idx="1"/>
          </p:nvPr>
        </p:nvSpPr>
        <p:spPr>
          <a:xfrm>
            <a:off x="0" y="685800"/>
            <a:ext cx="9144000" cy="1185863"/>
          </a:xfrm>
        </p:spPr>
        <p:txBody>
          <a:bodyPr/>
          <a:lstStyle/>
          <a:p>
            <a:pPr eaLnBrk="1" hangingPunct="1"/>
            <a:r>
              <a:rPr lang="en-US" altLang="en-US" dirty="0" smtClean="0"/>
              <a:t>Ice mounds are a common feature where permafrost underlies the surface. </a:t>
            </a:r>
            <a:r>
              <a:rPr lang="en-US" altLang="en-US" dirty="0" smtClean="0"/>
              <a:t>A fragile ecosystem.</a:t>
            </a:r>
            <a:endParaRPr lang="en-US" altLang="en-US" dirty="0" smtClean="0"/>
          </a:p>
        </p:txBody>
      </p:sp>
      <p:pic>
        <p:nvPicPr>
          <p:cNvPr id="5837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75075" y="3319463"/>
            <a:ext cx="5368925" cy="3538537"/>
          </a:xfrm>
          <a:noFill/>
        </p:spPr>
      </p:pic>
      <p:pic>
        <p:nvPicPr>
          <p:cNvPr id="2" name="Picture 1"/>
          <p:cNvPicPr>
            <a:picLocks noChangeAspect="1"/>
          </p:cNvPicPr>
          <p:nvPr/>
        </p:nvPicPr>
        <p:blipFill>
          <a:blip r:embed="rId3"/>
          <a:stretch>
            <a:fillRect/>
          </a:stretch>
        </p:blipFill>
        <p:spPr>
          <a:xfrm>
            <a:off x="0" y="1676400"/>
            <a:ext cx="4762500" cy="35718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4038600" cy="3916362"/>
          </a:xfrm>
        </p:spPr>
        <p:txBody>
          <a:bodyPr/>
          <a:lstStyle/>
          <a:p>
            <a:pPr eaLnBrk="1" hangingPunct="1"/>
            <a:r>
              <a:rPr lang="en-US" altLang="en-US" smtClean="0"/>
              <a:t>South America Climate Regions</a:t>
            </a:r>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21213" y="0"/>
            <a:ext cx="4522787" cy="6858000"/>
          </a:xfr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b="1" smtClean="0"/>
              <a:t>Ice Cap Climate (EF)</a:t>
            </a:r>
            <a:endParaRPr lang="en-US" altLang="en-US" smtClean="0"/>
          </a:p>
        </p:txBody>
      </p:sp>
      <p:sp>
        <p:nvSpPr>
          <p:cNvPr id="59395" name="Content Placeholder 3"/>
          <p:cNvSpPr>
            <a:spLocks noGrp="1"/>
          </p:cNvSpPr>
          <p:nvPr>
            <p:ph sz="half" idx="2"/>
          </p:nvPr>
        </p:nvSpPr>
        <p:spPr/>
        <p:txBody>
          <a:bodyPr/>
          <a:lstStyle/>
          <a:p>
            <a:pPr eaLnBrk="1" hangingPunct="1"/>
            <a:r>
              <a:rPr lang="en-US" altLang="en-US" sz="3200" b="1" smtClean="0"/>
              <a:t>Characteristics</a:t>
            </a:r>
          </a:p>
          <a:p>
            <a:pPr lvl="1" eaLnBrk="1" hangingPunct="1"/>
            <a:r>
              <a:rPr lang="en-US" altLang="en-US" sz="2800" smtClean="0"/>
              <a:t>Summerless; all months below freezing. World's coldest temperatures. </a:t>
            </a:r>
          </a:p>
          <a:p>
            <a:pPr lvl="1" eaLnBrk="1" hangingPunct="1"/>
            <a:r>
              <a:rPr lang="en-US" altLang="en-US" sz="2800" smtClean="0"/>
              <a:t>Extremely small amount of precipitation. </a:t>
            </a:r>
          </a:p>
          <a:p>
            <a:pPr lvl="1" eaLnBrk="1" hangingPunct="1"/>
            <a:r>
              <a:rPr lang="en-US" altLang="en-US" sz="2800" smtClean="0"/>
              <a:t>Windy</a:t>
            </a:r>
            <a:endParaRPr lang="en-US" altLang="en-US" sz="3200" smtClean="0"/>
          </a:p>
        </p:txBody>
      </p:sp>
      <p:pic>
        <p:nvPicPr>
          <p:cNvPr id="5939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8738" y="1752600"/>
            <a:ext cx="4387850" cy="3278188"/>
          </a:xfr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endParaRPr lang="en-US" altLang="en-US" smtClean="0"/>
          </a:p>
        </p:txBody>
      </p:sp>
      <p:sp>
        <p:nvSpPr>
          <p:cNvPr id="60419" name="Content Placeholder 2"/>
          <p:cNvSpPr>
            <a:spLocks noGrp="1"/>
          </p:cNvSpPr>
          <p:nvPr>
            <p:ph sz="half" idx="1"/>
          </p:nvPr>
        </p:nvSpPr>
        <p:spPr>
          <a:xfrm>
            <a:off x="457200" y="1600200"/>
            <a:ext cx="4038600" cy="5105400"/>
          </a:xfrm>
        </p:spPr>
        <p:txBody>
          <a:bodyPr/>
          <a:lstStyle/>
          <a:p>
            <a:pPr eaLnBrk="1" hangingPunct="1"/>
            <a:r>
              <a:rPr lang="en-US" altLang="en-US" sz="3200" b="1" smtClean="0"/>
              <a:t>Geographic Distribution</a:t>
            </a:r>
          </a:p>
          <a:p>
            <a:pPr lvl="1" eaLnBrk="1" hangingPunct="1"/>
            <a:r>
              <a:rPr lang="en-US" altLang="en-US" sz="2800" smtClean="0"/>
              <a:t>Antarctica interior Greenland </a:t>
            </a:r>
          </a:p>
          <a:p>
            <a:pPr lvl="1" eaLnBrk="1" hangingPunct="1"/>
            <a:r>
              <a:rPr lang="en-US" altLang="en-US" sz="2800" smtClean="0"/>
              <a:t>Permanently frozen portions of the Arctic Ocean and associated islands</a:t>
            </a:r>
          </a:p>
          <a:p>
            <a:pPr eaLnBrk="1" hangingPunct="1"/>
            <a:endParaRPr lang="en-US" altLang="en-US" smtClean="0"/>
          </a:p>
        </p:txBody>
      </p:sp>
      <p:sp>
        <p:nvSpPr>
          <p:cNvPr id="60420" name="Content Placeholder 3"/>
          <p:cNvSpPr>
            <a:spLocks noGrp="1"/>
          </p:cNvSpPr>
          <p:nvPr>
            <p:ph sz="half" idx="2"/>
          </p:nvPr>
        </p:nvSpPr>
        <p:spPr>
          <a:xfrm>
            <a:off x="4648200" y="1600200"/>
            <a:ext cx="4495800" cy="5105400"/>
          </a:xfrm>
        </p:spPr>
        <p:txBody>
          <a:bodyPr/>
          <a:lstStyle/>
          <a:p>
            <a:pPr eaLnBrk="1" hangingPunct="1"/>
            <a:r>
              <a:rPr lang="en-US" altLang="en-US" sz="3200" b="1" smtClean="0"/>
              <a:t>Controlling Factors</a:t>
            </a:r>
          </a:p>
          <a:p>
            <a:pPr lvl="1" eaLnBrk="1" hangingPunct="1"/>
            <a:r>
              <a:rPr lang="en-US" altLang="en-US" sz="2800" smtClean="0"/>
              <a:t>Location in the interior of high latitude land masses. Year-round influence of polar anticyclone. </a:t>
            </a:r>
          </a:p>
          <a:p>
            <a:pPr lvl="1" eaLnBrk="1" hangingPunct="1"/>
            <a:r>
              <a:rPr lang="en-US" altLang="en-US" sz="2800" smtClean="0"/>
              <a:t>Ice cover - high albedo </a:t>
            </a:r>
          </a:p>
          <a:p>
            <a:pPr lvl="1" eaLnBrk="1" hangingPunct="1"/>
            <a:r>
              <a:rPr lang="en-US" altLang="en-US" sz="2800" smtClean="0"/>
              <a:t>cP, cA air masses</a:t>
            </a:r>
          </a:p>
          <a:p>
            <a:pPr eaLnBrk="1" hangingPunct="1"/>
            <a:endParaRPr lang="en-US" altLang="en-US" sz="320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sz="half" idx="1"/>
          </p:nvPr>
        </p:nvSpPr>
        <p:spPr>
          <a:xfrm>
            <a:off x="-38100" y="304800"/>
            <a:ext cx="9182100" cy="944562"/>
          </a:xfrm>
        </p:spPr>
        <p:txBody>
          <a:bodyPr/>
          <a:lstStyle/>
          <a:p>
            <a:pPr eaLnBrk="1" hangingPunct="1"/>
            <a:r>
              <a:rPr lang="en-US" altLang="en-US" dirty="0" smtClean="0"/>
              <a:t>Barren  “Ice deserts” – no permanent human inhabitants. No useable vegetation.</a:t>
            </a:r>
          </a:p>
        </p:txBody>
      </p:sp>
      <p:pic>
        <p:nvPicPr>
          <p:cNvPr id="2" name="Picture 1"/>
          <p:cNvPicPr>
            <a:picLocks noChangeAspect="1"/>
          </p:cNvPicPr>
          <p:nvPr/>
        </p:nvPicPr>
        <p:blipFill>
          <a:blip r:embed="rId2"/>
          <a:stretch>
            <a:fillRect/>
          </a:stretch>
        </p:blipFill>
        <p:spPr>
          <a:xfrm>
            <a:off x="25400" y="1249362"/>
            <a:ext cx="6096000" cy="4572000"/>
          </a:xfrm>
          <a:prstGeom prst="rect">
            <a:avLst/>
          </a:prstGeom>
        </p:spPr>
      </p:pic>
      <p:pic>
        <p:nvPicPr>
          <p:cNvPr id="6144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38600" y="3411537"/>
            <a:ext cx="5105400" cy="3446463"/>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b="1" smtClean="0"/>
              <a:t>Highlands - H</a:t>
            </a:r>
          </a:p>
        </p:txBody>
      </p:sp>
      <p:sp>
        <p:nvSpPr>
          <p:cNvPr id="62467" name="Content Placeholder 2"/>
          <p:cNvSpPr>
            <a:spLocks noGrp="1"/>
          </p:cNvSpPr>
          <p:nvPr>
            <p:ph idx="1"/>
          </p:nvPr>
        </p:nvSpPr>
        <p:spPr/>
        <p:txBody>
          <a:bodyPr/>
          <a:lstStyle/>
          <a:p>
            <a:pPr eaLnBrk="1" hangingPunct="1"/>
            <a:r>
              <a:rPr lang="en-US" altLang="en-US" smtClean="0"/>
              <a:t>Unclassified areas due to the great variability according to altitude, exposure to sunlight, and exposure to winds.  It would be far too complex to be able map.</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xfrm>
            <a:off x="685800" y="228600"/>
            <a:ext cx="7772400" cy="1470025"/>
          </a:xfrm>
        </p:spPr>
        <p:txBody>
          <a:bodyPr/>
          <a:lstStyle/>
          <a:p>
            <a:pPr eaLnBrk="1" hangingPunct="1"/>
            <a:r>
              <a:rPr lang="en-US" altLang="en-US" smtClean="0"/>
              <a:t>Credits: Good sites to visit.</a:t>
            </a:r>
          </a:p>
        </p:txBody>
      </p:sp>
      <p:sp>
        <p:nvSpPr>
          <p:cNvPr id="3" name="Subtitle 2"/>
          <p:cNvSpPr>
            <a:spLocks noGrp="1"/>
          </p:cNvSpPr>
          <p:nvPr>
            <p:ph type="subTitle" idx="1"/>
          </p:nvPr>
        </p:nvSpPr>
        <p:spPr>
          <a:xfrm>
            <a:off x="1371600" y="1676400"/>
            <a:ext cx="6400800" cy="3962400"/>
          </a:xfrm>
        </p:spPr>
        <p:txBody>
          <a:bodyPr rtlCol="0">
            <a:normAutofit/>
          </a:bodyPr>
          <a:lstStyle/>
          <a:p>
            <a:pPr algn="l" eaLnBrk="1" fontAlgn="auto" hangingPunct="1">
              <a:spcAft>
                <a:spcPts val="0"/>
              </a:spcAft>
              <a:buFont typeface="Arial" panose="020B0604020202020204" pitchFamily="34" charset="0"/>
              <a:buChar char="•"/>
              <a:defRPr/>
            </a:pPr>
            <a:r>
              <a:rPr lang="en-US" b="1" dirty="0" smtClean="0">
                <a:solidFill>
                  <a:schemeClr val="tx2">
                    <a:lumMod val="75000"/>
                  </a:schemeClr>
                </a:solidFill>
                <a:effectLst>
                  <a:outerShdw blurRad="38100" dist="38100" dir="2700000" algn="tl">
                    <a:srgbClr val="000000">
                      <a:alpha val="43137"/>
                    </a:srgbClr>
                  </a:outerShdw>
                </a:effectLst>
                <a:hlinkClick r:id="rId2"/>
              </a:rPr>
              <a:t>World Climates</a:t>
            </a:r>
            <a:endParaRPr lang="en-US" b="1" dirty="0" smtClean="0">
              <a:solidFill>
                <a:schemeClr val="tx2">
                  <a:lumMod val="75000"/>
                </a:schemeClr>
              </a:solidFill>
              <a:effectLst>
                <a:outerShdw blurRad="38100" dist="38100" dir="2700000" algn="tl">
                  <a:srgbClr val="000000">
                    <a:alpha val="43137"/>
                  </a:srgbClr>
                </a:outerShdw>
              </a:effectLst>
            </a:endParaRPr>
          </a:p>
          <a:p>
            <a:pPr algn="l" eaLnBrk="1" fontAlgn="auto" hangingPunct="1">
              <a:spcAft>
                <a:spcPts val="0"/>
              </a:spcAft>
              <a:buFont typeface="Arial" panose="020B0604020202020204" pitchFamily="34" charset="0"/>
              <a:buChar char="•"/>
              <a:defRPr/>
            </a:pPr>
            <a:r>
              <a:rPr lang="en-US" b="1" dirty="0" smtClean="0">
                <a:solidFill>
                  <a:schemeClr val="tx2">
                    <a:lumMod val="75000"/>
                  </a:schemeClr>
                </a:solidFill>
                <a:effectLst>
                  <a:outerShdw blurRad="38100" dist="38100" dir="2700000" algn="tl">
                    <a:srgbClr val="000000">
                      <a:alpha val="43137"/>
                    </a:srgbClr>
                  </a:outerShdw>
                </a:effectLst>
                <a:hlinkClick r:id="rId3"/>
              </a:rPr>
              <a:t>Meteorology - Weather And Climate: A Condensed Primer</a:t>
            </a:r>
            <a:endParaRPr lang="en-US" b="1" dirty="0" smtClean="0">
              <a:solidFill>
                <a:schemeClr val="tx2">
                  <a:lumMod val="75000"/>
                </a:schemeClr>
              </a:solidFill>
              <a:effectLst>
                <a:outerShdw blurRad="38100" dist="38100" dir="2700000" algn="tl">
                  <a:srgbClr val="000000">
                    <a:alpha val="43137"/>
                  </a:srgbClr>
                </a:outerShdw>
              </a:effectLst>
            </a:endParaRPr>
          </a:p>
          <a:p>
            <a:pPr algn="l" eaLnBrk="1" fontAlgn="auto" hangingPunct="1">
              <a:spcAft>
                <a:spcPts val="0"/>
              </a:spcAft>
              <a:buFont typeface="Arial" panose="020B0604020202020204" pitchFamily="34" charset="0"/>
              <a:buChar char="•"/>
              <a:defRPr/>
            </a:pPr>
            <a:r>
              <a:rPr lang="en-US" b="1" dirty="0" smtClean="0">
                <a:solidFill>
                  <a:schemeClr val="tx2">
                    <a:lumMod val="75000"/>
                  </a:schemeClr>
                </a:solidFill>
                <a:effectLst>
                  <a:outerShdw blurRad="38100" dist="38100" dir="2700000" algn="tl">
                    <a:srgbClr val="000000">
                      <a:alpha val="43137"/>
                    </a:srgbClr>
                  </a:outerShdw>
                </a:effectLst>
              </a:rPr>
              <a:t>Climate Region Maps From </a:t>
            </a:r>
            <a:r>
              <a:rPr lang="en-US" b="1" dirty="0" err="1" smtClean="0">
                <a:solidFill>
                  <a:schemeClr val="tx2">
                    <a:lumMod val="75000"/>
                  </a:schemeClr>
                </a:solidFill>
                <a:effectLst>
                  <a:outerShdw blurRad="38100" dist="38100" dir="2700000" algn="tl">
                    <a:srgbClr val="000000">
                      <a:alpha val="43137"/>
                    </a:srgbClr>
                  </a:outerShdw>
                </a:effectLst>
              </a:rPr>
              <a:t>Wickipedia</a:t>
            </a:r>
            <a:r>
              <a:rPr lang="en-US" b="1" dirty="0" smtClean="0">
                <a:solidFill>
                  <a:schemeClr val="tx2">
                    <a:lumMod val="75000"/>
                  </a:schemeClr>
                </a:solidFill>
                <a:effectLst>
                  <a:outerShdw blurRad="38100" dist="38100" dir="2700000" algn="tl">
                    <a:srgbClr val="000000">
                      <a:alpha val="43137"/>
                    </a:srgbClr>
                  </a:outerShdw>
                </a:effectLst>
              </a:rPr>
              <a:t> </a:t>
            </a:r>
          </a:p>
          <a:p>
            <a:pPr algn="l" eaLnBrk="1" fontAlgn="auto" hangingPunct="1">
              <a:spcAft>
                <a:spcPts val="0"/>
              </a:spcAft>
              <a:defRPr/>
            </a:pPr>
            <a:endParaRPr lang="en-US" dirty="0" smtClean="0">
              <a:solidFill>
                <a:schemeClr val="tx2">
                  <a:lumMod val="75000"/>
                </a:schemeClr>
              </a:solidFill>
            </a:endParaRPr>
          </a:p>
          <a:p>
            <a:pPr algn="l" eaLnBrk="1" fontAlgn="auto" hangingPunct="1">
              <a:spcAft>
                <a:spcPts val="0"/>
              </a:spcAft>
              <a:defRPr/>
            </a:pPr>
            <a:endParaRPr lang="en-US" dirty="0" smtClean="0">
              <a:solidFill>
                <a:schemeClr val="tx2">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457200"/>
            <a:ext cx="2286000" cy="3581400"/>
          </a:xfrm>
        </p:spPr>
        <p:txBody>
          <a:bodyPr/>
          <a:lstStyle/>
          <a:p>
            <a:pPr eaLnBrk="1" hangingPunct="1"/>
            <a:r>
              <a:rPr lang="en-US" altLang="en-US" smtClean="0"/>
              <a:t>Africa Climate Regions</a:t>
            </a:r>
          </a:p>
        </p:txBody>
      </p:sp>
      <p:pic>
        <p:nvPicPr>
          <p:cNvPr id="81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05200" y="0"/>
            <a:ext cx="5638800" cy="6823075"/>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0"/>
            <a:ext cx="8229600" cy="1143000"/>
          </a:xfrm>
        </p:spPr>
        <p:txBody>
          <a:bodyPr/>
          <a:lstStyle/>
          <a:p>
            <a:pPr eaLnBrk="1" hangingPunct="1"/>
            <a:r>
              <a:rPr lang="en-US" altLang="en-US" smtClean="0"/>
              <a:t>Europe Climate Regions</a:t>
            </a:r>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39813"/>
            <a:ext cx="9144000" cy="5818187"/>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smtClean="0"/>
              <a:t>Russian Climate Regions</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981200"/>
            <a:ext cx="9144000" cy="3598863"/>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TotalTime>
  <Words>1798</Words>
  <Application>Microsoft Office PowerPoint</Application>
  <PresentationFormat>On-screen Show (4:3)</PresentationFormat>
  <Paragraphs>298</Paragraphs>
  <Slides>64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Arial</vt:lpstr>
      <vt:lpstr>Calibri</vt:lpstr>
      <vt:lpstr>Office Theme</vt:lpstr>
      <vt:lpstr>Climate Classifications: Köppen</vt:lpstr>
      <vt:lpstr>Letter Definitions</vt:lpstr>
      <vt:lpstr>Category, Name &amp; Description</vt:lpstr>
      <vt:lpstr>World Map of Climate Types</vt:lpstr>
      <vt:lpstr>North America Climate Regions</vt:lpstr>
      <vt:lpstr>South America Climate Regions</vt:lpstr>
      <vt:lpstr>Africa Climate Regions</vt:lpstr>
      <vt:lpstr>Europe Climate Regions</vt:lpstr>
      <vt:lpstr>Russian Climate Regions</vt:lpstr>
      <vt:lpstr>Asian Climate Regions</vt:lpstr>
      <vt:lpstr>Southwest Asia (Middle East) Climate Regions</vt:lpstr>
      <vt:lpstr>Australia</vt:lpstr>
      <vt:lpstr>Af – Tropical Wet (Tropical Rainforest)</vt:lpstr>
      <vt:lpstr>Tropical Rainforest (Af)</vt:lpstr>
      <vt:lpstr>Af</vt:lpstr>
      <vt:lpstr>Af Vegetation</vt:lpstr>
      <vt:lpstr>Am Climates – Tropical Monsoon</vt:lpstr>
      <vt:lpstr>Tropical Monsoon Climate (Am)</vt:lpstr>
      <vt:lpstr>Am</vt:lpstr>
      <vt:lpstr>Am Vegetation</vt:lpstr>
      <vt:lpstr>Aw Climate – Tropical Savanna</vt:lpstr>
      <vt:lpstr>Wet Dry Tropical Climate (Aw)</vt:lpstr>
      <vt:lpstr>Aw</vt:lpstr>
      <vt:lpstr>Aw Vegetation</vt:lpstr>
      <vt:lpstr>Aw – galleria forest</vt:lpstr>
      <vt:lpstr>Tropical Desert Climate (BWh)</vt:lpstr>
      <vt:lpstr>BWh</vt:lpstr>
      <vt:lpstr>BWh types</vt:lpstr>
      <vt:lpstr>BWh</vt:lpstr>
      <vt:lpstr>BWh Vegetation (?)</vt:lpstr>
      <vt:lpstr>Tropical Steppe Climate (BSh)</vt:lpstr>
      <vt:lpstr>BSh</vt:lpstr>
      <vt:lpstr>BSh Vegetation</vt:lpstr>
      <vt:lpstr>Midlatitude Desert Climate (BWk)</vt:lpstr>
      <vt:lpstr>BWk</vt:lpstr>
      <vt:lpstr>Xerophyte Adaptations </vt:lpstr>
      <vt:lpstr>BWk Vegetation</vt:lpstr>
      <vt:lpstr>Midlatitude Steppe (BSk)</vt:lpstr>
      <vt:lpstr>BSk</vt:lpstr>
      <vt:lpstr>BSk</vt:lpstr>
      <vt:lpstr>Humid Subtropical Climate (Cfa)</vt:lpstr>
      <vt:lpstr>Cfa</vt:lpstr>
      <vt:lpstr>PowerPoint Presentation</vt:lpstr>
      <vt:lpstr>Cfa Vegetation Missouri &amp; Arkansas Ozark  forests</vt:lpstr>
      <vt:lpstr>Mediterranean or Dry Summer  Subtropical Climate (Csa, Csb)</vt:lpstr>
      <vt:lpstr>Csa; Csb</vt:lpstr>
      <vt:lpstr>Csa; Csb</vt:lpstr>
      <vt:lpstr>Marine West Coast Climate (Cfb)</vt:lpstr>
      <vt:lpstr>Cfb</vt:lpstr>
      <vt:lpstr>Cfb Vegetation</vt:lpstr>
      <vt:lpstr>Humid Continental Climate (Dfa, Dfb)</vt:lpstr>
      <vt:lpstr>Dfa; Dfb</vt:lpstr>
      <vt:lpstr>Dfa; Dfb Vegetation</vt:lpstr>
      <vt:lpstr>Subarctic Climate (Dfc, Dfd)</vt:lpstr>
      <vt:lpstr>Dfc; Dfd</vt:lpstr>
      <vt:lpstr>Dfc; Dfd</vt:lpstr>
      <vt:lpstr>Tundra Climate (ET)</vt:lpstr>
      <vt:lpstr>ET</vt:lpstr>
      <vt:lpstr>ET Vegetation</vt:lpstr>
      <vt:lpstr>Ice Cap Climate (EF)</vt:lpstr>
      <vt:lpstr>PowerPoint Presentation</vt:lpstr>
      <vt:lpstr>PowerPoint Presentation</vt:lpstr>
      <vt:lpstr>Highlands - H</vt:lpstr>
      <vt:lpstr>Credits: Good sites to visit.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Classifications: Köppen</dc:title>
  <dc:creator>Joe</dc:creator>
  <cp:lastModifiedBy>Joseph Naumann</cp:lastModifiedBy>
  <cp:revision>18</cp:revision>
  <dcterms:created xsi:type="dcterms:W3CDTF">2010-02-13T18:38:33Z</dcterms:created>
  <dcterms:modified xsi:type="dcterms:W3CDTF">2018-11-11T20:47:05Z</dcterms:modified>
</cp:coreProperties>
</file>