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31" r:id="rId2"/>
  </p:sldMasterIdLst>
  <p:notesMasterIdLst>
    <p:notesMasterId r:id="rId22"/>
  </p:notesMasterIdLst>
  <p:handoutMasterIdLst>
    <p:handoutMasterId r:id="rId23"/>
  </p:handoutMasterIdLst>
  <p:sldIdLst>
    <p:sldId id="256" r:id="rId3"/>
    <p:sldId id="264" r:id="rId4"/>
    <p:sldId id="260" r:id="rId5"/>
    <p:sldId id="261" r:id="rId6"/>
    <p:sldId id="265" r:id="rId7"/>
    <p:sldId id="266" r:id="rId8"/>
    <p:sldId id="267" r:id="rId9"/>
    <p:sldId id="268" r:id="rId10"/>
    <p:sldId id="279" r:id="rId11"/>
    <p:sldId id="276" r:id="rId12"/>
    <p:sldId id="277" r:id="rId13"/>
    <p:sldId id="278" r:id="rId14"/>
    <p:sldId id="275" r:id="rId15"/>
    <p:sldId id="269" r:id="rId16"/>
    <p:sldId id="271" r:id="rId17"/>
    <p:sldId id="272" r:id="rId18"/>
    <p:sldId id="270" r:id="rId19"/>
    <p:sldId id="274" r:id="rId20"/>
    <p:sldId id="273" r:id="rId21"/>
  </p:sldIdLst>
  <p:sldSz cx="12192000" cy="6858000"/>
  <p:notesSz cx="6997700" cy="9271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90" y="16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CAAC29B5-9611-4730-A494-68A66ABBBBC4}" type="datetimeFigureOut">
              <a:rPr lang="en-US"/>
              <a:pPr>
                <a:defRPr/>
              </a:pPr>
              <a:t>9/3/2018</a:t>
            </a:fld>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wrap="square" lIns="92958" tIns="46479" rIns="92958" bIns="46479" numCol="1" anchor="b" anchorCtr="0" compatLnSpc="1">
            <a:prstTxWarp prst="textNoShape">
              <a:avLst/>
            </a:prstTxWarp>
          </a:bodyPr>
          <a:lstStyle>
            <a:lvl1pPr algn="r">
              <a:defRPr sz="1200">
                <a:latin typeface="Calibri" panose="020F0502020204030204" pitchFamily="34" charset="0"/>
              </a:defRPr>
            </a:lvl1pPr>
          </a:lstStyle>
          <a:p>
            <a:fld id="{BF8708BE-3E4C-4561-894A-67D08112F2B3}" type="slidenum">
              <a:rPr lang="en-US" altLang="en-US"/>
              <a:pPr/>
              <a:t>‹#›</a:t>
            </a:fld>
            <a:endParaRPr lang="en-US" altLang="en-US"/>
          </a:p>
        </p:txBody>
      </p:sp>
    </p:spTree>
    <p:extLst>
      <p:ext uri="{BB962C8B-B14F-4D97-AF65-F5344CB8AC3E}">
        <p14:creationId xmlns:p14="http://schemas.microsoft.com/office/powerpoint/2010/main" val="672550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BA7FA372-9B3F-4D62-BF22-861F23B0F433}" type="datetimeFigureOut">
              <a:rPr lang="en-US"/>
              <a:pPr>
                <a:defRPr/>
              </a:pPr>
              <a:t>9/3/2018</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05863"/>
            <a:ext cx="3032125" cy="463550"/>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wrap="square" lIns="92958" tIns="46479" rIns="92958" bIns="46479" numCol="1" anchor="b" anchorCtr="0" compatLnSpc="1">
            <a:prstTxWarp prst="textNoShape">
              <a:avLst/>
            </a:prstTxWarp>
          </a:bodyPr>
          <a:lstStyle>
            <a:lvl1pPr algn="r">
              <a:defRPr sz="1200">
                <a:latin typeface="Calibri" panose="020F0502020204030204" pitchFamily="34" charset="0"/>
              </a:defRPr>
            </a:lvl1pPr>
          </a:lstStyle>
          <a:p>
            <a:fld id="{C63A639E-05B0-43CD-9124-A8902448E5F8}" type="slidenum">
              <a:rPr lang="en-US" altLang="en-US"/>
              <a:pPr/>
              <a:t>‹#›</a:t>
            </a:fld>
            <a:endParaRPr lang="en-US" altLang="en-US"/>
          </a:p>
        </p:txBody>
      </p:sp>
    </p:spTree>
    <p:extLst>
      <p:ext uri="{BB962C8B-B14F-4D97-AF65-F5344CB8AC3E}">
        <p14:creationId xmlns:p14="http://schemas.microsoft.com/office/powerpoint/2010/main" val="30448066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719399-6F6F-43DB-A82D-56CA54968336}" type="slidenum">
              <a:rPr lang="en-US" altLang="en-US"/>
              <a:pPr eaLnBrk="1" hangingPunct="1"/>
              <a:t>6</a:t>
            </a:fld>
            <a:endParaRPr lang="en-US" altLang="en-US"/>
          </a:p>
        </p:txBody>
      </p:sp>
      <p:sp>
        <p:nvSpPr>
          <p:cNvPr id="22531" name="Rectangle 2"/>
          <p:cNvSpPr>
            <a:spLocks noGrp="1" noRot="1" noChangeAspect="1" noChangeArrowheads="1" noTextEdit="1"/>
          </p:cNvSpPr>
          <p:nvPr>
            <p:ph type="sldImg"/>
          </p:nvPr>
        </p:nvSpPr>
        <p:spPr bwMode="auto">
          <a:xfrm>
            <a:off x="409575" y="695325"/>
            <a:ext cx="6178550" cy="3476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03027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B5307C1-7A78-4E9C-AD39-31FBD6E71613}" type="slidenum">
              <a:rPr lang="en-US" altLang="en-US"/>
              <a:pPr eaLnBrk="1" hangingPunct="1"/>
              <a:t>7</a:t>
            </a:fld>
            <a:endParaRPr lang="en-US" altLang="en-US"/>
          </a:p>
        </p:txBody>
      </p:sp>
      <p:sp>
        <p:nvSpPr>
          <p:cNvPr id="23555" name="Rectangle 2"/>
          <p:cNvSpPr>
            <a:spLocks noGrp="1" noRot="1" noChangeAspect="1" noChangeArrowheads="1" noTextEdit="1"/>
          </p:cNvSpPr>
          <p:nvPr>
            <p:ph type="sldImg"/>
          </p:nvPr>
        </p:nvSpPr>
        <p:spPr bwMode="auto">
          <a:xfrm>
            <a:off x="409575" y="695325"/>
            <a:ext cx="6178550" cy="3476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99763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F2D9AA-D858-4A56-895E-5B72F99A97E4}" type="slidenum">
              <a:rPr lang="en-US" altLang="en-US"/>
              <a:pPr eaLnBrk="1" hangingPunct="1"/>
              <a:t>8</a:t>
            </a:fld>
            <a:endParaRPr lang="en-US" altLang="en-US"/>
          </a:p>
        </p:txBody>
      </p:sp>
      <p:sp>
        <p:nvSpPr>
          <p:cNvPr id="24579" name="Rectangle 2"/>
          <p:cNvSpPr>
            <a:spLocks noGrp="1" noRot="1" noChangeAspect="1" noChangeArrowheads="1" noTextEdit="1"/>
          </p:cNvSpPr>
          <p:nvPr>
            <p:ph type="sldImg"/>
          </p:nvPr>
        </p:nvSpPr>
        <p:spPr bwMode="auto">
          <a:xfrm>
            <a:off x="409575" y="695325"/>
            <a:ext cx="6178550" cy="3476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7214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5018711-76D8-443E-945A-EEF054660E14}" type="slidenum">
              <a:rPr lang="en-US" altLang="en-US"/>
              <a:pPr eaLnBrk="1" hangingPunct="1"/>
              <a:t>14</a:t>
            </a:fld>
            <a:endParaRPr lang="en-US" altLang="en-US"/>
          </a:p>
        </p:txBody>
      </p:sp>
      <p:sp>
        <p:nvSpPr>
          <p:cNvPr id="25603" name="Rectangle 2"/>
          <p:cNvSpPr>
            <a:spLocks noGrp="1" noRot="1" noChangeAspect="1" noChangeArrowheads="1" noTextEdit="1"/>
          </p:cNvSpPr>
          <p:nvPr>
            <p:ph type="sldImg"/>
          </p:nvPr>
        </p:nvSpPr>
        <p:spPr bwMode="auto">
          <a:xfrm>
            <a:off x="409575" y="695325"/>
            <a:ext cx="6178550" cy="3476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109441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FE843B-5B34-45F3-AC14-A6FCF805DAE9}" type="slidenum">
              <a:rPr lang="en-US" altLang="en-US"/>
              <a:pPr eaLnBrk="1" hangingPunct="1"/>
              <a:t>17</a:t>
            </a:fld>
            <a:endParaRPr lang="en-US" altLang="en-US"/>
          </a:p>
        </p:txBody>
      </p:sp>
      <p:sp>
        <p:nvSpPr>
          <p:cNvPr id="26627" name="Rectangle 2"/>
          <p:cNvSpPr>
            <a:spLocks noGrp="1" noRot="1" noChangeAspect="1" noChangeArrowheads="1" noTextEdit="1"/>
          </p:cNvSpPr>
          <p:nvPr>
            <p:ph type="sldImg"/>
          </p:nvPr>
        </p:nvSpPr>
        <p:spPr bwMode="auto">
          <a:xfrm>
            <a:off x="409575" y="695325"/>
            <a:ext cx="6178550" cy="3476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184144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grpSp>
        <p:nvGrpSpPr>
          <p:cNvPr id="5" name="Group 15"/>
          <p:cNvGrpSpPr>
            <a:grpSpLocks/>
          </p:cNvGrpSpPr>
          <p:nvPr/>
        </p:nvGrpSpPr>
        <p:grpSpPr bwMode="auto">
          <a:xfrm>
            <a:off x="-4233" y="4953000"/>
            <a:ext cx="12196233"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smtClean="0">
                <a:solidFill>
                  <a:srgbClr val="FFFFFF"/>
                </a:solidFill>
              </a:defRPr>
            </a:lvl1pPr>
            <a:extLst/>
          </a:lstStyle>
          <a:p>
            <a:pPr>
              <a:defRPr/>
            </a:pPr>
            <a:fld id="{82DD4584-6AAF-494B-8C4B-1363BFE48A44}" type="datetimeFigureOut">
              <a:rPr lang="en-US"/>
              <a:pPr>
                <a:defRPr/>
              </a:pPr>
              <a:t>9/3/2018</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17B8A260-151F-4F1F-B0D4-B003500FF734}" type="slidenum">
              <a:rPr lang="en-US" altLang="en-US"/>
              <a:pPr/>
              <a:t>‹#›</a:t>
            </a:fld>
            <a:endParaRPr lang="en-US" altLang="en-US"/>
          </a:p>
        </p:txBody>
      </p:sp>
    </p:spTree>
    <p:extLst>
      <p:ext uri="{BB962C8B-B14F-4D97-AF65-F5344CB8AC3E}">
        <p14:creationId xmlns:p14="http://schemas.microsoft.com/office/powerpoint/2010/main" val="1911054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AC29B4C-54F0-4E3A-AEB7-90A6C4C3C9ED}" type="datetimeFigureOut">
              <a:rPr lang="en-US"/>
              <a:pPr>
                <a:defRPr/>
              </a:pPr>
              <a:t>9/3/2018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CFCC1ADB-9CFE-422B-BF4B-9E2DE7FAE003}" type="slidenum">
              <a:rPr lang="en-US" altLang="en-US"/>
              <a:pPr/>
              <a:t>‹#›</a:t>
            </a:fld>
            <a:endParaRPr lang="en-US" altLang="en-US"/>
          </a:p>
        </p:txBody>
      </p:sp>
    </p:spTree>
    <p:extLst>
      <p:ext uri="{BB962C8B-B14F-4D97-AF65-F5344CB8AC3E}">
        <p14:creationId xmlns:p14="http://schemas.microsoft.com/office/powerpoint/2010/main" val="110347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158A37F-04FF-49CE-8CC7-58650A18E592}" type="datetimeFigureOut">
              <a:rPr lang="en-US"/>
              <a:pPr>
                <a:defRPr/>
              </a:pPr>
              <a:t>9/3/2018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4AF75388-D64A-47D3-A597-2D8D5548889F}" type="slidenum">
              <a:rPr lang="en-US" altLang="en-US"/>
              <a:pPr/>
              <a:t>‹#›</a:t>
            </a:fld>
            <a:endParaRPr lang="en-US" altLang="en-US"/>
          </a:p>
        </p:txBody>
      </p:sp>
    </p:spTree>
    <p:extLst>
      <p:ext uri="{BB962C8B-B14F-4D97-AF65-F5344CB8AC3E}">
        <p14:creationId xmlns:p14="http://schemas.microsoft.com/office/powerpoint/2010/main" val="2650150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EB8BFAE-DD2D-4045-A201-88564076BDAB}" type="datetimeFigureOut">
              <a:rPr lang="en-US"/>
              <a:pPr>
                <a:defRPr/>
              </a:pPr>
              <a:t>9/3/2018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D66BBC5-0A07-45B2-90DA-7686D4192E5C}" type="slidenum">
              <a:rPr lang="en-US" altLang="en-US"/>
              <a:pPr/>
              <a:t>‹#›</a:t>
            </a:fld>
            <a:endParaRPr lang="en-US" altLang="en-US"/>
          </a:p>
        </p:txBody>
      </p:sp>
    </p:spTree>
    <p:extLst>
      <p:ext uri="{BB962C8B-B14F-4D97-AF65-F5344CB8AC3E}">
        <p14:creationId xmlns:p14="http://schemas.microsoft.com/office/powerpoint/2010/main" val="2605913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2371E7-F75D-409D-81C8-2B3B3D0B095A}" type="datetimeFigureOut">
              <a:rPr lang="en-US"/>
              <a:pPr>
                <a:defRPr/>
              </a:pPr>
              <a:t>9/3/2018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B95F4F8-BA4D-4B11-9BA5-BBDDB6527445}" type="slidenum">
              <a:rPr lang="en-US" altLang="en-US"/>
              <a:pPr/>
              <a:t>‹#›</a:t>
            </a:fld>
            <a:endParaRPr lang="en-US" altLang="en-US"/>
          </a:p>
        </p:txBody>
      </p:sp>
    </p:spTree>
    <p:extLst>
      <p:ext uri="{BB962C8B-B14F-4D97-AF65-F5344CB8AC3E}">
        <p14:creationId xmlns:p14="http://schemas.microsoft.com/office/powerpoint/2010/main" val="1390093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DB0C41-C58E-4DDE-851F-7EDD2C280E38}" type="datetimeFigureOut">
              <a:rPr lang="en-US"/>
              <a:pPr>
                <a:defRPr/>
              </a:pPr>
              <a:t>9/3/2018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D301B90-71E7-4477-A75B-43EAB12AD8F5}" type="slidenum">
              <a:rPr lang="en-US" altLang="en-US"/>
              <a:pPr/>
              <a:t>‹#›</a:t>
            </a:fld>
            <a:endParaRPr lang="en-US" altLang="en-US"/>
          </a:p>
        </p:txBody>
      </p:sp>
    </p:spTree>
    <p:extLst>
      <p:ext uri="{BB962C8B-B14F-4D97-AF65-F5344CB8AC3E}">
        <p14:creationId xmlns:p14="http://schemas.microsoft.com/office/powerpoint/2010/main" val="1194978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9D2812F-7BAE-429B-9DF9-9222685CB195}"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A1C6F9F-374C-4E78-9B0E-FFBD57488045}" type="slidenum">
              <a:rPr lang="en-US" altLang="en-US"/>
              <a:pPr/>
              <a:t>‹#›</a:t>
            </a:fld>
            <a:endParaRPr lang="en-US" altLang="en-US"/>
          </a:p>
        </p:txBody>
      </p:sp>
    </p:spTree>
    <p:extLst>
      <p:ext uri="{BB962C8B-B14F-4D97-AF65-F5344CB8AC3E}">
        <p14:creationId xmlns:p14="http://schemas.microsoft.com/office/powerpoint/2010/main" val="4220825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BE9D72B-15FF-4C1E-A9C0-592DBA3F6255}" type="datetimeFigureOut">
              <a:rPr lang="en-US"/>
              <a:pPr>
                <a:defRPr/>
              </a:pPr>
              <a:t>9/3/2018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8EE925-DB27-4CA7-8057-CE0C84AB5521}" type="slidenum">
              <a:rPr lang="en-US" altLang="en-US"/>
              <a:pPr/>
              <a:t>‹#›</a:t>
            </a:fld>
            <a:endParaRPr lang="en-US" altLang="en-US"/>
          </a:p>
        </p:txBody>
      </p:sp>
    </p:spTree>
    <p:extLst>
      <p:ext uri="{BB962C8B-B14F-4D97-AF65-F5344CB8AC3E}">
        <p14:creationId xmlns:p14="http://schemas.microsoft.com/office/powerpoint/2010/main" val="41310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32201AC-DF13-4ACE-B1CA-099204806A35}" type="datetimeFigureOut">
              <a:rPr lang="en-US"/>
              <a:pPr>
                <a:defRPr/>
              </a:pPr>
              <a:t>9/3/2018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B9BD10F-AF14-45C4-8792-4B28A39D5C1B}" type="slidenum">
              <a:rPr lang="en-US" altLang="en-US"/>
              <a:pPr/>
              <a:t>‹#›</a:t>
            </a:fld>
            <a:endParaRPr lang="en-US" altLang="en-US"/>
          </a:p>
        </p:txBody>
      </p:sp>
    </p:spTree>
    <p:extLst>
      <p:ext uri="{BB962C8B-B14F-4D97-AF65-F5344CB8AC3E}">
        <p14:creationId xmlns:p14="http://schemas.microsoft.com/office/powerpoint/2010/main" val="1878792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6A34F3-03AE-40CA-BF10-01DAFE23930F}" type="datetimeFigureOut">
              <a:rPr lang="en-US"/>
              <a:pPr>
                <a:defRPr/>
              </a:pPr>
              <a:t>9/3/2018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6EFB8AB-1DED-4AE0-8365-2DAEDA90A9FE}" type="slidenum">
              <a:rPr lang="en-US" altLang="en-US"/>
              <a:pPr/>
              <a:t>‹#›</a:t>
            </a:fld>
            <a:endParaRPr lang="en-US" altLang="en-US"/>
          </a:p>
        </p:txBody>
      </p:sp>
    </p:spTree>
    <p:extLst>
      <p:ext uri="{BB962C8B-B14F-4D97-AF65-F5344CB8AC3E}">
        <p14:creationId xmlns:p14="http://schemas.microsoft.com/office/powerpoint/2010/main" val="3974062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65EA17-BE67-47EC-A349-0BF86B501039}"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E49C495-0BD9-4835-BD21-3FF5CBFBD773}" type="slidenum">
              <a:rPr lang="en-US" altLang="en-US"/>
              <a:pPr/>
              <a:t>‹#›</a:t>
            </a:fld>
            <a:endParaRPr lang="en-US" altLang="en-US"/>
          </a:p>
        </p:txBody>
      </p:sp>
    </p:spTree>
    <p:extLst>
      <p:ext uri="{BB962C8B-B14F-4D97-AF65-F5344CB8AC3E}">
        <p14:creationId xmlns:p14="http://schemas.microsoft.com/office/powerpoint/2010/main" val="144416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AD3D6CA5-1B94-4FBC-A773-06F600B5DCD0}" type="datetimeFigureOut">
              <a:rPr lang="en-US"/>
              <a:pPr>
                <a:defRPr/>
              </a:pPr>
              <a:t>9/3/2018</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93A0231B-CFBB-4246-A9A9-82223DA81E81}" type="slidenum">
              <a:rPr lang="en-US" altLang="en-US"/>
              <a:pPr/>
              <a:t>‹#›</a:t>
            </a:fld>
            <a:endParaRPr lang="en-US" altLang="en-US"/>
          </a:p>
        </p:txBody>
      </p:sp>
    </p:spTree>
    <p:extLst>
      <p:ext uri="{BB962C8B-B14F-4D97-AF65-F5344CB8AC3E}">
        <p14:creationId xmlns:p14="http://schemas.microsoft.com/office/powerpoint/2010/main" val="527151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712B37-6AF2-48A6-BD73-ACF77AFB90D6}"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352F201-FD2A-4674-8E6C-59C0BBC0ECEA}" type="slidenum">
              <a:rPr lang="en-US" altLang="en-US"/>
              <a:pPr/>
              <a:t>‹#›</a:t>
            </a:fld>
            <a:endParaRPr lang="en-US" altLang="en-US"/>
          </a:p>
        </p:txBody>
      </p:sp>
    </p:spTree>
    <p:extLst>
      <p:ext uri="{BB962C8B-B14F-4D97-AF65-F5344CB8AC3E}">
        <p14:creationId xmlns:p14="http://schemas.microsoft.com/office/powerpoint/2010/main" val="3182159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A28A71-7C06-4C62-989C-6EB478F230D9}" type="datetimeFigureOut">
              <a:rPr lang="en-US"/>
              <a:pPr>
                <a:defRPr/>
              </a:pPr>
              <a:t>9/3/2018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FE6BC0-E524-4352-8257-744FE43D5BFB}" type="slidenum">
              <a:rPr lang="en-US" altLang="en-US"/>
              <a:pPr/>
              <a:t>‹#›</a:t>
            </a:fld>
            <a:endParaRPr lang="en-US" altLang="en-US"/>
          </a:p>
        </p:txBody>
      </p:sp>
    </p:spTree>
    <p:extLst>
      <p:ext uri="{BB962C8B-B14F-4D97-AF65-F5344CB8AC3E}">
        <p14:creationId xmlns:p14="http://schemas.microsoft.com/office/powerpoint/2010/main" val="813375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E361C0-7441-4C4E-B782-2DFACD4AF416}" type="datetimeFigureOut">
              <a:rPr lang="en-US"/>
              <a:pPr>
                <a:defRPr/>
              </a:pPr>
              <a:t>9/3/2018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EC9743E-361A-4AD8-9D1A-1ED72B8086DA}" type="slidenum">
              <a:rPr lang="en-US" altLang="en-US"/>
              <a:pPr/>
              <a:t>‹#›</a:t>
            </a:fld>
            <a:endParaRPr lang="en-US" altLang="en-US"/>
          </a:p>
        </p:txBody>
      </p:sp>
    </p:spTree>
    <p:extLst>
      <p:ext uri="{BB962C8B-B14F-4D97-AF65-F5344CB8AC3E}">
        <p14:creationId xmlns:p14="http://schemas.microsoft.com/office/powerpoint/2010/main" val="3341296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5" name="Chevron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841E3112-1CCE-4E65-8C7F-049C7E650AFD}" type="datetimeFigureOut">
              <a:rPr lang="en-US"/>
              <a:pPr>
                <a:defRPr/>
              </a:pPr>
              <a:t>9/3/2018</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2EE9118F-4886-4B88-BAC5-8EEDCB29A939}" type="slidenum">
              <a:rPr lang="en-US" altLang="en-US"/>
              <a:pPr/>
              <a:t>‹#›</a:t>
            </a:fld>
            <a:endParaRPr lang="en-US" altLang="en-US"/>
          </a:p>
        </p:txBody>
      </p:sp>
    </p:spTree>
    <p:extLst>
      <p:ext uri="{BB962C8B-B14F-4D97-AF65-F5344CB8AC3E}">
        <p14:creationId xmlns:p14="http://schemas.microsoft.com/office/powerpoint/2010/main" val="10738818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293589C4-3AD6-477D-8B77-1647F61D3BF8}" type="datetimeFigureOut">
              <a:rPr lang="en-US"/>
              <a:pPr>
                <a:defRPr/>
              </a:pPr>
              <a:t>9/3/2018</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39397FA-889D-4ED8-B5FD-8A55C933C206}" type="slidenum">
              <a:rPr lang="en-US" altLang="en-US"/>
              <a:pPr/>
              <a:t>‹#›</a:t>
            </a:fld>
            <a:endParaRPr lang="en-US" altLang="en-US"/>
          </a:p>
        </p:txBody>
      </p:sp>
    </p:spTree>
    <p:extLst>
      <p:ext uri="{BB962C8B-B14F-4D97-AF65-F5344CB8AC3E}">
        <p14:creationId xmlns:p14="http://schemas.microsoft.com/office/powerpoint/2010/main" val="71716440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AB0A721C-6FBF-4A96-B1EA-C9533BF3059D}" type="datetimeFigureOut">
              <a:rPr lang="en-US"/>
              <a:pPr>
                <a:defRPr/>
              </a:pPr>
              <a:t>9/3/2018</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5941D0F-4B4F-4A8C-A96F-200B94063409}" type="slidenum">
              <a:rPr lang="en-US" altLang="en-US"/>
              <a:pPr/>
              <a:t>‹#›</a:t>
            </a:fld>
            <a:endParaRPr lang="en-US" altLang="en-US"/>
          </a:p>
        </p:txBody>
      </p:sp>
    </p:spTree>
    <p:extLst>
      <p:ext uri="{BB962C8B-B14F-4D97-AF65-F5344CB8AC3E}">
        <p14:creationId xmlns:p14="http://schemas.microsoft.com/office/powerpoint/2010/main" val="216784739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CEBDF05A-16D7-42F6-BB9B-7A949DA73BB9}" type="datetimeFigureOut">
              <a:rPr lang="en-US"/>
              <a:pPr>
                <a:defRPr/>
              </a:pPr>
              <a:t>9/3/2018</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5AB421F-457D-422D-86EF-8F39E7B2B40B}" type="slidenum">
              <a:rPr lang="en-US" altLang="en-US"/>
              <a:pPr/>
              <a:t>‹#›</a:t>
            </a:fld>
            <a:endParaRPr lang="en-US" altLang="en-US"/>
          </a:p>
        </p:txBody>
      </p:sp>
    </p:spTree>
    <p:extLst>
      <p:ext uri="{BB962C8B-B14F-4D97-AF65-F5344CB8AC3E}">
        <p14:creationId xmlns:p14="http://schemas.microsoft.com/office/powerpoint/2010/main" val="99288902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2977F293-E57E-4283-BA12-6B5594CE7570}" type="datetimeFigureOut">
              <a:rPr lang="en-US"/>
              <a:pPr>
                <a:defRPr/>
              </a:pPr>
              <a:t>9/3/2018</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EF80922A-A788-4BD5-9198-4C880815114D}" type="slidenum">
              <a:rPr lang="en-US" altLang="en-US"/>
              <a:pPr/>
              <a:t>‹#›</a:t>
            </a:fld>
            <a:endParaRPr lang="en-US" altLang="en-US"/>
          </a:p>
        </p:txBody>
      </p:sp>
    </p:spTree>
    <p:extLst>
      <p:ext uri="{BB962C8B-B14F-4D97-AF65-F5344CB8AC3E}">
        <p14:creationId xmlns:p14="http://schemas.microsoft.com/office/powerpoint/2010/main" val="3199405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7B84F4AC-F743-4AA8-B77C-932E61F7208B}" type="datetimeFigureOut">
              <a:rPr lang="en-US"/>
              <a:pPr>
                <a:defRPr/>
              </a:pPr>
              <a:t>9/3/2018</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9677A1-E909-476E-B133-829C2C46E437}" type="slidenum">
              <a:rPr lang="en-US" altLang="en-US"/>
              <a:pPr/>
              <a:t>‹#›</a:t>
            </a:fld>
            <a:endParaRPr lang="en-US" altLang="en-US"/>
          </a:p>
        </p:txBody>
      </p:sp>
    </p:spTree>
    <p:extLst>
      <p:ext uri="{BB962C8B-B14F-4D97-AF65-F5344CB8AC3E}">
        <p14:creationId xmlns:p14="http://schemas.microsoft.com/office/powerpoint/2010/main" val="143547937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6" name="Freeform 5"/>
          <p:cNvSpPr>
            <a:spLocks/>
          </p:cNvSpPr>
          <p:nvPr/>
        </p:nvSpPr>
        <p:spPr bwMode="auto">
          <a:xfrm>
            <a:off x="647700"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Right Triangle 6"/>
          <p:cNvSpPr>
            <a:spLocks/>
          </p:cNvSpPr>
          <p:nvPr/>
        </p:nvSpPr>
        <p:spPr bwMode="auto">
          <a:xfrm>
            <a:off x="-8056" y="5791253"/>
            <a:ext cx="4536419"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10" name="Chevron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smtClean="0">
                <a:solidFill>
                  <a:schemeClr val="tx1"/>
                </a:solidFill>
              </a:defRPr>
            </a:lvl1pPr>
            <a:extLst/>
          </a:lstStyle>
          <a:p>
            <a:pPr>
              <a:defRPr/>
            </a:pPr>
            <a:fld id="{0EA06D64-AE67-4611-BDA4-51FFD33CC880}" type="datetimeFigureOut">
              <a:rPr lang="en-US"/>
              <a:pPr>
                <a:defRPr/>
              </a:pPr>
              <a:t>9/3/2018</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5EC871B8-F901-4623-BA6B-703A6A33DFD4}" type="slidenum">
              <a:rPr lang="en-US" altLang="en-US"/>
              <a:pPr/>
              <a:t>‹#›</a:t>
            </a:fld>
            <a:endParaRPr lang="en-US" altLang="en-US"/>
          </a:p>
        </p:txBody>
      </p:sp>
    </p:spTree>
    <p:extLst>
      <p:ext uri="{BB962C8B-B14F-4D97-AF65-F5344CB8AC3E}">
        <p14:creationId xmlns:p14="http://schemas.microsoft.com/office/powerpoint/2010/main" val="219768758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2" name="Freeform 11"/>
          <p:cNvSpPr>
            <a:spLocks/>
          </p:cNvSpPr>
          <p:nvPr/>
        </p:nvSpPr>
        <p:spPr bwMode="auto">
          <a:xfrm>
            <a:off x="647700"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smtClean="0">
                <a:solidFill>
                  <a:schemeClr val="tx1"/>
                </a:solidFill>
              </a:defRPr>
            </a:lvl1pPr>
            <a:extLst/>
          </a:lstStyle>
          <a:p>
            <a:pPr>
              <a:defRPr/>
            </a:pPr>
            <a:fld id="{81AEACE2-2C67-4CD3-9D9D-D39031AF4A55}" type="datetimeFigureOut">
              <a:rPr lang="en-US"/>
              <a:pPr>
                <a:defRPr/>
              </a:pPr>
              <a:t>9/3/2018</a:t>
            </a:fld>
            <a:endParaRPr lang="en-US"/>
          </a:p>
        </p:txBody>
      </p:sp>
      <p:sp>
        <p:nvSpPr>
          <p:cNvPr id="22" name="Footer Placeholder 21"/>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236AC894-816C-4859-8E58-DEFBB907FE2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5" r:id="rId1"/>
    <p:sldLayoutId id="2147483750" r:id="rId2"/>
    <p:sldLayoutId id="2147483766" r:id="rId3"/>
    <p:sldLayoutId id="2147483767" r:id="rId4"/>
    <p:sldLayoutId id="2147483768" r:id="rId5"/>
    <p:sldLayoutId id="2147483769" r:id="rId6"/>
    <p:sldLayoutId id="2147483751" r:id="rId7"/>
    <p:sldLayoutId id="2147483770" r:id="rId8"/>
    <p:sldLayoutId id="2147483771" r:id="rId9"/>
    <p:sldLayoutId id="2147483752" r:id="rId10"/>
    <p:sldLayoutId id="2147483753" r:id="rId11"/>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anose="020B0602030504020204" pitchFamily="34" charset="0"/>
        </a:defRPr>
      </a:lvl2pPr>
      <a:lvl3pPr algn="l" rtl="0" fontAlgn="base">
        <a:spcBef>
          <a:spcPct val="0"/>
        </a:spcBef>
        <a:spcAft>
          <a:spcPct val="0"/>
        </a:spcAft>
        <a:defRPr sz="4100" b="1">
          <a:solidFill>
            <a:schemeClr val="tx2"/>
          </a:solidFill>
          <a:latin typeface="Lucida Sans Unicode" panose="020B0602030504020204" pitchFamily="34" charset="0"/>
        </a:defRPr>
      </a:lvl3pPr>
      <a:lvl4pPr algn="l" rtl="0" fontAlgn="base">
        <a:spcBef>
          <a:spcPct val="0"/>
        </a:spcBef>
        <a:spcAft>
          <a:spcPct val="0"/>
        </a:spcAft>
        <a:defRPr sz="4100" b="1">
          <a:solidFill>
            <a:schemeClr val="tx2"/>
          </a:solidFill>
          <a:latin typeface="Lucida Sans Unicode" panose="020B0602030504020204" pitchFamily="34" charset="0"/>
        </a:defRPr>
      </a:lvl4pPr>
      <a:lvl5pPr algn="l" rtl="0" fontAlgn="base">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extLst/>
    </p:titleStyle>
    <p:bodyStyle>
      <a:lvl1pPr marL="365125" indent="-255588" algn="l" rtl="0" fontAlgn="base">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6BB44C70-AB7C-4A82-AE53-D90E40B985AA}" type="datetimeFigureOut">
              <a:rPr lang="en-US"/>
              <a:pPr>
                <a:defRPr/>
              </a:pPr>
              <a:t>9/3/2018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164741F-F494-4634-8014-595558CEEC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url?sa=i&amp;rct=j&amp;q=biodiversity&amp;source=images&amp;cd=&amp;cad=rja&amp;docid=yPI-QQd8k8ZjCM&amp;tbnid=iyfY0ae1k4JmwM:&amp;ved=0CAUQjRw&amp;url=http%3A%2F%2Fwww.theguardian.com%2Fenvironment%2Fseries%2Fbiodiversity-100&amp;ei=97mpUuegINCgkQfHhoH4Aw&amp;bvm=bv.57967247,d.eW0&amp;psig=AFQjCNF4X2afU0_zXsRFpwlBCr8TCAy-ww&amp;ust=1386941300646190"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url?sa=i&amp;rct=j&amp;q=humans%20helping%20baby%20animals&amp;source=images&amp;cd=&amp;cad=rja&amp;docid=RtVJ0GEux16odM&amp;tbnid=GBxx6OUnf9XyBM:&amp;ved=0CAUQjRw&amp;url=http%3A%2F%2Feluxemagazine.com%2Fmagazine%2Fstop-elephant-poaching%2F&amp;ei=97qpUtHYBMGTkQft1oD4BA&amp;bvm=bv.57967247,d.eW0&amp;psig=AFQjCNH9IQ6MTfBknwPeK1nTdmSORGrUOQ&amp;ust=1386941543406410" TargetMode="Externa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www.google.com/url?sa=i&amp;rct=j&amp;q=baby%20panda&amp;source=images&amp;cd=&amp;cad=rja&amp;docid=qOWgN-rbWbq6sM&amp;tbnid=CV1XrOt1lAkgjM:&amp;ved=0CAUQjRw&amp;url=http%3A%2F%2Fwww.huffingtonpost.ca%2F2013%2F09%2F23%2Fbaby-pandas-china_n_3977091.html&amp;ei=SrupUv7AKMa1kAfljoDIDw&amp;bvm=bv.57967247,d.eW0&amp;psig=AFQjCNFlshnOcDchRZxxhS_vPH0eSDV8AQ&amp;ust=1386941627360134"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gif"/><Relationship Id="rId5" Type="http://schemas.openxmlformats.org/officeDocument/2006/relationships/image" Target="../media/image16.em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reef"/>
          <p:cNvPicPr>
            <a:picLocks noChangeAspect="1" noChangeArrowheads="1"/>
          </p:cNvPicPr>
          <p:nvPr/>
        </p:nvPicPr>
        <p:blipFill rotWithShape="1">
          <a:blip r:embed="rId2">
            <a:extLst>
              <a:ext uri="{28A0092B-C50C-407E-A947-70E740481C1C}">
                <a14:useLocalDpi xmlns:a14="http://schemas.microsoft.com/office/drawing/2010/main" val="0"/>
              </a:ext>
            </a:extLst>
          </a:blip>
          <a:srcRect l="1448" t="14444" r="829" b="7777"/>
          <a:stretch/>
        </p:blipFill>
        <p:spPr bwMode="auto">
          <a:xfrm>
            <a:off x="25400" y="2153"/>
            <a:ext cx="12166600" cy="685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00400" y="228600"/>
            <a:ext cx="7391400" cy="685800"/>
          </a:xfrm>
        </p:spPr>
        <p:txBody>
          <a:bodyPr>
            <a:normAutofit fontScale="90000"/>
          </a:bodyPr>
          <a:lstStyle/>
          <a:p>
            <a:pPr fontAlgn="auto">
              <a:spcAft>
                <a:spcPts val="0"/>
              </a:spcAft>
              <a:defRPr/>
            </a:pPr>
            <a:r>
              <a:rPr dirty="0" smtClean="0">
                <a:solidFill>
                  <a:srgbClr val="FFFF00"/>
                </a:solidFill>
                <a:effectLst>
                  <a:outerShdw blurRad="38100" dist="38100" dir="2700000" algn="tl">
                    <a:srgbClr val="000000">
                      <a:alpha val="43137"/>
                    </a:srgbClr>
                  </a:outerShdw>
                </a:effectLst>
              </a:rPr>
              <a:t>Importance of Biodiversity</a:t>
            </a:r>
            <a:endParaRPr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12192000" cy="5562600"/>
          </a:xfrm>
        </p:spPr>
        <p:txBody>
          <a:bodyPr/>
          <a:lstStyle/>
          <a:p>
            <a:r>
              <a:rPr lang="en-US" dirty="0" smtClean="0"/>
              <a:t>Traditionally, Jewish single persons have sought out other Jewish persons as marriage partners. Over centuries little new genetic material entered the gene pool. So the chance of a man and a woman both having the recessive gene of some genetic disease is relatively higher than for a couple which is part of a much more diverse gene pool. The result is that a number of harmful genetic conditions is greater per 100 people than it is among non-Jewish couples.</a:t>
            </a:r>
          </a:p>
          <a:p>
            <a:r>
              <a:rPr lang="en-US" dirty="0" smtClean="0"/>
              <a:t>In the 19</a:t>
            </a:r>
            <a:r>
              <a:rPr lang="en-US" baseline="30000" dirty="0" smtClean="0"/>
              <a:t>th</a:t>
            </a:r>
            <a:r>
              <a:rPr lang="en-US" dirty="0" smtClean="0"/>
              <a:t> century European royalty almost always married other members of European royalty. After the recessive gene for hemophilia found its way into the group, via Queen Victoria, the rate of persons born with hemophilia among royalty was much higher than the rate in the general population.</a:t>
            </a:r>
            <a:endParaRPr lang="en-US" dirty="0"/>
          </a:p>
        </p:txBody>
      </p:sp>
      <p:sp>
        <p:nvSpPr>
          <p:cNvPr id="3" name="Title 2"/>
          <p:cNvSpPr>
            <a:spLocks noGrp="1"/>
          </p:cNvSpPr>
          <p:nvPr>
            <p:ph type="title"/>
          </p:nvPr>
        </p:nvSpPr>
        <p:spPr>
          <a:xfrm>
            <a:off x="609600" y="0"/>
            <a:ext cx="10972800" cy="609600"/>
          </a:xfrm>
        </p:spPr>
        <p:txBody>
          <a:bodyPr>
            <a:normAutofit fontScale="90000"/>
          </a:bodyPr>
          <a:lstStyle/>
          <a:p>
            <a:r>
              <a:rPr lang="en-US" dirty="0" smtClean="0"/>
              <a:t>Danger of little genetic diversity</a:t>
            </a:r>
            <a:endParaRPr lang="en-US" dirty="0"/>
          </a:p>
        </p:txBody>
      </p:sp>
    </p:spTree>
    <p:extLst>
      <p:ext uri="{BB962C8B-B14F-4D97-AF65-F5344CB8AC3E}">
        <p14:creationId xmlns:p14="http://schemas.microsoft.com/office/powerpoint/2010/main" val="230958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5531" y="0"/>
            <a:ext cx="9144000" cy="6858000"/>
          </a:xfrm>
          <a:prstGeom prst="rect">
            <a:avLst/>
          </a:prstGeom>
        </p:spPr>
      </p:pic>
      <p:pic>
        <p:nvPicPr>
          <p:cNvPr id="3" name="Picture 2"/>
          <p:cNvPicPr>
            <a:picLocks noChangeAspect="1"/>
          </p:cNvPicPr>
          <p:nvPr/>
        </p:nvPicPr>
        <p:blipFill rotWithShape="1">
          <a:blip r:embed="rId3"/>
          <a:srcRect r="84906"/>
          <a:stretch/>
        </p:blipFill>
        <p:spPr>
          <a:xfrm>
            <a:off x="1066800" y="0"/>
            <a:ext cx="1219200" cy="6057900"/>
          </a:xfrm>
          <a:prstGeom prst="rect">
            <a:avLst/>
          </a:prstGeom>
        </p:spPr>
      </p:pic>
    </p:spTree>
    <p:extLst>
      <p:ext uri="{BB962C8B-B14F-4D97-AF65-F5344CB8AC3E}">
        <p14:creationId xmlns:p14="http://schemas.microsoft.com/office/powerpoint/2010/main" val="650635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3451" y="0"/>
            <a:ext cx="9144000" cy="6858000"/>
          </a:xfrm>
          <a:prstGeom prst="rect">
            <a:avLst/>
          </a:prstGeom>
        </p:spPr>
      </p:pic>
      <p:pic>
        <p:nvPicPr>
          <p:cNvPr id="3" name="Picture 2"/>
          <p:cNvPicPr>
            <a:picLocks noChangeAspect="1"/>
          </p:cNvPicPr>
          <p:nvPr/>
        </p:nvPicPr>
        <p:blipFill>
          <a:blip r:embed="rId3"/>
          <a:stretch>
            <a:fillRect/>
          </a:stretch>
        </p:blipFill>
        <p:spPr>
          <a:xfrm>
            <a:off x="1219200" y="0"/>
            <a:ext cx="1219306" cy="6059949"/>
          </a:xfrm>
          <a:prstGeom prst="rect">
            <a:avLst/>
          </a:prstGeom>
        </p:spPr>
      </p:pic>
    </p:spTree>
    <p:extLst>
      <p:ext uri="{BB962C8B-B14F-4D97-AF65-F5344CB8AC3E}">
        <p14:creationId xmlns:p14="http://schemas.microsoft.com/office/powerpoint/2010/main" val="15519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99" y="-3412"/>
            <a:ext cx="7641285" cy="6838950"/>
          </a:xfrm>
          <a:prstGeom prst="rect">
            <a:avLst/>
          </a:prstGeom>
        </p:spPr>
      </p:pic>
      <p:sp>
        <p:nvSpPr>
          <p:cNvPr id="3" name="TextBox 2"/>
          <p:cNvSpPr txBox="1"/>
          <p:nvPr/>
        </p:nvSpPr>
        <p:spPr>
          <a:xfrm>
            <a:off x="7924800" y="685800"/>
            <a:ext cx="4114800" cy="1477328"/>
          </a:xfrm>
          <a:prstGeom prst="rect">
            <a:avLst/>
          </a:prstGeom>
          <a:noFill/>
        </p:spPr>
        <p:txBody>
          <a:bodyPr wrap="square" rtlCol="0">
            <a:spAutoFit/>
          </a:bodyPr>
          <a:lstStyle/>
          <a:p>
            <a:r>
              <a:rPr lang="en-US" dirty="0" smtClean="0"/>
              <a:t>As the descendants of Queen Victoria married members of other European royal families, the gene was carried by some members of almost all the major royal families in Europe. </a:t>
            </a:r>
            <a:endParaRPr lang="en-US" dirty="0"/>
          </a:p>
        </p:txBody>
      </p:sp>
    </p:spTree>
    <p:extLst>
      <p:ext uri="{BB962C8B-B14F-4D97-AF65-F5344CB8AC3E}">
        <p14:creationId xmlns:p14="http://schemas.microsoft.com/office/powerpoint/2010/main" val="527054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50000"/>
          <a:stretch/>
        </p:blipFill>
        <p:spPr>
          <a:xfrm>
            <a:off x="4928648" y="4020400"/>
            <a:ext cx="5334000" cy="2862619"/>
          </a:xfrm>
          <a:prstGeom prst="rect">
            <a:avLst/>
          </a:prstGeom>
        </p:spPr>
      </p:pic>
      <p:sp>
        <p:nvSpPr>
          <p:cNvPr id="21506" name="Rectangle 4"/>
          <p:cNvSpPr>
            <a:spLocks noChangeArrowheads="1"/>
          </p:cNvSpPr>
          <p:nvPr/>
        </p:nvSpPr>
        <p:spPr bwMode="auto">
          <a:xfrm>
            <a:off x="0" y="1005362"/>
            <a:ext cx="12192000" cy="3033238"/>
          </a:xfrm>
          <a:prstGeom prst="rect">
            <a:avLst/>
          </a:prstGeom>
          <a:solidFill>
            <a:srgbClr val="0070C0"/>
          </a:solidFill>
          <a:ln w="9525">
            <a:noFill/>
            <a:miter lim="800000"/>
            <a:headEnd/>
            <a:tailEnd/>
          </a:ln>
        </p:spPr>
        <p:txBody>
          <a:bodyPr/>
          <a:lstStyle/>
          <a:p>
            <a:pPr marL="342900" indent="-342900" fontAlgn="t">
              <a:lnSpc>
                <a:spcPct val="80000"/>
              </a:lnSpc>
              <a:spcBef>
                <a:spcPct val="20000"/>
              </a:spcBef>
              <a:spcAft>
                <a:spcPts val="0"/>
              </a:spcAft>
              <a:buFontTx/>
              <a:buChar char="•"/>
              <a:defRPr/>
            </a:pPr>
            <a:r>
              <a:rPr lang="en-US" sz="3200" dirty="0" smtClean="0">
                <a:solidFill>
                  <a:srgbClr val="FFFF00"/>
                </a:solidFill>
                <a:latin typeface="+mn-lt"/>
              </a:rPr>
              <a:t>species </a:t>
            </a:r>
            <a:r>
              <a:rPr lang="en-US" sz="3200" dirty="0">
                <a:solidFill>
                  <a:srgbClr val="FFFF00"/>
                </a:solidFill>
                <a:latin typeface="+mn-lt"/>
              </a:rPr>
              <a:t>diversity is defined as the number of species and abundance of each species that live in a particular location. The number of species that live in a particular location is called species richness. Abundance is defined as the number of individuals of each species.</a:t>
            </a:r>
            <a:endParaRPr lang="en-GB" sz="3200" dirty="0">
              <a:solidFill>
                <a:srgbClr val="FFFF00"/>
              </a:solidFill>
              <a:latin typeface="+mn-lt"/>
            </a:endParaRPr>
          </a:p>
          <a:p>
            <a:pPr marL="342900" indent="-342900" fontAlgn="t">
              <a:lnSpc>
                <a:spcPct val="80000"/>
              </a:lnSpc>
              <a:spcBef>
                <a:spcPct val="20000"/>
              </a:spcBef>
              <a:spcAft>
                <a:spcPts val="0"/>
              </a:spcAft>
              <a:buFontTx/>
              <a:buChar char="•"/>
              <a:defRPr/>
            </a:pPr>
            <a:r>
              <a:rPr lang="en-IE" sz="3200" dirty="0">
                <a:solidFill>
                  <a:srgbClr val="FFFF00"/>
                </a:solidFill>
                <a:latin typeface="+mn-lt"/>
              </a:rPr>
              <a:t>The</a:t>
            </a:r>
            <a:r>
              <a:rPr lang="en-GB" sz="3200" dirty="0">
                <a:solidFill>
                  <a:srgbClr val="FFFF00"/>
                </a:solidFill>
                <a:latin typeface="+mn-lt"/>
              </a:rPr>
              <a:t> diversity of the smaller organisms </a:t>
            </a:r>
            <a:r>
              <a:rPr lang="en-IE" sz="3200" dirty="0">
                <a:solidFill>
                  <a:srgbClr val="FFFF00"/>
                </a:solidFill>
                <a:latin typeface="+mn-lt"/>
              </a:rPr>
              <a:t>(e.g. phytoplankton, the plants of sea) </a:t>
            </a:r>
            <a:r>
              <a:rPr lang="en-GB" sz="3200" dirty="0">
                <a:solidFill>
                  <a:srgbClr val="FFFF00"/>
                </a:solidFill>
                <a:latin typeface="+mn-lt"/>
              </a:rPr>
              <a:t>is less </a:t>
            </a:r>
            <a:r>
              <a:rPr lang="en-GB" sz="3200" dirty="0">
                <a:solidFill>
                  <a:srgbClr val="FFFF00"/>
                </a:solidFill>
                <a:latin typeface="+mn-lt"/>
              </a:rPr>
              <a:t>known </a:t>
            </a:r>
            <a:r>
              <a:rPr lang="en-GB" sz="3200" dirty="0">
                <a:solidFill>
                  <a:srgbClr val="FFFF00"/>
                </a:solidFill>
                <a:latin typeface="+mn-lt"/>
              </a:rPr>
              <a:t>than the larger organisms</a:t>
            </a:r>
            <a:r>
              <a:rPr lang="en-IE" sz="3200" dirty="0">
                <a:solidFill>
                  <a:srgbClr val="FFFF00"/>
                </a:solidFill>
                <a:latin typeface="+mn-lt"/>
              </a:rPr>
              <a:t> </a:t>
            </a:r>
            <a:r>
              <a:rPr lang="en-GB" sz="3200" dirty="0">
                <a:solidFill>
                  <a:srgbClr val="FFFF00"/>
                </a:solidFill>
                <a:latin typeface="+mn-lt"/>
              </a:rPr>
              <a:t>(</a:t>
            </a:r>
            <a:r>
              <a:rPr lang="en-IE" sz="3200" dirty="0">
                <a:solidFill>
                  <a:srgbClr val="FFFF00"/>
                </a:solidFill>
                <a:latin typeface="+mn-lt"/>
              </a:rPr>
              <a:t>e.g. mammals such as </a:t>
            </a:r>
            <a:r>
              <a:rPr lang="en-GB" sz="3200" dirty="0">
                <a:solidFill>
                  <a:srgbClr val="FFFF00"/>
                </a:solidFill>
                <a:latin typeface="+mn-lt"/>
              </a:rPr>
              <a:t>dolphins</a:t>
            </a:r>
            <a:r>
              <a:rPr lang="en-IE" sz="3200" dirty="0">
                <a:solidFill>
                  <a:srgbClr val="FFFF00"/>
                </a:solidFill>
                <a:latin typeface="+mn-lt"/>
              </a:rPr>
              <a:t> and whales</a:t>
            </a:r>
            <a:r>
              <a:rPr lang="en-GB" sz="3200" dirty="0">
                <a:solidFill>
                  <a:srgbClr val="FFFF00"/>
                </a:solidFill>
                <a:latin typeface="+mn-lt"/>
              </a:rPr>
              <a:t>). </a:t>
            </a:r>
            <a:endParaRPr lang="en-IE" sz="3200" dirty="0">
              <a:solidFill>
                <a:srgbClr val="FFFF00"/>
              </a:solidFill>
              <a:latin typeface="+mn-lt"/>
            </a:endParaRPr>
          </a:p>
          <a:p>
            <a:pPr marL="342900" indent="-342900" fontAlgn="t">
              <a:lnSpc>
                <a:spcPct val="80000"/>
              </a:lnSpc>
              <a:spcBef>
                <a:spcPct val="20000"/>
              </a:spcBef>
              <a:spcAft>
                <a:spcPts val="0"/>
              </a:spcAft>
              <a:buFontTx/>
              <a:buChar char="•"/>
              <a:defRPr/>
            </a:pPr>
            <a:endParaRPr lang="en-IE" sz="2400" dirty="0">
              <a:latin typeface="Verdana" pitchFamily="34" charset="0"/>
            </a:endParaRPr>
          </a:p>
        </p:txBody>
      </p:sp>
      <p:sp>
        <p:nvSpPr>
          <p:cNvPr id="21507" name="Rectangle 5"/>
          <p:cNvSpPr>
            <a:spLocks noChangeArrowheads="1"/>
          </p:cNvSpPr>
          <p:nvPr/>
        </p:nvSpPr>
        <p:spPr bwMode="auto">
          <a:xfrm>
            <a:off x="1524000" y="228600"/>
            <a:ext cx="9144000" cy="769938"/>
          </a:xfrm>
          <a:prstGeom prst="rect">
            <a:avLst/>
          </a:prstGeom>
          <a:noFill/>
          <a:ln w="9525">
            <a:noFill/>
            <a:miter lim="800000"/>
            <a:headEnd/>
            <a:tailEnd/>
          </a:ln>
        </p:spPr>
        <p:txBody>
          <a:bodyPr>
            <a:spAutoFit/>
          </a:bodyPr>
          <a:lstStyle/>
          <a:p>
            <a:pPr algn="ctr" fontAlgn="auto">
              <a:spcBef>
                <a:spcPts val="0"/>
              </a:spcBef>
              <a:spcAft>
                <a:spcPts val="0"/>
              </a:spcAft>
              <a:defRPr/>
            </a:pPr>
            <a:r>
              <a:rPr lang="en-IE" sz="4400" b="1" dirty="0">
                <a:solidFill>
                  <a:srgbClr val="C00000"/>
                </a:solidFill>
                <a:effectLst>
                  <a:outerShdw blurRad="38100" dist="38100" dir="2700000" algn="tl">
                    <a:srgbClr val="000000">
                      <a:alpha val="43137"/>
                    </a:srgbClr>
                  </a:outerShdw>
                </a:effectLst>
                <a:latin typeface="+mj-lt"/>
              </a:rPr>
              <a:t>B. Species Diversity</a:t>
            </a:r>
            <a:endParaRPr lang="en-GB" sz="4400" b="1" dirty="0">
              <a:solidFill>
                <a:srgbClr val="C00000"/>
              </a:solidFill>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4"/>
          <a:stretch>
            <a:fillRect/>
          </a:stretch>
        </p:blipFill>
        <p:spPr>
          <a:xfrm>
            <a:off x="-10236" y="4045424"/>
            <a:ext cx="4998024" cy="2812576"/>
          </a:xfrm>
          <a:prstGeom prst="rect">
            <a:avLst/>
          </a:prstGeom>
        </p:spPr>
      </p:pic>
      <p:pic>
        <p:nvPicPr>
          <p:cNvPr id="5" name="Picture 4"/>
          <p:cNvPicPr>
            <a:picLocks noChangeAspect="1"/>
          </p:cNvPicPr>
          <p:nvPr/>
        </p:nvPicPr>
        <p:blipFill rotWithShape="1">
          <a:blip r:embed="rId3"/>
          <a:srcRect t="49183"/>
          <a:stretch/>
        </p:blipFill>
        <p:spPr>
          <a:xfrm>
            <a:off x="6579827" y="4038599"/>
            <a:ext cx="5597388" cy="2844421"/>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48" y="-17060"/>
            <a:ext cx="10972800" cy="855260"/>
          </a:xfrm>
        </p:spPr>
        <p:txBody>
          <a:bodyPr/>
          <a:lstStyle/>
          <a:p>
            <a:r>
              <a:rPr lang="en-US" b="1" dirty="0" smtClean="0">
                <a:solidFill>
                  <a:srgbClr val="C00000"/>
                </a:solidFill>
                <a:effectLst>
                  <a:outerShdw blurRad="38100" dist="38100" dir="2700000" algn="tl">
                    <a:srgbClr val="000000">
                      <a:alpha val="43137"/>
                    </a:srgbClr>
                  </a:outerShdw>
                </a:effectLst>
              </a:rPr>
              <a:t>Global patterns of terrestrial vertebrate</a:t>
            </a:r>
            <a:endParaRPr lang="en-US" b="1" dirty="0">
              <a:solidFill>
                <a:srgbClr val="C0000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502124" y="724770"/>
            <a:ext cx="11215048" cy="613323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778618"/>
          </a:xfrm>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Threat to River Biodiversity</a:t>
            </a:r>
            <a:endParaRPr lang="en-US" b="1" dirty="0">
              <a:solidFill>
                <a:schemeClr val="tx2">
                  <a:lumMod val="60000"/>
                  <a:lumOff val="40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0" y="778618"/>
            <a:ext cx="12192000" cy="6113501"/>
          </a:xfrm>
          <a:prstGeom prst="rect">
            <a:avLst/>
          </a:prstGeom>
        </p:spPr>
      </p:pic>
    </p:spTree>
    <p:extLst>
      <p:ext uri="{BB962C8B-B14F-4D97-AF65-F5344CB8AC3E}">
        <p14:creationId xmlns:p14="http://schemas.microsoft.com/office/powerpoint/2010/main" val="1087615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0" y="769938"/>
            <a:ext cx="12192000" cy="3725862"/>
          </a:xfrm>
          <a:prstGeom prst="rect">
            <a:avLst/>
          </a:prstGeom>
          <a:noFill/>
          <a:ln w="9525">
            <a:noFill/>
            <a:miter lim="800000"/>
            <a:headEnd/>
            <a:tailEnd/>
          </a:ln>
        </p:spPr>
        <p:txBody>
          <a:bodyPr/>
          <a:lstStyle/>
          <a:p>
            <a:pPr marL="342900" indent="-342900" fontAlgn="auto">
              <a:spcBef>
                <a:spcPct val="20000"/>
              </a:spcBef>
              <a:spcAft>
                <a:spcPts val="0"/>
              </a:spcAft>
              <a:buFontTx/>
              <a:buChar char="•"/>
              <a:defRPr/>
            </a:pPr>
            <a:r>
              <a:rPr lang="en-IE" sz="3200" dirty="0">
                <a:effectLst>
                  <a:outerShdw blurRad="38100" dist="38100" dir="2700000" algn="tl">
                    <a:srgbClr val="000000">
                      <a:alpha val="43137"/>
                    </a:srgbClr>
                  </a:outerShdw>
                </a:effectLst>
                <a:latin typeface="+mn-lt"/>
              </a:rPr>
              <a:t>Ecosystem diversity describes the variation in </a:t>
            </a:r>
            <a:r>
              <a:rPr lang="en-GB" sz="3200" dirty="0">
                <a:effectLst>
                  <a:outerShdw blurRad="38100" dist="38100" dir="2700000" algn="tl">
                    <a:srgbClr val="000000">
                      <a:alpha val="43137"/>
                    </a:srgbClr>
                  </a:outerShdw>
                </a:effectLst>
                <a:latin typeface="+mn-lt"/>
              </a:rPr>
              <a:t>all living and non-living things in a</a:t>
            </a:r>
            <a:r>
              <a:rPr lang="en-IE" sz="3200" dirty="0">
                <a:effectLst>
                  <a:outerShdw blurRad="38100" dist="38100" dir="2700000" algn="tl">
                    <a:srgbClr val="000000">
                      <a:alpha val="43137"/>
                    </a:srgbClr>
                  </a:outerShdw>
                </a:effectLst>
                <a:latin typeface="+mn-lt"/>
              </a:rPr>
              <a:t> particular geographic or ecological </a:t>
            </a:r>
            <a:r>
              <a:rPr lang="en-IE" sz="3200" dirty="0" smtClean="0">
                <a:effectLst>
                  <a:outerShdw blurRad="38100" dist="38100" dir="2700000" algn="tl">
                    <a:srgbClr val="000000">
                      <a:alpha val="43137"/>
                    </a:srgbClr>
                  </a:outerShdw>
                </a:effectLst>
                <a:latin typeface="+mn-lt"/>
              </a:rPr>
              <a:t>region (Biome). </a:t>
            </a:r>
            <a:r>
              <a:rPr lang="en-GB" sz="3200" dirty="0">
                <a:effectLst>
                  <a:outerShdw blurRad="38100" dist="38100" dir="2700000" algn="tl">
                    <a:srgbClr val="000000">
                      <a:alpha val="43137"/>
                    </a:srgbClr>
                  </a:outerShdw>
                </a:effectLst>
                <a:latin typeface="+mn-lt"/>
              </a:rPr>
              <a:t>Ecosystems </a:t>
            </a:r>
            <a:r>
              <a:rPr lang="en-IE" sz="3200" dirty="0">
                <a:effectLst>
                  <a:outerShdw blurRad="38100" dist="38100" dir="2700000" algn="tl">
                    <a:srgbClr val="000000">
                      <a:alpha val="43137"/>
                    </a:srgbClr>
                  </a:outerShdw>
                </a:effectLst>
                <a:latin typeface="+mn-lt"/>
              </a:rPr>
              <a:t>comprise </a:t>
            </a:r>
            <a:r>
              <a:rPr lang="en-GB" sz="3200" dirty="0">
                <a:effectLst>
                  <a:outerShdw blurRad="38100" dist="38100" dir="2700000" algn="tl">
                    <a:srgbClr val="000000">
                      <a:alpha val="43137"/>
                    </a:srgbClr>
                  </a:outerShdw>
                </a:effectLst>
                <a:latin typeface="+mn-lt"/>
              </a:rPr>
              <a:t>unique combination</a:t>
            </a:r>
            <a:r>
              <a:rPr lang="en-IE" sz="3200" dirty="0">
                <a:effectLst>
                  <a:outerShdw blurRad="38100" dist="38100" dir="2700000" algn="tl">
                    <a:srgbClr val="000000">
                      <a:alpha val="43137"/>
                    </a:srgbClr>
                  </a:outerShdw>
                </a:effectLst>
                <a:latin typeface="+mn-lt"/>
              </a:rPr>
              <a:t>s</a:t>
            </a:r>
            <a:r>
              <a:rPr lang="en-GB" sz="3200" dirty="0">
                <a:effectLst>
                  <a:outerShdw blurRad="38100" dist="38100" dir="2700000" algn="tl">
                    <a:srgbClr val="000000">
                      <a:alpha val="43137"/>
                    </a:srgbClr>
                  </a:outerShdw>
                </a:effectLst>
                <a:latin typeface="+mn-lt"/>
              </a:rPr>
              <a:t> of animals, plants, micro-organisms </a:t>
            </a:r>
            <a:r>
              <a:rPr lang="en-IE" sz="3200" dirty="0">
                <a:effectLst>
                  <a:outerShdw blurRad="38100" dist="38100" dir="2700000" algn="tl">
                    <a:srgbClr val="000000">
                      <a:alpha val="43137"/>
                    </a:srgbClr>
                  </a:outerShdw>
                </a:effectLst>
                <a:latin typeface="+mn-lt"/>
              </a:rPr>
              <a:t>and </a:t>
            </a:r>
            <a:r>
              <a:rPr lang="en-GB" sz="3200" dirty="0">
                <a:effectLst>
                  <a:outerShdw blurRad="38100" dist="38100" dir="2700000" algn="tl">
                    <a:srgbClr val="000000">
                      <a:alpha val="43137"/>
                    </a:srgbClr>
                  </a:outerShdw>
                </a:effectLst>
                <a:latin typeface="+mn-lt"/>
              </a:rPr>
              <a:t>physical characteristics that define </a:t>
            </a:r>
            <a:r>
              <a:rPr lang="en-IE" sz="3200" dirty="0">
                <a:effectLst>
                  <a:outerShdw blurRad="38100" dist="38100" dir="2700000" algn="tl">
                    <a:srgbClr val="000000">
                      <a:alpha val="43137"/>
                    </a:srgbClr>
                  </a:outerShdw>
                </a:effectLst>
                <a:latin typeface="+mn-lt"/>
              </a:rPr>
              <a:t>a </a:t>
            </a:r>
            <a:r>
              <a:rPr lang="en-GB" sz="3200" dirty="0">
                <a:effectLst>
                  <a:outerShdw blurRad="38100" dist="38100" dir="2700000" algn="tl">
                    <a:srgbClr val="000000">
                      <a:alpha val="43137"/>
                    </a:srgbClr>
                  </a:outerShdw>
                </a:effectLst>
                <a:latin typeface="+mn-lt"/>
              </a:rPr>
              <a:t>location</a:t>
            </a:r>
            <a:r>
              <a:rPr lang="en-IE" sz="3200" dirty="0" smtClean="0">
                <a:effectLst>
                  <a:outerShdw blurRad="38100" dist="38100" dir="2700000" algn="tl">
                    <a:srgbClr val="000000">
                      <a:alpha val="43137"/>
                    </a:srgbClr>
                  </a:outerShdw>
                </a:effectLst>
                <a:latin typeface="+mn-lt"/>
              </a:rPr>
              <a:t>.</a:t>
            </a:r>
          </a:p>
          <a:p>
            <a:pPr marL="342900" indent="-342900" fontAlgn="auto">
              <a:spcBef>
                <a:spcPct val="20000"/>
              </a:spcBef>
              <a:spcAft>
                <a:spcPts val="0"/>
              </a:spcAft>
              <a:buFontTx/>
              <a:buChar char="•"/>
              <a:defRPr/>
            </a:pPr>
            <a:r>
              <a:rPr lang="en-IE" sz="3200" dirty="0" smtClean="0">
                <a:effectLst>
                  <a:outerShdw blurRad="38100" dist="38100" dir="2700000" algn="tl">
                    <a:srgbClr val="000000">
                      <a:alpha val="43137"/>
                    </a:srgbClr>
                  </a:outerShdw>
                </a:effectLst>
                <a:latin typeface="+mn-lt"/>
              </a:rPr>
              <a:t>EXAMPLE: Within the Temperate Forest Biome, there are many types of forest ecosystems (complex communities of interdependent organic and non-organic elements). The Oak-Hickory community is one of the many forest ecosystems within that biome.</a:t>
            </a:r>
            <a:endParaRPr lang="en-GB" sz="3200" dirty="0">
              <a:effectLst>
                <a:outerShdw blurRad="38100" dist="38100" dir="2700000" algn="tl">
                  <a:srgbClr val="000000">
                    <a:alpha val="43137"/>
                  </a:srgbClr>
                </a:outerShdw>
              </a:effectLst>
              <a:latin typeface="+mn-lt"/>
            </a:endParaRPr>
          </a:p>
        </p:txBody>
      </p:sp>
      <p:sp>
        <p:nvSpPr>
          <p:cNvPr id="22531" name="Rectangle 5"/>
          <p:cNvSpPr>
            <a:spLocks noChangeArrowheads="1"/>
          </p:cNvSpPr>
          <p:nvPr/>
        </p:nvSpPr>
        <p:spPr bwMode="auto">
          <a:xfrm>
            <a:off x="1447800" y="0"/>
            <a:ext cx="8686800" cy="769938"/>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IE" sz="4400" b="1" dirty="0">
                <a:solidFill>
                  <a:schemeClr val="accent3">
                    <a:lumMod val="75000"/>
                  </a:schemeClr>
                </a:solidFill>
                <a:effectLst>
                  <a:outerShdw blurRad="38100" dist="38100" dir="2700000" algn="tl">
                    <a:srgbClr val="000000">
                      <a:alpha val="43137"/>
                    </a:srgbClr>
                  </a:outerShdw>
                </a:effectLst>
                <a:latin typeface="+mj-lt"/>
              </a:rPr>
              <a:t>C. Ecosystem Diversity</a:t>
            </a:r>
            <a:endParaRPr lang="en-GB" sz="4400" b="1" dirty="0">
              <a:solidFill>
                <a:schemeClr val="accent3">
                  <a:lumMod val="75000"/>
                </a:schemeClr>
              </a:solidFill>
              <a:effectLst>
                <a:outerShdw blurRad="38100" dist="38100" dir="2700000" algn="tl">
                  <a:srgbClr val="000000">
                    <a:alpha val="43137"/>
                  </a:srgbClr>
                </a:outerShdw>
              </a:effectLst>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xEl>
                                              <p:pRg st="1" end="1"/>
                                            </p:txEl>
                                          </p:spTgt>
                                        </p:tgtEl>
                                        <p:attrNameLst>
                                          <p:attrName>style.visibility</p:attrName>
                                        </p:attrNameLst>
                                      </p:cBhvr>
                                      <p:to>
                                        <p:strVal val="visible"/>
                                      </p:to>
                                    </p:set>
                                    <p:animEffect transition="in" filter="wipe(down)">
                                      <p:cBhvr>
                                        <p:cTn id="7" dur="500"/>
                                        <p:tgtEl>
                                          <p:spTgt spid="225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4800"/>
            <a:ext cx="5440907" cy="4953000"/>
          </a:xfrm>
          <a:prstGeom prst="rect">
            <a:avLst/>
          </a:prstGeom>
        </p:spPr>
      </p:pic>
      <p:pic>
        <p:nvPicPr>
          <p:cNvPr id="3" name="Picture 2"/>
          <p:cNvPicPr>
            <a:picLocks noChangeAspect="1"/>
          </p:cNvPicPr>
          <p:nvPr/>
        </p:nvPicPr>
        <p:blipFill>
          <a:blip r:embed="rId4"/>
          <a:stretch>
            <a:fillRect/>
          </a:stretch>
        </p:blipFill>
        <p:spPr>
          <a:xfrm>
            <a:off x="5486400" y="0"/>
            <a:ext cx="6705600" cy="6705600"/>
          </a:xfrm>
          <a:prstGeom prst="rect">
            <a:avLst/>
          </a:prstGeom>
        </p:spPr>
      </p:pic>
    </p:spTree>
    <p:extLst>
      <p:ext uri="{BB962C8B-B14F-4D97-AF65-F5344CB8AC3E}">
        <p14:creationId xmlns:p14="http://schemas.microsoft.com/office/powerpoint/2010/main" val="290460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9067800" y="838200"/>
            <a:ext cx="3124200" cy="5016758"/>
          </a:xfrm>
          <a:prstGeom prst="rect">
            <a:avLst/>
          </a:prstGeom>
          <a:noFill/>
        </p:spPr>
        <p:txBody>
          <a:bodyPr wrap="square" rtlCol="0">
            <a:spAutoFit/>
          </a:bodyPr>
          <a:lstStyle/>
          <a:p>
            <a:r>
              <a:rPr lang="en-US" sz="3200" b="1" dirty="0" smtClean="0">
                <a:solidFill>
                  <a:schemeClr val="accent3">
                    <a:lumMod val="75000"/>
                  </a:schemeClr>
                </a:solidFill>
              </a:rPr>
              <a:t>And each element plays a part in the interdependent whole. A change in one element, such as climate, may affect many others.</a:t>
            </a:r>
            <a:endParaRPr lang="en-US" sz="3200" b="1" dirty="0">
              <a:solidFill>
                <a:schemeClr val="accent3">
                  <a:lumMod val="75000"/>
                </a:schemeClr>
              </a:solidFill>
            </a:endParaRPr>
          </a:p>
        </p:txBody>
      </p:sp>
    </p:spTree>
    <p:extLst>
      <p:ext uri="{BB962C8B-B14F-4D97-AF65-F5344CB8AC3E}">
        <p14:creationId xmlns:p14="http://schemas.microsoft.com/office/powerpoint/2010/main" val="31500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7200000" s="0" l="0"/>
                                      </p:by>
                                    </p:animClr>
                                    <p:animClr clrSpc="hsl" dir="cw">
                                      <p:cBhvr>
                                        <p:cTn id="7" dur="500" fill="hold"/>
                                        <p:tgtEl>
                                          <p:spTgt spid="3">
                                            <p:txEl>
                                              <p:pRg st="0" end="0"/>
                                            </p:txEl>
                                          </p:spTgt>
                                        </p:tgtEl>
                                        <p:attrNameLst>
                                          <p:attrName>fillcolor</p:attrName>
                                        </p:attrNameLst>
                                      </p:cBhvr>
                                      <p:by>
                                        <p:hsl h="7200000" s="0" l="0"/>
                                      </p:by>
                                    </p:animClr>
                                    <p:animClr clrSpc="hsl" dir="cw">
                                      <p:cBhvr>
                                        <p:cTn id="8" dur="500" fill="hold"/>
                                        <p:tgtEl>
                                          <p:spTgt spid="3">
                                            <p:txEl>
                                              <p:pRg st="0" end="0"/>
                                            </p:txEl>
                                          </p:spTgt>
                                        </p:tgtEl>
                                        <p:attrNameLst>
                                          <p:attrName>stroke.color</p:attrName>
                                        </p:attrNameLst>
                                      </p:cBhvr>
                                      <p:by>
                                        <p:hsl h="7200000" s="0" l="0"/>
                                      </p:by>
                                    </p:animClr>
                                    <p:set>
                                      <p:cBhvr>
                                        <p:cTn id="9" dur="500" fill="hold"/>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nodeType="clickEffect">
                                  <p:stCondLst>
                                    <p:cond delay="0"/>
                                  </p:stCondLst>
                                  <p:childTnLst>
                                    <p:animClr clrSpc="hsl" dir="cw">
                                      <p:cBhvr override="childStyle">
                                        <p:cTn id="13" dur="500" fill="hold"/>
                                        <p:tgtEl>
                                          <p:spTgt spid="3">
                                            <p:txEl>
                                              <p:pRg st="0" end="0"/>
                                            </p:txEl>
                                          </p:spTgt>
                                        </p:tgtEl>
                                        <p:attrNameLst>
                                          <p:attrName>style.color</p:attrName>
                                        </p:attrNameLst>
                                      </p:cBhvr>
                                      <p:by>
                                        <p:hsl h="7200000" s="0" l="0"/>
                                      </p:by>
                                    </p:animClr>
                                    <p:animClr clrSpc="hsl" dir="cw">
                                      <p:cBhvr>
                                        <p:cTn id="14" dur="500" fill="hold"/>
                                        <p:tgtEl>
                                          <p:spTgt spid="3">
                                            <p:txEl>
                                              <p:pRg st="0" end="0"/>
                                            </p:txEl>
                                          </p:spTgt>
                                        </p:tgtEl>
                                        <p:attrNameLst>
                                          <p:attrName>fillcolor</p:attrName>
                                        </p:attrNameLst>
                                      </p:cBhvr>
                                      <p:by>
                                        <p:hsl h="7200000" s="0" l="0"/>
                                      </p:by>
                                    </p:animClr>
                                    <p:animClr clrSpc="hsl" dir="cw">
                                      <p:cBhvr>
                                        <p:cTn id="15" dur="500" fill="hold"/>
                                        <p:tgtEl>
                                          <p:spTgt spid="3">
                                            <p:txEl>
                                              <p:pRg st="0" end="0"/>
                                            </p:txEl>
                                          </p:spTgt>
                                        </p:tgtEl>
                                        <p:attrNameLst>
                                          <p:attrName>stroke.color</p:attrName>
                                        </p:attrNameLst>
                                      </p:cBhvr>
                                      <p:by>
                                        <p:hsl h="7200000" s="0" l="0"/>
                                      </p:by>
                                    </p:animClr>
                                    <p:set>
                                      <p:cBhvr>
                                        <p:cTn id="16"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Users\Marcia\AppData\Local\Microsoft\Windows\Temporary Internet Files\Content.IE5\4YZWFVM4\MPj0407450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457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548188" y="3429000"/>
            <a:ext cx="7643812" cy="3733800"/>
          </a:xfrm>
        </p:spPr>
        <p:txBody>
          <a:bodyPr/>
          <a:lstStyle/>
          <a:p>
            <a:pPr marL="342900" indent="-342900">
              <a:buFont typeface="Wingdings" panose="05000000000000000000" pitchFamily="2" charset="2"/>
              <a:buChar char="v"/>
            </a:pPr>
            <a:r>
              <a:rPr lang="en-US" altLang="en-US" sz="2400" dirty="0" smtClean="0">
                <a:latin typeface="Arial" panose="020B0604020202020204" pitchFamily="34" charset="0"/>
                <a:cs typeface="Arial" panose="020B0604020202020204" pitchFamily="34" charset="0"/>
              </a:rPr>
              <a:t>Many </a:t>
            </a:r>
            <a:r>
              <a:rPr lang="en-US" altLang="en-US" sz="2400" dirty="0">
                <a:latin typeface="Arial" panose="020B0604020202020204" pitchFamily="34" charset="0"/>
                <a:cs typeface="Arial" panose="020B0604020202020204" pitchFamily="34" charset="0"/>
              </a:rPr>
              <a:t>different types of organisms</a:t>
            </a:r>
          </a:p>
          <a:p>
            <a:pPr marL="342900" indent="-342900">
              <a:buFont typeface="Wingdings" panose="05000000000000000000" pitchFamily="2" charset="2"/>
              <a:buChar char="v"/>
            </a:pPr>
            <a:endParaRPr lang="en-US" alt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altLang="en-US" sz="2400" dirty="0">
                <a:latin typeface="Arial" panose="020B0604020202020204" pitchFamily="34" charset="0"/>
                <a:cs typeface="Arial" panose="020B0604020202020204" pitchFamily="34" charset="0"/>
              </a:rPr>
              <a:t> Organisms depend upon one another for </a:t>
            </a:r>
            <a:r>
              <a:rPr lang="en-US" altLang="en-US" sz="2400" dirty="0" smtClean="0">
                <a:latin typeface="Arial" panose="020B0604020202020204" pitchFamily="34" charset="0"/>
                <a:cs typeface="Arial" panose="020B0604020202020204" pitchFamily="34" charset="0"/>
              </a:rPr>
              <a:t>survival - interdependence</a:t>
            </a:r>
            <a:endParaRPr lang="en-US" alt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alt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altLang="en-US" sz="2400" dirty="0">
                <a:latin typeface="Arial" panose="020B0604020202020204" pitchFamily="34" charset="0"/>
                <a:cs typeface="Arial" panose="020B0604020202020204" pitchFamily="34" charset="0"/>
              </a:rPr>
              <a:t> The more variation of species means the higher biodiversity in an area. </a:t>
            </a:r>
            <a:endParaRPr lang="en-US" altLang="en-US" sz="2800" dirty="0">
              <a:latin typeface="Arial" panose="020B0604020202020204" pitchFamily="34" charset="0"/>
              <a:cs typeface="Arial" panose="020B0604020202020204" pitchFamily="34" charset="0"/>
            </a:endParaRPr>
          </a:p>
        </p:txBody>
      </p:sp>
      <p:sp>
        <p:nvSpPr>
          <p:cNvPr id="8195" name="Title 3"/>
          <p:cNvSpPr>
            <a:spLocks noGrp="1"/>
          </p:cNvSpPr>
          <p:nvPr>
            <p:ph type="title"/>
          </p:nvPr>
        </p:nvSpPr>
        <p:spPr>
          <a:xfrm>
            <a:off x="4724400" y="-50800"/>
            <a:ext cx="7086600" cy="1041400"/>
          </a:xfrm>
        </p:spPr>
        <p:txBody>
          <a:bodyPr/>
          <a:lstStyle/>
          <a:p>
            <a:pPr algn="ctr" fontAlgn="auto">
              <a:spcAft>
                <a:spcPts val="0"/>
              </a:spcAft>
              <a:defRPr/>
            </a:pPr>
            <a:r>
              <a:rPr lang="en-US" dirty="0" smtClean="0">
                <a:solidFill>
                  <a:srgbClr val="7030A0"/>
                </a:solidFill>
                <a:latin typeface="Arial" panose="020B0604020202020204" pitchFamily="34" charset="0"/>
                <a:cs typeface="Arial" panose="020B0604020202020204" pitchFamily="34" charset="0"/>
              </a:rPr>
              <a:t>What is biodiversity</a:t>
            </a:r>
            <a:r>
              <a:rPr lang="en-US" dirty="0" smtClean="0">
                <a:solidFill>
                  <a:srgbClr val="7030A0"/>
                </a:solidFill>
              </a:rPr>
              <a:t>?</a:t>
            </a:r>
          </a:p>
        </p:txBody>
      </p:sp>
      <p:sp>
        <p:nvSpPr>
          <p:cNvPr id="2" name="Rectangle 1"/>
          <p:cNvSpPr/>
          <p:nvPr/>
        </p:nvSpPr>
        <p:spPr>
          <a:xfrm>
            <a:off x="4548188" y="1003300"/>
            <a:ext cx="7643812" cy="2308324"/>
          </a:xfrm>
          <a:prstGeom prst="rect">
            <a:avLst/>
          </a:prstGeom>
        </p:spPr>
        <p:txBody>
          <a:bodyPr wrap="square">
            <a:spAutoFit/>
          </a:bodyPr>
          <a:lstStyle/>
          <a:p>
            <a:r>
              <a:rPr lang="en-US" sz="2400" dirty="0" smtClean="0"/>
              <a:t>Biodiversity is defined as “the variability among living organisms from all sources including, inter alia, terrestrial, marine and other aquatic ecosystems and the ecological complexes of which they are part; this includes diversity within species, between species and of ecosystems.”- 1992 United Nations Earth Summit</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4294967295"/>
          </p:nvPr>
        </p:nvSpPr>
        <p:spPr>
          <a:xfrm>
            <a:off x="0" y="-228600"/>
            <a:ext cx="12192000" cy="5029200"/>
          </a:xfrm>
        </p:spPr>
        <p:txBody>
          <a:bodyPr/>
          <a:lstStyle/>
          <a:p>
            <a:pPr marL="419100" indent="-382588">
              <a:lnSpc>
                <a:spcPct val="90000"/>
              </a:lnSpc>
              <a:buFont typeface="Wingdings 2" panose="05020102010507070707" pitchFamily="18" charset="2"/>
              <a:buChar char=""/>
            </a:pPr>
            <a:endParaRPr lang="en-US" altLang="en-US" sz="2800" dirty="0"/>
          </a:p>
          <a:p>
            <a:pPr marL="493712" indent="-457200">
              <a:lnSpc>
                <a:spcPct val="90000"/>
              </a:lnSpc>
              <a:buFont typeface="Wingdings" panose="05000000000000000000" pitchFamily="2" charset="2"/>
              <a:buChar char="v"/>
            </a:pPr>
            <a:r>
              <a:rPr lang="en-US" altLang="en-US" sz="2800" dirty="0"/>
              <a:t>Biological diversity or biodiversity refers to the number and variety of life forms found within a specified geographic region.</a:t>
            </a:r>
          </a:p>
          <a:p>
            <a:pPr marL="493712" indent="-457200">
              <a:lnSpc>
                <a:spcPct val="90000"/>
              </a:lnSpc>
              <a:buFont typeface="Wingdings" panose="05000000000000000000" pitchFamily="2" charset="2"/>
              <a:buChar char="v"/>
            </a:pPr>
            <a:endParaRPr lang="en-US" altLang="en-US" sz="1800" dirty="0"/>
          </a:p>
          <a:p>
            <a:pPr marL="674688" lvl="1" indent="-382588">
              <a:lnSpc>
                <a:spcPct val="90000"/>
              </a:lnSpc>
              <a:buFont typeface="Wingdings" panose="05000000000000000000" pitchFamily="2" charset="2"/>
              <a:buChar char="v"/>
            </a:pPr>
            <a:r>
              <a:rPr lang="en-US" altLang="en-US" sz="2400" dirty="0">
                <a:latin typeface="Arial" panose="020B0604020202020204" pitchFamily="34" charset="0"/>
                <a:cs typeface="Arial" panose="020B0604020202020204" pitchFamily="34" charset="0"/>
              </a:rPr>
              <a:t>This includes the different plants, animals and microorganisms, the genes they contain, and the ecosystems they form. </a:t>
            </a:r>
          </a:p>
          <a:p>
            <a:pPr marL="674688" lvl="1" indent="-382588">
              <a:lnSpc>
                <a:spcPct val="90000"/>
              </a:lnSpc>
              <a:buFont typeface="Wingdings" panose="05000000000000000000" pitchFamily="2" charset="2"/>
              <a:buChar char="v"/>
            </a:pPr>
            <a:endParaRPr lang="en-US" altLang="en-US" sz="1600" dirty="0">
              <a:latin typeface="Arial" panose="020B0604020202020204" pitchFamily="34" charset="0"/>
              <a:cs typeface="Arial" panose="020B0604020202020204" pitchFamily="34" charset="0"/>
            </a:endParaRPr>
          </a:p>
          <a:p>
            <a:pPr marL="674688" lvl="1" indent="-382588">
              <a:lnSpc>
                <a:spcPct val="90000"/>
              </a:lnSpc>
              <a:buFont typeface="Wingdings" panose="05000000000000000000" pitchFamily="2" charset="2"/>
              <a:buChar char="v"/>
            </a:pPr>
            <a:r>
              <a:rPr lang="en-US" altLang="en-US" sz="2400" dirty="0">
                <a:latin typeface="Arial" panose="020B0604020202020204" pitchFamily="34" charset="0"/>
                <a:cs typeface="Arial" panose="020B0604020202020204" pitchFamily="34" charset="0"/>
              </a:rPr>
              <a:t>This living wealth is the product of hundreds of millions of years of evolutionary history. </a:t>
            </a:r>
          </a:p>
        </p:txBody>
      </p:sp>
      <p:sp>
        <p:nvSpPr>
          <p:cNvPr id="12291" name="AutoShape 4" descr="data:image/jpeg;base64,/9j/4AAQSkZJRgABAQAAAQABAAD/2wCEAAkGBhQSERUUExQUFRQVGBgYGRcYGBwYGBcXFxoaGBgYFRcYHCYeFxojGhUYHy8gIycpLCwsGB4xNTAqNSYrLCkBCQoKDgwOGg8PGiwkHyQtLCwsLCkpLCksLCwsLCwsLCwsLCwsLCwsLCwsLCwsLCwsLCksLCwsLCwsLCksLCwpLP/AABEIAK4BIgMBIgACEQEDEQH/xAAbAAACAgMBAAAAAAAAAAAAAAAFBgMEAQIHAP/EAEUQAAIBAgQDBQQHBQcEAgMBAAECEQADBBIhMQVBUQYTImFxMoGRoQcUI0KxssFSctHh8BUkM1NigpI0Y3TxRFRzotJD/8QAGgEAAgMBAQAAAAAAAAAAAAAAAgMBBAUABv/EAC8RAAICAQMDAwIFBAMAAAAAAAABAhEDEiExBBNBBSJRMnFhkaGx8BQjgdFCYuH/2gAMAwEAAhEDEQA/AKxxOu9aPf03paw/GpNEreLmtPJ6jiS5FR9LeKW6K/E5POgbIeppgvpNVmwdea6n1DuT2NrEtMNIJk9TWhLdTRU4GtTgKrrqiHBMGBj1NbC63U1f+oVvb4dqKNdWB2zbgWBZsRZOv+Lb/OtNONfMXUTnvXXBPRAZcg9AmVPWK37OcOHe2j/rT8wrfAWAXvO33WZB6Zi7EerMP+Iq9OSSTErd0XIk5yPZEIOnLTzPXpAqtiuN2rUksGubEKZK+QE+Hzr14kkKp1Y5Qeg1M+oANVuEcFsMbrFQcrQpJmI016Ma5T2tktU9ia92xUqLeHs3brH2iBA15TyFBeI8OGJnv7b2m+6VYMpkdfWp7/ELtrNZt5EVfF3jAlVG+TQQWOpBPIc9KqYE33zXLhxHgWQFlcynmCwRT+6oNGoqW8dv3I11s9zThuPw9khQFuOF1AAJMaEa7nei/C+JhMS99FfuHtKrTowZJiQxBOigeebyoRhLbXkuPcJV7RLBnw/jykSGe4p6aRzg71axWIBwxdmXNIyZWz23BOUjQSpkz4uQ60cY6PIrKu5CqC2A7bo1+e7dbRAVnbdZIidJgEiRrAJNF+22IRMESwLhmVVymNSZDBx0GvQ7c6CtwG2MOpg549rXed9NB7zUuO4xbtAW7rLf72zrbcAW7RA8DKeTb+H02qO54KsunUdw3xN/tG6eH8ooHjfWp+O4ki+4GwI/KtBr94mqbW5ei9iJsRlO9YOOjnRC12Ov3bYuEpbB2zkgkHmAAdPMxQfGcGuWbmS5E7ggyrDqp5j+FDGcW6TJ3Jkxhmr9m8Sap2rG1XQkUZAQtLNQY23AqSxiRWcZeBFCSLuJukU5/UC+HsNqJsW9fdSjfIrqHB7QOCw//wCFf1q1g5EZdkc04rgmWTm8x7utKfEH31+ddN7UWTlOgIHmPiv61zDjB8W2tMybDIbqwM7GedWsPgi3M1tZwp0J50c4fhYIJiCfd8feKCxiiDl4dpzNRXMEdJmmy0g1HMz7vWp24WCCeg105bCp0k7HPsRhiDuagDnqaZeK4TKTp/X/ALoBcs866wWiRH0Gp2616sImg2rNTYJZwp8RpjwK0t4YeOmnhy7VnTxazX6tlsWaz3FEbGFLRAmo8ddSyJuMqz+0YHyBJ+FDD06WR+1GRPqY4/qZRNmtTZ8qpYjtKpIFsq3KFDHXlJZQBVLGdrHXQIPWJ19xo5ekOP8AzX52DHrNXEX+waFryqa1a8qUF7W3SdI9OX8fnU79qbo1GgPvHunagfpX/f8AQYupflHSeCf4lv8AfT8wqvw5GyXp0Iu3J8oc0jcG7VYk4mwBcgG7aBGVdi6g6x5088LxMm8D/mP6nxGreSOmCTIxyuVkKvFzX7isfwE/11qn3D99dNkI1y485ZyCAFGpBE8z8qJJwp710MsquV1bTT2liPOK3vYYq/1exref23IkWl01aPvHkvx0rsadBzZX4likt2zbFhsVeeVKqcqEkeKWGoXTrJ0pYTE4Ze9RcLbfFZTFu2bl1UZdSTcdo0jxATMATTl2X7O2Wu4i8rtdKE2kMTkKqC2QHRnzHfqKScfwTP3iKmHwyKcrILjXL8/90oSGffTWNRRpNcgXb2I8PxRGsv8AXBiLTK/2dy0GCifGVOuWRPrBHSj/AAbE2BKlcSuci4ty6Vu95y0dND5jcfgtYTBX++bIO8RjPdFozKRs6toTEA8wfSm23wIDBd5hluWu6uFnsXZ0gfaJJE5SpzA+lFLdbELZ7kvEcM4FxQSoUeHMYVgCDKsrTEE6QNaD8Twtju2za3HBZZQL4ttPFqo6U2pYDAWHZXzrnss21xYmJ2kSJHPelztBwV4VUBFxc0psANROaCAdojcHpRJfJU6htSTQb4paBvPP+n8q1W+qDQgspGsqxU/EfrNR8cxeXEXAdwQD65Vqfs/ez3lkA5QWg7EqNAfKY+FUsstCbfgtx4RrisNiGPdnF3RGxIUtAiBrvI99X+0AL4bM41QjK2glT4WkDYbH3VSuYxy5N4HOdSDuCYggbbmB6UVwOLG3I8jzB6jnWTDHOM1NtfOw5tMSProBit1xp61e7W9nAgN+yPAPbQfc/wBS/wCjy5emygMSZia2INSVoS9g+uPM1tdxpYUHs4jWKMYVJFS1RKIkk11Xhl1BgsPmC/4S7mI3rnIQCnC/jFGFspOvcpI6iDuadgluwZxukLvazilv7pM+W3wNc7xdws3M+tMnHQNSCI+c0uKstUylbHqCiqRYsWmIiPfvRG7cNvLHIb/jy1rH9pW7C+ITPx/9fzoU/H80wNBOkagetRF2c1QUt8QjntPX3T1E0TwvFfDAA10J+Os++fhSycevtR/761PY7RAQIA8zr74o7BTsvcWtlzEnb5nWI9/uoJirIAjpTZhzaupKHWDJjfrtS7xO1BO/voNVhOIPRNBWasIug1r1dYNEipDUaweIygbEmYBMCYnxH7o86CBtaf8As7wWzdwisVBuFmlj+yDGUeWk0MWkxuabcQL2Q4st/FMuNuBbVsFsiGAxGyyp8QPrUf0kdorNxLaWxMkN4YCoI0Qeeopb7T8L+rYgwrICSQDyE6QeYqvhMTcvOltFXMYUTAmNpzc/nVrdu29jNpLg3vWjatXHTMqtktifaObxNt5D5irXZzgiX1udw9wXcpAVlAEbtDKdWgeWhNELFi032N6xfeDrc9ko2s5E1kHmWJJ8oApmw3DThktiyDlbUvABVdwIOuvOglKg0hW4Z2Xc23W6oVpGseKJ1BjWDpv0otheyAORFk+EmWHnB0O21MuCwFy4xNu3AYmWI0PQzTPwngotMXdszEAbaCOQoVqkS6Qm8A+j4NibbgGEuI2u0hgdPhUGBvD6ww0jn6hyDXUsNiQrKFEeIfiK43bUpjXURo7QYzTLE5lB0O++2nWu6l2kgIScH9x+vX+6tXGXdbbMPWN/WKHXOI2sFhLChx32KIZrhE+0AzuddgDlH8q2uvnt3ApElSssdJjXNHLrShw/hrXreGa7F0W0uWlnVZt3JE9R3ZJ/20qEkluWHyGuy1zuAgsXO+sXLjrcCgi4veRkcGdGCgLG+rEeQbtfl7+3Zn7NLdvKiSo7wy1xh5gESxJOvqas9mVS4wZbVt75zJBOUBxobTMNbM5QyNETmEjMCKOKxP1uSylbyjLcjRWZSY35bgjqCaOcnz4IilwDcLdsggtaJVjAtySGnR1/0vBDBhzPOnnilop/dbN1woF4gXCGUWO7eFze1BhCoOoObXSljheAQRdvlgiNm06r+yOp26bHlR3HMbqobq3Ua5bzG0LjQyeEl2UABbQRWCq2rG5J0Uk9jb+NgprcudlV+xs4O8ys5s99Zdd0YSwWeo8txIorxco2HW+yeLICxXwzIGrSRy67Un4LhN37O5hkYMltnAbXL3mVVEjo1zP6US7V8Xt5UwneZFZVQuIbuio1zruR7wY+FNl4or5KcXZF2t4W/wBZuuB4WIYehUVQ4XijZdW10OvodDXT8fgVZYnNAUT1hQJpB4vwjK5jaqE6lcWWlGkmjXjNm+SXtu+SPuk6A6nQaxt/KhtjiBWAb9v3zMjkRGvuM+Rotw3EPbGkkDlzjyrPFcLZxAzwFcall3Pr1rNWWWB9vItvDQelS3Ra4fxwG2M7jKdCcsoQdxm3B/eWkninCIuOF+4RIH7Lao69UYfAgjpJLuXQ5kM6aXLcSR/3E2cVWu8Rac2VDctTBUaFT7Vu7b3VW9BBgjzv4ZRf0MCS+SnY4aRvRPC22Wr+HdLqC4nsnby6g+YqONYpzYKKV/EEb1Y7Q8UKrZAMD6vaPxWo8ZgC21Du1FrK9oHlh7H5amKDj9QNu4tmG5IqpaeD/XWvXLnIVAW1/rejQcmXeL8JuhVuwSDtAkxzP6TU/Cr9tzlZWIMhc+UuGiYlVEqRI15waJcK7SIbYtXQPDoJ6fCKlv8AGLajKpzGPZGw9TyH9c663VUdSvVYrLgSXKAE6x7q0ti3LA92uXmyM+Y66DLooERRq1eKXs5BneNj5gecVds4Kw7i4uWTrsDJ30mNfnvR6q5AUbBOEwly1FwA923NZj3ZhI9D0qTiF/MAY15/ypj4zxtO4Nrn7tI2+VJr3TS073De2xMrCK9WiEQKzRUDZvzpr7G8d7ubRMScyztMQV98CKVAKmw9guwVRJYwBU0S91udTu2MPilBuItwA+TQRy3+VVW7P4RWlcMJHRAP1386JdmOzCWLMOJZtTyg+VWsRwyTCuVXnzPuNE4SRWbjexVw97vDkW02nMkQPUzRS1w5ABKqzbyROvlNSYbDLbXKogdeZ8yedTAUcIVyA2ZFYZq9NaO1NBN8N/iJ+8v4iucWblvNcuoufK7B9Ia3LHxKvIHYx+zNdFwx8afvL+IrkGCulMdiVDFQzuuh5hiVnqOUeZoJ1W4Eru14D9ziqH7I+yw2BM5eZ31Gu499Ar2DNrKLeIujD5w8IwPdkbgdNOfUazNZuYI3LQIAVwZG65GG8EHURsRy5dKV3CrcYLevWrb7h1cKr8pKuQJ9GFVVHfYsRla3Q08Lv+NriFWGfI1zu0VnPtLJEMXhtfDGhM1ewvDFNxjHtGW15mTp8aGdnuAnDuucq+dfDcUSF1gyeQMgCJ3iddTPDxqxbqwA10EnKabFeA1tueu8GQKBAjXfz69NTW/aBCwQXQ3dEgO+YKpiPs3MggGFHpO+1WbgJWQZMbdfX8aX+22MyKO7UPmMXFLZVEAlHOoBYSw505KtgJPawdx7iOJttmt381lrqkKFClVXxLO0rzj92ak4l3Nu0GZEd2tyTmyuWiZzCZ36UtWsQ912VntszRKS+UgbQ2WAdetbWuDq9stbnT2zpCBZBhxKtGkUG9lST1Pc64/EwrlfT5qD+tRMou0A4pioxVwDYEflWjHBsYBWZkTvY2MbWlJla9ge7ND8aFWWjWOWkk6AeZJ0ptxTK4pV4jbAZ2nw2pJ/eiY9y/Nh0olHUvcJls9gFw/DSra+IXHBK6AQQYHKBU/EOCLiQMx7u6vs3Yj0DkaxPMbdKt4C33dsAjUyzfvMczfM1k4wTXduKdrk621uVuA8MFu4y3A1q+AA6z4Ln7NwDaTEyN/fRK/hhNSEpeVVckMvsXAJKTrBH37ZO678xB3huZ1bI4hwAdNQwOzI33lMaH3GCCKZ+JC+CzawoIpO+kFsuJUf9mxp/spnbE5aT+312cSjdbFj8lMgcuRfL9a9PyqGetaPdmmpEtlu3bVoABLH9kan+FMvBuBqrL3zpZk+BZ1ZhrLvB19OtUuy/DtQ7e4chTnxHgVrEIqtoV1Vl0ZTvvUatztOxFi+AIQQzWlCx451BJO5J1nWlHjPZ97JmRlOouLqhB/b3g9G2PPWmnEdkTeVVv4i86qBCyFBMnU6amDvRe7gkt2QmsAZRJnTp6eVE5EaTlPdsPaJJ+IrW5/KrvF8N3TmPZ+Q9OnpVG2c2tQyUiwh0HpXq3RdB6V6oJokyGabPo74dnxBdtrYn3mj/EexNsyU0PSsdnuEthXJ1hhFN0yUuNhLyJx2HEvWoquL81nvNaMQWM1eL1DnrVrlccTZ6id61Zqhe5UnFrCt40/eX8RXJhhw3EL7H7rsR6gjU/Oup4N/tE/eX8RXK2v/AN/Y8mifmD+NKzfSdH6kgmuFBhiY/rTmP6nevJYt3myBM4kEnVUnaTpvruFE8zVjFJCmP69ax2dxk3ikFSBI00OWJYHmeUcvnVOHOxca9u5dulLDLbVkUZoKqMhttAhsxzMCdvFoRusa0YHAguW943ErmI0yECMzWxMoRGbKTlOuomOacQx6i+WChS1wliNxLax1Y66/wFdBweAvLl+q3jew9xdUZQcnUFkg+403JaepMVFrhlq9wrvQWGdUWAJBAuECYRQM5XY5tJiBvNQ4M5kcEsikZM+UE5t5VVPgVYmASTrLGKgxuGxTW37+73aAELZtrGYjbxEljrHlQDA8bvIrd4ozW4gZt1mXDEcwAWB5EH0p2NyXukxeWS4QwKotDwIbjHdswGuwkNmaNdhtQnjvA7lwOwZBaJJKCSddpI85HqRVbGcQS45JLhSAAg0LbEOjyQSAJgxppp7QnxmOvI64hrlp7FpXLG0DmvNlINu4uuRypEqTyZgTpTU07+SjvZc43ZC37g+8CoInWci1XwWNgxtG9DO1+OW1j77aMWeY5AhRl56n9SN6s9luLlxcYqzbSijVSAZ1EKRosAakmqM1Vs1IvZDFdxzW19kluQ1knYbedJ+J7SKqlJz5iWbwxmKkSAeYMDXzpmf7NJYfZvAbKuXKWjK0HUCDE8uY5VBiexuHFkm1ZS42gEuZ03yOdpjQjf30MZLyS18FJOMJdth12PURQZ8YA9etYLK7Zc2QgwIEK06gxueXpVU4OWotiA1Y4sBVteLI6hHkgGVYe3bY/eSd5jVTo3OCAQJscJLHfSmfh3ZNSsxUOWk5KymcerjI3+KNmUHJdX9rXUMPPXrqJZT7ef8AUIOmHsfkpu4jw02DI26UpdufFfQ8vq9g/wD60cHe4SW4qXOlZsWtROlZZTJrQPBpxzG/hd9VjxAGmjCcQ/8AfL3daSeFcPW8BLEHkw5UewXZ2+h8GItkeeZfjE1X8lqKtcDJa4kG30jaqeOxZbmAP1qrd7PYptc+H/5n/wDiheM4NeU/aXkgckk/MxFc78naF4QP7QCV/o/hS5YMGiPE7keEGfU61Rtp0pkeBMuQijaDTlXq0Q6DWvVNkUd+PDb0/wCE/wAK0ucLv/5T/CuDXeM4l3y2nJI6vr11U7GrKcWuhpuZiummqgdIJInXaOtWe6yjR21OEXv8p/hUq8Kvf5T/AArgOK45ibs92WW2JXPJCwJOpbbTcVJwiy7JlU3S8hicxII5EHkN5ip1nUd8PDL3+U/wqM8Lv/5T/CuQqLiZhnZFOxmSwIGkco+JqfDX3V1Je6VUzKuRI6EdDJ0Ggig7lE6Tq39l3/8AKf4VG/CL/wDlP8K5hhAisyo5YBpJmdWE+KW0qYcRDMbYcOWEDU6dYImHkjoPSo7u/BOk6ZhOFXg6E2njMs6eYrnx7CYw4i5c+r3ADeyr4TqjEguTyUZQfRvKosJiLiYmzyzXLcqGJkZ1G+knrQO3xi6L94Z3gXbg9o8nbzpeTJ7eDnGk5/A83OzGLIg4e509k/1FCuG9kMYt8McNfEHwtl9k7T6Ry5g1JhOPXHhZYecmvYvHu50ZoGg8R/jVBdRGMqr9Ss+v2qhdx30eY83mK4W+QXaPDAid5PLXeiNrsZxDDXBc7jEXEJWUtBlKgT7mA16e6i2EwmI1aLxUgNPjy+HzGnMVZwE5iCzbSviO3MTOsH5EU7+rV1pBfUN+KKHEezGPv3Ps7F5bbASWV1I8yCZJiNvjVTBdh8Tbt3M2DvC5bMJkVvtCfZYEmImZmNxV7E41l2BJkj2jyqKxjy24YR/qNM/qklwJl1CW1FJOB8UQGMLeaYzL3eZGnQhkYFSQOe9FsF2Ovo4NvCvYe4Mtxe7uXMNcBkFXUElB7mjqKhxPEdQC7oY0BJ6kTv1Bqe5i27tjnJ0P3jSl1XurSwllUnVE3afs7i2v3Ft4S4U01VJQnKAcs75TsSJ0r3DeA4zu7ZbDX7bggOMuhIHtCDGU9AJEmnoudDr7K/lFbWyf/dXHgizQWRoWLnC8VctNbuYe7DKQ0CDJMeGfj5UPfgWK7oRhsTmXIMsEK1sHUZQ2jc5EdDOtdATbnUdwmg7KQXcbOecQ7J4rKAmHutIBJyANmO4YgANEfP1qphux+Mza4W771/nXR77mPL1/rpUNpmMGTXLGiHJi5h+yeIX/APxf4UYwfD8QmhsvHpRmxd86u2XrngT8ndxoS+NcBxF0QLNz4Ukdquw+Ne6mTC3mUWLKkhfvKuo35V28Oa5b9KTkY1dT/g2/xeolBY1ZKyuxDP0e8R/+liP+P86rv9HPEp/6LEf8P50UN09T8awbp6n4mgWZfBLm2a8L7GcSt6fUsQP9n86O2ez/ABAf/Ev/APH5jWl4XGJ3PxNbtcPU/GhlKLfAyOaUNkMacD4gNPqmI9Svx561XxXZ3iBH/R3z6L/OgDXT1PxNZW6ep+JrvaG882RYjsDxJiT9SxH/AA/nW1r6P+I//Tv/APH+dTC8ep+Nb96ep+NE8i+BOto3XsJj4/6O/wD8f516t1uGNz8axUdxfB3dkBbWKYAOmQsxklRufX0rbimGYANBLNuFAIBAkmPhUI44toFbYJbWBB1MxHlpr7q1drt8e0wutoNGCIg853PMmnpCz13GC7aS2wLNInIIhuYIjb+FGMHwu5h1TcC4MymZzLmifLUH4V7gFnuChBBaQSXEgkGCCD92Aa6ZxXs0uFto9tO/8LWrdsobniuO7l2AHiVVYxtqQJ51LktNgr6tJzyzaOoJjXqDOmu/9b1W4ji3tZbdoK1zcyQFQSfbLGBJkQTPlUPGONLYBUiS4aApGh2GY7rB9+lKl2w3dgBgSxkmdS3n/PnUR33YbdbDTjMQGVVxOIs2mAMiypdy2oUNGhEefOhi9yD4b4L76grPmGWYOu29ArHD3ZttfPY0T/si/uyr4iYIIj0kaAa7VLigU2M/ZftHZF+zbYvm71BpGUAuNzmljJ500Yzs9aC3XtxPeXCfex/WkLgvCblvEWDdRVXvrUMdCCXWPDIOvpXQGwt2012ZytcuR5DMay/UJuGjS63/ADIyQcsUpXwV8HaVIPXf0O8VNwxFXEIHHhDeI7gga89wY+dSWeEXLuttdBofXyrXiuFe2gDKVKwD5qdB8NveKqwi7UnwY8Nmm+CpxT6QsReuqA/cwCQLZywdZmddgF+G1Q4Tib3lzlgWUyWEDfQzHUa+dKvFNHEiIbXWYDb+omfKmHsmuYXRoFJAMeakaemlafVZPZZ6LrscezaXwGMMksM3M/OKu49ltlNBqf6FR/VpGh5qdYE+fQek17iPCrl02wgMhp10AA1JJ6Cs7HO2YuKKlLTIp8Zxlu/dC5GPgU5VBJO86Lyq/gcTbNprbWY030naqfErbpci3rbXLngQzkCBmO5UEEhfOh3BeKM2IfMdDM/hpWonqjqfJdcIuCyHUriagdAv5RW0x5V663i9y/lFLHa/tSmDQNcVmzEgR5Cd+VX47o6xrQ6Vi5dpHwPbsYi2jWlJGbI4PtKfPX0NMWF4gWEHQ1DQSLuIvaaRzqumN1qZLUjWq2KwZAJWhSJLlrGqCASJNXUxOsDbrSLdD94pBIgyevuFKGPt4/G4tkHeraDBVklQFAj4neaKiDu9q5mFcu+lITjVjX7G3p73rpHD8N3Vq2pMlVUE7zAArn30gz/aNshlUrYRgWEqCneMJHMSKRnXtJjyVMFwFbtlUQO4YF8ykIcyeF3ggM65jlUExoTBmglvs7cusVt+IxIB8JPkCdC3lzo3blFQd09q43teIhnEANAVtyxYxHOvYjF93bvdzcUWiBK3MoaJgyw9mCdJ110rEyZpvK9PCNiGGKx0xRWyQSCIPQ1kpR1cFba27Mt0RHiENkbX2hMlToNdtCDQe5ZK7g606GVS55M/P08oO1uioUrGWpiK1irOoQmait8w25n9KyBXryqup0KgyZ2G5HuioW51k6rpXq1s3AyqQdCARodiK9UWdRbucRVWIYKI1BA1Pppz0oTjOOKoJYMWEaLrrMEHkCKq3ONG5pk089fhEAelb2beonL4tOUA+fIe/wBaucBEGC7SO7oO5m2XA9JaZMb6daYvpG+kLGPfSxauFbeRG8MqXLLGpBGk6x1oVh1ykSNVjoBoZ3Ao1ieADGql7DiXtIy3bZIDLBlWQnR18XKD5Vya3fgU9XcT8UIdvs+w8VyRz1Bk+nX3/Gi2DxFtB4UDabsdPQgb+lPfCOxrXFBcJlJgklpA20gwfQ+fWhHajsEbIDoyFdwswdOYXkPSaWsqmcssLqwYO0W+S2izsNfxHzBqG/xi833wNtgPdsCeVCHVrZgjbkwjT1Ou3lUtt1I8I90aa8h1Pn5cqOhpZ4Vb/vVk6ljetciSfGu5IrteOVWDkgaM341x/g1v+82NlY3bZ0WJGdZ1jeK60IPek7Z292prF9XSrG/xAm6VB/8AtfD4awuf72iqqlmYkwAqjc60odrscjBhnHeAMSuaYXMQBE6gACYkiZMVVN4YnHFGLqmDQXCyNlMBfHrHtZjAI8+kgTi+P4JQosYTowd3YuGOgIGY6/dIJ1rZ7ay4kuCwuj1QSp3W5qvZtLhV2zGNd4BBEQecbc+vU1e4ZwdbK5VmJJMmTPr0gAe6tuzOP7y0REZD4dZlTt8DPuirbkzPuNedzZJrJ22zMyyyxXbm3SJ+G8P7wEs2W2sBnPWNFUfeY9KmvYxA/dqGS0IllaLjsRIlh7IiNF6+WtHiHHRYtYfLDFQzENBT7pYspBLOQwUERl1OtCMf9IXeXctvD2VV45eMtlEktHllmNIHnWpi6WSjqi0ixi6LJkgpR8lvHY/u751Z7dyFljJBPsyx1IJka6iRrFBsPwp1xDMAY3/lVy+wvoIPtrIHMEDy5g1Hh+0DAhiNSNR57EfEGld2VL8mZnclDVF/Y6RiRr7l/KKG8Z4QmLstbcD+B60WxBkz1C/NRVMmNa3oukjTXAicE7CjDXWKsSG+7rEjYn5014RCpgxP6USuKCMwobiLgUM3oP501UyLphezf2q1aAYEEcqVsFjJYgn4URw950YHMAOe9C0SEOFYVSfZoqcGA01Qw1wEyG+VFiJAoWSRkya5x9IGX+0UzgFTYQGfMuJHIETIJ00rpASK5r9IOK7viNtoDDuUBU7EEuCD8arZvpDjyitigbKLeR86BWZnuRmQlgM0/wC5depoebFx7rkrcYlR4FQGIglzlEtMycw1LVLjh3dg3WabWkJlBdQXygBDvBKnT9KJ9kTe71ltvaEqGYurEwIKgAMCD49QdorEcG5qD2T/AF+xsqVR1LwWuAcKDgXGC3joSyn7W02+Vkbwv5g/A1UxuIwrXb6MFUCCty3bdlzx4kuWiOvJfZM6zVjtZbv2riYg3LaM0WR3RIJY5mDMCDm6RrA+NB+AcPF4lMyhh4oJOa6SSXhyTz566nbSnTWiscI7i4vV75PYD38GGGe2CAQDkO6z0PMfMc6pqk0/rgcPYJ70MR4lzN7QmJVgPYuLowYaMJpa4vbRWJXWHyEgRmBMI8cp9k+cHnQwlKDqYnJhjP3QBNtCNefL16+7f4VqSACIBkEGRIg6aA/j8Kx9dBOXTnsZOysJHIENI61tANXGqRSeOiRNhWK3VRG9erqYOlizh741IEbz5Hr0HpV2yQZk7zy8Leg2B/Chl1WtOQyMrDcEFSD1gjY15bmbnE+UfKrRKYTxPFwANMzDT9kx0JG9HOz1zuLZO9xtWk6Doix069SaXsBYAhjudFPl19azxPjJtAIup3J/AVWyXL2Ip55uT0obsd9Ir27IBVcxaIXcL96AfL9KW8R218QMDvbmjQSRbSdFBYkgkR6UpniZL5n8WutHG7GPiIv4MLctGMwLqrW35qQ5HqDViGClcgoQUUtQwJiMPfWGOVoEeR6g7/LpQS7h79k5jkY+zmBMMD56EHamDsX2Vv2cXh7jmzbyXFLFr9qcv3oVXJmJHwpu4p2RsYNDcTusSXaAuIuKlqOkQO9YDXUgHzqVfjctKUX5Oc8Hb+8WS4ibtqNZP+IsHPJJPkRXTOJ4vIl3pnaP+RpQsdnHXEWri20W2162QQ0rb+0BCiGYHoIPr1pp44AC25GZpHkGM/jWX6lBy0WuGVuolXAIv4a5bt4q9mnvbsZRv3bQRqNgWGo9KVMfgmtkPsoCDzh1kdfKf3h1p3tsHtNuA55+6PwqLAdnw9tkcZ7YMryZRqSA3lvHwipxdVqWl8o0+l9UjGH9znj/AAU+yJItyf8AMYe5gCPmopha7ofQ/gahPZcYNVXvPaYEltCZIiCJXQeY3q1jMLlDRr4TsQeXlVLqMLll1rmzJ6nJrySkuBP7TWZSzbUZmuFtDyLhfgND86WMNhmfMdfs0LkfuQI+Z9Iroa4dWKZlJe1mAPNeR+UVp9SW3cJCibmrdDpBHvnb1p8utcPa1x/P2LeD1PtYYwS4/wB/6KfD7X2Fl4IhjH7pmKxgsMCbhiQCT6Zhm/HNRa9bAsm2ggIoyjyA09dqEcHxeQsIJkDQeUj9aDWpq4sy5/3MsmvO50s3gzFeYCx5jKK0u2qo45iLpjQjL+UVZwmOzaNv1r0MJbJM062MRCt7qB8QedAdRrTHfXwk+VLN59WnoYqzHgWyjgbbAkSQSTB/rrrRnhWP1yMA075uVAe/O/8AP0isYnHC24eYkSen9fwqaOOgYMeD2VBBiIEED+Iojhlg9B+z0Pl5VzXh/wBKFgXshzlTALASF6nqfdT5wHi1vFWkxFsnKwI15QSIPvU0thBJmrlX0oNOMQ/9i3+L08cV4lLZV2G561z/AOkT/qLX/j2/zPVPO/aGomOGi5ctd53ylVUiDoVA5TBA1AE/wq32VwKtme6LvsSTbuaJLEsrurKG267g6Uq8M4o9s5Q5QTMjr+tHcHxdFyMUFx19kESgGumT2fP1rNnFRmppfc0YZLjobM8UxC3bgu2g62gkZbhLMW/bEse7ERpOtexSi1aVLlh0vQCLhLLMmZC8t63xHEQWZxbVM7CVHs5iNDl9ldDJ19axZ4qAM5cCNAWAuMOfhDeFRykdaVoyTk3XPke5QUUrBxxVwsCxczGYlpBCDTc6xoBUWKsM6jUkEgcwSZ5Dcaidd5r2L4sLlwsGJUASSQZZvZGnlrA5A1rw+4NM0zJJ5T94nTyHzpixUrlyKc23S4M3eGKXIUgQolzzyAqqzzgGKh+qMhh1KnkGESOsH0q0ON2Vy5QGcyxfVftNvD5bnl1qHiAZgHZwWOmWSW1kz+7rFWq23K84LklWxpXqhSzcgaN8DXqKiNCAtjtoGhMbbXEIJhvZuJP7LLr5xTHguxeFxSZ8JjE29i8CpU9C4098CuUspJPrU+Bx72WDIxBHQxNXnG0U17eBqxV9bYgn2d45nlH4++lnH44sxOgnpy8q0vYzMZMnfSevnWtu4pIAtgk9STSseJR3ZXjCnbK4ohgr9xAxTMBpmI28p5Crt6yiqg7tRcDSSNQVgyGB31iqbYS4oyqGIbUwIkjaaZamhicZLc2u8SeD4jJojwHtXjbMKju9qdbT+K23UZT5aaUDsCdCNzoec9BTh2cwQtkhllm19AAdBpQuo8INQTGXs3h7b3rd1bTWw1y3CGAVbONoABWNiRNGi5bvidSty4B8TFB8Dbz3rOQtbIvWgREHRhIhtNp1ou7gB9dGutr0Ov6/jWb17uK+5X6rZx/yVMDc762GjIO8ygehEn0iflTVhkAkdCZ9aA4Z4a2iAKm2nRj4tfOZmrRxBWdZOoP+2BP6/GqMJpT/AAdv9So5rdoucUTNZYNrlEqT5axr0ihfGSqkW2y+NMyqSCSAQA2U8vaj0nlRLDXw1s22IKurETGjhdp89D76Q2vXb2Pth2lhkQnnCBdJ5ak/GnyxLJeS+F/P2LOGKmm7D/C+Ii1iWQjRtAOjjaByBHLyq9xy8c3gGoE1jG8GC3BfGjBrZPkC2Qx7m1onirUZpEmCPiKzsk1PRLxW4rty0tMArxvKbZyKyvKNO4O6lWG3iBHQzU5RMKt/FEBu6QBFJyg3GIgkjWOdVMdw4Mvg0MA+hXxT7on3VR7Y8Tz4IR99iW9UXUdCAx+VX+ljHVGlsr/8G+nrXnUZD7jbmdix3YK3vKgn8aitqRUuWcv7ifkWthbrZNJ7Nonwr5lIPSgt9RmPlINGlEQaXuLtlukEwdCD1HKfOrGKVqivNU7FbtFjjYtuSdthOpPKPhXN8Zxm7dMuxjoNB8KdPpB4GbpXEpqFAW4N4icrR+zyJ5UgBPFC/H8Y6CmSZCCGHxOUTsOvn5V2f6OcY/8AZbuSQHukJMTAjMdOpn4Vy7gHBWxl1LIWEBBZ9iRufKNN66+15Et27NoZbdoQB+J/rrSpypBxVss2jSj9Izf3i1/49v8ANcpotXNKU/pFP94tf+Pb/NcqpP6RvkV7Y1onw8NLZXKQpJMSNNg3L40Psip1ciYJE6GDEjoeoqo5K9wHKpWSXsS5bK8ajXY+5tNBHI6SKHY4hgVzGdBHKN9Ty9rQeVW7xJUAELE+Ie1r59J1oavDiGzP9p05EGImDoYPXqabFxHqUW7RPiMGVFvKARmlgD99vCOWqquk9SetEez3EguZTbm2VMltCkzAB5TmiPMTUGBKPIC5PDGZI8L85DHxTBIit1thDlUggEidYPIzzO81MnSGN6X+BvZ4eoLEaC3pH3TOqkMNM0denlW6tJgyNYPUdd6l4heNu2RZ8S5ArBvC7mM0xJB12HSq9y8phlIJ0JBGxjWQeU1Ezpp0HYHJ/kteqzY4phSqliAYEjXQxqK9XbB6kcmuYUiSV0HP+NVrlsHoKNXTctMSCp0IgyVInYiq44YLwLoch3KgeGf9MagVcTKFAJlo5w7Bd3bFxh439gc4O0Dqfwr2J7OMqF8ymIka/wAKxxDjjPsoXSB/pHQdK6dy2QjKpcIkHEFsSxh7x2G62x6/eb5UKu4h7hl2J9dvd0rFjBlidRV2xgZHIR7/ANKL6UFGCRNwi1qW0OUSNtSddPQDpTHh3PhdQRpzMwOo/rnQPCJkIy9evM0csoSoiAB7t+XnS3yPQX4NxZO/tKxOY3LURr99R7qLPZFxnSSFU3CfNyx1HkP0pd4MMuIswBrctweY8a7GmbvFZmKgwLjETodHbMDG8zVPq8U8kVo5RnddJR02YwLlkIYQVceRDbwOkkVi5eK5ZM5wYPUbj0OsVnEWgty2yzLqFaTu6zDaevyqvijNuD91sw12DiY9xn3VmRdtJeSko3Za4coOgMMZjo0Tow66GD6VV4bw+Lz3QNHa2qH0KTPScvyNU+HcSbOFhYWSCN+TfCfxNFHxi2cPmCkslyW10YFjEDkRlPxp2WOWOqMfKGJ9v2vyF+JschAnW25MmdoI+YqBOIl3ZmiC0+5rjCfgvzrbHMvhKjW4hknfVQwHpH61W4fhyLLTBkEe5QpHzmsrDH+zv/Nx+RvVS/mxb43jQuFNxVAdlKj1fSR6ClDiOADoLTmMraxzBBJ95iJ8hTDj7Ru3rVs+wskjqRz+dVOL4cLkc66lWHWAQD8xV/op2tPlqxUsk8c1ODqh6uKM2m2VY9MoiorQq2bWs+S/lFQrbg1vGzF2rPUG49wE32VluZCojKVkHz8t6OtbrQrUqTi7RLSaOZY7GPhWKut0EcgvhP7pJgg9aEXLiu32GEh20kqBrO8KN/Q11e/eYdCOhAI+dB+LdoXRSLaW0JHtKoze7pTXnVbi+0wJwng7YUG5fMXXBCW10yBt3ccjBIE660Rt35NAbF1mbMxknckySaK4dTVWeRydj4w0oK2b1L30hKTfswP/AI9r5tco7hLfzqr2uVRctEjMRYs6H2SM1zeurUjkrdClcwRTeJ6cxURNGHsrdcsBEgSPdyoPcUk1WlBWBkxJMjL1Pg0Qk957MHSSM3lmAMfCoO6NbqhqOGBwb3sLbtCbVySPISemYDc+flyrPD8d3bkslt3OqzMZgPu6gEwOdV3tQ4P7Wh/26j8atd3EaA6zrqNKYnxY9zvaiW4gae8ECM0SVBPLbpVfDlbWZlglmjLBJnkJ+OvlVrE3lYs1wu0BYGg1YyRP7MaULZSslNFmQJMidqbwNbLicVWBmQzGu+/PYVipThHGhFonmddTzNeqdvgjc//Z">
            <a:hlinkClick r:id="rId2"/>
          </p:cNvPr>
          <p:cNvSpPr>
            <a:spLocks noChangeAspect="1" noChangeArrowheads="1"/>
          </p:cNvSpPr>
          <p:nvPr/>
        </p:nvSpPr>
        <p:spPr bwMode="auto">
          <a:xfrm>
            <a:off x="1552576" y="-1112838"/>
            <a:ext cx="3876675"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2292" name="Picture 6" descr="Biodiversity 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1" y="2800351"/>
            <a:ext cx="6762749" cy="405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1549400" y="0"/>
            <a:ext cx="7772400" cy="762000"/>
          </a:xfrm>
        </p:spPr>
        <p:txBody>
          <a:bodyPr anchorCtr="1">
            <a:normAutofit fontScale="90000"/>
          </a:bodyPr>
          <a:lstStyle/>
          <a:p>
            <a:pPr fontAlgn="auto">
              <a:spcAft>
                <a:spcPts val="0"/>
              </a:spcAft>
              <a:defRPr/>
            </a:pPr>
            <a:r>
              <a:rPr lang="en-US" dirty="0">
                <a:solidFill>
                  <a:srgbClr val="00B050"/>
                </a:solidFill>
                <a:effectLst>
                  <a:outerShdw blurRad="38100" dist="38100" dir="2700000" algn="tl">
                    <a:srgbClr val="000000">
                      <a:alpha val="43137"/>
                    </a:srgbClr>
                  </a:outerShdw>
                </a:effectLst>
              </a:rPr>
              <a:t>Why is biodiversity important?</a:t>
            </a:r>
          </a:p>
        </p:txBody>
      </p:sp>
      <p:sp>
        <p:nvSpPr>
          <p:cNvPr id="16387" name="Rectangle 3"/>
          <p:cNvSpPr>
            <a:spLocks noGrp="1" noChangeArrowheads="1"/>
          </p:cNvSpPr>
          <p:nvPr>
            <p:ph type="body" sz="half" idx="4294967295"/>
          </p:nvPr>
        </p:nvSpPr>
        <p:spPr>
          <a:xfrm>
            <a:off x="-1" y="762000"/>
            <a:ext cx="8084409" cy="5715000"/>
          </a:xfrm>
        </p:spPr>
        <p:txBody>
          <a:bodyPr>
            <a:normAutofit/>
          </a:bodyPr>
          <a:lstStyle/>
          <a:p>
            <a:pPr marL="420624" indent="-384048" fontAlgn="auto">
              <a:spcAft>
                <a:spcPts val="0"/>
              </a:spcAft>
              <a:buFont typeface="Wingdings 2"/>
              <a:buChar char=""/>
              <a:defRPr/>
            </a:pPr>
            <a:r>
              <a:rPr lang="en-US" sz="2400" dirty="0" smtClean="0">
                <a:latin typeface="Arial" panose="020B0604020202020204" pitchFamily="34" charset="0"/>
                <a:cs typeface="Arial" panose="020B0604020202020204" pitchFamily="34" charset="0"/>
              </a:rPr>
              <a:t>Human </a:t>
            </a:r>
            <a:r>
              <a:rPr lang="en-US" sz="2400" dirty="0">
                <a:latin typeface="Arial" panose="020B0604020202020204" pitchFamily="34" charset="0"/>
                <a:cs typeface="Arial" panose="020B0604020202020204" pitchFamily="34" charset="0"/>
              </a:rPr>
              <a:t>beings are dependent for their health, well-being and enjoyment of life on basic biological systems and processes. </a:t>
            </a:r>
          </a:p>
          <a:p>
            <a:pPr marL="36576" indent="0" fontAlgn="auto">
              <a:spcAft>
                <a:spcPts val="0"/>
              </a:spcAft>
              <a:buNone/>
              <a:defRPr/>
            </a:pPr>
            <a:endParaRPr lang="en-US" sz="2400" dirty="0">
              <a:latin typeface="Arial" panose="020B0604020202020204" pitchFamily="34" charset="0"/>
              <a:cs typeface="Arial" panose="020B0604020202020204" pitchFamily="34" charset="0"/>
            </a:endParaRPr>
          </a:p>
          <a:p>
            <a:pPr marL="420624" indent="-384048" fontAlgn="auto">
              <a:spcAft>
                <a:spcPts val="0"/>
              </a:spcAft>
              <a:buFont typeface="Wingdings 2"/>
              <a:buChar char=""/>
              <a:defRPr/>
            </a:pPr>
            <a:r>
              <a:rPr lang="en-US" sz="2400" dirty="0">
                <a:latin typeface="Arial" panose="020B0604020202020204" pitchFamily="34" charset="0"/>
                <a:cs typeface="Arial" panose="020B0604020202020204" pitchFamily="34" charset="0"/>
              </a:rPr>
              <a:t>People get food and many medicines and industrial products from the </a:t>
            </a:r>
            <a:r>
              <a:rPr lang="en-US" sz="2400" b="1" dirty="0">
                <a:solidFill>
                  <a:srgbClr val="00B050"/>
                </a:solidFill>
                <a:effectLst>
                  <a:glow rad="127000">
                    <a:srgbClr val="FFFF00"/>
                  </a:glow>
                </a:effectLst>
                <a:latin typeface="Arial" panose="020B0604020202020204" pitchFamily="34" charset="0"/>
                <a:cs typeface="Arial" panose="020B0604020202020204" pitchFamily="34" charset="0"/>
              </a:rPr>
              <a:t>wild</a:t>
            </a:r>
            <a:r>
              <a:rPr lang="en-US" sz="2400" dirty="0">
                <a:effectLst>
                  <a:glow rad="127000">
                    <a:srgbClr val="FFFF00"/>
                  </a:glow>
                </a:effectLst>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domesticated components of biological diversity</a:t>
            </a:r>
            <a:r>
              <a:rPr lang="en-US" sz="2400" dirty="0"/>
              <a:t>. </a:t>
            </a:r>
            <a:endParaRPr lang="en-US" sz="2400" dirty="0" smtClean="0"/>
          </a:p>
          <a:p>
            <a:pPr marL="420624" indent="-384048" fontAlgn="auto">
              <a:spcAft>
                <a:spcPts val="0"/>
              </a:spcAft>
              <a:buFont typeface="Wingdings 2"/>
              <a:buChar char=""/>
              <a:defRPr/>
            </a:pPr>
            <a:endParaRPr lang="en-US" sz="1600" dirty="0"/>
          </a:p>
          <a:p>
            <a:pPr marL="420624" indent="-384048" fontAlgn="auto">
              <a:spcAft>
                <a:spcPts val="0"/>
              </a:spcAft>
              <a:buFont typeface="Wingdings 2"/>
              <a:buChar char=""/>
              <a:defRPr/>
            </a:pPr>
            <a:r>
              <a:rPr lang="en-US" sz="2400" dirty="0" smtClean="0">
                <a:latin typeface="Arial" panose="020B0604020202020204" pitchFamily="34" charset="0"/>
                <a:cs typeface="Arial" panose="020B0604020202020204" pitchFamily="34" charset="0"/>
              </a:rPr>
              <a:t>Wild life areas like prairie grasslands and rainforests are storehouses of a myriad of varied genetic material which may be useful in finding new drugs and creating improved hybrid plants – that is only if these areas are allowed to continue to exist for our benefit and that of future generations.</a:t>
            </a:r>
            <a:endParaRPr lang="en-US" sz="2400" dirty="0">
              <a:latin typeface="Arial" panose="020B0604020202020204" pitchFamily="34" charset="0"/>
              <a:cs typeface="Arial" panose="020B0604020202020204" pitchFamily="34" charset="0"/>
            </a:endParaRPr>
          </a:p>
        </p:txBody>
      </p:sp>
      <p:pic>
        <p:nvPicPr>
          <p:cNvPr id="13316" name="Picture 8" descr="http://www.ambhanoi.um.dk/NR/rdonlyres/92ADABED-4F6A-4F6A-A04D-2A83242C1687/0/aquacultur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4411" y="713836"/>
            <a:ext cx="4107589" cy="3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http://www.etc-cte.ec.gc.ca/estd_west/large021_efficacy.jpg"/>
          <p:cNvPicPr>
            <a:picLocks noChangeAspect="1" noChangeArrowheads="1"/>
          </p:cNvPicPr>
          <p:nvPr/>
        </p:nvPicPr>
        <p:blipFill>
          <a:blip r:embed="rId3">
            <a:extLst>
              <a:ext uri="{28A0092B-C50C-407E-A947-70E740481C1C}">
                <a14:useLocalDpi xmlns:a14="http://schemas.microsoft.com/office/drawing/2010/main" val="0"/>
              </a:ext>
            </a:extLst>
          </a:blip>
          <a:srcRect l="2499" t="3751" r="5000" b="5624"/>
          <a:stretch>
            <a:fillRect/>
          </a:stretch>
        </p:blipFill>
        <p:spPr bwMode="auto">
          <a:xfrm>
            <a:off x="8084410" y="4175493"/>
            <a:ext cx="4107589" cy="268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438400" y="0"/>
            <a:ext cx="7467600" cy="1143000"/>
          </a:xfrm>
        </p:spPr>
        <p:txBody>
          <a:bodyPr anchorCtr="1"/>
          <a:lstStyle/>
          <a:p>
            <a:pPr fontAlgn="auto">
              <a:spcAft>
                <a:spcPts val="0"/>
              </a:spcAft>
              <a:defRPr/>
            </a:pPr>
            <a:r>
              <a:rPr lang="en-US" dirty="0">
                <a:solidFill>
                  <a:srgbClr val="00B050"/>
                </a:solidFill>
                <a:effectLst>
                  <a:outerShdw blurRad="38100" dist="38100" dir="2700000" algn="tl">
                    <a:srgbClr val="000000">
                      <a:alpha val="43137"/>
                    </a:srgbClr>
                  </a:outerShdw>
                </a:effectLst>
              </a:rPr>
              <a:t>Intrinsic Value</a:t>
            </a:r>
          </a:p>
        </p:txBody>
      </p:sp>
      <p:sp>
        <p:nvSpPr>
          <p:cNvPr id="14339" name="Rectangle 3"/>
          <p:cNvSpPr>
            <a:spLocks noGrp="1" noChangeArrowheads="1"/>
          </p:cNvSpPr>
          <p:nvPr>
            <p:ph type="body" idx="4294967295"/>
          </p:nvPr>
        </p:nvSpPr>
        <p:spPr>
          <a:xfrm>
            <a:off x="-228600" y="838200"/>
            <a:ext cx="12420600" cy="3429000"/>
          </a:xfrm>
        </p:spPr>
        <p:txBody>
          <a:bodyPr/>
          <a:lstStyle/>
          <a:p>
            <a:pPr marL="419100" indent="-382588">
              <a:buFont typeface="Wingdings 2" panose="05020102010507070707" pitchFamily="18" charset="2"/>
              <a:buChar char=""/>
            </a:pPr>
            <a:r>
              <a:rPr lang="en-US" altLang="en-US" dirty="0" smtClean="0"/>
              <a:t>Biodiversity also has value in its own right, and is not something that should simply be viewed for its usefulness to humans. </a:t>
            </a:r>
            <a:r>
              <a:rPr lang="en-US" altLang="en-US" dirty="0" smtClean="0"/>
              <a:t>All life benefits from biodiversity.</a:t>
            </a:r>
            <a:endParaRPr lang="en-US" altLang="en-US" dirty="0" smtClean="0"/>
          </a:p>
          <a:p>
            <a:pPr marL="419100" indent="-382588">
              <a:buFont typeface="Wingdings 2" panose="05020102010507070707" pitchFamily="18" charset="2"/>
              <a:buChar char=""/>
            </a:pPr>
            <a:endParaRPr lang="en-US" altLang="en-US" sz="1800" dirty="0" smtClean="0"/>
          </a:p>
          <a:p>
            <a:pPr marL="419100" indent="-382588">
              <a:buFont typeface="Wingdings 2" panose="05020102010507070707" pitchFamily="18" charset="2"/>
              <a:buChar char=""/>
            </a:pPr>
            <a:r>
              <a:rPr lang="en-US" altLang="en-US" dirty="0" smtClean="0">
                <a:latin typeface="Arial" panose="020B0604020202020204" pitchFamily="34" charset="0"/>
                <a:cs typeface="Arial" panose="020B0604020202020204" pitchFamily="34" charset="0"/>
              </a:rPr>
              <a:t>Human responsibility toward other living things, and obligations to future generations, provide strong reasons for conservation</a:t>
            </a:r>
            <a:r>
              <a:rPr lang="en-US" altLang="en-US" dirty="0" smtClean="0">
                <a:latin typeface="Arial" panose="020B0604020202020204" pitchFamily="34" charset="0"/>
                <a:cs typeface="Arial" panose="020B0604020202020204" pitchFamily="34" charset="0"/>
              </a:rPr>
              <a:t>. If humans don’t accept the role of stewards of the world, who will? </a:t>
            </a:r>
            <a:r>
              <a:rPr lang="en-US" altLang="en-US" b="1" dirty="0" smtClean="0">
                <a:solidFill>
                  <a:srgbClr val="FF0000"/>
                </a:solidFill>
                <a:latin typeface="Arial" panose="020B0604020202020204" pitchFamily="34" charset="0"/>
                <a:cs typeface="Arial" panose="020B0604020202020204" pitchFamily="34" charset="0"/>
              </a:rPr>
              <a:t>What if humans refuse?</a:t>
            </a:r>
            <a:endParaRPr lang="en-US" altLang="en-US" b="1" dirty="0" smtClean="0">
              <a:solidFill>
                <a:srgbClr val="FF0000"/>
              </a:solidFill>
              <a:latin typeface="Arial" panose="020B0604020202020204" pitchFamily="34" charset="0"/>
              <a:cs typeface="Arial" panose="020B0604020202020204" pitchFamily="34" charset="0"/>
            </a:endParaRPr>
          </a:p>
        </p:txBody>
      </p:sp>
      <p:pic>
        <p:nvPicPr>
          <p:cNvPr id="14340" name="Picture 5" descr="http://t1.gstatic.com/images?q=tbn:ANd9GcTQPE-n7dlyzY7iHmW2XRSr4GZIV8qiImoZTFCCdd6i0D-f1MAEhQ">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999" y="3732678"/>
            <a:ext cx="4156881" cy="312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886200" y="3714750"/>
            <a:ext cx="4191000" cy="3143250"/>
          </a:xfrm>
          <a:prstGeom prst="rect">
            <a:avLst/>
          </a:prstGeom>
        </p:spPr>
      </p:pic>
      <p:pic>
        <p:nvPicPr>
          <p:cNvPr id="14341" name="Picture 7" descr="http://t3.gstatic.com/images?q=tbn:ANd9GcQhKgHXyvnAtO-YcGhxS6E8JcqR9WQ_kO6Pj1YlR8Y3-GBZUDGKb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9" y="3777445"/>
            <a:ext cx="4643651" cy="308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228600" y="762000"/>
            <a:ext cx="11887200" cy="3886200"/>
          </a:xfrm>
        </p:spPr>
        <p:txBody>
          <a:bodyPr>
            <a:normAutofit lnSpcReduction="10000"/>
          </a:bodyPr>
          <a:lstStyle/>
          <a:p>
            <a:pPr marL="493776" indent="-457200" fontAlgn="auto">
              <a:lnSpc>
                <a:spcPct val="90000"/>
              </a:lnSpc>
              <a:spcAft>
                <a:spcPts val="0"/>
              </a:spcAft>
              <a:buFont typeface="Wingdings" panose="05000000000000000000" pitchFamily="2" charset="2"/>
              <a:buChar char="v"/>
              <a:defRPr/>
            </a:pPr>
            <a:r>
              <a:rPr lang="en-US" sz="2800" dirty="0">
                <a:effectLst>
                  <a:outerShdw blurRad="38100" dist="38100" dir="2700000" algn="tl">
                    <a:srgbClr val="000000">
                      <a:alpha val="43137"/>
                    </a:srgbClr>
                  </a:outerShdw>
                </a:effectLst>
              </a:rPr>
              <a:t>purifying </a:t>
            </a:r>
            <a:r>
              <a:rPr lang="en-US" sz="2800" dirty="0" smtClean="0">
                <a:effectLst>
                  <a:outerShdw blurRad="38100" dist="38100" dir="2700000" algn="tl">
                    <a:srgbClr val="000000">
                      <a:alpha val="43137"/>
                    </a:srgbClr>
                  </a:outerShdw>
                </a:effectLst>
              </a:rPr>
              <a:t>water and polluted air</a:t>
            </a:r>
            <a:endParaRPr lang="en-US" sz="2800" dirty="0">
              <a:effectLst>
                <a:outerShdw blurRad="38100" dist="38100" dir="2700000" algn="tl">
                  <a:srgbClr val="000000">
                    <a:alpha val="43137"/>
                  </a:srgbClr>
                </a:outerShdw>
              </a:effectLst>
            </a:endParaRPr>
          </a:p>
          <a:p>
            <a:pPr marL="493776" indent="-457200" fontAlgn="auto">
              <a:lnSpc>
                <a:spcPct val="90000"/>
              </a:lnSpc>
              <a:spcAft>
                <a:spcPts val="0"/>
              </a:spcAft>
              <a:buFont typeface="Wingdings" panose="05000000000000000000" pitchFamily="2" charset="2"/>
              <a:buChar char="v"/>
              <a:defRPr/>
            </a:pPr>
            <a:r>
              <a:rPr lang="en-US" sz="2800" dirty="0">
                <a:effectLst>
                  <a:outerShdw blurRad="38100" dist="38100" dir="2700000" algn="tl">
                    <a:srgbClr val="000000">
                      <a:alpha val="43137"/>
                    </a:srgbClr>
                  </a:outerShdw>
                </a:effectLst>
              </a:rPr>
              <a:t>fixing nitrogen </a:t>
            </a:r>
          </a:p>
          <a:p>
            <a:pPr marL="493776" indent="-457200" fontAlgn="auto">
              <a:lnSpc>
                <a:spcPct val="90000"/>
              </a:lnSpc>
              <a:spcAft>
                <a:spcPts val="0"/>
              </a:spcAft>
              <a:buFont typeface="Wingdings" panose="05000000000000000000" pitchFamily="2" charset="2"/>
              <a:buChar char="v"/>
              <a:defRPr/>
            </a:pPr>
            <a:r>
              <a:rPr lang="en-US" sz="2800" dirty="0">
                <a:effectLst>
                  <a:outerShdw blurRad="38100" dist="38100" dir="2700000" algn="tl">
                    <a:srgbClr val="000000">
                      <a:alpha val="43137"/>
                    </a:srgbClr>
                  </a:outerShdw>
                </a:effectLst>
              </a:rPr>
              <a:t>recycling nutrients and waste </a:t>
            </a:r>
          </a:p>
          <a:p>
            <a:pPr marL="493776" indent="-457200" fontAlgn="auto">
              <a:lnSpc>
                <a:spcPct val="90000"/>
              </a:lnSpc>
              <a:spcAft>
                <a:spcPts val="0"/>
              </a:spcAft>
              <a:buFont typeface="Wingdings" panose="05000000000000000000" pitchFamily="2" charset="2"/>
              <a:buChar char="v"/>
              <a:defRPr/>
            </a:pPr>
            <a:r>
              <a:rPr lang="en-US" sz="2800" dirty="0">
                <a:effectLst>
                  <a:outerShdw blurRad="38100" dist="38100" dir="2700000" algn="tl">
                    <a:srgbClr val="000000">
                      <a:alpha val="43137"/>
                    </a:srgbClr>
                  </a:outerShdw>
                </a:effectLst>
              </a:rPr>
              <a:t>pollinating crops </a:t>
            </a:r>
          </a:p>
          <a:p>
            <a:pPr marL="420624" indent="-384048" algn="ctr" fontAlgn="auto">
              <a:lnSpc>
                <a:spcPct val="90000"/>
              </a:lnSpc>
              <a:spcAft>
                <a:spcPts val="0"/>
              </a:spcAft>
              <a:buNone/>
              <a:defRPr/>
            </a:pPr>
            <a:endParaRPr lang="en-US" sz="2800" b="1" dirty="0" smtClean="0">
              <a:solidFill>
                <a:srgbClr val="FFCC99"/>
              </a:solidFill>
            </a:endParaRPr>
          </a:p>
          <a:p>
            <a:pPr marL="420624" indent="-384048" fontAlgn="auto">
              <a:lnSpc>
                <a:spcPct val="90000"/>
              </a:lnSpc>
              <a:spcAft>
                <a:spcPts val="0"/>
              </a:spcAft>
              <a:buNone/>
              <a:defRPr/>
            </a:pPr>
            <a:r>
              <a:rPr lang="en-US" sz="2800" dirty="0" smtClean="0">
                <a:effectLst>
                  <a:outerShdw blurRad="38100" dist="38100" dir="2700000" algn="tl">
                    <a:srgbClr val="000000">
                      <a:alpha val="43137"/>
                    </a:srgbClr>
                  </a:outerShdw>
                </a:effectLst>
              </a:rPr>
              <a:t>Plants </a:t>
            </a:r>
            <a:r>
              <a:rPr lang="en-US" sz="2800" dirty="0">
                <a:effectLst>
                  <a:outerShdw blurRad="38100" dist="38100" dir="2700000" algn="tl">
                    <a:srgbClr val="000000">
                      <a:alpha val="43137"/>
                    </a:srgbClr>
                  </a:outerShdw>
                </a:effectLst>
              </a:rPr>
              <a:t>and bacteria carry out photosynthesis, which produces the oxygen we breathe. Trees absorb carbon dioxide, the main greenhouse gas given off by human activities. </a:t>
            </a:r>
            <a:r>
              <a:rPr lang="en-US" sz="2800" dirty="0" smtClean="0">
                <a:effectLst>
                  <a:outerShdw blurRad="38100" dist="38100" dir="2700000" algn="tl">
                    <a:srgbClr val="000000">
                      <a:alpha val="43137"/>
                    </a:srgbClr>
                  </a:outerShdw>
                </a:effectLst>
              </a:rPr>
              <a:t>And it all keeps on being recycled! Everything that is natural gets recycled, even the crust of the Earth.</a:t>
            </a:r>
            <a:endParaRPr lang="en-US" sz="2800" dirty="0">
              <a:effectLst>
                <a:outerShdw blurRad="38100" dist="38100" dir="2700000" algn="tl">
                  <a:srgbClr val="000000">
                    <a:alpha val="43137"/>
                  </a:srgbClr>
                </a:outerShdw>
              </a:effectLst>
            </a:endParaRPr>
          </a:p>
        </p:txBody>
      </p:sp>
      <p:sp>
        <p:nvSpPr>
          <p:cNvPr id="10242" name="Rectangle 2"/>
          <p:cNvSpPr>
            <a:spLocks noGrp="1" noChangeArrowheads="1"/>
          </p:cNvSpPr>
          <p:nvPr>
            <p:ph type="title"/>
          </p:nvPr>
        </p:nvSpPr>
        <p:spPr>
          <a:xfrm>
            <a:off x="2019300" y="0"/>
            <a:ext cx="7124700" cy="762000"/>
          </a:xfrm>
        </p:spPr>
        <p:txBody>
          <a:bodyPr>
            <a:normAutofit/>
          </a:bodyPr>
          <a:lstStyle/>
          <a:p>
            <a:pPr fontAlgn="auto">
              <a:spcAft>
                <a:spcPts val="0"/>
              </a:spcAft>
              <a:defRPr/>
            </a:pPr>
            <a:r>
              <a:rPr lang="en-US" sz="4000" dirty="0">
                <a:solidFill>
                  <a:srgbClr val="92D050"/>
                </a:solidFill>
                <a:effectLst>
                  <a:outerShdw blurRad="38100" dist="38100" dir="2700000" algn="tl">
                    <a:srgbClr val="000000">
                      <a:alpha val="43137"/>
                    </a:srgbClr>
                  </a:outerShdw>
                </a:effectLst>
              </a:rPr>
              <a:t>Many species keep us alive!  </a:t>
            </a:r>
            <a:endParaRPr lang="en-US" sz="4000" dirty="0">
              <a:solidFill>
                <a:srgbClr val="C00000"/>
              </a:solidFill>
              <a:effectLst>
                <a:outerShdw blurRad="38100" dist="38100" dir="2700000" algn="tl">
                  <a:srgbClr val="000000">
                    <a:alpha val="43137"/>
                  </a:srgbClr>
                </a:outerShdw>
              </a:effectLst>
            </a:endParaRPr>
          </a:p>
        </p:txBody>
      </p:sp>
      <p:sp>
        <p:nvSpPr>
          <p:cNvPr id="2" name="Rectangle 1"/>
          <p:cNvSpPr/>
          <p:nvPr/>
        </p:nvSpPr>
        <p:spPr>
          <a:xfrm>
            <a:off x="9144000" y="-2275"/>
            <a:ext cx="1721946" cy="707886"/>
          </a:xfrm>
          <a:prstGeom prst="rect">
            <a:avLst/>
          </a:prstGeom>
        </p:spPr>
        <p:txBody>
          <a:bodyPr wrap="none">
            <a:spAutoFit/>
          </a:bodyPr>
          <a:lstStyle/>
          <a:p>
            <a:r>
              <a:rPr lang="en-US" sz="4000" b="1" dirty="0" smtClean="0">
                <a:solidFill>
                  <a:srgbClr val="C00000"/>
                </a:solidFill>
                <a:effectLst>
                  <a:outerShdw blurRad="38100" dist="38100" dir="2700000" algn="tl">
                    <a:srgbClr val="000000">
                      <a:alpha val="43137"/>
                    </a:srgbClr>
                  </a:outerShdw>
                </a:effectLst>
              </a:rPr>
              <a:t>How? </a:t>
            </a:r>
            <a:endParaRPr lang="en-US" sz="4000" b="1" dirty="0"/>
          </a:p>
        </p:txBody>
      </p:sp>
      <p:pic>
        <p:nvPicPr>
          <p:cNvPr id="3" name="Picture 2"/>
          <p:cNvPicPr>
            <a:picLocks noChangeAspect="1"/>
          </p:cNvPicPr>
          <p:nvPr/>
        </p:nvPicPr>
        <p:blipFill>
          <a:blip r:embed="rId3"/>
          <a:stretch>
            <a:fillRect/>
          </a:stretch>
        </p:blipFill>
        <p:spPr>
          <a:xfrm>
            <a:off x="5334000" y="4236143"/>
            <a:ext cx="5742296" cy="2621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43">
                                            <p:txEl>
                                              <p:pRg st="0" end="0"/>
                                            </p:txEl>
                                          </p:spTgt>
                                        </p:tgtEl>
                                        <p:attrNameLst>
                                          <p:attrName>style.visibility</p:attrName>
                                        </p:attrNameLst>
                                      </p:cBhvr>
                                      <p:to>
                                        <p:strVal val="visible"/>
                                      </p:to>
                                    </p:set>
                                    <p:animEffect transition="in" filter="fade">
                                      <p:cBhvr>
                                        <p:cTn id="17" dur="1000"/>
                                        <p:tgtEl>
                                          <p:spTgt spid="10243">
                                            <p:txEl>
                                              <p:pRg st="0" end="0"/>
                                            </p:txEl>
                                          </p:spTgt>
                                        </p:tgtEl>
                                      </p:cBhvr>
                                    </p:animEffect>
                                    <p:anim calcmode="lin" valueType="num">
                                      <p:cBhvr>
                                        <p:cTn id="1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43">
                                            <p:txEl>
                                              <p:pRg st="1" end="1"/>
                                            </p:txEl>
                                          </p:spTgt>
                                        </p:tgtEl>
                                        <p:attrNameLst>
                                          <p:attrName>style.visibility</p:attrName>
                                        </p:attrNameLst>
                                      </p:cBhvr>
                                      <p:to>
                                        <p:strVal val="visible"/>
                                      </p:to>
                                    </p:set>
                                    <p:animEffect transition="in" filter="fade">
                                      <p:cBhvr>
                                        <p:cTn id="24" dur="1000"/>
                                        <p:tgtEl>
                                          <p:spTgt spid="10243">
                                            <p:txEl>
                                              <p:pRg st="1" end="1"/>
                                            </p:txEl>
                                          </p:spTgt>
                                        </p:tgtEl>
                                      </p:cBhvr>
                                    </p:animEffect>
                                    <p:anim calcmode="lin" valueType="num">
                                      <p:cBhvr>
                                        <p:cTn id="25" dur="10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02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43">
                                            <p:txEl>
                                              <p:pRg st="2" end="2"/>
                                            </p:txEl>
                                          </p:spTgt>
                                        </p:tgtEl>
                                        <p:attrNameLst>
                                          <p:attrName>style.visibility</p:attrName>
                                        </p:attrNameLst>
                                      </p:cBhvr>
                                      <p:to>
                                        <p:strVal val="visible"/>
                                      </p:to>
                                    </p:set>
                                    <p:animEffect transition="in" filter="fade">
                                      <p:cBhvr>
                                        <p:cTn id="31" dur="1000"/>
                                        <p:tgtEl>
                                          <p:spTgt spid="10243">
                                            <p:txEl>
                                              <p:pRg st="2" end="2"/>
                                            </p:txEl>
                                          </p:spTgt>
                                        </p:tgtEl>
                                      </p:cBhvr>
                                    </p:animEffect>
                                    <p:anim calcmode="lin" valueType="num">
                                      <p:cBhvr>
                                        <p:cTn id="32"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0243">
                                            <p:txEl>
                                              <p:pRg st="3" end="3"/>
                                            </p:txEl>
                                          </p:spTgt>
                                        </p:tgtEl>
                                        <p:attrNameLst>
                                          <p:attrName>style.visibility</p:attrName>
                                        </p:attrNameLst>
                                      </p:cBhvr>
                                      <p:to>
                                        <p:strVal val="visible"/>
                                      </p:to>
                                    </p:set>
                                    <p:anim calcmode="lin" valueType="num">
                                      <p:cBhvr additive="base">
                                        <p:cTn id="38" dur="500" fill="hold"/>
                                        <p:tgtEl>
                                          <p:spTgt spid="10243">
                                            <p:txEl>
                                              <p:pRg st="3" end="3"/>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02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243">
                                            <p:txEl>
                                              <p:pRg st="5" end="5"/>
                                            </p:txEl>
                                          </p:spTgt>
                                        </p:tgtEl>
                                        <p:attrNameLst>
                                          <p:attrName>style.visibility</p:attrName>
                                        </p:attrNameLst>
                                      </p:cBhvr>
                                      <p:to>
                                        <p:strVal val="visible"/>
                                      </p:to>
                                    </p:set>
                                    <p:animEffect transition="in" filter="fade">
                                      <p:cBhvr>
                                        <p:cTn id="44" dur="1250"/>
                                        <p:tgtEl>
                                          <p:spTgt spid="1024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2000"/>
                                        <p:tgtEl>
                                          <p:spTgt spid="3"/>
                                        </p:tgtEl>
                                      </p:cBhvr>
                                    </p:animEffect>
                                    <p:anim calcmode="lin" valueType="num">
                                      <p:cBhvr>
                                        <p:cTn id="50" dur="2000" fill="hold"/>
                                        <p:tgtEl>
                                          <p:spTgt spid="3"/>
                                        </p:tgtEl>
                                        <p:attrNameLst>
                                          <p:attrName>ppt_w</p:attrName>
                                        </p:attrNameLst>
                                      </p:cBhvr>
                                      <p:tavLst>
                                        <p:tav tm="0" fmla="#ppt_w*sin(2.5*pi*$)">
                                          <p:val>
                                            <p:fltVal val="0"/>
                                          </p:val>
                                        </p:tav>
                                        <p:tav tm="100000">
                                          <p:val>
                                            <p:fltVal val="1"/>
                                          </p:val>
                                        </p:tav>
                                      </p:tavLst>
                                    </p:anim>
                                    <p:anim calcmode="lin" valueType="num">
                                      <p:cBhvr>
                                        <p:cTn id="5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58" y="998538"/>
            <a:ext cx="12192000" cy="5541818"/>
          </a:xfrm>
          <a:prstGeom prst="rect">
            <a:avLst/>
          </a:prstGeom>
        </p:spPr>
      </p:pic>
      <p:sp>
        <p:nvSpPr>
          <p:cNvPr id="19458" name="Rectangle 4"/>
          <p:cNvSpPr>
            <a:spLocks noChangeArrowheads="1"/>
          </p:cNvSpPr>
          <p:nvPr/>
        </p:nvSpPr>
        <p:spPr bwMode="auto">
          <a:xfrm>
            <a:off x="1676400" y="1295400"/>
            <a:ext cx="9296400" cy="3886200"/>
          </a:xfrm>
          <a:prstGeom prst="rect">
            <a:avLst/>
          </a:prstGeom>
          <a:noFill/>
          <a:ln w="9525">
            <a:noFill/>
            <a:miter lim="800000"/>
            <a:headEnd/>
            <a:tailEnd/>
          </a:ln>
        </p:spPr>
        <p:txBody>
          <a:bodyPr/>
          <a:lstStyle/>
          <a:p>
            <a:pPr marL="742950" indent="-742950" fontAlgn="auto">
              <a:spcBef>
                <a:spcPct val="20000"/>
              </a:spcBef>
              <a:spcAft>
                <a:spcPts val="0"/>
              </a:spcAft>
              <a:buFont typeface="+mj-lt"/>
              <a:buAutoNum type="alphaUcPeriod"/>
              <a:defRPr/>
            </a:pPr>
            <a:r>
              <a:rPr lang="en-IE" sz="3600" b="1" dirty="0">
                <a:solidFill>
                  <a:srgbClr val="FFFF00"/>
                </a:solidFill>
                <a:effectLst>
                  <a:outerShdw blurRad="38100" dist="38100" dir="2700000" algn="tl">
                    <a:srgbClr val="000000">
                      <a:alpha val="43137"/>
                    </a:srgbClr>
                  </a:outerShdw>
                </a:effectLst>
              </a:rPr>
              <a:t>Genetic diversity </a:t>
            </a:r>
            <a:endParaRPr lang="en-IE" sz="3600" b="1" dirty="0" smtClean="0">
              <a:solidFill>
                <a:srgbClr val="FFFF00"/>
              </a:solidFill>
              <a:effectLst>
                <a:outerShdw blurRad="38100" dist="38100" dir="2700000" algn="tl">
                  <a:srgbClr val="000000">
                    <a:alpha val="43137"/>
                  </a:srgbClr>
                </a:outerShdw>
              </a:effectLst>
            </a:endParaRPr>
          </a:p>
          <a:p>
            <a:pPr marL="742950" indent="-742950" fontAlgn="auto">
              <a:spcBef>
                <a:spcPct val="20000"/>
              </a:spcBef>
              <a:spcAft>
                <a:spcPts val="0"/>
              </a:spcAft>
              <a:buFont typeface="+mj-lt"/>
              <a:buAutoNum type="alphaUcPeriod"/>
              <a:defRPr/>
            </a:pPr>
            <a:endParaRPr lang="en-IE" sz="3600" b="1" dirty="0">
              <a:solidFill>
                <a:srgbClr val="FFFF00"/>
              </a:solidFill>
              <a:effectLst>
                <a:outerShdw blurRad="38100" dist="38100" dir="2700000" algn="tl">
                  <a:srgbClr val="000000">
                    <a:alpha val="43137"/>
                  </a:srgbClr>
                </a:outerShdw>
              </a:effectLst>
            </a:endParaRPr>
          </a:p>
          <a:p>
            <a:pPr marL="742950" indent="-742950" fontAlgn="auto">
              <a:spcBef>
                <a:spcPct val="20000"/>
              </a:spcBef>
              <a:spcAft>
                <a:spcPts val="0"/>
              </a:spcAft>
              <a:buFont typeface="+mj-lt"/>
              <a:buAutoNum type="alphaUcPeriod"/>
              <a:defRPr/>
            </a:pPr>
            <a:r>
              <a:rPr lang="en-IE" sz="3600" b="1" dirty="0">
                <a:solidFill>
                  <a:srgbClr val="FFFF00"/>
                </a:solidFill>
                <a:effectLst>
                  <a:outerShdw blurRad="38100" dist="38100" dir="2700000" algn="tl">
                    <a:srgbClr val="000000">
                      <a:alpha val="43137"/>
                    </a:srgbClr>
                  </a:outerShdw>
                </a:effectLst>
              </a:rPr>
              <a:t>Species diversity </a:t>
            </a:r>
            <a:endParaRPr lang="en-IE" sz="3600" b="1" dirty="0" smtClean="0">
              <a:solidFill>
                <a:srgbClr val="FFFF00"/>
              </a:solidFill>
              <a:effectLst>
                <a:outerShdw blurRad="38100" dist="38100" dir="2700000" algn="tl">
                  <a:srgbClr val="000000">
                    <a:alpha val="43137"/>
                  </a:srgbClr>
                </a:outerShdw>
              </a:effectLst>
            </a:endParaRPr>
          </a:p>
          <a:p>
            <a:pPr marL="742950" indent="-742950" fontAlgn="auto">
              <a:spcBef>
                <a:spcPct val="20000"/>
              </a:spcBef>
              <a:spcAft>
                <a:spcPts val="0"/>
              </a:spcAft>
              <a:buFont typeface="+mj-lt"/>
              <a:buAutoNum type="alphaUcPeriod"/>
              <a:defRPr/>
            </a:pPr>
            <a:endParaRPr lang="en-IE" sz="3600" b="1" dirty="0">
              <a:solidFill>
                <a:srgbClr val="FFFF00"/>
              </a:solidFill>
              <a:effectLst>
                <a:outerShdw blurRad="38100" dist="38100" dir="2700000" algn="tl">
                  <a:srgbClr val="000000">
                    <a:alpha val="43137"/>
                  </a:srgbClr>
                </a:outerShdw>
              </a:effectLst>
            </a:endParaRPr>
          </a:p>
          <a:p>
            <a:pPr marL="742950" indent="-742950" fontAlgn="auto">
              <a:spcBef>
                <a:spcPct val="20000"/>
              </a:spcBef>
              <a:spcAft>
                <a:spcPts val="0"/>
              </a:spcAft>
              <a:buFont typeface="+mj-lt"/>
              <a:buAutoNum type="alphaUcPeriod"/>
              <a:defRPr/>
            </a:pPr>
            <a:r>
              <a:rPr lang="en-IE" sz="3600" b="1" dirty="0">
                <a:solidFill>
                  <a:srgbClr val="FFFF00"/>
                </a:solidFill>
                <a:effectLst>
                  <a:outerShdw blurRad="38100" dist="38100" dir="2700000" algn="tl">
                    <a:srgbClr val="000000">
                      <a:alpha val="43137"/>
                    </a:srgbClr>
                  </a:outerShdw>
                </a:effectLst>
              </a:rPr>
              <a:t>Ecosystem diversity </a:t>
            </a:r>
          </a:p>
          <a:p>
            <a:pPr marL="342900" indent="-342900" fontAlgn="auto">
              <a:spcBef>
                <a:spcPct val="20000"/>
              </a:spcBef>
              <a:spcAft>
                <a:spcPts val="0"/>
              </a:spcAft>
              <a:buFontTx/>
              <a:buChar char="•"/>
              <a:defRPr/>
            </a:pPr>
            <a:endParaRPr lang="en-IE" sz="3200" dirty="0">
              <a:solidFill>
                <a:srgbClr val="55421C"/>
              </a:solidFill>
              <a:latin typeface="Verdana" pitchFamily="34" charset="0"/>
            </a:endParaRPr>
          </a:p>
          <a:p>
            <a:pPr marL="342900" indent="-342900" fontAlgn="auto">
              <a:spcBef>
                <a:spcPct val="20000"/>
              </a:spcBef>
              <a:spcAft>
                <a:spcPts val="0"/>
              </a:spcAft>
              <a:defRPr/>
            </a:pPr>
            <a:endParaRPr lang="en-US" sz="3200" dirty="0">
              <a:latin typeface="Verdana" pitchFamily="34" charset="0"/>
            </a:endParaRPr>
          </a:p>
        </p:txBody>
      </p:sp>
      <p:sp>
        <p:nvSpPr>
          <p:cNvPr id="19459" name="Rectangle 5"/>
          <p:cNvSpPr>
            <a:spLocks noChangeArrowheads="1"/>
          </p:cNvSpPr>
          <p:nvPr/>
        </p:nvSpPr>
        <p:spPr bwMode="auto">
          <a:xfrm>
            <a:off x="1524000" y="228600"/>
            <a:ext cx="9144000" cy="769938"/>
          </a:xfrm>
          <a:prstGeom prst="rect">
            <a:avLst/>
          </a:prstGeom>
          <a:noFill/>
          <a:ln w="9525">
            <a:noFill/>
            <a:miter lim="800000"/>
            <a:headEnd/>
            <a:tailEnd/>
          </a:ln>
          <a:effectLst>
            <a:glow rad="127000">
              <a:srgbClr val="FFFF00"/>
            </a:glow>
          </a:effectLst>
        </p:spPr>
        <p:txBody>
          <a:bodyPr>
            <a:spAutoFit/>
          </a:bodyPr>
          <a:lstStyle/>
          <a:p>
            <a:pPr algn="ctr" fontAlgn="auto">
              <a:spcBef>
                <a:spcPct val="20000"/>
              </a:spcBef>
              <a:spcAft>
                <a:spcPts val="0"/>
              </a:spcAft>
              <a:defRPr/>
            </a:pPr>
            <a:r>
              <a:rPr lang="en-IE" sz="4400" b="1" dirty="0">
                <a:solidFill>
                  <a:srgbClr val="C00000"/>
                </a:solidFill>
                <a:effectLst>
                  <a:outerShdw blurRad="38100" dist="38100" dir="2700000" algn="tl">
                    <a:srgbClr val="000000">
                      <a:alpha val="43137"/>
                    </a:srgbClr>
                  </a:outerShdw>
                </a:effectLst>
              </a:rPr>
              <a:t>3 Types of Biodiversity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additive="base">
                                        <p:cTn id="7" dur="500" fill="hold"/>
                                        <p:tgtEl>
                                          <p:spTgt spid="194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458">
                                            <p:txEl>
                                              <p:pRg st="2" end="2"/>
                                            </p:txEl>
                                          </p:spTgt>
                                        </p:tgtEl>
                                        <p:attrNameLst>
                                          <p:attrName>style.visibility</p:attrName>
                                        </p:attrNameLst>
                                      </p:cBhvr>
                                      <p:to>
                                        <p:strVal val="visible"/>
                                      </p:to>
                                    </p:set>
                                    <p:anim calcmode="lin" valueType="num">
                                      <p:cBhvr additive="base">
                                        <p:cTn id="13" dur="500" fill="hold"/>
                                        <p:tgtEl>
                                          <p:spTgt spid="1945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4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58">
                                            <p:txEl>
                                              <p:pRg st="4" end="4"/>
                                            </p:txEl>
                                          </p:spTgt>
                                        </p:tgtEl>
                                        <p:attrNameLst>
                                          <p:attrName>style.visibility</p:attrName>
                                        </p:attrNameLst>
                                      </p:cBhvr>
                                      <p:to>
                                        <p:strVal val="visible"/>
                                      </p:to>
                                    </p:set>
                                    <p:anim calcmode="lin" valueType="num">
                                      <p:cBhvr additive="base">
                                        <p:cTn id="19" dur="500" fill="hold"/>
                                        <p:tgtEl>
                                          <p:spTgt spid="1945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804057"/>
            <a:ext cx="10581564" cy="2227094"/>
          </a:xfrm>
          <a:prstGeom prst="rect">
            <a:avLst/>
          </a:prstGeom>
          <a:solidFill>
            <a:srgbClr val="0070C0"/>
          </a:solidFill>
          <a:ln w="9525">
            <a:noFill/>
            <a:miter lim="800000"/>
            <a:headEnd/>
            <a:tailEnd/>
          </a:ln>
        </p:spPr>
        <p:txBody>
          <a:bodyPr/>
          <a:lstStyle/>
          <a:p>
            <a:pPr marL="342900" indent="-342900" fontAlgn="t">
              <a:lnSpc>
                <a:spcPct val="90000"/>
              </a:lnSpc>
              <a:spcBef>
                <a:spcPct val="20000"/>
              </a:spcBef>
              <a:spcAft>
                <a:spcPts val="0"/>
              </a:spcAft>
              <a:defRPr/>
            </a:pPr>
            <a:r>
              <a:rPr lang="en-US" sz="2400" dirty="0">
                <a:solidFill>
                  <a:srgbClr val="FFFF00"/>
                </a:solidFill>
              </a:rPr>
              <a:t>Genetic diversity is the total number of genetic characteristics in the genetic makeup of a species. It is distinguished from genetic variability, which describes the tendency of genetic characteristics to vary</a:t>
            </a:r>
            <a:r>
              <a:rPr lang="en-US" sz="2400" dirty="0" smtClean="0">
                <a:solidFill>
                  <a:srgbClr val="FFFF00"/>
                </a:solidFill>
              </a:rPr>
              <a:t>.</a:t>
            </a:r>
            <a:endParaRPr lang="en-IE" sz="2400" dirty="0">
              <a:solidFill>
                <a:srgbClr val="FFFF00"/>
              </a:solidFill>
            </a:endParaRPr>
          </a:p>
          <a:p>
            <a:pPr marL="342900" indent="-342900" fontAlgn="t">
              <a:lnSpc>
                <a:spcPct val="90000"/>
              </a:lnSpc>
              <a:spcBef>
                <a:spcPct val="20000"/>
              </a:spcBef>
              <a:spcAft>
                <a:spcPts val="0"/>
              </a:spcAft>
              <a:buFontTx/>
              <a:buChar char="•"/>
              <a:defRPr/>
            </a:pPr>
            <a:r>
              <a:rPr lang="en-IE" sz="2400" dirty="0">
                <a:solidFill>
                  <a:srgbClr val="FFFF00"/>
                </a:solidFill>
              </a:rPr>
              <a:t>Allows individuals to adapt to different conditions. Thus, high genetic diversity increases ability of populations and species to survive major changes in their environment (e.g. climate change)</a:t>
            </a:r>
          </a:p>
          <a:p>
            <a:pPr marL="342900" indent="-342900" fontAlgn="t">
              <a:lnSpc>
                <a:spcPct val="90000"/>
              </a:lnSpc>
              <a:spcBef>
                <a:spcPct val="20000"/>
              </a:spcBef>
              <a:spcAft>
                <a:spcPts val="0"/>
              </a:spcAft>
              <a:buFontTx/>
              <a:buChar char="•"/>
              <a:defRPr/>
            </a:pPr>
            <a:r>
              <a:rPr lang="en-IE" sz="2400" dirty="0" smtClean="0"/>
              <a:t> </a:t>
            </a:r>
            <a:endParaRPr lang="en-IE" sz="2400" dirty="0"/>
          </a:p>
        </p:txBody>
      </p:sp>
      <p:sp>
        <p:nvSpPr>
          <p:cNvPr id="20483" name="Rectangle 5"/>
          <p:cNvSpPr>
            <a:spLocks noChangeArrowheads="1"/>
          </p:cNvSpPr>
          <p:nvPr/>
        </p:nvSpPr>
        <p:spPr bwMode="auto">
          <a:xfrm>
            <a:off x="4076700" y="15922"/>
            <a:ext cx="5410200" cy="769938"/>
          </a:xfrm>
          <a:prstGeom prst="rect">
            <a:avLst/>
          </a:prstGeom>
          <a:noFill/>
          <a:ln w="9525">
            <a:noFill/>
            <a:miter lim="800000"/>
            <a:headEnd/>
            <a:tailEnd/>
          </a:ln>
        </p:spPr>
        <p:txBody>
          <a:bodyPr>
            <a:spAutoFit/>
          </a:bodyPr>
          <a:lstStyle/>
          <a:p>
            <a:pPr algn="ctr" fontAlgn="auto">
              <a:spcBef>
                <a:spcPts val="0"/>
              </a:spcBef>
              <a:spcAft>
                <a:spcPts val="0"/>
              </a:spcAft>
              <a:defRPr/>
            </a:pPr>
            <a:r>
              <a:rPr lang="en-IE" sz="4400" dirty="0">
                <a:solidFill>
                  <a:srgbClr val="FF9966"/>
                </a:solidFill>
                <a:effectLst>
                  <a:outerShdw blurRad="38100" dist="38100" dir="2700000" algn="tl">
                    <a:srgbClr val="000000">
                      <a:alpha val="43137"/>
                    </a:srgbClr>
                  </a:outerShdw>
                </a:effectLst>
                <a:latin typeface="+mj-lt"/>
              </a:rPr>
              <a:t>A. Genetic Diversity</a:t>
            </a:r>
            <a:endParaRPr lang="en-GB" sz="4400" dirty="0">
              <a:solidFill>
                <a:srgbClr val="FF9966"/>
              </a:solidFill>
              <a:effectLst>
                <a:outerShdw blurRad="38100" dist="38100" dir="2700000" algn="tl">
                  <a:srgbClr val="000000">
                    <a:alpha val="43137"/>
                  </a:srgbClr>
                </a:outerShdw>
              </a:effectLst>
              <a:latin typeface="+mj-lt"/>
            </a:endParaRPr>
          </a:p>
        </p:txBody>
      </p:sp>
      <p:pic>
        <p:nvPicPr>
          <p:cNvPr id="17412" name="Picture 7" descr="d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9136" y="1249907"/>
            <a:ext cx="1600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2746" y="3031151"/>
            <a:ext cx="5997054" cy="3805403"/>
          </a:xfrm>
          <a:prstGeom prst="rect">
            <a:avLst/>
          </a:prstGeom>
        </p:spPr>
      </p:pic>
      <p:pic>
        <p:nvPicPr>
          <p:cNvPr id="4" name="Picture 3"/>
          <p:cNvPicPr>
            <a:picLocks noChangeAspect="1"/>
          </p:cNvPicPr>
          <p:nvPr/>
        </p:nvPicPr>
        <p:blipFill rotWithShape="1">
          <a:blip r:embed="rId5"/>
          <a:srcRect t="8388" b="5219"/>
          <a:stretch/>
        </p:blipFill>
        <p:spPr>
          <a:xfrm>
            <a:off x="6798860" y="3031151"/>
            <a:ext cx="3098028" cy="376787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1381" y="2855233"/>
            <a:ext cx="1275234" cy="15940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2">
                                            <p:txEl>
                                              <p:pRg st="1" end="1"/>
                                            </p:txEl>
                                          </p:spTgt>
                                        </p:tgtEl>
                                        <p:attrNameLst>
                                          <p:attrName>style.visibility</p:attrName>
                                        </p:attrNameLst>
                                      </p:cBhvr>
                                      <p:to>
                                        <p:strVal val="visible"/>
                                      </p:to>
                                    </p:set>
                                    <p:animEffect transition="in" filter="circle(in)">
                                      <p:cBhvr>
                                        <p:cTn id="7" dur="2000"/>
                                        <p:tgtEl>
                                          <p:spTgt spid="204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out)">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433" y="1295400"/>
            <a:ext cx="11934531" cy="4361287"/>
          </a:xfrm>
          <a:prstGeom prst="rect">
            <a:avLst/>
          </a:prstGeom>
          <a:ln w="69850">
            <a:gradFill flip="none" rotWithShape="1">
              <a:gsLst>
                <a:gs pos="0">
                  <a:srgbClr val="FFFF00">
                    <a:lumMod val="95000"/>
                  </a:srgbClr>
                </a:gs>
                <a:gs pos="31000">
                  <a:schemeClr val="tx2">
                    <a:lumMod val="60000"/>
                    <a:lumOff val="40000"/>
                  </a:schemeClr>
                </a:gs>
                <a:gs pos="100000">
                  <a:schemeClr val="accent2">
                    <a:lumMod val="100000"/>
                  </a:schemeClr>
                </a:gs>
              </a:gsLst>
              <a:lin ang="2700000" scaled="1"/>
              <a:tileRect/>
            </a:gradFill>
          </a:ln>
        </p:spPr>
      </p:pic>
    </p:spTree>
    <p:extLst>
      <p:ext uri="{BB962C8B-B14F-4D97-AF65-F5344CB8AC3E}">
        <p14:creationId xmlns:p14="http://schemas.microsoft.com/office/powerpoint/2010/main" val="137091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543</TotalTime>
  <Words>845</Words>
  <Application>Microsoft Office PowerPoint</Application>
  <PresentationFormat>Widescreen</PresentationFormat>
  <Paragraphs>60</Paragraphs>
  <Slides>19</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Lucida Sans Unicode</vt:lpstr>
      <vt:lpstr>Wingdings 3</vt:lpstr>
      <vt:lpstr>Verdana</vt:lpstr>
      <vt:lpstr>Wingdings 2</vt:lpstr>
      <vt:lpstr>Calibri</vt:lpstr>
      <vt:lpstr>Monotype Sorts</vt:lpstr>
      <vt:lpstr>Concourse</vt:lpstr>
      <vt:lpstr>Office Theme</vt:lpstr>
      <vt:lpstr>Importance of Biodiversity</vt:lpstr>
      <vt:lpstr>What is biodiversity?</vt:lpstr>
      <vt:lpstr>PowerPoint Presentation</vt:lpstr>
      <vt:lpstr>Why is biodiversity important?</vt:lpstr>
      <vt:lpstr>Intrinsic Value</vt:lpstr>
      <vt:lpstr>Many species keep us alive!  </vt:lpstr>
      <vt:lpstr>PowerPoint Presentation</vt:lpstr>
      <vt:lpstr>PowerPoint Presentation</vt:lpstr>
      <vt:lpstr>PowerPoint Presentation</vt:lpstr>
      <vt:lpstr>Danger of little genetic diversity</vt:lpstr>
      <vt:lpstr>PowerPoint Presentation</vt:lpstr>
      <vt:lpstr>PowerPoint Presentation</vt:lpstr>
      <vt:lpstr>PowerPoint Presentation</vt:lpstr>
      <vt:lpstr>PowerPoint Presentation</vt:lpstr>
      <vt:lpstr>Global patterns of terrestrial vertebrate</vt:lpstr>
      <vt:lpstr>Threat to River Biodiversity</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Importance of Biodiversity</dc:title>
  <dc:creator>Marcia Anderson</dc:creator>
  <cp:lastModifiedBy>Joseph Naumann</cp:lastModifiedBy>
  <cp:revision>35</cp:revision>
  <dcterms:created xsi:type="dcterms:W3CDTF">2009-08-12T04:31:04Z</dcterms:created>
  <dcterms:modified xsi:type="dcterms:W3CDTF">2018-09-03T22:23:27Z</dcterms:modified>
</cp:coreProperties>
</file>